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302" r:id="rId6"/>
    <p:sldId id="264" r:id="rId7"/>
    <p:sldId id="265" r:id="rId8"/>
    <p:sldId id="313" r:id="rId9"/>
    <p:sldId id="301" r:id="rId10"/>
    <p:sldId id="297" r:id="rId11"/>
    <p:sldId id="299" r:id="rId12"/>
    <p:sldId id="292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1" r:id="rId25"/>
    <p:sldId id="303" r:id="rId26"/>
    <p:sldId id="305" r:id="rId27"/>
    <p:sldId id="304" r:id="rId28"/>
    <p:sldId id="282" r:id="rId29"/>
    <p:sldId id="307" r:id="rId30"/>
    <p:sldId id="283" r:id="rId31"/>
    <p:sldId id="291" r:id="rId32"/>
    <p:sldId id="308" r:id="rId33"/>
    <p:sldId id="309" r:id="rId34"/>
    <p:sldId id="310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 showGuides="1"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0F1BB-1CAB-465C-8EF7-3A13122053F8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1665E-4337-48F8-8D4F-709C10B69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4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D6D39-23F9-4F77-BBD3-206CBB96F284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C73C6-A691-4F34-887B-213B8A9590E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2720B-EDCF-483B-B13A-581478584B84}" type="slidenum">
              <a:rPr lang="en-GB"/>
              <a:pPr/>
              <a:t>17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573D9-5511-45A6-8D2E-CE7FBB576653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CBC35E-29C6-4BF0-B639-9901306C86B8}" type="slidenum">
              <a:rPr lang="en-GB" sz="1200"/>
              <a:pPr algn="r"/>
              <a:t>24</a:t>
            </a:fld>
            <a:endParaRPr lang="en-GB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573D9-5511-45A6-8D2E-CE7FBB576653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CBC35E-29C6-4BF0-B639-9901306C86B8}" type="slidenum">
              <a:rPr lang="en-GB" sz="1200"/>
              <a:pPr algn="r"/>
              <a:t>25</a:t>
            </a:fld>
            <a:endParaRPr lang="en-GB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573D9-5511-45A6-8D2E-CE7FBB576653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CBC35E-29C6-4BF0-B639-9901306C86B8}" type="slidenum">
              <a:rPr lang="en-GB" sz="1200"/>
              <a:pPr algn="r"/>
              <a:t>27</a:t>
            </a:fld>
            <a:endParaRPr lang="en-GB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07247-6F8D-456D-B4CF-A633D61775A9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9A226B-74B1-4899-9697-2CB313F13367}" type="slidenum">
              <a:rPr lang="en-GB" sz="1200"/>
              <a:pPr algn="r"/>
              <a:t>28</a:t>
            </a:fld>
            <a:endParaRPr lang="en-GB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07247-6F8D-456D-B4CF-A633D61775A9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9A226B-74B1-4899-9697-2CB313F13367}" type="slidenum">
              <a:rPr lang="en-GB" sz="1200"/>
              <a:pPr algn="r"/>
              <a:t>29</a:t>
            </a:fld>
            <a:endParaRPr lang="en-GB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1665E-4337-48F8-8D4F-709C10B6902B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4F8C9-BA50-4CA0-B58E-929C982A65A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F463-63BF-4B15-A2E4-F7F10D5FC32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5300" y="3595901"/>
            <a:ext cx="8037513" cy="23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51" tIns="40426" rIns="80851" bIns="40426"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Sue Wilson</a:t>
            </a:r>
          </a:p>
          <a:p>
            <a:pPr algn="ctr">
              <a:defRPr/>
            </a:pPr>
            <a:endParaRPr lang="en-GB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Senior Research Fellow</a:t>
            </a:r>
          </a:p>
          <a:p>
            <a:pPr algn="ctr"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Neuropsychopharmacology</a:t>
            </a:r>
          </a:p>
          <a:p>
            <a:pPr algn="ctr"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Burlington Danes building, Hammersmith campus</a:t>
            </a:r>
          </a:p>
          <a:p>
            <a:pPr algn="ctr"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sue.wilson@imperial.ac.uk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6"/>
          <p:cNvSpPr>
            <a:spLocks noGrp="1"/>
          </p:cNvSpPr>
          <p:nvPr>
            <p:ph type="title" idx="4294967295"/>
          </p:nvPr>
        </p:nvSpPr>
        <p:spPr>
          <a:xfrm>
            <a:off x="495300" y="2035240"/>
            <a:ext cx="8191500" cy="990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Sleep disorders</a:t>
            </a:r>
            <a:endParaRPr lang="en-GB" sz="6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04664"/>
            <a:ext cx="246825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642938"/>
            <a:ext cx="92297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409" tIns="51705" rIns="103409" bIns="51705" anchor="ctr"/>
          <a:lstStyle/>
          <a:p>
            <a:pPr algn="ctr"/>
            <a:endParaRPr lang="en-US" sz="3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62000" y="20574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409" tIns="51705" rIns="103409" bIns="5170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Arial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333FF"/>
                </a:solidFill>
              </a:rPr>
              <a:t>Narcolepsy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496944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excessive daytime sleepiness </a:t>
            </a:r>
            <a:endParaRPr lang="en-US" dirty="0" smtClean="0"/>
          </a:p>
          <a:p>
            <a:r>
              <a:rPr lang="en-US" dirty="0" smtClean="0"/>
              <a:t>sudden sleep attacks</a:t>
            </a:r>
            <a:endParaRPr lang="en-US" dirty="0"/>
          </a:p>
          <a:p>
            <a:r>
              <a:rPr lang="en-US" dirty="0"/>
              <a:t>cataplexy</a:t>
            </a:r>
          </a:p>
          <a:p>
            <a:r>
              <a:rPr lang="en-US" dirty="0"/>
              <a:t>other REM sleep phenomena </a:t>
            </a:r>
            <a:r>
              <a:rPr lang="en-US" dirty="0" err="1"/>
              <a:t>eg</a:t>
            </a:r>
            <a:r>
              <a:rPr lang="en-US" dirty="0"/>
              <a:t> sleep paralysis, </a:t>
            </a:r>
            <a:r>
              <a:rPr lang="en-US" dirty="0" err="1"/>
              <a:t>hypnagogic</a:t>
            </a:r>
            <a:r>
              <a:rPr lang="en-US" dirty="0"/>
              <a:t> hallucinations</a:t>
            </a:r>
          </a:p>
          <a:p>
            <a:r>
              <a:rPr lang="en-US" dirty="0"/>
              <a:t>poor night-time sleep</a:t>
            </a:r>
          </a:p>
          <a:p>
            <a:r>
              <a:rPr lang="en-US" dirty="0"/>
              <a:t>onset 2nd decade, peak age 14</a:t>
            </a:r>
          </a:p>
          <a:p>
            <a:r>
              <a:rPr lang="en-US" dirty="0"/>
              <a:t>prevalence ~ </a:t>
            </a:r>
            <a:r>
              <a:rPr lang="en-US" dirty="0" smtClean="0"/>
              <a:t>47/100,000</a:t>
            </a:r>
          </a:p>
          <a:p>
            <a:r>
              <a:rPr lang="en-GB" dirty="0" smtClean="0"/>
              <a:t>in combination, the symptoms of narcolepsy often have a major impact on relationships, education, employment, driving, mood and quality of life. </a:t>
            </a:r>
          </a:p>
          <a:p>
            <a:endParaRPr lang="en-US" dirty="0"/>
          </a:p>
          <a:p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51521" y="1576414"/>
            <a:ext cx="889248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en-GB" sz="2800" dirty="0" smtClean="0"/>
              <a:t>partial </a:t>
            </a:r>
            <a:r>
              <a:rPr lang="en-GB" sz="2800" dirty="0"/>
              <a:t>or generalised, bilateral loss of skeletal muscle tone and </a:t>
            </a:r>
            <a:r>
              <a:rPr lang="en-GB" sz="2800" dirty="0" smtClean="0"/>
              <a:t>power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en-GB" sz="2800" dirty="0" smtClean="0"/>
              <a:t>usually starts with face, or ‘weak at knees’</a:t>
            </a:r>
            <a:endParaRPr lang="en-GB" sz="2800" dirty="0"/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en-GB" sz="2800" dirty="0" smtClean="0"/>
              <a:t>in </a:t>
            </a:r>
            <a:r>
              <a:rPr lang="en-GB" sz="2800" dirty="0"/>
              <a:t>response to emotion, </a:t>
            </a:r>
            <a:r>
              <a:rPr lang="en-GB" sz="2800" dirty="0" err="1" smtClean="0"/>
              <a:t>esp</a:t>
            </a:r>
            <a:r>
              <a:rPr lang="en-GB" sz="2800" dirty="0" smtClean="0"/>
              <a:t> </a:t>
            </a:r>
            <a:r>
              <a:rPr lang="en-GB" sz="2800" dirty="0"/>
              <a:t>amusement, </a:t>
            </a:r>
            <a:r>
              <a:rPr lang="en-GB" sz="2800" dirty="0" err="1" smtClean="0"/>
              <a:t>anger,elation</a:t>
            </a:r>
            <a:endParaRPr lang="en-GB" sz="2800" dirty="0"/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en-GB" sz="2800" dirty="0" smtClean="0"/>
              <a:t>awareness </a:t>
            </a:r>
            <a:r>
              <a:rPr lang="en-GB" sz="2800" dirty="0"/>
              <a:t>usually preserved throughout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en-GB" sz="2800" dirty="0" smtClean="0"/>
              <a:t>attacks </a:t>
            </a:r>
            <a:r>
              <a:rPr lang="en-GB" sz="2800" dirty="0"/>
              <a:t>last less than a minute 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en-GB" sz="2800" dirty="0" smtClean="0"/>
              <a:t>can </a:t>
            </a:r>
            <a:r>
              <a:rPr lang="en-GB" sz="2800" dirty="0"/>
              <a:t>occur up to several times per day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en-GB" sz="2800" dirty="0" smtClean="0"/>
              <a:t>irregular </a:t>
            </a:r>
            <a:r>
              <a:rPr lang="en-GB" sz="2800" dirty="0"/>
              <a:t>twitching of limbs or face as muscle tone returns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800" y="19776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Cataplexy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nimas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96752"/>
            <a:ext cx="2590800" cy="1744663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57200" y="3545721"/>
            <a:ext cx="2182008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3200" b="1" dirty="0"/>
              <a:t>Genetic </a:t>
            </a:r>
          </a:p>
          <a:p>
            <a:r>
              <a:rPr lang="en-GB" sz="2400" dirty="0"/>
              <a:t>HLA phenotype </a:t>
            </a:r>
          </a:p>
          <a:p>
            <a:r>
              <a:rPr lang="en-GB" sz="2400" dirty="0">
                <a:cs typeface="Times New Roman" pitchFamily="18" charset="0"/>
              </a:rPr>
              <a:t>DQB1*0602</a:t>
            </a:r>
            <a:r>
              <a:rPr lang="en-GB" sz="2400" dirty="0"/>
              <a:t>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01323" y="3517845"/>
            <a:ext cx="3303853" cy="24314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Environmental</a:t>
            </a:r>
          </a:p>
          <a:p>
            <a:r>
              <a:rPr lang="en-GB" sz="2400" dirty="0"/>
              <a:t>Something that destroys </a:t>
            </a:r>
          </a:p>
          <a:p>
            <a:r>
              <a:rPr lang="en-GB" sz="2400" dirty="0" err="1" smtClean="0"/>
              <a:t>orexin</a:t>
            </a:r>
            <a:r>
              <a:rPr lang="en-GB" sz="2400" dirty="0" smtClean="0"/>
              <a:t> </a:t>
            </a:r>
            <a:r>
              <a:rPr lang="en-GB" sz="2400" dirty="0"/>
              <a:t>cells in </a:t>
            </a:r>
          </a:p>
          <a:p>
            <a:r>
              <a:rPr lang="en-GB" sz="2400" dirty="0" err="1"/>
              <a:t>tuberomamillary</a:t>
            </a:r>
            <a:r>
              <a:rPr lang="en-GB" sz="2400" dirty="0"/>
              <a:t> nucleus</a:t>
            </a:r>
          </a:p>
          <a:p>
            <a:r>
              <a:rPr lang="en-GB" sz="2400" dirty="0"/>
              <a:t>of hypothalamus </a:t>
            </a:r>
          </a:p>
          <a:p>
            <a:r>
              <a:rPr lang="en-GB" sz="2400" dirty="0"/>
              <a:t>in teens/ twenties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51920" y="3284984"/>
            <a:ext cx="762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 b="1" dirty="0"/>
              <a:t>+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6096000"/>
            <a:ext cx="7848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? Autoimmune attack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19776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Aetiology</a:t>
            </a:r>
            <a:r>
              <a:rPr lang="en-US" sz="32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of narcolepsy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7975" y="1376363"/>
            <a:ext cx="8664575" cy="33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eaLnBrk="0" hangingPunct="0">
              <a:spcBef>
                <a:spcPct val="20000"/>
              </a:spcBef>
              <a:spcAft>
                <a:spcPct val="10000"/>
              </a:spcAft>
              <a:buClr>
                <a:srgbClr val="008080"/>
              </a:buClr>
              <a:buFontTx/>
              <a:buChar char="•"/>
            </a:pPr>
            <a:r>
              <a:rPr lang="en-GB" altLang="en-GB" sz="2800" dirty="0" smtClean="0">
                <a:latin typeface="Calibri" pitchFamily="34" charset="0"/>
              </a:rPr>
              <a:t>Daytime sleepiness treated with </a:t>
            </a:r>
            <a:r>
              <a:rPr lang="en-GB" altLang="en-GB" sz="2800" dirty="0" err="1" smtClean="0">
                <a:latin typeface="Calibri" pitchFamily="34" charset="0"/>
              </a:rPr>
              <a:t>modafinil</a:t>
            </a:r>
            <a:r>
              <a:rPr lang="en-GB" altLang="en-GB" sz="2800" dirty="0" smtClean="0">
                <a:latin typeface="Calibri" pitchFamily="34" charset="0"/>
              </a:rPr>
              <a:t>, stimulants</a:t>
            </a:r>
          </a:p>
          <a:p>
            <a:pPr marL="261938" indent="-261938" eaLnBrk="0" hangingPunct="0">
              <a:spcBef>
                <a:spcPct val="20000"/>
              </a:spcBef>
              <a:spcAft>
                <a:spcPct val="10000"/>
              </a:spcAft>
              <a:buClr>
                <a:srgbClr val="008080"/>
              </a:buClr>
              <a:buFontTx/>
              <a:buChar char="•"/>
            </a:pPr>
            <a:r>
              <a:rPr lang="en-GB" altLang="en-GB" sz="2800" dirty="0" smtClean="0">
                <a:latin typeface="Calibri" pitchFamily="34" charset="0"/>
              </a:rPr>
              <a:t>Next </a:t>
            </a:r>
            <a:r>
              <a:rPr lang="en-GB" altLang="en-GB" sz="2800" dirty="0">
                <a:latin typeface="Calibri" pitchFamily="34" charset="0"/>
              </a:rPr>
              <a:t>to </a:t>
            </a:r>
            <a:r>
              <a:rPr lang="en-GB" altLang="en-GB" sz="2800" dirty="0" err="1">
                <a:latin typeface="Calibri" pitchFamily="34" charset="0"/>
              </a:rPr>
              <a:t>hypersomnia</a:t>
            </a:r>
            <a:r>
              <a:rPr lang="en-GB" altLang="en-GB" sz="2800" dirty="0">
                <a:latin typeface="Calibri" pitchFamily="34" charset="0"/>
              </a:rPr>
              <a:t>, cataplexy is symptom most often treated with drugs</a:t>
            </a:r>
          </a:p>
          <a:p>
            <a:pPr marL="711200" lvl="1" indent="-168275" eaLnBrk="0" hangingPunct="0">
              <a:spcBef>
                <a:spcPct val="20000"/>
              </a:spcBef>
              <a:spcAft>
                <a:spcPct val="10000"/>
              </a:spcAft>
              <a:buClr>
                <a:srgbClr val="008080"/>
              </a:buClr>
              <a:buFontTx/>
              <a:buChar char="•"/>
            </a:pPr>
            <a:r>
              <a:rPr lang="en-GB" altLang="en-GB" sz="2400" dirty="0">
                <a:latin typeface="Calibri" pitchFamily="34" charset="0"/>
              </a:rPr>
              <a:t>Antidepressants  (</a:t>
            </a:r>
            <a:r>
              <a:rPr lang="en-GB" altLang="en-GB" sz="2400" dirty="0" err="1">
                <a:latin typeface="Calibri" pitchFamily="34" charset="0"/>
              </a:rPr>
              <a:t>clomipramine</a:t>
            </a:r>
            <a:r>
              <a:rPr lang="en-GB" altLang="en-GB" sz="2400" dirty="0">
                <a:latin typeface="Calibri" pitchFamily="34" charset="0"/>
              </a:rPr>
              <a:t>, </a:t>
            </a:r>
            <a:r>
              <a:rPr lang="en-GB" altLang="en-GB" sz="2400" dirty="0" err="1">
                <a:latin typeface="Calibri" pitchFamily="34" charset="0"/>
              </a:rPr>
              <a:t>venlafaxine</a:t>
            </a:r>
            <a:r>
              <a:rPr lang="en-GB" altLang="en-GB" sz="2400" dirty="0">
                <a:latin typeface="Calibri" pitchFamily="34" charset="0"/>
              </a:rPr>
              <a:t>, SSRIs) </a:t>
            </a:r>
          </a:p>
          <a:p>
            <a:pPr marL="711200" lvl="1" indent="-168275" eaLnBrk="0" hangingPunct="0">
              <a:spcBef>
                <a:spcPct val="20000"/>
              </a:spcBef>
              <a:spcAft>
                <a:spcPct val="10000"/>
              </a:spcAft>
              <a:buClr>
                <a:srgbClr val="008080"/>
              </a:buClr>
              <a:buFontTx/>
              <a:buChar char="•"/>
            </a:pPr>
            <a:r>
              <a:rPr lang="en-GB" altLang="en-GB" sz="2400" dirty="0">
                <a:latin typeface="Calibri" pitchFamily="34" charset="0"/>
              </a:rPr>
              <a:t>Amphetamines improve cataplexy (but not </a:t>
            </a:r>
            <a:r>
              <a:rPr lang="en-GB" altLang="en-GB" sz="2400" dirty="0" err="1">
                <a:latin typeface="Calibri" pitchFamily="34" charset="0"/>
              </a:rPr>
              <a:t>modafinil</a:t>
            </a:r>
            <a:r>
              <a:rPr lang="en-GB" altLang="en-GB" sz="2400" dirty="0">
                <a:latin typeface="Calibri" pitchFamily="34" charset="0"/>
              </a:rPr>
              <a:t>)</a:t>
            </a:r>
          </a:p>
          <a:p>
            <a:pPr marL="711200" lvl="1" indent="-168275" eaLnBrk="0" hangingPunct="0">
              <a:spcBef>
                <a:spcPct val="20000"/>
              </a:spcBef>
              <a:spcAft>
                <a:spcPct val="10000"/>
              </a:spcAft>
              <a:buClr>
                <a:srgbClr val="008080"/>
              </a:buClr>
              <a:buFontTx/>
              <a:buChar char="•"/>
            </a:pPr>
            <a:r>
              <a:rPr lang="en-GB" altLang="en-GB" sz="2400" dirty="0">
                <a:latin typeface="Calibri" pitchFamily="34" charset="0"/>
              </a:rPr>
              <a:t>Recently, sodium </a:t>
            </a:r>
            <a:r>
              <a:rPr lang="en-GB" altLang="en-GB" sz="2400" dirty="0" err="1">
                <a:latin typeface="Calibri" pitchFamily="34" charset="0"/>
              </a:rPr>
              <a:t>oxybate</a:t>
            </a:r>
            <a:r>
              <a:rPr lang="en-GB" altLang="en-GB" sz="2400" dirty="0">
                <a:latin typeface="Calibri" pitchFamily="34" charset="0"/>
              </a:rPr>
              <a:t> (GHB) used, and has some ameliorating effects on </a:t>
            </a:r>
            <a:r>
              <a:rPr lang="en-GB" altLang="en-GB" sz="2400" dirty="0" err="1">
                <a:latin typeface="Calibri" pitchFamily="34" charset="0"/>
              </a:rPr>
              <a:t>hypersomnia</a:t>
            </a:r>
            <a:r>
              <a:rPr lang="en-GB" altLang="en-GB" sz="2400" dirty="0">
                <a:latin typeface="Calibri" pitchFamily="34" charset="0"/>
              </a:rPr>
              <a:t> also</a:t>
            </a:r>
            <a:endParaRPr lang="en-GB" altLang="en-GB" sz="2400" dirty="0"/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Treating narcolepsy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39065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2800" b="1" u="sng" dirty="0"/>
              <a:t>Non-REM sleep</a:t>
            </a:r>
          </a:p>
          <a:p>
            <a:pPr eaLnBrk="1" hangingPunct="1"/>
            <a:r>
              <a:rPr lang="en-US" sz="2800" b="1" dirty="0"/>
              <a:t>Night terrors</a:t>
            </a:r>
          </a:p>
          <a:p>
            <a:pPr eaLnBrk="1" hangingPunct="1"/>
            <a:r>
              <a:rPr lang="en-US" sz="2800" b="1" dirty="0"/>
              <a:t>Sleepwalking</a:t>
            </a:r>
          </a:p>
          <a:p>
            <a:pPr eaLnBrk="1" hangingPunct="1"/>
            <a:r>
              <a:rPr lang="en-US" sz="2800" dirty="0" err="1"/>
              <a:t>Confusional</a:t>
            </a:r>
            <a:r>
              <a:rPr lang="en-US" sz="2800" dirty="0"/>
              <a:t> arousals</a:t>
            </a:r>
          </a:p>
          <a:p>
            <a:pPr eaLnBrk="1" hangingPunct="1"/>
            <a:r>
              <a:rPr lang="en-US" sz="2800" dirty="0" err="1"/>
              <a:t>Bruxism</a:t>
            </a:r>
            <a:endParaRPr lang="en-US" sz="2800" dirty="0"/>
          </a:p>
          <a:p>
            <a:pPr eaLnBrk="1" hangingPunct="1"/>
            <a:r>
              <a:rPr lang="en-US" sz="2800" dirty="0"/>
              <a:t>Enuresis</a:t>
            </a:r>
          </a:p>
          <a:p>
            <a:pPr eaLnBrk="1" hangingPunct="1"/>
            <a:r>
              <a:rPr lang="en-US" sz="2800" dirty="0"/>
              <a:t>Sleep starts</a:t>
            </a:r>
          </a:p>
          <a:p>
            <a:pPr eaLnBrk="1" hangingPunct="1"/>
            <a:r>
              <a:rPr lang="en-US" sz="2800" dirty="0"/>
              <a:t>Sleep talking</a:t>
            </a:r>
          </a:p>
          <a:p>
            <a:pPr eaLnBrk="1" hangingPunct="1"/>
            <a:r>
              <a:rPr lang="en-US" sz="2800" dirty="0"/>
              <a:t>Head-banging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>
              <a:solidFill>
                <a:schemeClr val="folHlink"/>
              </a:solidFill>
            </a:endParaRPr>
          </a:p>
          <a:p>
            <a:pPr eaLnBrk="1" hangingPunct="1"/>
            <a:endParaRPr lang="en-US" sz="2800" dirty="0">
              <a:solidFill>
                <a:schemeClr val="folHlink"/>
              </a:solidFill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419225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u="sng"/>
              <a:t>REM sleep</a:t>
            </a:r>
          </a:p>
          <a:p>
            <a:pPr eaLnBrk="1" hangingPunct="1"/>
            <a:r>
              <a:rPr lang="en-US" sz="2800" b="1"/>
              <a:t>Nightmares</a:t>
            </a:r>
          </a:p>
          <a:p>
            <a:pPr eaLnBrk="1" hangingPunct="1"/>
            <a:r>
              <a:rPr lang="en-US" sz="2800" b="1"/>
              <a:t>REM sleep behaviour disorder (RBD)</a:t>
            </a:r>
          </a:p>
          <a:p>
            <a:pPr eaLnBrk="1" hangingPunct="1"/>
            <a:r>
              <a:rPr lang="en-US" sz="2800" b="1"/>
              <a:t>Sleep paralysis</a:t>
            </a: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err="1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Parasomnias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3608" y="58772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not recalled			</a:t>
            </a:r>
            <a:r>
              <a:rPr lang="en-GB" sz="2400" dirty="0" err="1" smtClean="0">
                <a:solidFill>
                  <a:srgbClr val="FF0000"/>
                </a:solidFill>
              </a:rPr>
              <a:t>recalled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660525"/>
            <a:ext cx="8796338" cy="5951538"/>
          </a:xfrm>
          <a:noFill/>
        </p:spPr>
        <p:txBody>
          <a:bodyPr lIns="90488" tIns="44450" rIns="90488" bIns="44450"/>
          <a:lstStyle/>
          <a:p>
            <a:pPr marL="261938" indent="-261938" eaLnBrk="1" hangingPunct="1">
              <a:spcAft>
                <a:spcPct val="10000"/>
              </a:spcAft>
              <a:buClr>
                <a:srgbClr val="008080"/>
              </a:buClr>
              <a:buFontTx/>
              <a:buNone/>
            </a:pPr>
            <a:r>
              <a:rPr lang="en-US" sz="2800" b="1"/>
              <a:t>Night terrors</a:t>
            </a:r>
          </a:p>
          <a:p>
            <a:pPr marL="261938" indent="-261938" eaLnBrk="1" hangingPunct="1">
              <a:lnSpc>
                <a:spcPct val="90000"/>
              </a:lnSpc>
              <a:spcAft>
                <a:spcPct val="10000"/>
              </a:spcAft>
              <a:buClr>
                <a:srgbClr val="008080"/>
              </a:buClr>
            </a:pPr>
            <a:r>
              <a:rPr lang="en-US" sz="2400"/>
              <a:t>recurrent episodes of abrupt awakening, usually in first third of night, usually with a scream</a:t>
            </a:r>
          </a:p>
          <a:p>
            <a:pPr marL="261938" indent="-261938" eaLnBrk="1" hangingPunct="1">
              <a:lnSpc>
                <a:spcPct val="90000"/>
              </a:lnSpc>
              <a:spcAft>
                <a:spcPct val="10000"/>
              </a:spcAft>
              <a:buClr>
                <a:srgbClr val="008080"/>
              </a:buClr>
            </a:pPr>
            <a:r>
              <a:rPr lang="en-US" sz="2400"/>
              <a:t>intense fear and signs of autonomic arousal</a:t>
            </a:r>
          </a:p>
          <a:p>
            <a:pPr marL="261938" indent="-261938" eaLnBrk="1" hangingPunct="1">
              <a:lnSpc>
                <a:spcPct val="90000"/>
              </a:lnSpc>
              <a:spcAft>
                <a:spcPct val="10000"/>
              </a:spcAft>
              <a:buClr>
                <a:srgbClr val="008080"/>
              </a:buClr>
            </a:pPr>
            <a:r>
              <a:rPr lang="en-US" sz="2400"/>
              <a:t>unresponsiveness to comforting</a:t>
            </a:r>
          </a:p>
          <a:p>
            <a:pPr marL="261938" indent="-261938" eaLnBrk="1" hangingPunct="1">
              <a:lnSpc>
                <a:spcPct val="90000"/>
              </a:lnSpc>
              <a:spcAft>
                <a:spcPct val="10000"/>
              </a:spcAft>
              <a:buClr>
                <a:srgbClr val="008080"/>
              </a:buClr>
            </a:pPr>
            <a:r>
              <a:rPr lang="en-US" sz="2400"/>
              <a:t>no detailed recall</a:t>
            </a:r>
          </a:p>
          <a:p>
            <a:pPr marL="261938" indent="-261938" eaLnBrk="1" hangingPunct="1">
              <a:lnSpc>
                <a:spcPct val="90000"/>
              </a:lnSpc>
              <a:spcAft>
                <a:spcPct val="10000"/>
              </a:spcAft>
              <a:buClr>
                <a:srgbClr val="008080"/>
              </a:buClr>
            </a:pPr>
            <a:r>
              <a:rPr lang="en-US" sz="2400"/>
              <a:t>cause significant distress</a:t>
            </a:r>
          </a:p>
          <a:p>
            <a:pPr marL="261938" indent="-261938" eaLnBrk="1" hangingPunct="1">
              <a:lnSpc>
                <a:spcPct val="90000"/>
              </a:lnSpc>
              <a:spcAft>
                <a:spcPct val="10000"/>
              </a:spcAft>
              <a:buClr>
                <a:srgbClr val="008080"/>
              </a:buClr>
            </a:pPr>
            <a:r>
              <a:rPr lang="en-US" sz="2400"/>
              <a:t>incidence ~ 2% adults</a:t>
            </a:r>
          </a:p>
          <a:p>
            <a:pPr marL="261938" indent="-261938" eaLnBrk="1" hangingPunct="1">
              <a:spcAft>
                <a:spcPct val="10000"/>
              </a:spcAft>
              <a:buClr>
                <a:srgbClr val="008080"/>
              </a:buClr>
              <a:buFontTx/>
              <a:buNone/>
            </a:pPr>
            <a:r>
              <a:rPr lang="en-US" sz="2800" b="1"/>
              <a:t>Sleep walking</a:t>
            </a:r>
          </a:p>
          <a:p>
            <a:pPr marL="261938" indent="-261938" eaLnBrk="1" hangingPunct="1">
              <a:lnSpc>
                <a:spcPct val="90000"/>
              </a:lnSpc>
              <a:spcAft>
                <a:spcPct val="10000"/>
              </a:spcAft>
              <a:buClr>
                <a:srgbClr val="008080"/>
              </a:buClr>
            </a:pPr>
            <a:r>
              <a:rPr lang="en-GB" sz="2400"/>
              <a:t>rare to present for treatment unless injured self or others </a:t>
            </a:r>
          </a:p>
          <a:p>
            <a:pPr marL="261938" indent="-261938" eaLnBrk="1" hangingPunct="1">
              <a:lnSpc>
                <a:spcPct val="90000"/>
              </a:lnSpc>
              <a:spcAft>
                <a:spcPct val="10000"/>
              </a:spcAft>
              <a:buClr>
                <a:srgbClr val="008080"/>
              </a:buClr>
            </a:pPr>
            <a:r>
              <a:rPr lang="en-GB" sz="2400"/>
              <a:t>similar course to night terrors, often both in same subject</a:t>
            </a:r>
            <a:endParaRPr lang="en-US" sz="2400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1655763" y="1171575"/>
            <a:ext cx="5810250" cy="493713"/>
          </a:xfrm>
          <a:prstGeom prst="roundRect">
            <a:avLst>
              <a:gd name="adj" fmla="val 16667"/>
            </a:avLst>
          </a:prstGeom>
          <a:solidFill>
            <a:srgbClr val="C3EBD8"/>
          </a:solidFill>
          <a:ln w="38100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b="1">
                <a:latin typeface="Calibri" pitchFamily="34" charset="0"/>
              </a:rPr>
              <a:t>Usually strong family and childhood history 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0"/>
            <a:ext cx="8229600" cy="990600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err="1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Parasomnias</a:t>
            </a: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arising from deep non-REM sleep: </a:t>
            </a:r>
          </a:p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night terrors and sleepwalking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258" y="6309320"/>
            <a:ext cx="6960141" cy="54868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b="1" dirty="0" smtClean="0"/>
              <a:t>This patient had 1-5 terrors per night, preventing continuation of SWS</a:t>
            </a:r>
            <a:endParaRPr lang="en-US" sz="2000" dirty="0" smtClean="0"/>
          </a:p>
        </p:txBody>
      </p:sp>
      <p:sp>
        <p:nvSpPr>
          <p:cNvPr id="43211" name="Text Box 204"/>
          <p:cNvSpPr txBox="1">
            <a:spLocks noChangeArrowheads="1"/>
          </p:cNvSpPr>
          <p:nvPr/>
        </p:nvSpPr>
        <p:spPr bwMode="auto">
          <a:xfrm>
            <a:off x="1136650" y="1485900"/>
            <a:ext cx="533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</p:txBody>
      </p:sp>
      <p:sp>
        <p:nvSpPr>
          <p:cNvPr id="43212" name="Text Box 205"/>
          <p:cNvSpPr txBox="1">
            <a:spLocks noChangeArrowheads="1"/>
          </p:cNvSpPr>
          <p:nvPr/>
        </p:nvSpPr>
        <p:spPr bwMode="auto">
          <a:xfrm>
            <a:off x="411423" y="1512063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 dirty="0" smtClean="0">
                <a:latin typeface="+mn-lt"/>
                <a:cs typeface="Rod" pitchFamily="49" charset="-79"/>
              </a:rPr>
              <a:t>awake</a:t>
            </a:r>
            <a:endParaRPr lang="en-US" sz="2400" b="1" dirty="0">
              <a:latin typeface="+mn-lt"/>
              <a:cs typeface="Rod" pitchFamily="49" charset="-79"/>
            </a:endParaRPr>
          </a:p>
        </p:txBody>
      </p:sp>
      <p:sp>
        <p:nvSpPr>
          <p:cNvPr id="43213" name="Text Box 206"/>
          <p:cNvSpPr txBox="1">
            <a:spLocks noChangeArrowheads="1"/>
          </p:cNvSpPr>
          <p:nvPr/>
        </p:nvSpPr>
        <p:spPr bwMode="auto">
          <a:xfrm>
            <a:off x="220724" y="3434657"/>
            <a:ext cx="12548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 dirty="0">
                <a:latin typeface="+mn-lt"/>
                <a:cs typeface="Rod" pitchFamily="49" charset="-79"/>
              </a:rPr>
              <a:t>Stage 1</a:t>
            </a:r>
          </a:p>
        </p:txBody>
      </p:sp>
      <p:sp>
        <p:nvSpPr>
          <p:cNvPr id="43214" name="Text Box 207"/>
          <p:cNvSpPr txBox="1">
            <a:spLocks noChangeArrowheads="1"/>
          </p:cNvSpPr>
          <p:nvPr/>
        </p:nvSpPr>
        <p:spPr bwMode="auto">
          <a:xfrm>
            <a:off x="220724" y="4050033"/>
            <a:ext cx="1259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 dirty="0">
                <a:latin typeface="+mn-lt"/>
                <a:cs typeface="Rod" pitchFamily="49" charset="-79"/>
              </a:rPr>
              <a:t>Stage 2</a:t>
            </a:r>
          </a:p>
        </p:txBody>
      </p:sp>
      <p:sp>
        <p:nvSpPr>
          <p:cNvPr id="43215" name="Text Box 208"/>
          <p:cNvSpPr txBox="1">
            <a:spLocks noChangeArrowheads="1"/>
          </p:cNvSpPr>
          <p:nvPr/>
        </p:nvSpPr>
        <p:spPr bwMode="auto">
          <a:xfrm>
            <a:off x="-236490" y="4583702"/>
            <a:ext cx="18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ts val="0"/>
              </a:spcBef>
            </a:pPr>
            <a:r>
              <a:rPr lang="en-US" sz="2400" b="1" dirty="0" smtClean="0">
                <a:latin typeface="+mn-lt"/>
                <a:cs typeface="Rod" pitchFamily="49" charset="-79"/>
              </a:rPr>
              <a:t>Slow wave sleep</a:t>
            </a:r>
            <a:endParaRPr lang="en-US" sz="2400" b="1" dirty="0">
              <a:latin typeface="+mn-lt"/>
              <a:cs typeface="Rod" pitchFamily="49" charset="-79"/>
            </a:endParaRPr>
          </a:p>
        </p:txBody>
      </p:sp>
      <p:sp>
        <p:nvSpPr>
          <p:cNvPr id="43216" name="Text Box 209"/>
          <p:cNvSpPr txBox="1">
            <a:spLocks noChangeArrowheads="1"/>
          </p:cNvSpPr>
          <p:nvPr/>
        </p:nvSpPr>
        <p:spPr bwMode="auto">
          <a:xfrm>
            <a:off x="425669" y="2920037"/>
            <a:ext cx="1157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 dirty="0">
                <a:latin typeface="+mn-lt"/>
                <a:cs typeface="Rod" pitchFamily="49" charset="-79"/>
              </a:rPr>
              <a:t>REM</a:t>
            </a:r>
          </a:p>
        </p:txBody>
      </p:sp>
      <p:sp>
        <p:nvSpPr>
          <p:cNvPr id="43366" name="Rectangle 959"/>
          <p:cNvSpPr>
            <a:spLocks noChangeArrowheads="1"/>
          </p:cNvSpPr>
          <p:nvPr/>
        </p:nvSpPr>
        <p:spPr bwMode="auto">
          <a:xfrm>
            <a:off x="1719263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0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67" name="Rectangle 960"/>
          <p:cNvSpPr>
            <a:spLocks noChangeArrowheads="1"/>
          </p:cNvSpPr>
          <p:nvPr/>
        </p:nvSpPr>
        <p:spPr bwMode="auto">
          <a:xfrm>
            <a:off x="2430463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68" name="Rectangle 961"/>
          <p:cNvSpPr>
            <a:spLocks noChangeArrowheads="1"/>
          </p:cNvSpPr>
          <p:nvPr/>
        </p:nvSpPr>
        <p:spPr bwMode="auto">
          <a:xfrm>
            <a:off x="3143250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2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69" name="Rectangle 962"/>
          <p:cNvSpPr>
            <a:spLocks noChangeArrowheads="1"/>
          </p:cNvSpPr>
          <p:nvPr/>
        </p:nvSpPr>
        <p:spPr bwMode="auto">
          <a:xfrm>
            <a:off x="3854450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3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70" name="Rectangle 963"/>
          <p:cNvSpPr>
            <a:spLocks noChangeArrowheads="1"/>
          </p:cNvSpPr>
          <p:nvPr/>
        </p:nvSpPr>
        <p:spPr bwMode="auto">
          <a:xfrm>
            <a:off x="4567238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4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71" name="Rectangle 964"/>
          <p:cNvSpPr>
            <a:spLocks noChangeArrowheads="1"/>
          </p:cNvSpPr>
          <p:nvPr/>
        </p:nvSpPr>
        <p:spPr bwMode="auto">
          <a:xfrm>
            <a:off x="5276850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5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72" name="Rectangle 965"/>
          <p:cNvSpPr>
            <a:spLocks noChangeArrowheads="1"/>
          </p:cNvSpPr>
          <p:nvPr/>
        </p:nvSpPr>
        <p:spPr bwMode="auto">
          <a:xfrm>
            <a:off x="5989638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6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73" name="Rectangle 966"/>
          <p:cNvSpPr>
            <a:spLocks noChangeArrowheads="1"/>
          </p:cNvSpPr>
          <p:nvPr/>
        </p:nvSpPr>
        <p:spPr bwMode="auto">
          <a:xfrm>
            <a:off x="6700838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7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74" name="Rectangle 967"/>
          <p:cNvSpPr>
            <a:spLocks noChangeArrowheads="1"/>
          </p:cNvSpPr>
          <p:nvPr/>
        </p:nvSpPr>
        <p:spPr bwMode="auto">
          <a:xfrm>
            <a:off x="7413625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8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75" name="Rectangle 968"/>
          <p:cNvSpPr>
            <a:spLocks noChangeArrowheads="1"/>
          </p:cNvSpPr>
          <p:nvPr/>
        </p:nvSpPr>
        <p:spPr bwMode="auto">
          <a:xfrm>
            <a:off x="8124825" y="51577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9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3379" name="Text Box 973"/>
          <p:cNvSpPr txBox="1">
            <a:spLocks noChangeArrowheads="1"/>
          </p:cNvSpPr>
          <p:nvPr/>
        </p:nvSpPr>
        <p:spPr bwMode="auto">
          <a:xfrm>
            <a:off x="1235378" y="0"/>
            <a:ext cx="65562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b="1" dirty="0" smtClean="0">
                <a:solidFill>
                  <a:srgbClr val="3333FF"/>
                </a:solidFill>
                <a:latin typeface="+mn-lt"/>
              </a:rPr>
              <a:t>Night </a:t>
            </a:r>
            <a:r>
              <a:rPr lang="en-GB" sz="3200" b="1" dirty="0">
                <a:solidFill>
                  <a:srgbClr val="3333FF"/>
                </a:solidFill>
                <a:latin typeface="+mn-lt"/>
              </a:rPr>
              <a:t>terrors causing sleep disruption</a:t>
            </a:r>
            <a:endParaRPr lang="en-GB" sz="3200" u="sng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2" name="Group 978"/>
          <p:cNvGrpSpPr/>
          <p:nvPr/>
        </p:nvGrpSpPr>
        <p:grpSpPr>
          <a:xfrm>
            <a:off x="1462017" y="1014800"/>
            <a:ext cx="8256512" cy="4576997"/>
            <a:chOff x="1462017" y="1014800"/>
            <a:chExt cx="8256512" cy="4576997"/>
          </a:xfrm>
        </p:grpSpPr>
        <p:grpSp>
          <p:nvGrpSpPr>
            <p:cNvPr id="3" name="Group 976"/>
            <p:cNvGrpSpPr/>
            <p:nvPr/>
          </p:nvGrpSpPr>
          <p:grpSpPr>
            <a:xfrm>
              <a:off x="1462017" y="1014800"/>
              <a:ext cx="8256512" cy="4576997"/>
              <a:chOff x="1462017" y="1014800"/>
              <a:chExt cx="8256512" cy="4576997"/>
            </a:xfrm>
          </p:grpSpPr>
          <p:sp>
            <p:nvSpPr>
              <p:cNvPr id="43011" name="Rectangle 4"/>
              <p:cNvSpPr>
                <a:spLocks noChangeArrowheads="1"/>
              </p:cNvSpPr>
              <p:nvPr/>
            </p:nvSpPr>
            <p:spPr bwMode="auto">
              <a:xfrm>
                <a:off x="1500065" y="1197879"/>
                <a:ext cx="8218464" cy="4393918"/>
              </a:xfrm>
              <a:prstGeom prst="rect">
                <a:avLst/>
              </a:prstGeom>
              <a:solidFill>
                <a:srgbClr val="00006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2" name="Line 5"/>
              <p:cNvSpPr>
                <a:spLocks noChangeShapeType="1"/>
              </p:cNvSpPr>
              <p:nvPr/>
            </p:nvSpPr>
            <p:spPr bwMode="auto">
              <a:xfrm>
                <a:off x="1498063" y="1173194"/>
                <a:ext cx="2002" cy="441654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13" name="Line 6"/>
              <p:cNvSpPr>
                <a:spLocks noChangeShapeType="1"/>
              </p:cNvSpPr>
              <p:nvPr/>
            </p:nvSpPr>
            <p:spPr bwMode="auto">
              <a:xfrm>
                <a:off x="1462017" y="5589741"/>
                <a:ext cx="36046" cy="205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14" name="Line 7"/>
              <p:cNvSpPr>
                <a:spLocks noChangeShapeType="1"/>
              </p:cNvSpPr>
              <p:nvPr/>
            </p:nvSpPr>
            <p:spPr bwMode="auto">
              <a:xfrm>
                <a:off x="1462017" y="4960275"/>
                <a:ext cx="36046" cy="205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15" name="Line 8"/>
              <p:cNvSpPr>
                <a:spLocks noChangeShapeType="1"/>
              </p:cNvSpPr>
              <p:nvPr/>
            </p:nvSpPr>
            <p:spPr bwMode="auto">
              <a:xfrm>
                <a:off x="1462017" y="4328751"/>
                <a:ext cx="36046" cy="205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16" name="Line 9"/>
              <p:cNvSpPr>
                <a:spLocks noChangeShapeType="1"/>
              </p:cNvSpPr>
              <p:nvPr/>
            </p:nvSpPr>
            <p:spPr bwMode="auto">
              <a:xfrm>
                <a:off x="1462017" y="3697229"/>
                <a:ext cx="36046" cy="205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17" name="Line 10"/>
              <p:cNvSpPr>
                <a:spLocks noChangeShapeType="1"/>
              </p:cNvSpPr>
              <p:nvPr/>
            </p:nvSpPr>
            <p:spPr bwMode="auto">
              <a:xfrm>
                <a:off x="1462017" y="3067763"/>
                <a:ext cx="36046" cy="205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18" name="Line 11"/>
              <p:cNvSpPr>
                <a:spLocks noChangeShapeType="1"/>
              </p:cNvSpPr>
              <p:nvPr/>
            </p:nvSpPr>
            <p:spPr bwMode="auto">
              <a:xfrm>
                <a:off x="1462017" y="2436240"/>
                <a:ext cx="36046" cy="205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19" name="Line 12"/>
              <p:cNvSpPr>
                <a:spLocks noChangeShapeType="1"/>
              </p:cNvSpPr>
              <p:nvPr/>
            </p:nvSpPr>
            <p:spPr bwMode="auto">
              <a:xfrm>
                <a:off x="1462017" y="1804718"/>
                <a:ext cx="36046" cy="205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0" name="Line 13"/>
              <p:cNvSpPr>
                <a:spLocks noChangeShapeType="1"/>
              </p:cNvSpPr>
              <p:nvPr/>
            </p:nvSpPr>
            <p:spPr bwMode="auto">
              <a:xfrm>
                <a:off x="1462017" y="1173194"/>
                <a:ext cx="36046" cy="205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1" name="Line 14"/>
              <p:cNvSpPr>
                <a:spLocks noChangeShapeType="1"/>
              </p:cNvSpPr>
              <p:nvPr/>
            </p:nvSpPr>
            <p:spPr bwMode="auto">
              <a:xfrm>
                <a:off x="149806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2" name="Line 15"/>
              <p:cNvSpPr>
                <a:spLocks noChangeShapeType="1"/>
              </p:cNvSpPr>
              <p:nvPr/>
            </p:nvSpPr>
            <p:spPr bwMode="auto">
              <a:xfrm>
                <a:off x="150607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3" name="Line 16"/>
              <p:cNvSpPr>
                <a:spLocks noChangeShapeType="1"/>
              </p:cNvSpPr>
              <p:nvPr/>
            </p:nvSpPr>
            <p:spPr bwMode="auto">
              <a:xfrm>
                <a:off x="1514083" y="1804718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4" name="Line 17"/>
              <p:cNvSpPr>
                <a:spLocks noChangeShapeType="1"/>
              </p:cNvSpPr>
              <p:nvPr/>
            </p:nvSpPr>
            <p:spPr bwMode="auto">
              <a:xfrm>
                <a:off x="1520090" y="1804718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5" name="Line 18"/>
              <p:cNvSpPr>
                <a:spLocks noChangeShapeType="1"/>
              </p:cNvSpPr>
              <p:nvPr/>
            </p:nvSpPr>
            <p:spPr bwMode="auto">
              <a:xfrm>
                <a:off x="1530104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6" name="Line 19"/>
              <p:cNvSpPr>
                <a:spLocks noChangeShapeType="1"/>
              </p:cNvSpPr>
              <p:nvPr/>
            </p:nvSpPr>
            <p:spPr bwMode="auto">
              <a:xfrm>
                <a:off x="1538114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7" name="Line 20"/>
              <p:cNvSpPr>
                <a:spLocks noChangeShapeType="1"/>
              </p:cNvSpPr>
              <p:nvPr/>
            </p:nvSpPr>
            <p:spPr bwMode="auto">
              <a:xfrm>
                <a:off x="1546124" y="1804718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8" name="Line 21"/>
              <p:cNvSpPr>
                <a:spLocks noChangeShapeType="1"/>
              </p:cNvSpPr>
              <p:nvPr/>
            </p:nvSpPr>
            <p:spPr bwMode="auto">
              <a:xfrm>
                <a:off x="1552131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29" name="Line 22"/>
              <p:cNvSpPr>
                <a:spLocks noChangeShapeType="1"/>
              </p:cNvSpPr>
              <p:nvPr/>
            </p:nvSpPr>
            <p:spPr bwMode="auto">
              <a:xfrm>
                <a:off x="1560141" y="1804718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0" name="Line 23"/>
              <p:cNvSpPr>
                <a:spLocks noChangeShapeType="1"/>
              </p:cNvSpPr>
              <p:nvPr/>
            </p:nvSpPr>
            <p:spPr bwMode="auto">
              <a:xfrm>
                <a:off x="1570155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1" name="Line 24"/>
              <p:cNvSpPr>
                <a:spLocks noChangeShapeType="1"/>
              </p:cNvSpPr>
              <p:nvPr/>
            </p:nvSpPr>
            <p:spPr bwMode="auto">
              <a:xfrm>
                <a:off x="1578165" y="1804718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2" name="Line 25"/>
              <p:cNvSpPr>
                <a:spLocks noChangeShapeType="1"/>
              </p:cNvSpPr>
              <p:nvPr/>
            </p:nvSpPr>
            <p:spPr bwMode="auto">
              <a:xfrm>
                <a:off x="1584172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3" name="Line 26"/>
              <p:cNvSpPr>
                <a:spLocks noChangeShapeType="1"/>
              </p:cNvSpPr>
              <p:nvPr/>
            </p:nvSpPr>
            <p:spPr bwMode="auto">
              <a:xfrm>
                <a:off x="1592182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4" name="Line 27"/>
              <p:cNvSpPr>
                <a:spLocks noChangeShapeType="1"/>
              </p:cNvSpPr>
              <p:nvPr/>
            </p:nvSpPr>
            <p:spPr bwMode="auto">
              <a:xfrm>
                <a:off x="1600192" y="1804718"/>
                <a:ext cx="10013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5" name="Line 28"/>
              <p:cNvSpPr>
                <a:spLocks noChangeShapeType="1"/>
              </p:cNvSpPr>
              <p:nvPr/>
            </p:nvSpPr>
            <p:spPr bwMode="auto">
              <a:xfrm>
                <a:off x="1610206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6" name="Line 29"/>
              <p:cNvSpPr>
                <a:spLocks noChangeShapeType="1"/>
              </p:cNvSpPr>
              <p:nvPr/>
            </p:nvSpPr>
            <p:spPr bwMode="auto">
              <a:xfrm flipV="1">
                <a:off x="1618216" y="1804718"/>
                <a:ext cx="6007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7" name="Line 30"/>
              <p:cNvSpPr>
                <a:spLocks noChangeShapeType="1"/>
              </p:cNvSpPr>
              <p:nvPr/>
            </p:nvSpPr>
            <p:spPr bwMode="auto">
              <a:xfrm>
                <a:off x="162422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8" name="Line 31"/>
              <p:cNvSpPr>
                <a:spLocks noChangeShapeType="1"/>
              </p:cNvSpPr>
              <p:nvPr/>
            </p:nvSpPr>
            <p:spPr bwMode="auto">
              <a:xfrm>
                <a:off x="1632233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39" name="Line 32"/>
              <p:cNvSpPr>
                <a:spLocks noChangeShapeType="1"/>
              </p:cNvSpPr>
              <p:nvPr/>
            </p:nvSpPr>
            <p:spPr bwMode="auto">
              <a:xfrm>
                <a:off x="1640243" y="3697229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0" name="Line 33"/>
              <p:cNvSpPr>
                <a:spLocks noChangeShapeType="1"/>
              </p:cNvSpPr>
              <p:nvPr/>
            </p:nvSpPr>
            <p:spPr bwMode="auto">
              <a:xfrm>
                <a:off x="1650257" y="3697229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1" name="Line 34"/>
              <p:cNvSpPr>
                <a:spLocks noChangeShapeType="1"/>
              </p:cNvSpPr>
              <p:nvPr/>
            </p:nvSpPr>
            <p:spPr bwMode="auto">
              <a:xfrm>
                <a:off x="1656264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2" name="Line 35"/>
              <p:cNvSpPr>
                <a:spLocks noChangeShapeType="1"/>
              </p:cNvSpPr>
              <p:nvPr/>
            </p:nvSpPr>
            <p:spPr bwMode="auto">
              <a:xfrm>
                <a:off x="1664274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3" name="Line 36"/>
              <p:cNvSpPr>
                <a:spLocks noChangeShapeType="1"/>
              </p:cNvSpPr>
              <p:nvPr/>
            </p:nvSpPr>
            <p:spPr bwMode="auto">
              <a:xfrm>
                <a:off x="1672284" y="3697229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4" name="Line 37"/>
              <p:cNvSpPr>
                <a:spLocks noChangeShapeType="1"/>
              </p:cNvSpPr>
              <p:nvPr/>
            </p:nvSpPr>
            <p:spPr bwMode="auto">
              <a:xfrm flipV="1">
                <a:off x="1682297" y="1804718"/>
                <a:ext cx="6007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5" name="Line 38"/>
              <p:cNvSpPr>
                <a:spLocks noChangeShapeType="1"/>
              </p:cNvSpPr>
              <p:nvPr/>
            </p:nvSpPr>
            <p:spPr bwMode="auto">
              <a:xfrm>
                <a:off x="1688304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6" name="Line 39"/>
              <p:cNvSpPr>
                <a:spLocks noChangeShapeType="1"/>
              </p:cNvSpPr>
              <p:nvPr/>
            </p:nvSpPr>
            <p:spPr bwMode="auto">
              <a:xfrm>
                <a:off x="1696315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7" name="Line 40"/>
              <p:cNvSpPr>
                <a:spLocks noChangeShapeType="1"/>
              </p:cNvSpPr>
              <p:nvPr/>
            </p:nvSpPr>
            <p:spPr bwMode="auto">
              <a:xfrm flipV="1">
                <a:off x="1704325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8" name="Line 41"/>
              <p:cNvSpPr>
                <a:spLocks noChangeShapeType="1"/>
              </p:cNvSpPr>
              <p:nvPr/>
            </p:nvSpPr>
            <p:spPr bwMode="auto">
              <a:xfrm>
                <a:off x="1712335" y="1804718"/>
                <a:ext cx="10013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49" name="Line 42"/>
              <p:cNvSpPr>
                <a:spLocks noChangeShapeType="1"/>
              </p:cNvSpPr>
              <p:nvPr/>
            </p:nvSpPr>
            <p:spPr bwMode="auto">
              <a:xfrm>
                <a:off x="1722348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0" name="Line 43"/>
              <p:cNvSpPr>
                <a:spLocks noChangeShapeType="1"/>
              </p:cNvSpPr>
              <p:nvPr/>
            </p:nvSpPr>
            <p:spPr bwMode="auto">
              <a:xfrm>
                <a:off x="172835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1" name="Line 44"/>
              <p:cNvSpPr>
                <a:spLocks noChangeShapeType="1"/>
              </p:cNvSpPr>
              <p:nvPr/>
            </p:nvSpPr>
            <p:spPr bwMode="auto">
              <a:xfrm>
                <a:off x="173636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2" name="Line 45"/>
              <p:cNvSpPr>
                <a:spLocks noChangeShapeType="1"/>
              </p:cNvSpPr>
              <p:nvPr/>
            </p:nvSpPr>
            <p:spPr bwMode="auto">
              <a:xfrm>
                <a:off x="174437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175238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176039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176840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 flipV="1">
                <a:off x="1776417" y="1804718"/>
                <a:ext cx="8010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7" name="Line 50"/>
              <p:cNvSpPr>
                <a:spLocks noChangeShapeType="1"/>
              </p:cNvSpPr>
              <p:nvPr/>
            </p:nvSpPr>
            <p:spPr bwMode="auto">
              <a:xfrm>
                <a:off x="1784427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8" name="Line 51"/>
              <p:cNvSpPr>
                <a:spLocks noChangeShapeType="1"/>
              </p:cNvSpPr>
              <p:nvPr/>
            </p:nvSpPr>
            <p:spPr bwMode="auto">
              <a:xfrm>
                <a:off x="1792437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59" name="Line 52"/>
              <p:cNvSpPr>
                <a:spLocks noChangeShapeType="1"/>
              </p:cNvSpPr>
              <p:nvPr/>
            </p:nvSpPr>
            <p:spPr bwMode="auto">
              <a:xfrm>
                <a:off x="1800447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0" name="Line 53"/>
              <p:cNvSpPr>
                <a:spLocks noChangeShapeType="1"/>
              </p:cNvSpPr>
              <p:nvPr/>
            </p:nvSpPr>
            <p:spPr bwMode="auto">
              <a:xfrm>
                <a:off x="1808457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1" name="Line 54"/>
              <p:cNvSpPr>
                <a:spLocks noChangeShapeType="1"/>
              </p:cNvSpPr>
              <p:nvPr/>
            </p:nvSpPr>
            <p:spPr bwMode="auto">
              <a:xfrm>
                <a:off x="1816468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2" name="Line 55"/>
              <p:cNvSpPr>
                <a:spLocks noChangeShapeType="1"/>
              </p:cNvSpPr>
              <p:nvPr/>
            </p:nvSpPr>
            <p:spPr bwMode="auto">
              <a:xfrm>
                <a:off x="1824478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3" name="Line 56"/>
              <p:cNvSpPr>
                <a:spLocks noChangeShapeType="1"/>
              </p:cNvSpPr>
              <p:nvPr/>
            </p:nvSpPr>
            <p:spPr bwMode="auto">
              <a:xfrm flipV="1">
                <a:off x="1832488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4" name="Line 57"/>
              <p:cNvSpPr>
                <a:spLocks noChangeShapeType="1"/>
              </p:cNvSpPr>
              <p:nvPr/>
            </p:nvSpPr>
            <p:spPr bwMode="auto">
              <a:xfrm>
                <a:off x="1840498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5" name="Line 58"/>
              <p:cNvSpPr>
                <a:spLocks noChangeShapeType="1"/>
              </p:cNvSpPr>
              <p:nvPr/>
            </p:nvSpPr>
            <p:spPr bwMode="auto">
              <a:xfrm>
                <a:off x="1848508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6" name="Line 59"/>
              <p:cNvSpPr>
                <a:spLocks noChangeShapeType="1"/>
              </p:cNvSpPr>
              <p:nvPr/>
            </p:nvSpPr>
            <p:spPr bwMode="auto">
              <a:xfrm>
                <a:off x="1856519" y="3697229"/>
                <a:ext cx="8010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7" name="Line 60"/>
              <p:cNvSpPr>
                <a:spLocks noChangeShapeType="1"/>
              </p:cNvSpPr>
              <p:nvPr/>
            </p:nvSpPr>
            <p:spPr bwMode="auto">
              <a:xfrm>
                <a:off x="186452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8" name="Line 61"/>
              <p:cNvSpPr>
                <a:spLocks noChangeShapeType="1"/>
              </p:cNvSpPr>
              <p:nvPr/>
            </p:nvSpPr>
            <p:spPr bwMode="auto">
              <a:xfrm>
                <a:off x="187253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69" name="Line 62"/>
              <p:cNvSpPr>
                <a:spLocks noChangeShapeType="1"/>
              </p:cNvSpPr>
              <p:nvPr/>
            </p:nvSpPr>
            <p:spPr bwMode="auto">
              <a:xfrm>
                <a:off x="188054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0" name="Line 63"/>
              <p:cNvSpPr>
                <a:spLocks noChangeShapeType="1"/>
              </p:cNvSpPr>
              <p:nvPr/>
            </p:nvSpPr>
            <p:spPr bwMode="auto">
              <a:xfrm>
                <a:off x="188855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1" name="Line 64"/>
              <p:cNvSpPr>
                <a:spLocks noChangeShapeType="1"/>
              </p:cNvSpPr>
              <p:nvPr/>
            </p:nvSpPr>
            <p:spPr bwMode="auto">
              <a:xfrm>
                <a:off x="189657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2" name="Line 65"/>
              <p:cNvSpPr>
                <a:spLocks noChangeShapeType="1"/>
              </p:cNvSpPr>
              <p:nvPr/>
            </p:nvSpPr>
            <p:spPr bwMode="auto">
              <a:xfrm>
                <a:off x="190458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3" name="Line 66"/>
              <p:cNvSpPr>
                <a:spLocks noChangeShapeType="1"/>
              </p:cNvSpPr>
              <p:nvPr/>
            </p:nvSpPr>
            <p:spPr bwMode="auto">
              <a:xfrm>
                <a:off x="191259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4" name="Line 67"/>
              <p:cNvSpPr>
                <a:spLocks noChangeShapeType="1"/>
              </p:cNvSpPr>
              <p:nvPr/>
            </p:nvSpPr>
            <p:spPr bwMode="auto">
              <a:xfrm>
                <a:off x="192060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5" name="Line 68"/>
              <p:cNvSpPr>
                <a:spLocks noChangeShapeType="1"/>
              </p:cNvSpPr>
              <p:nvPr/>
            </p:nvSpPr>
            <p:spPr bwMode="auto">
              <a:xfrm>
                <a:off x="192861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6" name="Line 69"/>
              <p:cNvSpPr>
                <a:spLocks noChangeShapeType="1"/>
              </p:cNvSpPr>
              <p:nvPr/>
            </p:nvSpPr>
            <p:spPr bwMode="auto">
              <a:xfrm>
                <a:off x="1936621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7" name="Line 70"/>
              <p:cNvSpPr>
                <a:spLocks noChangeShapeType="1"/>
              </p:cNvSpPr>
              <p:nvPr/>
            </p:nvSpPr>
            <p:spPr bwMode="auto">
              <a:xfrm>
                <a:off x="1944631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8" name="Line 71"/>
              <p:cNvSpPr>
                <a:spLocks noChangeShapeType="1"/>
              </p:cNvSpPr>
              <p:nvPr/>
            </p:nvSpPr>
            <p:spPr bwMode="auto">
              <a:xfrm flipV="1">
                <a:off x="1952641" y="1804718"/>
                <a:ext cx="8010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9" name="Line 72"/>
              <p:cNvSpPr>
                <a:spLocks noChangeShapeType="1"/>
              </p:cNvSpPr>
              <p:nvPr/>
            </p:nvSpPr>
            <p:spPr bwMode="auto">
              <a:xfrm>
                <a:off x="1960651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0" name="Line 73"/>
              <p:cNvSpPr>
                <a:spLocks noChangeShapeType="1"/>
              </p:cNvSpPr>
              <p:nvPr/>
            </p:nvSpPr>
            <p:spPr bwMode="auto">
              <a:xfrm>
                <a:off x="1968661" y="3697229"/>
                <a:ext cx="8010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1" name="Line 74"/>
              <p:cNvSpPr>
                <a:spLocks noChangeShapeType="1"/>
              </p:cNvSpPr>
              <p:nvPr/>
            </p:nvSpPr>
            <p:spPr bwMode="auto">
              <a:xfrm>
                <a:off x="197667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2" name="Line 75"/>
              <p:cNvSpPr>
                <a:spLocks noChangeShapeType="1"/>
              </p:cNvSpPr>
              <p:nvPr/>
            </p:nvSpPr>
            <p:spPr bwMode="auto">
              <a:xfrm>
                <a:off x="198468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3" name="Line 76"/>
              <p:cNvSpPr>
                <a:spLocks noChangeShapeType="1"/>
              </p:cNvSpPr>
              <p:nvPr/>
            </p:nvSpPr>
            <p:spPr bwMode="auto">
              <a:xfrm>
                <a:off x="1992692" y="4328751"/>
                <a:ext cx="6008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4" name="Line 77"/>
              <p:cNvSpPr>
                <a:spLocks noChangeShapeType="1"/>
              </p:cNvSpPr>
              <p:nvPr/>
            </p:nvSpPr>
            <p:spPr bwMode="auto">
              <a:xfrm>
                <a:off x="1998700" y="4328751"/>
                <a:ext cx="10012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5" name="Line 78"/>
              <p:cNvSpPr>
                <a:spLocks noChangeShapeType="1"/>
              </p:cNvSpPr>
              <p:nvPr/>
            </p:nvSpPr>
            <p:spPr bwMode="auto">
              <a:xfrm>
                <a:off x="200871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6" name="Line 79"/>
              <p:cNvSpPr>
                <a:spLocks noChangeShapeType="1"/>
              </p:cNvSpPr>
              <p:nvPr/>
            </p:nvSpPr>
            <p:spPr bwMode="auto">
              <a:xfrm>
                <a:off x="2016723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7" name="Line 80"/>
              <p:cNvSpPr>
                <a:spLocks noChangeShapeType="1"/>
              </p:cNvSpPr>
              <p:nvPr/>
            </p:nvSpPr>
            <p:spPr bwMode="auto">
              <a:xfrm>
                <a:off x="2024733" y="4328751"/>
                <a:ext cx="6008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8" name="Line 81"/>
              <p:cNvSpPr>
                <a:spLocks noChangeShapeType="1"/>
              </p:cNvSpPr>
              <p:nvPr/>
            </p:nvSpPr>
            <p:spPr bwMode="auto">
              <a:xfrm>
                <a:off x="2030741" y="4328751"/>
                <a:ext cx="10012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9" name="Line 82"/>
              <p:cNvSpPr>
                <a:spLocks noChangeShapeType="1"/>
              </p:cNvSpPr>
              <p:nvPr/>
            </p:nvSpPr>
            <p:spPr bwMode="auto">
              <a:xfrm>
                <a:off x="2040753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0" name="Line 83"/>
              <p:cNvSpPr>
                <a:spLocks noChangeShapeType="1"/>
              </p:cNvSpPr>
              <p:nvPr/>
            </p:nvSpPr>
            <p:spPr bwMode="auto">
              <a:xfrm>
                <a:off x="2048763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1" name="Line 84"/>
              <p:cNvSpPr>
                <a:spLocks noChangeShapeType="1"/>
              </p:cNvSpPr>
              <p:nvPr/>
            </p:nvSpPr>
            <p:spPr bwMode="auto">
              <a:xfrm flipV="1">
                <a:off x="2056774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2" name="Line 85"/>
              <p:cNvSpPr>
                <a:spLocks noChangeShapeType="1"/>
              </p:cNvSpPr>
              <p:nvPr/>
            </p:nvSpPr>
            <p:spPr bwMode="auto">
              <a:xfrm>
                <a:off x="2064784" y="4328751"/>
                <a:ext cx="6008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3" name="Line 86"/>
              <p:cNvSpPr>
                <a:spLocks noChangeShapeType="1"/>
              </p:cNvSpPr>
              <p:nvPr/>
            </p:nvSpPr>
            <p:spPr bwMode="auto">
              <a:xfrm>
                <a:off x="2070792" y="4960275"/>
                <a:ext cx="10012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4" name="Line 87"/>
              <p:cNvSpPr>
                <a:spLocks noChangeShapeType="1"/>
              </p:cNvSpPr>
              <p:nvPr/>
            </p:nvSpPr>
            <p:spPr bwMode="auto">
              <a:xfrm flipV="1">
                <a:off x="2080804" y="1804718"/>
                <a:ext cx="8010" cy="315555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5" name="Line 88"/>
              <p:cNvSpPr>
                <a:spLocks noChangeShapeType="1"/>
              </p:cNvSpPr>
              <p:nvPr/>
            </p:nvSpPr>
            <p:spPr bwMode="auto">
              <a:xfrm>
                <a:off x="2088814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6" name="Line 89"/>
              <p:cNvSpPr>
                <a:spLocks noChangeShapeType="1"/>
              </p:cNvSpPr>
              <p:nvPr/>
            </p:nvSpPr>
            <p:spPr bwMode="auto">
              <a:xfrm>
                <a:off x="2096825" y="1804718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7" name="Line 90"/>
              <p:cNvSpPr>
                <a:spLocks noChangeShapeType="1"/>
              </p:cNvSpPr>
              <p:nvPr/>
            </p:nvSpPr>
            <p:spPr bwMode="auto">
              <a:xfrm>
                <a:off x="210283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8" name="Line 91"/>
              <p:cNvSpPr>
                <a:spLocks noChangeShapeType="1"/>
              </p:cNvSpPr>
              <p:nvPr/>
            </p:nvSpPr>
            <p:spPr bwMode="auto">
              <a:xfrm>
                <a:off x="2110843" y="1804718"/>
                <a:ext cx="10012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9" name="Line 92"/>
              <p:cNvSpPr>
                <a:spLocks noChangeShapeType="1"/>
              </p:cNvSpPr>
              <p:nvPr/>
            </p:nvSpPr>
            <p:spPr bwMode="auto">
              <a:xfrm>
                <a:off x="2120855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0" name="Line 93"/>
              <p:cNvSpPr>
                <a:spLocks noChangeShapeType="1"/>
              </p:cNvSpPr>
              <p:nvPr/>
            </p:nvSpPr>
            <p:spPr bwMode="auto">
              <a:xfrm>
                <a:off x="2128865" y="1804718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1" name="Line 94"/>
              <p:cNvSpPr>
                <a:spLocks noChangeShapeType="1"/>
              </p:cNvSpPr>
              <p:nvPr/>
            </p:nvSpPr>
            <p:spPr bwMode="auto">
              <a:xfrm>
                <a:off x="2134874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2" name="Line 95"/>
              <p:cNvSpPr>
                <a:spLocks noChangeShapeType="1"/>
              </p:cNvSpPr>
              <p:nvPr/>
            </p:nvSpPr>
            <p:spPr bwMode="auto">
              <a:xfrm>
                <a:off x="2142884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3" name="Line 96"/>
              <p:cNvSpPr>
                <a:spLocks noChangeShapeType="1"/>
              </p:cNvSpPr>
              <p:nvPr/>
            </p:nvSpPr>
            <p:spPr bwMode="auto">
              <a:xfrm>
                <a:off x="2150894" y="1804718"/>
                <a:ext cx="10012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4" name="Line 97"/>
              <p:cNvSpPr>
                <a:spLocks noChangeShapeType="1"/>
              </p:cNvSpPr>
              <p:nvPr/>
            </p:nvSpPr>
            <p:spPr bwMode="auto">
              <a:xfrm>
                <a:off x="2160906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5" name="Line 98"/>
              <p:cNvSpPr>
                <a:spLocks noChangeShapeType="1"/>
              </p:cNvSpPr>
              <p:nvPr/>
            </p:nvSpPr>
            <p:spPr bwMode="auto">
              <a:xfrm>
                <a:off x="2168916" y="3697229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6" name="Line 99"/>
              <p:cNvSpPr>
                <a:spLocks noChangeShapeType="1"/>
              </p:cNvSpPr>
              <p:nvPr/>
            </p:nvSpPr>
            <p:spPr bwMode="auto">
              <a:xfrm>
                <a:off x="2174925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7" name="Line 100"/>
              <p:cNvSpPr>
                <a:spLocks noChangeShapeType="1"/>
              </p:cNvSpPr>
              <p:nvPr/>
            </p:nvSpPr>
            <p:spPr bwMode="auto">
              <a:xfrm>
                <a:off x="2182935" y="3697229"/>
                <a:ext cx="10012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8" name="Line 101"/>
              <p:cNvSpPr>
                <a:spLocks noChangeShapeType="1"/>
              </p:cNvSpPr>
              <p:nvPr/>
            </p:nvSpPr>
            <p:spPr bwMode="auto">
              <a:xfrm>
                <a:off x="219294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9" name="Line 102"/>
              <p:cNvSpPr>
                <a:spLocks noChangeShapeType="1"/>
              </p:cNvSpPr>
              <p:nvPr/>
            </p:nvSpPr>
            <p:spPr bwMode="auto">
              <a:xfrm>
                <a:off x="2200957" y="4328751"/>
                <a:ext cx="6008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0" name="Line 103"/>
              <p:cNvSpPr>
                <a:spLocks noChangeShapeType="1"/>
              </p:cNvSpPr>
              <p:nvPr/>
            </p:nvSpPr>
            <p:spPr bwMode="auto">
              <a:xfrm>
                <a:off x="220696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1" name="Line 104"/>
              <p:cNvSpPr>
                <a:spLocks noChangeShapeType="1"/>
              </p:cNvSpPr>
              <p:nvPr/>
            </p:nvSpPr>
            <p:spPr bwMode="auto">
              <a:xfrm>
                <a:off x="221497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2" name="Line 105"/>
              <p:cNvSpPr>
                <a:spLocks noChangeShapeType="1"/>
              </p:cNvSpPr>
              <p:nvPr/>
            </p:nvSpPr>
            <p:spPr bwMode="auto">
              <a:xfrm>
                <a:off x="2222986" y="4328751"/>
                <a:ext cx="10012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3" name="Line 106"/>
              <p:cNvSpPr>
                <a:spLocks noChangeShapeType="1"/>
              </p:cNvSpPr>
              <p:nvPr/>
            </p:nvSpPr>
            <p:spPr bwMode="auto">
              <a:xfrm>
                <a:off x="2232998" y="4328751"/>
                <a:ext cx="6008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4" name="Line 107"/>
              <p:cNvSpPr>
                <a:spLocks noChangeShapeType="1"/>
              </p:cNvSpPr>
              <p:nvPr/>
            </p:nvSpPr>
            <p:spPr bwMode="auto">
              <a:xfrm>
                <a:off x="223900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5" name="Line 108"/>
              <p:cNvSpPr>
                <a:spLocks noChangeShapeType="1"/>
              </p:cNvSpPr>
              <p:nvPr/>
            </p:nvSpPr>
            <p:spPr bwMode="auto">
              <a:xfrm>
                <a:off x="224701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6" name="Line 109"/>
              <p:cNvSpPr>
                <a:spLocks noChangeShapeType="1"/>
              </p:cNvSpPr>
              <p:nvPr/>
            </p:nvSpPr>
            <p:spPr bwMode="auto">
              <a:xfrm>
                <a:off x="225502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7" name="Line 110"/>
              <p:cNvSpPr>
                <a:spLocks noChangeShapeType="1"/>
              </p:cNvSpPr>
              <p:nvPr/>
            </p:nvSpPr>
            <p:spPr bwMode="auto">
              <a:xfrm>
                <a:off x="226303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8" name="Line 111"/>
              <p:cNvSpPr>
                <a:spLocks noChangeShapeType="1"/>
              </p:cNvSpPr>
              <p:nvPr/>
            </p:nvSpPr>
            <p:spPr bwMode="auto">
              <a:xfrm>
                <a:off x="227104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9" name="Line 112"/>
              <p:cNvSpPr>
                <a:spLocks noChangeShapeType="1"/>
              </p:cNvSpPr>
              <p:nvPr/>
            </p:nvSpPr>
            <p:spPr bwMode="auto">
              <a:xfrm>
                <a:off x="227905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0" name="Line 113"/>
              <p:cNvSpPr>
                <a:spLocks noChangeShapeType="1"/>
              </p:cNvSpPr>
              <p:nvPr/>
            </p:nvSpPr>
            <p:spPr bwMode="auto">
              <a:xfrm>
                <a:off x="228706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1" name="Line 114"/>
              <p:cNvSpPr>
                <a:spLocks noChangeShapeType="1"/>
              </p:cNvSpPr>
              <p:nvPr/>
            </p:nvSpPr>
            <p:spPr bwMode="auto">
              <a:xfrm>
                <a:off x="229507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2" name="Line 115"/>
              <p:cNvSpPr>
                <a:spLocks noChangeShapeType="1"/>
              </p:cNvSpPr>
              <p:nvPr/>
            </p:nvSpPr>
            <p:spPr bwMode="auto">
              <a:xfrm>
                <a:off x="230308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3" name="Line 116"/>
              <p:cNvSpPr>
                <a:spLocks noChangeShapeType="1"/>
              </p:cNvSpPr>
              <p:nvPr/>
            </p:nvSpPr>
            <p:spPr bwMode="auto">
              <a:xfrm>
                <a:off x="231109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4" name="Line 117"/>
              <p:cNvSpPr>
                <a:spLocks noChangeShapeType="1"/>
              </p:cNvSpPr>
              <p:nvPr/>
            </p:nvSpPr>
            <p:spPr bwMode="auto">
              <a:xfrm>
                <a:off x="231910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5" name="Line 118"/>
              <p:cNvSpPr>
                <a:spLocks noChangeShapeType="1"/>
              </p:cNvSpPr>
              <p:nvPr/>
            </p:nvSpPr>
            <p:spPr bwMode="auto">
              <a:xfrm>
                <a:off x="232711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6" name="Line 119"/>
              <p:cNvSpPr>
                <a:spLocks noChangeShapeType="1"/>
              </p:cNvSpPr>
              <p:nvPr/>
            </p:nvSpPr>
            <p:spPr bwMode="auto">
              <a:xfrm>
                <a:off x="233512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7" name="Line 120"/>
              <p:cNvSpPr>
                <a:spLocks noChangeShapeType="1"/>
              </p:cNvSpPr>
              <p:nvPr/>
            </p:nvSpPr>
            <p:spPr bwMode="auto">
              <a:xfrm>
                <a:off x="234313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8" name="Line 121"/>
              <p:cNvSpPr>
                <a:spLocks noChangeShapeType="1"/>
              </p:cNvSpPr>
              <p:nvPr/>
            </p:nvSpPr>
            <p:spPr bwMode="auto">
              <a:xfrm>
                <a:off x="235114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9" name="Line 122"/>
              <p:cNvSpPr>
                <a:spLocks noChangeShapeType="1"/>
              </p:cNvSpPr>
              <p:nvPr/>
            </p:nvSpPr>
            <p:spPr bwMode="auto">
              <a:xfrm>
                <a:off x="235915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0" name="Line 123"/>
              <p:cNvSpPr>
                <a:spLocks noChangeShapeType="1"/>
              </p:cNvSpPr>
              <p:nvPr/>
            </p:nvSpPr>
            <p:spPr bwMode="auto">
              <a:xfrm>
                <a:off x="236716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1" name="Line 124"/>
              <p:cNvSpPr>
                <a:spLocks noChangeShapeType="1"/>
              </p:cNvSpPr>
              <p:nvPr/>
            </p:nvSpPr>
            <p:spPr bwMode="auto">
              <a:xfrm>
                <a:off x="237518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2" name="Line 125"/>
              <p:cNvSpPr>
                <a:spLocks noChangeShapeType="1"/>
              </p:cNvSpPr>
              <p:nvPr/>
            </p:nvSpPr>
            <p:spPr bwMode="auto">
              <a:xfrm>
                <a:off x="238319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3" name="Line 126"/>
              <p:cNvSpPr>
                <a:spLocks noChangeShapeType="1"/>
              </p:cNvSpPr>
              <p:nvPr/>
            </p:nvSpPr>
            <p:spPr bwMode="auto">
              <a:xfrm>
                <a:off x="239120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4" name="Line 127"/>
              <p:cNvSpPr>
                <a:spLocks noChangeShapeType="1"/>
              </p:cNvSpPr>
              <p:nvPr/>
            </p:nvSpPr>
            <p:spPr bwMode="auto">
              <a:xfrm>
                <a:off x="239921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5" name="Line 128"/>
              <p:cNvSpPr>
                <a:spLocks noChangeShapeType="1"/>
              </p:cNvSpPr>
              <p:nvPr/>
            </p:nvSpPr>
            <p:spPr bwMode="auto">
              <a:xfrm>
                <a:off x="240722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6" name="Line 129"/>
              <p:cNvSpPr>
                <a:spLocks noChangeShapeType="1"/>
              </p:cNvSpPr>
              <p:nvPr/>
            </p:nvSpPr>
            <p:spPr bwMode="auto">
              <a:xfrm>
                <a:off x="2415231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7" name="Line 130"/>
              <p:cNvSpPr>
                <a:spLocks noChangeShapeType="1"/>
              </p:cNvSpPr>
              <p:nvPr/>
            </p:nvSpPr>
            <p:spPr bwMode="auto">
              <a:xfrm>
                <a:off x="2423241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8" name="Line 131"/>
              <p:cNvSpPr>
                <a:spLocks noChangeShapeType="1"/>
              </p:cNvSpPr>
              <p:nvPr/>
            </p:nvSpPr>
            <p:spPr bwMode="auto">
              <a:xfrm>
                <a:off x="2431251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9" name="Line 132"/>
              <p:cNvSpPr>
                <a:spLocks noChangeShapeType="1"/>
              </p:cNvSpPr>
              <p:nvPr/>
            </p:nvSpPr>
            <p:spPr bwMode="auto">
              <a:xfrm>
                <a:off x="2439261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0" name="Line 133"/>
              <p:cNvSpPr>
                <a:spLocks noChangeShapeType="1"/>
              </p:cNvSpPr>
              <p:nvPr/>
            </p:nvSpPr>
            <p:spPr bwMode="auto">
              <a:xfrm>
                <a:off x="2447271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1" name="Line 134"/>
              <p:cNvSpPr>
                <a:spLocks noChangeShapeType="1"/>
              </p:cNvSpPr>
              <p:nvPr/>
            </p:nvSpPr>
            <p:spPr bwMode="auto">
              <a:xfrm>
                <a:off x="245528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2" name="Line 135"/>
              <p:cNvSpPr>
                <a:spLocks noChangeShapeType="1"/>
              </p:cNvSpPr>
              <p:nvPr/>
            </p:nvSpPr>
            <p:spPr bwMode="auto">
              <a:xfrm>
                <a:off x="246329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3" name="Line 136"/>
              <p:cNvSpPr>
                <a:spLocks noChangeShapeType="1"/>
              </p:cNvSpPr>
              <p:nvPr/>
            </p:nvSpPr>
            <p:spPr bwMode="auto">
              <a:xfrm>
                <a:off x="247130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4" name="Line 137"/>
              <p:cNvSpPr>
                <a:spLocks noChangeShapeType="1"/>
              </p:cNvSpPr>
              <p:nvPr/>
            </p:nvSpPr>
            <p:spPr bwMode="auto">
              <a:xfrm>
                <a:off x="247931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5" name="Line 138"/>
              <p:cNvSpPr>
                <a:spLocks noChangeShapeType="1"/>
              </p:cNvSpPr>
              <p:nvPr/>
            </p:nvSpPr>
            <p:spPr bwMode="auto">
              <a:xfrm>
                <a:off x="248732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6" name="Line 139"/>
              <p:cNvSpPr>
                <a:spLocks noChangeShapeType="1"/>
              </p:cNvSpPr>
              <p:nvPr/>
            </p:nvSpPr>
            <p:spPr bwMode="auto">
              <a:xfrm>
                <a:off x="2495333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7" name="Line 140"/>
              <p:cNvSpPr>
                <a:spLocks noChangeShapeType="1"/>
              </p:cNvSpPr>
              <p:nvPr/>
            </p:nvSpPr>
            <p:spPr bwMode="auto">
              <a:xfrm>
                <a:off x="2503343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8" name="Line 141"/>
              <p:cNvSpPr>
                <a:spLocks noChangeShapeType="1"/>
              </p:cNvSpPr>
              <p:nvPr/>
            </p:nvSpPr>
            <p:spPr bwMode="auto">
              <a:xfrm>
                <a:off x="2511353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9" name="Line 142"/>
              <p:cNvSpPr>
                <a:spLocks noChangeShapeType="1"/>
              </p:cNvSpPr>
              <p:nvPr/>
            </p:nvSpPr>
            <p:spPr bwMode="auto">
              <a:xfrm>
                <a:off x="2519363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0" name="Line 143"/>
              <p:cNvSpPr>
                <a:spLocks noChangeShapeType="1"/>
              </p:cNvSpPr>
              <p:nvPr/>
            </p:nvSpPr>
            <p:spPr bwMode="auto">
              <a:xfrm>
                <a:off x="2527373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1" name="Line 144"/>
              <p:cNvSpPr>
                <a:spLocks noChangeShapeType="1"/>
              </p:cNvSpPr>
              <p:nvPr/>
            </p:nvSpPr>
            <p:spPr bwMode="auto">
              <a:xfrm>
                <a:off x="2535384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2" name="Line 145"/>
              <p:cNvSpPr>
                <a:spLocks noChangeShapeType="1"/>
              </p:cNvSpPr>
              <p:nvPr/>
            </p:nvSpPr>
            <p:spPr bwMode="auto">
              <a:xfrm>
                <a:off x="2543394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3" name="Line 146"/>
              <p:cNvSpPr>
                <a:spLocks noChangeShapeType="1"/>
              </p:cNvSpPr>
              <p:nvPr/>
            </p:nvSpPr>
            <p:spPr bwMode="auto">
              <a:xfrm>
                <a:off x="2549401" y="4328751"/>
                <a:ext cx="10013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4" name="Line 147"/>
              <p:cNvSpPr>
                <a:spLocks noChangeShapeType="1"/>
              </p:cNvSpPr>
              <p:nvPr/>
            </p:nvSpPr>
            <p:spPr bwMode="auto">
              <a:xfrm>
                <a:off x="2559414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5" name="Line 148"/>
              <p:cNvSpPr>
                <a:spLocks noChangeShapeType="1"/>
              </p:cNvSpPr>
              <p:nvPr/>
            </p:nvSpPr>
            <p:spPr bwMode="auto">
              <a:xfrm>
                <a:off x="2567424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6" name="Line 149"/>
              <p:cNvSpPr>
                <a:spLocks noChangeShapeType="1"/>
              </p:cNvSpPr>
              <p:nvPr/>
            </p:nvSpPr>
            <p:spPr bwMode="auto">
              <a:xfrm>
                <a:off x="2575435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7" name="Line 150"/>
              <p:cNvSpPr>
                <a:spLocks noChangeShapeType="1"/>
              </p:cNvSpPr>
              <p:nvPr/>
            </p:nvSpPr>
            <p:spPr bwMode="auto">
              <a:xfrm>
                <a:off x="2581442" y="4328751"/>
                <a:ext cx="10013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8" name="Line 151"/>
              <p:cNvSpPr>
                <a:spLocks noChangeShapeType="1"/>
              </p:cNvSpPr>
              <p:nvPr/>
            </p:nvSpPr>
            <p:spPr bwMode="auto">
              <a:xfrm>
                <a:off x="259145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9" name="Line 152"/>
              <p:cNvSpPr>
                <a:spLocks noChangeShapeType="1"/>
              </p:cNvSpPr>
              <p:nvPr/>
            </p:nvSpPr>
            <p:spPr bwMode="auto">
              <a:xfrm>
                <a:off x="259946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0" name="Line 153"/>
              <p:cNvSpPr>
                <a:spLocks noChangeShapeType="1"/>
              </p:cNvSpPr>
              <p:nvPr/>
            </p:nvSpPr>
            <p:spPr bwMode="auto">
              <a:xfrm>
                <a:off x="260747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1" name="Line 154"/>
              <p:cNvSpPr>
                <a:spLocks noChangeShapeType="1"/>
              </p:cNvSpPr>
              <p:nvPr/>
            </p:nvSpPr>
            <p:spPr bwMode="auto">
              <a:xfrm>
                <a:off x="2615486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2" name="Line 155"/>
              <p:cNvSpPr>
                <a:spLocks noChangeShapeType="1"/>
              </p:cNvSpPr>
              <p:nvPr/>
            </p:nvSpPr>
            <p:spPr bwMode="auto">
              <a:xfrm flipV="1">
                <a:off x="2621493" y="3697229"/>
                <a:ext cx="10013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3" name="Line 156"/>
              <p:cNvSpPr>
                <a:spLocks noChangeShapeType="1"/>
              </p:cNvSpPr>
              <p:nvPr/>
            </p:nvSpPr>
            <p:spPr bwMode="auto">
              <a:xfrm>
                <a:off x="2631506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4" name="Line 157"/>
              <p:cNvSpPr>
                <a:spLocks noChangeShapeType="1"/>
              </p:cNvSpPr>
              <p:nvPr/>
            </p:nvSpPr>
            <p:spPr bwMode="auto">
              <a:xfrm>
                <a:off x="2639516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5" name="Line 158"/>
              <p:cNvSpPr>
                <a:spLocks noChangeShapeType="1"/>
              </p:cNvSpPr>
              <p:nvPr/>
            </p:nvSpPr>
            <p:spPr bwMode="auto">
              <a:xfrm>
                <a:off x="2647526" y="3697229"/>
                <a:ext cx="6007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6" name="Line 159"/>
              <p:cNvSpPr>
                <a:spLocks noChangeShapeType="1"/>
              </p:cNvSpPr>
              <p:nvPr/>
            </p:nvSpPr>
            <p:spPr bwMode="auto">
              <a:xfrm>
                <a:off x="2653533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7" name="Line 160"/>
              <p:cNvSpPr>
                <a:spLocks noChangeShapeType="1"/>
              </p:cNvSpPr>
              <p:nvPr/>
            </p:nvSpPr>
            <p:spPr bwMode="auto">
              <a:xfrm>
                <a:off x="2661544" y="4328751"/>
                <a:ext cx="10013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8" name="Line 161"/>
              <p:cNvSpPr>
                <a:spLocks noChangeShapeType="1"/>
              </p:cNvSpPr>
              <p:nvPr/>
            </p:nvSpPr>
            <p:spPr bwMode="auto">
              <a:xfrm>
                <a:off x="267155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9" name="Line 162"/>
              <p:cNvSpPr>
                <a:spLocks noChangeShapeType="1"/>
              </p:cNvSpPr>
              <p:nvPr/>
            </p:nvSpPr>
            <p:spPr bwMode="auto">
              <a:xfrm>
                <a:off x="2679567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0" name="Line 163"/>
              <p:cNvSpPr>
                <a:spLocks noChangeShapeType="1"/>
              </p:cNvSpPr>
              <p:nvPr/>
            </p:nvSpPr>
            <p:spPr bwMode="auto">
              <a:xfrm>
                <a:off x="2685574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1" name="Line 164"/>
              <p:cNvSpPr>
                <a:spLocks noChangeShapeType="1"/>
              </p:cNvSpPr>
              <p:nvPr/>
            </p:nvSpPr>
            <p:spPr bwMode="auto">
              <a:xfrm>
                <a:off x="2693584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2" name="Line 165"/>
              <p:cNvSpPr>
                <a:spLocks noChangeShapeType="1"/>
              </p:cNvSpPr>
              <p:nvPr/>
            </p:nvSpPr>
            <p:spPr bwMode="auto">
              <a:xfrm>
                <a:off x="2701595" y="4328751"/>
                <a:ext cx="10013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3" name="Line 166"/>
              <p:cNvSpPr>
                <a:spLocks noChangeShapeType="1"/>
              </p:cNvSpPr>
              <p:nvPr/>
            </p:nvSpPr>
            <p:spPr bwMode="auto">
              <a:xfrm>
                <a:off x="2711608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4" name="Line 167"/>
              <p:cNvSpPr>
                <a:spLocks noChangeShapeType="1"/>
              </p:cNvSpPr>
              <p:nvPr/>
            </p:nvSpPr>
            <p:spPr bwMode="auto">
              <a:xfrm>
                <a:off x="271761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5" name="Line 168"/>
              <p:cNvSpPr>
                <a:spLocks noChangeShapeType="1"/>
              </p:cNvSpPr>
              <p:nvPr/>
            </p:nvSpPr>
            <p:spPr bwMode="auto">
              <a:xfrm>
                <a:off x="272562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6" name="Line 169"/>
              <p:cNvSpPr>
                <a:spLocks noChangeShapeType="1"/>
              </p:cNvSpPr>
              <p:nvPr/>
            </p:nvSpPr>
            <p:spPr bwMode="auto">
              <a:xfrm flipV="1">
                <a:off x="2733635" y="1804718"/>
                <a:ext cx="10013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7" name="Line 170"/>
              <p:cNvSpPr>
                <a:spLocks noChangeShapeType="1"/>
              </p:cNvSpPr>
              <p:nvPr/>
            </p:nvSpPr>
            <p:spPr bwMode="auto">
              <a:xfrm>
                <a:off x="2743649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8" name="Line 171"/>
              <p:cNvSpPr>
                <a:spLocks noChangeShapeType="1"/>
              </p:cNvSpPr>
              <p:nvPr/>
            </p:nvSpPr>
            <p:spPr bwMode="auto">
              <a:xfrm>
                <a:off x="2751659" y="1804718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9" name="Line 172"/>
              <p:cNvSpPr>
                <a:spLocks noChangeShapeType="1"/>
              </p:cNvSpPr>
              <p:nvPr/>
            </p:nvSpPr>
            <p:spPr bwMode="auto">
              <a:xfrm>
                <a:off x="2757666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0" name="Line 173"/>
              <p:cNvSpPr>
                <a:spLocks noChangeShapeType="1"/>
              </p:cNvSpPr>
              <p:nvPr/>
            </p:nvSpPr>
            <p:spPr bwMode="auto">
              <a:xfrm>
                <a:off x="2765676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1" name="Line 174"/>
              <p:cNvSpPr>
                <a:spLocks noChangeShapeType="1"/>
              </p:cNvSpPr>
              <p:nvPr/>
            </p:nvSpPr>
            <p:spPr bwMode="auto">
              <a:xfrm>
                <a:off x="2773686" y="3697229"/>
                <a:ext cx="10013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2" name="Line 175"/>
              <p:cNvSpPr>
                <a:spLocks noChangeShapeType="1"/>
              </p:cNvSpPr>
              <p:nvPr/>
            </p:nvSpPr>
            <p:spPr bwMode="auto">
              <a:xfrm>
                <a:off x="2783700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3" name="Line 176"/>
              <p:cNvSpPr>
                <a:spLocks noChangeShapeType="1"/>
              </p:cNvSpPr>
              <p:nvPr/>
            </p:nvSpPr>
            <p:spPr bwMode="auto">
              <a:xfrm>
                <a:off x="278970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4" name="Line 177"/>
              <p:cNvSpPr>
                <a:spLocks noChangeShapeType="1"/>
              </p:cNvSpPr>
              <p:nvPr/>
            </p:nvSpPr>
            <p:spPr bwMode="auto">
              <a:xfrm>
                <a:off x="279771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5" name="Line 178"/>
              <p:cNvSpPr>
                <a:spLocks noChangeShapeType="1"/>
              </p:cNvSpPr>
              <p:nvPr/>
            </p:nvSpPr>
            <p:spPr bwMode="auto">
              <a:xfrm>
                <a:off x="280572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6" name="Line 179"/>
              <p:cNvSpPr>
                <a:spLocks noChangeShapeType="1"/>
              </p:cNvSpPr>
              <p:nvPr/>
            </p:nvSpPr>
            <p:spPr bwMode="auto">
              <a:xfrm>
                <a:off x="281373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7" name="Line 180"/>
              <p:cNvSpPr>
                <a:spLocks noChangeShapeType="1"/>
              </p:cNvSpPr>
              <p:nvPr/>
            </p:nvSpPr>
            <p:spPr bwMode="auto">
              <a:xfrm>
                <a:off x="282174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8" name="Line 181"/>
              <p:cNvSpPr>
                <a:spLocks noChangeShapeType="1"/>
              </p:cNvSpPr>
              <p:nvPr/>
            </p:nvSpPr>
            <p:spPr bwMode="auto">
              <a:xfrm>
                <a:off x="282975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9" name="Line 182"/>
              <p:cNvSpPr>
                <a:spLocks noChangeShapeType="1"/>
              </p:cNvSpPr>
              <p:nvPr/>
            </p:nvSpPr>
            <p:spPr bwMode="auto">
              <a:xfrm>
                <a:off x="283776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0" name="Line 183"/>
              <p:cNvSpPr>
                <a:spLocks noChangeShapeType="1"/>
              </p:cNvSpPr>
              <p:nvPr/>
            </p:nvSpPr>
            <p:spPr bwMode="auto">
              <a:xfrm>
                <a:off x="2845778" y="4328751"/>
                <a:ext cx="10013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1" name="Line 184"/>
              <p:cNvSpPr>
                <a:spLocks noChangeShapeType="1"/>
              </p:cNvSpPr>
              <p:nvPr/>
            </p:nvSpPr>
            <p:spPr bwMode="auto">
              <a:xfrm>
                <a:off x="2855792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2" name="Line 185"/>
              <p:cNvSpPr>
                <a:spLocks noChangeShapeType="1"/>
              </p:cNvSpPr>
              <p:nvPr/>
            </p:nvSpPr>
            <p:spPr bwMode="auto">
              <a:xfrm>
                <a:off x="286179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3" name="Line 186"/>
              <p:cNvSpPr>
                <a:spLocks noChangeShapeType="1"/>
              </p:cNvSpPr>
              <p:nvPr/>
            </p:nvSpPr>
            <p:spPr bwMode="auto">
              <a:xfrm>
                <a:off x="2869809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4" name="Line 187"/>
              <p:cNvSpPr>
                <a:spLocks noChangeShapeType="1"/>
              </p:cNvSpPr>
              <p:nvPr/>
            </p:nvSpPr>
            <p:spPr bwMode="auto">
              <a:xfrm flipV="1">
                <a:off x="2877819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5" name="Line 188"/>
              <p:cNvSpPr>
                <a:spLocks noChangeShapeType="1"/>
              </p:cNvSpPr>
              <p:nvPr/>
            </p:nvSpPr>
            <p:spPr bwMode="auto">
              <a:xfrm>
                <a:off x="288582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6" name="Line 189"/>
              <p:cNvSpPr>
                <a:spLocks noChangeShapeType="1"/>
              </p:cNvSpPr>
              <p:nvPr/>
            </p:nvSpPr>
            <p:spPr bwMode="auto">
              <a:xfrm>
                <a:off x="2893839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7" name="Line 190"/>
              <p:cNvSpPr>
                <a:spLocks noChangeShapeType="1"/>
              </p:cNvSpPr>
              <p:nvPr/>
            </p:nvSpPr>
            <p:spPr bwMode="auto">
              <a:xfrm flipV="1">
                <a:off x="2901850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8" name="Line 191"/>
              <p:cNvSpPr>
                <a:spLocks noChangeShapeType="1"/>
              </p:cNvSpPr>
              <p:nvPr/>
            </p:nvSpPr>
            <p:spPr bwMode="auto">
              <a:xfrm>
                <a:off x="290986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9" name="Line 192"/>
              <p:cNvSpPr>
                <a:spLocks noChangeShapeType="1"/>
              </p:cNvSpPr>
              <p:nvPr/>
            </p:nvSpPr>
            <p:spPr bwMode="auto">
              <a:xfrm>
                <a:off x="2917870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0" name="Line 193"/>
              <p:cNvSpPr>
                <a:spLocks noChangeShapeType="1"/>
              </p:cNvSpPr>
              <p:nvPr/>
            </p:nvSpPr>
            <p:spPr bwMode="auto">
              <a:xfrm flipV="1">
                <a:off x="2925880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1" name="Line 194"/>
              <p:cNvSpPr>
                <a:spLocks noChangeShapeType="1"/>
              </p:cNvSpPr>
              <p:nvPr/>
            </p:nvSpPr>
            <p:spPr bwMode="auto">
              <a:xfrm>
                <a:off x="293389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2" name="Line 195"/>
              <p:cNvSpPr>
                <a:spLocks noChangeShapeType="1"/>
              </p:cNvSpPr>
              <p:nvPr/>
            </p:nvSpPr>
            <p:spPr bwMode="auto">
              <a:xfrm>
                <a:off x="2941901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3" name="Line 196"/>
              <p:cNvSpPr>
                <a:spLocks noChangeShapeType="1"/>
              </p:cNvSpPr>
              <p:nvPr/>
            </p:nvSpPr>
            <p:spPr bwMode="auto">
              <a:xfrm flipV="1">
                <a:off x="2949911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4" name="Line 197"/>
              <p:cNvSpPr>
                <a:spLocks noChangeShapeType="1"/>
              </p:cNvSpPr>
              <p:nvPr/>
            </p:nvSpPr>
            <p:spPr bwMode="auto">
              <a:xfrm>
                <a:off x="2957921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5" name="Line 198"/>
              <p:cNvSpPr>
                <a:spLocks noChangeShapeType="1"/>
              </p:cNvSpPr>
              <p:nvPr/>
            </p:nvSpPr>
            <p:spPr bwMode="auto">
              <a:xfrm flipV="1">
                <a:off x="2965931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6" name="Line 199"/>
              <p:cNvSpPr>
                <a:spLocks noChangeShapeType="1"/>
              </p:cNvSpPr>
              <p:nvPr/>
            </p:nvSpPr>
            <p:spPr bwMode="auto">
              <a:xfrm>
                <a:off x="2973941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7" name="Line 200"/>
              <p:cNvSpPr>
                <a:spLocks noChangeShapeType="1"/>
              </p:cNvSpPr>
              <p:nvPr/>
            </p:nvSpPr>
            <p:spPr bwMode="auto">
              <a:xfrm flipV="1">
                <a:off x="2981952" y="4328751"/>
                <a:ext cx="8010" cy="6315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8" name="Line 201"/>
              <p:cNvSpPr>
                <a:spLocks noChangeShapeType="1"/>
              </p:cNvSpPr>
              <p:nvPr/>
            </p:nvSpPr>
            <p:spPr bwMode="auto">
              <a:xfrm>
                <a:off x="2989962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9" name="Line 202"/>
              <p:cNvSpPr>
                <a:spLocks noChangeShapeType="1"/>
              </p:cNvSpPr>
              <p:nvPr/>
            </p:nvSpPr>
            <p:spPr bwMode="auto">
              <a:xfrm flipV="1">
                <a:off x="2997972" y="1804718"/>
                <a:ext cx="8010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10" name="Line 203"/>
              <p:cNvSpPr>
                <a:spLocks noChangeShapeType="1"/>
              </p:cNvSpPr>
              <p:nvPr/>
            </p:nvSpPr>
            <p:spPr bwMode="auto">
              <a:xfrm>
                <a:off x="3005982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211"/>
              <p:cNvGrpSpPr>
                <a:grpSpLocks/>
              </p:cNvGrpSpPr>
              <p:nvPr/>
            </p:nvGrpSpPr>
            <p:grpSpPr bwMode="auto">
              <a:xfrm>
                <a:off x="3013992" y="1804718"/>
                <a:ext cx="1596033" cy="2526091"/>
                <a:chOff x="1620" y="1623"/>
                <a:chExt cx="797" cy="1228"/>
              </a:xfrm>
            </p:grpSpPr>
            <p:sp>
              <p:nvSpPr>
                <p:cNvPr id="43780" name="Line 212"/>
                <p:cNvSpPr>
                  <a:spLocks noChangeShapeType="1"/>
                </p:cNvSpPr>
                <p:nvPr/>
              </p:nvSpPr>
              <p:spPr bwMode="auto">
                <a:xfrm>
                  <a:off x="1620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1" name="Line 213"/>
                <p:cNvSpPr>
                  <a:spLocks noChangeShapeType="1"/>
                </p:cNvSpPr>
                <p:nvPr/>
              </p:nvSpPr>
              <p:spPr bwMode="auto">
                <a:xfrm>
                  <a:off x="1624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2" name="Line 214"/>
                <p:cNvSpPr>
                  <a:spLocks noChangeShapeType="1"/>
                </p:cNvSpPr>
                <p:nvPr/>
              </p:nvSpPr>
              <p:spPr bwMode="auto">
                <a:xfrm>
                  <a:off x="1628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3" name="Line 215"/>
                <p:cNvSpPr>
                  <a:spLocks noChangeShapeType="1"/>
                </p:cNvSpPr>
                <p:nvPr/>
              </p:nvSpPr>
              <p:spPr bwMode="auto">
                <a:xfrm>
                  <a:off x="1632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4" name="Line 216"/>
                <p:cNvSpPr>
                  <a:spLocks noChangeShapeType="1"/>
                </p:cNvSpPr>
                <p:nvPr/>
              </p:nvSpPr>
              <p:spPr bwMode="auto">
                <a:xfrm>
                  <a:off x="1636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5" name="Line 217"/>
                <p:cNvSpPr>
                  <a:spLocks noChangeShapeType="1"/>
                </p:cNvSpPr>
                <p:nvPr/>
              </p:nvSpPr>
              <p:spPr bwMode="auto">
                <a:xfrm>
                  <a:off x="1640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6" name="Line 218"/>
                <p:cNvSpPr>
                  <a:spLocks noChangeShapeType="1"/>
                </p:cNvSpPr>
                <p:nvPr/>
              </p:nvSpPr>
              <p:spPr bwMode="auto">
                <a:xfrm>
                  <a:off x="1644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7" name="Line 219"/>
                <p:cNvSpPr>
                  <a:spLocks noChangeShapeType="1"/>
                </p:cNvSpPr>
                <p:nvPr/>
              </p:nvSpPr>
              <p:spPr bwMode="auto">
                <a:xfrm>
                  <a:off x="1648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8" name="Line 220"/>
                <p:cNvSpPr>
                  <a:spLocks noChangeShapeType="1"/>
                </p:cNvSpPr>
                <p:nvPr/>
              </p:nvSpPr>
              <p:spPr bwMode="auto">
                <a:xfrm>
                  <a:off x="1652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89" name="Line 221"/>
                <p:cNvSpPr>
                  <a:spLocks noChangeShapeType="1"/>
                </p:cNvSpPr>
                <p:nvPr/>
              </p:nvSpPr>
              <p:spPr bwMode="auto">
                <a:xfrm>
                  <a:off x="1656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0" name="Line 222"/>
                <p:cNvSpPr>
                  <a:spLocks noChangeShapeType="1"/>
                </p:cNvSpPr>
                <p:nvPr/>
              </p:nvSpPr>
              <p:spPr bwMode="auto">
                <a:xfrm>
                  <a:off x="1660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1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664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2" name="Line 224"/>
                <p:cNvSpPr>
                  <a:spLocks noChangeShapeType="1"/>
                </p:cNvSpPr>
                <p:nvPr/>
              </p:nvSpPr>
              <p:spPr bwMode="auto">
                <a:xfrm>
                  <a:off x="1668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3" name="Line 225"/>
                <p:cNvSpPr>
                  <a:spLocks noChangeShapeType="1"/>
                </p:cNvSpPr>
                <p:nvPr/>
              </p:nvSpPr>
              <p:spPr bwMode="auto">
                <a:xfrm>
                  <a:off x="1672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4" name="Line 226"/>
                <p:cNvSpPr>
                  <a:spLocks noChangeShapeType="1"/>
                </p:cNvSpPr>
                <p:nvPr/>
              </p:nvSpPr>
              <p:spPr bwMode="auto">
                <a:xfrm>
                  <a:off x="1676" y="162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5" name="Line 227"/>
                <p:cNvSpPr>
                  <a:spLocks noChangeShapeType="1"/>
                </p:cNvSpPr>
                <p:nvPr/>
              </p:nvSpPr>
              <p:spPr bwMode="auto">
                <a:xfrm>
                  <a:off x="1679" y="1623"/>
                  <a:ext cx="5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6" name="Line 228"/>
                <p:cNvSpPr>
                  <a:spLocks noChangeShapeType="1"/>
                </p:cNvSpPr>
                <p:nvPr/>
              </p:nvSpPr>
              <p:spPr bwMode="auto">
                <a:xfrm>
                  <a:off x="1684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7" name="Line 229"/>
                <p:cNvSpPr>
                  <a:spLocks noChangeShapeType="1"/>
                </p:cNvSpPr>
                <p:nvPr/>
              </p:nvSpPr>
              <p:spPr bwMode="auto">
                <a:xfrm>
                  <a:off x="168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8" name="Line 230"/>
                <p:cNvSpPr>
                  <a:spLocks noChangeShapeType="1"/>
                </p:cNvSpPr>
                <p:nvPr/>
              </p:nvSpPr>
              <p:spPr bwMode="auto">
                <a:xfrm>
                  <a:off x="1692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99" name="Line 231"/>
                <p:cNvSpPr>
                  <a:spLocks noChangeShapeType="1"/>
                </p:cNvSpPr>
                <p:nvPr/>
              </p:nvSpPr>
              <p:spPr bwMode="auto">
                <a:xfrm>
                  <a:off x="169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0" name="Line 232"/>
                <p:cNvSpPr>
                  <a:spLocks noChangeShapeType="1"/>
                </p:cNvSpPr>
                <p:nvPr/>
              </p:nvSpPr>
              <p:spPr bwMode="auto">
                <a:xfrm>
                  <a:off x="1699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1" name="Line 233"/>
                <p:cNvSpPr>
                  <a:spLocks noChangeShapeType="1"/>
                </p:cNvSpPr>
                <p:nvPr/>
              </p:nvSpPr>
              <p:spPr bwMode="auto">
                <a:xfrm>
                  <a:off x="170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2" name="Line 234"/>
                <p:cNvSpPr>
                  <a:spLocks noChangeShapeType="1"/>
                </p:cNvSpPr>
                <p:nvPr/>
              </p:nvSpPr>
              <p:spPr bwMode="auto">
                <a:xfrm>
                  <a:off x="170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3" name="Line 235"/>
                <p:cNvSpPr>
                  <a:spLocks noChangeShapeType="1"/>
                </p:cNvSpPr>
                <p:nvPr/>
              </p:nvSpPr>
              <p:spPr bwMode="auto">
                <a:xfrm>
                  <a:off x="1712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4" name="Line 236"/>
                <p:cNvSpPr>
                  <a:spLocks noChangeShapeType="1"/>
                </p:cNvSpPr>
                <p:nvPr/>
              </p:nvSpPr>
              <p:spPr bwMode="auto">
                <a:xfrm>
                  <a:off x="171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5" name="Line 237"/>
                <p:cNvSpPr>
                  <a:spLocks noChangeShapeType="1"/>
                </p:cNvSpPr>
                <p:nvPr/>
              </p:nvSpPr>
              <p:spPr bwMode="auto">
                <a:xfrm>
                  <a:off x="1719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6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1724" y="1623"/>
                  <a:ext cx="4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7" name="Line 239"/>
                <p:cNvSpPr>
                  <a:spLocks noChangeShapeType="1"/>
                </p:cNvSpPr>
                <p:nvPr/>
              </p:nvSpPr>
              <p:spPr bwMode="auto">
                <a:xfrm>
                  <a:off x="1728" y="162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8" name="Line 240"/>
                <p:cNvSpPr>
                  <a:spLocks noChangeShapeType="1"/>
                </p:cNvSpPr>
                <p:nvPr/>
              </p:nvSpPr>
              <p:spPr bwMode="auto">
                <a:xfrm>
                  <a:off x="1731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09" name="Line 241"/>
                <p:cNvSpPr>
                  <a:spLocks noChangeShapeType="1"/>
                </p:cNvSpPr>
                <p:nvPr/>
              </p:nvSpPr>
              <p:spPr bwMode="auto">
                <a:xfrm>
                  <a:off x="1735" y="162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0" name="Line 242"/>
                <p:cNvSpPr>
                  <a:spLocks noChangeShapeType="1"/>
                </p:cNvSpPr>
                <p:nvPr/>
              </p:nvSpPr>
              <p:spPr bwMode="auto">
                <a:xfrm>
                  <a:off x="1740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1" name="Line 243"/>
                <p:cNvSpPr>
                  <a:spLocks noChangeShapeType="1"/>
                </p:cNvSpPr>
                <p:nvPr/>
              </p:nvSpPr>
              <p:spPr bwMode="auto">
                <a:xfrm>
                  <a:off x="1744" y="162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2" name="Line 244"/>
                <p:cNvSpPr>
                  <a:spLocks noChangeShapeType="1"/>
                </p:cNvSpPr>
                <p:nvPr/>
              </p:nvSpPr>
              <p:spPr bwMode="auto">
                <a:xfrm>
                  <a:off x="1747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3" name="Line 245"/>
                <p:cNvSpPr>
                  <a:spLocks noChangeShapeType="1"/>
                </p:cNvSpPr>
                <p:nvPr/>
              </p:nvSpPr>
              <p:spPr bwMode="auto">
                <a:xfrm>
                  <a:off x="1751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4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755" y="1623"/>
                  <a:ext cx="5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5" name="Line 247"/>
                <p:cNvSpPr>
                  <a:spLocks noChangeShapeType="1"/>
                </p:cNvSpPr>
                <p:nvPr/>
              </p:nvSpPr>
              <p:spPr bwMode="auto">
                <a:xfrm>
                  <a:off x="1760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6" name="Line 248"/>
                <p:cNvSpPr>
                  <a:spLocks noChangeShapeType="1"/>
                </p:cNvSpPr>
                <p:nvPr/>
              </p:nvSpPr>
              <p:spPr bwMode="auto">
                <a:xfrm>
                  <a:off x="1764" y="1623"/>
                  <a:ext cx="3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7" name="Line 249"/>
                <p:cNvSpPr>
                  <a:spLocks noChangeShapeType="1"/>
                </p:cNvSpPr>
                <p:nvPr/>
              </p:nvSpPr>
              <p:spPr bwMode="auto">
                <a:xfrm>
                  <a:off x="176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8" name="Line 250"/>
                <p:cNvSpPr>
                  <a:spLocks noChangeShapeType="1"/>
                </p:cNvSpPr>
                <p:nvPr/>
              </p:nvSpPr>
              <p:spPr bwMode="auto">
                <a:xfrm>
                  <a:off x="177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19" name="Line 251"/>
                <p:cNvSpPr>
                  <a:spLocks noChangeShapeType="1"/>
                </p:cNvSpPr>
                <p:nvPr/>
              </p:nvSpPr>
              <p:spPr bwMode="auto">
                <a:xfrm>
                  <a:off x="1775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0" name="Line 252"/>
                <p:cNvSpPr>
                  <a:spLocks noChangeShapeType="1"/>
                </p:cNvSpPr>
                <p:nvPr/>
              </p:nvSpPr>
              <p:spPr bwMode="auto">
                <a:xfrm>
                  <a:off x="1780" y="2543"/>
                  <a:ext cx="3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1" name="Line 253"/>
                <p:cNvSpPr>
                  <a:spLocks noChangeShapeType="1"/>
                </p:cNvSpPr>
                <p:nvPr/>
              </p:nvSpPr>
              <p:spPr bwMode="auto">
                <a:xfrm>
                  <a:off x="178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2" name="Line 254"/>
                <p:cNvSpPr>
                  <a:spLocks noChangeShapeType="1"/>
                </p:cNvSpPr>
                <p:nvPr/>
              </p:nvSpPr>
              <p:spPr bwMode="auto">
                <a:xfrm>
                  <a:off x="178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3" name="Line 255"/>
                <p:cNvSpPr>
                  <a:spLocks noChangeShapeType="1"/>
                </p:cNvSpPr>
                <p:nvPr/>
              </p:nvSpPr>
              <p:spPr bwMode="auto">
                <a:xfrm>
                  <a:off x="179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4" name="Line 256"/>
                <p:cNvSpPr>
                  <a:spLocks noChangeShapeType="1"/>
                </p:cNvSpPr>
                <p:nvPr/>
              </p:nvSpPr>
              <p:spPr bwMode="auto">
                <a:xfrm>
                  <a:off x="179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5" name="Line 257"/>
                <p:cNvSpPr>
                  <a:spLocks noChangeShapeType="1"/>
                </p:cNvSpPr>
                <p:nvPr/>
              </p:nvSpPr>
              <p:spPr bwMode="auto">
                <a:xfrm>
                  <a:off x="179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6" name="Line 258"/>
                <p:cNvSpPr>
                  <a:spLocks noChangeShapeType="1"/>
                </p:cNvSpPr>
                <p:nvPr/>
              </p:nvSpPr>
              <p:spPr bwMode="auto">
                <a:xfrm>
                  <a:off x="180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7" name="Line 259"/>
                <p:cNvSpPr>
                  <a:spLocks noChangeShapeType="1"/>
                </p:cNvSpPr>
                <p:nvPr/>
              </p:nvSpPr>
              <p:spPr bwMode="auto">
                <a:xfrm>
                  <a:off x="180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8" name="Line 260"/>
                <p:cNvSpPr>
                  <a:spLocks noChangeShapeType="1"/>
                </p:cNvSpPr>
                <p:nvPr/>
              </p:nvSpPr>
              <p:spPr bwMode="auto">
                <a:xfrm>
                  <a:off x="1811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29" name="Line 261"/>
                <p:cNvSpPr>
                  <a:spLocks noChangeShapeType="1"/>
                </p:cNvSpPr>
                <p:nvPr/>
              </p:nvSpPr>
              <p:spPr bwMode="auto">
                <a:xfrm>
                  <a:off x="1816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0" name="Line 262"/>
                <p:cNvSpPr>
                  <a:spLocks noChangeShapeType="1"/>
                </p:cNvSpPr>
                <p:nvPr/>
              </p:nvSpPr>
              <p:spPr bwMode="auto">
                <a:xfrm>
                  <a:off x="181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1" name="Line 263"/>
                <p:cNvSpPr>
                  <a:spLocks noChangeShapeType="1"/>
                </p:cNvSpPr>
                <p:nvPr/>
              </p:nvSpPr>
              <p:spPr bwMode="auto">
                <a:xfrm>
                  <a:off x="182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2" name="Line 264"/>
                <p:cNvSpPr>
                  <a:spLocks noChangeShapeType="1"/>
                </p:cNvSpPr>
                <p:nvPr/>
              </p:nvSpPr>
              <p:spPr bwMode="auto">
                <a:xfrm>
                  <a:off x="182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3" name="Line 265"/>
                <p:cNvSpPr>
                  <a:spLocks noChangeShapeType="1"/>
                </p:cNvSpPr>
                <p:nvPr/>
              </p:nvSpPr>
              <p:spPr bwMode="auto">
                <a:xfrm>
                  <a:off x="183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4" name="Line 266"/>
                <p:cNvSpPr>
                  <a:spLocks noChangeShapeType="1"/>
                </p:cNvSpPr>
                <p:nvPr/>
              </p:nvSpPr>
              <p:spPr bwMode="auto">
                <a:xfrm>
                  <a:off x="183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5" name="Line 267"/>
                <p:cNvSpPr>
                  <a:spLocks noChangeShapeType="1"/>
                </p:cNvSpPr>
                <p:nvPr/>
              </p:nvSpPr>
              <p:spPr bwMode="auto">
                <a:xfrm>
                  <a:off x="183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6" name="Line 268"/>
                <p:cNvSpPr>
                  <a:spLocks noChangeShapeType="1"/>
                </p:cNvSpPr>
                <p:nvPr/>
              </p:nvSpPr>
              <p:spPr bwMode="auto">
                <a:xfrm>
                  <a:off x="184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7" name="Line 269"/>
                <p:cNvSpPr>
                  <a:spLocks noChangeShapeType="1"/>
                </p:cNvSpPr>
                <p:nvPr/>
              </p:nvSpPr>
              <p:spPr bwMode="auto">
                <a:xfrm>
                  <a:off x="184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8" name="Line 270"/>
                <p:cNvSpPr>
                  <a:spLocks noChangeShapeType="1"/>
                </p:cNvSpPr>
                <p:nvPr/>
              </p:nvSpPr>
              <p:spPr bwMode="auto">
                <a:xfrm>
                  <a:off x="185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39" name="Line 271"/>
                <p:cNvSpPr>
                  <a:spLocks noChangeShapeType="1"/>
                </p:cNvSpPr>
                <p:nvPr/>
              </p:nvSpPr>
              <p:spPr bwMode="auto">
                <a:xfrm>
                  <a:off x="185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0" name="Line 272"/>
                <p:cNvSpPr>
                  <a:spLocks noChangeShapeType="1"/>
                </p:cNvSpPr>
                <p:nvPr/>
              </p:nvSpPr>
              <p:spPr bwMode="auto">
                <a:xfrm>
                  <a:off x="185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1" name="Line 273"/>
                <p:cNvSpPr>
                  <a:spLocks noChangeShapeType="1"/>
                </p:cNvSpPr>
                <p:nvPr/>
              </p:nvSpPr>
              <p:spPr bwMode="auto">
                <a:xfrm>
                  <a:off x="186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2" name="Line 274"/>
                <p:cNvSpPr>
                  <a:spLocks noChangeShapeType="1"/>
                </p:cNvSpPr>
                <p:nvPr/>
              </p:nvSpPr>
              <p:spPr bwMode="auto">
                <a:xfrm>
                  <a:off x="186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3" name="Line 275"/>
                <p:cNvSpPr>
                  <a:spLocks noChangeShapeType="1"/>
                </p:cNvSpPr>
                <p:nvPr/>
              </p:nvSpPr>
              <p:spPr bwMode="auto">
                <a:xfrm>
                  <a:off x="187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4" name="Line 276"/>
                <p:cNvSpPr>
                  <a:spLocks noChangeShapeType="1"/>
                </p:cNvSpPr>
                <p:nvPr/>
              </p:nvSpPr>
              <p:spPr bwMode="auto">
                <a:xfrm>
                  <a:off x="187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5" name="Line 277"/>
                <p:cNvSpPr>
                  <a:spLocks noChangeShapeType="1"/>
                </p:cNvSpPr>
                <p:nvPr/>
              </p:nvSpPr>
              <p:spPr bwMode="auto">
                <a:xfrm>
                  <a:off x="187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6" name="Line 278"/>
                <p:cNvSpPr>
                  <a:spLocks noChangeShapeType="1"/>
                </p:cNvSpPr>
                <p:nvPr/>
              </p:nvSpPr>
              <p:spPr bwMode="auto">
                <a:xfrm>
                  <a:off x="188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7" name="Line 279"/>
                <p:cNvSpPr>
                  <a:spLocks noChangeShapeType="1"/>
                </p:cNvSpPr>
                <p:nvPr/>
              </p:nvSpPr>
              <p:spPr bwMode="auto">
                <a:xfrm>
                  <a:off x="188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8" name="Line 280"/>
                <p:cNvSpPr>
                  <a:spLocks noChangeShapeType="1"/>
                </p:cNvSpPr>
                <p:nvPr/>
              </p:nvSpPr>
              <p:spPr bwMode="auto">
                <a:xfrm>
                  <a:off x="189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49" name="Line 281"/>
                <p:cNvSpPr>
                  <a:spLocks noChangeShapeType="1"/>
                </p:cNvSpPr>
                <p:nvPr/>
              </p:nvSpPr>
              <p:spPr bwMode="auto">
                <a:xfrm>
                  <a:off x="189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0" name="Line 282"/>
                <p:cNvSpPr>
                  <a:spLocks noChangeShapeType="1"/>
                </p:cNvSpPr>
                <p:nvPr/>
              </p:nvSpPr>
              <p:spPr bwMode="auto">
                <a:xfrm>
                  <a:off x="189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1" name="Line 283"/>
                <p:cNvSpPr>
                  <a:spLocks noChangeShapeType="1"/>
                </p:cNvSpPr>
                <p:nvPr/>
              </p:nvSpPr>
              <p:spPr bwMode="auto">
                <a:xfrm>
                  <a:off x="190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2" name="Line 284"/>
                <p:cNvSpPr>
                  <a:spLocks noChangeShapeType="1"/>
                </p:cNvSpPr>
                <p:nvPr/>
              </p:nvSpPr>
              <p:spPr bwMode="auto">
                <a:xfrm>
                  <a:off x="190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3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1911" y="1623"/>
                  <a:ext cx="4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4" name="Line 286"/>
                <p:cNvSpPr>
                  <a:spLocks noChangeShapeType="1"/>
                </p:cNvSpPr>
                <p:nvPr/>
              </p:nvSpPr>
              <p:spPr bwMode="auto">
                <a:xfrm>
                  <a:off x="1915" y="162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5" name="Line 287"/>
                <p:cNvSpPr>
                  <a:spLocks noChangeShapeType="1"/>
                </p:cNvSpPr>
                <p:nvPr/>
              </p:nvSpPr>
              <p:spPr bwMode="auto">
                <a:xfrm>
                  <a:off x="1918" y="162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6" name="Line 288"/>
                <p:cNvSpPr>
                  <a:spLocks noChangeShapeType="1"/>
                </p:cNvSpPr>
                <p:nvPr/>
              </p:nvSpPr>
              <p:spPr bwMode="auto">
                <a:xfrm>
                  <a:off x="1923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7" name="Line 289"/>
                <p:cNvSpPr>
                  <a:spLocks noChangeShapeType="1"/>
                </p:cNvSpPr>
                <p:nvPr/>
              </p:nvSpPr>
              <p:spPr bwMode="auto">
                <a:xfrm>
                  <a:off x="1927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8" name="Line 290"/>
                <p:cNvSpPr>
                  <a:spLocks noChangeShapeType="1"/>
                </p:cNvSpPr>
                <p:nvPr/>
              </p:nvSpPr>
              <p:spPr bwMode="auto">
                <a:xfrm>
                  <a:off x="1931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59" name="Line 291"/>
                <p:cNvSpPr>
                  <a:spLocks noChangeShapeType="1"/>
                </p:cNvSpPr>
                <p:nvPr/>
              </p:nvSpPr>
              <p:spPr bwMode="auto">
                <a:xfrm>
                  <a:off x="1935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0" name="Line 292"/>
                <p:cNvSpPr>
                  <a:spLocks noChangeShapeType="1"/>
                </p:cNvSpPr>
                <p:nvPr/>
              </p:nvSpPr>
              <p:spPr bwMode="auto">
                <a:xfrm>
                  <a:off x="1939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1" name="Line 293"/>
                <p:cNvSpPr>
                  <a:spLocks noChangeShapeType="1"/>
                </p:cNvSpPr>
                <p:nvPr/>
              </p:nvSpPr>
              <p:spPr bwMode="auto">
                <a:xfrm>
                  <a:off x="1943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2" name="Line 294"/>
                <p:cNvSpPr>
                  <a:spLocks noChangeShapeType="1"/>
                </p:cNvSpPr>
                <p:nvPr/>
              </p:nvSpPr>
              <p:spPr bwMode="auto">
                <a:xfrm>
                  <a:off x="194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3" name="Line 295"/>
                <p:cNvSpPr>
                  <a:spLocks noChangeShapeType="1"/>
                </p:cNvSpPr>
                <p:nvPr/>
              </p:nvSpPr>
              <p:spPr bwMode="auto">
                <a:xfrm>
                  <a:off x="1951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4" name="Line 296"/>
                <p:cNvSpPr>
                  <a:spLocks noChangeShapeType="1"/>
                </p:cNvSpPr>
                <p:nvPr/>
              </p:nvSpPr>
              <p:spPr bwMode="auto">
                <a:xfrm>
                  <a:off x="1954" y="2543"/>
                  <a:ext cx="5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5" name="Line 297"/>
                <p:cNvSpPr>
                  <a:spLocks noChangeShapeType="1"/>
                </p:cNvSpPr>
                <p:nvPr/>
              </p:nvSpPr>
              <p:spPr bwMode="auto">
                <a:xfrm>
                  <a:off x="195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6" name="Line 298"/>
                <p:cNvSpPr>
                  <a:spLocks noChangeShapeType="1"/>
                </p:cNvSpPr>
                <p:nvPr/>
              </p:nvSpPr>
              <p:spPr bwMode="auto">
                <a:xfrm>
                  <a:off x="196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7" name="Line 299"/>
                <p:cNvSpPr>
                  <a:spLocks noChangeShapeType="1"/>
                </p:cNvSpPr>
                <p:nvPr/>
              </p:nvSpPr>
              <p:spPr bwMode="auto">
                <a:xfrm>
                  <a:off x="1967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8" name="Line 300"/>
                <p:cNvSpPr>
                  <a:spLocks noChangeShapeType="1"/>
                </p:cNvSpPr>
                <p:nvPr/>
              </p:nvSpPr>
              <p:spPr bwMode="auto">
                <a:xfrm>
                  <a:off x="197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69" name="Line 301"/>
                <p:cNvSpPr>
                  <a:spLocks noChangeShapeType="1"/>
                </p:cNvSpPr>
                <p:nvPr/>
              </p:nvSpPr>
              <p:spPr bwMode="auto">
                <a:xfrm>
                  <a:off x="1974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0" name="Line 302"/>
                <p:cNvSpPr>
                  <a:spLocks noChangeShapeType="1"/>
                </p:cNvSpPr>
                <p:nvPr/>
              </p:nvSpPr>
              <p:spPr bwMode="auto">
                <a:xfrm>
                  <a:off x="197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1" name="Line 303"/>
                <p:cNvSpPr>
                  <a:spLocks noChangeShapeType="1"/>
                </p:cNvSpPr>
                <p:nvPr/>
              </p:nvSpPr>
              <p:spPr bwMode="auto">
                <a:xfrm>
                  <a:off x="198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2" name="Line 304"/>
                <p:cNvSpPr>
                  <a:spLocks noChangeShapeType="1"/>
                </p:cNvSpPr>
                <p:nvPr/>
              </p:nvSpPr>
              <p:spPr bwMode="auto">
                <a:xfrm>
                  <a:off x="1987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3" name="Line 305"/>
                <p:cNvSpPr>
                  <a:spLocks noChangeShapeType="1"/>
                </p:cNvSpPr>
                <p:nvPr/>
              </p:nvSpPr>
              <p:spPr bwMode="auto">
                <a:xfrm>
                  <a:off x="199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4" name="Line 306"/>
                <p:cNvSpPr>
                  <a:spLocks noChangeShapeType="1"/>
                </p:cNvSpPr>
                <p:nvPr/>
              </p:nvSpPr>
              <p:spPr bwMode="auto">
                <a:xfrm>
                  <a:off x="1994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5" name="Line 307"/>
                <p:cNvSpPr>
                  <a:spLocks noChangeShapeType="1"/>
                </p:cNvSpPr>
                <p:nvPr/>
              </p:nvSpPr>
              <p:spPr bwMode="auto">
                <a:xfrm>
                  <a:off x="199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6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2003" y="1623"/>
                  <a:ext cx="3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7" name="Line 309"/>
                <p:cNvSpPr>
                  <a:spLocks noChangeShapeType="1"/>
                </p:cNvSpPr>
                <p:nvPr/>
              </p:nvSpPr>
              <p:spPr bwMode="auto">
                <a:xfrm>
                  <a:off x="2006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8" name="Line 310"/>
                <p:cNvSpPr>
                  <a:spLocks noChangeShapeType="1"/>
                </p:cNvSpPr>
                <p:nvPr/>
              </p:nvSpPr>
              <p:spPr bwMode="auto">
                <a:xfrm>
                  <a:off x="2010" y="162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79" name="Line 311"/>
                <p:cNvSpPr>
                  <a:spLocks noChangeShapeType="1"/>
                </p:cNvSpPr>
                <p:nvPr/>
              </p:nvSpPr>
              <p:spPr bwMode="auto">
                <a:xfrm>
                  <a:off x="2015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0" name="Line 312"/>
                <p:cNvSpPr>
                  <a:spLocks noChangeShapeType="1"/>
                </p:cNvSpPr>
                <p:nvPr/>
              </p:nvSpPr>
              <p:spPr bwMode="auto">
                <a:xfrm>
                  <a:off x="2019" y="162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1" name="Line 313"/>
                <p:cNvSpPr>
                  <a:spLocks noChangeShapeType="1"/>
                </p:cNvSpPr>
                <p:nvPr/>
              </p:nvSpPr>
              <p:spPr bwMode="auto">
                <a:xfrm>
                  <a:off x="2022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2" name="Line 314"/>
                <p:cNvSpPr>
                  <a:spLocks noChangeShapeType="1"/>
                </p:cNvSpPr>
                <p:nvPr/>
              </p:nvSpPr>
              <p:spPr bwMode="auto">
                <a:xfrm>
                  <a:off x="2026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3" name="Line 315"/>
                <p:cNvSpPr>
                  <a:spLocks noChangeShapeType="1"/>
                </p:cNvSpPr>
                <p:nvPr/>
              </p:nvSpPr>
              <p:spPr bwMode="auto">
                <a:xfrm>
                  <a:off x="2030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4" name="Line 316"/>
                <p:cNvSpPr>
                  <a:spLocks noChangeShapeType="1"/>
                </p:cNvSpPr>
                <p:nvPr/>
              </p:nvSpPr>
              <p:spPr bwMode="auto">
                <a:xfrm>
                  <a:off x="2035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5" name="Line 317"/>
                <p:cNvSpPr>
                  <a:spLocks noChangeShapeType="1"/>
                </p:cNvSpPr>
                <p:nvPr/>
              </p:nvSpPr>
              <p:spPr bwMode="auto">
                <a:xfrm>
                  <a:off x="2039" y="2543"/>
                  <a:ext cx="3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6" name="Line 318"/>
                <p:cNvSpPr>
                  <a:spLocks noChangeShapeType="1"/>
                </p:cNvSpPr>
                <p:nvPr/>
              </p:nvSpPr>
              <p:spPr bwMode="auto">
                <a:xfrm>
                  <a:off x="204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7" name="Line 319"/>
                <p:cNvSpPr>
                  <a:spLocks noChangeShapeType="1"/>
                </p:cNvSpPr>
                <p:nvPr/>
              </p:nvSpPr>
              <p:spPr bwMode="auto">
                <a:xfrm>
                  <a:off x="204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8" name="Line 320"/>
                <p:cNvSpPr>
                  <a:spLocks noChangeShapeType="1"/>
                </p:cNvSpPr>
                <p:nvPr/>
              </p:nvSpPr>
              <p:spPr bwMode="auto">
                <a:xfrm>
                  <a:off x="2050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89" name="Line 321"/>
                <p:cNvSpPr>
                  <a:spLocks noChangeShapeType="1"/>
                </p:cNvSpPr>
                <p:nvPr/>
              </p:nvSpPr>
              <p:spPr bwMode="auto">
                <a:xfrm>
                  <a:off x="2055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0" name="Line 322"/>
                <p:cNvSpPr>
                  <a:spLocks noChangeShapeType="1"/>
                </p:cNvSpPr>
                <p:nvPr/>
              </p:nvSpPr>
              <p:spPr bwMode="auto">
                <a:xfrm>
                  <a:off x="205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1" name="Line 323"/>
                <p:cNvSpPr>
                  <a:spLocks noChangeShapeType="1"/>
                </p:cNvSpPr>
                <p:nvPr/>
              </p:nvSpPr>
              <p:spPr bwMode="auto">
                <a:xfrm>
                  <a:off x="206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2" name="Line 324"/>
                <p:cNvSpPr>
                  <a:spLocks noChangeShapeType="1"/>
                </p:cNvSpPr>
                <p:nvPr/>
              </p:nvSpPr>
              <p:spPr bwMode="auto">
                <a:xfrm>
                  <a:off x="2066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3" name="Line 325"/>
                <p:cNvSpPr>
                  <a:spLocks noChangeShapeType="1"/>
                </p:cNvSpPr>
                <p:nvPr/>
              </p:nvSpPr>
              <p:spPr bwMode="auto">
                <a:xfrm>
                  <a:off x="2071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4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074" y="1623"/>
                  <a:ext cx="4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5" name="Line 327"/>
                <p:cNvSpPr>
                  <a:spLocks noChangeShapeType="1"/>
                </p:cNvSpPr>
                <p:nvPr/>
              </p:nvSpPr>
              <p:spPr bwMode="auto">
                <a:xfrm>
                  <a:off x="2078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6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2082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7" name="Line 329"/>
                <p:cNvSpPr>
                  <a:spLocks noChangeShapeType="1"/>
                </p:cNvSpPr>
                <p:nvPr/>
              </p:nvSpPr>
              <p:spPr bwMode="auto">
                <a:xfrm>
                  <a:off x="2086" y="1623"/>
                  <a:ext cx="5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8" name="Line 330"/>
                <p:cNvSpPr>
                  <a:spLocks noChangeShapeType="1"/>
                </p:cNvSpPr>
                <p:nvPr/>
              </p:nvSpPr>
              <p:spPr bwMode="auto">
                <a:xfrm>
                  <a:off x="2091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899" name="Line 331"/>
                <p:cNvSpPr>
                  <a:spLocks noChangeShapeType="1"/>
                </p:cNvSpPr>
                <p:nvPr/>
              </p:nvSpPr>
              <p:spPr bwMode="auto">
                <a:xfrm>
                  <a:off x="2094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0" name="Line 332"/>
                <p:cNvSpPr>
                  <a:spLocks noChangeShapeType="1"/>
                </p:cNvSpPr>
                <p:nvPr/>
              </p:nvSpPr>
              <p:spPr bwMode="auto">
                <a:xfrm>
                  <a:off x="2098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1" name="Line 333"/>
                <p:cNvSpPr>
                  <a:spLocks noChangeShapeType="1"/>
                </p:cNvSpPr>
                <p:nvPr/>
              </p:nvSpPr>
              <p:spPr bwMode="auto">
                <a:xfrm>
                  <a:off x="2102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2" name="Line 334"/>
                <p:cNvSpPr>
                  <a:spLocks noChangeShapeType="1"/>
                </p:cNvSpPr>
                <p:nvPr/>
              </p:nvSpPr>
              <p:spPr bwMode="auto">
                <a:xfrm>
                  <a:off x="210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3" name="Line 335"/>
                <p:cNvSpPr>
                  <a:spLocks noChangeShapeType="1"/>
                </p:cNvSpPr>
                <p:nvPr/>
              </p:nvSpPr>
              <p:spPr bwMode="auto">
                <a:xfrm>
                  <a:off x="211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4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2114" y="2237"/>
                  <a:ext cx="4" cy="613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5" name="Line 337"/>
                <p:cNvSpPr>
                  <a:spLocks noChangeShapeType="1"/>
                </p:cNvSpPr>
                <p:nvPr/>
              </p:nvSpPr>
              <p:spPr bwMode="auto">
                <a:xfrm>
                  <a:off x="211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6" name="Line 338"/>
                <p:cNvSpPr>
                  <a:spLocks noChangeShapeType="1"/>
                </p:cNvSpPr>
                <p:nvPr/>
              </p:nvSpPr>
              <p:spPr bwMode="auto">
                <a:xfrm>
                  <a:off x="212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7" name="Line 339"/>
                <p:cNvSpPr>
                  <a:spLocks noChangeShapeType="1"/>
                </p:cNvSpPr>
                <p:nvPr/>
              </p:nvSpPr>
              <p:spPr bwMode="auto">
                <a:xfrm>
                  <a:off x="212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8" name="Line 340"/>
                <p:cNvSpPr>
                  <a:spLocks noChangeShapeType="1"/>
                </p:cNvSpPr>
                <p:nvPr/>
              </p:nvSpPr>
              <p:spPr bwMode="auto">
                <a:xfrm>
                  <a:off x="213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09" name="Line 341"/>
                <p:cNvSpPr>
                  <a:spLocks noChangeShapeType="1"/>
                </p:cNvSpPr>
                <p:nvPr/>
              </p:nvSpPr>
              <p:spPr bwMode="auto">
                <a:xfrm>
                  <a:off x="213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0" name="Line 342"/>
                <p:cNvSpPr>
                  <a:spLocks noChangeShapeType="1"/>
                </p:cNvSpPr>
                <p:nvPr/>
              </p:nvSpPr>
              <p:spPr bwMode="auto">
                <a:xfrm>
                  <a:off x="213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1" name="Line 343"/>
                <p:cNvSpPr>
                  <a:spLocks noChangeShapeType="1"/>
                </p:cNvSpPr>
                <p:nvPr/>
              </p:nvSpPr>
              <p:spPr bwMode="auto">
                <a:xfrm>
                  <a:off x="214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2" name="Line 344"/>
                <p:cNvSpPr>
                  <a:spLocks noChangeShapeType="1"/>
                </p:cNvSpPr>
                <p:nvPr/>
              </p:nvSpPr>
              <p:spPr bwMode="auto">
                <a:xfrm>
                  <a:off x="214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3" name="Line 345"/>
                <p:cNvSpPr>
                  <a:spLocks noChangeShapeType="1"/>
                </p:cNvSpPr>
                <p:nvPr/>
              </p:nvSpPr>
              <p:spPr bwMode="auto">
                <a:xfrm>
                  <a:off x="215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4" name="Line 346"/>
                <p:cNvSpPr>
                  <a:spLocks noChangeShapeType="1"/>
                </p:cNvSpPr>
                <p:nvPr/>
              </p:nvSpPr>
              <p:spPr bwMode="auto">
                <a:xfrm>
                  <a:off x="215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5" name="Line 347"/>
                <p:cNvSpPr>
                  <a:spLocks noChangeShapeType="1"/>
                </p:cNvSpPr>
                <p:nvPr/>
              </p:nvSpPr>
              <p:spPr bwMode="auto">
                <a:xfrm>
                  <a:off x="215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6" name="Line 348"/>
                <p:cNvSpPr>
                  <a:spLocks noChangeShapeType="1"/>
                </p:cNvSpPr>
                <p:nvPr/>
              </p:nvSpPr>
              <p:spPr bwMode="auto">
                <a:xfrm>
                  <a:off x="216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7" name="Line 349"/>
                <p:cNvSpPr>
                  <a:spLocks noChangeShapeType="1"/>
                </p:cNvSpPr>
                <p:nvPr/>
              </p:nvSpPr>
              <p:spPr bwMode="auto">
                <a:xfrm>
                  <a:off x="216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8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2170" y="1623"/>
                  <a:ext cx="4" cy="61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19" name="Line 351"/>
                <p:cNvSpPr>
                  <a:spLocks noChangeShapeType="1"/>
                </p:cNvSpPr>
                <p:nvPr/>
              </p:nvSpPr>
              <p:spPr bwMode="auto">
                <a:xfrm>
                  <a:off x="2174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0" name="Line 352"/>
                <p:cNvSpPr>
                  <a:spLocks noChangeShapeType="1"/>
                </p:cNvSpPr>
                <p:nvPr/>
              </p:nvSpPr>
              <p:spPr bwMode="auto">
                <a:xfrm>
                  <a:off x="2178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1" name="Line 353"/>
                <p:cNvSpPr>
                  <a:spLocks noChangeShapeType="1"/>
                </p:cNvSpPr>
                <p:nvPr/>
              </p:nvSpPr>
              <p:spPr bwMode="auto">
                <a:xfrm>
                  <a:off x="2182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2" name="Line 354"/>
                <p:cNvSpPr>
                  <a:spLocks noChangeShapeType="1"/>
                </p:cNvSpPr>
                <p:nvPr/>
              </p:nvSpPr>
              <p:spPr bwMode="auto">
                <a:xfrm>
                  <a:off x="2186" y="1623"/>
                  <a:ext cx="4" cy="61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3" name="Line 355"/>
                <p:cNvSpPr>
                  <a:spLocks noChangeShapeType="1"/>
                </p:cNvSpPr>
                <p:nvPr/>
              </p:nvSpPr>
              <p:spPr bwMode="auto">
                <a:xfrm>
                  <a:off x="219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4" name="Line 356"/>
                <p:cNvSpPr>
                  <a:spLocks noChangeShapeType="1"/>
                </p:cNvSpPr>
                <p:nvPr/>
              </p:nvSpPr>
              <p:spPr bwMode="auto">
                <a:xfrm>
                  <a:off x="219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5" name="Line 357"/>
                <p:cNvSpPr>
                  <a:spLocks noChangeShapeType="1"/>
                </p:cNvSpPr>
                <p:nvPr/>
              </p:nvSpPr>
              <p:spPr bwMode="auto">
                <a:xfrm>
                  <a:off x="219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6" name="Line 358"/>
                <p:cNvSpPr>
                  <a:spLocks noChangeShapeType="1"/>
                </p:cNvSpPr>
                <p:nvPr/>
              </p:nvSpPr>
              <p:spPr bwMode="auto">
                <a:xfrm>
                  <a:off x="220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7" name="Line 359"/>
                <p:cNvSpPr>
                  <a:spLocks noChangeShapeType="1"/>
                </p:cNvSpPr>
                <p:nvPr/>
              </p:nvSpPr>
              <p:spPr bwMode="auto">
                <a:xfrm>
                  <a:off x="220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8" name="Line 360"/>
                <p:cNvSpPr>
                  <a:spLocks noChangeShapeType="1"/>
                </p:cNvSpPr>
                <p:nvPr/>
              </p:nvSpPr>
              <p:spPr bwMode="auto">
                <a:xfrm>
                  <a:off x="221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29" name="Line 361"/>
                <p:cNvSpPr>
                  <a:spLocks noChangeShapeType="1"/>
                </p:cNvSpPr>
                <p:nvPr/>
              </p:nvSpPr>
              <p:spPr bwMode="auto">
                <a:xfrm>
                  <a:off x="221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0" name="Line 362"/>
                <p:cNvSpPr>
                  <a:spLocks noChangeShapeType="1"/>
                </p:cNvSpPr>
                <p:nvPr/>
              </p:nvSpPr>
              <p:spPr bwMode="auto">
                <a:xfrm>
                  <a:off x="221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" name="Line 363"/>
                <p:cNvSpPr>
                  <a:spLocks noChangeShapeType="1"/>
                </p:cNvSpPr>
                <p:nvPr/>
              </p:nvSpPr>
              <p:spPr bwMode="auto">
                <a:xfrm>
                  <a:off x="222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2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226" y="1623"/>
                  <a:ext cx="3" cy="61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3" name="Line 365"/>
                <p:cNvSpPr>
                  <a:spLocks noChangeShapeType="1"/>
                </p:cNvSpPr>
                <p:nvPr/>
              </p:nvSpPr>
              <p:spPr bwMode="auto">
                <a:xfrm>
                  <a:off x="2229" y="1623"/>
                  <a:ext cx="5" cy="61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4" name="Line 366"/>
                <p:cNvSpPr>
                  <a:spLocks noChangeShapeType="1"/>
                </p:cNvSpPr>
                <p:nvPr/>
              </p:nvSpPr>
              <p:spPr bwMode="auto">
                <a:xfrm>
                  <a:off x="223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5" name="Line 367"/>
                <p:cNvSpPr>
                  <a:spLocks noChangeShapeType="1"/>
                </p:cNvSpPr>
                <p:nvPr/>
              </p:nvSpPr>
              <p:spPr bwMode="auto">
                <a:xfrm>
                  <a:off x="223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6" name="Line 368"/>
                <p:cNvSpPr>
                  <a:spLocks noChangeShapeType="1"/>
                </p:cNvSpPr>
                <p:nvPr/>
              </p:nvSpPr>
              <p:spPr bwMode="auto">
                <a:xfrm>
                  <a:off x="2242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7" name="Line 369"/>
                <p:cNvSpPr>
                  <a:spLocks noChangeShapeType="1"/>
                </p:cNvSpPr>
                <p:nvPr/>
              </p:nvSpPr>
              <p:spPr bwMode="auto">
                <a:xfrm>
                  <a:off x="2245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8" name="Line 370"/>
                <p:cNvSpPr>
                  <a:spLocks noChangeShapeType="1"/>
                </p:cNvSpPr>
                <p:nvPr/>
              </p:nvSpPr>
              <p:spPr bwMode="auto">
                <a:xfrm>
                  <a:off x="2249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9" name="Line 371"/>
                <p:cNvSpPr>
                  <a:spLocks noChangeShapeType="1"/>
                </p:cNvSpPr>
                <p:nvPr/>
              </p:nvSpPr>
              <p:spPr bwMode="auto">
                <a:xfrm>
                  <a:off x="225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0" name="Line 372"/>
                <p:cNvSpPr>
                  <a:spLocks noChangeShapeType="1"/>
                </p:cNvSpPr>
                <p:nvPr/>
              </p:nvSpPr>
              <p:spPr bwMode="auto">
                <a:xfrm>
                  <a:off x="225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1" name="Line 373"/>
                <p:cNvSpPr>
                  <a:spLocks noChangeShapeType="1"/>
                </p:cNvSpPr>
                <p:nvPr/>
              </p:nvSpPr>
              <p:spPr bwMode="auto">
                <a:xfrm>
                  <a:off x="2262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2" name="Line 374"/>
                <p:cNvSpPr>
                  <a:spLocks noChangeShapeType="1"/>
                </p:cNvSpPr>
                <p:nvPr/>
              </p:nvSpPr>
              <p:spPr bwMode="auto">
                <a:xfrm>
                  <a:off x="2265" y="2237"/>
                  <a:ext cx="5" cy="613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3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270" y="2237"/>
                  <a:ext cx="4" cy="613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4" name="Line 376"/>
                <p:cNvSpPr>
                  <a:spLocks noChangeShapeType="1"/>
                </p:cNvSpPr>
                <p:nvPr/>
              </p:nvSpPr>
              <p:spPr bwMode="auto">
                <a:xfrm>
                  <a:off x="227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5" name="Line 377"/>
                <p:cNvSpPr>
                  <a:spLocks noChangeShapeType="1"/>
                </p:cNvSpPr>
                <p:nvPr/>
              </p:nvSpPr>
              <p:spPr bwMode="auto">
                <a:xfrm>
                  <a:off x="2278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6" name="Line 378"/>
                <p:cNvSpPr>
                  <a:spLocks noChangeShapeType="1"/>
                </p:cNvSpPr>
                <p:nvPr/>
              </p:nvSpPr>
              <p:spPr bwMode="auto">
                <a:xfrm>
                  <a:off x="2281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7" name="Line 379"/>
                <p:cNvSpPr>
                  <a:spLocks noChangeShapeType="1"/>
                </p:cNvSpPr>
                <p:nvPr/>
              </p:nvSpPr>
              <p:spPr bwMode="auto">
                <a:xfrm>
                  <a:off x="2285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8" name="Line 380"/>
                <p:cNvSpPr>
                  <a:spLocks noChangeShapeType="1"/>
                </p:cNvSpPr>
                <p:nvPr/>
              </p:nvSpPr>
              <p:spPr bwMode="auto">
                <a:xfrm>
                  <a:off x="229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49" name="Line 381"/>
                <p:cNvSpPr>
                  <a:spLocks noChangeShapeType="1"/>
                </p:cNvSpPr>
                <p:nvPr/>
              </p:nvSpPr>
              <p:spPr bwMode="auto">
                <a:xfrm>
                  <a:off x="2294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0" name="Line 382"/>
                <p:cNvSpPr>
                  <a:spLocks noChangeShapeType="1"/>
                </p:cNvSpPr>
                <p:nvPr/>
              </p:nvSpPr>
              <p:spPr bwMode="auto">
                <a:xfrm>
                  <a:off x="2297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1" name="Line 383"/>
                <p:cNvSpPr>
                  <a:spLocks noChangeShapeType="1"/>
                </p:cNvSpPr>
                <p:nvPr/>
              </p:nvSpPr>
              <p:spPr bwMode="auto">
                <a:xfrm>
                  <a:off x="2301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2" name="Line 384"/>
                <p:cNvSpPr>
                  <a:spLocks noChangeShapeType="1"/>
                </p:cNvSpPr>
                <p:nvPr/>
              </p:nvSpPr>
              <p:spPr bwMode="auto">
                <a:xfrm>
                  <a:off x="2305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3" name="Line 385"/>
                <p:cNvSpPr>
                  <a:spLocks noChangeShapeType="1"/>
                </p:cNvSpPr>
                <p:nvPr/>
              </p:nvSpPr>
              <p:spPr bwMode="auto">
                <a:xfrm>
                  <a:off x="231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4" name="Line 386"/>
                <p:cNvSpPr>
                  <a:spLocks noChangeShapeType="1"/>
                </p:cNvSpPr>
                <p:nvPr/>
              </p:nvSpPr>
              <p:spPr bwMode="auto">
                <a:xfrm>
                  <a:off x="2314" y="2237"/>
                  <a:ext cx="3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5" name="Line 387"/>
                <p:cNvSpPr>
                  <a:spLocks noChangeShapeType="1"/>
                </p:cNvSpPr>
                <p:nvPr/>
              </p:nvSpPr>
              <p:spPr bwMode="auto">
                <a:xfrm>
                  <a:off x="231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6" name="Line 388"/>
                <p:cNvSpPr>
                  <a:spLocks noChangeShapeType="1"/>
                </p:cNvSpPr>
                <p:nvPr/>
              </p:nvSpPr>
              <p:spPr bwMode="auto">
                <a:xfrm>
                  <a:off x="232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7" name="Line 389"/>
                <p:cNvSpPr>
                  <a:spLocks noChangeShapeType="1"/>
                </p:cNvSpPr>
                <p:nvPr/>
              </p:nvSpPr>
              <p:spPr bwMode="auto">
                <a:xfrm>
                  <a:off x="2325" y="2543"/>
                  <a:ext cx="5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8" name="Line 390"/>
                <p:cNvSpPr>
                  <a:spLocks noChangeShapeType="1"/>
                </p:cNvSpPr>
                <p:nvPr/>
              </p:nvSpPr>
              <p:spPr bwMode="auto">
                <a:xfrm>
                  <a:off x="2330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59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333" y="2237"/>
                  <a:ext cx="4" cy="613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0" name="Line 392"/>
                <p:cNvSpPr>
                  <a:spLocks noChangeShapeType="1"/>
                </p:cNvSpPr>
                <p:nvPr/>
              </p:nvSpPr>
              <p:spPr bwMode="auto">
                <a:xfrm>
                  <a:off x="2337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1" name="Line 393"/>
                <p:cNvSpPr>
                  <a:spLocks noChangeShapeType="1"/>
                </p:cNvSpPr>
                <p:nvPr/>
              </p:nvSpPr>
              <p:spPr bwMode="auto">
                <a:xfrm>
                  <a:off x="2341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2" name="Line 394"/>
                <p:cNvSpPr>
                  <a:spLocks noChangeShapeType="1"/>
                </p:cNvSpPr>
                <p:nvPr/>
              </p:nvSpPr>
              <p:spPr bwMode="auto">
                <a:xfrm>
                  <a:off x="2346" y="2237"/>
                  <a:ext cx="3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3" name="Line 395"/>
                <p:cNvSpPr>
                  <a:spLocks noChangeShapeType="1"/>
                </p:cNvSpPr>
                <p:nvPr/>
              </p:nvSpPr>
              <p:spPr bwMode="auto">
                <a:xfrm>
                  <a:off x="2349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4" name="Line 396"/>
                <p:cNvSpPr>
                  <a:spLocks noChangeShapeType="1"/>
                </p:cNvSpPr>
                <p:nvPr/>
              </p:nvSpPr>
              <p:spPr bwMode="auto">
                <a:xfrm>
                  <a:off x="2353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5" name="Line 397"/>
                <p:cNvSpPr>
                  <a:spLocks noChangeShapeType="1"/>
                </p:cNvSpPr>
                <p:nvPr/>
              </p:nvSpPr>
              <p:spPr bwMode="auto">
                <a:xfrm>
                  <a:off x="235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6" name="Line 398"/>
                <p:cNvSpPr>
                  <a:spLocks noChangeShapeType="1"/>
                </p:cNvSpPr>
                <p:nvPr/>
              </p:nvSpPr>
              <p:spPr bwMode="auto">
                <a:xfrm>
                  <a:off x="236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7" name="Line 399"/>
                <p:cNvSpPr>
                  <a:spLocks noChangeShapeType="1"/>
                </p:cNvSpPr>
                <p:nvPr/>
              </p:nvSpPr>
              <p:spPr bwMode="auto">
                <a:xfrm>
                  <a:off x="2365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8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369" y="2237"/>
                  <a:ext cx="4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69" name="Line 401"/>
                <p:cNvSpPr>
                  <a:spLocks noChangeShapeType="1"/>
                </p:cNvSpPr>
                <p:nvPr/>
              </p:nvSpPr>
              <p:spPr bwMode="auto">
                <a:xfrm>
                  <a:off x="2373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0" name="Line 402"/>
                <p:cNvSpPr>
                  <a:spLocks noChangeShapeType="1"/>
                </p:cNvSpPr>
                <p:nvPr/>
              </p:nvSpPr>
              <p:spPr bwMode="auto">
                <a:xfrm>
                  <a:off x="2377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1" name="Line 403"/>
                <p:cNvSpPr>
                  <a:spLocks noChangeShapeType="1"/>
                </p:cNvSpPr>
                <p:nvPr/>
              </p:nvSpPr>
              <p:spPr bwMode="auto">
                <a:xfrm>
                  <a:off x="2381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2" name="Line 404"/>
                <p:cNvSpPr>
                  <a:spLocks noChangeShapeType="1"/>
                </p:cNvSpPr>
                <p:nvPr/>
              </p:nvSpPr>
              <p:spPr bwMode="auto">
                <a:xfrm>
                  <a:off x="2385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3" name="Line 405"/>
                <p:cNvSpPr>
                  <a:spLocks noChangeShapeType="1"/>
                </p:cNvSpPr>
                <p:nvPr/>
              </p:nvSpPr>
              <p:spPr bwMode="auto">
                <a:xfrm>
                  <a:off x="2389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4" name="Line 406"/>
                <p:cNvSpPr>
                  <a:spLocks noChangeShapeType="1"/>
                </p:cNvSpPr>
                <p:nvPr/>
              </p:nvSpPr>
              <p:spPr bwMode="auto">
                <a:xfrm>
                  <a:off x="2393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5" name="Line 407"/>
                <p:cNvSpPr>
                  <a:spLocks noChangeShapeType="1"/>
                </p:cNvSpPr>
                <p:nvPr/>
              </p:nvSpPr>
              <p:spPr bwMode="auto">
                <a:xfrm>
                  <a:off x="2397" y="2237"/>
                  <a:ext cx="4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6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2401" y="2237"/>
                  <a:ext cx="4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7" name="Line 409"/>
                <p:cNvSpPr>
                  <a:spLocks noChangeShapeType="1"/>
                </p:cNvSpPr>
                <p:nvPr/>
              </p:nvSpPr>
              <p:spPr bwMode="auto">
                <a:xfrm>
                  <a:off x="2405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8" name="Line 410"/>
                <p:cNvSpPr>
                  <a:spLocks noChangeShapeType="1"/>
                </p:cNvSpPr>
                <p:nvPr/>
              </p:nvSpPr>
              <p:spPr bwMode="auto">
                <a:xfrm>
                  <a:off x="2409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79" name="Line 411"/>
                <p:cNvSpPr>
                  <a:spLocks noChangeShapeType="1"/>
                </p:cNvSpPr>
                <p:nvPr/>
              </p:nvSpPr>
              <p:spPr bwMode="auto">
                <a:xfrm>
                  <a:off x="2413" y="2237"/>
                  <a:ext cx="4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412"/>
              <p:cNvGrpSpPr>
                <a:grpSpLocks/>
              </p:cNvGrpSpPr>
              <p:nvPr/>
            </p:nvGrpSpPr>
            <p:grpSpPr bwMode="auto">
              <a:xfrm>
                <a:off x="4610025" y="1804718"/>
                <a:ext cx="1596032" cy="3157613"/>
                <a:chOff x="2417" y="1623"/>
                <a:chExt cx="797" cy="1535"/>
              </a:xfrm>
            </p:grpSpPr>
            <p:sp>
              <p:nvSpPr>
                <p:cNvPr id="43580" name="Line 413"/>
                <p:cNvSpPr>
                  <a:spLocks noChangeShapeType="1"/>
                </p:cNvSpPr>
                <p:nvPr/>
              </p:nvSpPr>
              <p:spPr bwMode="auto">
                <a:xfrm>
                  <a:off x="241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1" name="Line 414"/>
                <p:cNvSpPr>
                  <a:spLocks noChangeShapeType="1"/>
                </p:cNvSpPr>
                <p:nvPr/>
              </p:nvSpPr>
              <p:spPr bwMode="auto">
                <a:xfrm>
                  <a:off x="242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2" name="Line 415"/>
                <p:cNvSpPr>
                  <a:spLocks noChangeShapeType="1"/>
                </p:cNvSpPr>
                <p:nvPr/>
              </p:nvSpPr>
              <p:spPr bwMode="auto">
                <a:xfrm>
                  <a:off x="2425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3" name="Line 416"/>
                <p:cNvSpPr>
                  <a:spLocks noChangeShapeType="1"/>
                </p:cNvSpPr>
                <p:nvPr/>
              </p:nvSpPr>
              <p:spPr bwMode="auto">
                <a:xfrm>
                  <a:off x="2429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4" name="Line 417"/>
                <p:cNvSpPr>
                  <a:spLocks noChangeShapeType="1"/>
                </p:cNvSpPr>
                <p:nvPr/>
              </p:nvSpPr>
              <p:spPr bwMode="auto">
                <a:xfrm>
                  <a:off x="2433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5" name="Line 418"/>
                <p:cNvSpPr>
                  <a:spLocks noChangeShapeType="1"/>
                </p:cNvSpPr>
                <p:nvPr/>
              </p:nvSpPr>
              <p:spPr bwMode="auto">
                <a:xfrm>
                  <a:off x="243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6" name="Line 419"/>
                <p:cNvSpPr>
                  <a:spLocks noChangeShapeType="1"/>
                </p:cNvSpPr>
                <p:nvPr/>
              </p:nvSpPr>
              <p:spPr bwMode="auto">
                <a:xfrm>
                  <a:off x="244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7" name="Line 420"/>
                <p:cNvSpPr>
                  <a:spLocks noChangeShapeType="1"/>
                </p:cNvSpPr>
                <p:nvPr/>
              </p:nvSpPr>
              <p:spPr bwMode="auto">
                <a:xfrm>
                  <a:off x="2445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8" name="Line 421"/>
                <p:cNvSpPr>
                  <a:spLocks noChangeShapeType="1"/>
                </p:cNvSpPr>
                <p:nvPr/>
              </p:nvSpPr>
              <p:spPr bwMode="auto">
                <a:xfrm>
                  <a:off x="244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89" name="Line 422"/>
                <p:cNvSpPr>
                  <a:spLocks noChangeShapeType="1"/>
                </p:cNvSpPr>
                <p:nvPr/>
              </p:nvSpPr>
              <p:spPr bwMode="auto">
                <a:xfrm>
                  <a:off x="245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0" name="Line 423"/>
                <p:cNvSpPr>
                  <a:spLocks noChangeShapeType="1"/>
                </p:cNvSpPr>
                <p:nvPr/>
              </p:nvSpPr>
              <p:spPr bwMode="auto">
                <a:xfrm>
                  <a:off x="245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1" name="Line 424"/>
                <p:cNvSpPr>
                  <a:spLocks noChangeShapeType="1"/>
                </p:cNvSpPr>
                <p:nvPr/>
              </p:nvSpPr>
              <p:spPr bwMode="auto">
                <a:xfrm>
                  <a:off x="246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2" name="Line 425"/>
                <p:cNvSpPr>
                  <a:spLocks noChangeShapeType="1"/>
                </p:cNvSpPr>
                <p:nvPr/>
              </p:nvSpPr>
              <p:spPr bwMode="auto">
                <a:xfrm>
                  <a:off x="246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3" name="Line 426"/>
                <p:cNvSpPr>
                  <a:spLocks noChangeShapeType="1"/>
                </p:cNvSpPr>
                <p:nvPr/>
              </p:nvSpPr>
              <p:spPr bwMode="auto">
                <a:xfrm>
                  <a:off x="246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4" name="Line 427"/>
                <p:cNvSpPr>
                  <a:spLocks noChangeShapeType="1"/>
                </p:cNvSpPr>
                <p:nvPr/>
              </p:nvSpPr>
              <p:spPr bwMode="auto">
                <a:xfrm>
                  <a:off x="247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5" name="Line 428"/>
                <p:cNvSpPr>
                  <a:spLocks noChangeShapeType="1"/>
                </p:cNvSpPr>
                <p:nvPr/>
              </p:nvSpPr>
              <p:spPr bwMode="auto">
                <a:xfrm>
                  <a:off x="247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6" name="Line 429"/>
                <p:cNvSpPr>
                  <a:spLocks noChangeShapeType="1"/>
                </p:cNvSpPr>
                <p:nvPr/>
              </p:nvSpPr>
              <p:spPr bwMode="auto">
                <a:xfrm>
                  <a:off x="248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7" name="Line 430"/>
                <p:cNvSpPr>
                  <a:spLocks noChangeShapeType="1"/>
                </p:cNvSpPr>
                <p:nvPr/>
              </p:nvSpPr>
              <p:spPr bwMode="auto">
                <a:xfrm>
                  <a:off x="248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8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489" y="1623"/>
                  <a:ext cx="4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99" name="Line 432"/>
                <p:cNvSpPr>
                  <a:spLocks noChangeShapeType="1"/>
                </p:cNvSpPr>
                <p:nvPr/>
              </p:nvSpPr>
              <p:spPr bwMode="auto">
                <a:xfrm>
                  <a:off x="2493" y="1623"/>
                  <a:ext cx="4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0" name="Line 433"/>
                <p:cNvSpPr>
                  <a:spLocks noChangeShapeType="1"/>
                </p:cNvSpPr>
                <p:nvPr/>
              </p:nvSpPr>
              <p:spPr bwMode="auto">
                <a:xfrm>
                  <a:off x="249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1" name="Line 434"/>
                <p:cNvSpPr>
                  <a:spLocks noChangeShapeType="1"/>
                </p:cNvSpPr>
                <p:nvPr/>
              </p:nvSpPr>
              <p:spPr bwMode="auto">
                <a:xfrm>
                  <a:off x="2501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2" name="Line 435"/>
                <p:cNvSpPr>
                  <a:spLocks noChangeShapeType="1"/>
                </p:cNvSpPr>
                <p:nvPr/>
              </p:nvSpPr>
              <p:spPr bwMode="auto">
                <a:xfrm>
                  <a:off x="2504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3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2509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4" name="Line 437"/>
                <p:cNvSpPr>
                  <a:spLocks noChangeShapeType="1"/>
                </p:cNvSpPr>
                <p:nvPr/>
              </p:nvSpPr>
              <p:spPr bwMode="auto">
                <a:xfrm>
                  <a:off x="2513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5" name="Line 438"/>
                <p:cNvSpPr>
                  <a:spLocks noChangeShapeType="1"/>
                </p:cNvSpPr>
                <p:nvPr/>
              </p:nvSpPr>
              <p:spPr bwMode="auto">
                <a:xfrm>
                  <a:off x="2517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6" name="Line 439"/>
                <p:cNvSpPr>
                  <a:spLocks noChangeShapeType="1"/>
                </p:cNvSpPr>
                <p:nvPr/>
              </p:nvSpPr>
              <p:spPr bwMode="auto">
                <a:xfrm>
                  <a:off x="2520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7" name="Line 440"/>
                <p:cNvSpPr>
                  <a:spLocks noChangeShapeType="1"/>
                </p:cNvSpPr>
                <p:nvPr/>
              </p:nvSpPr>
              <p:spPr bwMode="auto">
                <a:xfrm>
                  <a:off x="2525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8" name="Line 441"/>
                <p:cNvSpPr>
                  <a:spLocks noChangeShapeType="1"/>
                </p:cNvSpPr>
                <p:nvPr/>
              </p:nvSpPr>
              <p:spPr bwMode="auto">
                <a:xfrm>
                  <a:off x="2529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09" name="Line 442"/>
                <p:cNvSpPr>
                  <a:spLocks noChangeShapeType="1"/>
                </p:cNvSpPr>
                <p:nvPr/>
              </p:nvSpPr>
              <p:spPr bwMode="auto">
                <a:xfrm>
                  <a:off x="253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0" name="Line 443"/>
                <p:cNvSpPr>
                  <a:spLocks noChangeShapeType="1"/>
                </p:cNvSpPr>
                <p:nvPr/>
              </p:nvSpPr>
              <p:spPr bwMode="auto">
                <a:xfrm>
                  <a:off x="2537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1" name="Line 444"/>
                <p:cNvSpPr>
                  <a:spLocks noChangeShapeType="1"/>
                </p:cNvSpPr>
                <p:nvPr/>
              </p:nvSpPr>
              <p:spPr bwMode="auto">
                <a:xfrm>
                  <a:off x="2540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2" name="Line 445"/>
                <p:cNvSpPr>
                  <a:spLocks noChangeShapeType="1"/>
                </p:cNvSpPr>
                <p:nvPr/>
              </p:nvSpPr>
              <p:spPr bwMode="auto">
                <a:xfrm>
                  <a:off x="254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3" name="Line 446"/>
                <p:cNvSpPr>
                  <a:spLocks noChangeShapeType="1"/>
                </p:cNvSpPr>
                <p:nvPr/>
              </p:nvSpPr>
              <p:spPr bwMode="auto">
                <a:xfrm>
                  <a:off x="254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4" name="Line 447"/>
                <p:cNvSpPr>
                  <a:spLocks noChangeShapeType="1"/>
                </p:cNvSpPr>
                <p:nvPr/>
              </p:nvSpPr>
              <p:spPr bwMode="auto">
                <a:xfrm>
                  <a:off x="2553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5" name="Line 448"/>
                <p:cNvSpPr>
                  <a:spLocks noChangeShapeType="1"/>
                </p:cNvSpPr>
                <p:nvPr/>
              </p:nvSpPr>
              <p:spPr bwMode="auto">
                <a:xfrm>
                  <a:off x="255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6" name="Line 449"/>
                <p:cNvSpPr>
                  <a:spLocks noChangeShapeType="1"/>
                </p:cNvSpPr>
                <p:nvPr/>
              </p:nvSpPr>
              <p:spPr bwMode="auto">
                <a:xfrm>
                  <a:off x="2560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7" name="Line 450"/>
                <p:cNvSpPr>
                  <a:spLocks noChangeShapeType="1"/>
                </p:cNvSpPr>
                <p:nvPr/>
              </p:nvSpPr>
              <p:spPr bwMode="auto">
                <a:xfrm>
                  <a:off x="256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8" name="Line 451"/>
                <p:cNvSpPr>
                  <a:spLocks noChangeShapeType="1"/>
                </p:cNvSpPr>
                <p:nvPr/>
              </p:nvSpPr>
              <p:spPr bwMode="auto">
                <a:xfrm>
                  <a:off x="2569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19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2572" y="1623"/>
                  <a:ext cx="4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0" name="Line 453"/>
                <p:cNvSpPr>
                  <a:spLocks noChangeShapeType="1"/>
                </p:cNvSpPr>
                <p:nvPr/>
              </p:nvSpPr>
              <p:spPr bwMode="auto">
                <a:xfrm>
                  <a:off x="2576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1" name="Line 454"/>
                <p:cNvSpPr>
                  <a:spLocks noChangeShapeType="1"/>
                </p:cNvSpPr>
                <p:nvPr/>
              </p:nvSpPr>
              <p:spPr bwMode="auto">
                <a:xfrm>
                  <a:off x="2580" y="162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2" name="Line 455"/>
                <p:cNvSpPr>
                  <a:spLocks noChangeShapeType="1"/>
                </p:cNvSpPr>
                <p:nvPr/>
              </p:nvSpPr>
              <p:spPr bwMode="auto">
                <a:xfrm>
                  <a:off x="2585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3" name="Line 456"/>
                <p:cNvSpPr>
                  <a:spLocks noChangeShapeType="1"/>
                </p:cNvSpPr>
                <p:nvPr/>
              </p:nvSpPr>
              <p:spPr bwMode="auto">
                <a:xfrm>
                  <a:off x="2589" y="1623"/>
                  <a:ext cx="3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4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2592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5" name="Line 458"/>
                <p:cNvSpPr>
                  <a:spLocks noChangeShapeType="1"/>
                </p:cNvSpPr>
                <p:nvPr/>
              </p:nvSpPr>
              <p:spPr bwMode="auto">
                <a:xfrm>
                  <a:off x="2596" y="1623"/>
                  <a:ext cx="5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6" name="Line 459"/>
                <p:cNvSpPr>
                  <a:spLocks noChangeShapeType="1"/>
                </p:cNvSpPr>
                <p:nvPr/>
              </p:nvSpPr>
              <p:spPr bwMode="auto">
                <a:xfrm>
                  <a:off x="2601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7" name="Line 460"/>
                <p:cNvSpPr>
                  <a:spLocks noChangeShapeType="1"/>
                </p:cNvSpPr>
                <p:nvPr/>
              </p:nvSpPr>
              <p:spPr bwMode="auto">
                <a:xfrm>
                  <a:off x="2605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8" name="Line 461"/>
                <p:cNvSpPr>
                  <a:spLocks noChangeShapeType="1"/>
                </p:cNvSpPr>
                <p:nvPr/>
              </p:nvSpPr>
              <p:spPr bwMode="auto">
                <a:xfrm>
                  <a:off x="260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29" name="Line 462"/>
                <p:cNvSpPr>
                  <a:spLocks noChangeShapeType="1"/>
                </p:cNvSpPr>
                <p:nvPr/>
              </p:nvSpPr>
              <p:spPr bwMode="auto">
                <a:xfrm>
                  <a:off x="261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0" name="Line 463"/>
                <p:cNvSpPr>
                  <a:spLocks noChangeShapeType="1"/>
                </p:cNvSpPr>
                <p:nvPr/>
              </p:nvSpPr>
              <p:spPr bwMode="auto">
                <a:xfrm>
                  <a:off x="2616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1" name="Line 464"/>
                <p:cNvSpPr>
                  <a:spLocks noChangeShapeType="1"/>
                </p:cNvSpPr>
                <p:nvPr/>
              </p:nvSpPr>
              <p:spPr bwMode="auto">
                <a:xfrm>
                  <a:off x="2621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2" name="Line 465"/>
                <p:cNvSpPr>
                  <a:spLocks noChangeShapeType="1"/>
                </p:cNvSpPr>
                <p:nvPr/>
              </p:nvSpPr>
              <p:spPr bwMode="auto">
                <a:xfrm>
                  <a:off x="262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3" name="Line 466"/>
                <p:cNvSpPr>
                  <a:spLocks noChangeShapeType="1"/>
                </p:cNvSpPr>
                <p:nvPr/>
              </p:nvSpPr>
              <p:spPr bwMode="auto">
                <a:xfrm>
                  <a:off x="262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4" name="Line 467"/>
                <p:cNvSpPr>
                  <a:spLocks noChangeShapeType="1"/>
                </p:cNvSpPr>
                <p:nvPr/>
              </p:nvSpPr>
              <p:spPr bwMode="auto">
                <a:xfrm>
                  <a:off x="263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5" name="Line 468"/>
                <p:cNvSpPr>
                  <a:spLocks noChangeShapeType="1"/>
                </p:cNvSpPr>
                <p:nvPr/>
              </p:nvSpPr>
              <p:spPr bwMode="auto">
                <a:xfrm>
                  <a:off x="263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6" name="Line 469"/>
                <p:cNvSpPr>
                  <a:spLocks noChangeShapeType="1"/>
                </p:cNvSpPr>
                <p:nvPr/>
              </p:nvSpPr>
              <p:spPr bwMode="auto">
                <a:xfrm>
                  <a:off x="264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7" name="Line 470"/>
                <p:cNvSpPr>
                  <a:spLocks noChangeShapeType="1"/>
                </p:cNvSpPr>
                <p:nvPr/>
              </p:nvSpPr>
              <p:spPr bwMode="auto">
                <a:xfrm>
                  <a:off x="264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8" name="Line 471"/>
                <p:cNvSpPr>
                  <a:spLocks noChangeShapeType="1"/>
                </p:cNvSpPr>
                <p:nvPr/>
              </p:nvSpPr>
              <p:spPr bwMode="auto">
                <a:xfrm>
                  <a:off x="264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39" name="Line 472"/>
                <p:cNvSpPr>
                  <a:spLocks noChangeShapeType="1"/>
                </p:cNvSpPr>
                <p:nvPr/>
              </p:nvSpPr>
              <p:spPr bwMode="auto">
                <a:xfrm>
                  <a:off x="265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0" name="Line 473"/>
                <p:cNvSpPr>
                  <a:spLocks noChangeShapeType="1"/>
                </p:cNvSpPr>
                <p:nvPr/>
              </p:nvSpPr>
              <p:spPr bwMode="auto">
                <a:xfrm>
                  <a:off x="265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1" name="Line 474"/>
                <p:cNvSpPr>
                  <a:spLocks noChangeShapeType="1"/>
                </p:cNvSpPr>
                <p:nvPr/>
              </p:nvSpPr>
              <p:spPr bwMode="auto">
                <a:xfrm>
                  <a:off x="266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2" name="Line 475"/>
                <p:cNvSpPr>
                  <a:spLocks noChangeShapeType="1"/>
                </p:cNvSpPr>
                <p:nvPr/>
              </p:nvSpPr>
              <p:spPr bwMode="auto">
                <a:xfrm>
                  <a:off x="266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3" name="Line 476"/>
                <p:cNvSpPr>
                  <a:spLocks noChangeShapeType="1"/>
                </p:cNvSpPr>
                <p:nvPr/>
              </p:nvSpPr>
              <p:spPr bwMode="auto">
                <a:xfrm>
                  <a:off x="266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4" name="Line 477"/>
                <p:cNvSpPr>
                  <a:spLocks noChangeShapeType="1"/>
                </p:cNvSpPr>
                <p:nvPr/>
              </p:nvSpPr>
              <p:spPr bwMode="auto">
                <a:xfrm>
                  <a:off x="267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5" name="Line 478"/>
                <p:cNvSpPr>
                  <a:spLocks noChangeShapeType="1"/>
                </p:cNvSpPr>
                <p:nvPr/>
              </p:nvSpPr>
              <p:spPr bwMode="auto">
                <a:xfrm>
                  <a:off x="267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6" name="Line 479"/>
                <p:cNvSpPr>
                  <a:spLocks noChangeShapeType="1"/>
                </p:cNvSpPr>
                <p:nvPr/>
              </p:nvSpPr>
              <p:spPr bwMode="auto">
                <a:xfrm>
                  <a:off x="268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7" name="Line 480"/>
                <p:cNvSpPr>
                  <a:spLocks noChangeShapeType="1"/>
                </p:cNvSpPr>
                <p:nvPr/>
              </p:nvSpPr>
              <p:spPr bwMode="auto">
                <a:xfrm>
                  <a:off x="268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8" name="Line 481"/>
                <p:cNvSpPr>
                  <a:spLocks noChangeShapeType="1"/>
                </p:cNvSpPr>
                <p:nvPr/>
              </p:nvSpPr>
              <p:spPr bwMode="auto">
                <a:xfrm>
                  <a:off x="268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49" name="Line 482"/>
                <p:cNvSpPr>
                  <a:spLocks noChangeShapeType="1"/>
                </p:cNvSpPr>
                <p:nvPr/>
              </p:nvSpPr>
              <p:spPr bwMode="auto">
                <a:xfrm>
                  <a:off x="269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0" name="Line 483"/>
                <p:cNvSpPr>
                  <a:spLocks noChangeShapeType="1"/>
                </p:cNvSpPr>
                <p:nvPr/>
              </p:nvSpPr>
              <p:spPr bwMode="auto">
                <a:xfrm>
                  <a:off x="269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1" name="Line 484"/>
                <p:cNvSpPr>
                  <a:spLocks noChangeShapeType="1"/>
                </p:cNvSpPr>
                <p:nvPr/>
              </p:nvSpPr>
              <p:spPr bwMode="auto">
                <a:xfrm>
                  <a:off x="270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2" name="Line 485"/>
                <p:cNvSpPr>
                  <a:spLocks noChangeShapeType="1"/>
                </p:cNvSpPr>
                <p:nvPr/>
              </p:nvSpPr>
              <p:spPr bwMode="auto">
                <a:xfrm>
                  <a:off x="2704" y="2850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3" name="Line 486"/>
                <p:cNvSpPr>
                  <a:spLocks noChangeShapeType="1"/>
                </p:cNvSpPr>
                <p:nvPr/>
              </p:nvSpPr>
              <p:spPr bwMode="auto">
                <a:xfrm>
                  <a:off x="2708" y="315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4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712" y="2850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5" name="Line 488"/>
                <p:cNvSpPr>
                  <a:spLocks noChangeShapeType="1"/>
                </p:cNvSpPr>
                <p:nvPr/>
              </p:nvSpPr>
              <p:spPr bwMode="auto">
                <a:xfrm>
                  <a:off x="271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6" name="Line 489"/>
                <p:cNvSpPr>
                  <a:spLocks noChangeShapeType="1"/>
                </p:cNvSpPr>
                <p:nvPr/>
              </p:nvSpPr>
              <p:spPr bwMode="auto">
                <a:xfrm>
                  <a:off x="2720" y="2850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7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2724" y="2850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8" name="Line 491"/>
                <p:cNvSpPr>
                  <a:spLocks noChangeShapeType="1"/>
                </p:cNvSpPr>
                <p:nvPr/>
              </p:nvSpPr>
              <p:spPr bwMode="auto">
                <a:xfrm>
                  <a:off x="2728" y="2850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59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2732" y="1623"/>
                  <a:ext cx="4" cy="153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0" name="Line 493"/>
                <p:cNvSpPr>
                  <a:spLocks noChangeShapeType="1"/>
                </p:cNvSpPr>
                <p:nvPr/>
              </p:nvSpPr>
              <p:spPr bwMode="auto">
                <a:xfrm>
                  <a:off x="2736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1" name="Line 494"/>
                <p:cNvSpPr>
                  <a:spLocks noChangeShapeType="1"/>
                </p:cNvSpPr>
                <p:nvPr/>
              </p:nvSpPr>
              <p:spPr bwMode="auto">
                <a:xfrm>
                  <a:off x="2740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2" name="Line 495"/>
                <p:cNvSpPr>
                  <a:spLocks noChangeShapeType="1"/>
                </p:cNvSpPr>
                <p:nvPr/>
              </p:nvSpPr>
              <p:spPr bwMode="auto">
                <a:xfrm>
                  <a:off x="2744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3" name="Line 496"/>
                <p:cNvSpPr>
                  <a:spLocks noChangeShapeType="1"/>
                </p:cNvSpPr>
                <p:nvPr/>
              </p:nvSpPr>
              <p:spPr bwMode="auto">
                <a:xfrm>
                  <a:off x="2748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4" name="Line 497"/>
                <p:cNvSpPr>
                  <a:spLocks noChangeShapeType="1"/>
                </p:cNvSpPr>
                <p:nvPr/>
              </p:nvSpPr>
              <p:spPr bwMode="auto">
                <a:xfrm>
                  <a:off x="2752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5" name="Line 498"/>
                <p:cNvSpPr>
                  <a:spLocks noChangeShapeType="1"/>
                </p:cNvSpPr>
                <p:nvPr/>
              </p:nvSpPr>
              <p:spPr bwMode="auto">
                <a:xfrm>
                  <a:off x="2756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6" name="Line 499"/>
                <p:cNvSpPr>
                  <a:spLocks noChangeShapeType="1"/>
                </p:cNvSpPr>
                <p:nvPr/>
              </p:nvSpPr>
              <p:spPr bwMode="auto">
                <a:xfrm>
                  <a:off x="2760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7" name="Line 500"/>
                <p:cNvSpPr>
                  <a:spLocks noChangeShapeType="1"/>
                </p:cNvSpPr>
                <p:nvPr/>
              </p:nvSpPr>
              <p:spPr bwMode="auto">
                <a:xfrm>
                  <a:off x="2764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8" name="Line 501"/>
                <p:cNvSpPr>
                  <a:spLocks noChangeShapeType="1"/>
                </p:cNvSpPr>
                <p:nvPr/>
              </p:nvSpPr>
              <p:spPr bwMode="auto">
                <a:xfrm>
                  <a:off x="2768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69" name="Line 502"/>
                <p:cNvSpPr>
                  <a:spLocks noChangeShapeType="1"/>
                </p:cNvSpPr>
                <p:nvPr/>
              </p:nvSpPr>
              <p:spPr bwMode="auto">
                <a:xfrm>
                  <a:off x="2772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0" name="Line 503"/>
                <p:cNvSpPr>
                  <a:spLocks noChangeShapeType="1"/>
                </p:cNvSpPr>
                <p:nvPr/>
              </p:nvSpPr>
              <p:spPr bwMode="auto">
                <a:xfrm>
                  <a:off x="2776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1" name="Line 504"/>
                <p:cNvSpPr>
                  <a:spLocks noChangeShapeType="1"/>
                </p:cNvSpPr>
                <p:nvPr/>
              </p:nvSpPr>
              <p:spPr bwMode="auto">
                <a:xfrm>
                  <a:off x="2779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2" name="Line 505"/>
                <p:cNvSpPr>
                  <a:spLocks noChangeShapeType="1"/>
                </p:cNvSpPr>
                <p:nvPr/>
              </p:nvSpPr>
              <p:spPr bwMode="auto">
                <a:xfrm>
                  <a:off x="2784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3" name="Line 506"/>
                <p:cNvSpPr>
                  <a:spLocks noChangeShapeType="1"/>
                </p:cNvSpPr>
                <p:nvPr/>
              </p:nvSpPr>
              <p:spPr bwMode="auto">
                <a:xfrm>
                  <a:off x="2788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4" name="Line 507"/>
                <p:cNvSpPr>
                  <a:spLocks noChangeShapeType="1"/>
                </p:cNvSpPr>
                <p:nvPr/>
              </p:nvSpPr>
              <p:spPr bwMode="auto">
                <a:xfrm>
                  <a:off x="2792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5" name="Line 508"/>
                <p:cNvSpPr>
                  <a:spLocks noChangeShapeType="1"/>
                </p:cNvSpPr>
                <p:nvPr/>
              </p:nvSpPr>
              <p:spPr bwMode="auto">
                <a:xfrm>
                  <a:off x="2795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6" name="Line 509"/>
                <p:cNvSpPr>
                  <a:spLocks noChangeShapeType="1"/>
                </p:cNvSpPr>
                <p:nvPr/>
              </p:nvSpPr>
              <p:spPr bwMode="auto">
                <a:xfrm>
                  <a:off x="280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7" name="Line 510"/>
                <p:cNvSpPr>
                  <a:spLocks noChangeShapeType="1"/>
                </p:cNvSpPr>
                <p:nvPr/>
              </p:nvSpPr>
              <p:spPr bwMode="auto">
                <a:xfrm>
                  <a:off x="280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08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79" name="Line 512"/>
                <p:cNvSpPr>
                  <a:spLocks noChangeShapeType="1"/>
                </p:cNvSpPr>
                <p:nvPr/>
              </p:nvSpPr>
              <p:spPr bwMode="auto">
                <a:xfrm>
                  <a:off x="2812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0" name="Line 513"/>
                <p:cNvSpPr>
                  <a:spLocks noChangeShapeType="1"/>
                </p:cNvSpPr>
                <p:nvPr/>
              </p:nvSpPr>
              <p:spPr bwMode="auto">
                <a:xfrm>
                  <a:off x="2815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1" name="Line 514"/>
                <p:cNvSpPr>
                  <a:spLocks noChangeShapeType="1"/>
                </p:cNvSpPr>
                <p:nvPr/>
              </p:nvSpPr>
              <p:spPr bwMode="auto">
                <a:xfrm>
                  <a:off x="2820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2" name="Line 515"/>
                <p:cNvSpPr>
                  <a:spLocks noChangeShapeType="1"/>
                </p:cNvSpPr>
                <p:nvPr/>
              </p:nvSpPr>
              <p:spPr bwMode="auto">
                <a:xfrm>
                  <a:off x="2824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3" name="Line 516"/>
                <p:cNvSpPr>
                  <a:spLocks noChangeShapeType="1"/>
                </p:cNvSpPr>
                <p:nvPr/>
              </p:nvSpPr>
              <p:spPr bwMode="auto">
                <a:xfrm>
                  <a:off x="2828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4" name="Line 517"/>
                <p:cNvSpPr>
                  <a:spLocks noChangeShapeType="1"/>
                </p:cNvSpPr>
                <p:nvPr/>
              </p:nvSpPr>
              <p:spPr bwMode="auto">
                <a:xfrm>
                  <a:off x="283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5" name="Line 518"/>
                <p:cNvSpPr>
                  <a:spLocks noChangeShapeType="1"/>
                </p:cNvSpPr>
                <p:nvPr/>
              </p:nvSpPr>
              <p:spPr bwMode="auto">
                <a:xfrm>
                  <a:off x="2835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6" name="Line 519"/>
                <p:cNvSpPr>
                  <a:spLocks noChangeShapeType="1"/>
                </p:cNvSpPr>
                <p:nvPr/>
              </p:nvSpPr>
              <p:spPr bwMode="auto">
                <a:xfrm>
                  <a:off x="2840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7" name="Line 520"/>
                <p:cNvSpPr>
                  <a:spLocks noChangeShapeType="1"/>
                </p:cNvSpPr>
                <p:nvPr/>
              </p:nvSpPr>
              <p:spPr bwMode="auto">
                <a:xfrm>
                  <a:off x="2844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8" name="Line 521"/>
                <p:cNvSpPr>
                  <a:spLocks noChangeShapeType="1"/>
                </p:cNvSpPr>
                <p:nvPr/>
              </p:nvSpPr>
              <p:spPr bwMode="auto">
                <a:xfrm>
                  <a:off x="284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89" name="Line 522"/>
                <p:cNvSpPr>
                  <a:spLocks noChangeShapeType="1"/>
                </p:cNvSpPr>
                <p:nvPr/>
              </p:nvSpPr>
              <p:spPr bwMode="auto">
                <a:xfrm>
                  <a:off x="285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0" name="Line 523"/>
                <p:cNvSpPr>
                  <a:spLocks noChangeShapeType="1"/>
                </p:cNvSpPr>
                <p:nvPr/>
              </p:nvSpPr>
              <p:spPr bwMode="auto">
                <a:xfrm>
                  <a:off x="2855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1" name="Line 524"/>
                <p:cNvSpPr>
                  <a:spLocks noChangeShapeType="1"/>
                </p:cNvSpPr>
                <p:nvPr/>
              </p:nvSpPr>
              <p:spPr bwMode="auto">
                <a:xfrm>
                  <a:off x="2860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2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2863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3" name="Line 526"/>
                <p:cNvSpPr>
                  <a:spLocks noChangeShapeType="1"/>
                </p:cNvSpPr>
                <p:nvPr/>
              </p:nvSpPr>
              <p:spPr bwMode="auto">
                <a:xfrm>
                  <a:off x="2867" y="1623"/>
                  <a:ext cx="4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4" name="Line 527"/>
                <p:cNvSpPr>
                  <a:spLocks noChangeShapeType="1"/>
                </p:cNvSpPr>
                <p:nvPr/>
              </p:nvSpPr>
              <p:spPr bwMode="auto">
                <a:xfrm>
                  <a:off x="2871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5" name="Line 528"/>
                <p:cNvSpPr>
                  <a:spLocks noChangeShapeType="1"/>
                </p:cNvSpPr>
                <p:nvPr/>
              </p:nvSpPr>
              <p:spPr bwMode="auto">
                <a:xfrm>
                  <a:off x="287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6" name="Line 529"/>
                <p:cNvSpPr>
                  <a:spLocks noChangeShapeType="1"/>
                </p:cNvSpPr>
                <p:nvPr/>
              </p:nvSpPr>
              <p:spPr bwMode="auto">
                <a:xfrm>
                  <a:off x="2880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7" name="Line 530"/>
                <p:cNvSpPr>
                  <a:spLocks noChangeShapeType="1"/>
                </p:cNvSpPr>
                <p:nvPr/>
              </p:nvSpPr>
              <p:spPr bwMode="auto">
                <a:xfrm>
                  <a:off x="288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8" name="Line 531"/>
                <p:cNvSpPr>
                  <a:spLocks noChangeShapeType="1"/>
                </p:cNvSpPr>
                <p:nvPr/>
              </p:nvSpPr>
              <p:spPr bwMode="auto">
                <a:xfrm>
                  <a:off x="288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699" name="Line 532"/>
                <p:cNvSpPr>
                  <a:spLocks noChangeShapeType="1"/>
                </p:cNvSpPr>
                <p:nvPr/>
              </p:nvSpPr>
              <p:spPr bwMode="auto">
                <a:xfrm>
                  <a:off x="2891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0" name="Line 533"/>
                <p:cNvSpPr>
                  <a:spLocks noChangeShapeType="1"/>
                </p:cNvSpPr>
                <p:nvPr/>
              </p:nvSpPr>
              <p:spPr bwMode="auto">
                <a:xfrm>
                  <a:off x="2896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1" name="Line 534"/>
                <p:cNvSpPr>
                  <a:spLocks noChangeShapeType="1"/>
                </p:cNvSpPr>
                <p:nvPr/>
              </p:nvSpPr>
              <p:spPr bwMode="auto">
                <a:xfrm>
                  <a:off x="289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2" name="Line 535"/>
                <p:cNvSpPr>
                  <a:spLocks noChangeShapeType="1"/>
                </p:cNvSpPr>
                <p:nvPr/>
              </p:nvSpPr>
              <p:spPr bwMode="auto">
                <a:xfrm>
                  <a:off x="290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3" name="Line 536"/>
                <p:cNvSpPr>
                  <a:spLocks noChangeShapeType="1"/>
                </p:cNvSpPr>
                <p:nvPr/>
              </p:nvSpPr>
              <p:spPr bwMode="auto">
                <a:xfrm>
                  <a:off x="290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4" name="Line 537"/>
                <p:cNvSpPr>
                  <a:spLocks noChangeShapeType="1"/>
                </p:cNvSpPr>
                <p:nvPr/>
              </p:nvSpPr>
              <p:spPr bwMode="auto">
                <a:xfrm>
                  <a:off x="291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5" name="Line 538"/>
                <p:cNvSpPr>
                  <a:spLocks noChangeShapeType="1"/>
                </p:cNvSpPr>
                <p:nvPr/>
              </p:nvSpPr>
              <p:spPr bwMode="auto">
                <a:xfrm>
                  <a:off x="291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6" name="Line 539"/>
                <p:cNvSpPr>
                  <a:spLocks noChangeShapeType="1"/>
                </p:cNvSpPr>
                <p:nvPr/>
              </p:nvSpPr>
              <p:spPr bwMode="auto">
                <a:xfrm>
                  <a:off x="291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7" name="Line 540"/>
                <p:cNvSpPr>
                  <a:spLocks noChangeShapeType="1"/>
                </p:cNvSpPr>
                <p:nvPr/>
              </p:nvSpPr>
              <p:spPr bwMode="auto">
                <a:xfrm>
                  <a:off x="292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8" name="Line 541"/>
                <p:cNvSpPr>
                  <a:spLocks noChangeShapeType="1"/>
                </p:cNvSpPr>
                <p:nvPr/>
              </p:nvSpPr>
              <p:spPr bwMode="auto">
                <a:xfrm>
                  <a:off x="2927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09" name="Line 542"/>
                <p:cNvSpPr>
                  <a:spLocks noChangeShapeType="1"/>
                </p:cNvSpPr>
                <p:nvPr/>
              </p:nvSpPr>
              <p:spPr bwMode="auto">
                <a:xfrm>
                  <a:off x="2932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0" name="Line 543"/>
                <p:cNvSpPr>
                  <a:spLocks noChangeShapeType="1"/>
                </p:cNvSpPr>
                <p:nvPr/>
              </p:nvSpPr>
              <p:spPr bwMode="auto">
                <a:xfrm>
                  <a:off x="293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1" name="Line 544"/>
                <p:cNvSpPr>
                  <a:spLocks noChangeShapeType="1"/>
                </p:cNvSpPr>
                <p:nvPr/>
              </p:nvSpPr>
              <p:spPr bwMode="auto">
                <a:xfrm>
                  <a:off x="293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2" name="Line 545"/>
                <p:cNvSpPr>
                  <a:spLocks noChangeShapeType="1"/>
                </p:cNvSpPr>
                <p:nvPr/>
              </p:nvSpPr>
              <p:spPr bwMode="auto">
                <a:xfrm>
                  <a:off x="294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3" name="Line 546"/>
                <p:cNvSpPr>
                  <a:spLocks noChangeShapeType="1"/>
                </p:cNvSpPr>
                <p:nvPr/>
              </p:nvSpPr>
              <p:spPr bwMode="auto">
                <a:xfrm>
                  <a:off x="294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4" name="Line 547"/>
                <p:cNvSpPr>
                  <a:spLocks noChangeShapeType="1"/>
                </p:cNvSpPr>
                <p:nvPr/>
              </p:nvSpPr>
              <p:spPr bwMode="auto">
                <a:xfrm>
                  <a:off x="295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5" name="Line 548"/>
                <p:cNvSpPr>
                  <a:spLocks noChangeShapeType="1"/>
                </p:cNvSpPr>
                <p:nvPr/>
              </p:nvSpPr>
              <p:spPr bwMode="auto">
                <a:xfrm>
                  <a:off x="295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6" name="Line 549"/>
                <p:cNvSpPr>
                  <a:spLocks noChangeShapeType="1"/>
                </p:cNvSpPr>
                <p:nvPr/>
              </p:nvSpPr>
              <p:spPr bwMode="auto">
                <a:xfrm>
                  <a:off x="295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7" name="Line 550"/>
                <p:cNvSpPr>
                  <a:spLocks noChangeShapeType="1"/>
                </p:cNvSpPr>
                <p:nvPr/>
              </p:nvSpPr>
              <p:spPr bwMode="auto">
                <a:xfrm>
                  <a:off x="296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8" name="Line 551"/>
                <p:cNvSpPr>
                  <a:spLocks noChangeShapeType="1"/>
                </p:cNvSpPr>
                <p:nvPr/>
              </p:nvSpPr>
              <p:spPr bwMode="auto">
                <a:xfrm>
                  <a:off x="296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19" name="Line 552"/>
                <p:cNvSpPr>
                  <a:spLocks noChangeShapeType="1"/>
                </p:cNvSpPr>
                <p:nvPr/>
              </p:nvSpPr>
              <p:spPr bwMode="auto">
                <a:xfrm>
                  <a:off x="297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0" name="Line 553"/>
                <p:cNvSpPr>
                  <a:spLocks noChangeShapeType="1"/>
                </p:cNvSpPr>
                <p:nvPr/>
              </p:nvSpPr>
              <p:spPr bwMode="auto">
                <a:xfrm>
                  <a:off x="297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1" name="Line 554"/>
                <p:cNvSpPr>
                  <a:spLocks noChangeShapeType="1"/>
                </p:cNvSpPr>
                <p:nvPr/>
              </p:nvSpPr>
              <p:spPr bwMode="auto">
                <a:xfrm>
                  <a:off x="297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2" name="Line 555"/>
                <p:cNvSpPr>
                  <a:spLocks noChangeShapeType="1"/>
                </p:cNvSpPr>
                <p:nvPr/>
              </p:nvSpPr>
              <p:spPr bwMode="auto">
                <a:xfrm>
                  <a:off x="298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3" name="Line 556"/>
                <p:cNvSpPr>
                  <a:spLocks noChangeShapeType="1"/>
                </p:cNvSpPr>
                <p:nvPr/>
              </p:nvSpPr>
              <p:spPr bwMode="auto">
                <a:xfrm>
                  <a:off x="298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4" name="Line 557"/>
                <p:cNvSpPr>
                  <a:spLocks noChangeShapeType="1"/>
                </p:cNvSpPr>
                <p:nvPr/>
              </p:nvSpPr>
              <p:spPr bwMode="auto">
                <a:xfrm>
                  <a:off x="299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5" name="Line 558"/>
                <p:cNvSpPr>
                  <a:spLocks noChangeShapeType="1"/>
                </p:cNvSpPr>
                <p:nvPr/>
              </p:nvSpPr>
              <p:spPr bwMode="auto">
                <a:xfrm>
                  <a:off x="299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6" name="Line 559"/>
                <p:cNvSpPr>
                  <a:spLocks noChangeShapeType="1"/>
                </p:cNvSpPr>
                <p:nvPr/>
              </p:nvSpPr>
              <p:spPr bwMode="auto">
                <a:xfrm>
                  <a:off x="299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7" name="Line 560"/>
                <p:cNvSpPr>
                  <a:spLocks noChangeShapeType="1"/>
                </p:cNvSpPr>
                <p:nvPr/>
              </p:nvSpPr>
              <p:spPr bwMode="auto">
                <a:xfrm>
                  <a:off x="300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8" name="Line 561"/>
                <p:cNvSpPr>
                  <a:spLocks noChangeShapeType="1"/>
                </p:cNvSpPr>
                <p:nvPr/>
              </p:nvSpPr>
              <p:spPr bwMode="auto">
                <a:xfrm>
                  <a:off x="300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29" name="Line 562"/>
                <p:cNvSpPr>
                  <a:spLocks noChangeShapeType="1"/>
                </p:cNvSpPr>
                <p:nvPr/>
              </p:nvSpPr>
              <p:spPr bwMode="auto">
                <a:xfrm>
                  <a:off x="301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0" name="Line 563"/>
                <p:cNvSpPr>
                  <a:spLocks noChangeShapeType="1"/>
                </p:cNvSpPr>
                <p:nvPr/>
              </p:nvSpPr>
              <p:spPr bwMode="auto">
                <a:xfrm>
                  <a:off x="301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1" name="Line 564"/>
                <p:cNvSpPr>
                  <a:spLocks noChangeShapeType="1"/>
                </p:cNvSpPr>
                <p:nvPr/>
              </p:nvSpPr>
              <p:spPr bwMode="auto">
                <a:xfrm>
                  <a:off x="301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2" name="Line 565"/>
                <p:cNvSpPr>
                  <a:spLocks noChangeShapeType="1"/>
                </p:cNvSpPr>
                <p:nvPr/>
              </p:nvSpPr>
              <p:spPr bwMode="auto">
                <a:xfrm>
                  <a:off x="302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3" name="Line 566"/>
                <p:cNvSpPr>
                  <a:spLocks noChangeShapeType="1"/>
                </p:cNvSpPr>
                <p:nvPr/>
              </p:nvSpPr>
              <p:spPr bwMode="auto">
                <a:xfrm>
                  <a:off x="302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4" name="Line 567"/>
                <p:cNvSpPr>
                  <a:spLocks noChangeShapeType="1"/>
                </p:cNvSpPr>
                <p:nvPr/>
              </p:nvSpPr>
              <p:spPr bwMode="auto">
                <a:xfrm>
                  <a:off x="303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5" name="Line 568"/>
                <p:cNvSpPr>
                  <a:spLocks noChangeShapeType="1"/>
                </p:cNvSpPr>
                <p:nvPr/>
              </p:nvSpPr>
              <p:spPr bwMode="auto">
                <a:xfrm>
                  <a:off x="303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6" name="Line 569"/>
                <p:cNvSpPr>
                  <a:spLocks noChangeShapeType="1"/>
                </p:cNvSpPr>
                <p:nvPr/>
              </p:nvSpPr>
              <p:spPr bwMode="auto">
                <a:xfrm>
                  <a:off x="303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7" name="Line 570"/>
                <p:cNvSpPr>
                  <a:spLocks noChangeShapeType="1"/>
                </p:cNvSpPr>
                <p:nvPr/>
              </p:nvSpPr>
              <p:spPr bwMode="auto">
                <a:xfrm>
                  <a:off x="304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8" name="Line 571"/>
                <p:cNvSpPr>
                  <a:spLocks noChangeShapeType="1"/>
                </p:cNvSpPr>
                <p:nvPr/>
              </p:nvSpPr>
              <p:spPr bwMode="auto">
                <a:xfrm>
                  <a:off x="304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39" name="Line 572"/>
                <p:cNvSpPr>
                  <a:spLocks noChangeShapeType="1"/>
                </p:cNvSpPr>
                <p:nvPr/>
              </p:nvSpPr>
              <p:spPr bwMode="auto">
                <a:xfrm>
                  <a:off x="305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0" name="Line 573"/>
                <p:cNvSpPr>
                  <a:spLocks noChangeShapeType="1"/>
                </p:cNvSpPr>
                <p:nvPr/>
              </p:nvSpPr>
              <p:spPr bwMode="auto">
                <a:xfrm>
                  <a:off x="305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1" name="Line 574"/>
                <p:cNvSpPr>
                  <a:spLocks noChangeShapeType="1"/>
                </p:cNvSpPr>
                <p:nvPr/>
              </p:nvSpPr>
              <p:spPr bwMode="auto">
                <a:xfrm>
                  <a:off x="305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2" name="Line 575"/>
                <p:cNvSpPr>
                  <a:spLocks noChangeShapeType="1"/>
                </p:cNvSpPr>
                <p:nvPr/>
              </p:nvSpPr>
              <p:spPr bwMode="auto">
                <a:xfrm>
                  <a:off x="306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3" name="Line 576"/>
                <p:cNvSpPr>
                  <a:spLocks noChangeShapeType="1"/>
                </p:cNvSpPr>
                <p:nvPr/>
              </p:nvSpPr>
              <p:spPr bwMode="auto">
                <a:xfrm>
                  <a:off x="3067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4" name="Line 577"/>
                <p:cNvSpPr>
                  <a:spLocks noChangeShapeType="1"/>
                </p:cNvSpPr>
                <p:nvPr/>
              </p:nvSpPr>
              <p:spPr bwMode="auto">
                <a:xfrm>
                  <a:off x="3070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5" name="Line 578"/>
                <p:cNvSpPr>
                  <a:spLocks noChangeShapeType="1"/>
                </p:cNvSpPr>
                <p:nvPr/>
              </p:nvSpPr>
              <p:spPr bwMode="auto">
                <a:xfrm>
                  <a:off x="307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6" name="Line 579"/>
                <p:cNvSpPr>
                  <a:spLocks noChangeShapeType="1"/>
                </p:cNvSpPr>
                <p:nvPr/>
              </p:nvSpPr>
              <p:spPr bwMode="auto">
                <a:xfrm>
                  <a:off x="307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7" name="Line 580"/>
                <p:cNvSpPr>
                  <a:spLocks noChangeShapeType="1"/>
                </p:cNvSpPr>
                <p:nvPr/>
              </p:nvSpPr>
              <p:spPr bwMode="auto">
                <a:xfrm>
                  <a:off x="3083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8" name="Line 581"/>
                <p:cNvSpPr>
                  <a:spLocks noChangeShapeType="1"/>
                </p:cNvSpPr>
                <p:nvPr/>
              </p:nvSpPr>
              <p:spPr bwMode="auto">
                <a:xfrm>
                  <a:off x="308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49" name="Line 582"/>
                <p:cNvSpPr>
                  <a:spLocks noChangeShapeType="1"/>
                </p:cNvSpPr>
                <p:nvPr/>
              </p:nvSpPr>
              <p:spPr bwMode="auto">
                <a:xfrm>
                  <a:off x="3090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0" name="Line 583"/>
                <p:cNvSpPr>
                  <a:spLocks noChangeShapeType="1"/>
                </p:cNvSpPr>
                <p:nvPr/>
              </p:nvSpPr>
              <p:spPr bwMode="auto">
                <a:xfrm>
                  <a:off x="309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1" name="Line 584"/>
                <p:cNvSpPr>
                  <a:spLocks noChangeShapeType="1"/>
                </p:cNvSpPr>
                <p:nvPr/>
              </p:nvSpPr>
              <p:spPr bwMode="auto">
                <a:xfrm>
                  <a:off x="309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2" name="Line 585"/>
                <p:cNvSpPr>
                  <a:spLocks noChangeShapeType="1"/>
                </p:cNvSpPr>
                <p:nvPr/>
              </p:nvSpPr>
              <p:spPr bwMode="auto">
                <a:xfrm>
                  <a:off x="3103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3" name="Line 586"/>
                <p:cNvSpPr>
                  <a:spLocks noChangeShapeType="1"/>
                </p:cNvSpPr>
                <p:nvPr/>
              </p:nvSpPr>
              <p:spPr bwMode="auto">
                <a:xfrm>
                  <a:off x="310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4" name="Line 587"/>
                <p:cNvSpPr>
                  <a:spLocks noChangeShapeType="1"/>
                </p:cNvSpPr>
                <p:nvPr/>
              </p:nvSpPr>
              <p:spPr bwMode="auto">
                <a:xfrm>
                  <a:off x="3110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5" name="Line 588"/>
                <p:cNvSpPr>
                  <a:spLocks noChangeShapeType="1"/>
                </p:cNvSpPr>
                <p:nvPr/>
              </p:nvSpPr>
              <p:spPr bwMode="auto">
                <a:xfrm>
                  <a:off x="311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6" name="Line 589"/>
                <p:cNvSpPr>
                  <a:spLocks noChangeShapeType="1"/>
                </p:cNvSpPr>
                <p:nvPr/>
              </p:nvSpPr>
              <p:spPr bwMode="auto">
                <a:xfrm>
                  <a:off x="3119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7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3122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8" name="Line 591"/>
                <p:cNvSpPr>
                  <a:spLocks noChangeShapeType="1"/>
                </p:cNvSpPr>
                <p:nvPr/>
              </p:nvSpPr>
              <p:spPr bwMode="auto">
                <a:xfrm flipV="1">
                  <a:off x="3126" y="1623"/>
                  <a:ext cx="5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59" name="Line 592"/>
                <p:cNvSpPr>
                  <a:spLocks noChangeShapeType="1"/>
                </p:cNvSpPr>
                <p:nvPr/>
              </p:nvSpPr>
              <p:spPr bwMode="auto">
                <a:xfrm>
                  <a:off x="3131" y="1623"/>
                  <a:ext cx="4" cy="61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0" name="Line 593"/>
                <p:cNvSpPr>
                  <a:spLocks noChangeShapeType="1"/>
                </p:cNvSpPr>
                <p:nvPr/>
              </p:nvSpPr>
              <p:spPr bwMode="auto">
                <a:xfrm>
                  <a:off x="3135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1" name="Line 594"/>
                <p:cNvSpPr>
                  <a:spLocks noChangeShapeType="1"/>
                </p:cNvSpPr>
                <p:nvPr/>
              </p:nvSpPr>
              <p:spPr bwMode="auto">
                <a:xfrm>
                  <a:off x="313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2" name="Line 595"/>
                <p:cNvSpPr>
                  <a:spLocks noChangeShapeType="1"/>
                </p:cNvSpPr>
                <p:nvPr/>
              </p:nvSpPr>
              <p:spPr bwMode="auto">
                <a:xfrm>
                  <a:off x="314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3" name="Line 596"/>
                <p:cNvSpPr>
                  <a:spLocks noChangeShapeType="1"/>
                </p:cNvSpPr>
                <p:nvPr/>
              </p:nvSpPr>
              <p:spPr bwMode="auto">
                <a:xfrm>
                  <a:off x="3146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4" name="Line 597"/>
                <p:cNvSpPr>
                  <a:spLocks noChangeShapeType="1"/>
                </p:cNvSpPr>
                <p:nvPr/>
              </p:nvSpPr>
              <p:spPr bwMode="auto">
                <a:xfrm>
                  <a:off x="3151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5" name="Line 598"/>
                <p:cNvSpPr>
                  <a:spLocks noChangeShapeType="1"/>
                </p:cNvSpPr>
                <p:nvPr/>
              </p:nvSpPr>
              <p:spPr bwMode="auto">
                <a:xfrm>
                  <a:off x="3155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6" name="Line 599"/>
                <p:cNvSpPr>
                  <a:spLocks noChangeShapeType="1"/>
                </p:cNvSpPr>
                <p:nvPr/>
              </p:nvSpPr>
              <p:spPr bwMode="auto">
                <a:xfrm>
                  <a:off x="315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7" name="Line 600"/>
                <p:cNvSpPr>
                  <a:spLocks noChangeShapeType="1"/>
                </p:cNvSpPr>
                <p:nvPr/>
              </p:nvSpPr>
              <p:spPr bwMode="auto">
                <a:xfrm>
                  <a:off x="316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8" name="Line 601"/>
                <p:cNvSpPr>
                  <a:spLocks noChangeShapeType="1"/>
                </p:cNvSpPr>
                <p:nvPr/>
              </p:nvSpPr>
              <p:spPr bwMode="auto">
                <a:xfrm>
                  <a:off x="3166" y="2237"/>
                  <a:ext cx="5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69" name="Line 602"/>
                <p:cNvSpPr>
                  <a:spLocks noChangeShapeType="1"/>
                </p:cNvSpPr>
                <p:nvPr/>
              </p:nvSpPr>
              <p:spPr bwMode="auto">
                <a:xfrm>
                  <a:off x="3171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0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3174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1" name="Line 604"/>
                <p:cNvSpPr>
                  <a:spLocks noChangeShapeType="1"/>
                </p:cNvSpPr>
                <p:nvPr/>
              </p:nvSpPr>
              <p:spPr bwMode="auto">
                <a:xfrm>
                  <a:off x="3178" y="1623"/>
                  <a:ext cx="4" cy="61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2" name="Line 605"/>
                <p:cNvSpPr>
                  <a:spLocks noChangeShapeType="1"/>
                </p:cNvSpPr>
                <p:nvPr/>
              </p:nvSpPr>
              <p:spPr bwMode="auto">
                <a:xfrm>
                  <a:off x="318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3" name="Line 606"/>
                <p:cNvSpPr>
                  <a:spLocks noChangeShapeType="1"/>
                </p:cNvSpPr>
                <p:nvPr/>
              </p:nvSpPr>
              <p:spPr bwMode="auto">
                <a:xfrm>
                  <a:off x="318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4" name="Line 607"/>
                <p:cNvSpPr>
                  <a:spLocks noChangeShapeType="1"/>
                </p:cNvSpPr>
                <p:nvPr/>
              </p:nvSpPr>
              <p:spPr bwMode="auto">
                <a:xfrm>
                  <a:off x="319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5" name="Line 608"/>
                <p:cNvSpPr>
                  <a:spLocks noChangeShapeType="1"/>
                </p:cNvSpPr>
                <p:nvPr/>
              </p:nvSpPr>
              <p:spPr bwMode="auto">
                <a:xfrm>
                  <a:off x="3194" y="2237"/>
                  <a:ext cx="4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6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3198" y="2237"/>
                  <a:ext cx="4" cy="30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7" name="Line 610"/>
                <p:cNvSpPr>
                  <a:spLocks noChangeShapeType="1"/>
                </p:cNvSpPr>
                <p:nvPr/>
              </p:nvSpPr>
              <p:spPr bwMode="auto">
                <a:xfrm>
                  <a:off x="3202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8" name="Line 611"/>
                <p:cNvSpPr>
                  <a:spLocks noChangeShapeType="1"/>
                </p:cNvSpPr>
                <p:nvPr/>
              </p:nvSpPr>
              <p:spPr bwMode="auto">
                <a:xfrm>
                  <a:off x="3207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779" name="Line 612"/>
                <p:cNvSpPr>
                  <a:spLocks noChangeShapeType="1"/>
                </p:cNvSpPr>
                <p:nvPr/>
              </p:nvSpPr>
              <p:spPr bwMode="auto">
                <a:xfrm>
                  <a:off x="321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613"/>
              <p:cNvGrpSpPr>
                <a:grpSpLocks/>
              </p:cNvGrpSpPr>
              <p:nvPr/>
            </p:nvGrpSpPr>
            <p:grpSpPr bwMode="auto">
              <a:xfrm>
                <a:off x="6206057" y="1804718"/>
                <a:ext cx="1598035" cy="2526091"/>
                <a:chOff x="3214" y="1623"/>
                <a:chExt cx="798" cy="1228"/>
              </a:xfrm>
            </p:grpSpPr>
            <p:sp>
              <p:nvSpPr>
                <p:cNvPr id="43380" name="Line 614"/>
                <p:cNvSpPr>
                  <a:spLocks noChangeShapeType="1"/>
                </p:cNvSpPr>
                <p:nvPr/>
              </p:nvSpPr>
              <p:spPr bwMode="auto">
                <a:xfrm>
                  <a:off x="321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1" name="Line 615"/>
                <p:cNvSpPr>
                  <a:spLocks noChangeShapeType="1"/>
                </p:cNvSpPr>
                <p:nvPr/>
              </p:nvSpPr>
              <p:spPr bwMode="auto">
                <a:xfrm>
                  <a:off x="321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2" name="Line 616"/>
                <p:cNvSpPr>
                  <a:spLocks noChangeShapeType="1"/>
                </p:cNvSpPr>
                <p:nvPr/>
              </p:nvSpPr>
              <p:spPr bwMode="auto">
                <a:xfrm>
                  <a:off x="322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3" name="Line 617"/>
                <p:cNvSpPr>
                  <a:spLocks noChangeShapeType="1"/>
                </p:cNvSpPr>
                <p:nvPr/>
              </p:nvSpPr>
              <p:spPr bwMode="auto">
                <a:xfrm>
                  <a:off x="322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4" name="Line 618"/>
                <p:cNvSpPr>
                  <a:spLocks noChangeShapeType="1"/>
                </p:cNvSpPr>
                <p:nvPr/>
              </p:nvSpPr>
              <p:spPr bwMode="auto">
                <a:xfrm>
                  <a:off x="323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5" name="Line 619"/>
                <p:cNvSpPr>
                  <a:spLocks noChangeShapeType="1"/>
                </p:cNvSpPr>
                <p:nvPr/>
              </p:nvSpPr>
              <p:spPr bwMode="auto">
                <a:xfrm>
                  <a:off x="323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6" name="Line 620"/>
                <p:cNvSpPr>
                  <a:spLocks noChangeShapeType="1"/>
                </p:cNvSpPr>
                <p:nvPr/>
              </p:nvSpPr>
              <p:spPr bwMode="auto">
                <a:xfrm>
                  <a:off x="323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7" name="Line 621"/>
                <p:cNvSpPr>
                  <a:spLocks noChangeShapeType="1"/>
                </p:cNvSpPr>
                <p:nvPr/>
              </p:nvSpPr>
              <p:spPr bwMode="auto">
                <a:xfrm>
                  <a:off x="324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8" name="Line 622"/>
                <p:cNvSpPr>
                  <a:spLocks noChangeShapeType="1"/>
                </p:cNvSpPr>
                <p:nvPr/>
              </p:nvSpPr>
              <p:spPr bwMode="auto">
                <a:xfrm>
                  <a:off x="324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89" name="Line 623"/>
                <p:cNvSpPr>
                  <a:spLocks noChangeShapeType="1"/>
                </p:cNvSpPr>
                <p:nvPr/>
              </p:nvSpPr>
              <p:spPr bwMode="auto">
                <a:xfrm>
                  <a:off x="325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0" name="Line 624"/>
                <p:cNvSpPr>
                  <a:spLocks noChangeShapeType="1"/>
                </p:cNvSpPr>
                <p:nvPr/>
              </p:nvSpPr>
              <p:spPr bwMode="auto">
                <a:xfrm>
                  <a:off x="325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1" name="Line 625"/>
                <p:cNvSpPr>
                  <a:spLocks noChangeShapeType="1"/>
                </p:cNvSpPr>
                <p:nvPr/>
              </p:nvSpPr>
              <p:spPr bwMode="auto">
                <a:xfrm>
                  <a:off x="325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2" name="Line 626"/>
                <p:cNvSpPr>
                  <a:spLocks noChangeShapeType="1"/>
                </p:cNvSpPr>
                <p:nvPr/>
              </p:nvSpPr>
              <p:spPr bwMode="auto">
                <a:xfrm>
                  <a:off x="326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3" name="Line 627"/>
                <p:cNvSpPr>
                  <a:spLocks noChangeShapeType="1"/>
                </p:cNvSpPr>
                <p:nvPr/>
              </p:nvSpPr>
              <p:spPr bwMode="auto">
                <a:xfrm>
                  <a:off x="326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4" name="Line 628"/>
                <p:cNvSpPr>
                  <a:spLocks noChangeShapeType="1"/>
                </p:cNvSpPr>
                <p:nvPr/>
              </p:nvSpPr>
              <p:spPr bwMode="auto">
                <a:xfrm>
                  <a:off x="327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5" name="Line 629"/>
                <p:cNvSpPr>
                  <a:spLocks noChangeShapeType="1"/>
                </p:cNvSpPr>
                <p:nvPr/>
              </p:nvSpPr>
              <p:spPr bwMode="auto">
                <a:xfrm>
                  <a:off x="327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6" name="Line 630"/>
                <p:cNvSpPr>
                  <a:spLocks noChangeShapeType="1"/>
                </p:cNvSpPr>
                <p:nvPr/>
              </p:nvSpPr>
              <p:spPr bwMode="auto">
                <a:xfrm>
                  <a:off x="327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7" name="Line 631"/>
                <p:cNvSpPr>
                  <a:spLocks noChangeShapeType="1"/>
                </p:cNvSpPr>
                <p:nvPr/>
              </p:nvSpPr>
              <p:spPr bwMode="auto">
                <a:xfrm>
                  <a:off x="328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8" name="Line 632"/>
                <p:cNvSpPr>
                  <a:spLocks noChangeShapeType="1"/>
                </p:cNvSpPr>
                <p:nvPr/>
              </p:nvSpPr>
              <p:spPr bwMode="auto">
                <a:xfrm>
                  <a:off x="328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99" name="Line 633"/>
                <p:cNvSpPr>
                  <a:spLocks noChangeShapeType="1"/>
                </p:cNvSpPr>
                <p:nvPr/>
              </p:nvSpPr>
              <p:spPr bwMode="auto">
                <a:xfrm>
                  <a:off x="329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0" name="Line 634"/>
                <p:cNvSpPr>
                  <a:spLocks noChangeShapeType="1"/>
                </p:cNvSpPr>
                <p:nvPr/>
              </p:nvSpPr>
              <p:spPr bwMode="auto">
                <a:xfrm>
                  <a:off x="329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1" name="Line 635"/>
                <p:cNvSpPr>
                  <a:spLocks noChangeShapeType="1"/>
                </p:cNvSpPr>
                <p:nvPr/>
              </p:nvSpPr>
              <p:spPr bwMode="auto">
                <a:xfrm>
                  <a:off x="329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2" name="Line 636"/>
                <p:cNvSpPr>
                  <a:spLocks noChangeShapeType="1"/>
                </p:cNvSpPr>
                <p:nvPr/>
              </p:nvSpPr>
              <p:spPr bwMode="auto">
                <a:xfrm>
                  <a:off x="330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3" name="Line 637"/>
                <p:cNvSpPr>
                  <a:spLocks noChangeShapeType="1"/>
                </p:cNvSpPr>
                <p:nvPr/>
              </p:nvSpPr>
              <p:spPr bwMode="auto">
                <a:xfrm>
                  <a:off x="3306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4" name="Line 638"/>
                <p:cNvSpPr>
                  <a:spLocks noChangeShapeType="1"/>
                </p:cNvSpPr>
                <p:nvPr/>
              </p:nvSpPr>
              <p:spPr bwMode="auto">
                <a:xfrm>
                  <a:off x="3309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5" name="Line 639"/>
                <p:cNvSpPr>
                  <a:spLocks noChangeShapeType="1"/>
                </p:cNvSpPr>
                <p:nvPr/>
              </p:nvSpPr>
              <p:spPr bwMode="auto">
                <a:xfrm>
                  <a:off x="331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6" name="Line 640"/>
                <p:cNvSpPr>
                  <a:spLocks noChangeShapeType="1"/>
                </p:cNvSpPr>
                <p:nvPr/>
              </p:nvSpPr>
              <p:spPr bwMode="auto">
                <a:xfrm>
                  <a:off x="331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7" name="Line 641"/>
                <p:cNvSpPr>
                  <a:spLocks noChangeShapeType="1"/>
                </p:cNvSpPr>
                <p:nvPr/>
              </p:nvSpPr>
              <p:spPr bwMode="auto">
                <a:xfrm>
                  <a:off x="332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8" name="Line 642"/>
                <p:cNvSpPr>
                  <a:spLocks noChangeShapeType="1"/>
                </p:cNvSpPr>
                <p:nvPr/>
              </p:nvSpPr>
              <p:spPr bwMode="auto">
                <a:xfrm>
                  <a:off x="332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09" name="Line 643"/>
                <p:cNvSpPr>
                  <a:spLocks noChangeShapeType="1"/>
                </p:cNvSpPr>
                <p:nvPr/>
              </p:nvSpPr>
              <p:spPr bwMode="auto">
                <a:xfrm>
                  <a:off x="333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0" name="Line 644"/>
                <p:cNvSpPr>
                  <a:spLocks noChangeShapeType="1"/>
                </p:cNvSpPr>
                <p:nvPr/>
              </p:nvSpPr>
              <p:spPr bwMode="auto">
                <a:xfrm>
                  <a:off x="333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1" name="Line 645"/>
                <p:cNvSpPr>
                  <a:spLocks noChangeShapeType="1"/>
                </p:cNvSpPr>
                <p:nvPr/>
              </p:nvSpPr>
              <p:spPr bwMode="auto">
                <a:xfrm>
                  <a:off x="3338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2" name="Line 646"/>
                <p:cNvSpPr>
                  <a:spLocks noChangeShapeType="1"/>
                </p:cNvSpPr>
                <p:nvPr/>
              </p:nvSpPr>
              <p:spPr bwMode="auto">
                <a:xfrm>
                  <a:off x="3342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3" name="Line 647"/>
                <p:cNvSpPr>
                  <a:spLocks noChangeShapeType="1"/>
                </p:cNvSpPr>
                <p:nvPr/>
              </p:nvSpPr>
              <p:spPr bwMode="auto">
                <a:xfrm>
                  <a:off x="3345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4" name="Line 648"/>
                <p:cNvSpPr>
                  <a:spLocks noChangeShapeType="1"/>
                </p:cNvSpPr>
                <p:nvPr/>
              </p:nvSpPr>
              <p:spPr bwMode="auto">
                <a:xfrm>
                  <a:off x="335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5" name="Line 649"/>
                <p:cNvSpPr>
                  <a:spLocks noChangeShapeType="1"/>
                </p:cNvSpPr>
                <p:nvPr/>
              </p:nvSpPr>
              <p:spPr bwMode="auto">
                <a:xfrm>
                  <a:off x="335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6" name="Line 650"/>
                <p:cNvSpPr>
                  <a:spLocks noChangeShapeType="1"/>
                </p:cNvSpPr>
                <p:nvPr/>
              </p:nvSpPr>
              <p:spPr bwMode="auto">
                <a:xfrm>
                  <a:off x="3358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7" name="Line 651"/>
                <p:cNvSpPr>
                  <a:spLocks noChangeShapeType="1"/>
                </p:cNvSpPr>
                <p:nvPr/>
              </p:nvSpPr>
              <p:spPr bwMode="auto">
                <a:xfrm>
                  <a:off x="3361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8" name="Line 652"/>
                <p:cNvSpPr>
                  <a:spLocks noChangeShapeType="1"/>
                </p:cNvSpPr>
                <p:nvPr/>
              </p:nvSpPr>
              <p:spPr bwMode="auto">
                <a:xfrm>
                  <a:off x="3365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19" name="Line 653"/>
                <p:cNvSpPr>
                  <a:spLocks noChangeShapeType="1"/>
                </p:cNvSpPr>
                <p:nvPr/>
              </p:nvSpPr>
              <p:spPr bwMode="auto">
                <a:xfrm>
                  <a:off x="337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0" name="Line 654"/>
                <p:cNvSpPr>
                  <a:spLocks noChangeShapeType="1"/>
                </p:cNvSpPr>
                <p:nvPr/>
              </p:nvSpPr>
              <p:spPr bwMode="auto">
                <a:xfrm>
                  <a:off x="3374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1" name="Line 655"/>
                <p:cNvSpPr>
                  <a:spLocks noChangeShapeType="1"/>
                </p:cNvSpPr>
                <p:nvPr/>
              </p:nvSpPr>
              <p:spPr bwMode="auto">
                <a:xfrm>
                  <a:off x="3378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2" name="Line 656"/>
                <p:cNvSpPr>
                  <a:spLocks noChangeShapeType="1"/>
                </p:cNvSpPr>
                <p:nvPr/>
              </p:nvSpPr>
              <p:spPr bwMode="auto">
                <a:xfrm>
                  <a:off x="3381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3" name="Line 657"/>
                <p:cNvSpPr>
                  <a:spLocks noChangeShapeType="1"/>
                </p:cNvSpPr>
                <p:nvPr/>
              </p:nvSpPr>
              <p:spPr bwMode="auto">
                <a:xfrm>
                  <a:off x="3385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4" name="Line 658"/>
                <p:cNvSpPr>
                  <a:spLocks noChangeShapeType="1"/>
                </p:cNvSpPr>
                <p:nvPr/>
              </p:nvSpPr>
              <p:spPr bwMode="auto">
                <a:xfrm>
                  <a:off x="3390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5" name="Line 659"/>
                <p:cNvSpPr>
                  <a:spLocks noChangeShapeType="1"/>
                </p:cNvSpPr>
                <p:nvPr/>
              </p:nvSpPr>
              <p:spPr bwMode="auto">
                <a:xfrm>
                  <a:off x="3394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6" name="Line 660"/>
                <p:cNvSpPr>
                  <a:spLocks noChangeShapeType="1"/>
                </p:cNvSpPr>
                <p:nvPr/>
              </p:nvSpPr>
              <p:spPr bwMode="auto">
                <a:xfrm>
                  <a:off x="3397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7" name="Line 661"/>
                <p:cNvSpPr>
                  <a:spLocks noChangeShapeType="1"/>
                </p:cNvSpPr>
                <p:nvPr/>
              </p:nvSpPr>
              <p:spPr bwMode="auto">
                <a:xfrm>
                  <a:off x="3401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8" name="Line 662"/>
                <p:cNvSpPr>
                  <a:spLocks noChangeShapeType="1"/>
                </p:cNvSpPr>
                <p:nvPr/>
              </p:nvSpPr>
              <p:spPr bwMode="auto">
                <a:xfrm>
                  <a:off x="340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29" name="Line 663"/>
                <p:cNvSpPr>
                  <a:spLocks noChangeShapeType="1"/>
                </p:cNvSpPr>
                <p:nvPr/>
              </p:nvSpPr>
              <p:spPr bwMode="auto">
                <a:xfrm>
                  <a:off x="3410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0" name="Line 664"/>
                <p:cNvSpPr>
                  <a:spLocks noChangeShapeType="1"/>
                </p:cNvSpPr>
                <p:nvPr/>
              </p:nvSpPr>
              <p:spPr bwMode="auto">
                <a:xfrm>
                  <a:off x="3413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1" name="Line 665"/>
                <p:cNvSpPr>
                  <a:spLocks noChangeShapeType="1"/>
                </p:cNvSpPr>
                <p:nvPr/>
              </p:nvSpPr>
              <p:spPr bwMode="auto">
                <a:xfrm>
                  <a:off x="3417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2" name="Line 666"/>
                <p:cNvSpPr>
                  <a:spLocks noChangeShapeType="1"/>
                </p:cNvSpPr>
                <p:nvPr/>
              </p:nvSpPr>
              <p:spPr bwMode="auto">
                <a:xfrm>
                  <a:off x="3421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3" name="Line 667"/>
                <p:cNvSpPr>
                  <a:spLocks noChangeShapeType="1"/>
                </p:cNvSpPr>
                <p:nvPr/>
              </p:nvSpPr>
              <p:spPr bwMode="auto">
                <a:xfrm>
                  <a:off x="3426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4" name="Line 668"/>
                <p:cNvSpPr>
                  <a:spLocks noChangeShapeType="1"/>
                </p:cNvSpPr>
                <p:nvPr/>
              </p:nvSpPr>
              <p:spPr bwMode="auto">
                <a:xfrm>
                  <a:off x="3430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5" name="Line 669"/>
                <p:cNvSpPr>
                  <a:spLocks noChangeShapeType="1"/>
                </p:cNvSpPr>
                <p:nvPr/>
              </p:nvSpPr>
              <p:spPr bwMode="auto">
                <a:xfrm>
                  <a:off x="3433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6" name="Line 670"/>
                <p:cNvSpPr>
                  <a:spLocks noChangeShapeType="1"/>
                </p:cNvSpPr>
                <p:nvPr/>
              </p:nvSpPr>
              <p:spPr bwMode="auto">
                <a:xfrm>
                  <a:off x="3437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7" name="Line 671"/>
                <p:cNvSpPr>
                  <a:spLocks noChangeShapeType="1"/>
                </p:cNvSpPr>
                <p:nvPr/>
              </p:nvSpPr>
              <p:spPr bwMode="auto">
                <a:xfrm>
                  <a:off x="3441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8" name="Line 672"/>
                <p:cNvSpPr>
                  <a:spLocks noChangeShapeType="1"/>
                </p:cNvSpPr>
                <p:nvPr/>
              </p:nvSpPr>
              <p:spPr bwMode="auto">
                <a:xfrm>
                  <a:off x="3446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39" name="Line 673"/>
                <p:cNvSpPr>
                  <a:spLocks noChangeShapeType="1"/>
                </p:cNvSpPr>
                <p:nvPr/>
              </p:nvSpPr>
              <p:spPr bwMode="auto">
                <a:xfrm>
                  <a:off x="3449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0" name="Line 674"/>
                <p:cNvSpPr>
                  <a:spLocks noChangeShapeType="1"/>
                </p:cNvSpPr>
                <p:nvPr/>
              </p:nvSpPr>
              <p:spPr bwMode="auto">
                <a:xfrm flipV="1">
                  <a:off x="3453" y="1623"/>
                  <a:ext cx="4" cy="61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1" name="Line 675"/>
                <p:cNvSpPr>
                  <a:spLocks noChangeShapeType="1"/>
                </p:cNvSpPr>
                <p:nvPr/>
              </p:nvSpPr>
              <p:spPr bwMode="auto">
                <a:xfrm>
                  <a:off x="3457" y="1623"/>
                  <a:ext cx="5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2" name="Line 676"/>
                <p:cNvSpPr>
                  <a:spLocks noChangeShapeType="1"/>
                </p:cNvSpPr>
                <p:nvPr/>
              </p:nvSpPr>
              <p:spPr bwMode="auto">
                <a:xfrm>
                  <a:off x="3462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3" name="Line 677"/>
                <p:cNvSpPr>
                  <a:spLocks noChangeShapeType="1"/>
                </p:cNvSpPr>
                <p:nvPr/>
              </p:nvSpPr>
              <p:spPr bwMode="auto">
                <a:xfrm>
                  <a:off x="3465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4" name="Line 678"/>
                <p:cNvSpPr>
                  <a:spLocks noChangeShapeType="1"/>
                </p:cNvSpPr>
                <p:nvPr/>
              </p:nvSpPr>
              <p:spPr bwMode="auto">
                <a:xfrm>
                  <a:off x="3469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5" name="Line 679"/>
                <p:cNvSpPr>
                  <a:spLocks noChangeShapeType="1"/>
                </p:cNvSpPr>
                <p:nvPr/>
              </p:nvSpPr>
              <p:spPr bwMode="auto">
                <a:xfrm>
                  <a:off x="347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6" name="Line 680"/>
                <p:cNvSpPr>
                  <a:spLocks noChangeShapeType="1"/>
                </p:cNvSpPr>
                <p:nvPr/>
              </p:nvSpPr>
              <p:spPr bwMode="auto">
                <a:xfrm>
                  <a:off x="3477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7" name="Line 681"/>
                <p:cNvSpPr>
                  <a:spLocks noChangeShapeType="1"/>
                </p:cNvSpPr>
                <p:nvPr/>
              </p:nvSpPr>
              <p:spPr bwMode="auto">
                <a:xfrm flipV="1">
                  <a:off x="3482" y="2543"/>
                  <a:ext cx="3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8" name="Line 682"/>
                <p:cNvSpPr>
                  <a:spLocks noChangeShapeType="1"/>
                </p:cNvSpPr>
                <p:nvPr/>
              </p:nvSpPr>
              <p:spPr bwMode="auto">
                <a:xfrm>
                  <a:off x="3485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49" name="Line 683"/>
                <p:cNvSpPr>
                  <a:spLocks noChangeShapeType="1"/>
                </p:cNvSpPr>
                <p:nvPr/>
              </p:nvSpPr>
              <p:spPr bwMode="auto">
                <a:xfrm>
                  <a:off x="3489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0" name="Line 684"/>
                <p:cNvSpPr>
                  <a:spLocks noChangeShapeType="1"/>
                </p:cNvSpPr>
                <p:nvPr/>
              </p:nvSpPr>
              <p:spPr bwMode="auto">
                <a:xfrm>
                  <a:off x="3493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1" name="Line 685"/>
                <p:cNvSpPr>
                  <a:spLocks noChangeShapeType="1"/>
                </p:cNvSpPr>
                <p:nvPr/>
              </p:nvSpPr>
              <p:spPr bwMode="auto">
                <a:xfrm>
                  <a:off x="349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2" name="Line 686"/>
                <p:cNvSpPr>
                  <a:spLocks noChangeShapeType="1"/>
                </p:cNvSpPr>
                <p:nvPr/>
              </p:nvSpPr>
              <p:spPr bwMode="auto">
                <a:xfrm>
                  <a:off x="350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3" name="Line 687"/>
                <p:cNvSpPr>
                  <a:spLocks noChangeShapeType="1"/>
                </p:cNvSpPr>
                <p:nvPr/>
              </p:nvSpPr>
              <p:spPr bwMode="auto">
                <a:xfrm>
                  <a:off x="3505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4" name="Line 688"/>
                <p:cNvSpPr>
                  <a:spLocks noChangeShapeType="1"/>
                </p:cNvSpPr>
                <p:nvPr/>
              </p:nvSpPr>
              <p:spPr bwMode="auto">
                <a:xfrm>
                  <a:off x="3509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5" name="Line 689"/>
                <p:cNvSpPr>
                  <a:spLocks noChangeShapeType="1"/>
                </p:cNvSpPr>
                <p:nvPr/>
              </p:nvSpPr>
              <p:spPr bwMode="auto">
                <a:xfrm>
                  <a:off x="351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6" name="Line 690"/>
                <p:cNvSpPr>
                  <a:spLocks noChangeShapeType="1"/>
                </p:cNvSpPr>
                <p:nvPr/>
              </p:nvSpPr>
              <p:spPr bwMode="auto">
                <a:xfrm>
                  <a:off x="351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7" name="Line 691"/>
                <p:cNvSpPr>
                  <a:spLocks noChangeShapeType="1"/>
                </p:cNvSpPr>
                <p:nvPr/>
              </p:nvSpPr>
              <p:spPr bwMode="auto">
                <a:xfrm>
                  <a:off x="352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8" name="Line 692"/>
                <p:cNvSpPr>
                  <a:spLocks noChangeShapeType="1"/>
                </p:cNvSpPr>
                <p:nvPr/>
              </p:nvSpPr>
              <p:spPr bwMode="auto">
                <a:xfrm>
                  <a:off x="352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59" name="Line 693"/>
                <p:cNvSpPr>
                  <a:spLocks noChangeShapeType="1"/>
                </p:cNvSpPr>
                <p:nvPr/>
              </p:nvSpPr>
              <p:spPr bwMode="auto">
                <a:xfrm>
                  <a:off x="352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0" name="Line 694"/>
                <p:cNvSpPr>
                  <a:spLocks noChangeShapeType="1"/>
                </p:cNvSpPr>
                <p:nvPr/>
              </p:nvSpPr>
              <p:spPr bwMode="auto">
                <a:xfrm>
                  <a:off x="353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1" name="Line 695"/>
                <p:cNvSpPr>
                  <a:spLocks noChangeShapeType="1"/>
                </p:cNvSpPr>
                <p:nvPr/>
              </p:nvSpPr>
              <p:spPr bwMode="auto">
                <a:xfrm>
                  <a:off x="353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2" name="Line 696"/>
                <p:cNvSpPr>
                  <a:spLocks noChangeShapeType="1"/>
                </p:cNvSpPr>
                <p:nvPr/>
              </p:nvSpPr>
              <p:spPr bwMode="auto">
                <a:xfrm>
                  <a:off x="354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3" name="Line 697"/>
                <p:cNvSpPr>
                  <a:spLocks noChangeShapeType="1"/>
                </p:cNvSpPr>
                <p:nvPr/>
              </p:nvSpPr>
              <p:spPr bwMode="auto">
                <a:xfrm>
                  <a:off x="354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4" name="Line 698"/>
                <p:cNvSpPr>
                  <a:spLocks noChangeShapeType="1"/>
                </p:cNvSpPr>
                <p:nvPr/>
              </p:nvSpPr>
              <p:spPr bwMode="auto">
                <a:xfrm>
                  <a:off x="354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5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3553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6" name="Line 700"/>
                <p:cNvSpPr>
                  <a:spLocks noChangeShapeType="1"/>
                </p:cNvSpPr>
                <p:nvPr/>
              </p:nvSpPr>
              <p:spPr bwMode="auto">
                <a:xfrm>
                  <a:off x="3557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7" name="Line 701"/>
                <p:cNvSpPr>
                  <a:spLocks noChangeShapeType="1"/>
                </p:cNvSpPr>
                <p:nvPr/>
              </p:nvSpPr>
              <p:spPr bwMode="auto">
                <a:xfrm>
                  <a:off x="3561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8" name="Line 702"/>
                <p:cNvSpPr>
                  <a:spLocks noChangeShapeType="1"/>
                </p:cNvSpPr>
                <p:nvPr/>
              </p:nvSpPr>
              <p:spPr bwMode="auto">
                <a:xfrm>
                  <a:off x="3565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69" name="Line 703"/>
                <p:cNvSpPr>
                  <a:spLocks noChangeShapeType="1"/>
                </p:cNvSpPr>
                <p:nvPr/>
              </p:nvSpPr>
              <p:spPr bwMode="auto">
                <a:xfrm>
                  <a:off x="356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0" name="Line 704"/>
                <p:cNvSpPr>
                  <a:spLocks noChangeShapeType="1"/>
                </p:cNvSpPr>
                <p:nvPr/>
              </p:nvSpPr>
              <p:spPr bwMode="auto">
                <a:xfrm>
                  <a:off x="357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1" name="Line 705"/>
                <p:cNvSpPr>
                  <a:spLocks noChangeShapeType="1"/>
                </p:cNvSpPr>
                <p:nvPr/>
              </p:nvSpPr>
              <p:spPr bwMode="auto">
                <a:xfrm>
                  <a:off x="357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2" name="Line 706"/>
                <p:cNvSpPr>
                  <a:spLocks noChangeShapeType="1"/>
                </p:cNvSpPr>
                <p:nvPr/>
              </p:nvSpPr>
              <p:spPr bwMode="auto">
                <a:xfrm>
                  <a:off x="358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3" name="Line 707"/>
                <p:cNvSpPr>
                  <a:spLocks noChangeShapeType="1"/>
                </p:cNvSpPr>
                <p:nvPr/>
              </p:nvSpPr>
              <p:spPr bwMode="auto">
                <a:xfrm>
                  <a:off x="358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4" name="Line 708"/>
                <p:cNvSpPr>
                  <a:spLocks noChangeShapeType="1"/>
                </p:cNvSpPr>
                <p:nvPr/>
              </p:nvSpPr>
              <p:spPr bwMode="auto">
                <a:xfrm>
                  <a:off x="358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5" name="Line 709"/>
                <p:cNvSpPr>
                  <a:spLocks noChangeShapeType="1"/>
                </p:cNvSpPr>
                <p:nvPr/>
              </p:nvSpPr>
              <p:spPr bwMode="auto">
                <a:xfrm>
                  <a:off x="3593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6" name="Line 710"/>
                <p:cNvSpPr>
                  <a:spLocks noChangeShapeType="1"/>
                </p:cNvSpPr>
                <p:nvPr/>
              </p:nvSpPr>
              <p:spPr bwMode="auto">
                <a:xfrm>
                  <a:off x="359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7" name="Line 711"/>
                <p:cNvSpPr>
                  <a:spLocks noChangeShapeType="1"/>
                </p:cNvSpPr>
                <p:nvPr/>
              </p:nvSpPr>
              <p:spPr bwMode="auto">
                <a:xfrm>
                  <a:off x="360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8" name="Line 712"/>
                <p:cNvSpPr>
                  <a:spLocks noChangeShapeType="1"/>
                </p:cNvSpPr>
                <p:nvPr/>
              </p:nvSpPr>
              <p:spPr bwMode="auto">
                <a:xfrm>
                  <a:off x="360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79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3609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0" name="Line 714"/>
                <p:cNvSpPr>
                  <a:spLocks noChangeShapeType="1"/>
                </p:cNvSpPr>
                <p:nvPr/>
              </p:nvSpPr>
              <p:spPr bwMode="auto">
                <a:xfrm>
                  <a:off x="3613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1" name="Line 715"/>
                <p:cNvSpPr>
                  <a:spLocks noChangeShapeType="1"/>
                </p:cNvSpPr>
                <p:nvPr/>
              </p:nvSpPr>
              <p:spPr bwMode="auto">
                <a:xfrm>
                  <a:off x="3617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2" name="Line 716"/>
                <p:cNvSpPr>
                  <a:spLocks noChangeShapeType="1"/>
                </p:cNvSpPr>
                <p:nvPr/>
              </p:nvSpPr>
              <p:spPr bwMode="auto">
                <a:xfrm>
                  <a:off x="3620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3" name="Line 717"/>
                <p:cNvSpPr>
                  <a:spLocks noChangeShapeType="1"/>
                </p:cNvSpPr>
                <p:nvPr/>
              </p:nvSpPr>
              <p:spPr bwMode="auto">
                <a:xfrm>
                  <a:off x="3625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4" name="Line 718"/>
                <p:cNvSpPr>
                  <a:spLocks noChangeShapeType="1"/>
                </p:cNvSpPr>
                <p:nvPr/>
              </p:nvSpPr>
              <p:spPr bwMode="auto">
                <a:xfrm>
                  <a:off x="362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5" name="Line 719"/>
                <p:cNvSpPr>
                  <a:spLocks noChangeShapeType="1"/>
                </p:cNvSpPr>
                <p:nvPr/>
              </p:nvSpPr>
              <p:spPr bwMode="auto">
                <a:xfrm>
                  <a:off x="3633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6" name="Line 720"/>
                <p:cNvSpPr>
                  <a:spLocks noChangeShapeType="1"/>
                </p:cNvSpPr>
                <p:nvPr/>
              </p:nvSpPr>
              <p:spPr bwMode="auto">
                <a:xfrm>
                  <a:off x="363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7" name="Line 721"/>
                <p:cNvSpPr>
                  <a:spLocks noChangeShapeType="1"/>
                </p:cNvSpPr>
                <p:nvPr/>
              </p:nvSpPr>
              <p:spPr bwMode="auto">
                <a:xfrm>
                  <a:off x="3640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8" name="Line 722"/>
                <p:cNvSpPr>
                  <a:spLocks noChangeShapeType="1"/>
                </p:cNvSpPr>
                <p:nvPr/>
              </p:nvSpPr>
              <p:spPr bwMode="auto">
                <a:xfrm>
                  <a:off x="364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89" name="Line 723"/>
                <p:cNvSpPr>
                  <a:spLocks noChangeShapeType="1"/>
                </p:cNvSpPr>
                <p:nvPr/>
              </p:nvSpPr>
              <p:spPr bwMode="auto">
                <a:xfrm>
                  <a:off x="3649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0" name="Line 724"/>
                <p:cNvSpPr>
                  <a:spLocks noChangeShapeType="1"/>
                </p:cNvSpPr>
                <p:nvPr/>
              </p:nvSpPr>
              <p:spPr bwMode="auto">
                <a:xfrm>
                  <a:off x="3653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1" name="Line 725"/>
                <p:cNvSpPr>
                  <a:spLocks noChangeShapeType="1"/>
                </p:cNvSpPr>
                <p:nvPr/>
              </p:nvSpPr>
              <p:spPr bwMode="auto">
                <a:xfrm>
                  <a:off x="3656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2" name="Line 726"/>
                <p:cNvSpPr>
                  <a:spLocks noChangeShapeType="1"/>
                </p:cNvSpPr>
                <p:nvPr/>
              </p:nvSpPr>
              <p:spPr bwMode="auto">
                <a:xfrm>
                  <a:off x="366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3" name="Line 727"/>
                <p:cNvSpPr>
                  <a:spLocks noChangeShapeType="1"/>
                </p:cNvSpPr>
                <p:nvPr/>
              </p:nvSpPr>
              <p:spPr bwMode="auto">
                <a:xfrm>
                  <a:off x="3665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4" name="Line 728"/>
                <p:cNvSpPr>
                  <a:spLocks noChangeShapeType="1"/>
                </p:cNvSpPr>
                <p:nvPr/>
              </p:nvSpPr>
              <p:spPr bwMode="auto">
                <a:xfrm>
                  <a:off x="3669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5" name="Line 729"/>
                <p:cNvSpPr>
                  <a:spLocks noChangeShapeType="1"/>
                </p:cNvSpPr>
                <p:nvPr/>
              </p:nvSpPr>
              <p:spPr bwMode="auto">
                <a:xfrm>
                  <a:off x="367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6" name="Line 730"/>
                <p:cNvSpPr>
                  <a:spLocks noChangeShapeType="1"/>
                </p:cNvSpPr>
                <p:nvPr/>
              </p:nvSpPr>
              <p:spPr bwMode="auto">
                <a:xfrm>
                  <a:off x="3676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7" name="Line 731"/>
                <p:cNvSpPr>
                  <a:spLocks noChangeShapeType="1"/>
                </p:cNvSpPr>
                <p:nvPr/>
              </p:nvSpPr>
              <p:spPr bwMode="auto">
                <a:xfrm>
                  <a:off x="368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8" name="Line 732"/>
                <p:cNvSpPr>
                  <a:spLocks noChangeShapeType="1"/>
                </p:cNvSpPr>
                <p:nvPr/>
              </p:nvSpPr>
              <p:spPr bwMode="auto">
                <a:xfrm>
                  <a:off x="3685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499" name="Line 733"/>
                <p:cNvSpPr>
                  <a:spLocks noChangeShapeType="1"/>
                </p:cNvSpPr>
                <p:nvPr/>
              </p:nvSpPr>
              <p:spPr bwMode="auto">
                <a:xfrm>
                  <a:off x="368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0" name="Line 734"/>
                <p:cNvSpPr>
                  <a:spLocks noChangeShapeType="1"/>
                </p:cNvSpPr>
                <p:nvPr/>
              </p:nvSpPr>
              <p:spPr bwMode="auto">
                <a:xfrm>
                  <a:off x="369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1" name="Line 735"/>
                <p:cNvSpPr>
                  <a:spLocks noChangeShapeType="1"/>
                </p:cNvSpPr>
                <p:nvPr/>
              </p:nvSpPr>
              <p:spPr bwMode="auto">
                <a:xfrm>
                  <a:off x="3696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2" name="Line 736"/>
                <p:cNvSpPr>
                  <a:spLocks noChangeShapeType="1"/>
                </p:cNvSpPr>
                <p:nvPr/>
              </p:nvSpPr>
              <p:spPr bwMode="auto">
                <a:xfrm>
                  <a:off x="370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3" name="Line 737"/>
                <p:cNvSpPr>
                  <a:spLocks noChangeShapeType="1"/>
                </p:cNvSpPr>
                <p:nvPr/>
              </p:nvSpPr>
              <p:spPr bwMode="auto">
                <a:xfrm>
                  <a:off x="3705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4" name="Line 738"/>
                <p:cNvSpPr>
                  <a:spLocks noChangeShapeType="1"/>
                </p:cNvSpPr>
                <p:nvPr/>
              </p:nvSpPr>
              <p:spPr bwMode="auto">
                <a:xfrm>
                  <a:off x="370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5" name="Line 739"/>
                <p:cNvSpPr>
                  <a:spLocks noChangeShapeType="1"/>
                </p:cNvSpPr>
                <p:nvPr/>
              </p:nvSpPr>
              <p:spPr bwMode="auto">
                <a:xfrm>
                  <a:off x="371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6" name="Line 740"/>
                <p:cNvSpPr>
                  <a:spLocks noChangeShapeType="1"/>
                </p:cNvSpPr>
                <p:nvPr/>
              </p:nvSpPr>
              <p:spPr bwMode="auto">
                <a:xfrm>
                  <a:off x="3716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7" name="Line 741"/>
                <p:cNvSpPr>
                  <a:spLocks noChangeShapeType="1"/>
                </p:cNvSpPr>
                <p:nvPr/>
              </p:nvSpPr>
              <p:spPr bwMode="auto">
                <a:xfrm>
                  <a:off x="3721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8" name="Line 742"/>
                <p:cNvSpPr>
                  <a:spLocks noChangeShapeType="1"/>
                </p:cNvSpPr>
                <p:nvPr/>
              </p:nvSpPr>
              <p:spPr bwMode="auto">
                <a:xfrm>
                  <a:off x="372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09" name="Line 743"/>
                <p:cNvSpPr>
                  <a:spLocks noChangeShapeType="1"/>
                </p:cNvSpPr>
                <p:nvPr/>
              </p:nvSpPr>
              <p:spPr bwMode="auto">
                <a:xfrm>
                  <a:off x="372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0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3732" y="2543"/>
                  <a:ext cx="5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1" name="Line 745"/>
                <p:cNvSpPr>
                  <a:spLocks noChangeShapeType="1"/>
                </p:cNvSpPr>
                <p:nvPr/>
              </p:nvSpPr>
              <p:spPr bwMode="auto">
                <a:xfrm>
                  <a:off x="3737" y="254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2" name="Line 746"/>
                <p:cNvSpPr>
                  <a:spLocks noChangeShapeType="1"/>
                </p:cNvSpPr>
                <p:nvPr/>
              </p:nvSpPr>
              <p:spPr bwMode="auto">
                <a:xfrm>
                  <a:off x="3740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3" name="Line 747"/>
                <p:cNvSpPr>
                  <a:spLocks noChangeShapeType="1"/>
                </p:cNvSpPr>
                <p:nvPr/>
              </p:nvSpPr>
              <p:spPr bwMode="auto">
                <a:xfrm>
                  <a:off x="3744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4" name="Line 748"/>
                <p:cNvSpPr>
                  <a:spLocks noChangeShapeType="1"/>
                </p:cNvSpPr>
                <p:nvPr/>
              </p:nvSpPr>
              <p:spPr bwMode="auto">
                <a:xfrm flipV="1">
                  <a:off x="3748" y="1623"/>
                  <a:ext cx="4" cy="122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5" name="Line 749"/>
                <p:cNvSpPr>
                  <a:spLocks noChangeShapeType="1"/>
                </p:cNvSpPr>
                <p:nvPr/>
              </p:nvSpPr>
              <p:spPr bwMode="auto">
                <a:xfrm>
                  <a:off x="3752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6" name="Line 750"/>
                <p:cNvSpPr>
                  <a:spLocks noChangeShapeType="1"/>
                </p:cNvSpPr>
                <p:nvPr/>
              </p:nvSpPr>
              <p:spPr bwMode="auto">
                <a:xfrm>
                  <a:off x="3756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7" name="Line 751"/>
                <p:cNvSpPr>
                  <a:spLocks noChangeShapeType="1"/>
                </p:cNvSpPr>
                <p:nvPr/>
              </p:nvSpPr>
              <p:spPr bwMode="auto">
                <a:xfrm>
                  <a:off x="3760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8" name="Line 752"/>
                <p:cNvSpPr>
                  <a:spLocks noChangeShapeType="1"/>
                </p:cNvSpPr>
                <p:nvPr/>
              </p:nvSpPr>
              <p:spPr bwMode="auto">
                <a:xfrm>
                  <a:off x="376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19" name="Line 753"/>
                <p:cNvSpPr>
                  <a:spLocks noChangeShapeType="1"/>
                </p:cNvSpPr>
                <p:nvPr/>
              </p:nvSpPr>
              <p:spPr bwMode="auto">
                <a:xfrm>
                  <a:off x="376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0" name="Line 754"/>
                <p:cNvSpPr>
                  <a:spLocks noChangeShapeType="1"/>
                </p:cNvSpPr>
                <p:nvPr/>
              </p:nvSpPr>
              <p:spPr bwMode="auto">
                <a:xfrm>
                  <a:off x="377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1" name="Line 755"/>
                <p:cNvSpPr>
                  <a:spLocks noChangeShapeType="1"/>
                </p:cNvSpPr>
                <p:nvPr/>
              </p:nvSpPr>
              <p:spPr bwMode="auto">
                <a:xfrm>
                  <a:off x="377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2" name="Line 756"/>
                <p:cNvSpPr>
                  <a:spLocks noChangeShapeType="1"/>
                </p:cNvSpPr>
                <p:nvPr/>
              </p:nvSpPr>
              <p:spPr bwMode="auto">
                <a:xfrm>
                  <a:off x="378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3" name="Line 757"/>
                <p:cNvSpPr>
                  <a:spLocks noChangeShapeType="1"/>
                </p:cNvSpPr>
                <p:nvPr/>
              </p:nvSpPr>
              <p:spPr bwMode="auto">
                <a:xfrm>
                  <a:off x="378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4" name="Line 758"/>
                <p:cNvSpPr>
                  <a:spLocks noChangeShapeType="1"/>
                </p:cNvSpPr>
                <p:nvPr/>
              </p:nvSpPr>
              <p:spPr bwMode="auto">
                <a:xfrm>
                  <a:off x="378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5" name="Line 759"/>
                <p:cNvSpPr>
                  <a:spLocks noChangeShapeType="1"/>
                </p:cNvSpPr>
                <p:nvPr/>
              </p:nvSpPr>
              <p:spPr bwMode="auto">
                <a:xfrm>
                  <a:off x="379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6" name="Line 760"/>
                <p:cNvSpPr>
                  <a:spLocks noChangeShapeType="1"/>
                </p:cNvSpPr>
                <p:nvPr/>
              </p:nvSpPr>
              <p:spPr bwMode="auto">
                <a:xfrm>
                  <a:off x="379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7" name="Line 761"/>
                <p:cNvSpPr>
                  <a:spLocks noChangeShapeType="1"/>
                </p:cNvSpPr>
                <p:nvPr/>
              </p:nvSpPr>
              <p:spPr bwMode="auto">
                <a:xfrm>
                  <a:off x="380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8" name="Line 762"/>
                <p:cNvSpPr>
                  <a:spLocks noChangeShapeType="1"/>
                </p:cNvSpPr>
                <p:nvPr/>
              </p:nvSpPr>
              <p:spPr bwMode="auto">
                <a:xfrm>
                  <a:off x="380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29" name="Line 763"/>
                <p:cNvSpPr>
                  <a:spLocks noChangeShapeType="1"/>
                </p:cNvSpPr>
                <p:nvPr/>
              </p:nvSpPr>
              <p:spPr bwMode="auto">
                <a:xfrm>
                  <a:off x="380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0" name="Line 764"/>
                <p:cNvSpPr>
                  <a:spLocks noChangeShapeType="1"/>
                </p:cNvSpPr>
                <p:nvPr/>
              </p:nvSpPr>
              <p:spPr bwMode="auto">
                <a:xfrm>
                  <a:off x="381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1" name="Line 765"/>
                <p:cNvSpPr>
                  <a:spLocks noChangeShapeType="1"/>
                </p:cNvSpPr>
                <p:nvPr/>
              </p:nvSpPr>
              <p:spPr bwMode="auto">
                <a:xfrm flipV="1">
                  <a:off x="3816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2" name="Line 766"/>
                <p:cNvSpPr>
                  <a:spLocks noChangeShapeType="1"/>
                </p:cNvSpPr>
                <p:nvPr/>
              </p:nvSpPr>
              <p:spPr bwMode="auto">
                <a:xfrm>
                  <a:off x="3820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3" name="Line 767"/>
                <p:cNvSpPr>
                  <a:spLocks noChangeShapeType="1"/>
                </p:cNvSpPr>
                <p:nvPr/>
              </p:nvSpPr>
              <p:spPr bwMode="auto">
                <a:xfrm flipV="1">
                  <a:off x="3824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4" name="Line 768"/>
                <p:cNvSpPr>
                  <a:spLocks noChangeShapeType="1"/>
                </p:cNvSpPr>
                <p:nvPr/>
              </p:nvSpPr>
              <p:spPr bwMode="auto">
                <a:xfrm>
                  <a:off x="3828" y="162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5" name="Line 769"/>
                <p:cNvSpPr>
                  <a:spLocks noChangeShapeType="1"/>
                </p:cNvSpPr>
                <p:nvPr/>
              </p:nvSpPr>
              <p:spPr bwMode="auto">
                <a:xfrm>
                  <a:off x="3832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6" name="Line 770"/>
                <p:cNvSpPr>
                  <a:spLocks noChangeShapeType="1"/>
                </p:cNvSpPr>
                <p:nvPr/>
              </p:nvSpPr>
              <p:spPr bwMode="auto">
                <a:xfrm>
                  <a:off x="3836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7" name="Line 771"/>
                <p:cNvSpPr>
                  <a:spLocks noChangeShapeType="1"/>
                </p:cNvSpPr>
                <p:nvPr/>
              </p:nvSpPr>
              <p:spPr bwMode="auto">
                <a:xfrm>
                  <a:off x="384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8" name="Line 772"/>
                <p:cNvSpPr>
                  <a:spLocks noChangeShapeType="1"/>
                </p:cNvSpPr>
                <p:nvPr/>
              </p:nvSpPr>
              <p:spPr bwMode="auto">
                <a:xfrm>
                  <a:off x="384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39" name="Line 773"/>
                <p:cNvSpPr>
                  <a:spLocks noChangeShapeType="1"/>
                </p:cNvSpPr>
                <p:nvPr/>
              </p:nvSpPr>
              <p:spPr bwMode="auto">
                <a:xfrm>
                  <a:off x="384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0" name="Line 774"/>
                <p:cNvSpPr>
                  <a:spLocks noChangeShapeType="1"/>
                </p:cNvSpPr>
                <p:nvPr/>
              </p:nvSpPr>
              <p:spPr bwMode="auto">
                <a:xfrm>
                  <a:off x="385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1" name="Line 775"/>
                <p:cNvSpPr>
                  <a:spLocks noChangeShapeType="1"/>
                </p:cNvSpPr>
                <p:nvPr/>
              </p:nvSpPr>
              <p:spPr bwMode="auto">
                <a:xfrm>
                  <a:off x="385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2" name="Line 776"/>
                <p:cNvSpPr>
                  <a:spLocks noChangeShapeType="1"/>
                </p:cNvSpPr>
                <p:nvPr/>
              </p:nvSpPr>
              <p:spPr bwMode="auto">
                <a:xfrm>
                  <a:off x="386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3" name="Line 777"/>
                <p:cNvSpPr>
                  <a:spLocks noChangeShapeType="1"/>
                </p:cNvSpPr>
                <p:nvPr/>
              </p:nvSpPr>
              <p:spPr bwMode="auto">
                <a:xfrm>
                  <a:off x="386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4" name="Line 778"/>
                <p:cNvSpPr>
                  <a:spLocks noChangeShapeType="1"/>
                </p:cNvSpPr>
                <p:nvPr/>
              </p:nvSpPr>
              <p:spPr bwMode="auto">
                <a:xfrm>
                  <a:off x="386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5" name="Line 779"/>
                <p:cNvSpPr>
                  <a:spLocks noChangeShapeType="1"/>
                </p:cNvSpPr>
                <p:nvPr/>
              </p:nvSpPr>
              <p:spPr bwMode="auto">
                <a:xfrm>
                  <a:off x="3872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6" name="Line 780"/>
                <p:cNvSpPr>
                  <a:spLocks noChangeShapeType="1"/>
                </p:cNvSpPr>
                <p:nvPr/>
              </p:nvSpPr>
              <p:spPr bwMode="auto">
                <a:xfrm>
                  <a:off x="387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7" name="Line 781"/>
                <p:cNvSpPr>
                  <a:spLocks noChangeShapeType="1"/>
                </p:cNvSpPr>
                <p:nvPr/>
              </p:nvSpPr>
              <p:spPr bwMode="auto">
                <a:xfrm>
                  <a:off x="388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8" name="Line 782"/>
                <p:cNvSpPr>
                  <a:spLocks noChangeShapeType="1"/>
                </p:cNvSpPr>
                <p:nvPr/>
              </p:nvSpPr>
              <p:spPr bwMode="auto">
                <a:xfrm>
                  <a:off x="3884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49" name="Line 783"/>
                <p:cNvSpPr>
                  <a:spLocks noChangeShapeType="1"/>
                </p:cNvSpPr>
                <p:nvPr/>
              </p:nvSpPr>
              <p:spPr bwMode="auto">
                <a:xfrm>
                  <a:off x="3888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0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3892" y="2543"/>
                  <a:ext cx="3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1" name="Line 785"/>
                <p:cNvSpPr>
                  <a:spLocks noChangeShapeType="1"/>
                </p:cNvSpPr>
                <p:nvPr/>
              </p:nvSpPr>
              <p:spPr bwMode="auto">
                <a:xfrm>
                  <a:off x="3895" y="254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2" name="Line 786"/>
                <p:cNvSpPr>
                  <a:spLocks noChangeShapeType="1"/>
                </p:cNvSpPr>
                <p:nvPr/>
              </p:nvSpPr>
              <p:spPr bwMode="auto">
                <a:xfrm>
                  <a:off x="3900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3" name="Line 787"/>
                <p:cNvSpPr>
                  <a:spLocks noChangeShapeType="1"/>
                </p:cNvSpPr>
                <p:nvPr/>
              </p:nvSpPr>
              <p:spPr bwMode="auto">
                <a:xfrm>
                  <a:off x="3904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4" name="Line 788"/>
                <p:cNvSpPr>
                  <a:spLocks noChangeShapeType="1"/>
                </p:cNvSpPr>
                <p:nvPr/>
              </p:nvSpPr>
              <p:spPr bwMode="auto">
                <a:xfrm flipV="1">
                  <a:off x="3908" y="1623"/>
                  <a:ext cx="3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5" name="Line 789"/>
                <p:cNvSpPr>
                  <a:spLocks noChangeShapeType="1"/>
                </p:cNvSpPr>
                <p:nvPr/>
              </p:nvSpPr>
              <p:spPr bwMode="auto">
                <a:xfrm>
                  <a:off x="3911" y="1623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6" name="Line 790"/>
                <p:cNvSpPr>
                  <a:spLocks noChangeShapeType="1"/>
                </p:cNvSpPr>
                <p:nvPr/>
              </p:nvSpPr>
              <p:spPr bwMode="auto">
                <a:xfrm>
                  <a:off x="3916" y="1623"/>
                  <a:ext cx="4" cy="9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7" name="Line 791"/>
                <p:cNvSpPr>
                  <a:spLocks noChangeShapeType="1"/>
                </p:cNvSpPr>
                <p:nvPr/>
              </p:nvSpPr>
              <p:spPr bwMode="auto">
                <a:xfrm>
                  <a:off x="3920" y="254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8" name="Line 792"/>
                <p:cNvSpPr>
                  <a:spLocks noChangeShapeType="1"/>
                </p:cNvSpPr>
                <p:nvPr/>
              </p:nvSpPr>
              <p:spPr bwMode="auto">
                <a:xfrm>
                  <a:off x="3924" y="2543"/>
                  <a:ext cx="4" cy="30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59" name="Line 793"/>
                <p:cNvSpPr>
                  <a:spLocks noChangeShapeType="1"/>
                </p:cNvSpPr>
                <p:nvPr/>
              </p:nvSpPr>
              <p:spPr bwMode="auto">
                <a:xfrm>
                  <a:off x="3928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0" name="Line 794"/>
                <p:cNvSpPr>
                  <a:spLocks noChangeShapeType="1"/>
                </p:cNvSpPr>
                <p:nvPr/>
              </p:nvSpPr>
              <p:spPr bwMode="auto">
                <a:xfrm>
                  <a:off x="3931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1" name="Line 795"/>
                <p:cNvSpPr>
                  <a:spLocks noChangeShapeType="1"/>
                </p:cNvSpPr>
                <p:nvPr/>
              </p:nvSpPr>
              <p:spPr bwMode="auto">
                <a:xfrm>
                  <a:off x="3936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2" name="Line 796"/>
                <p:cNvSpPr>
                  <a:spLocks noChangeShapeType="1"/>
                </p:cNvSpPr>
                <p:nvPr/>
              </p:nvSpPr>
              <p:spPr bwMode="auto">
                <a:xfrm>
                  <a:off x="3940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3" name="Line 797"/>
                <p:cNvSpPr>
                  <a:spLocks noChangeShapeType="1"/>
                </p:cNvSpPr>
                <p:nvPr/>
              </p:nvSpPr>
              <p:spPr bwMode="auto">
                <a:xfrm>
                  <a:off x="3944" y="2850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4" name="Line 798"/>
                <p:cNvSpPr>
                  <a:spLocks noChangeShapeType="1"/>
                </p:cNvSpPr>
                <p:nvPr/>
              </p:nvSpPr>
              <p:spPr bwMode="auto">
                <a:xfrm>
                  <a:off x="3947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5" name="Line 799"/>
                <p:cNvSpPr>
                  <a:spLocks noChangeShapeType="1"/>
                </p:cNvSpPr>
                <p:nvPr/>
              </p:nvSpPr>
              <p:spPr bwMode="auto">
                <a:xfrm>
                  <a:off x="3951" y="2850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6" name="Line 800"/>
                <p:cNvSpPr>
                  <a:spLocks noChangeShapeType="1"/>
                </p:cNvSpPr>
                <p:nvPr/>
              </p:nvSpPr>
              <p:spPr bwMode="auto">
                <a:xfrm flipV="1">
                  <a:off x="3956" y="2237"/>
                  <a:ext cx="4" cy="613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7" name="Line 801"/>
                <p:cNvSpPr>
                  <a:spLocks noChangeShapeType="1"/>
                </p:cNvSpPr>
                <p:nvPr/>
              </p:nvSpPr>
              <p:spPr bwMode="auto">
                <a:xfrm>
                  <a:off x="3960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8" name="Line 802"/>
                <p:cNvSpPr>
                  <a:spLocks noChangeShapeType="1"/>
                </p:cNvSpPr>
                <p:nvPr/>
              </p:nvSpPr>
              <p:spPr bwMode="auto">
                <a:xfrm>
                  <a:off x="3963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69" name="Line 803"/>
                <p:cNvSpPr>
                  <a:spLocks noChangeShapeType="1"/>
                </p:cNvSpPr>
                <p:nvPr/>
              </p:nvSpPr>
              <p:spPr bwMode="auto">
                <a:xfrm>
                  <a:off x="3967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0" name="Line 804"/>
                <p:cNvSpPr>
                  <a:spLocks noChangeShapeType="1"/>
                </p:cNvSpPr>
                <p:nvPr/>
              </p:nvSpPr>
              <p:spPr bwMode="auto">
                <a:xfrm>
                  <a:off x="3971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1" name="Line 805"/>
                <p:cNvSpPr>
                  <a:spLocks noChangeShapeType="1"/>
                </p:cNvSpPr>
                <p:nvPr/>
              </p:nvSpPr>
              <p:spPr bwMode="auto">
                <a:xfrm>
                  <a:off x="3976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2" name="Line 806"/>
                <p:cNvSpPr>
                  <a:spLocks noChangeShapeType="1"/>
                </p:cNvSpPr>
                <p:nvPr/>
              </p:nvSpPr>
              <p:spPr bwMode="auto">
                <a:xfrm>
                  <a:off x="3979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3" name="Line 807"/>
                <p:cNvSpPr>
                  <a:spLocks noChangeShapeType="1"/>
                </p:cNvSpPr>
                <p:nvPr/>
              </p:nvSpPr>
              <p:spPr bwMode="auto">
                <a:xfrm>
                  <a:off x="3983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4" name="Line 808"/>
                <p:cNvSpPr>
                  <a:spLocks noChangeShapeType="1"/>
                </p:cNvSpPr>
                <p:nvPr/>
              </p:nvSpPr>
              <p:spPr bwMode="auto">
                <a:xfrm>
                  <a:off x="3987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5" name="Line 809"/>
                <p:cNvSpPr>
                  <a:spLocks noChangeShapeType="1"/>
                </p:cNvSpPr>
                <p:nvPr/>
              </p:nvSpPr>
              <p:spPr bwMode="auto">
                <a:xfrm>
                  <a:off x="3992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6" name="Line 810"/>
                <p:cNvSpPr>
                  <a:spLocks noChangeShapeType="1"/>
                </p:cNvSpPr>
                <p:nvPr/>
              </p:nvSpPr>
              <p:spPr bwMode="auto">
                <a:xfrm>
                  <a:off x="3996" y="2237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7" name="Line 811"/>
                <p:cNvSpPr>
                  <a:spLocks noChangeShapeType="1"/>
                </p:cNvSpPr>
                <p:nvPr/>
              </p:nvSpPr>
              <p:spPr bwMode="auto">
                <a:xfrm>
                  <a:off x="3999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8" name="Line 812"/>
                <p:cNvSpPr>
                  <a:spLocks noChangeShapeType="1"/>
                </p:cNvSpPr>
                <p:nvPr/>
              </p:nvSpPr>
              <p:spPr bwMode="auto">
                <a:xfrm>
                  <a:off x="4003" y="223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579" name="Line 813"/>
                <p:cNvSpPr>
                  <a:spLocks noChangeShapeType="1"/>
                </p:cNvSpPr>
                <p:nvPr/>
              </p:nvSpPr>
              <p:spPr bwMode="auto">
                <a:xfrm>
                  <a:off x="4007" y="2237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3221" name="Line 814"/>
              <p:cNvSpPr>
                <a:spLocks noChangeShapeType="1"/>
              </p:cNvSpPr>
              <p:nvPr/>
            </p:nvSpPr>
            <p:spPr bwMode="auto">
              <a:xfrm>
                <a:off x="7804091" y="3067763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22" name="Line 815"/>
              <p:cNvSpPr>
                <a:spLocks noChangeShapeType="1"/>
              </p:cNvSpPr>
              <p:nvPr/>
            </p:nvSpPr>
            <p:spPr bwMode="auto">
              <a:xfrm>
                <a:off x="7810100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23" name="Line 816"/>
              <p:cNvSpPr>
                <a:spLocks noChangeShapeType="1"/>
              </p:cNvSpPr>
              <p:nvPr/>
            </p:nvSpPr>
            <p:spPr bwMode="auto">
              <a:xfrm>
                <a:off x="7818110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24" name="Line 817"/>
              <p:cNvSpPr>
                <a:spLocks noChangeShapeType="1"/>
              </p:cNvSpPr>
              <p:nvPr/>
            </p:nvSpPr>
            <p:spPr bwMode="auto">
              <a:xfrm>
                <a:off x="7826120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25" name="Line 818"/>
              <p:cNvSpPr>
                <a:spLocks noChangeShapeType="1"/>
              </p:cNvSpPr>
              <p:nvPr/>
            </p:nvSpPr>
            <p:spPr bwMode="auto">
              <a:xfrm>
                <a:off x="7834130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26" name="Line 819"/>
              <p:cNvSpPr>
                <a:spLocks noChangeShapeType="1"/>
              </p:cNvSpPr>
              <p:nvPr/>
            </p:nvSpPr>
            <p:spPr bwMode="auto">
              <a:xfrm>
                <a:off x="7842141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27" name="Line 820"/>
              <p:cNvSpPr>
                <a:spLocks noChangeShapeType="1"/>
              </p:cNvSpPr>
              <p:nvPr/>
            </p:nvSpPr>
            <p:spPr bwMode="auto">
              <a:xfrm>
                <a:off x="7850151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28" name="Line 821"/>
              <p:cNvSpPr>
                <a:spLocks noChangeShapeType="1"/>
              </p:cNvSpPr>
              <p:nvPr/>
            </p:nvSpPr>
            <p:spPr bwMode="auto">
              <a:xfrm>
                <a:off x="7858161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29" name="Line 822"/>
              <p:cNvSpPr>
                <a:spLocks noChangeShapeType="1"/>
              </p:cNvSpPr>
              <p:nvPr/>
            </p:nvSpPr>
            <p:spPr bwMode="auto">
              <a:xfrm>
                <a:off x="7866171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0" name="Line 823"/>
              <p:cNvSpPr>
                <a:spLocks noChangeShapeType="1"/>
              </p:cNvSpPr>
              <p:nvPr/>
            </p:nvSpPr>
            <p:spPr bwMode="auto">
              <a:xfrm>
                <a:off x="7874181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1" name="Line 824"/>
              <p:cNvSpPr>
                <a:spLocks noChangeShapeType="1"/>
              </p:cNvSpPr>
              <p:nvPr/>
            </p:nvSpPr>
            <p:spPr bwMode="auto">
              <a:xfrm>
                <a:off x="7882192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2" name="Line 825"/>
              <p:cNvSpPr>
                <a:spLocks noChangeShapeType="1"/>
              </p:cNvSpPr>
              <p:nvPr/>
            </p:nvSpPr>
            <p:spPr bwMode="auto">
              <a:xfrm>
                <a:off x="7890202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3" name="Line 826"/>
              <p:cNvSpPr>
                <a:spLocks noChangeShapeType="1"/>
              </p:cNvSpPr>
              <p:nvPr/>
            </p:nvSpPr>
            <p:spPr bwMode="auto">
              <a:xfrm>
                <a:off x="7898212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4" name="Line 827"/>
              <p:cNvSpPr>
                <a:spLocks noChangeShapeType="1"/>
              </p:cNvSpPr>
              <p:nvPr/>
            </p:nvSpPr>
            <p:spPr bwMode="auto">
              <a:xfrm>
                <a:off x="7906222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5" name="Line 828"/>
              <p:cNvSpPr>
                <a:spLocks noChangeShapeType="1"/>
              </p:cNvSpPr>
              <p:nvPr/>
            </p:nvSpPr>
            <p:spPr bwMode="auto">
              <a:xfrm>
                <a:off x="7914232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6" name="Line 829"/>
              <p:cNvSpPr>
                <a:spLocks noChangeShapeType="1"/>
              </p:cNvSpPr>
              <p:nvPr/>
            </p:nvSpPr>
            <p:spPr bwMode="auto">
              <a:xfrm>
                <a:off x="7922243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7" name="Line 830"/>
              <p:cNvSpPr>
                <a:spLocks noChangeShapeType="1"/>
              </p:cNvSpPr>
              <p:nvPr/>
            </p:nvSpPr>
            <p:spPr bwMode="auto">
              <a:xfrm>
                <a:off x="7930253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8" name="Line 831"/>
              <p:cNvSpPr>
                <a:spLocks noChangeShapeType="1"/>
              </p:cNvSpPr>
              <p:nvPr/>
            </p:nvSpPr>
            <p:spPr bwMode="auto">
              <a:xfrm>
                <a:off x="7938263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9" name="Line 832"/>
              <p:cNvSpPr>
                <a:spLocks noChangeShapeType="1"/>
              </p:cNvSpPr>
              <p:nvPr/>
            </p:nvSpPr>
            <p:spPr bwMode="auto">
              <a:xfrm>
                <a:off x="7946273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0" name="Line 833"/>
              <p:cNvSpPr>
                <a:spLocks noChangeShapeType="1"/>
              </p:cNvSpPr>
              <p:nvPr/>
            </p:nvSpPr>
            <p:spPr bwMode="auto">
              <a:xfrm>
                <a:off x="7954283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1" name="Line 834"/>
              <p:cNvSpPr>
                <a:spLocks noChangeShapeType="1"/>
              </p:cNvSpPr>
              <p:nvPr/>
            </p:nvSpPr>
            <p:spPr bwMode="auto">
              <a:xfrm>
                <a:off x="7962293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2" name="Line 835"/>
              <p:cNvSpPr>
                <a:spLocks noChangeShapeType="1"/>
              </p:cNvSpPr>
              <p:nvPr/>
            </p:nvSpPr>
            <p:spPr bwMode="auto">
              <a:xfrm>
                <a:off x="7970304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3" name="Line 836"/>
              <p:cNvSpPr>
                <a:spLocks noChangeShapeType="1"/>
              </p:cNvSpPr>
              <p:nvPr/>
            </p:nvSpPr>
            <p:spPr bwMode="auto">
              <a:xfrm>
                <a:off x="7978314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4" name="Line 837"/>
              <p:cNvSpPr>
                <a:spLocks noChangeShapeType="1"/>
              </p:cNvSpPr>
              <p:nvPr/>
            </p:nvSpPr>
            <p:spPr bwMode="auto">
              <a:xfrm>
                <a:off x="7986324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5" name="Line 838"/>
              <p:cNvSpPr>
                <a:spLocks noChangeShapeType="1"/>
              </p:cNvSpPr>
              <p:nvPr/>
            </p:nvSpPr>
            <p:spPr bwMode="auto">
              <a:xfrm>
                <a:off x="7994334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6" name="Line 839"/>
              <p:cNvSpPr>
                <a:spLocks noChangeShapeType="1"/>
              </p:cNvSpPr>
              <p:nvPr/>
            </p:nvSpPr>
            <p:spPr bwMode="auto">
              <a:xfrm>
                <a:off x="8002344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7" name="Line 840"/>
              <p:cNvSpPr>
                <a:spLocks noChangeShapeType="1"/>
              </p:cNvSpPr>
              <p:nvPr/>
            </p:nvSpPr>
            <p:spPr bwMode="auto">
              <a:xfrm>
                <a:off x="8010355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8" name="Line 841"/>
              <p:cNvSpPr>
                <a:spLocks noChangeShapeType="1"/>
              </p:cNvSpPr>
              <p:nvPr/>
            </p:nvSpPr>
            <p:spPr bwMode="auto">
              <a:xfrm>
                <a:off x="8018365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49" name="Line 842"/>
              <p:cNvSpPr>
                <a:spLocks noChangeShapeType="1"/>
              </p:cNvSpPr>
              <p:nvPr/>
            </p:nvSpPr>
            <p:spPr bwMode="auto">
              <a:xfrm>
                <a:off x="8026375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0" name="Line 843"/>
              <p:cNvSpPr>
                <a:spLocks noChangeShapeType="1"/>
              </p:cNvSpPr>
              <p:nvPr/>
            </p:nvSpPr>
            <p:spPr bwMode="auto">
              <a:xfrm>
                <a:off x="8034385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1" name="Line 844"/>
              <p:cNvSpPr>
                <a:spLocks noChangeShapeType="1"/>
              </p:cNvSpPr>
              <p:nvPr/>
            </p:nvSpPr>
            <p:spPr bwMode="auto">
              <a:xfrm>
                <a:off x="8042395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2" name="Line 845"/>
              <p:cNvSpPr>
                <a:spLocks noChangeShapeType="1"/>
              </p:cNvSpPr>
              <p:nvPr/>
            </p:nvSpPr>
            <p:spPr bwMode="auto">
              <a:xfrm>
                <a:off x="8050406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3" name="Line 846"/>
              <p:cNvSpPr>
                <a:spLocks noChangeShapeType="1"/>
              </p:cNvSpPr>
              <p:nvPr/>
            </p:nvSpPr>
            <p:spPr bwMode="auto">
              <a:xfrm>
                <a:off x="8058416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4" name="Line 847"/>
              <p:cNvSpPr>
                <a:spLocks noChangeShapeType="1"/>
              </p:cNvSpPr>
              <p:nvPr/>
            </p:nvSpPr>
            <p:spPr bwMode="auto">
              <a:xfrm>
                <a:off x="8066426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5" name="Line 848"/>
              <p:cNvSpPr>
                <a:spLocks noChangeShapeType="1"/>
              </p:cNvSpPr>
              <p:nvPr/>
            </p:nvSpPr>
            <p:spPr bwMode="auto">
              <a:xfrm>
                <a:off x="8074436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6" name="Line 849"/>
              <p:cNvSpPr>
                <a:spLocks noChangeShapeType="1"/>
              </p:cNvSpPr>
              <p:nvPr/>
            </p:nvSpPr>
            <p:spPr bwMode="auto">
              <a:xfrm>
                <a:off x="8082446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7" name="Line 850"/>
              <p:cNvSpPr>
                <a:spLocks noChangeShapeType="1"/>
              </p:cNvSpPr>
              <p:nvPr/>
            </p:nvSpPr>
            <p:spPr bwMode="auto">
              <a:xfrm>
                <a:off x="8090457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8" name="Line 851"/>
              <p:cNvSpPr>
                <a:spLocks noChangeShapeType="1"/>
              </p:cNvSpPr>
              <p:nvPr/>
            </p:nvSpPr>
            <p:spPr bwMode="auto">
              <a:xfrm>
                <a:off x="8098467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59" name="Line 852"/>
              <p:cNvSpPr>
                <a:spLocks noChangeShapeType="1"/>
              </p:cNvSpPr>
              <p:nvPr/>
            </p:nvSpPr>
            <p:spPr bwMode="auto">
              <a:xfrm>
                <a:off x="8106477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0" name="Line 853"/>
              <p:cNvSpPr>
                <a:spLocks noChangeShapeType="1"/>
              </p:cNvSpPr>
              <p:nvPr/>
            </p:nvSpPr>
            <p:spPr bwMode="auto">
              <a:xfrm>
                <a:off x="8114487" y="3067763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1" name="Line 854"/>
              <p:cNvSpPr>
                <a:spLocks noChangeShapeType="1"/>
              </p:cNvSpPr>
              <p:nvPr/>
            </p:nvSpPr>
            <p:spPr bwMode="auto">
              <a:xfrm>
                <a:off x="8120494" y="3067763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2" name="Line 855"/>
              <p:cNvSpPr>
                <a:spLocks noChangeShapeType="1"/>
              </p:cNvSpPr>
              <p:nvPr/>
            </p:nvSpPr>
            <p:spPr bwMode="auto">
              <a:xfrm>
                <a:off x="8130508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3" name="Line 856"/>
              <p:cNvSpPr>
                <a:spLocks noChangeShapeType="1"/>
              </p:cNvSpPr>
              <p:nvPr/>
            </p:nvSpPr>
            <p:spPr bwMode="auto">
              <a:xfrm>
                <a:off x="8138518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4" name="Line 857"/>
              <p:cNvSpPr>
                <a:spLocks noChangeShapeType="1"/>
              </p:cNvSpPr>
              <p:nvPr/>
            </p:nvSpPr>
            <p:spPr bwMode="auto">
              <a:xfrm>
                <a:off x="8146528" y="3067763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5" name="Line 858"/>
              <p:cNvSpPr>
                <a:spLocks noChangeShapeType="1"/>
              </p:cNvSpPr>
              <p:nvPr/>
            </p:nvSpPr>
            <p:spPr bwMode="auto">
              <a:xfrm>
                <a:off x="8152535" y="3067763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6" name="Line 859"/>
              <p:cNvSpPr>
                <a:spLocks noChangeShapeType="1"/>
              </p:cNvSpPr>
              <p:nvPr/>
            </p:nvSpPr>
            <p:spPr bwMode="auto">
              <a:xfrm>
                <a:off x="8162548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7" name="Line 860"/>
              <p:cNvSpPr>
                <a:spLocks noChangeShapeType="1"/>
              </p:cNvSpPr>
              <p:nvPr/>
            </p:nvSpPr>
            <p:spPr bwMode="auto">
              <a:xfrm>
                <a:off x="8170559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8" name="Line 861"/>
              <p:cNvSpPr>
                <a:spLocks noChangeShapeType="1"/>
              </p:cNvSpPr>
              <p:nvPr/>
            </p:nvSpPr>
            <p:spPr bwMode="auto">
              <a:xfrm>
                <a:off x="8178569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69" name="Line 862"/>
              <p:cNvSpPr>
                <a:spLocks noChangeShapeType="1"/>
              </p:cNvSpPr>
              <p:nvPr/>
            </p:nvSpPr>
            <p:spPr bwMode="auto">
              <a:xfrm>
                <a:off x="8186579" y="3067763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0" name="Line 863"/>
              <p:cNvSpPr>
                <a:spLocks noChangeShapeType="1"/>
              </p:cNvSpPr>
              <p:nvPr/>
            </p:nvSpPr>
            <p:spPr bwMode="auto">
              <a:xfrm>
                <a:off x="8192586" y="3067763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1" name="Line 864"/>
              <p:cNvSpPr>
                <a:spLocks noChangeShapeType="1"/>
              </p:cNvSpPr>
              <p:nvPr/>
            </p:nvSpPr>
            <p:spPr bwMode="auto">
              <a:xfrm>
                <a:off x="8202599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2" name="Line 865"/>
              <p:cNvSpPr>
                <a:spLocks noChangeShapeType="1"/>
              </p:cNvSpPr>
              <p:nvPr/>
            </p:nvSpPr>
            <p:spPr bwMode="auto">
              <a:xfrm>
                <a:off x="8210610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3" name="Line 866"/>
              <p:cNvSpPr>
                <a:spLocks noChangeShapeType="1"/>
              </p:cNvSpPr>
              <p:nvPr/>
            </p:nvSpPr>
            <p:spPr bwMode="auto">
              <a:xfrm>
                <a:off x="8218620" y="3067763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4" name="Line 867"/>
              <p:cNvSpPr>
                <a:spLocks noChangeShapeType="1"/>
              </p:cNvSpPr>
              <p:nvPr/>
            </p:nvSpPr>
            <p:spPr bwMode="auto">
              <a:xfrm>
                <a:off x="8224627" y="3067763"/>
                <a:ext cx="8010" cy="62946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5" name="Line 868"/>
              <p:cNvSpPr>
                <a:spLocks noChangeShapeType="1"/>
              </p:cNvSpPr>
              <p:nvPr/>
            </p:nvSpPr>
            <p:spPr bwMode="auto">
              <a:xfrm flipV="1">
                <a:off x="8232637" y="1804718"/>
                <a:ext cx="10013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6" name="Line 869"/>
              <p:cNvSpPr>
                <a:spLocks noChangeShapeType="1"/>
              </p:cNvSpPr>
              <p:nvPr/>
            </p:nvSpPr>
            <p:spPr bwMode="auto">
              <a:xfrm>
                <a:off x="8242650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7" name="Line 870"/>
              <p:cNvSpPr>
                <a:spLocks noChangeShapeType="1"/>
              </p:cNvSpPr>
              <p:nvPr/>
            </p:nvSpPr>
            <p:spPr bwMode="auto">
              <a:xfrm>
                <a:off x="8250661" y="1804718"/>
                <a:ext cx="6007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8" name="Line 871"/>
              <p:cNvSpPr>
                <a:spLocks noChangeShapeType="1"/>
              </p:cNvSpPr>
              <p:nvPr/>
            </p:nvSpPr>
            <p:spPr bwMode="auto">
              <a:xfrm>
                <a:off x="8256668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79" name="Line 872"/>
              <p:cNvSpPr>
                <a:spLocks noChangeShapeType="1"/>
              </p:cNvSpPr>
              <p:nvPr/>
            </p:nvSpPr>
            <p:spPr bwMode="auto">
              <a:xfrm>
                <a:off x="8264678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0" name="Line 873"/>
              <p:cNvSpPr>
                <a:spLocks noChangeShapeType="1"/>
              </p:cNvSpPr>
              <p:nvPr/>
            </p:nvSpPr>
            <p:spPr bwMode="auto">
              <a:xfrm>
                <a:off x="8272688" y="3697229"/>
                <a:ext cx="10013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1" name="Line 874"/>
              <p:cNvSpPr>
                <a:spLocks noChangeShapeType="1"/>
              </p:cNvSpPr>
              <p:nvPr/>
            </p:nvSpPr>
            <p:spPr bwMode="auto">
              <a:xfrm>
                <a:off x="8282701" y="4328751"/>
                <a:ext cx="6007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2" name="Line 875"/>
              <p:cNvSpPr>
                <a:spLocks noChangeShapeType="1"/>
              </p:cNvSpPr>
              <p:nvPr/>
            </p:nvSpPr>
            <p:spPr bwMode="auto">
              <a:xfrm flipV="1">
                <a:off x="8288708" y="3697229"/>
                <a:ext cx="8010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3" name="Line 876"/>
              <p:cNvSpPr>
                <a:spLocks noChangeShapeType="1"/>
              </p:cNvSpPr>
              <p:nvPr/>
            </p:nvSpPr>
            <p:spPr bwMode="auto">
              <a:xfrm>
                <a:off x="8296719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4" name="Line 877"/>
              <p:cNvSpPr>
                <a:spLocks noChangeShapeType="1"/>
              </p:cNvSpPr>
              <p:nvPr/>
            </p:nvSpPr>
            <p:spPr bwMode="auto">
              <a:xfrm flipV="1">
                <a:off x="8304729" y="1804718"/>
                <a:ext cx="10013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5" name="Line 878"/>
              <p:cNvSpPr>
                <a:spLocks noChangeShapeType="1"/>
              </p:cNvSpPr>
              <p:nvPr/>
            </p:nvSpPr>
            <p:spPr bwMode="auto">
              <a:xfrm>
                <a:off x="8314742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6" name="Line 879"/>
              <p:cNvSpPr>
                <a:spLocks noChangeShapeType="1"/>
              </p:cNvSpPr>
              <p:nvPr/>
            </p:nvSpPr>
            <p:spPr bwMode="auto">
              <a:xfrm>
                <a:off x="8322752" y="1804718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7" name="Line 880"/>
              <p:cNvSpPr>
                <a:spLocks noChangeShapeType="1"/>
              </p:cNvSpPr>
              <p:nvPr/>
            </p:nvSpPr>
            <p:spPr bwMode="auto">
              <a:xfrm>
                <a:off x="8328759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8" name="Line 881"/>
              <p:cNvSpPr>
                <a:spLocks noChangeShapeType="1"/>
              </p:cNvSpPr>
              <p:nvPr/>
            </p:nvSpPr>
            <p:spPr bwMode="auto">
              <a:xfrm>
                <a:off x="8336770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9" name="Line 882"/>
              <p:cNvSpPr>
                <a:spLocks noChangeShapeType="1"/>
              </p:cNvSpPr>
              <p:nvPr/>
            </p:nvSpPr>
            <p:spPr bwMode="auto">
              <a:xfrm>
                <a:off x="8344780" y="3697229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0" name="Line 883"/>
              <p:cNvSpPr>
                <a:spLocks noChangeShapeType="1"/>
              </p:cNvSpPr>
              <p:nvPr/>
            </p:nvSpPr>
            <p:spPr bwMode="auto">
              <a:xfrm>
                <a:off x="8354793" y="3697229"/>
                <a:ext cx="6007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1" name="Line 884"/>
              <p:cNvSpPr>
                <a:spLocks noChangeShapeType="1"/>
              </p:cNvSpPr>
              <p:nvPr/>
            </p:nvSpPr>
            <p:spPr bwMode="auto">
              <a:xfrm>
                <a:off x="8360800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2" name="Line 885"/>
              <p:cNvSpPr>
                <a:spLocks noChangeShapeType="1"/>
              </p:cNvSpPr>
              <p:nvPr/>
            </p:nvSpPr>
            <p:spPr bwMode="auto">
              <a:xfrm>
                <a:off x="8368810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3" name="Line 886"/>
              <p:cNvSpPr>
                <a:spLocks noChangeShapeType="1"/>
              </p:cNvSpPr>
              <p:nvPr/>
            </p:nvSpPr>
            <p:spPr bwMode="auto">
              <a:xfrm>
                <a:off x="8376821" y="3697229"/>
                <a:ext cx="8010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4" name="Line 887"/>
              <p:cNvSpPr>
                <a:spLocks noChangeShapeType="1"/>
              </p:cNvSpPr>
              <p:nvPr/>
            </p:nvSpPr>
            <p:spPr bwMode="auto">
              <a:xfrm flipV="1">
                <a:off x="8384831" y="3697229"/>
                <a:ext cx="8010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5" name="Line 888"/>
              <p:cNvSpPr>
                <a:spLocks noChangeShapeType="1"/>
              </p:cNvSpPr>
              <p:nvPr/>
            </p:nvSpPr>
            <p:spPr bwMode="auto">
              <a:xfrm>
                <a:off x="8392841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6" name="Line 889"/>
              <p:cNvSpPr>
                <a:spLocks noChangeShapeType="1"/>
              </p:cNvSpPr>
              <p:nvPr/>
            </p:nvSpPr>
            <p:spPr bwMode="auto">
              <a:xfrm>
                <a:off x="8400851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7" name="Line 890"/>
              <p:cNvSpPr>
                <a:spLocks noChangeShapeType="1"/>
              </p:cNvSpPr>
              <p:nvPr/>
            </p:nvSpPr>
            <p:spPr bwMode="auto">
              <a:xfrm>
                <a:off x="8408861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8" name="Line 891"/>
              <p:cNvSpPr>
                <a:spLocks noChangeShapeType="1"/>
              </p:cNvSpPr>
              <p:nvPr/>
            </p:nvSpPr>
            <p:spPr bwMode="auto">
              <a:xfrm>
                <a:off x="8416872" y="3697229"/>
                <a:ext cx="10013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9" name="Line 892"/>
              <p:cNvSpPr>
                <a:spLocks noChangeShapeType="1"/>
              </p:cNvSpPr>
              <p:nvPr/>
            </p:nvSpPr>
            <p:spPr bwMode="auto">
              <a:xfrm flipV="1">
                <a:off x="8426885" y="1804718"/>
                <a:ext cx="6007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0" name="Line 893"/>
              <p:cNvSpPr>
                <a:spLocks noChangeShapeType="1"/>
              </p:cNvSpPr>
              <p:nvPr/>
            </p:nvSpPr>
            <p:spPr bwMode="auto">
              <a:xfrm>
                <a:off x="8432892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1" name="Line 894"/>
              <p:cNvSpPr>
                <a:spLocks noChangeShapeType="1"/>
              </p:cNvSpPr>
              <p:nvPr/>
            </p:nvSpPr>
            <p:spPr bwMode="auto">
              <a:xfrm>
                <a:off x="8440902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2" name="Line 895"/>
              <p:cNvSpPr>
                <a:spLocks noChangeShapeType="1"/>
              </p:cNvSpPr>
              <p:nvPr/>
            </p:nvSpPr>
            <p:spPr bwMode="auto">
              <a:xfrm>
                <a:off x="8448912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3" name="Line 896"/>
              <p:cNvSpPr>
                <a:spLocks noChangeShapeType="1"/>
              </p:cNvSpPr>
              <p:nvPr/>
            </p:nvSpPr>
            <p:spPr bwMode="auto">
              <a:xfrm>
                <a:off x="8456923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4" name="Line 897"/>
              <p:cNvSpPr>
                <a:spLocks noChangeShapeType="1"/>
              </p:cNvSpPr>
              <p:nvPr/>
            </p:nvSpPr>
            <p:spPr bwMode="auto">
              <a:xfrm flipV="1">
                <a:off x="8464933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5" name="Line 898"/>
              <p:cNvSpPr>
                <a:spLocks noChangeShapeType="1"/>
              </p:cNvSpPr>
              <p:nvPr/>
            </p:nvSpPr>
            <p:spPr bwMode="auto">
              <a:xfrm>
                <a:off x="847294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6" name="Line 899"/>
              <p:cNvSpPr>
                <a:spLocks noChangeShapeType="1"/>
              </p:cNvSpPr>
              <p:nvPr/>
            </p:nvSpPr>
            <p:spPr bwMode="auto">
              <a:xfrm>
                <a:off x="8480953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7" name="Line 900"/>
              <p:cNvSpPr>
                <a:spLocks noChangeShapeType="1"/>
              </p:cNvSpPr>
              <p:nvPr/>
            </p:nvSpPr>
            <p:spPr bwMode="auto">
              <a:xfrm>
                <a:off x="8488963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8" name="Line 901"/>
              <p:cNvSpPr>
                <a:spLocks noChangeShapeType="1"/>
              </p:cNvSpPr>
              <p:nvPr/>
            </p:nvSpPr>
            <p:spPr bwMode="auto">
              <a:xfrm>
                <a:off x="8496974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09" name="Line 902"/>
              <p:cNvSpPr>
                <a:spLocks noChangeShapeType="1"/>
              </p:cNvSpPr>
              <p:nvPr/>
            </p:nvSpPr>
            <p:spPr bwMode="auto">
              <a:xfrm>
                <a:off x="8504984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0" name="Line 903"/>
              <p:cNvSpPr>
                <a:spLocks noChangeShapeType="1"/>
              </p:cNvSpPr>
              <p:nvPr/>
            </p:nvSpPr>
            <p:spPr bwMode="auto">
              <a:xfrm>
                <a:off x="8512994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1" name="Line 904"/>
              <p:cNvSpPr>
                <a:spLocks noChangeShapeType="1"/>
              </p:cNvSpPr>
              <p:nvPr/>
            </p:nvSpPr>
            <p:spPr bwMode="auto">
              <a:xfrm>
                <a:off x="8521004" y="3697229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2" name="Line 905"/>
              <p:cNvSpPr>
                <a:spLocks noChangeShapeType="1"/>
              </p:cNvSpPr>
              <p:nvPr/>
            </p:nvSpPr>
            <p:spPr bwMode="auto">
              <a:xfrm flipV="1">
                <a:off x="8529014" y="1804718"/>
                <a:ext cx="8010" cy="18925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3" name="Line 906"/>
              <p:cNvSpPr>
                <a:spLocks noChangeShapeType="1"/>
              </p:cNvSpPr>
              <p:nvPr/>
            </p:nvSpPr>
            <p:spPr bwMode="auto">
              <a:xfrm>
                <a:off x="8537025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4" name="Line 907"/>
              <p:cNvSpPr>
                <a:spLocks noChangeShapeType="1"/>
              </p:cNvSpPr>
              <p:nvPr/>
            </p:nvSpPr>
            <p:spPr bwMode="auto">
              <a:xfrm>
                <a:off x="8545035" y="1804718"/>
                <a:ext cx="8010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5" name="Line 908"/>
              <p:cNvSpPr>
                <a:spLocks noChangeShapeType="1"/>
              </p:cNvSpPr>
              <p:nvPr/>
            </p:nvSpPr>
            <p:spPr bwMode="auto">
              <a:xfrm>
                <a:off x="855304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6" name="Line 909"/>
              <p:cNvSpPr>
                <a:spLocks noChangeShapeType="1"/>
              </p:cNvSpPr>
              <p:nvPr/>
            </p:nvSpPr>
            <p:spPr bwMode="auto">
              <a:xfrm>
                <a:off x="856105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7" name="Line 910"/>
              <p:cNvSpPr>
                <a:spLocks noChangeShapeType="1"/>
              </p:cNvSpPr>
              <p:nvPr/>
            </p:nvSpPr>
            <p:spPr bwMode="auto">
              <a:xfrm>
                <a:off x="8569065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8" name="Line 911"/>
              <p:cNvSpPr>
                <a:spLocks noChangeShapeType="1"/>
              </p:cNvSpPr>
              <p:nvPr/>
            </p:nvSpPr>
            <p:spPr bwMode="auto">
              <a:xfrm>
                <a:off x="857707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19" name="Line 912"/>
              <p:cNvSpPr>
                <a:spLocks noChangeShapeType="1"/>
              </p:cNvSpPr>
              <p:nvPr/>
            </p:nvSpPr>
            <p:spPr bwMode="auto">
              <a:xfrm>
                <a:off x="858508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0" name="Line 913"/>
              <p:cNvSpPr>
                <a:spLocks noChangeShapeType="1"/>
              </p:cNvSpPr>
              <p:nvPr/>
            </p:nvSpPr>
            <p:spPr bwMode="auto">
              <a:xfrm>
                <a:off x="859309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1" name="Line 914"/>
              <p:cNvSpPr>
                <a:spLocks noChangeShapeType="1"/>
              </p:cNvSpPr>
              <p:nvPr/>
            </p:nvSpPr>
            <p:spPr bwMode="auto">
              <a:xfrm>
                <a:off x="860110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2" name="Line 915"/>
              <p:cNvSpPr>
                <a:spLocks noChangeShapeType="1"/>
              </p:cNvSpPr>
              <p:nvPr/>
            </p:nvSpPr>
            <p:spPr bwMode="auto">
              <a:xfrm>
                <a:off x="8609116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3" name="Line 916"/>
              <p:cNvSpPr>
                <a:spLocks noChangeShapeType="1"/>
              </p:cNvSpPr>
              <p:nvPr/>
            </p:nvSpPr>
            <p:spPr bwMode="auto">
              <a:xfrm>
                <a:off x="861712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4" name="Line 917"/>
              <p:cNvSpPr>
                <a:spLocks noChangeShapeType="1"/>
              </p:cNvSpPr>
              <p:nvPr/>
            </p:nvSpPr>
            <p:spPr bwMode="auto">
              <a:xfrm>
                <a:off x="862513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5" name="Line 918"/>
              <p:cNvSpPr>
                <a:spLocks noChangeShapeType="1"/>
              </p:cNvSpPr>
              <p:nvPr/>
            </p:nvSpPr>
            <p:spPr bwMode="auto">
              <a:xfrm>
                <a:off x="863314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6" name="Line 919"/>
              <p:cNvSpPr>
                <a:spLocks noChangeShapeType="1"/>
              </p:cNvSpPr>
              <p:nvPr/>
            </p:nvSpPr>
            <p:spPr bwMode="auto">
              <a:xfrm>
                <a:off x="864115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7" name="Line 920"/>
              <p:cNvSpPr>
                <a:spLocks noChangeShapeType="1"/>
              </p:cNvSpPr>
              <p:nvPr/>
            </p:nvSpPr>
            <p:spPr bwMode="auto">
              <a:xfrm>
                <a:off x="8649167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8" name="Line 921"/>
              <p:cNvSpPr>
                <a:spLocks noChangeShapeType="1"/>
              </p:cNvSpPr>
              <p:nvPr/>
            </p:nvSpPr>
            <p:spPr bwMode="auto">
              <a:xfrm flipV="1">
                <a:off x="8657178" y="1804718"/>
                <a:ext cx="8010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29" name="Line 922"/>
              <p:cNvSpPr>
                <a:spLocks noChangeShapeType="1"/>
              </p:cNvSpPr>
              <p:nvPr/>
            </p:nvSpPr>
            <p:spPr bwMode="auto">
              <a:xfrm>
                <a:off x="8665188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0" name="Line 923"/>
              <p:cNvSpPr>
                <a:spLocks noChangeShapeType="1"/>
              </p:cNvSpPr>
              <p:nvPr/>
            </p:nvSpPr>
            <p:spPr bwMode="auto">
              <a:xfrm>
                <a:off x="8673198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1" name="Line 924"/>
              <p:cNvSpPr>
                <a:spLocks noChangeShapeType="1"/>
              </p:cNvSpPr>
              <p:nvPr/>
            </p:nvSpPr>
            <p:spPr bwMode="auto">
              <a:xfrm>
                <a:off x="8681208" y="1804718"/>
                <a:ext cx="8010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2" name="Line 925"/>
              <p:cNvSpPr>
                <a:spLocks noChangeShapeType="1"/>
              </p:cNvSpPr>
              <p:nvPr/>
            </p:nvSpPr>
            <p:spPr bwMode="auto">
              <a:xfrm>
                <a:off x="868921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3" name="Line 926"/>
              <p:cNvSpPr>
                <a:spLocks noChangeShapeType="1"/>
              </p:cNvSpPr>
              <p:nvPr/>
            </p:nvSpPr>
            <p:spPr bwMode="auto">
              <a:xfrm>
                <a:off x="8697229" y="4328751"/>
                <a:ext cx="6008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4" name="Line 927"/>
              <p:cNvSpPr>
                <a:spLocks noChangeShapeType="1"/>
              </p:cNvSpPr>
              <p:nvPr/>
            </p:nvSpPr>
            <p:spPr bwMode="auto">
              <a:xfrm>
                <a:off x="8703237" y="4328751"/>
                <a:ext cx="10012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5" name="Line 928"/>
              <p:cNvSpPr>
                <a:spLocks noChangeShapeType="1"/>
              </p:cNvSpPr>
              <p:nvPr/>
            </p:nvSpPr>
            <p:spPr bwMode="auto">
              <a:xfrm>
                <a:off x="871324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6" name="Line 929"/>
              <p:cNvSpPr>
                <a:spLocks noChangeShapeType="1"/>
              </p:cNvSpPr>
              <p:nvPr/>
            </p:nvSpPr>
            <p:spPr bwMode="auto">
              <a:xfrm>
                <a:off x="8721259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7" name="Line 930"/>
              <p:cNvSpPr>
                <a:spLocks noChangeShapeType="1"/>
              </p:cNvSpPr>
              <p:nvPr/>
            </p:nvSpPr>
            <p:spPr bwMode="auto">
              <a:xfrm>
                <a:off x="8729269" y="4328751"/>
                <a:ext cx="6008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8" name="Line 931"/>
              <p:cNvSpPr>
                <a:spLocks noChangeShapeType="1"/>
              </p:cNvSpPr>
              <p:nvPr/>
            </p:nvSpPr>
            <p:spPr bwMode="auto">
              <a:xfrm>
                <a:off x="8735278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39" name="Line 932"/>
              <p:cNvSpPr>
                <a:spLocks noChangeShapeType="1"/>
              </p:cNvSpPr>
              <p:nvPr/>
            </p:nvSpPr>
            <p:spPr bwMode="auto">
              <a:xfrm>
                <a:off x="8743288" y="4328751"/>
                <a:ext cx="10012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0" name="Line 933"/>
              <p:cNvSpPr>
                <a:spLocks noChangeShapeType="1"/>
              </p:cNvSpPr>
              <p:nvPr/>
            </p:nvSpPr>
            <p:spPr bwMode="auto">
              <a:xfrm>
                <a:off x="8753300" y="4328751"/>
                <a:ext cx="8010" cy="205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1" name="Line 934"/>
              <p:cNvSpPr>
                <a:spLocks noChangeShapeType="1"/>
              </p:cNvSpPr>
              <p:nvPr/>
            </p:nvSpPr>
            <p:spPr bwMode="auto">
              <a:xfrm flipV="1">
                <a:off x="8761310" y="3697229"/>
                <a:ext cx="8010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2" name="Line 935"/>
              <p:cNvSpPr>
                <a:spLocks noChangeShapeType="1"/>
              </p:cNvSpPr>
              <p:nvPr/>
            </p:nvSpPr>
            <p:spPr bwMode="auto">
              <a:xfrm>
                <a:off x="8769320" y="3697229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3" name="Line 936"/>
              <p:cNvSpPr>
                <a:spLocks noChangeShapeType="1"/>
              </p:cNvSpPr>
              <p:nvPr/>
            </p:nvSpPr>
            <p:spPr bwMode="auto">
              <a:xfrm>
                <a:off x="8775329" y="3697229"/>
                <a:ext cx="8010" cy="63152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4" name="Line 937"/>
              <p:cNvSpPr>
                <a:spLocks noChangeShapeType="1"/>
              </p:cNvSpPr>
              <p:nvPr/>
            </p:nvSpPr>
            <p:spPr bwMode="auto">
              <a:xfrm flipV="1">
                <a:off x="8783339" y="1804718"/>
                <a:ext cx="10012" cy="252403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5" name="Line 938"/>
              <p:cNvSpPr>
                <a:spLocks noChangeShapeType="1"/>
              </p:cNvSpPr>
              <p:nvPr/>
            </p:nvSpPr>
            <p:spPr bwMode="auto">
              <a:xfrm>
                <a:off x="8793351" y="1804718"/>
                <a:ext cx="8010" cy="126304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6" name="Line 939"/>
              <p:cNvSpPr>
                <a:spLocks noChangeShapeType="1"/>
              </p:cNvSpPr>
              <p:nvPr/>
            </p:nvSpPr>
            <p:spPr bwMode="auto">
              <a:xfrm>
                <a:off x="8801361" y="3067763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7" name="Line 940"/>
              <p:cNvSpPr>
                <a:spLocks noChangeShapeType="1"/>
              </p:cNvSpPr>
              <p:nvPr/>
            </p:nvSpPr>
            <p:spPr bwMode="auto">
              <a:xfrm>
                <a:off x="8807369" y="3067763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8" name="Line 941"/>
              <p:cNvSpPr>
                <a:spLocks noChangeShapeType="1"/>
              </p:cNvSpPr>
              <p:nvPr/>
            </p:nvSpPr>
            <p:spPr bwMode="auto">
              <a:xfrm>
                <a:off x="8815380" y="3067763"/>
                <a:ext cx="10012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9" name="Line 942"/>
              <p:cNvSpPr>
                <a:spLocks noChangeShapeType="1"/>
              </p:cNvSpPr>
              <p:nvPr/>
            </p:nvSpPr>
            <p:spPr bwMode="auto">
              <a:xfrm flipV="1">
                <a:off x="8825392" y="1804718"/>
                <a:ext cx="8010" cy="126304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0" name="Line 943"/>
              <p:cNvSpPr>
                <a:spLocks noChangeShapeType="1"/>
              </p:cNvSpPr>
              <p:nvPr/>
            </p:nvSpPr>
            <p:spPr bwMode="auto">
              <a:xfrm>
                <a:off x="8833402" y="1804718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1" name="Line 944"/>
              <p:cNvSpPr>
                <a:spLocks noChangeShapeType="1"/>
              </p:cNvSpPr>
              <p:nvPr/>
            </p:nvSpPr>
            <p:spPr bwMode="auto">
              <a:xfrm>
                <a:off x="8839410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2" name="Line 945"/>
              <p:cNvSpPr>
                <a:spLocks noChangeShapeType="1"/>
              </p:cNvSpPr>
              <p:nvPr/>
            </p:nvSpPr>
            <p:spPr bwMode="auto">
              <a:xfrm>
                <a:off x="8847420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3" name="Line 946"/>
              <p:cNvSpPr>
                <a:spLocks noChangeShapeType="1"/>
              </p:cNvSpPr>
              <p:nvPr/>
            </p:nvSpPr>
            <p:spPr bwMode="auto">
              <a:xfrm>
                <a:off x="8855431" y="1804718"/>
                <a:ext cx="10012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4" name="Line 947"/>
              <p:cNvSpPr>
                <a:spLocks noChangeShapeType="1"/>
              </p:cNvSpPr>
              <p:nvPr/>
            </p:nvSpPr>
            <p:spPr bwMode="auto">
              <a:xfrm>
                <a:off x="886544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5" name="Line 948"/>
              <p:cNvSpPr>
                <a:spLocks noChangeShapeType="1"/>
              </p:cNvSpPr>
              <p:nvPr/>
            </p:nvSpPr>
            <p:spPr bwMode="auto">
              <a:xfrm>
                <a:off x="8873453" y="1804718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6" name="Line 949"/>
              <p:cNvSpPr>
                <a:spLocks noChangeShapeType="1"/>
              </p:cNvSpPr>
              <p:nvPr/>
            </p:nvSpPr>
            <p:spPr bwMode="auto">
              <a:xfrm>
                <a:off x="8879461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7" name="Line 950"/>
              <p:cNvSpPr>
                <a:spLocks noChangeShapeType="1"/>
              </p:cNvSpPr>
              <p:nvPr/>
            </p:nvSpPr>
            <p:spPr bwMode="auto">
              <a:xfrm>
                <a:off x="8887471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8" name="Line 951"/>
              <p:cNvSpPr>
                <a:spLocks noChangeShapeType="1"/>
              </p:cNvSpPr>
              <p:nvPr/>
            </p:nvSpPr>
            <p:spPr bwMode="auto">
              <a:xfrm>
                <a:off x="8895482" y="1804718"/>
                <a:ext cx="10012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59" name="Line 952"/>
              <p:cNvSpPr>
                <a:spLocks noChangeShapeType="1"/>
              </p:cNvSpPr>
              <p:nvPr/>
            </p:nvSpPr>
            <p:spPr bwMode="auto">
              <a:xfrm>
                <a:off x="8905494" y="1804718"/>
                <a:ext cx="6008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60" name="Line 953"/>
              <p:cNvSpPr>
                <a:spLocks noChangeShapeType="1"/>
              </p:cNvSpPr>
              <p:nvPr/>
            </p:nvSpPr>
            <p:spPr bwMode="auto">
              <a:xfrm>
                <a:off x="8911502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61" name="Line 954"/>
              <p:cNvSpPr>
                <a:spLocks noChangeShapeType="1"/>
              </p:cNvSpPr>
              <p:nvPr/>
            </p:nvSpPr>
            <p:spPr bwMode="auto">
              <a:xfrm>
                <a:off x="8919512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62" name="Line 955"/>
              <p:cNvSpPr>
                <a:spLocks noChangeShapeType="1"/>
              </p:cNvSpPr>
              <p:nvPr/>
            </p:nvSpPr>
            <p:spPr bwMode="auto">
              <a:xfrm>
                <a:off x="8927522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63" name="Line 956"/>
              <p:cNvSpPr>
                <a:spLocks noChangeShapeType="1"/>
              </p:cNvSpPr>
              <p:nvPr/>
            </p:nvSpPr>
            <p:spPr bwMode="auto">
              <a:xfrm>
                <a:off x="893553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64" name="Line 957"/>
              <p:cNvSpPr>
                <a:spLocks noChangeShapeType="1"/>
              </p:cNvSpPr>
              <p:nvPr/>
            </p:nvSpPr>
            <p:spPr bwMode="auto">
              <a:xfrm>
                <a:off x="894354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65" name="Line 958"/>
              <p:cNvSpPr>
                <a:spLocks noChangeShapeType="1"/>
              </p:cNvSpPr>
              <p:nvPr/>
            </p:nvSpPr>
            <p:spPr bwMode="auto">
              <a:xfrm>
                <a:off x="8951553" y="1804718"/>
                <a:ext cx="8010" cy="205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76" name="Line 970"/>
              <p:cNvSpPr>
                <a:spLocks noChangeShapeType="1"/>
              </p:cNvSpPr>
              <p:nvPr/>
            </p:nvSpPr>
            <p:spPr bwMode="auto">
              <a:xfrm flipH="1">
                <a:off x="2100830" y="1023028"/>
                <a:ext cx="338432" cy="697349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7" name="Line 971"/>
              <p:cNvSpPr>
                <a:spLocks noChangeShapeType="1"/>
              </p:cNvSpPr>
              <p:nvPr/>
            </p:nvSpPr>
            <p:spPr bwMode="auto">
              <a:xfrm flipH="1">
                <a:off x="3001977" y="1014800"/>
                <a:ext cx="338432" cy="697349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8" name="Line 972"/>
              <p:cNvSpPr>
                <a:spLocks noChangeShapeType="1"/>
              </p:cNvSpPr>
              <p:nvPr/>
            </p:nvSpPr>
            <p:spPr bwMode="auto">
              <a:xfrm flipH="1">
                <a:off x="5282882" y="1039485"/>
                <a:ext cx="338430" cy="697349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977"/>
            <p:cNvGrpSpPr/>
            <p:nvPr/>
          </p:nvGrpSpPr>
          <p:grpSpPr>
            <a:xfrm>
              <a:off x="4027483" y="3078217"/>
              <a:ext cx="4176764" cy="584437"/>
              <a:chOff x="4027483" y="3078217"/>
              <a:chExt cx="4176764" cy="584437"/>
            </a:xfrm>
          </p:grpSpPr>
          <p:sp>
            <p:nvSpPr>
              <p:cNvPr id="973" name="Rectangle 972"/>
              <p:cNvSpPr/>
              <p:nvPr/>
            </p:nvSpPr>
            <p:spPr>
              <a:xfrm>
                <a:off x="4027483" y="3086590"/>
                <a:ext cx="257918" cy="576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Rectangle 973"/>
              <p:cNvSpPr/>
              <p:nvPr/>
            </p:nvSpPr>
            <p:spPr>
              <a:xfrm>
                <a:off x="6189554" y="3078217"/>
                <a:ext cx="490694" cy="576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5" name="Rectangle 974"/>
              <p:cNvSpPr/>
              <p:nvPr/>
            </p:nvSpPr>
            <p:spPr>
              <a:xfrm>
                <a:off x="7713553" y="3084916"/>
                <a:ext cx="490694" cy="576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80" name="TextBox 979"/>
          <p:cNvSpPr txBox="1"/>
          <p:nvPr/>
        </p:nvSpPr>
        <p:spPr>
          <a:xfrm>
            <a:off x="1322363" y="5598941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23:00                                                03:00                                               07:00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00808"/>
            <a:ext cx="8229600" cy="4525962"/>
          </a:xfrm>
        </p:spPr>
        <p:txBody>
          <a:bodyPr/>
          <a:lstStyle/>
          <a:p>
            <a:r>
              <a:rPr lang="en-GB" dirty="0"/>
              <a:t>Injury to self or partner</a:t>
            </a:r>
          </a:p>
          <a:p>
            <a:r>
              <a:rPr lang="en-GB" dirty="0"/>
              <a:t>Potential danger</a:t>
            </a:r>
          </a:p>
          <a:p>
            <a:r>
              <a:rPr lang="en-GB" dirty="0"/>
              <a:t>Daytime fatigue</a:t>
            </a:r>
          </a:p>
          <a:p>
            <a:r>
              <a:rPr lang="en-GB" dirty="0"/>
              <a:t>Anxiety and disruption of sleep of partner, family, housemates</a:t>
            </a:r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539552" y="0"/>
            <a:ext cx="8604448" cy="990600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Non-REM </a:t>
            </a:r>
            <a:r>
              <a:rPr lang="en-GB" sz="3200" b="1" dirty="0" err="1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parasomnias</a:t>
            </a: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: </a:t>
            </a:r>
          </a:p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Why do patients present and when should we treat?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1600200"/>
            <a:ext cx="8507412" cy="4525963"/>
          </a:xfrm>
        </p:spPr>
        <p:txBody>
          <a:bodyPr>
            <a:normAutofit fontScale="92500"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No controlled studies in adults</a:t>
            </a:r>
          </a:p>
          <a:p>
            <a:r>
              <a:rPr lang="en-US" sz="2800" dirty="0"/>
              <a:t>Attention to trigger factors and safeguards against harm</a:t>
            </a:r>
          </a:p>
          <a:p>
            <a:r>
              <a:rPr lang="en-US" sz="2800" dirty="0" err="1"/>
              <a:t>Clonazepam</a:t>
            </a:r>
            <a:r>
              <a:rPr lang="en-US" sz="2800" dirty="0"/>
              <a:t> said to be effective (case series n=69, number of responders and degree of response unspecified)</a:t>
            </a:r>
          </a:p>
          <a:p>
            <a:r>
              <a:rPr lang="en-US" sz="2800" dirty="0"/>
              <a:t>Smaller case series for </a:t>
            </a:r>
            <a:r>
              <a:rPr lang="en-US" sz="2800" dirty="0" err="1"/>
              <a:t>paroxetine</a:t>
            </a:r>
            <a:r>
              <a:rPr lang="en-US" sz="2800" dirty="0"/>
              <a:t> and </a:t>
            </a:r>
            <a:r>
              <a:rPr lang="en-US" sz="2800" dirty="0" err="1"/>
              <a:t>imipramine</a:t>
            </a:r>
            <a:r>
              <a:rPr lang="en-US" sz="2800" dirty="0"/>
              <a:t> (both effective immediately)</a:t>
            </a:r>
          </a:p>
          <a:p>
            <a:r>
              <a:rPr lang="en-US" sz="2800" dirty="0"/>
              <a:t>Case series for hypnotherapy in sleepwalkers</a:t>
            </a:r>
          </a:p>
          <a:p>
            <a:r>
              <a:rPr lang="en-US" sz="2800" dirty="0"/>
              <a:t>Clinical experience for </a:t>
            </a:r>
            <a:r>
              <a:rPr lang="en-US" sz="2800" dirty="0" err="1"/>
              <a:t>citalopram</a:t>
            </a:r>
            <a:r>
              <a:rPr lang="en-US" sz="2800" dirty="0"/>
              <a:t> </a:t>
            </a:r>
          </a:p>
          <a:p>
            <a:pPr>
              <a:buFontTx/>
              <a:buNone/>
            </a:pPr>
            <a:r>
              <a:rPr lang="en-US" dirty="0"/>
              <a:t>	 </a:t>
            </a: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Non-REM </a:t>
            </a:r>
            <a:r>
              <a:rPr lang="en-GB" sz="3200" b="1" dirty="0" err="1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parasomnias</a:t>
            </a: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: treatment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10000"/>
              </a:spcAft>
            </a:pPr>
            <a:r>
              <a:rPr lang="en-US" sz="3200" dirty="0"/>
              <a:t>Violent complex </a:t>
            </a:r>
            <a:r>
              <a:rPr lang="en-US" sz="3200" dirty="0" err="1"/>
              <a:t>behaviour</a:t>
            </a:r>
            <a:r>
              <a:rPr lang="en-US" sz="3200" dirty="0"/>
              <a:t> at night</a:t>
            </a:r>
          </a:p>
          <a:p>
            <a:pPr eaLnBrk="1" hangingPunct="1">
              <a:spcAft>
                <a:spcPct val="10000"/>
              </a:spcAft>
            </a:pPr>
            <a:r>
              <a:rPr lang="en-US" sz="3200" dirty="0"/>
              <a:t>Subject recall 80-90%</a:t>
            </a:r>
          </a:p>
          <a:p>
            <a:pPr eaLnBrk="1" hangingPunct="1">
              <a:spcAft>
                <a:spcPct val="10000"/>
              </a:spcAft>
            </a:pPr>
            <a:r>
              <a:rPr lang="en-US" sz="3200" dirty="0"/>
              <a:t>2 abnormalities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800" dirty="0"/>
              <a:t>lack of </a:t>
            </a:r>
            <a:r>
              <a:rPr lang="en-US" sz="2800" dirty="0" err="1"/>
              <a:t>atonia</a:t>
            </a:r>
            <a:r>
              <a:rPr lang="en-US" sz="2800" dirty="0"/>
              <a:t> during REM sleep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800" dirty="0"/>
              <a:t>increased vividness and/or nasty content of dreams</a:t>
            </a:r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REM parasomnia: REM behaviour disorder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637" y="1166018"/>
            <a:ext cx="8869363" cy="485527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800" b="1" dirty="0"/>
              <a:t>insomnia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not enough sleep or sleep of poor quality </a:t>
            </a:r>
            <a:endParaRPr lang="en-US" sz="2400" dirty="0" smtClean="0"/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common, 7-12% of European population </a:t>
            </a:r>
            <a:r>
              <a:rPr lang="en-US" sz="2400" dirty="0"/>
              <a:t>	</a:t>
            </a:r>
            <a:r>
              <a:rPr lang="en-US" sz="2400" i="1" dirty="0"/>
              <a:t> </a:t>
            </a:r>
            <a:endParaRPr lang="en-US" sz="2400" b="1" i="1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800" b="1" dirty="0" err="1"/>
              <a:t>hypersomnia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excessive daytime </a:t>
            </a:r>
            <a:r>
              <a:rPr lang="en-US" sz="2400" dirty="0" smtClean="0"/>
              <a:t>sleepiness</a:t>
            </a:r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Varies with age and gender, 1-5% </a:t>
            </a:r>
            <a:r>
              <a:rPr lang="en-US" sz="2400" b="1" i="1" dirty="0" smtClean="0"/>
              <a:t> </a:t>
            </a:r>
            <a:endParaRPr lang="en-US" sz="2400" b="1" i="1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800" b="1" dirty="0"/>
              <a:t>parasomnia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unusual happenings in the night </a:t>
            </a:r>
            <a:r>
              <a:rPr lang="en-US" sz="2400" dirty="0" smtClean="0"/>
              <a:t>(injurious ~ 0.5%)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800" b="1" dirty="0"/>
              <a:t>other, </a:t>
            </a:r>
            <a:r>
              <a:rPr lang="en-US" sz="2800" b="1" dirty="0" err="1"/>
              <a:t>eg</a:t>
            </a:r>
            <a:r>
              <a:rPr lang="en-US" sz="2800" b="1" dirty="0"/>
              <a:t>:</a:t>
            </a:r>
            <a:r>
              <a:rPr lang="en-US" sz="2800" b="1" i="1" dirty="0"/>
              <a:t> </a:t>
            </a:r>
            <a:endParaRPr lang="en-US" sz="2400" b="1" i="1" dirty="0"/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circadian rhythm </a:t>
            </a:r>
            <a:r>
              <a:rPr lang="en-US" sz="2400" dirty="0" smtClean="0"/>
              <a:t>disorders (sleeping at the wrong time)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restless legs syndrome </a:t>
            </a:r>
            <a:r>
              <a:rPr lang="en-US" sz="2400" dirty="0" smtClean="0"/>
              <a:t>(RLS)/ </a:t>
            </a:r>
            <a:r>
              <a:rPr lang="en-US" sz="2400" dirty="0"/>
              <a:t>periodic limb movement disorder	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800" dirty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59556" y="6216650"/>
            <a:ext cx="8624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Full classification in ICSD (2001) International Classification of Sleep Disorders - Diagnostic and Coding Manual, American Academy of Sleep Medicine, Chicago.</a:t>
            </a: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Sleeping and waking: what goes wrong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1000"/>
          </a:blip>
          <a:srcRect l="14764" t="34449" r="47982" b="34449"/>
          <a:stretch>
            <a:fillRect/>
          </a:stretch>
        </p:blipFill>
        <p:spPr bwMode="auto">
          <a:xfrm>
            <a:off x="2411760" y="973652"/>
            <a:ext cx="6566308" cy="411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7950" y="1124744"/>
            <a:ext cx="166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Rapid eye </a:t>
            </a:r>
          </a:p>
          <a:p>
            <a:r>
              <a:rPr lang="en-GB" sz="2400" dirty="0" smtClean="0"/>
              <a:t>movements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42900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Snoring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4149080"/>
            <a:ext cx="171431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Low muscle </a:t>
            </a:r>
          </a:p>
          <a:p>
            <a:pPr algn="r"/>
            <a:r>
              <a:rPr lang="en-GB" sz="2400" dirty="0" smtClean="0"/>
              <a:t>activity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6237312"/>
            <a:ext cx="1898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Still and quiet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52320" y="3717032"/>
            <a:ext cx="144016" cy="252028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REM behaviour disorder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073" t="34449" r="44291" b="34449"/>
          <a:stretch>
            <a:fillRect/>
          </a:stretch>
        </p:blipFill>
        <p:spPr bwMode="auto">
          <a:xfrm>
            <a:off x="2411760" y="980728"/>
            <a:ext cx="66602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5733256"/>
            <a:ext cx="5461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Punching the air violently and yelling</a:t>
            </a:r>
          </a:p>
          <a:p>
            <a:r>
              <a:rPr lang="en-GB" sz="2400" dirty="0" smtClean="0"/>
              <a:t>Woke and was dreaming of being attacked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52320" y="3717032"/>
            <a:ext cx="144016" cy="252028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REM behaviour disorder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25550"/>
            <a:ext cx="8640763" cy="5359400"/>
          </a:xfrm>
        </p:spPr>
        <p:txBody>
          <a:bodyPr/>
          <a:lstStyle/>
          <a:p>
            <a:pPr marL="261938" indent="-261938" eaLnBrk="1" hangingPunct="1">
              <a:spcAft>
                <a:spcPct val="10000"/>
              </a:spcAft>
            </a:pPr>
            <a:r>
              <a:rPr lang="en-US" sz="2800" dirty="0"/>
              <a:t>Incidence unknown (</a:t>
            </a:r>
            <a:r>
              <a:rPr lang="en-US" sz="2800" dirty="0" err="1"/>
              <a:t>prob</a:t>
            </a:r>
            <a:r>
              <a:rPr lang="en-US" sz="2800" dirty="0"/>
              <a:t> &lt;1%), identified in 1980s, increasingly </a:t>
            </a:r>
            <a:r>
              <a:rPr lang="en-US" sz="2800" dirty="0" err="1"/>
              <a:t>recognised</a:t>
            </a:r>
            <a:endParaRPr lang="en-US" sz="2800" dirty="0"/>
          </a:p>
          <a:p>
            <a:pPr marL="261938" indent="-261938" eaLnBrk="1" hangingPunct="1">
              <a:spcAft>
                <a:spcPct val="10000"/>
              </a:spcAft>
            </a:pPr>
            <a:r>
              <a:rPr lang="en-US" sz="2800" b="1" dirty="0"/>
              <a:t>Older age group, steady rise after 55</a:t>
            </a:r>
          </a:p>
          <a:p>
            <a:pPr marL="261938" indent="-261938" eaLnBrk="1" hangingPunct="1">
              <a:spcAft>
                <a:spcPct val="10000"/>
              </a:spcAft>
            </a:pPr>
            <a:r>
              <a:rPr lang="en-US" sz="2800" dirty="0"/>
              <a:t> </a:t>
            </a:r>
            <a:r>
              <a:rPr lang="en-US" sz="2800" b="1" dirty="0"/>
              <a:t>M &gt;&gt; F </a:t>
            </a:r>
            <a:r>
              <a:rPr lang="en-US" sz="2800" dirty="0"/>
              <a:t>(80-90% male except for those with MSA)</a:t>
            </a:r>
          </a:p>
          <a:p>
            <a:pPr marL="261938" indent="-261938" eaLnBrk="1" hangingPunct="1">
              <a:spcAft>
                <a:spcPct val="10000"/>
              </a:spcAft>
            </a:pPr>
            <a:r>
              <a:rPr lang="en-US" sz="2800" dirty="0"/>
              <a:t>Idiopathic or associated with </a:t>
            </a:r>
            <a:r>
              <a:rPr lang="en-US" sz="2800" dirty="0">
                <a:solidFill>
                  <a:srgbClr val="FF0000"/>
                </a:solidFill>
              </a:rPr>
              <a:t>Parkinson’s disease </a:t>
            </a:r>
            <a:r>
              <a:rPr lang="en-US" sz="2800" dirty="0"/>
              <a:t>(~50% of PD pts) , </a:t>
            </a:r>
            <a:r>
              <a:rPr lang="en-US" sz="2800" dirty="0" err="1">
                <a:solidFill>
                  <a:srgbClr val="FF0000"/>
                </a:solidFill>
              </a:rPr>
              <a:t>Lewy</a:t>
            </a:r>
            <a:r>
              <a:rPr lang="en-US" sz="2800" dirty="0">
                <a:solidFill>
                  <a:srgbClr val="FF0000"/>
                </a:solidFill>
              </a:rPr>
              <a:t> body dementia </a:t>
            </a:r>
            <a:r>
              <a:rPr lang="en-US" sz="2800" dirty="0"/>
              <a:t>(~70%) , multiple system atrophy (&gt;90%) </a:t>
            </a:r>
            <a:endParaRPr lang="en-GB" sz="2800" dirty="0"/>
          </a:p>
          <a:p>
            <a:pPr marL="261938" indent="-261938" eaLnBrk="1" hangingPunct="1">
              <a:spcAft>
                <a:spcPct val="10000"/>
              </a:spcAft>
            </a:pPr>
            <a:r>
              <a:rPr lang="en-GB" sz="2800" dirty="0"/>
              <a:t>RBD may be the first manifestation of these disorders, antedating the onset of parkinsonism, </a:t>
            </a:r>
            <a:r>
              <a:rPr lang="en-GB" sz="2800" dirty="0" err="1"/>
              <a:t>cerebellar</a:t>
            </a:r>
            <a:r>
              <a:rPr lang="en-GB" sz="2800" dirty="0"/>
              <a:t> syndrome, </a:t>
            </a:r>
            <a:r>
              <a:rPr lang="en-GB" sz="2800" dirty="0" err="1"/>
              <a:t>dysautonomia</a:t>
            </a:r>
            <a:r>
              <a:rPr lang="en-GB" sz="2800" dirty="0"/>
              <a:t>, and dementia by several years.</a:t>
            </a:r>
            <a:endParaRPr lang="en-US" sz="2800" dirty="0"/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REM behaviour disorder (RBD)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marL="261938" indent="-261938" eaLnBrk="1" hangingPunct="1">
              <a:spcAft>
                <a:spcPct val="10000"/>
              </a:spcAft>
            </a:pPr>
            <a:r>
              <a:rPr lang="en-GB" sz="2800" dirty="0"/>
              <a:t>Intrusion of REM </a:t>
            </a:r>
            <a:r>
              <a:rPr lang="en-GB" sz="2800" dirty="0" err="1"/>
              <a:t>atonia</a:t>
            </a:r>
            <a:r>
              <a:rPr lang="en-GB" sz="2800" dirty="0"/>
              <a:t> (and sometimes dream imagery) into awake </a:t>
            </a:r>
            <a:r>
              <a:rPr lang="en-GB" sz="2800" dirty="0" smtClean="0"/>
              <a:t>state</a:t>
            </a:r>
          </a:p>
          <a:p>
            <a:pPr marL="261938" indent="-261938">
              <a:spcAft>
                <a:spcPct val="10000"/>
              </a:spcAft>
            </a:pPr>
            <a:r>
              <a:rPr lang="en-GB" sz="2800" dirty="0" smtClean="0"/>
              <a:t>‘Awake but can’t move’</a:t>
            </a:r>
            <a:endParaRPr lang="en-GB" sz="2800" dirty="0"/>
          </a:p>
          <a:p>
            <a:pPr marL="261938" indent="-261938" eaLnBrk="1" hangingPunct="1">
              <a:spcAft>
                <a:spcPct val="10000"/>
              </a:spcAft>
            </a:pPr>
            <a:r>
              <a:rPr lang="en-GB" sz="2800" dirty="0" smtClean="0"/>
              <a:t>Exacerbated </a:t>
            </a:r>
            <a:r>
              <a:rPr lang="en-GB" sz="2800" dirty="0"/>
              <a:t>by </a:t>
            </a:r>
          </a:p>
          <a:p>
            <a:pPr marL="828675" lvl="1" eaLnBrk="1" hangingPunct="1">
              <a:spcAft>
                <a:spcPct val="10000"/>
              </a:spcAft>
            </a:pPr>
            <a:r>
              <a:rPr lang="en-GB" sz="2400" dirty="0"/>
              <a:t>irregular sleep routine /sleep deprivation </a:t>
            </a:r>
          </a:p>
          <a:p>
            <a:pPr marL="828675" lvl="1" eaLnBrk="1" hangingPunct="1">
              <a:spcAft>
                <a:spcPct val="10000"/>
              </a:spcAft>
            </a:pPr>
            <a:r>
              <a:rPr lang="en-GB" sz="2400" dirty="0"/>
              <a:t>alcohol</a:t>
            </a:r>
          </a:p>
          <a:p>
            <a:pPr marL="828675" lvl="1" eaLnBrk="1" hangingPunct="1">
              <a:spcAft>
                <a:spcPct val="10000"/>
              </a:spcAft>
            </a:pPr>
            <a:r>
              <a:rPr lang="en-GB" sz="2400" dirty="0"/>
              <a:t>anxiety / tension</a:t>
            </a:r>
          </a:p>
          <a:p>
            <a:pPr marL="261938" indent="-261938">
              <a:spcAft>
                <a:spcPct val="10000"/>
              </a:spcAft>
            </a:pPr>
            <a:r>
              <a:rPr lang="en-GB" sz="2800" dirty="0" smtClean="0"/>
              <a:t>Isolated prevalence ~3% (?)  lifetime, unknown current, 20% in panic disorder and GAD</a:t>
            </a:r>
          </a:p>
          <a:p>
            <a:pPr marL="261938" indent="-261938" eaLnBrk="1" hangingPunct="1">
              <a:spcAft>
                <a:spcPct val="10000"/>
              </a:spcAft>
            </a:pPr>
            <a:r>
              <a:rPr lang="en-GB" sz="2800" dirty="0" smtClean="0"/>
              <a:t>May </a:t>
            </a:r>
            <a:r>
              <a:rPr lang="en-GB" sz="2800" dirty="0"/>
              <a:t>be genetically determined</a:t>
            </a:r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Sleep paralysis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0716" y="921463"/>
            <a:ext cx="8923283" cy="53959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GB" sz="2800" dirty="0"/>
              <a:t>Sleep disorders where there is a mismatch between circadian rhythms and required sleep-wake </a:t>
            </a:r>
            <a:r>
              <a:rPr lang="en-GB" sz="2800" dirty="0" smtClean="0"/>
              <a:t>cycle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endParaRPr lang="en-GB" sz="2800" dirty="0" smtClean="0"/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GB" sz="2800" dirty="0" smtClean="0"/>
              <a:t>Can result in</a:t>
            </a:r>
          </a:p>
          <a:p>
            <a:pPr marL="0" indent="0">
              <a:lnSpc>
                <a:spcPct val="90000"/>
              </a:lnSpc>
              <a:spcAft>
                <a:spcPct val="10000"/>
              </a:spcAft>
            </a:pPr>
            <a:r>
              <a:rPr lang="en-GB" sz="2800" dirty="0" smtClean="0"/>
              <a:t>insomnia (if trying to sleep when innate circadian drive is to sleep)</a:t>
            </a:r>
          </a:p>
          <a:p>
            <a:pPr marL="0" indent="0">
              <a:lnSpc>
                <a:spcPct val="90000"/>
              </a:lnSpc>
              <a:spcAft>
                <a:spcPct val="10000"/>
              </a:spcAft>
            </a:pPr>
            <a:endParaRPr lang="en-GB" sz="2800" dirty="0" smtClean="0"/>
          </a:p>
          <a:p>
            <a:pPr marL="0" indent="0">
              <a:lnSpc>
                <a:spcPct val="90000"/>
              </a:lnSpc>
              <a:spcAft>
                <a:spcPct val="10000"/>
              </a:spcAft>
            </a:pPr>
            <a:r>
              <a:rPr lang="en-GB" sz="2800" dirty="0" err="1" smtClean="0"/>
              <a:t>hypersomnia</a:t>
            </a:r>
            <a:r>
              <a:rPr lang="en-GB" sz="2800" dirty="0" smtClean="0"/>
              <a:t> (if trying to be awake when innate circadian drive is to sleep)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endParaRPr lang="en-GB" sz="2800" dirty="0"/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Circadian rhythm disorders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0716" y="921463"/>
            <a:ext cx="8923283" cy="5395912"/>
          </a:xfrm>
        </p:spPr>
        <p:txBody>
          <a:bodyPr>
            <a:normAutofit/>
          </a:bodyPr>
          <a:lstStyle/>
          <a:p>
            <a:pPr marL="261938" indent="-261938">
              <a:lnSpc>
                <a:spcPct val="90000"/>
              </a:lnSpc>
              <a:spcAft>
                <a:spcPct val="10000"/>
              </a:spcAft>
              <a:buClrTx/>
              <a:buFont typeface="Arial" pitchFamily="34" charset="0"/>
              <a:buChar char="•"/>
            </a:pPr>
            <a:r>
              <a:rPr lang="en-GB" sz="2800" dirty="0" smtClean="0"/>
              <a:t>Some (</a:t>
            </a:r>
            <a:r>
              <a:rPr lang="en-GB" sz="2800" dirty="0"/>
              <a:t>jetlag and shift work disorder) are due to </a:t>
            </a:r>
            <a:r>
              <a:rPr lang="en-GB" sz="2800" i="1" dirty="0" smtClean="0"/>
              <a:t>lifestyle </a:t>
            </a:r>
            <a:r>
              <a:rPr lang="en-GB" sz="2800" dirty="0" smtClean="0"/>
              <a:t>conflicting </a:t>
            </a:r>
            <a:r>
              <a:rPr lang="en-GB" sz="2800" dirty="0"/>
              <a:t>with the internal clock. </a:t>
            </a:r>
          </a:p>
          <a:p>
            <a:pPr marL="261938" indent="-261938">
              <a:lnSpc>
                <a:spcPct val="90000"/>
              </a:lnSpc>
              <a:spcAft>
                <a:spcPct val="10000"/>
              </a:spcAft>
              <a:buClrTx/>
              <a:buFont typeface="Arial" pitchFamily="34" charset="0"/>
              <a:buChar char="•"/>
            </a:pPr>
            <a:r>
              <a:rPr lang="en-GB" sz="2800" dirty="0"/>
              <a:t>Others </a:t>
            </a:r>
            <a:r>
              <a:rPr lang="en-GB" sz="2800" dirty="0" smtClean="0"/>
              <a:t>are inherent:</a:t>
            </a:r>
            <a:endParaRPr lang="en-GB" sz="2800" dirty="0"/>
          </a:p>
          <a:p>
            <a:pPr marL="711200" lvl="1" indent="-254000">
              <a:lnSpc>
                <a:spcPct val="90000"/>
              </a:lnSpc>
              <a:spcAft>
                <a:spcPct val="10000"/>
              </a:spcAft>
              <a:buClrTx/>
              <a:buFont typeface="Arial" pitchFamily="34" charset="0"/>
              <a:buChar char="•"/>
            </a:pPr>
            <a:r>
              <a:rPr lang="en-GB" sz="2400" dirty="0" smtClean="0"/>
              <a:t>delayed </a:t>
            </a:r>
            <a:r>
              <a:rPr lang="en-GB" sz="2400" dirty="0"/>
              <a:t>sleep phase syndrome: difficulty falling asleep till early hours and preferred late waking up time</a:t>
            </a:r>
          </a:p>
          <a:p>
            <a:pPr marL="711200" lvl="1" indent="-254000">
              <a:lnSpc>
                <a:spcPct val="90000"/>
              </a:lnSpc>
              <a:spcAft>
                <a:spcPct val="10000"/>
              </a:spcAft>
              <a:buClrTx/>
              <a:buFont typeface="Arial" pitchFamily="34" charset="0"/>
              <a:buChar char="•"/>
            </a:pPr>
            <a:r>
              <a:rPr lang="en-GB" sz="2400" dirty="0" smtClean="0"/>
              <a:t>free running </a:t>
            </a:r>
            <a:r>
              <a:rPr lang="en-GB" sz="2400" dirty="0"/>
              <a:t>sleep disorder where there is a daily increment of sleep and wake times (getting later each day</a:t>
            </a:r>
            <a:r>
              <a:rPr lang="en-GB" sz="2400" dirty="0" smtClean="0"/>
              <a:t>) – rare but often a problem  in blind people without eyes</a:t>
            </a:r>
          </a:p>
          <a:p>
            <a:pPr marL="436880" indent="-254000">
              <a:lnSpc>
                <a:spcPct val="90000"/>
              </a:lnSpc>
              <a:spcAft>
                <a:spcPct val="10000"/>
              </a:spcAft>
              <a:buClrTx/>
              <a:buNone/>
            </a:pPr>
            <a:r>
              <a:rPr lang="en-GB" sz="2800" dirty="0" smtClean="0"/>
              <a:t>							</a:t>
            </a:r>
            <a:endParaRPr lang="en-GB" sz="2800" dirty="0"/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Circadian rhythm disorders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0760" t="13853" r="18620" b="1091"/>
          <a:stretch>
            <a:fillRect/>
          </a:stretch>
        </p:blipFill>
        <p:spPr bwMode="auto">
          <a:xfrm>
            <a:off x="958626" y="692696"/>
            <a:ext cx="6061646" cy="561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8175" y="-41275"/>
            <a:ext cx="4648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3333FF"/>
                </a:solidFill>
              </a:rPr>
              <a:t>Normal subject </a:t>
            </a:r>
            <a:r>
              <a:rPr lang="en-GB" sz="3200" b="1" dirty="0" err="1">
                <a:solidFill>
                  <a:srgbClr val="3333FF"/>
                </a:solidFill>
              </a:rPr>
              <a:t>actigraphy</a:t>
            </a:r>
            <a:endParaRPr lang="en-GB" sz="3200" b="1" dirty="0">
              <a:solidFill>
                <a:srgbClr val="3333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‘Problem’ circadian rhythm </a:t>
            </a:r>
            <a:r>
              <a:rPr lang="en-GB" sz="3200" b="1" dirty="0" err="1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actigraphy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" contrast="22000"/>
          </a:blip>
          <a:srcRect l="11118" t="13886" r="17885"/>
          <a:stretch>
            <a:fillRect/>
          </a:stretch>
        </p:blipFill>
        <p:spPr bwMode="auto">
          <a:xfrm>
            <a:off x="971600" y="928883"/>
            <a:ext cx="6086993" cy="602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75" y="1252538"/>
            <a:ext cx="8694738" cy="5128790"/>
          </a:xfrm>
        </p:spPr>
        <p:txBody>
          <a:bodyPr>
            <a:normAutofit fontScale="92500"/>
          </a:bodyPr>
          <a:lstStyle/>
          <a:p>
            <a:pPr marL="95250" indent="-95250">
              <a:spcAft>
                <a:spcPct val="10000"/>
              </a:spcAft>
              <a:buNone/>
            </a:pPr>
            <a:r>
              <a:rPr lang="en-GB" sz="2400" b="1" dirty="0" smtClean="0"/>
              <a:t> A disorder characterized by an almost irresistible urge to move, usually associated with disagreeable leg sensations , worse during inactivity, and often interfering with sleep</a:t>
            </a:r>
          </a:p>
          <a:p>
            <a:pPr marL="449263" indent="-449263">
              <a:spcAft>
                <a:spcPct val="10000"/>
              </a:spcAft>
              <a:buNone/>
            </a:pPr>
            <a:endParaRPr lang="en-GB" sz="2400" b="1" dirty="0" smtClean="0"/>
          </a:p>
          <a:p>
            <a:pPr marL="449263" indent="-449263" eaLnBrk="1" hangingPunct="1">
              <a:spcAft>
                <a:spcPct val="10000"/>
              </a:spcAft>
              <a:buFontTx/>
              <a:buNone/>
            </a:pPr>
            <a:r>
              <a:rPr lang="en-GB" sz="2400" dirty="0" smtClean="0"/>
              <a:t>(</a:t>
            </a:r>
            <a:r>
              <a:rPr lang="en-GB" sz="2400" dirty="0" err="1"/>
              <a:t>i</a:t>
            </a:r>
            <a:r>
              <a:rPr lang="en-GB" sz="2400" dirty="0"/>
              <a:t>)</a:t>
            </a:r>
            <a:r>
              <a:rPr lang="en-GB" sz="2000" dirty="0"/>
              <a:t>   </a:t>
            </a:r>
            <a:r>
              <a:rPr lang="en-GB" sz="2400" dirty="0"/>
              <a:t>an urge to move the legs, usually accompanied or caused by uncomfortable and unpleasant sensations in the legs;</a:t>
            </a:r>
          </a:p>
          <a:p>
            <a:pPr marL="449263" indent="-449263" eaLnBrk="1" hangingPunct="1">
              <a:spcAft>
                <a:spcPct val="10000"/>
              </a:spcAft>
              <a:buFontTx/>
              <a:buNone/>
            </a:pPr>
            <a:r>
              <a:rPr lang="en-GB" sz="2400" dirty="0"/>
              <a:t>(ii)  </a:t>
            </a:r>
            <a:r>
              <a:rPr lang="en-GB" sz="2400" dirty="0" smtClean="0"/>
              <a:t>begins </a:t>
            </a:r>
            <a:r>
              <a:rPr lang="en-GB" sz="2400" dirty="0"/>
              <a:t>or </a:t>
            </a:r>
            <a:r>
              <a:rPr lang="en-GB" sz="2400" dirty="0" smtClean="0"/>
              <a:t>worsens </a:t>
            </a:r>
            <a:r>
              <a:rPr lang="en-GB" sz="2400" dirty="0"/>
              <a:t>during periods of rest or inactivity such as lying or sitting</a:t>
            </a:r>
          </a:p>
          <a:p>
            <a:pPr marL="449263" indent="-449263" eaLnBrk="1" hangingPunct="1">
              <a:spcAft>
                <a:spcPct val="10000"/>
              </a:spcAft>
              <a:buFontTx/>
              <a:buNone/>
            </a:pPr>
            <a:r>
              <a:rPr lang="en-GB" sz="2400" dirty="0"/>
              <a:t>(iii) </a:t>
            </a:r>
            <a:r>
              <a:rPr lang="en-GB" sz="2400" dirty="0" smtClean="0"/>
              <a:t>partially </a:t>
            </a:r>
            <a:r>
              <a:rPr lang="en-GB" sz="2400" dirty="0"/>
              <a:t>or totally relieved by movement, such as walking or </a:t>
            </a:r>
            <a:r>
              <a:rPr lang="en-GB" sz="2400" dirty="0" smtClean="0"/>
              <a:t>stretching </a:t>
            </a:r>
            <a:endParaRPr lang="en-GB" sz="2400" dirty="0"/>
          </a:p>
          <a:p>
            <a:pPr marL="449263" indent="-449263" eaLnBrk="1" hangingPunct="1">
              <a:spcAft>
                <a:spcPct val="10000"/>
              </a:spcAft>
              <a:buFontTx/>
              <a:buNone/>
            </a:pPr>
            <a:r>
              <a:rPr lang="en-GB" sz="2400" dirty="0"/>
              <a:t>(iv) </a:t>
            </a:r>
            <a:r>
              <a:rPr lang="en-GB" sz="2400" dirty="0" smtClean="0"/>
              <a:t>worse </a:t>
            </a:r>
            <a:r>
              <a:rPr lang="en-GB" sz="2400" dirty="0"/>
              <a:t>in the  evening or night than during the day or only occur in the evening or night</a:t>
            </a:r>
            <a:r>
              <a:rPr lang="en-GB" sz="2400" dirty="0" smtClean="0"/>
              <a:t>.</a:t>
            </a:r>
          </a:p>
          <a:p>
            <a:pPr marL="449263" indent="-449263" eaLnBrk="1" hangingPunct="1">
              <a:spcAft>
                <a:spcPct val="10000"/>
              </a:spcAft>
              <a:buFontTx/>
              <a:buNone/>
            </a:pPr>
            <a:r>
              <a:rPr lang="en-GB" sz="2400" dirty="0" smtClean="0"/>
              <a:t>Often associated with regular leg twitches in sleep (periodic limb movement syndrome)           </a:t>
            </a:r>
            <a:endParaRPr lang="en-GB" sz="2400" dirty="0"/>
          </a:p>
        </p:txBody>
      </p:sp>
      <p:sp>
        <p:nvSpPr>
          <p:cNvPr id="6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Restless legs syndrome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75" y="1252538"/>
            <a:ext cx="8694738" cy="5128790"/>
          </a:xfrm>
        </p:spPr>
        <p:txBody>
          <a:bodyPr>
            <a:normAutofit/>
          </a:bodyPr>
          <a:lstStyle/>
          <a:p>
            <a:pPr marL="449263" indent="-449263">
              <a:spcAft>
                <a:spcPct val="10000"/>
              </a:spcAft>
            </a:pPr>
            <a:r>
              <a:rPr lang="en-GB" sz="2400" dirty="0" smtClean="0"/>
              <a:t>Are a </a:t>
            </a:r>
            <a:r>
              <a:rPr lang="en-GB" sz="2400" dirty="0" err="1" smtClean="0"/>
              <a:t>polysomnographic</a:t>
            </a:r>
            <a:r>
              <a:rPr lang="en-GB" sz="2400" dirty="0" smtClean="0"/>
              <a:t> finding, recorded in the sleep laboratory </a:t>
            </a:r>
          </a:p>
          <a:p>
            <a:pPr marL="449263" indent="-449263">
              <a:spcAft>
                <a:spcPct val="10000"/>
              </a:spcAft>
            </a:pPr>
            <a:r>
              <a:rPr lang="en-GB" sz="2400" dirty="0" smtClean="0"/>
              <a:t>Stereotyped, periodic, jerking movements typically consisting of flexion of the ankle, knee, and hip</a:t>
            </a:r>
          </a:p>
          <a:p>
            <a:pPr marL="449263" indent="-449263">
              <a:spcAft>
                <a:spcPct val="10000"/>
              </a:spcAft>
            </a:pPr>
            <a:r>
              <a:rPr lang="en-GB" sz="2400" dirty="0" smtClean="0"/>
              <a:t>Occur regularly every 10-120 seconds in light sleep  </a:t>
            </a:r>
          </a:p>
          <a:p>
            <a:pPr marL="449263" indent="-449263">
              <a:spcAft>
                <a:spcPct val="10000"/>
              </a:spcAft>
            </a:pPr>
            <a:r>
              <a:rPr lang="en-GB" sz="2400" dirty="0" smtClean="0"/>
              <a:t>Can be seen in about 10% of healthy subjects  </a:t>
            </a:r>
          </a:p>
          <a:p>
            <a:pPr marL="449263" indent="-449263">
              <a:spcAft>
                <a:spcPct val="10000"/>
              </a:spcAft>
            </a:pPr>
            <a:r>
              <a:rPr lang="en-GB" sz="2400" dirty="0" smtClean="0"/>
              <a:t>If severe, can cause arousal and fragmented sleep, resulting in daytime symptoms </a:t>
            </a:r>
          </a:p>
          <a:p>
            <a:pPr marL="449263" indent="-449263">
              <a:spcAft>
                <a:spcPct val="10000"/>
              </a:spcAft>
            </a:pPr>
            <a:r>
              <a:rPr lang="en-GB" sz="2400" dirty="0" smtClean="0"/>
              <a:t>30% of people who have PLMs have RLS symptoms – </a:t>
            </a:r>
          </a:p>
          <a:p>
            <a:pPr marL="449263" indent="-449263">
              <a:spcAft>
                <a:spcPct val="10000"/>
              </a:spcAft>
            </a:pPr>
            <a:r>
              <a:rPr lang="en-GB" sz="3600" dirty="0" smtClean="0">
                <a:solidFill>
                  <a:srgbClr val="FF0000"/>
                </a:solidFill>
              </a:rPr>
              <a:t>70% don’t</a:t>
            </a:r>
          </a:p>
          <a:p>
            <a:pPr marL="449263" indent="-449263">
              <a:spcAft>
                <a:spcPct val="10000"/>
              </a:spcAft>
              <a:buNone/>
            </a:pPr>
            <a:r>
              <a:rPr lang="en-GB" sz="2400" dirty="0" smtClean="0"/>
              <a:t>   </a:t>
            </a:r>
            <a:endParaRPr lang="en-GB" sz="2400" dirty="0"/>
          </a:p>
        </p:txBody>
      </p:sp>
      <p:sp>
        <p:nvSpPr>
          <p:cNvPr id="6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Periodic limb movements in sleep (PLMs)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19075" y="112713"/>
            <a:ext cx="8456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latin typeface="Calibri" pitchFamily="34" charset="0"/>
              </a:rPr>
              <a:t>		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0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What is insomnia?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568" y="1484784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Difficulty initiating or maintaining sleep, or sleep is chronically </a:t>
            </a:r>
            <a:r>
              <a:rPr lang="en-GB" sz="2400" dirty="0" err="1" smtClean="0"/>
              <a:t>nonrestorative</a:t>
            </a:r>
            <a:r>
              <a:rPr lang="en-GB" sz="2400" dirty="0" smtClean="0"/>
              <a:t> or poor in quality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In spite of adequate opportunity and circumstances for sleep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Daytime consequences </a:t>
            </a:r>
            <a:r>
              <a:rPr lang="en-GB" sz="2400" dirty="0" err="1" smtClean="0"/>
              <a:t>eg</a:t>
            </a:r>
            <a:r>
              <a:rPr lang="en-GB" sz="2400" dirty="0" smtClean="0"/>
              <a:t> fatigue (rarely sleepiness), impairment of concentration or memory, mood disturbance or irritability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38200" y="5676900"/>
            <a:ext cx="7262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Severity and duration criteria </a:t>
            </a:r>
            <a:r>
              <a:rPr lang="en-GB" sz="1600" dirty="0" smtClean="0">
                <a:latin typeface="Calibri" pitchFamily="34" charset="0"/>
              </a:rPr>
              <a:t>in DSM </a:t>
            </a:r>
            <a:r>
              <a:rPr lang="en-GB" sz="1600" dirty="0">
                <a:latin typeface="Calibri" pitchFamily="34" charset="0"/>
              </a:rPr>
              <a:t>IV, ICD-10, ICSD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lms"/>
          <p:cNvPicPr>
            <a:picLocks noChangeAspect="1" noChangeArrowheads="1"/>
          </p:cNvPicPr>
          <p:nvPr/>
        </p:nvPicPr>
        <p:blipFill>
          <a:blip r:embed="rId3" cstate="print"/>
          <a:srcRect b="5039"/>
          <a:stretch>
            <a:fillRect/>
          </a:stretch>
        </p:blipFill>
        <p:spPr bwMode="auto">
          <a:xfrm>
            <a:off x="152400" y="1260956"/>
            <a:ext cx="8839200" cy="4679032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1043608" y="6084004"/>
            <a:ext cx="770485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26392" y="615601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 min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</a:rPr>
              <a:t>Periodic leg movements in sleep</a:t>
            </a:r>
            <a:endParaRPr lang="en-GB" sz="3200" b="1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458200" cy="4114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35000"/>
              </a:lnSpc>
              <a:spcBef>
                <a:spcPct val="30000"/>
              </a:spcBef>
            </a:pPr>
            <a:r>
              <a:rPr lang="en-US" dirty="0"/>
              <a:t>Unknown, but responds to </a:t>
            </a:r>
            <a:r>
              <a:rPr lang="en-US" dirty="0" err="1"/>
              <a:t>dopaminergic</a:t>
            </a:r>
            <a:r>
              <a:rPr lang="en-US" dirty="0"/>
              <a:t> drugs as in Parkinson’s disease</a:t>
            </a:r>
          </a:p>
          <a:p>
            <a:pPr>
              <a:lnSpc>
                <a:spcPct val="135000"/>
              </a:lnSpc>
              <a:spcBef>
                <a:spcPct val="30000"/>
              </a:spcBef>
            </a:pPr>
            <a:r>
              <a:rPr lang="en-US" dirty="0"/>
              <a:t>Disorder of brain dopamine system</a:t>
            </a:r>
          </a:p>
          <a:p>
            <a:pPr>
              <a:lnSpc>
                <a:spcPct val="135000"/>
              </a:lnSpc>
              <a:spcBef>
                <a:spcPct val="30000"/>
              </a:spcBef>
            </a:pPr>
            <a:r>
              <a:rPr lang="en-US" dirty="0"/>
              <a:t>Strong evidence for involvement of Fe in brain</a:t>
            </a: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Aetiology of restless legs syndrome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1438" y="1173163"/>
            <a:ext cx="9144001" cy="5756275"/>
          </a:xfrm>
        </p:spPr>
        <p:txBody>
          <a:bodyPr>
            <a:normAutofit/>
          </a:bodyPr>
          <a:lstStyle/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b="1" dirty="0"/>
              <a:t>Depression highest incidence</a:t>
            </a:r>
            <a:r>
              <a:rPr lang="en-US" sz="2400" dirty="0"/>
              <a:t> :	 </a:t>
            </a:r>
            <a:endParaRPr lang="en-US" sz="2400" dirty="0" smtClean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</a:pPr>
            <a:endParaRPr lang="en-US" sz="2400" dirty="0" smtClean="0">
              <a:solidFill>
                <a:srgbClr val="008080"/>
              </a:solidFill>
            </a:endParaRP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dirty="0" smtClean="0"/>
              <a:t> </a:t>
            </a:r>
            <a:r>
              <a:rPr lang="en-US" sz="2400" dirty="0"/>
              <a:t>~</a:t>
            </a:r>
            <a:r>
              <a:rPr lang="en-US" sz="2400" b="1" u="sng" dirty="0"/>
              <a:t>70%</a:t>
            </a:r>
            <a:r>
              <a:rPr lang="en-US" sz="2400" dirty="0"/>
              <a:t> have insomnia, commonly improves as mood </a:t>
            </a:r>
            <a:r>
              <a:rPr lang="en-US" sz="2400" dirty="0" smtClean="0"/>
              <a:t>lifts</a:t>
            </a:r>
            <a:endParaRPr lang="en-US" sz="2400" dirty="0"/>
          </a:p>
          <a:p>
            <a:pPr marL="536575" lvl="1" indent="-173038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dirty="0" smtClean="0"/>
              <a:t> </a:t>
            </a:r>
            <a:r>
              <a:rPr lang="en-US" sz="2400" dirty="0"/>
              <a:t>10% experience </a:t>
            </a:r>
            <a:r>
              <a:rPr lang="en-US" sz="2400" dirty="0" err="1"/>
              <a:t>hypersomnia</a:t>
            </a:r>
            <a:endParaRPr lang="en-US" sz="2400" dirty="0"/>
          </a:p>
          <a:p>
            <a:pPr marL="536575" lvl="1" indent="-173038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</a:pPr>
            <a:endParaRPr lang="en-US" sz="1000" dirty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b="1" dirty="0"/>
              <a:t>GAD :			 </a:t>
            </a:r>
            <a:endParaRPr lang="en-US" sz="2400" b="1" dirty="0" smtClean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b="1" dirty="0" smtClean="0"/>
              <a:t> </a:t>
            </a:r>
            <a:r>
              <a:rPr lang="en-US" sz="2400" dirty="0"/>
              <a:t>insomnia (initial) ~ 20-30%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</a:pPr>
            <a:endParaRPr lang="en-US" sz="1000" dirty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b="1" dirty="0"/>
              <a:t>Panic disorder :		 </a:t>
            </a:r>
            <a:endParaRPr lang="en-US" sz="2400" b="1" dirty="0" smtClean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b="1" dirty="0" smtClean="0"/>
              <a:t> </a:t>
            </a:r>
            <a:r>
              <a:rPr lang="en-US" sz="2400" dirty="0"/>
              <a:t>nocturnal panic attacks	</a:t>
            </a:r>
          </a:p>
          <a:p>
            <a:pPr marL="536575" lvl="1" indent="-173038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dirty="0" smtClean="0"/>
              <a:t> </a:t>
            </a:r>
            <a:r>
              <a:rPr lang="en-US" sz="2400" dirty="0"/>
              <a:t>sometimes initial insomnia when fearing these</a:t>
            </a:r>
          </a:p>
          <a:p>
            <a:pPr marL="536575" lvl="1" indent="-173038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</a:pPr>
            <a:endParaRPr lang="en-US" sz="2400" dirty="0" smtClean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</a:pPr>
            <a:endParaRPr lang="en-US" sz="2400" dirty="0"/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Sleep problems in psychiatric disorders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1438" y="764704"/>
            <a:ext cx="9144001" cy="5948710"/>
          </a:xfrm>
        </p:spPr>
        <p:txBody>
          <a:bodyPr>
            <a:normAutofit/>
          </a:bodyPr>
          <a:lstStyle/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endParaRPr lang="en-US" sz="1000" dirty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b="1" dirty="0"/>
              <a:t>Post-traumatic stress disorder :    </a:t>
            </a:r>
            <a:endParaRPr lang="en-US" sz="2400" b="1" dirty="0" smtClean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b="1" dirty="0" smtClean="0"/>
              <a:t> </a:t>
            </a:r>
            <a:r>
              <a:rPr lang="en-US" sz="2400" dirty="0"/>
              <a:t>insomnia 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dirty="0" smtClean="0"/>
              <a:t> </a:t>
            </a:r>
            <a:r>
              <a:rPr lang="en-US" sz="2400" dirty="0" err="1"/>
              <a:t>parasomnias</a:t>
            </a:r>
            <a:r>
              <a:rPr lang="en-US" sz="2400" dirty="0"/>
              <a:t> – nightmares, night terrors, sleepwalking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endParaRPr lang="en-US" sz="1000" dirty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b="1" dirty="0"/>
              <a:t>Schizophrenia :</a:t>
            </a:r>
            <a:r>
              <a:rPr lang="en-US" sz="2400" dirty="0"/>
              <a:t> 		 </a:t>
            </a:r>
            <a:endParaRPr lang="en-US" sz="2400" dirty="0" smtClean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dirty="0" smtClean="0"/>
              <a:t> </a:t>
            </a:r>
            <a:r>
              <a:rPr lang="en-US" sz="2400" dirty="0"/>
              <a:t>circadian rhythm disorder (‘free-running’) 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endParaRPr lang="en-US" sz="1050" dirty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b="1" dirty="0"/>
              <a:t>Dementias :			 </a:t>
            </a:r>
            <a:endParaRPr lang="en-US" sz="2400" b="1" dirty="0" smtClean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b="1" dirty="0" smtClean="0"/>
              <a:t> </a:t>
            </a:r>
            <a:r>
              <a:rPr lang="en-US" sz="2400" dirty="0"/>
              <a:t>agitation at bedtime - ‘</a:t>
            </a:r>
            <a:r>
              <a:rPr lang="en-US" sz="2400" dirty="0" err="1"/>
              <a:t>sundowning</a:t>
            </a:r>
            <a:r>
              <a:rPr lang="en-US" sz="2400" dirty="0"/>
              <a:t>’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r>
              <a:rPr lang="en-US" sz="2400" dirty="0" smtClean="0">
                <a:solidFill>
                  <a:srgbClr val="008080"/>
                </a:solidFill>
              </a:rPr>
              <a:t>•</a:t>
            </a:r>
            <a:r>
              <a:rPr lang="en-US" sz="2400" dirty="0" smtClean="0"/>
              <a:t> </a:t>
            </a:r>
            <a:r>
              <a:rPr lang="en-US" sz="2400" dirty="0"/>
              <a:t>scheduling disorder (sleep in day)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endParaRPr lang="en-US" sz="1000" dirty="0"/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b="1" dirty="0"/>
              <a:t>Substance misuse </a:t>
            </a:r>
            <a:r>
              <a:rPr lang="en-US" sz="2400" b="1" dirty="0" smtClean="0"/>
              <a:t>:</a:t>
            </a:r>
          </a:p>
          <a:p>
            <a:pPr marL="536575" lvl="1" indent="-173038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dirty="0" smtClean="0"/>
              <a:t>withdrawal from opiates or alcohol  </a:t>
            </a:r>
            <a:r>
              <a:rPr lang="en-US" sz="2400" dirty="0"/>
              <a:t>		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r>
              <a:rPr lang="en-US" sz="2400" dirty="0"/>
              <a:t>		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8080"/>
                </a:solidFill>
              </a:rPr>
              <a:t>•</a:t>
            </a:r>
            <a:r>
              <a:rPr lang="en-US" sz="2400" dirty="0"/>
              <a:t> insomnia and circadian rhythm disorder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r>
              <a:rPr lang="en-US" sz="2400" dirty="0"/>
              <a:t>		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8080"/>
                </a:solidFill>
              </a:rPr>
              <a:t>•</a:t>
            </a:r>
            <a:r>
              <a:rPr lang="en-US" sz="2400" dirty="0"/>
              <a:t> high risk factor for relapse</a:t>
            </a:r>
          </a:p>
          <a:p>
            <a:pPr marL="536575" lvl="1" indent="-173038" eaLnBrk="1" hangingPunct="1">
              <a:lnSpc>
                <a:spcPct val="85000"/>
              </a:lnSpc>
              <a:spcBef>
                <a:spcPct val="15000"/>
              </a:spcBef>
              <a:spcAft>
                <a:spcPct val="10000"/>
              </a:spcAft>
              <a:buFontTx/>
              <a:buNone/>
            </a:pPr>
            <a:r>
              <a:rPr lang="en-US" sz="2400" dirty="0"/>
              <a:t>		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8080"/>
                </a:solidFill>
              </a:rPr>
              <a:t>•</a:t>
            </a:r>
            <a:r>
              <a:rPr lang="en-US" sz="2400" dirty="0"/>
              <a:t> drugs/alcohol often previously used to initiate sleep</a:t>
            </a: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Sleep problems in psychiatric disorders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list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British Association for Psychopharmacology consensus statement on evidence-based treatment of insomnia, </a:t>
            </a:r>
            <a:r>
              <a:rPr lang="en-GB" dirty="0" err="1" smtClean="0"/>
              <a:t>parasomnias</a:t>
            </a:r>
            <a:r>
              <a:rPr lang="en-GB" dirty="0" smtClean="0"/>
              <a:t> and circadian rhythm disorders</a:t>
            </a:r>
          </a:p>
          <a:p>
            <a:r>
              <a:rPr lang="en-GB" dirty="0" smtClean="0"/>
              <a:t>SJ Wilson, DJ Nutt, C Alford, SV Argyropoulos, DS Baldwin, AN Bateson, TC Britton, C Crowe, D-J </a:t>
            </a:r>
            <a:r>
              <a:rPr lang="en-GB" dirty="0" err="1" smtClean="0"/>
              <a:t>Dijk</a:t>
            </a:r>
            <a:r>
              <a:rPr lang="en-GB" dirty="0" smtClean="0"/>
              <a:t>, CA Espie1, P Gringras1, G Hajak1, C Idzikowski1, AD Krystal1, JR Nash1, H Selsick16, AL Sharpley1 and AG Wade</a:t>
            </a:r>
          </a:p>
          <a:p>
            <a:r>
              <a:rPr lang="en-GB" dirty="0" smtClean="0"/>
              <a:t>J </a:t>
            </a:r>
            <a:r>
              <a:rPr lang="en-GB" dirty="0" err="1" smtClean="0"/>
              <a:t>Psychopharmacol</a:t>
            </a:r>
            <a:r>
              <a:rPr lang="en-GB" dirty="0" smtClean="0"/>
              <a:t>. 2010 Nov;24(11):1577-60</a:t>
            </a:r>
          </a:p>
          <a:p>
            <a:r>
              <a:rPr lang="en-GB" u="sng" dirty="0" smtClean="0"/>
              <a:t>http://www.bap.org.uk/pdfs/BAP_Sleep_Guidelines.pdf</a:t>
            </a:r>
            <a:endParaRPr lang="en-GB" dirty="0" smtClean="0"/>
          </a:p>
          <a:p>
            <a:r>
              <a:rPr lang="en-GB" dirty="0" smtClean="0"/>
              <a:t> </a:t>
            </a:r>
          </a:p>
          <a:p>
            <a:r>
              <a:rPr lang="en-GB" i="1" dirty="0" smtClean="0"/>
              <a:t>Sleep Disorders </a:t>
            </a:r>
            <a:endParaRPr lang="en-GB" dirty="0" smtClean="0"/>
          </a:p>
          <a:p>
            <a:r>
              <a:rPr lang="en-GB" dirty="0" smtClean="0"/>
              <a:t>Sue Wilson, David Nutt . Oxford Psychiatry Library series. Oxford University Press 2008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Nutt D, Wilson S, Paterson L. (2008)  Sleep disorders as core symptoms of depression. Dialogues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Neurosci</a:t>
            </a:r>
            <a:r>
              <a:rPr lang="en-GB" dirty="0" smtClean="0"/>
              <a:t>. 2008;10(3):329-36.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276350"/>
            <a:ext cx="8869363" cy="5176986"/>
          </a:xfrm>
        </p:spPr>
        <p:txBody>
          <a:bodyPr>
            <a:normAutofit fontScale="92500"/>
          </a:bodyPr>
          <a:lstStyle/>
          <a:p>
            <a:pPr marL="273050" indent="-27305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800" b="1" dirty="0" smtClean="0"/>
              <a:t>Too much arousal at bedtime – triggers may be 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Psychological (</a:t>
            </a:r>
            <a:r>
              <a:rPr lang="en-US" sz="2800" dirty="0" err="1" smtClean="0"/>
              <a:t>eg</a:t>
            </a:r>
            <a:r>
              <a:rPr lang="en-US" sz="2800" dirty="0" smtClean="0"/>
              <a:t> stress, bereavement)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Psychiatric (depression, anxiety)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Circadian (depression, jet lag, shift work) 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Pharmacological (</a:t>
            </a:r>
            <a:r>
              <a:rPr lang="en-US" sz="2800" dirty="0" err="1" smtClean="0"/>
              <a:t>eg</a:t>
            </a:r>
            <a:r>
              <a:rPr lang="en-US" sz="2800" dirty="0" smtClean="0"/>
              <a:t> caffeine, stimulants, other drugs)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Other illness (CV disorders, restless legs, PD, pain)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Other sleep disorder</a:t>
            </a:r>
          </a:p>
          <a:p>
            <a:pPr marL="82550" lvl="1" indent="0">
              <a:lnSpc>
                <a:spcPct val="90000"/>
              </a:lnSpc>
              <a:spcAft>
                <a:spcPct val="10000"/>
              </a:spcAft>
              <a:buNone/>
            </a:pPr>
            <a:endParaRPr lang="en-US" sz="2800" b="1" dirty="0" smtClean="0"/>
          </a:p>
          <a:p>
            <a:pPr marL="82550" lvl="1" indent="0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800" b="1" dirty="0" smtClean="0"/>
              <a:t>BUT  if trigger is alleviated, worry and /or poor sleep habits may perpetuate </a:t>
            </a:r>
            <a:r>
              <a:rPr lang="en-US" sz="2800" b="1" dirty="0" err="1" smtClean="0"/>
              <a:t>hyperarousal</a:t>
            </a:r>
            <a:r>
              <a:rPr lang="en-US" sz="2800" b="1" dirty="0" smtClean="0"/>
              <a:t>  and chronic insomnia develops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400" dirty="0">
                <a:latin typeface="+mj-lt"/>
              </a:rPr>
              <a:t>	</a:t>
            </a:r>
            <a:r>
              <a:rPr lang="en-US" sz="2400" i="1" dirty="0">
                <a:latin typeface="+mj-lt"/>
              </a:rPr>
              <a:t> </a:t>
            </a:r>
            <a:endParaRPr lang="en-US" sz="2400" b="1" i="1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800" dirty="0">
              <a:latin typeface="+mj-lt"/>
            </a:endParaRP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Clinical course of insomnia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124744"/>
            <a:ext cx="8869363" cy="5733256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spcAft>
                <a:spcPct val="10000"/>
              </a:spcAft>
            </a:pPr>
            <a:r>
              <a:rPr lang="en-GB" sz="2800" b="1" dirty="0" smtClean="0">
                <a:latin typeface="+mj-lt"/>
              </a:rPr>
              <a:t>It is important to treat insomnia because the condition </a:t>
            </a:r>
          </a:p>
          <a:p>
            <a:pPr marL="673100" lvl="1" indent="-273050">
              <a:lnSpc>
                <a:spcPct val="90000"/>
              </a:lnSpc>
              <a:spcAft>
                <a:spcPct val="10000"/>
              </a:spcAft>
            </a:pPr>
            <a:r>
              <a:rPr lang="en-GB" sz="2400" dirty="0" smtClean="0">
                <a:latin typeface="+mj-lt"/>
              </a:rPr>
              <a:t>causes decreased quality of life</a:t>
            </a:r>
          </a:p>
          <a:p>
            <a:pPr marL="673100" lvl="1" indent="-273050">
              <a:lnSpc>
                <a:spcPct val="90000"/>
              </a:lnSpc>
              <a:spcAft>
                <a:spcPct val="10000"/>
              </a:spcAft>
            </a:pPr>
            <a:r>
              <a:rPr lang="en-GB" sz="2400" dirty="0" smtClean="0">
                <a:latin typeface="+mj-lt"/>
              </a:rPr>
              <a:t>is associated with impaired functioning in many areas</a:t>
            </a:r>
          </a:p>
          <a:p>
            <a:pPr marL="673100" lvl="1" indent="-273050">
              <a:lnSpc>
                <a:spcPct val="90000"/>
              </a:lnSpc>
              <a:spcAft>
                <a:spcPct val="10000"/>
              </a:spcAft>
            </a:pPr>
            <a:r>
              <a:rPr lang="en-GB" sz="2400" dirty="0" smtClean="0">
                <a:latin typeface="+mj-lt"/>
              </a:rPr>
              <a:t>leads to increased risk of depression, anxiety and possibly cardiovascular disorders </a:t>
            </a:r>
          </a:p>
          <a:p>
            <a:pPr marL="673100" lvl="1" indent="-273050">
              <a:lnSpc>
                <a:spcPct val="90000"/>
              </a:lnSpc>
              <a:spcAft>
                <a:spcPct val="10000"/>
              </a:spcAft>
            </a:pPr>
            <a:r>
              <a:rPr lang="en-GB" sz="2400" dirty="0" smtClean="0"/>
              <a:t>may impair recovery from other illness</a:t>
            </a:r>
          </a:p>
          <a:p>
            <a:pPr marL="273050" indent="-273050">
              <a:lnSpc>
                <a:spcPct val="90000"/>
              </a:lnSpc>
              <a:spcAft>
                <a:spcPct val="10000"/>
              </a:spcAft>
            </a:pPr>
            <a:r>
              <a:rPr lang="en-GB" sz="2800" b="1" dirty="0" smtClean="0"/>
              <a:t>How do we treat it?</a:t>
            </a:r>
          </a:p>
          <a:p>
            <a:pPr marL="673100" lvl="1" indent="-273050">
              <a:lnSpc>
                <a:spcPct val="90000"/>
              </a:lnSpc>
              <a:spcAft>
                <a:spcPct val="10000"/>
              </a:spcAft>
            </a:pPr>
            <a:r>
              <a:rPr lang="en-GB" sz="2400" dirty="0" smtClean="0"/>
              <a:t>patient-guided</a:t>
            </a:r>
          </a:p>
          <a:p>
            <a:pPr marL="673100" lvl="1" indent="-273050">
              <a:lnSpc>
                <a:spcPct val="90000"/>
              </a:lnSpc>
              <a:spcAft>
                <a:spcPct val="10000"/>
              </a:spcAft>
            </a:pPr>
            <a:r>
              <a:rPr lang="en-GB" sz="2400" dirty="0" smtClean="0"/>
              <a:t>by particular pattern of problem, </a:t>
            </a:r>
            <a:r>
              <a:rPr lang="en-GB" sz="2400" dirty="0" err="1" smtClean="0"/>
              <a:t>ie</a:t>
            </a:r>
            <a:r>
              <a:rPr lang="en-GB" sz="2400" dirty="0" smtClean="0"/>
              <a:t> sleep onset or maintenance insomnia</a:t>
            </a:r>
          </a:p>
          <a:p>
            <a:pPr marL="673100" lvl="1" indent="-273050">
              <a:lnSpc>
                <a:spcPct val="90000"/>
              </a:lnSpc>
              <a:spcAft>
                <a:spcPct val="10000"/>
              </a:spcAft>
            </a:pPr>
            <a:r>
              <a:rPr lang="en-GB" sz="2400" dirty="0" smtClean="0"/>
              <a:t>by choice of treatments with evidence base</a:t>
            </a:r>
          </a:p>
          <a:p>
            <a:pPr marL="1073150" lvl="2" indent="-273050">
              <a:lnSpc>
                <a:spcPct val="90000"/>
              </a:lnSpc>
              <a:spcAft>
                <a:spcPct val="100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Cognitive behavioural therapy</a:t>
            </a:r>
          </a:p>
          <a:p>
            <a:pPr marL="1073150" lvl="2" indent="-273050">
              <a:lnSpc>
                <a:spcPct val="90000"/>
              </a:lnSpc>
              <a:spcAft>
                <a:spcPct val="100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Hypnotic drugs </a:t>
            </a:r>
            <a:r>
              <a:rPr lang="en-GB" sz="2000" b="1" dirty="0" err="1" smtClean="0">
                <a:solidFill>
                  <a:srgbClr val="FF0000"/>
                </a:solidFill>
              </a:rPr>
              <a:t>eg</a:t>
            </a:r>
            <a:r>
              <a:rPr lang="en-GB" sz="2000" b="1" dirty="0" smtClean="0">
                <a:solidFill>
                  <a:srgbClr val="FF0000"/>
                </a:solidFill>
              </a:rPr>
              <a:t> zolpidem, zopiclone</a:t>
            </a:r>
          </a:p>
          <a:p>
            <a:pPr marL="273050" indent="-273050" eaLnBrk="1" hangingPunct="1">
              <a:lnSpc>
                <a:spcPct val="90000"/>
              </a:lnSpc>
              <a:spcAft>
                <a:spcPct val="10000"/>
              </a:spcAft>
              <a:buNone/>
            </a:pPr>
            <a:endParaRPr lang="en-US" sz="2800" b="1" i="1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dirty="0">
              <a:latin typeface="+mj-lt"/>
            </a:endParaRP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Treating insomnia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9088" y="1166812"/>
            <a:ext cx="8501062" cy="5286524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dirty="0"/>
              <a:t>Common causes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</a:rPr>
              <a:t>lack of sleep without any underlying disease (insufficient sleep syndrome)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</a:rPr>
              <a:t>depression, neurological disorders, drug effects </a:t>
            </a:r>
          </a:p>
          <a:p>
            <a:pPr eaLnBrk="1" hangingPunct="1">
              <a:buFontTx/>
              <a:buNone/>
            </a:pPr>
            <a:endParaRPr lang="en-GB" sz="2800" b="1" dirty="0" smtClean="0"/>
          </a:p>
          <a:p>
            <a:pPr eaLnBrk="1" hangingPunct="1">
              <a:buFontTx/>
              <a:buNone/>
            </a:pPr>
            <a:r>
              <a:rPr lang="en-GB" sz="2800" b="1" dirty="0" smtClean="0"/>
              <a:t>Caused </a:t>
            </a:r>
            <a:r>
              <a:rPr lang="en-GB" sz="2800" b="1" dirty="0"/>
              <a:t>by primary sleep disorder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</a:rPr>
              <a:t>fragmentation of nocturnal sleep </a:t>
            </a:r>
          </a:p>
          <a:p>
            <a:pPr lvl="1" eaLnBrk="1" hangingPunct="1">
              <a:buFontTx/>
              <a:buNone/>
            </a:pPr>
            <a:r>
              <a:rPr lang="en-GB" sz="2400" dirty="0">
                <a:solidFill>
                  <a:srgbClr val="000000"/>
                </a:solidFill>
              </a:rPr>
              <a:t>   (e.g. by breathing related disorders, movement </a:t>
            </a:r>
            <a:r>
              <a:rPr lang="en-GB" sz="2400" dirty="0" smtClean="0">
                <a:solidFill>
                  <a:srgbClr val="000000"/>
                </a:solidFill>
              </a:rPr>
              <a:t>disorder such as RLS, or </a:t>
            </a:r>
            <a:r>
              <a:rPr lang="en-GB" sz="2400" dirty="0" err="1">
                <a:solidFill>
                  <a:srgbClr val="000000"/>
                </a:solidFill>
              </a:rPr>
              <a:t>parasomnias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</a:rPr>
              <a:t>intrusion of sleep phenomena into the awake state (e.g. in narcolepsy) 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</a:rPr>
              <a:t>disturbances of circadian rhythms (e.g. in delayed sleep phase syndrome, shift work sleep disorder). </a:t>
            </a:r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err="1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Hypersomnia</a:t>
            </a: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: excessive daytime sleepiness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931" y="1268760"/>
            <a:ext cx="8466137" cy="5076825"/>
          </a:xfrm>
        </p:spPr>
        <p:txBody>
          <a:bodyPr lIns="91434" tIns="45718" rIns="91434" bIns="45718">
            <a:normAutofit fontScale="92500" lnSpcReduction="10000"/>
          </a:bodyPr>
          <a:lstStyle/>
          <a:p>
            <a:pPr marL="261938" indent="-261938">
              <a:spcAft>
                <a:spcPct val="10000"/>
              </a:spcAft>
            </a:pPr>
            <a:r>
              <a:rPr lang="en-US" sz="3600" dirty="0" smtClean="0"/>
              <a:t>Obstructive sleep </a:t>
            </a:r>
            <a:r>
              <a:rPr lang="en-US" sz="3600" dirty="0" err="1" smtClean="0"/>
              <a:t>apnoea</a:t>
            </a:r>
            <a:r>
              <a:rPr lang="en-US" sz="3600" dirty="0" smtClean="0"/>
              <a:t> syndrome, OSA </a:t>
            </a:r>
            <a:r>
              <a:rPr lang="en-US" sz="3600" dirty="0"/>
              <a:t>	</a:t>
            </a:r>
          </a:p>
          <a:p>
            <a:pPr marL="990600" lvl="1" indent="-201613">
              <a:spcAft>
                <a:spcPct val="10000"/>
              </a:spcAft>
            </a:pPr>
            <a:r>
              <a:rPr lang="en-GB" sz="3200" dirty="0" smtClean="0"/>
              <a:t>Cessation of airflow with ongoing respiratory effort (often several hundred times a night)</a:t>
            </a:r>
          </a:p>
          <a:p>
            <a:pPr marL="990600" lvl="1" indent="-201613">
              <a:spcAft>
                <a:spcPct val="10000"/>
              </a:spcAft>
            </a:pPr>
            <a:r>
              <a:rPr lang="en-GB" sz="3200" dirty="0" smtClean="0"/>
              <a:t>Results in interrupted sleep and daytime sleepiness</a:t>
            </a:r>
          </a:p>
          <a:p>
            <a:pPr marL="990600" lvl="1" indent="-201613" eaLnBrk="1" hangingPunct="1">
              <a:spcAft>
                <a:spcPct val="10000"/>
              </a:spcAft>
            </a:pPr>
            <a:r>
              <a:rPr lang="en-GB" sz="3200" dirty="0" smtClean="0"/>
              <a:t>Estimated </a:t>
            </a:r>
            <a:r>
              <a:rPr lang="en-GB" sz="3200" dirty="0"/>
              <a:t>9% of </a:t>
            </a:r>
            <a:r>
              <a:rPr lang="en-GB" sz="3200" dirty="0" smtClean="0"/>
              <a:t>women </a:t>
            </a:r>
            <a:r>
              <a:rPr lang="en-GB" sz="3200" dirty="0"/>
              <a:t>and 24% of adult </a:t>
            </a:r>
            <a:r>
              <a:rPr lang="en-GB" sz="3200" dirty="0" smtClean="0"/>
              <a:t>men aged 30-60</a:t>
            </a:r>
          </a:p>
          <a:p>
            <a:pPr marL="990600" lvl="1" indent="-201613" eaLnBrk="1" hangingPunct="1">
              <a:spcAft>
                <a:spcPct val="100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Treated with physical means </a:t>
            </a:r>
          </a:p>
          <a:p>
            <a:pPr marL="1264920" lvl="2" indent="-201613">
              <a:spcAft>
                <a:spcPct val="10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Continuous positive airway pressure (CPAP)</a:t>
            </a:r>
          </a:p>
          <a:p>
            <a:pPr marL="1264920" lvl="2" indent="-201613">
              <a:spcAft>
                <a:spcPct val="10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Occasionally </a:t>
            </a:r>
            <a:r>
              <a:rPr lang="en-US" sz="2800" dirty="0" err="1" smtClean="0">
                <a:solidFill>
                  <a:schemeClr val="tx1"/>
                </a:solidFill>
              </a:rPr>
              <a:t>mandibular</a:t>
            </a:r>
            <a:r>
              <a:rPr lang="en-US" sz="2800" dirty="0" smtClean="0">
                <a:solidFill>
                  <a:schemeClr val="tx1"/>
                </a:solidFill>
              </a:rPr>
              <a:t> advancement device</a:t>
            </a:r>
          </a:p>
        </p:txBody>
      </p:sp>
      <p:sp>
        <p:nvSpPr>
          <p:cNvPr id="4" name="Rectangle 6"/>
          <p:cNvSpPr txBox="1">
            <a:spLocks/>
          </p:cNvSpPr>
          <p:nvPr/>
        </p:nvSpPr>
        <p:spPr>
          <a:xfrm>
            <a:off x="914400" y="-31541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fontAlgn="auto">
              <a:spcAft>
                <a:spcPts val="600"/>
              </a:spcAft>
            </a:pPr>
            <a:r>
              <a:rPr lang="en-GB" sz="3200" b="1" dirty="0" err="1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Hypersomnia</a:t>
            </a:r>
            <a:r>
              <a:rPr lang="en-GB" sz="3200" b="1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: excessive daytime sleepiness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4B63-3FC8-4C6D-B1BA-3DAC5C10203B}" type="slidenum">
              <a:rPr lang="en-US"/>
              <a:pPr/>
              <a:t>8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5236" name="Picture 4" descr="Apnea2"/>
          <p:cNvPicPr>
            <a:picLocks noChangeAspect="1" noChangeArrowheads="1"/>
          </p:cNvPicPr>
          <p:nvPr/>
        </p:nvPicPr>
        <p:blipFill>
          <a:blip r:embed="rId2" cstate="print"/>
          <a:srcRect l="25470" r="23727" b="29161"/>
          <a:stretch>
            <a:fillRect/>
          </a:stretch>
        </p:blipFill>
        <p:spPr bwMode="auto">
          <a:xfrm>
            <a:off x="3779838" y="3556000"/>
            <a:ext cx="2011362" cy="1863725"/>
          </a:xfrm>
          <a:prstGeom prst="rect">
            <a:avLst/>
          </a:prstGeom>
          <a:noFill/>
        </p:spPr>
      </p:pic>
      <p:pic>
        <p:nvPicPr>
          <p:cNvPr id="95237" name="Picture 5" descr="Apnea3"/>
          <p:cNvPicPr>
            <a:picLocks noChangeAspect="1" noChangeArrowheads="1"/>
          </p:cNvPicPr>
          <p:nvPr/>
        </p:nvPicPr>
        <p:blipFill>
          <a:blip r:embed="rId3" cstate="print"/>
          <a:srcRect l="25470" r="23727" b="29161"/>
          <a:stretch>
            <a:fillRect/>
          </a:stretch>
        </p:blipFill>
        <p:spPr bwMode="auto">
          <a:xfrm>
            <a:off x="971550" y="3556000"/>
            <a:ext cx="2011363" cy="1863725"/>
          </a:xfrm>
          <a:prstGeom prst="rect">
            <a:avLst/>
          </a:prstGeom>
          <a:noFill/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971550" y="5427663"/>
            <a:ext cx="2136775" cy="1314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sz="1600" b="1"/>
              <a:t>O2 levels drop until autonomic reflex causes an alarm signal which leads to awakening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779838" y="5427663"/>
            <a:ext cx="2016125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sz="1600" b="1"/>
              <a:t>Airway opens with a loud noise, transient increase in BP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588125" y="5427663"/>
            <a:ext cx="201612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sz="1600" b="1"/>
              <a:t>Normal breathing resumes and patient falls asleep</a:t>
            </a:r>
          </a:p>
        </p:txBody>
      </p:sp>
      <p:pic>
        <p:nvPicPr>
          <p:cNvPr id="95242" name="Picture 10" descr="Apnea1"/>
          <p:cNvPicPr>
            <a:picLocks noChangeAspect="1" noChangeArrowheads="1"/>
          </p:cNvPicPr>
          <p:nvPr/>
        </p:nvPicPr>
        <p:blipFill>
          <a:blip r:embed="rId4" cstate="print"/>
          <a:srcRect l="25470" r="23727" b="30144"/>
          <a:stretch>
            <a:fillRect/>
          </a:stretch>
        </p:blipFill>
        <p:spPr bwMode="auto">
          <a:xfrm>
            <a:off x="6588125" y="3556000"/>
            <a:ext cx="2011363" cy="1863725"/>
          </a:xfrm>
          <a:prstGeom prst="rect">
            <a:avLst/>
          </a:prstGeom>
          <a:noFill/>
        </p:spPr>
      </p:pic>
      <p:pic>
        <p:nvPicPr>
          <p:cNvPr id="95244" name="Picture 12" descr="Apnea1"/>
          <p:cNvPicPr>
            <a:picLocks noChangeAspect="1" noChangeArrowheads="1"/>
          </p:cNvPicPr>
          <p:nvPr/>
        </p:nvPicPr>
        <p:blipFill>
          <a:blip r:embed="rId4" cstate="print"/>
          <a:srcRect l="25470" r="23727" b="30144"/>
          <a:stretch>
            <a:fillRect/>
          </a:stretch>
        </p:blipFill>
        <p:spPr bwMode="auto">
          <a:xfrm>
            <a:off x="971550" y="759519"/>
            <a:ext cx="2011363" cy="1863725"/>
          </a:xfrm>
          <a:prstGeom prst="rect">
            <a:avLst/>
          </a:prstGeom>
          <a:noFill/>
        </p:spPr>
      </p:pic>
      <p:pic>
        <p:nvPicPr>
          <p:cNvPr id="95245" name="Picture 13" descr="Apnea2"/>
          <p:cNvPicPr>
            <a:picLocks noChangeAspect="1" noChangeArrowheads="1"/>
          </p:cNvPicPr>
          <p:nvPr/>
        </p:nvPicPr>
        <p:blipFill>
          <a:blip r:embed="rId2" cstate="print"/>
          <a:srcRect l="25470" r="23727" b="29161"/>
          <a:stretch>
            <a:fillRect/>
          </a:stretch>
        </p:blipFill>
        <p:spPr bwMode="auto">
          <a:xfrm>
            <a:off x="3784600" y="759519"/>
            <a:ext cx="2011363" cy="1863725"/>
          </a:xfrm>
          <a:prstGeom prst="rect">
            <a:avLst/>
          </a:prstGeom>
          <a:noFill/>
        </p:spPr>
      </p:pic>
      <p:pic>
        <p:nvPicPr>
          <p:cNvPr id="95246" name="Picture 14" descr="Apnea3"/>
          <p:cNvPicPr>
            <a:picLocks noChangeAspect="1" noChangeArrowheads="1"/>
          </p:cNvPicPr>
          <p:nvPr/>
        </p:nvPicPr>
        <p:blipFill>
          <a:blip r:embed="rId3" cstate="print"/>
          <a:srcRect l="25470" r="23727" b="29161"/>
          <a:stretch>
            <a:fillRect/>
          </a:stretch>
        </p:blipFill>
        <p:spPr bwMode="auto">
          <a:xfrm>
            <a:off x="6592888" y="759519"/>
            <a:ext cx="2011362" cy="1863725"/>
          </a:xfrm>
          <a:prstGeom prst="rect">
            <a:avLst/>
          </a:prstGeom>
          <a:noFill/>
        </p:spPr>
      </p:pic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971550" y="2631182"/>
            <a:ext cx="20161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sz="1600" b="1"/>
              <a:t>Awake, airway slightly narrowed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3851275" y="2612132"/>
            <a:ext cx="1944688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sz="1600" b="1"/>
              <a:t>During sleep, muscle tone </a:t>
            </a:r>
            <a:r>
              <a:rPr lang="en-GB" sz="1600" b="1">
                <a:sym typeface="Symbol" pitchFamily="18" charset="2"/>
              </a:rPr>
              <a:t></a:t>
            </a:r>
            <a:r>
              <a:rPr lang="en-GB" sz="1600" b="1"/>
              <a:t>, snoring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588125" y="2647057"/>
            <a:ext cx="1944688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sz="1600" b="1"/>
              <a:t>Airway closes, resp. muscles continue to try and inhale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11188" y="-243408"/>
            <a:ext cx="8148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sz="3600" b="1" dirty="0">
                <a:solidFill>
                  <a:srgbClr val="0000FF"/>
                </a:solidFill>
              </a:rPr>
              <a:t>Obstructive sleep apnoea syndrome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008" y="2492896"/>
            <a:ext cx="3741440" cy="28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768974" cy="282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6021288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Nasal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1217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Full face</a:t>
            </a:r>
            <a:endParaRPr lang="en-GB" sz="2400" dirty="0"/>
          </a:p>
        </p:txBody>
      </p:sp>
      <p:sp>
        <p:nvSpPr>
          <p:cNvPr id="7" name="Rectangle 6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lvl="0" algn="ctr" fontAlgn="auto">
              <a:spcAft>
                <a:spcPts val="600"/>
              </a:spcAft>
            </a:pPr>
            <a:r>
              <a:rPr lang="en-GB" sz="3200" b="1" dirty="0" smtClean="0">
                <a:solidFill>
                  <a:srgbClr val="3333FF"/>
                </a:solidFill>
              </a:rPr>
              <a:t>Continuous positive airway pressure (CPAP) for obstructive sleep </a:t>
            </a:r>
            <a:r>
              <a:rPr lang="en-GB" sz="3200" b="1" dirty="0" err="1" smtClean="0">
                <a:solidFill>
                  <a:srgbClr val="3333FF"/>
                </a:solidFill>
              </a:rPr>
              <a:t>apnœa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1600</Words>
  <Application>Microsoft Office PowerPoint</Application>
  <PresentationFormat>On-screen Show (4:3)</PresentationFormat>
  <Paragraphs>304</Paragraphs>
  <Slides>35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Sleep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Narcolepsy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patient had 1-5 terrors per night, preventing continuation of SWS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list</vt:lpstr>
      <vt:lpstr>Questions?</vt:lpstr>
    </vt:vector>
  </TitlesOfParts>
  <Company>University of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Shiel, Nuala</cp:lastModifiedBy>
  <cp:revision>24</cp:revision>
  <dcterms:created xsi:type="dcterms:W3CDTF">2012-01-05T17:49:53Z</dcterms:created>
  <dcterms:modified xsi:type="dcterms:W3CDTF">2013-01-24T10:32:28Z</dcterms:modified>
</cp:coreProperties>
</file>