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9" r:id="rId3"/>
    <p:sldId id="260" r:id="rId4"/>
    <p:sldId id="258" r:id="rId5"/>
    <p:sldId id="274" r:id="rId6"/>
    <p:sldId id="275" r:id="rId7"/>
    <p:sldId id="276" r:id="rId8"/>
    <p:sldId id="278" r:id="rId9"/>
    <p:sldId id="257" r:id="rId10"/>
    <p:sldId id="261" r:id="rId11"/>
    <p:sldId id="277" r:id="rId12"/>
    <p:sldId id="279" r:id="rId13"/>
    <p:sldId id="262" r:id="rId14"/>
    <p:sldId id="280" r:id="rId15"/>
    <p:sldId id="263" r:id="rId16"/>
    <p:sldId id="282" r:id="rId17"/>
    <p:sldId id="264" r:id="rId18"/>
    <p:sldId id="265" r:id="rId19"/>
    <p:sldId id="267" r:id="rId20"/>
    <p:sldId id="272" r:id="rId21"/>
    <p:sldId id="270" r:id="rId22"/>
    <p:sldId id="269" r:id="rId23"/>
    <p:sldId id="273"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05" autoAdjust="0"/>
    <p:restoredTop sz="94660"/>
  </p:normalViewPr>
  <p:slideViewPr>
    <p:cSldViewPr>
      <p:cViewPr>
        <p:scale>
          <a:sx n="50" d="100"/>
          <a:sy n="50" d="100"/>
        </p:scale>
        <p:origin x="-6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C722B1-BB19-424D-AD97-FD37A7EA4E1F}" type="datetimeFigureOut">
              <a:rPr lang="en-US" smtClean="0"/>
              <a:pPr/>
              <a:t>1/24/2013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513167-B258-4C66-85C9-EF7B456115BD}" type="slidenum">
              <a:rPr lang="en-GB" smtClean="0"/>
              <a:pPr/>
              <a:t>‹#›</a:t>
            </a:fld>
            <a:endParaRPr lang="en-GB"/>
          </a:p>
        </p:txBody>
      </p:sp>
    </p:spTree>
    <p:extLst>
      <p:ext uri="{BB962C8B-B14F-4D97-AF65-F5344CB8AC3E}">
        <p14:creationId xmlns:p14="http://schemas.microsoft.com/office/powerpoint/2010/main" val="1344905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0513167-B258-4C66-85C9-EF7B456115BD}" type="slidenum">
              <a:rPr lang="en-GB" smtClean="0"/>
              <a:pPr/>
              <a:t>21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0513167-B258-4C66-85C9-EF7B456115BD}" type="slidenum">
              <a:rPr lang="en-GB" smtClean="0"/>
              <a:pPr/>
              <a:t>24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D497E6-EADA-42C0-861D-080EC6D45461}" type="datetimeFigureOut">
              <a:rPr lang="en-US" smtClean="0"/>
              <a:pPr/>
              <a:t>1/24/2013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2775E-9CCC-4F93-B91B-F4E34404AFA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D497E6-EADA-42C0-861D-080EC6D45461}" type="datetimeFigureOut">
              <a:rPr lang="en-US" smtClean="0"/>
              <a:pPr/>
              <a:t>1/24/2013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2775E-9CCC-4F93-B91B-F4E34404AFA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D497E6-EADA-42C0-861D-080EC6D45461}" type="datetimeFigureOut">
              <a:rPr lang="en-US" smtClean="0"/>
              <a:pPr/>
              <a:t>1/24/2013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2775E-9CCC-4F93-B91B-F4E34404AFA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D497E6-EADA-42C0-861D-080EC6D45461}" type="datetimeFigureOut">
              <a:rPr lang="en-US" smtClean="0"/>
              <a:pPr/>
              <a:t>1/24/2013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2775E-9CCC-4F93-B91B-F4E34404AFA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D497E6-EADA-42C0-861D-080EC6D45461}" type="datetimeFigureOut">
              <a:rPr lang="en-US" smtClean="0"/>
              <a:pPr/>
              <a:t>1/24/2013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2775E-9CCC-4F93-B91B-F4E34404AFA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D497E6-EADA-42C0-861D-080EC6D45461}" type="datetimeFigureOut">
              <a:rPr lang="en-US" smtClean="0"/>
              <a:pPr/>
              <a:t>1/24/2013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2775E-9CCC-4F93-B91B-F4E34404AFA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D497E6-EADA-42C0-861D-080EC6D45461}" type="datetimeFigureOut">
              <a:rPr lang="en-US" smtClean="0"/>
              <a:pPr/>
              <a:t>1/24/2013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82775E-9CCC-4F93-B91B-F4E34404AFA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D497E6-EADA-42C0-861D-080EC6D45461}" type="datetimeFigureOut">
              <a:rPr lang="en-US" smtClean="0"/>
              <a:pPr/>
              <a:t>1/24/2013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82775E-9CCC-4F93-B91B-F4E34404AFA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497E6-EADA-42C0-861D-080EC6D45461}" type="datetimeFigureOut">
              <a:rPr lang="en-US" smtClean="0"/>
              <a:pPr/>
              <a:t>1/24/2013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82775E-9CCC-4F93-B91B-F4E34404AFA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497E6-EADA-42C0-861D-080EC6D45461}" type="datetimeFigureOut">
              <a:rPr lang="en-US" smtClean="0"/>
              <a:pPr/>
              <a:t>1/24/2013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2775E-9CCC-4F93-B91B-F4E34404AFA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497E6-EADA-42C0-861D-080EC6D45461}" type="datetimeFigureOut">
              <a:rPr lang="en-US" smtClean="0"/>
              <a:pPr/>
              <a:t>1/24/2013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2775E-9CCC-4F93-B91B-F4E34404AFA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497E6-EADA-42C0-861D-080EC6D45461}" type="datetimeFigureOut">
              <a:rPr lang="en-US" smtClean="0"/>
              <a:pPr/>
              <a:t>1/24/2013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2775E-9CCC-4F93-B91B-F4E34404AFA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idotherap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GB" dirty="0" err="1" smtClean="0">
                <a:latin typeface="Arial" pitchFamily="34" charset="0"/>
                <a:cs typeface="Arial" pitchFamily="34" charset="0"/>
              </a:rPr>
              <a:t>Nidotherapy</a:t>
            </a:r>
            <a:r>
              <a:rPr lang="en-GB" dirty="0" smtClean="0">
                <a:latin typeface="Arial" pitchFamily="34" charset="0"/>
                <a:cs typeface="Arial" pitchFamily="34" charset="0"/>
              </a:rPr>
              <a:t>: harmonising the environment with the patient</a:t>
            </a:r>
            <a:endParaRPr lang="en-GB" dirty="0">
              <a:latin typeface="Arial" pitchFamily="34" charset="0"/>
              <a:cs typeface="Arial" pitchFamily="34" charset="0"/>
            </a:endParaRPr>
          </a:p>
        </p:txBody>
      </p:sp>
      <p:sp>
        <p:nvSpPr>
          <p:cNvPr id="3" name="Subtitle 2"/>
          <p:cNvSpPr>
            <a:spLocks noGrp="1"/>
          </p:cNvSpPr>
          <p:nvPr>
            <p:ph type="subTitle" idx="1"/>
          </p:nvPr>
        </p:nvSpPr>
        <p:spPr/>
        <p:style>
          <a:lnRef idx="1">
            <a:schemeClr val="accent3"/>
          </a:lnRef>
          <a:fillRef idx="2">
            <a:schemeClr val="accent3"/>
          </a:fillRef>
          <a:effectRef idx="1">
            <a:schemeClr val="accent3"/>
          </a:effectRef>
          <a:fontRef idx="minor">
            <a:schemeClr val="dk1"/>
          </a:fontRef>
        </p:style>
        <p:txBody>
          <a:bodyPr/>
          <a:lstStyle/>
          <a:p>
            <a:r>
              <a:rPr lang="en-GB" dirty="0" smtClean="0">
                <a:latin typeface="Arial" pitchFamily="34" charset="0"/>
                <a:cs typeface="Arial" pitchFamily="34" charset="0"/>
              </a:rPr>
              <a:t>Peter </a:t>
            </a:r>
            <a:r>
              <a:rPr lang="en-GB" dirty="0" err="1" smtClean="0">
                <a:latin typeface="Arial" pitchFamily="34" charset="0"/>
                <a:cs typeface="Arial" pitchFamily="34" charset="0"/>
              </a:rPr>
              <a:t>Tyrer</a:t>
            </a:r>
            <a:endParaRPr lang="en-GB" dirty="0" smtClean="0">
              <a:latin typeface="Arial" pitchFamily="34" charset="0"/>
              <a:cs typeface="Arial" pitchFamily="34" charset="0"/>
            </a:endParaRPr>
          </a:p>
          <a:p>
            <a:r>
              <a:rPr lang="en-GB" sz="2800" dirty="0" smtClean="0">
                <a:latin typeface="Arial" pitchFamily="34" charset="0"/>
                <a:cs typeface="Arial" pitchFamily="34" charset="0"/>
              </a:rPr>
              <a:t>Centre </a:t>
            </a:r>
            <a:r>
              <a:rPr lang="en-GB" sz="2800" dirty="0" smtClean="0">
                <a:latin typeface="Arial" pitchFamily="34" charset="0"/>
                <a:cs typeface="Arial" pitchFamily="34" charset="0"/>
              </a:rPr>
              <a:t>for Mental </a:t>
            </a:r>
            <a:r>
              <a:rPr lang="en-GB" sz="2800" dirty="0" smtClean="0">
                <a:latin typeface="Arial" pitchFamily="34" charset="0"/>
                <a:cs typeface="Arial" pitchFamily="34" charset="0"/>
              </a:rPr>
              <a:t>Health</a:t>
            </a:r>
          </a:p>
          <a:p>
            <a:r>
              <a:rPr lang="en-GB" sz="2800" dirty="0" smtClean="0">
                <a:latin typeface="Arial" pitchFamily="34" charset="0"/>
                <a:cs typeface="Arial" pitchFamily="34" charset="0"/>
              </a:rPr>
              <a:t>Imperial College London</a:t>
            </a:r>
            <a:endParaRPr lang="en-GB"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Genuine partnership</a:t>
            </a:r>
            <a:endParaRPr lang="en-GB" dirty="0"/>
          </a:p>
        </p:txBody>
      </p:sp>
      <p:sp>
        <p:nvSpPr>
          <p:cNvPr id="3" name="Content Placeholder 2"/>
          <p:cNvSpPr>
            <a:spLocks noGrp="1"/>
          </p:cNvSpPr>
          <p:nvPr>
            <p:ph idx="1"/>
          </p:nvPr>
        </p:nvSpPr>
        <p:spPr/>
        <p:txBody>
          <a:bodyPr/>
          <a:lstStyle/>
          <a:p>
            <a:r>
              <a:rPr lang="en-GB" dirty="0" smtClean="0"/>
              <a:t>By getting a good understanding of what patients want and need you are able to work out with them what environmental changes are needed</a:t>
            </a:r>
          </a:p>
          <a:p>
            <a:r>
              <a:rPr lang="en-GB" dirty="0" smtClean="0"/>
              <a:t>This involves environment in all its forms</a:t>
            </a:r>
          </a:p>
          <a:p>
            <a:r>
              <a:rPr lang="en-GB" dirty="0" smtClean="0"/>
              <a:t>It may even extend to the taking of medication (as this can influence the personal and social environment markedly)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Partnership</a:t>
            </a:r>
            <a:endParaRPr lang="en-GB" dirty="0"/>
          </a:p>
        </p:txBody>
      </p:sp>
      <p:sp>
        <p:nvSpPr>
          <p:cNvPr id="3" name="Content Placeholder 2"/>
          <p:cNvSpPr>
            <a:spLocks noGrp="1"/>
          </p:cNvSpPr>
          <p:nvPr>
            <p:ph idx="1"/>
          </p:nvPr>
        </p:nvSpPr>
        <p:spPr/>
        <p:txBody>
          <a:bodyPr/>
          <a:lstStyle/>
          <a:p>
            <a:r>
              <a:rPr lang="en-GB" dirty="0" smtClean="0"/>
              <a:t>Genuine partnership involves removing professional paraphernalia from your relationship with patients and understanding how they behave and react to circumstances, not just by talking, but in vivo </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 film clip</a:t>
            </a:r>
            <a:endParaRPr lang="en-GB" dirty="0"/>
          </a:p>
        </p:txBody>
      </p:sp>
      <p:sp>
        <p:nvSpPr>
          <p:cNvPr id="3" name="Content Placeholder 2"/>
          <p:cNvSpPr>
            <a:spLocks noGrp="1"/>
          </p:cNvSpPr>
          <p:nvPr>
            <p:ph idx="1"/>
          </p:nvPr>
        </p:nvSpPr>
        <p:spPr/>
        <p:txBody>
          <a:bodyPr/>
          <a:lstStyle/>
          <a:p>
            <a:r>
              <a:rPr lang="en-GB" dirty="0" smtClean="0"/>
              <a:t>This is of Louise, who has been under an assertive outreach team for 10 years and who is stuck. She has a range of personality disorders, with classic ‘borderline’ (rapid changes in mood, hostility, uncertain identity, impulsive behaviour, but no self-harm) features.  She upsets all the assertive team by imitating them very well. She also likes drama      </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Environmental advocacy </a:t>
            </a:r>
            <a:endParaRPr lang="en-GB" dirty="0"/>
          </a:p>
        </p:txBody>
      </p:sp>
      <p:sp>
        <p:nvSpPr>
          <p:cNvPr id="3" name="Content Placeholder 2"/>
          <p:cNvSpPr>
            <a:spLocks noGrp="1"/>
          </p:cNvSpPr>
          <p:nvPr>
            <p:ph idx="1"/>
          </p:nvPr>
        </p:nvSpPr>
        <p:spPr/>
        <p:txBody>
          <a:bodyPr/>
          <a:lstStyle/>
          <a:p>
            <a:r>
              <a:rPr lang="en-GB" dirty="0" smtClean="0"/>
              <a:t>People often want changes in their environment but are unable to achieve them for a number of reasons</a:t>
            </a:r>
          </a:p>
          <a:p>
            <a:r>
              <a:rPr lang="en-GB" dirty="0" smtClean="0"/>
              <a:t>The </a:t>
            </a:r>
            <a:r>
              <a:rPr lang="en-GB" dirty="0" err="1" smtClean="0"/>
              <a:t>nidotherapist</a:t>
            </a:r>
            <a:r>
              <a:rPr lang="en-GB" dirty="0" smtClean="0"/>
              <a:t> as environmental advocate can make these changes happen by harnessing their skills to the patient’s ones</a:t>
            </a:r>
          </a:p>
          <a:p>
            <a:r>
              <a:rPr lang="en-GB" dirty="0" smtClean="0"/>
              <a:t> Persuasion of others may also be necessary and so then more advocacy is needed</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Environmental advocacy</a:t>
            </a:r>
            <a:endParaRPr lang="en-GB" dirty="0"/>
          </a:p>
        </p:txBody>
      </p:sp>
      <p:sp>
        <p:nvSpPr>
          <p:cNvPr id="3" name="Content Placeholder 2"/>
          <p:cNvSpPr>
            <a:spLocks noGrp="1"/>
          </p:cNvSpPr>
          <p:nvPr>
            <p:ph idx="1"/>
          </p:nvPr>
        </p:nvSpPr>
        <p:spPr/>
        <p:txBody>
          <a:bodyPr>
            <a:normAutofit lnSpcReduction="10000"/>
          </a:bodyPr>
          <a:lstStyle/>
          <a:p>
            <a:r>
              <a:rPr lang="en-GB" dirty="0" smtClean="0"/>
              <a:t>By discussing the environment in all its forms – physical, social and personal – with patients it is possible to approach the possibility of ‘change without challenge’ (</a:t>
            </a:r>
            <a:r>
              <a:rPr lang="en-GB" dirty="0" err="1" smtClean="0"/>
              <a:t>ie</a:t>
            </a:r>
            <a:r>
              <a:rPr lang="en-GB" dirty="0" smtClean="0"/>
              <a:t> problems that have  been tackled head on now become indirectly approached and allow shift to be made)</a:t>
            </a:r>
          </a:p>
          <a:p>
            <a:r>
              <a:rPr lang="en-GB" dirty="0" smtClean="0"/>
              <a:t>We do not tell people what changes are needed, they are developed in unison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Dissolution of boundaries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a:t>
            </a:r>
            <a:r>
              <a:rPr lang="en-GB" dirty="0" err="1" smtClean="0"/>
              <a:t>nidotherapist</a:t>
            </a:r>
            <a:r>
              <a:rPr lang="en-GB" dirty="0" smtClean="0"/>
              <a:t>, whilst maintaining a professional relationship with the patient, often has to prevent the normal distance  between patient and therapist from developing as this can be unhelpful</a:t>
            </a:r>
          </a:p>
          <a:p>
            <a:r>
              <a:rPr lang="en-GB" dirty="0" smtClean="0"/>
              <a:t> Just as we may call on a friend to help us with a sticky problem the patient needs to be able to do the same with an environmental one</a:t>
            </a:r>
          </a:p>
          <a:p>
            <a:r>
              <a:rPr lang="en-GB" dirty="0" smtClean="0"/>
              <a:t>But the  </a:t>
            </a:r>
            <a:r>
              <a:rPr lang="en-GB" dirty="0" err="1" smtClean="0"/>
              <a:t>nidotherapist</a:t>
            </a:r>
            <a:r>
              <a:rPr lang="en-GB" dirty="0" smtClean="0"/>
              <a:t> becomes an environmental aide, not a personal guru </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this important?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After chronic care, particularly if it is not very successful and has to keep changing, there is often a degree of alienation that develops between patient and staff, who are often demonised as ‘the system’. The </a:t>
            </a:r>
            <a:r>
              <a:rPr lang="en-GB" dirty="0" err="1" smtClean="0"/>
              <a:t>nidotherapist</a:t>
            </a:r>
            <a:r>
              <a:rPr lang="en-GB" dirty="0" smtClean="0"/>
              <a:t> has to break out of this mould to move things forward</a:t>
            </a:r>
          </a:p>
          <a:p>
            <a:r>
              <a:rPr lang="en-GB" dirty="0" smtClean="0"/>
              <a:t>It also helps the therapist to get a greater degree of understanding of what environments are likely to do well  and which will do badly. </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Where do other treatments overlap?</a:t>
            </a:r>
            <a:endParaRPr lang="en-GB" dirty="0"/>
          </a:p>
        </p:txBody>
      </p:sp>
      <p:sp>
        <p:nvSpPr>
          <p:cNvPr id="3" name="Content Placeholder 2"/>
          <p:cNvSpPr>
            <a:spLocks noGrp="1"/>
          </p:cNvSpPr>
          <p:nvPr>
            <p:ph idx="1"/>
          </p:nvPr>
        </p:nvSpPr>
        <p:spPr/>
        <p:txBody>
          <a:bodyPr>
            <a:normAutofit fontScale="92500"/>
          </a:bodyPr>
          <a:lstStyle/>
          <a:p>
            <a:r>
              <a:rPr lang="en-GB" dirty="0" smtClean="0"/>
              <a:t>Dynamic psychotherapy – hardly at all</a:t>
            </a:r>
          </a:p>
          <a:p>
            <a:r>
              <a:rPr lang="en-GB" dirty="0" smtClean="0"/>
              <a:t>Cognitive behaviour therapy – a little</a:t>
            </a:r>
          </a:p>
          <a:p>
            <a:r>
              <a:rPr lang="en-GB" dirty="0" smtClean="0"/>
              <a:t>Problem-solving – sometimes</a:t>
            </a:r>
          </a:p>
          <a:p>
            <a:r>
              <a:rPr lang="en-GB" dirty="0" smtClean="0"/>
              <a:t>Behavioural analysis and therapy – sometimes</a:t>
            </a:r>
          </a:p>
          <a:p>
            <a:r>
              <a:rPr lang="en-GB" dirty="0" smtClean="0"/>
              <a:t>Social skills training – a little</a:t>
            </a:r>
          </a:p>
          <a:p>
            <a:r>
              <a:rPr lang="en-GB" dirty="0" smtClean="0"/>
              <a:t>Person centred planning  - a little</a:t>
            </a:r>
          </a:p>
          <a:p>
            <a:r>
              <a:rPr lang="en-GB" dirty="0" smtClean="0"/>
              <a:t>But none of these are environmental treatments – they are essentially aimed at the person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Does it work?</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Yes, for people whom have failed with every other treatment </a:t>
            </a:r>
          </a:p>
          <a:p>
            <a:endParaRPr lang="en-GB" dirty="0" smtClean="0"/>
          </a:p>
          <a:p>
            <a:r>
              <a:rPr lang="en-GB" dirty="0" smtClean="0"/>
              <a:t>For example, take substance misuse and psychosis</a:t>
            </a:r>
          </a:p>
          <a:p>
            <a:endParaRPr lang="en-GB" dirty="0" smtClean="0"/>
          </a:p>
          <a:p>
            <a:r>
              <a:rPr lang="en-GB" dirty="0" smtClean="0"/>
              <a:t>Secondary analysis of randomised trial of </a:t>
            </a:r>
            <a:r>
              <a:rPr lang="en-GB" dirty="0" err="1" smtClean="0"/>
              <a:t>nidotherapy</a:t>
            </a:r>
            <a:r>
              <a:rPr lang="en-GB" dirty="0" smtClean="0"/>
              <a:t> + assertive outreach therapy  versus assertive outreach alone  in severe mental illness and personality disorder</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This ‘dual diagnosis’ is not easy to treat </a:t>
            </a:r>
            <a:endParaRPr lang="en-GB" dirty="0"/>
          </a:p>
        </p:txBody>
      </p:sp>
      <p:sp>
        <p:nvSpPr>
          <p:cNvPr id="3" name="Content Placeholder 2"/>
          <p:cNvSpPr>
            <a:spLocks noGrp="1"/>
          </p:cNvSpPr>
          <p:nvPr>
            <p:ph idx="1"/>
          </p:nvPr>
        </p:nvSpPr>
        <p:spPr>
          <a:xfrm>
            <a:off x="0" y="1600200"/>
            <a:ext cx="8929718" cy="4525963"/>
          </a:xfrm>
        </p:spPr>
        <p:txBody>
          <a:bodyPr>
            <a:normAutofit fontScale="85000" lnSpcReduction="10000"/>
          </a:bodyPr>
          <a:lstStyle/>
          <a:p>
            <a:pPr>
              <a:buNone/>
            </a:pPr>
            <a:r>
              <a:rPr lang="en-GB" dirty="0" smtClean="0"/>
              <a:t>A cluster randomised controlled trial was used to investigate the effectiveness of training staff in 13 London community mental health teams (CMHTs) to deliver substance misuse interventions to patients with psychosis and </a:t>
            </a:r>
            <a:r>
              <a:rPr lang="en-GB" dirty="0" err="1" smtClean="0"/>
              <a:t>comorbid</a:t>
            </a:r>
            <a:r>
              <a:rPr lang="en-GB" dirty="0" smtClean="0"/>
              <a:t> substance misuse (‘dual diagnosis’).The primary hypotheses, which were that experimental group patients would spend fewer days in hospital over 18 months of follow-up and show reduced alcohol and drug consumption, were not confirmed.</a:t>
            </a:r>
          </a:p>
          <a:p>
            <a:pPr>
              <a:buNone/>
            </a:pPr>
            <a:endParaRPr lang="en-GB" dirty="0" smtClean="0"/>
          </a:p>
          <a:p>
            <a:pPr>
              <a:buNone/>
            </a:pPr>
            <a:r>
              <a:rPr lang="en-GB" dirty="0" smtClean="0"/>
              <a:t> (Johnson et al, </a:t>
            </a:r>
            <a:r>
              <a:rPr lang="en-GB" i="1" dirty="0" smtClean="0"/>
              <a:t>Br J Psychiatry </a:t>
            </a:r>
            <a:r>
              <a:rPr lang="en-GB" dirty="0" smtClean="0"/>
              <a:t>2007 , </a:t>
            </a:r>
            <a:r>
              <a:rPr lang="en-GB" b="1" dirty="0" smtClean="0"/>
              <a:t>191</a:t>
            </a:r>
            <a:r>
              <a:rPr lang="en-GB" dirty="0" smtClean="0"/>
              <a:t>, 451-2)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a:t>
            </a:r>
            <a:endParaRPr lang="en-GB" dirty="0"/>
          </a:p>
        </p:txBody>
      </p:sp>
      <p:sp>
        <p:nvSpPr>
          <p:cNvPr id="3" name="Content Placeholder 2"/>
          <p:cNvSpPr>
            <a:spLocks noGrp="1"/>
          </p:cNvSpPr>
          <p:nvPr>
            <p:ph idx="1"/>
          </p:nvPr>
        </p:nvSpPr>
        <p:spPr/>
        <p:txBody>
          <a:bodyPr/>
          <a:lstStyle/>
          <a:p>
            <a:r>
              <a:rPr lang="en-GB" dirty="0" err="1" smtClean="0"/>
              <a:t>Nidotherapy</a:t>
            </a:r>
            <a:r>
              <a:rPr lang="en-GB" dirty="0" smtClean="0"/>
              <a:t> is:-</a:t>
            </a:r>
          </a:p>
          <a:p>
            <a:r>
              <a:rPr lang="en-GB" dirty="0" smtClean="0">
                <a:cs typeface="Times New Roman" pitchFamily="18" charset="0"/>
              </a:rPr>
              <a:t>‘the collaborative systematic assessment and modification of the environment to minimise the impact of any form of mental disorder on the individual or on society’ (Tyrer, </a:t>
            </a:r>
            <a:r>
              <a:rPr lang="en-GB" dirty="0" err="1" smtClean="0">
                <a:cs typeface="Times New Roman" pitchFamily="18" charset="0"/>
              </a:rPr>
              <a:t>Sensky</a:t>
            </a:r>
            <a:r>
              <a:rPr lang="en-GB" dirty="0" smtClean="0">
                <a:cs typeface="Times New Roman" pitchFamily="18" charset="0"/>
              </a:rPr>
              <a:t> and </a:t>
            </a:r>
            <a:r>
              <a:rPr lang="en-GB" dirty="0" err="1" smtClean="0">
                <a:cs typeface="Times New Roman" pitchFamily="18" charset="0"/>
              </a:rPr>
              <a:t>Mitchard</a:t>
            </a:r>
            <a:r>
              <a:rPr lang="en-GB" dirty="0" smtClean="0">
                <a:cs typeface="Times New Roman" pitchFamily="18" charset="0"/>
              </a:rPr>
              <a:t>, 2003; </a:t>
            </a:r>
            <a:r>
              <a:rPr lang="en-GB" i="1" dirty="0" smtClean="0">
                <a:cs typeface="Times New Roman" pitchFamily="18" charset="0"/>
              </a:rPr>
              <a:t>Psychotherapy and Psychosomatics, , </a:t>
            </a:r>
            <a:r>
              <a:rPr lang="en-GB" b="1" dirty="0" smtClean="0">
                <a:cs typeface="Times New Roman" pitchFamily="18" charset="0"/>
              </a:rPr>
              <a:t>72, </a:t>
            </a:r>
            <a:r>
              <a:rPr lang="en-GB" dirty="0" smtClean="0">
                <a:cs typeface="Times New Roman" pitchFamily="18" charset="0"/>
              </a:rPr>
              <a:t>350-356)</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Does </a:t>
            </a:r>
            <a:r>
              <a:rPr lang="en-GB" dirty="0" err="1" smtClean="0"/>
              <a:t>nidotherapy</a:t>
            </a:r>
            <a:r>
              <a:rPr lang="en-GB" dirty="0" smtClean="0"/>
              <a:t> do any better?</a:t>
            </a:r>
            <a:endParaRPr lang="en-GB" dirty="0"/>
          </a:p>
        </p:txBody>
      </p:sp>
      <p:sp>
        <p:nvSpPr>
          <p:cNvPr id="3" name="Content Placeholder 2"/>
          <p:cNvSpPr>
            <a:spLocks noGrp="1"/>
          </p:cNvSpPr>
          <p:nvPr>
            <p:ph idx="1"/>
          </p:nvPr>
        </p:nvSpPr>
        <p:spPr/>
        <p:txBody>
          <a:bodyPr/>
          <a:lstStyle/>
          <a:p>
            <a:r>
              <a:rPr lang="en-GB" dirty="0" smtClean="0"/>
              <a:t>Yes, it gets people out of hospital to environments which are more suited </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7649" name="Object 1"/>
          <p:cNvGraphicFramePr>
            <a:graphicFrameLocks noChangeAspect="1"/>
          </p:cNvGraphicFramePr>
          <p:nvPr/>
        </p:nvGraphicFramePr>
        <p:xfrm>
          <a:off x="928662" y="1142984"/>
          <a:ext cx="7429552" cy="5314956"/>
        </p:xfrm>
        <a:graphic>
          <a:graphicData uri="http://schemas.openxmlformats.org/presentationml/2006/ole">
            <mc:AlternateContent xmlns:mc="http://schemas.openxmlformats.org/markup-compatibility/2006">
              <mc:Choice xmlns:v="urn:schemas-microsoft-com:vml" Requires="v">
                <p:oleObj spid="_x0000_s27650" name="Graph" r:id="rId4" imgW="5480640" imgH="4110480" progId="STATISTICA.Graph">
                  <p:embed/>
                </p:oleObj>
              </mc:Choice>
              <mc:Fallback>
                <p:oleObj name="Graph" r:id="rId4" imgW="5480640" imgH="4110480" progId="STATISTICA.Graph">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8662" y="1142984"/>
                        <a:ext cx="7429552" cy="53149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1785918" y="500042"/>
            <a:ext cx="5131341" cy="369332"/>
          </a:xfrm>
          <a:prstGeom prst="rect">
            <a:avLst/>
          </a:prstGeom>
          <a:noFill/>
        </p:spPr>
        <p:txBody>
          <a:bodyPr wrap="none" rtlCol="0">
            <a:spAutoFit/>
          </a:bodyPr>
          <a:lstStyle/>
          <a:p>
            <a:r>
              <a:rPr lang="en-GB" dirty="0" smtClean="0"/>
              <a:t>Results of main trial  of all patients  (52 randomised) </a:t>
            </a:r>
            <a:endParaRPr lang="en-GB" dirty="0"/>
          </a:p>
        </p:txBody>
      </p:sp>
      <p:sp>
        <p:nvSpPr>
          <p:cNvPr id="5" name="TextBox 4"/>
          <p:cNvSpPr txBox="1"/>
          <p:nvPr/>
        </p:nvSpPr>
        <p:spPr>
          <a:xfrm>
            <a:off x="3500430" y="6488668"/>
            <a:ext cx="2071702" cy="369332"/>
          </a:xfrm>
          <a:prstGeom prst="rect">
            <a:avLst/>
          </a:prstGeom>
          <a:noFill/>
        </p:spPr>
        <p:txBody>
          <a:bodyPr wrap="square" rtlCol="0">
            <a:spAutoFit/>
          </a:bodyPr>
          <a:lstStyle/>
          <a:p>
            <a:r>
              <a:rPr lang="en-GB" dirty="0" smtClean="0"/>
              <a:t>P=0.07</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025" name="Object 1"/>
          <p:cNvGraphicFramePr>
            <a:graphicFrameLocks noChangeAspect="1"/>
          </p:cNvGraphicFramePr>
          <p:nvPr/>
        </p:nvGraphicFramePr>
        <p:xfrm>
          <a:off x="1071538" y="1000108"/>
          <a:ext cx="6672274" cy="5143536"/>
        </p:xfrm>
        <a:graphic>
          <a:graphicData uri="http://schemas.openxmlformats.org/presentationml/2006/ole">
            <mc:AlternateContent xmlns:mc="http://schemas.openxmlformats.org/markup-compatibility/2006">
              <mc:Choice xmlns:v="urn:schemas-microsoft-com:vml" Requires="v">
                <p:oleObj spid="_x0000_s1026" name="Graph" r:id="rId3" imgW="5943600" imgH="4457880" progId="STATISTICA.Graph">
                  <p:embed/>
                </p:oleObj>
              </mc:Choice>
              <mc:Fallback>
                <p:oleObj name="Graph" r:id="rId3" imgW="5943600" imgH="4457880" progId="STATISTICA.Graph">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38" y="1000108"/>
                        <a:ext cx="6672274" cy="51435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928662" y="500042"/>
            <a:ext cx="7215237" cy="369332"/>
          </a:xfrm>
          <a:prstGeom prst="rect">
            <a:avLst/>
          </a:prstGeom>
          <a:noFill/>
        </p:spPr>
        <p:txBody>
          <a:bodyPr wrap="square" rtlCol="0">
            <a:spAutoFit/>
          </a:bodyPr>
          <a:lstStyle/>
          <a:p>
            <a:r>
              <a:rPr lang="en-GB" dirty="0" smtClean="0"/>
              <a:t>Results of 36 patients randomised with substance misuse &amp; psychosis </a:t>
            </a:r>
            <a:endParaRPr lang="en-GB" dirty="0"/>
          </a:p>
        </p:txBody>
      </p:sp>
      <p:sp>
        <p:nvSpPr>
          <p:cNvPr id="5" name="TextBox 4"/>
          <p:cNvSpPr txBox="1"/>
          <p:nvPr/>
        </p:nvSpPr>
        <p:spPr>
          <a:xfrm>
            <a:off x="3428992" y="6215082"/>
            <a:ext cx="857256" cy="369332"/>
          </a:xfrm>
          <a:prstGeom prst="rect">
            <a:avLst/>
          </a:prstGeom>
          <a:noFill/>
        </p:spPr>
        <p:txBody>
          <a:bodyPr wrap="square" rtlCol="0">
            <a:spAutoFit/>
          </a:bodyPr>
          <a:lstStyle/>
          <a:p>
            <a:r>
              <a:rPr lang="en-GB" dirty="0" smtClean="0"/>
              <a:t>P=0.03</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this has cost implications</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71472" y="857230"/>
          <a:ext cx="8143933" cy="5468291"/>
        </p:xfrm>
        <a:graphic>
          <a:graphicData uri="http://schemas.openxmlformats.org/drawingml/2006/table">
            <a:tbl>
              <a:tblPr/>
              <a:tblGrid>
                <a:gridCol w="1973740"/>
                <a:gridCol w="963779"/>
                <a:gridCol w="963779"/>
                <a:gridCol w="829921"/>
                <a:gridCol w="829921"/>
                <a:gridCol w="868280"/>
                <a:gridCol w="1071994"/>
                <a:gridCol w="642519"/>
              </a:tblGrid>
              <a:tr h="327373">
                <a:tc>
                  <a:txBody>
                    <a:bodyPr/>
                    <a:lstStyle/>
                    <a:p>
                      <a:pPr>
                        <a:lnSpc>
                          <a:spcPct val="150000"/>
                        </a:lnSpc>
                        <a:spcAft>
                          <a:spcPts val="0"/>
                        </a:spcAft>
                      </a:pPr>
                      <a:endParaRPr lang="en-GB" sz="800" dirty="0">
                        <a:latin typeface="Times New Roman"/>
                        <a:ea typeface="Times New Roman"/>
                        <a:cs typeface="Arial"/>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ctr">
                        <a:lnSpc>
                          <a:spcPct val="150000"/>
                        </a:lnSpc>
                        <a:spcAft>
                          <a:spcPts val="0"/>
                        </a:spcAft>
                      </a:pPr>
                      <a:r>
                        <a:rPr lang="en-GB" sz="1600" dirty="0" err="1">
                          <a:latin typeface="Times New Roman"/>
                          <a:ea typeface="Times New Roman"/>
                          <a:cs typeface="Arial"/>
                        </a:rPr>
                        <a:t>Nidotherapy</a:t>
                      </a:r>
                      <a:r>
                        <a:rPr lang="en-GB" sz="1600" dirty="0">
                          <a:latin typeface="Times New Roman"/>
                          <a:ea typeface="Times New Roman"/>
                          <a:cs typeface="Arial"/>
                        </a:rPr>
                        <a:t> group (n=19)</a:t>
                      </a:r>
                      <a:endParaRPr lang="en-GB" sz="1600" dirty="0">
                        <a:latin typeface="Times New Roman"/>
                        <a:ea typeface="Times New Roman"/>
                        <a:cs typeface="Times New Roman"/>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lnSpc>
                          <a:spcPct val="150000"/>
                        </a:lnSpc>
                        <a:spcAft>
                          <a:spcPts val="0"/>
                        </a:spcAft>
                      </a:pPr>
                      <a:r>
                        <a:rPr lang="en-GB" sz="1600" dirty="0">
                          <a:latin typeface="Times New Roman"/>
                          <a:ea typeface="Times New Roman"/>
                          <a:cs typeface="Arial"/>
                        </a:rPr>
                        <a:t>Control group (n=15)</a:t>
                      </a:r>
                      <a:endParaRPr lang="en-GB" sz="1600" dirty="0">
                        <a:latin typeface="Times New Roman"/>
                        <a:ea typeface="Times New Roman"/>
                        <a:cs typeface="Times New Roman"/>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r>
              <a:tr h="654747">
                <a:tc>
                  <a:txBody>
                    <a:bodyPr/>
                    <a:lstStyle/>
                    <a:p>
                      <a:pPr>
                        <a:lnSpc>
                          <a:spcPct val="150000"/>
                        </a:lnSpc>
                        <a:spcAft>
                          <a:spcPts val="0"/>
                        </a:spcAft>
                      </a:pPr>
                      <a:endParaRPr lang="en-GB" sz="800">
                        <a:latin typeface="Times New Roman"/>
                        <a:ea typeface="Times New Roman"/>
                        <a:cs typeface="Arial"/>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400" dirty="0">
                          <a:latin typeface="Times New Roman"/>
                          <a:ea typeface="Times New Roman"/>
                          <a:cs typeface="Arial"/>
                        </a:rPr>
                        <a:t>Mean</a:t>
                      </a:r>
                      <a:endParaRPr lang="en-GB" sz="1400" dirty="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400" dirty="0">
                          <a:latin typeface="Times New Roman"/>
                          <a:ea typeface="Times New Roman"/>
                          <a:cs typeface="Arial"/>
                        </a:rPr>
                        <a:t>SD</a:t>
                      </a:r>
                      <a:endParaRPr lang="en-GB" sz="1400" dirty="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400" dirty="0">
                          <a:latin typeface="Times New Roman"/>
                          <a:ea typeface="Times New Roman"/>
                          <a:cs typeface="Arial"/>
                        </a:rPr>
                        <a:t>Mean</a:t>
                      </a:r>
                      <a:endParaRPr lang="en-GB" sz="1400" dirty="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400" dirty="0">
                          <a:latin typeface="Times New Roman"/>
                          <a:ea typeface="Times New Roman"/>
                          <a:cs typeface="Arial"/>
                        </a:rPr>
                        <a:t>SD</a:t>
                      </a:r>
                      <a:endParaRPr lang="en-GB" sz="1400" dirty="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400" dirty="0">
                          <a:latin typeface="Times New Roman"/>
                          <a:ea typeface="Times New Roman"/>
                          <a:cs typeface="Arial"/>
                        </a:rPr>
                        <a:t>Mean </a:t>
                      </a:r>
                      <a:endParaRPr lang="en-GB" sz="1400" dirty="0">
                        <a:latin typeface="Times New Roman"/>
                        <a:ea typeface="Times New Roman"/>
                        <a:cs typeface="Times New Roman"/>
                      </a:endParaRPr>
                    </a:p>
                    <a:p>
                      <a:pPr>
                        <a:lnSpc>
                          <a:spcPct val="150000"/>
                        </a:lnSpc>
                        <a:spcAft>
                          <a:spcPts val="0"/>
                        </a:spcAft>
                      </a:pPr>
                      <a:r>
                        <a:rPr lang="en-GB" sz="1400" dirty="0">
                          <a:latin typeface="Times New Roman"/>
                          <a:ea typeface="Times New Roman"/>
                          <a:cs typeface="Arial"/>
                        </a:rPr>
                        <a:t>difference</a:t>
                      </a:r>
                      <a:endParaRPr lang="en-GB" sz="1400" dirty="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400" dirty="0">
                          <a:latin typeface="Times New Roman"/>
                          <a:ea typeface="Times New Roman"/>
                          <a:cs typeface="Arial"/>
                        </a:rPr>
                        <a:t>(95% CI)</a:t>
                      </a:r>
                      <a:endParaRPr lang="en-GB" sz="1400" dirty="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400" dirty="0">
                          <a:latin typeface="Times New Roman"/>
                          <a:ea typeface="Times New Roman"/>
                          <a:cs typeface="Arial"/>
                        </a:rPr>
                        <a:t>p-value</a:t>
                      </a:r>
                      <a:endParaRPr lang="en-GB" sz="1400" dirty="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r>
              <a:tr h="327373">
                <a:tc>
                  <a:txBody>
                    <a:bodyPr/>
                    <a:lstStyle/>
                    <a:p>
                      <a:pPr>
                        <a:lnSpc>
                          <a:spcPct val="150000"/>
                        </a:lnSpc>
                        <a:spcAft>
                          <a:spcPts val="0"/>
                        </a:spcAft>
                      </a:pPr>
                      <a:r>
                        <a:rPr lang="en-GB" sz="800">
                          <a:latin typeface="Times New Roman"/>
                          <a:ea typeface="Times New Roman"/>
                          <a:cs typeface="Arial"/>
                        </a:rPr>
                        <a:t>Inpatient stays (nights)</a:t>
                      </a:r>
                      <a:endParaRPr lang="en-GB" sz="900">
                        <a:latin typeface="Times New Roman"/>
                        <a:ea typeface="Times New Roman"/>
                        <a:cs typeface="Times New Roman"/>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n-GB" sz="900">
                          <a:latin typeface="Times New Roman"/>
                          <a:ea typeface="Times New Roman"/>
                          <a:cs typeface="Arial"/>
                        </a:rPr>
                        <a:t>54</a:t>
                      </a:r>
                      <a:endParaRPr lang="en-GB" sz="900">
                        <a:latin typeface="Times New Roman"/>
                        <a:ea typeface="Times New Roman"/>
                        <a:cs typeface="Times New Roman"/>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n-GB" sz="900">
                          <a:latin typeface="Times New Roman"/>
                          <a:ea typeface="Times New Roman"/>
                          <a:cs typeface="Arial"/>
                        </a:rPr>
                        <a:t>75</a:t>
                      </a:r>
                      <a:endParaRPr lang="en-GB" sz="900">
                        <a:latin typeface="Times New Roman"/>
                        <a:ea typeface="Times New Roman"/>
                        <a:cs typeface="Times New Roman"/>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n-GB" sz="900">
                          <a:latin typeface="Times New Roman"/>
                          <a:ea typeface="Times New Roman"/>
                          <a:cs typeface="Arial"/>
                        </a:rPr>
                        <a:t>139</a:t>
                      </a:r>
                      <a:endParaRPr lang="en-GB" sz="900">
                        <a:latin typeface="Times New Roman"/>
                        <a:ea typeface="Times New Roman"/>
                        <a:cs typeface="Times New Roman"/>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n-GB" sz="900">
                          <a:latin typeface="Times New Roman"/>
                          <a:ea typeface="Times New Roman"/>
                          <a:cs typeface="Arial"/>
                        </a:rPr>
                        <a:t>135</a:t>
                      </a:r>
                      <a:endParaRPr lang="en-GB" sz="900">
                        <a:latin typeface="Times New Roman"/>
                        <a:ea typeface="Times New Roman"/>
                        <a:cs typeface="Times New Roman"/>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50000"/>
                        </a:lnSpc>
                        <a:spcAft>
                          <a:spcPts val="0"/>
                        </a:spcAft>
                      </a:pPr>
                      <a:r>
                        <a:rPr lang="en-GB" sz="900">
                          <a:latin typeface="Times New Roman"/>
                          <a:ea typeface="Times New Roman"/>
                          <a:cs typeface="Arial"/>
                        </a:rPr>
                        <a:t>-85</a:t>
                      </a:r>
                      <a:endParaRPr lang="en-GB" sz="900">
                        <a:latin typeface="Times New Roman"/>
                        <a:ea typeface="Times New Roman"/>
                        <a:cs typeface="Times New Roman"/>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w="12700" cap="flat" cmpd="sng" algn="ctr">
                      <a:solidFill>
                        <a:srgbClr val="000000"/>
                      </a:solidFill>
                      <a:prstDash val="solid"/>
                      <a:round/>
                      <a:headEnd type="none" w="med" len="med"/>
                      <a:tailEnd type="none" w="med" len="med"/>
                    </a:lnT>
                    <a:lnB>
                      <a:noFill/>
                    </a:lnB>
                  </a:tcPr>
                </a:tc>
              </a:tr>
              <a:tr h="327373">
                <a:tc>
                  <a:txBody>
                    <a:bodyPr/>
                    <a:lstStyle/>
                    <a:p>
                      <a:pPr>
                        <a:lnSpc>
                          <a:spcPct val="150000"/>
                        </a:lnSpc>
                        <a:spcAft>
                          <a:spcPts val="0"/>
                        </a:spcAft>
                      </a:pPr>
                      <a:r>
                        <a:rPr lang="en-GB" sz="800">
                          <a:latin typeface="Times New Roman"/>
                          <a:ea typeface="Times New Roman"/>
                          <a:cs typeface="Arial"/>
                        </a:rPr>
                        <a:t>Health care (£)</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15,173</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15,786</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31,105</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27,290</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r">
                        <a:lnSpc>
                          <a:spcPct val="150000"/>
                        </a:lnSpc>
                        <a:spcAft>
                          <a:spcPts val="0"/>
                        </a:spcAft>
                      </a:pPr>
                      <a:r>
                        <a:rPr lang="en-GB" sz="900">
                          <a:latin typeface="Times New Roman"/>
                          <a:ea typeface="Times New Roman"/>
                          <a:cs typeface="Arial"/>
                        </a:rPr>
                        <a:t>-15,932</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r>
              <a:tr h="327373">
                <a:tc>
                  <a:txBody>
                    <a:bodyPr/>
                    <a:lstStyle/>
                    <a:p>
                      <a:pPr>
                        <a:lnSpc>
                          <a:spcPct val="150000"/>
                        </a:lnSpc>
                        <a:spcAft>
                          <a:spcPts val="0"/>
                        </a:spcAft>
                      </a:pPr>
                      <a:r>
                        <a:rPr lang="en-GB" sz="1400" dirty="0">
                          <a:latin typeface="Times New Roman"/>
                          <a:ea typeface="Times New Roman"/>
                          <a:cs typeface="Arial"/>
                        </a:rPr>
                        <a:t>   Hospital costs (£)</a:t>
                      </a:r>
                      <a:endParaRPr lang="en-GB" sz="1400" dirty="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1400">
                          <a:latin typeface="Times New Roman"/>
                          <a:ea typeface="Times New Roman"/>
                          <a:cs typeface="Arial"/>
                        </a:rPr>
                        <a:t>10,938</a:t>
                      </a:r>
                      <a:endParaRPr lang="en-GB" sz="14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1400">
                          <a:latin typeface="Times New Roman"/>
                          <a:ea typeface="Times New Roman"/>
                          <a:cs typeface="Arial"/>
                        </a:rPr>
                        <a:t>14,990</a:t>
                      </a:r>
                      <a:endParaRPr lang="en-GB" sz="14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1400">
                          <a:latin typeface="Times New Roman"/>
                          <a:ea typeface="Times New Roman"/>
                          <a:cs typeface="Arial"/>
                        </a:rPr>
                        <a:t>27,871</a:t>
                      </a:r>
                      <a:endParaRPr lang="en-GB" sz="14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1400">
                          <a:latin typeface="Times New Roman"/>
                          <a:ea typeface="Times New Roman"/>
                          <a:cs typeface="Arial"/>
                        </a:rPr>
                        <a:t>26,986</a:t>
                      </a:r>
                      <a:endParaRPr lang="en-GB" sz="14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r">
                        <a:lnSpc>
                          <a:spcPct val="150000"/>
                        </a:lnSpc>
                        <a:spcAft>
                          <a:spcPts val="0"/>
                        </a:spcAft>
                      </a:pPr>
                      <a:r>
                        <a:rPr lang="en-GB" sz="1400">
                          <a:latin typeface="Times New Roman"/>
                          <a:ea typeface="Times New Roman"/>
                          <a:cs typeface="Arial"/>
                        </a:rPr>
                        <a:t>-16,932</a:t>
                      </a:r>
                      <a:endParaRPr lang="en-GB" sz="14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nSpc>
                          <a:spcPct val="150000"/>
                        </a:lnSpc>
                        <a:spcAft>
                          <a:spcPts val="0"/>
                        </a:spcAft>
                      </a:pPr>
                      <a:endParaRPr lang="en-GB" sz="1400" dirty="0">
                        <a:latin typeface="Times New Roman"/>
                        <a:ea typeface="Times New Roman"/>
                        <a:cs typeface="Arial"/>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r>
              <a:tr h="696758">
                <a:tc>
                  <a:txBody>
                    <a:bodyPr/>
                    <a:lstStyle/>
                    <a:p>
                      <a:pPr>
                        <a:lnSpc>
                          <a:spcPct val="150000"/>
                        </a:lnSpc>
                        <a:spcAft>
                          <a:spcPts val="0"/>
                        </a:spcAft>
                      </a:pPr>
                      <a:r>
                        <a:rPr lang="en-GB" sz="1600" dirty="0">
                          <a:latin typeface="Times New Roman"/>
                          <a:ea typeface="Times New Roman"/>
                          <a:cs typeface="Arial"/>
                        </a:rPr>
                        <a:t>   Community health services (£)</a:t>
                      </a:r>
                      <a:endParaRPr lang="en-GB" sz="1600" dirty="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1600">
                          <a:latin typeface="Times New Roman"/>
                          <a:ea typeface="Times New Roman"/>
                          <a:cs typeface="Arial"/>
                        </a:rPr>
                        <a:t>3,159</a:t>
                      </a:r>
                      <a:endParaRPr lang="en-GB" sz="16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1600">
                          <a:latin typeface="Times New Roman"/>
                          <a:ea typeface="Times New Roman"/>
                          <a:cs typeface="Arial"/>
                        </a:rPr>
                        <a:t>1,628</a:t>
                      </a:r>
                      <a:endParaRPr lang="en-GB" sz="16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1600">
                          <a:latin typeface="Times New Roman"/>
                          <a:ea typeface="Times New Roman"/>
                          <a:cs typeface="Arial"/>
                        </a:rPr>
                        <a:t>2,065</a:t>
                      </a:r>
                      <a:endParaRPr lang="en-GB" sz="16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1600">
                          <a:latin typeface="Times New Roman"/>
                          <a:ea typeface="Times New Roman"/>
                          <a:cs typeface="Arial"/>
                        </a:rPr>
                        <a:t>1,256</a:t>
                      </a:r>
                      <a:endParaRPr lang="en-GB" sz="16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r">
                        <a:lnSpc>
                          <a:spcPct val="150000"/>
                        </a:lnSpc>
                        <a:spcAft>
                          <a:spcPts val="0"/>
                        </a:spcAft>
                      </a:pPr>
                      <a:r>
                        <a:rPr lang="en-GB" sz="1600">
                          <a:latin typeface="Times New Roman"/>
                          <a:ea typeface="Times New Roman"/>
                          <a:cs typeface="Arial"/>
                        </a:rPr>
                        <a:t>1,094</a:t>
                      </a:r>
                      <a:endParaRPr lang="en-GB" sz="16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nSpc>
                          <a:spcPct val="150000"/>
                        </a:lnSpc>
                        <a:spcAft>
                          <a:spcPts val="0"/>
                        </a:spcAft>
                      </a:pPr>
                      <a:endParaRPr lang="en-GB" sz="1600" dirty="0">
                        <a:latin typeface="Times New Roman"/>
                        <a:ea typeface="Times New Roman"/>
                        <a:cs typeface="Arial"/>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r>
              <a:tr h="327373">
                <a:tc>
                  <a:txBody>
                    <a:bodyPr/>
                    <a:lstStyle/>
                    <a:p>
                      <a:pPr>
                        <a:lnSpc>
                          <a:spcPct val="150000"/>
                        </a:lnSpc>
                        <a:spcAft>
                          <a:spcPts val="0"/>
                        </a:spcAft>
                      </a:pPr>
                      <a:r>
                        <a:rPr lang="en-GB" sz="800">
                          <a:latin typeface="Times New Roman"/>
                          <a:ea typeface="Times New Roman"/>
                          <a:cs typeface="Arial"/>
                        </a:rPr>
                        <a:t>   Medication (£)</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1,076</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1,704</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1,170</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875</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r">
                        <a:lnSpc>
                          <a:spcPct val="150000"/>
                        </a:lnSpc>
                        <a:spcAft>
                          <a:spcPts val="0"/>
                        </a:spcAft>
                      </a:pPr>
                      <a:r>
                        <a:rPr lang="en-GB" sz="900">
                          <a:latin typeface="Times New Roman"/>
                          <a:ea typeface="Times New Roman"/>
                          <a:cs typeface="Arial"/>
                        </a:rPr>
                        <a:t>-94</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r>
              <a:tr h="327373">
                <a:tc>
                  <a:txBody>
                    <a:bodyPr/>
                    <a:lstStyle/>
                    <a:p>
                      <a:pPr>
                        <a:lnSpc>
                          <a:spcPct val="150000"/>
                        </a:lnSpc>
                        <a:spcAft>
                          <a:spcPts val="0"/>
                        </a:spcAft>
                      </a:pPr>
                      <a:r>
                        <a:rPr lang="en-GB" sz="800">
                          <a:latin typeface="Times New Roman"/>
                          <a:ea typeface="Times New Roman"/>
                          <a:cs typeface="Arial"/>
                        </a:rPr>
                        <a:t>Social and voluntary services (£)</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3,559</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5,622</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2,561</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4,466</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r">
                        <a:lnSpc>
                          <a:spcPct val="150000"/>
                        </a:lnSpc>
                        <a:spcAft>
                          <a:spcPts val="0"/>
                        </a:spcAft>
                      </a:pPr>
                      <a:r>
                        <a:rPr lang="en-GB" sz="900">
                          <a:latin typeface="Times New Roman"/>
                          <a:ea typeface="Times New Roman"/>
                          <a:cs typeface="Arial"/>
                        </a:rPr>
                        <a:t>998</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r>
              <a:tr h="327373">
                <a:tc>
                  <a:txBody>
                    <a:bodyPr/>
                    <a:lstStyle/>
                    <a:p>
                      <a:pPr>
                        <a:lnSpc>
                          <a:spcPct val="150000"/>
                        </a:lnSpc>
                        <a:spcAft>
                          <a:spcPts val="0"/>
                        </a:spcAft>
                      </a:pPr>
                      <a:r>
                        <a:rPr lang="en-GB" sz="800">
                          <a:latin typeface="Times New Roman"/>
                          <a:ea typeface="Times New Roman"/>
                          <a:cs typeface="Arial"/>
                        </a:rPr>
                        <a:t>   Community (£)</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1,101</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1,288</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717</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682</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r">
                        <a:lnSpc>
                          <a:spcPct val="150000"/>
                        </a:lnSpc>
                        <a:spcAft>
                          <a:spcPts val="0"/>
                        </a:spcAft>
                      </a:pPr>
                      <a:r>
                        <a:rPr lang="en-GB" sz="900">
                          <a:latin typeface="Times New Roman"/>
                          <a:ea typeface="Times New Roman"/>
                          <a:cs typeface="Arial"/>
                        </a:rPr>
                        <a:t>383</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r>
              <a:tr h="327373">
                <a:tc>
                  <a:txBody>
                    <a:bodyPr/>
                    <a:lstStyle/>
                    <a:p>
                      <a:pPr>
                        <a:lnSpc>
                          <a:spcPct val="150000"/>
                        </a:lnSpc>
                        <a:spcAft>
                          <a:spcPts val="0"/>
                        </a:spcAft>
                      </a:pPr>
                      <a:r>
                        <a:rPr lang="en-GB" sz="800">
                          <a:latin typeface="Times New Roman"/>
                          <a:ea typeface="Times New Roman"/>
                          <a:cs typeface="Arial"/>
                        </a:rPr>
                        <a:t>   Accommodation (£)</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2,458</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5,628</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1,844</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4,618</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r">
                        <a:lnSpc>
                          <a:spcPct val="150000"/>
                        </a:lnSpc>
                        <a:spcAft>
                          <a:spcPts val="0"/>
                        </a:spcAft>
                      </a:pPr>
                      <a:r>
                        <a:rPr lang="en-GB" sz="900">
                          <a:latin typeface="Times New Roman"/>
                          <a:ea typeface="Times New Roman"/>
                          <a:cs typeface="Arial"/>
                        </a:rPr>
                        <a:t>615</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r>
              <a:tr h="327373">
                <a:tc>
                  <a:txBody>
                    <a:bodyPr/>
                    <a:lstStyle/>
                    <a:p>
                      <a:pPr>
                        <a:lnSpc>
                          <a:spcPct val="150000"/>
                        </a:lnSpc>
                        <a:spcAft>
                          <a:spcPts val="0"/>
                        </a:spcAft>
                      </a:pPr>
                      <a:r>
                        <a:rPr lang="en-GB" sz="800">
                          <a:latin typeface="Times New Roman"/>
                          <a:ea typeface="Times New Roman"/>
                          <a:cs typeface="Arial"/>
                        </a:rPr>
                        <a:t>Criminal Justice (£)</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181</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787</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2</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ctr">
                        <a:lnSpc>
                          <a:spcPct val="150000"/>
                        </a:lnSpc>
                        <a:spcAft>
                          <a:spcPts val="0"/>
                        </a:spcAft>
                      </a:pPr>
                      <a:r>
                        <a:rPr lang="en-GB" sz="900">
                          <a:latin typeface="Times New Roman"/>
                          <a:ea typeface="Times New Roman"/>
                          <a:cs typeface="Arial"/>
                        </a:rPr>
                        <a:t>7</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gn="r">
                        <a:lnSpc>
                          <a:spcPct val="150000"/>
                        </a:lnSpc>
                        <a:spcAft>
                          <a:spcPts val="0"/>
                        </a:spcAft>
                      </a:pPr>
                      <a:r>
                        <a:rPr lang="en-GB" sz="900">
                          <a:latin typeface="Times New Roman"/>
                          <a:ea typeface="Times New Roman"/>
                          <a:cs typeface="Arial"/>
                        </a:rPr>
                        <a:t>179</a:t>
                      </a:r>
                      <a:endParaRPr lang="en-GB" sz="900">
                        <a:latin typeface="Times New Roman"/>
                        <a:ea typeface="Times New Roman"/>
                        <a:cs typeface="Times New Roman"/>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c>
                  <a:txBody>
                    <a:bodyPr/>
                    <a:lstStyle/>
                    <a:p>
                      <a:pPr>
                        <a:lnSpc>
                          <a:spcPct val="150000"/>
                        </a:lnSpc>
                        <a:spcAft>
                          <a:spcPts val="0"/>
                        </a:spcAft>
                      </a:pPr>
                      <a:endParaRPr lang="en-GB" sz="900">
                        <a:latin typeface="Times New Roman"/>
                        <a:ea typeface="Times New Roman"/>
                        <a:cs typeface="Arial"/>
                      </a:endParaRPr>
                    </a:p>
                  </a:txBody>
                  <a:tcPr marL="54107" marR="54107" marT="0" marB="0" anchor="b">
                    <a:lnL>
                      <a:noFill/>
                    </a:lnL>
                    <a:lnR>
                      <a:noFill/>
                    </a:lnR>
                    <a:lnT>
                      <a:noFill/>
                    </a:lnT>
                    <a:lnB>
                      <a:noFill/>
                    </a:lnB>
                  </a:tcPr>
                </a:tc>
              </a:tr>
              <a:tr h="631358">
                <a:tc>
                  <a:txBody>
                    <a:bodyPr/>
                    <a:lstStyle/>
                    <a:p>
                      <a:pPr>
                        <a:lnSpc>
                          <a:spcPct val="150000"/>
                        </a:lnSpc>
                        <a:spcAft>
                          <a:spcPts val="0"/>
                        </a:spcAft>
                      </a:pPr>
                      <a:r>
                        <a:rPr lang="en-GB" sz="1600" dirty="0">
                          <a:latin typeface="Times New Roman"/>
                          <a:ea typeface="Times New Roman"/>
                          <a:cs typeface="Arial"/>
                        </a:rPr>
                        <a:t>Total costs (£)</a:t>
                      </a:r>
                      <a:endParaRPr lang="en-GB" sz="1600" dirty="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800" b="1" dirty="0">
                          <a:latin typeface="Times New Roman"/>
                          <a:ea typeface="Times New Roman"/>
                          <a:cs typeface="Arial"/>
                        </a:rPr>
                        <a:t>18,963</a:t>
                      </a:r>
                      <a:endParaRPr lang="en-GB" sz="1800" b="1" dirty="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600">
                          <a:latin typeface="Times New Roman"/>
                          <a:ea typeface="Times New Roman"/>
                          <a:cs typeface="Arial"/>
                        </a:rPr>
                        <a:t>19,010</a:t>
                      </a:r>
                      <a:endParaRPr lang="en-GB" sz="160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800" b="1" dirty="0">
                          <a:latin typeface="Times New Roman"/>
                          <a:ea typeface="Times New Roman"/>
                          <a:cs typeface="Arial"/>
                        </a:rPr>
                        <a:t>33,668</a:t>
                      </a:r>
                      <a:endParaRPr lang="en-GB" sz="1800" b="1" dirty="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600">
                          <a:latin typeface="Times New Roman"/>
                          <a:ea typeface="Times New Roman"/>
                          <a:cs typeface="Arial"/>
                        </a:rPr>
                        <a:t>27,022</a:t>
                      </a:r>
                      <a:endParaRPr lang="en-GB" sz="160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600" dirty="0">
                          <a:latin typeface="Times New Roman"/>
                          <a:ea typeface="Times New Roman"/>
                          <a:cs typeface="Arial"/>
                        </a:rPr>
                        <a:t>-</a:t>
                      </a:r>
                      <a:r>
                        <a:rPr lang="en-GB" sz="1800" b="1" dirty="0">
                          <a:latin typeface="Times New Roman"/>
                          <a:ea typeface="Times New Roman"/>
                          <a:cs typeface="Arial"/>
                        </a:rPr>
                        <a:t>14,705</a:t>
                      </a:r>
                      <a:endParaRPr lang="en-GB" sz="1800" b="1" dirty="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600">
                          <a:latin typeface="Times New Roman"/>
                          <a:ea typeface="Times New Roman"/>
                          <a:cs typeface="Arial"/>
                        </a:rPr>
                        <a:t>(-30,791 to 1,380)</a:t>
                      </a:r>
                      <a:endParaRPr lang="en-GB" sz="160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600" b="1" dirty="0">
                          <a:latin typeface="Times New Roman"/>
                          <a:ea typeface="Times New Roman"/>
                          <a:cs typeface="Arial"/>
                        </a:rPr>
                        <a:t>0.072</a:t>
                      </a:r>
                      <a:endParaRPr lang="en-GB" sz="1600" b="1" dirty="0">
                        <a:latin typeface="Times New Roman"/>
                        <a:ea typeface="Times New Roman"/>
                        <a:cs typeface="Times New Roman"/>
                      </a:endParaRPr>
                    </a:p>
                  </a:txBody>
                  <a:tcPr marL="54107" marR="54107"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28673" name="Rectangle 1"/>
          <p:cNvSpPr>
            <a:spLocks noChangeArrowheads="1"/>
          </p:cNvSpPr>
          <p:nvPr/>
        </p:nvSpPr>
        <p:spPr bwMode="auto">
          <a:xfrm>
            <a:off x="1357290" y="-129160"/>
            <a:ext cx="6786610" cy="715520"/>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1" u="none" strike="noStrike" cap="none" normalizeH="0" baseline="0" dirty="0" smtClean="0">
                <a:ln>
                  <a:noFill/>
                </a:ln>
                <a:solidFill>
                  <a:schemeClr val="tx1"/>
                </a:solidFill>
                <a:effectLst/>
                <a:latin typeface="Arial" pitchFamily="34" charset="0"/>
                <a:cs typeface="Arial" pitchFamily="34" charset="0"/>
              </a:rPr>
              <a:t>I</a:t>
            </a:r>
            <a:r>
              <a:rPr kumimoji="0" lang="en-GB" sz="1600" b="1" i="1" u="none" strike="noStrike" cap="none" normalizeH="0" baseline="0" dirty="0" smtClean="0">
                <a:ln>
                  <a:noFill/>
                </a:ln>
                <a:solidFill>
                  <a:schemeClr val="tx1"/>
                </a:solidFill>
                <a:effectLst/>
                <a:latin typeface="Times New Roman" pitchFamily="18" charset="0"/>
                <a:cs typeface="Times New Roman" pitchFamily="18" charset="0"/>
              </a:rPr>
              <a:t>npatient stays and total cost of services used over 12 months follow-up</a:t>
            </a:r>
            <a:endParaRPr kumimoji="0" lang="en-GB" sz="16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this new?</a:t>
            </a:r>
            <a:endParaRPr lang="en-GB" dirty="0"/>
          </a:p>
        </p:txBody>
      </p:sp>
      <p:sp>
        <p:nvSpPr>
          <p:cNvPr id="3" name="Content Placeholder 2"/>
          <p:cNvSpPr>
            <a:spLocks noGrp="1"/>
          </p:cNvSpPr>
          <p:nvPr>
            <p:ph idx="1"/>
          </p:nvPr>
        </p:nvSpPr>
        <p:spPr/>
        <p:txBody>
          <a:bodyPr/>
          <a:lstStyle/>
          <a:p>
            <a:pPr>
              <a:buNone/>
            </a:pPr>
            <a:r>
              <a:rPr lang="en-GB" dirty="0" smtClean="0"/>
              <a:t>Five reasons:</a:t>
            </a:r>
          </a:p>
          <a:p>
            <a:pPr>
              <a:buNone/>
            </a:pPr>
            <a:r>
              <a:rPr lang="en-GB" dirty="0" smtClean="0"/>
              <a:t>1. Simple acceptance of people as they are and want to be (not people who we want to change)</a:t>
            </a:r>
          </a:p>
          <a:p>
            <a:pPr>
              <a:buNone/>
            </a:pPr>
            <a:r>
              <a:rPr lang="en-GB" dirty="0" smtClean="0"/>
              <a:t>2. It ‘treats’ the environment, not the person</a:t>
            </a:r>
          </a:p>
          <a:p>
            <a:pPr>
              <a:buNone/>
            </a:pPr>
            <a:r>
              <a:rPr lang="en-GB" dirty="0" smtClean="0"/>
              <a:t>3. It involves genuine partnership </a:t>
            </a:r>
          </a:p>
          <a:p>
            <a:pPr>
              <a:buNone/>
            </a:pPr>
            <a:r>
              <a:rPr lang="en-GB" dirty="0" smtClean="0"/>
              <a:t>4. It includes ‘environmental advocacy’</a:t>
            </a:r>
          </a:p>
          <a:p>
            <a:pPr>
              <a:buNone/>
            </a:pPr>
            <a:r>
              <a:rPr lang="en-GB" dirty="0" smtClean="0"/>
              <a:t>5. It dissolves boundaries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True acceptance</a:t>
            </a:r>
            <a:endParaRPr lang="en-GB" dirty="0"/>
          </a:p>
        </p:txBody>
      </p:sp>
      <p:sp>
        <p:nvSpPr>
          <p:cNvPr id="3" name="Content Placeholder 2"/>
          <p:cNvSpPr>
            <a:spLocks noGrp="1"/>
          </p:cNvSpPr>
          <p:nvPr>
            <p:ph idx="1"/>
          </p:nvPr>
        </p:nvSpPr>
        <p:spPr/>
        <p:txBody>
          <a:bodyPr>
            <a:normAutofit/>
          </a:bodyPr>
          <a:lstStyle/>
          <a:p>
            <a:r>
              <a:rPr lang="en-GB" dirty="0" smtClean="0"/>
              <a:t>We do not normally ‘get inside the head’ of patients to find out what they really want in life. In </a:t>
            </a:r>
            <a:r>
              <a:rPr lang="en-GB" dirty="0" err="1" smtClean="0"/>
              <a:t>nidotherapy</a:t>
            </a:r>
            <a:r>
              <a:rPr lang="en-GB" dirty="0" smtClean="0"/>
              <a:t> we do this by (</a:t>
            </a:r>
            <a:r>
              <a:rPr lang="en-GB" dirty="0" err="1" smtClean="0"/>
              <a:t>i</a:t>
            </a:r>
            <a:r>
              <a:rPr lang="en-GB" dirty="0" smtClean="0"/>
              <a:t>) seeing people in their own environments, not artificial ones that suit the therapist only, (ii) liking them for what they are, not what you would want them to be, (iii) harnessing your own skills as a therapist to help to  catalyse  progress.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p:txBody>
          <a:bodyPr>
            <a:normAutofit fontScale="92500" lnSpcReduction="10000"/>
          </a:bodyPr>
          <a:lstStyle/>
          <a:p>
            <a:r>
              <a:rPr lang="en-GB" sz="2400" dirty="0" smtClean="0"/>
              <a:t>This talk is being illustrated by film clips, together with the option for all students to see the full 40 minute BBC film entitled (not very appropriately) as ‘The Madness of Dancing Daniel’. by looking at </a:t>
            </a:r>
            <a:r>
              <a:rPr lang="en-GB" sz="2400" dirty="0" smtClean="0">
                <a:hlinkClick r:id="rId2"/>
              </a:rPr>
              <a:t>www.nidotherapy.com</a:t>
            </a:r>
            <a:r>
              <a:rPr lang="en-GB" sz="2400" dirty="0" smtClean="0"/>
              <a:t> and going to the ‘media’ button.  Daniel  is a man aged 28 of borderline IQ and a complex diagnosis that includes elements of obsessive compulsive, narcissistic, borderline and antisocial personality disorders, autistic spectrum disorder, </a:t>
            </a:r>
            <a:r>
              <a:rPr lang="en-GB" sz="2400" dirty="0" err="1" smtClean="0"/>
              <a:t>schizotypal</a:t>
            </a:r>
            <a:r>
              <a:rPr lang="en-GB" sz="2400" dirty="0" smtClean="0"/>
              <a:t> disorder, complex affective disorder and attention deficit hyperactivity disorder. He has been in hospital for 18 months and all previous attempts to get him placed outside have failed.</a:t>
            </a:r>
          </a:p>
          <a:p>
            <a:r>
              <a:rPr lang="en-GB" sz="2400" dirty="0" smtClean="0"/>
              <a:t>He has been treated with antipsychotics, methylphenidate, antidepressants and attempted CBT without any apparent benefit and says the only thing that will help him is to have dance training. He is the third person on the short film I will show you.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the common factor in all these patients?</a:t>
            </a:r>
            <a:endParaRPr lang="en-GB" dirty="0"/>
          </a:p>
        </p:txBody>
      </p:sp>
      <p:sp>
        <p:nvSpPr>
          <p:cNvPr id="3" name="Content Placeholder 2"/>
          <p:cNvSpPr>
            <a:spLocks noGrp="1"/>
          </p:cNvSpPr>
          <p:nvPr>
            <p:ph idx="1"/>
          </p:nvPr>
        </p:nvSpPr>
        <p:spPr/>
        <p:txBody>
          <a:bodyPr/>
          <a:lstStyle/>
          <a:p>
            <a:pPr>
              <a:buNone/>
            </a:pPr>
            <a:r>
              <a:rPr lang="en-GB" dirty="0" smtClean="0"/>
              <a:t>They are all very difficult people</a:t>
            </a:r>
          </a:p>
          <a:p>
            <a:pPr>
              <a:buNone/>
            </a:pPr>
            <a:endParaRPr lang="en-GB" dirty="0" smtClean="0"/>
          </a:p>
          <a:p>
            <a:pPr>
              <a:buNone/>
            </a:pPr>
            <a:r>
              <a:rPr lang="en-GB" dirty="0" smtClean="0"/>
              <a:t>They do not get on with their therapists</a:t>
            </a:r>
          </a:p>
          <a:p>
            <a:pPr>
              <a:buNone/>
            </a:pPr>
            <a:endParaRPr lang="en-GB" dirty="0" smtClean="0"/>
          </a:p>
          <a:p>
            <a:pPr>
              <a:buNone/>
            </a:pPr>
            <a:r>
              <a:rPr lang="en-GB" dirty="0" smtClean="0"/>
              <a:t>They all have severe personality disorders</a:t>
            </a:r>
          </a:p>
          <a:p>
            <a:pPr>
              <a:buNone/>
            </a:pPr>
            <a:endParaRPr lang="en-GB" dirty="0" smtClean="0"/>
          </a:p>
          <a:p>
            <a:pPr>
              <a:buNone/>
            </a:pPr>
            <a:r>
              <a:rPr lang="en-GB" dirty="0" smtClean="0"/>
              <a:t>They have chronic disorders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First let us meet Daniel </a:t>
            </a:r>
            <a:endParaRPr lang="en-GB" dirty="0"/>
          </a:p>
        </p:txBody>
      </p:sp>
      <p:sp>
        <p:nvSpPr>
          <p:cNvPr id="3" name="Subtitle 2"/>
          <p:cNvSpPr>
            <a:spLocks noGrp="1"/>
          </p:cNvSpPr>
          <p:nvPr>
            <p:ph type="subTitle" idx="1"/>
          </p:nvPr>
        </p:nvSpPr>
        <p:spPr/>
        <p:txBody>
          <a:bodyPr/>
          <a:lstStyle/>
          <a:p>
            <a:r>
              <a:rPr lang="en-GB" dirty="0" smtClean="0"/>
              <a:t>‘Full acceptance’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doesn’t ‘ordinary therapy work for these people?</a:t>
            </a:r>
            <a:endParaRPr lang="en-GB" dirty="0"/>
          </a:p>
        </p:txBody>
      </p:sp>
      <p:sp>
        <p:nvSpPr>
          <p:cNvPr id="3" name="Content Placeholder 2"/>
          <p:cNvSpPr>
            <a:spLocks noGrp="1"/>
          </p:cNvSpPr>
          <p:nvPr>
            <p:ph idx="1"/>
          </p:nvPr>
        </p:nvSpPr>
        <p:spPr/>
        <p:txBody>
          <a:bodyPr>
            <a:normAutofit lnSpcReduction="10000"/>
          </a:bodyPr>
          <a:lstStyle/>
          <a:p>
            <a:r>
              <a:rPr lang="en-GB" dirty="0" smtClean="0"/>
              <a:t>They resist treatment</a:t>
            </a:r>
          </a:p>
          <a:p>
            <a:endParaRPr lang="en-GB" dirty="0" smtClean="0"/>
          </a:p>
          <a:p>
            <a:r>
              <a:rPr lang="en-GB" dirty="0" smtClean="0"/>
              <a:t>They just happen to be in a group that does not respond</a:t>
            </a:r>
          </a:p>
          <a:p>
            <a:endParaRPr lang="en-GB" dirty="0" smtClean="0"/>
          </a:p>
          <a:p>
            <a:r>
              <a:rPr lang="en-GB" dirty="0" smtClean="0"/>
              <a:t>They do not want to get better</a:t>
            </a:r>
          </a:p>
          <a:p>
            <a:endParaRPr lang="en-GB" dirty="0" smtClean="0"/>
          </a:p>
          <a:p>
            <a:r>
              <a:rPr lang="en-GB" dirty="0" smtClean="0"/>
              <a:t>They  do not really want to change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Environmental change only</a:t>
            </a:r>
            <a:endParaRPr lang="en-GB" dirty="0"/>
          </a:p>
        </p:txBody>
      </p:sp>
      <p:sp>
        <p:nvSpPr>
          <p:cNvPr id="3" name="Content Placeholder 2"/>
          <p:cNvSpPr>
            <a:spLocks noGrp="1"/>
          </p:cNvSpPr>
          <p:nvPr>
            <p:ph idx="1"/>
          </p:nvPr>
        </p:nvSpPr>
        <p:spPr/>
        <p:txBody>
          <a:bodyPr>
            <a:normAutofit fontScale="92500" lnSpcReduction="10000"/>
          </a:bodyPr>
          <a:lstStyle/>
          <a:p>
            <a:r>
              <a:rPr lang="en-GB" dirty="0" err="1" smtClean="0"/>
              <a:t>Nidotherapy</a:t>
            </a:r>
            <a:r>
              <a:rPr lang="en-GB" dirty="0" smtClean="0"/>
              <a:t> is not a treatment of the person; it is a treatment (or manipulation) of the environment for the person</a:t>
            </a:r>
          </a:p>
          <a:p>
            <a:r>
              <a:rPr lang="en-GB" dirty="0" smtClean="0"/>
              <a:t>We have failed to understand that managing the environment only is just as much a harbinger of change as treating a symptom</a:t>
            </a:r>
          </a:p>
          <a:p>
            <a:r>
              <a:rPr lang="en-GB" dirty="0" smtClean="0"/>
              <a:t>By focusing on the environment only it is possible to effect change by the back door carried out under the control of the patient, </a:t>
            </a:r>
            <a:r>
              <a:rPr lang="en-GB" b="1" i="1" dirty="0" smtClean="0"/>
              <a:t>decided by the patient, not the therapist</a:t>
            </a:r>
            <a:endParaRPr lang="en-GB"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TotalTime>
  <Words>1352</Words>
  <Application>Microsoft Office PowerPoint</Application>
  <PresentationFormat>On-screen Show (4:3)</PresentationFormat>
  <Paragraphs>163</Paragraphs>
  <Slides>24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Graph</vt:lpstr>
      <vt:lpstr>Nidotherapy: harmonising the environment with the patient</vt:lpstr>
      <vt:lpstr>Definition</vt:lpstr>
      <vt:lpstr>Why is this new?</vt:lpstr>
      <vt:lpstr>True acceptance</vt:lpstr>
      <vt:lpstr>Example</vt:lpstr>
      <vt:lpstr>What is the common factor in all these patients?</vt:lpstr>
      <vt:lpstr>First let us meet Daniel </vt:lpstr>
      <vt:lpstr>Why doesn’t ‘ordinary therapy work for these people?</vt:lpstr>
      <vt:lpstr>Environmental change only</vt:lpstr>
      <vt:lpstr>Genuine partnership</vt:lpstr>
      <vt:lpstr>Partnership</vt:lpstr>
      <vt:lpstr>Second film clip</vt:lpstr>
      <vt:lpstr>Environmental advocacy </vt:lpstr>
      <vt:lpstr>Environmental advocacy</vt:lpstr>
      <vt:lpstr>Dissolution of boundaries</vt:lpstr>
      <vt:lpstr>Why is this important? </vt:lpstr>
      <vt:lpstr>Where do other treatments overlap?</vt:lpstr>
      <vt:lpstr>Does it work?</vt:lpstr>
      <vt:lpstr>This ‘dual diagnosis’ is not easy to treat </vt:lpstr>
      <vt:lpstr>Does nidotherapy do any better?</vt:lpstr>
      <vt:lpstr>PowerPoint Presentation</vt:lpstr>
      <vt:lpstr>PowerPoint Presentation</vt:lpstr>
      <vt:lpstr>And this has cost implications</vt:lpstr>
      <vt:lpstr>PowerPoint Presentation</vt:lpstr>
    </vt:vector>
  </TitlesOfParts>
  <Company>Imperial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nidotherapy is a new treatment approach?</dc:title>
  <dc:creator>pjt30</dc:creator>
  <cp:lastModifiedBy>Shiel, Nuala</cp:lastModifiedBy>
  <cp:revision>34</cp:revision>
  <dcterms:created xsi:type="dcterms:W3CDTF">2010-01-30T14:51:08Z</dcterms:created>
  <dcterms:modified xsi:type="dcterms:W3CDTF">2013-01-24T18:14:30Z</dcterms:modified>
</cp:coreProperties>
</file>