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431" r:id="rId3"/>
    <p:sldId id="408" r:id="rId4"/>
    <p:sldId id="344" r:id="rId5"/>
    <p:sldId id="346" r:id="rId6"/>
    <p:sldId id="406" r:id="rId7"/>
    <p:sldId id="345" r:id="rId8"/>
    <p:sldId id="309" r:id="rId9"/>
    <p:sldId id="438" r:id="rId10"/>
    <p:sldId id="302" r:id="rId11"/>
    <p:sldId id="306" r:id="rId12"/>
    <p:sldId id="301" r:id="rId13"/>
    <p:sldId id="400" r:id="rId14"/>
    <p:sldId id="405" r:id="rId15"/>
    <p:sldId id="407" r:id="rId16"/>
    <p:sldId id="402" r:id="rId17"/>
    <p:sldId id="328" r:id="rId18"/>
    <p:sldId id="273" r:id="rId19"/>
    <p:sldId id="329" r:id="rId20"/>
    <p:sldId id="349" r:id="rId21"/>
    <p:sldId id="272" r:id="rId22"/>
    <p:sldId id="446" r:id="rId23"/>
    <p:sldId id="363" r:id="rId24"/>
    <p:sldId id="445" r:id="rId25"/>
    <p:sldId id="355" r:id="rId26"/>
    <p:sldId id="318" r:id="rId27"/>
    <p:sldId id="356" r:id="rId28"/>
    <p:sldId id="357" r:id="rId29"/>
    <p:sldId id="333" r:id="rId30"/>
    <p:sldId id="404" r:id="rId31"/>
    <p:sldId id="365" r:id="rId32"/>
    <p:sldId id="423" r:id="rId33"/>
    <p:sldId id="424" r:id="rId34"/>
    <p:sldId id="425" r:id="rId35"/>
    <p:sldId id="426" r:id="rId36"/>
    <p:sldId id="430" r:id="rId37"/>
    <p:sldId id="442" r:id="rId38"/>
    <p:sldId id="447" r:id="rId39"/>
    <p:sldId id="443" r:id="rId40"/>
    <p:sldId id="441" r:id="rId41"/>
    <p:sldId id="444" r:id="rId42"/>
    <p:sldId id="278" r:id="rId43"/>
    <p:sldId id="401" r:id="rId44"/>
    <p:sldId id="409" r:id="rId45"/>
    <p:sldId id="433" r:id="rId46"/>
    <p:sldId id="435" r:id="rId47"/>
    <p:sldId id="436" r:id="rId48"/>
    <p:sldId id="403" r:id="rId49"/>
  </p:sldIdLst>
  <p:sldSz cx="9144000" cy="6858000" type="screen4x3"/>
  <p:notesSz cx="6669088" cy="9928225"/>
  <p:defaultTextStyle>
    <a:defPPr>
      <a:defRPr lang="en-GB"/>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72"/>
      </p:cViewPr>
      <p:guideLst>
        <p:guide orient="horz" pos="2160"/>
        <p:guide pos="2880"/>
      </p:guideLst>
    </p:cSldViewPr>
  </p:slideViewPr>
  <p:outlineViewPr>
    <p:cViewPr>
      <p:scale>
        <a:sx n="33" d="100"/>
        <a:sy n="33" d="100"/>
      </p:scale>
      <p:origin x="0" y="4404"/>
    </p:cViewPr>
  </p:outlineViewPr>
  <p:notesTextViewPr>
    <p:cViewPr>
      <p:scale>
        <a:sx n="100" d="100"/>
        <a:sy n="100" d="100"/>
      </p:scale>
      <p:origin x="0" y="0"/>
    </p:cViewPr>
  </p:notesTextViewPr>
  <p:sorterViewPr>
    <p:cViewPr>
      <p:scale>
        <a:sx n="90" d="100"/>
        <a:sy n="90" d="100"/>
      </p:scale>
      <p:origin x="0" y="4434"/>
    </p:cViewPr>
  </p:sorterViewPr>
  <p:notesViewPr>
    <p:cSldViewPr>
      <p:cViewPr varScale="1">
        <p:scale>
          <a:sx n="53" d="100"/>
          <a:sy n="53" d="100"/>
        </p:scale>
        <p:origin x="-189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31747"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p>
        </p:txBody>
      </p:sp>
      <p:sp>
        <p:nvSpPr>
          <p:cNvPr id="31748"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31749"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C4F02C3-4008-4E2B-8506-A56B02E9D460}" type="slidenum">
              <a:rPr lang="en-GB"/>
              <a:pPr/>
              <a:t>‹#›</a:t>
            </a:fld>
            <a:endParaRPr lang="en-GB"/>
          </a:p>
        </p:txBody>
      </p:sp>
    </p:spTree>
    <p:extLst>
      <p:ext uri="{BB962C8B-B14F-4D97-AF65-F5344CB8AC3E}">
        <p14:creationId xmlns:p14="http://schemas.microsoft.com/office/powerpoint/2010/main" val="1385852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56323"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889000" y="4716463"/>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6326"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56327"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767A14-2190-4A3C-98D5-2D520406F6FC}" type="slidenum">
              <a:rPr lang="en-GB"/>
              <a:pPr/>
              <a:t>‹#›</a:t>
            </a:fld>
            <a:endParaRPr lang="en-GB"/>
          </a:p>
        </p:txBody>
      </p:sp>
    </p:spTree>
    <p:extLst>
      <p:ext uri="{BB962C8B-B14F-4D97-AF65-F5344CB8AC3E}">
        <p14:creationId xmlns:p14="http://schemas.microsoft.com/office/powerpoint/2010/main" val="316338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9CB0582-A12C-4B77-B8F7-18F31B8CD594}" type="slidenum">
              <a:rPr lang="en-GB" sz="1200"/>
              <a:pPr eaLnBrk="1" hangingPunct="1"/>
              <a:t>1</a:t>
            </a:fld>
            <a:endParaRPr lang="en-GB"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25A4C4F-8BAE-40B3-8948-36E3945461B9}" type="slidenum">
              <a:rPr lang="en-US" sz="1200"/>
              <a:pPr eaLnBrk="1" hangingPunct="1"/>
              <a:t>10</a:t>
            </a:fld>
            <a:endParaRPr lang="en-US" sz="1200"/>
          </a:p>
        </p:txBody>
      </p:sp>
      <p:sp>
        <p:nvSpPr>
          <p:cNvPr id="35842" name="Rectangle 2"/>
          <p:cNvSpPr>
            <a:spLocks noGrp="1" noRot="1" noChangeAspect="1" noChangeArrowheads="1" noTextEdit="1"/>
          </p:cNvSpPr>
          <p:nvPr>
            <p:ph type="sldImg"/>
          </p:nvPr>
        </p:nvSpPr>
        <p:spPr>
          <a:xfrm>
            <a:off x="854075" y="744538"/>
            <a:ext cx="4960938" cy="3722687"/>
          </a:xfrm>
          <a:ln w="12700" cap="flat">
            <a:solidFill>
              <a:schemeClr val="tx1"/>
            </a:solidFill>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139FBA7-743E-414F-AE0C-279E64AC6379}" type="slidenum">
              <a:rPr lang="en-GB" sz="1200"/>
              <a:pPr eaLnBrk="1" hangingPunct="1"/>
              <a:t>11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56EE77B-7901-495B-BD55-01C8C0F70192}" type="slidenum">
              <a:rPr lang="en-GB" sz="1200"/>
              <a:pPr eaLnBrk="1" hangingPunct="1"/>
              <a:t>12</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843AF2BF-8EEE-45B0-8BE8-EBBB21CC1AEF}" type="slidenum">
              <a:rPr lang="en-GB" sz="1200"/>
              <a:pPr eaLnBrk="1" hangingPunct="1"/>
              <a:t>13</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3ED31E1-E099-4EC6-9E94-3A6F6E74E7FB}" type="slidenum">
              <a:rPr lang="en-GB" sz="1200"/>
              <a:pPr eaLnBrk="1" hangingPunct="1"/>
              <a:t>14</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D966C98-E6E3-478E-9C3E-EF8395265405}" type="slidenum">
              <a:rPr lang="en-GB" sz="1200"/>
              <a:pPr eaLnBrk="1" hangingPunct="1"/>
              <a:t>15</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5EF0F22-B02B-4612-97A6-48C48C9C6F21}" type="slidenum">
              <a:rPr lang="en-GB" sz="1200"/>
              <a:pPr eaLnBrk="1" hangingPunct="1"/>
              <a:t>16</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AAF2D0E5-8116-40F5-95EF-374B26CAC495}" type="slidenum">
              <a:rPr lang="en-US" sz="1200"/>
              <a:pPr eaLnBrk="1" hangingPunct="1"/>
              <a:t>17</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1ED9609-7460-4D82-8D4A-CF993EAEA78B}" type="slidenum">
              <a:rPr lang="en-GB" sz="1200"/>
              <a:pPr eaLnBrk="1" hangingPunct="1"/>
              <a:t>18</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DA17C6A-2158-458A-A25B-55B9484077F8}" type="slidenum">
              <a:rPr lang="en-US" sz="1200"/>
              <a:pPr eaLnBrk="1" hangingPunct="1"/>
              <a:t>19</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FCADEFC-4BC2-4FF3-BD66-861694A16A04}" type="slidenum">
              <a:rPr lang="en-GB" sz="1200"/>
              <a:pPr eaLnBrk="1" hangingPunct="1"/>
              <a:t>2</a:t>
            </a:fld>
            <a:endParaRPr lang="en-GB"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356219F-0619-41F3-AFA3-31FF07765C8E}" type="slidenum">
              <a:rPr lang="en-GB" sz="1200"/>
              <a:pPr eaLnBrk="1" hangingPunct="1"/>
              <a:t>20</a:t>
            </a:fld>
            <a:endParaRPr lang="en-GB"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6655108-156D-4680-9EEB-C8C43833CA92}" type="slidenum">
              <a:rPr lang="en-GB" sz="1200"/>
              <a:pPr eaLnBrk="1" hangingPunct="1"/>
              <a:t>21</a:t>
            </a:fld>
            <a:endParaRPr lang="en-GB"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C4C226D-6766-4E2B-BA31-3958EDC167A0}" type="slidenum">
              <a:rPr lang="en-GB" sz="1200"/>
              <a:pPr eaLnBrk="1" hangingPunct="1"/>
              <a:t>22</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02F044C-3E09-4757-8CE9-40CD18B3861B}" type="slidenum">
              <a:rPr lang="en-GB" sz="1200"/>
              <a:pPr eaLnBrk="1" hangingPunct="1"/>
              <a:t>23</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6790970-7C16-4B08-BB6F-ED3BAC8D0138}" type="slidenum">
              <a:rPr lang="en-GB" sz="1200"/>
              <a:pPr eaLnBrk="1" hangingPunct="1"/>
              <a:t>24</a:t>
            </a:fld>
            <a:endParaRPr lang="en-GB"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8ED2499-2E91-4B35-89DD-55381EC6226D}" type="slidenum">
              <a:rPr lang="en-GB" sz="1200"/>
              <a:pPr eaLnBrk="1" hangingPunct="1"/>
              <a:t>25</a:t>
            </a:fld>
            <a:endParaRPr lang="en-GB"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EE82B02-6FAD-4C60-B5A8-383D3CB6403B}" type="slidenum">
              <a:rPr lang="en-GB" sz="1200"/>
              <a:pPr eaLnBrk="1" hangingPunct="1"/>
              <a:t>26</a:t>
            </a:fld>
            <a:endParaRPr lang="en-GB"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0C1A93C9-5FD6-424B-9252-F87A23E76FF9}" type="slidenum">
              <a:rPr lang="en-GB" sz="1200"/>
              <a:pPr eaLnBrk="1" hangingPunct="1"/>
              <a:t>27</a:t>
            </a:fld>
            <a:endParaRPr lang="en-GB"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9FBD452-AA3B-4942-98A6-9CCF74FBF9EE}" type="slidenum">
              <a:rPr lang="en-GB" sz="1200"/>
              <a:pPr eaLnBrk="1" hangingPunct="1"/>
              <a:t>28</a:t>
            </a:fld>
            <a:endParaRPr lang="en-GB"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8BD9F95-3485-4010-81C9-04611584888D}" type="slidenum">
              <a:rPr lang="en-US" sz="1200"/>
              <a:pPr eaLnBrk="1" hangingPunct="1"/>
              <a:t>29</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43FE12B-6995-4AF0-9B5B-D0460536FE38}" type="slidenum">
              <a:rPr lang="en-GB" sz="1200"/>
              <a:pPr eaLnBrk="1" hangingPunct="1"/>
              <a:t>3</a:t>
            </a:fld>
            <a:endParaRPr lang="en-GB"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EA4CEDF-8208-449E-B388-C187F6392A9F}" type="slidenum">
              <a:rPr lang="en-GB" sz="1200"/>
              <a:pPr eaLnBrk="1" hangingPunct="1"/>
              <a:t>30</a:t>
            </a:fld>
            <a:endParaRPr lang="en-GB"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E309709-7828-4504-8A27-20C9D996F282}" type="slidenum">
              <a:rPr lang="en-GB" sz="1200"/>
              <a:pPr eaLnBrk="1" hangingPunct="1"/>
              <a:t>31</a:t>
            </a:fld>
            <a:endParaRPr lang="en-GB"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734D56E-20E0-468B-AD13-9AFB47587D66}" type="slidenum">
              <a:rPr lang="en-US" sz="1200"/>
              <a:pPr eaLnBrk="1" hangingPunct="1"/>
              <a:t>32</a:t>
            </a:fld>
            <a:endParaRPr lang="en-US" sz="1200"/>
          </a:p>
        </p:txBody>
      </p:sp>
      <p:sp>
        <p:nvSpPr>
          <p:cNvPr id="80898" name="Rectangle 2"/>
          <p:cNvSpPr>
            <a:spLocks noGrp="1" noRot="1" noChangeAspect="1" noChangeArrowheads="1" noTextEdit="1"/>
          </p:cNvSpPr>
          <p:nvPr>
            <p:ph type="sldImg"/>
          </p:nvPr>
        </p:nvSpPr>
        <p:spPr>
          <a:xfrm>
            <a:off x="854075" y="746125"/>
            <a:ext cx="4960938" cy="3722688"/>
          </a:xfrm>
          <a:ln/>
        </p:spPr>
      </p:sp>
      <p:sp>
        <p:nvSpPr>
          <p:cNvPr id="80899" name="Rectangle 3"/>
          <p:cNvSpPr>
            <a:spLocks noGrp="1" noChangeArrowheads="1"/>
          </p:cNvSpPr>
          <p:nvPr>
            <p:ph type="body" idx="1"/>
          </p:nvPr>
        </p:nvSpPr>
        <p:spPr>
          <a:xfrm>
            <a:off x="666750" y="4716463"/>
            <a:ext cx="5335588"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cs typeface="Times New Roman" pitchFamily="18" charset="0"/>
              </a:rPr>
              <a:t>In 1994, research conducted by Higgins and others determined that 74% of the patients who received incentives were retained in the 6 month study vs. only 38% of those who received treatment as usual.</a:t>
            </a:r>
          </a:p>
          <a:p>
            <a:endParaRPr lang="en-US" b="1" smtClean="0">
              <a:cs typeface="Times New Roman" pitchFamily="18" charset="0"/>
            </a:endParaRPr>
          </a:p>
          <a:p>
            <a:r>
              <a:rPr lang="en-US" b="1" smtClean="0">
                <a:cs typeface="Times New Roman" pitchFamily="18" charset="0"/>
              </a:rPr>
              <a:t>Other findings from this study revealed that: </a:t>
            </a:r>
          </a:p>
          <a:p>
            <a:endParaRPr lang="en-US" b="1" smtClean="0">
              <a:cs typeface="Times New Roman" pitchFamily="18" charset="0"/>
            </a:endParaRPr>
          </a:p>
          <a:p>
            <a:pPr>
              <a:buFontTx/>
              <a:buChar char="•"/>
            </a:pPr>
            <a:r>
              <a:rPr lang="en-US" smtClean="0">
                <a:cs typeface="Times New Roman" pitchFamily="18" charset="0"/>
              </a:rPr>
              <a:t> The average duration of continuous cocaine abstinence was 11.7 weeks in the group with incentives vs. 6.0 weeks in the treatment as usual group; and</a:t>
            </a:r>
          </a:p>
          <a:p>
            <a:pPr>
              <a:buFontTx/>
              <a:buChar char="•"/>
            </a:pPr>
            <a:r>
              <a:rPr lang="en-US" smtClean="0">
                <a:cs typeface="Times New Roman" pitchFamily="18" charset="0"/>
              </a:rPr>
              <a:t> At 24 weeks after treatment entry, the incentives group experienced significantly greater improvement than the non-incentive group on the drug scale of the Addiction Severity Index (ASI).</a:t>
            </a:r>
          </a:p>
          <a:p>
            <a:endParaRPr lang="en-US" b="1" smtClean="0">
              <a:cs typeface="Times New Roman" pitchFamily="18" charset="0"/>
            </a:endParaRPr>
          </a:p>
          <a:p>
            <a:endParaRPr lang="en-US" b="1" smtClean="0">
              <a:cs typeface="Times New Roman" pitchFamily="18" charset="0"/>
            </a:endParaRPr>
          </a:p>
          <a:p>
            <a:endParaRPr lang="en-US" b="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6603CA6-DC67-40C0-A6F9-0139FE9C6C68}" type="slidenum">
              <a:rPr lang="en-US" sz="1200"/>
              <a:pPr eaLnBrk="1" hangingPunct="1"/>
              <a:t>33</a:t>
            </a:fld>
            <a:endParaRPr lang="en-US" sz="1200"/>
          </a:p>
        </p:txBody>
      </p:sp>
      <p:sp>
        <p:nvSpPr>
          <p:cNvPr id="82946" name="Rectangle 2"/>
          <p:cNvSpPr>
            <a:spLocks noGrp="1" noRot="1" noChangeAspect="1" noChangeArrowheads="1" noTextEdit="1"/>
          </p:cNvSpPr>
          <p:nvPr>
            <p:ph type="sldImg"/>
          </p:nvPr>
        </p:nvSpPr>
        <p:spPr>
          <a:xfrm>
            <a:off x="854075" y="746125"/>
            <a:ext cx="4960938" cy="3722688"/>
          </a:xfrm>
          <a:ln/>
        </p:spPr>
      </p:sp>
      <p:sp>
        <p:nvSpPr>
          <p:cNvPr id="82947" name="Rectangle 3"/>
          <p:cNvSpPr>
            <a:spLocks noGrp="1" noChangeArrowheads="1"/>
          </p:cNvSpPr>
          <p:nvPr>
            <p:ph type="body" idx="1"/>
          </p:nvPr>
        </p:nvSpPr>
        <p:spPr>
          <a:xfrm>
            <a:off x="666750" y="4716463"/>
            <a:ext cx="5335588"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a:p>
            <a:endParaRPr lang="en-US" b="1" smtClean="0"/>
          </a:p>
          <a:p>
            <a:r>
              <a:rPr lang="en-US" b="1" smtClean="0">
                <a:cs typeface="Times New Roman" pitchFamily="18" charset="0"/>
              </a:rPr>
              <a:t>In another study conducted by Silverman and others, patients were randomized to one of three groups – </a:t>
            </a:r>
            <a:r>
              <a:rPr lang="en-US" smtClean="0">
                <a:cs typeface="Times New Roman" pitchFamily="18" charset="0"/>
              </a:rPr>
              <a:t>treatment as usual, treatment as usual plus take-home doses if they provided cocaine-free urine samples, and treatment as usual plus take home doses </a:t>
            </a:r>
            <a:r>
              <a:rPr lang="en-US" u="sng" smtClean="0">
                <a:cs typeface="Times New Roman" pitchFamily="18" charset="0"/>
              </a:rPr>
              <a:t>and</a:t>
            </a:r>
            <a:r>
              <a:rPr lang="en-US" smtClean="0">
                <a:cs typeface="Times New Roman" pitchFamily="18" charset="0"/>
              </a:rPr>
              <a:t> vouchers.</a:t>
            </a:r>
          </a:p>
          <a:p>
            <a:r>
              <a:rPr lang="en-US" b="1" smtClean="0">
                <a:cs typeface="Times New Roman" pitchFamily="18" charset="0"/>
              </a:rPr>
              <a:t>Results:</a:t>
            </a:r>
            <a:r>
              <a:rPr lang="en-US" smtClean="0">
                <a:cs typeface="Times New Roman" pitchFamily="18" charset="0"/>
              </a:rPr>
              <a:t>  patients in the voucher group achieved significantly longer durations of sustained cocaine abstinence than those in the treatment as usual group. </a:t>
            </a:r>
          </a:p>
          <a:p>
            <a:endParaRPr lang="en-US" smtClean="0">
              <a:cs typeface="Times New Roman" pitchFamily="18" charset="0"/>
            </a:endParaRPr>
          </a:p>
          <a:p>
            <a:r>
              <a:rPr lang="en-US" smtClean="0">
                <a:cs typeface="Times New Roman" pitchFamily="18" charset="0"/>
              </a:rPr>
              <a:t>This chart illustrates that 47% of patients receiving vouchers for cocaine free urine samples achieved between 7 and 12 weeks of sustained cocaine abstinence; as compared to 6% of the treatment as usual group. </a:t>
            </a:r>
          </a:p>
          <a:p>
            <a:endParaRPr lang="en-US" smtClean="0">
              <a:cs typeface="Times New Roman" pitchFamily="18" charset="0"/>
            </a:endParaRPr>
          </a:p>
          <a:p>
            <a:endParaRPr lang="en-US" smtClean="0"/>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2BF0487-7A20-4012-9E60-E323A428B530}" type="slidenum">
              <a:rPr lang="en-US" sz="1200"/>
              <a:pPr eaLnBrk="1" hangingPunct="1"/>
              <a:t>34</a:t>
            </a:fld>
            <a:endParaRPr lang="en-US" sz="1200"/>
          </a:p>
        </p:txBody>
      </p:sp>
      <p:sp>
        <p:nvSpPr>
          <p:cNvPr id="84994" name="Rectangle 2"/>
          <p:cNvSpPr>
            <a:spLocks noGrp="1" noRot="1" noChangeAspect="1" noChangeArrowheads="1" noTextEdit="1"/>
          </p:cNvSpPr>
          <p:nvPr>
            <p:ph type="sldImg"/>
          </p:nvPr>
        </p:nvSpPr>
        <p:spPr>
          <a:xfrm>
            <a:off x="854075" y="746125"/>
            <a:ext cx="4960938" cy="3722688"/>
          </a:xfrm>
          <a:ln/>
        </p:spPr>
      </p:sp>
      <p:sp>
        <p:nvSpPr>
          <p:cNvPr id="84995" name="Rectangle 3"/>
          <p:cNvSpPr>
            <a:spLocks noGrp="1" noChangeArrowheads="1"/>
          </p:cNvSpPr>
          <p:nvPr>
            <p:ph type="body" idx="1"/>
          </p:nvPr>
        </p:nvSpPr>
        <p:spPr>
          <a:xfrm>
            <a:off x="666750" y="4716463"/>
            <a:ext cx="5335588"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b="1" smtClean="0"/>
          </a:p>
          <a:p>
            <a:pPr marL="228600" indent="-228600"/>
            <a:r>
              <a:rPr lang="en-US" b="1" smtClean="0">
                <a:cs typeface="Times New Roman" pitchFamily="18" charset="0"/>
              </a:rPr>
              <a:t>The intermittent schedule of incentives significantly increased retention and reduced drug/alcohol use.</a:t>
            </a:r>
          </a:p>
          <a:p>
            <a:pPr marL="228600" indent="-228600"/>
            <a:r>
              <a:rPr lang="en-US" smtClean="0">
                <a:cs typeface="Times New Roman" pitchFamily="18" charset="0"/>
              </a:rPr>
              <a:t>Research conducted with cocaine abusers in drug-free and methadone treatment involves three central tenets: </a:t>
            </a:r>
          </a:p>
          <a:p>
            <a:pPr marL="685800" lvl="1" indent="-228600">
              <a:buFont typeface="Wingdings" pitchFamily="2" charset="2"/>
              <a:buAutoNum type="arabicPeriod"/>
            </a:pPr>
            <a:r>
              <a:rPr lang="en-US" smtClean="0">
                <a:cs typeface="Times New Roman" pitchFamily="18" charset="0"/>
              </a:rPr>
              <a:t>Substance use is readily detected;</a:t>
            </a:r>
          </a:p>
          <a:p>
            <a:pPr marL="685800" lvl="1" indent="-228600">
              <a:buFont typeface="Wingdings" pitchFamily="2" charset="2"/>
              <a:buAutoNum type="arabicPeriod"/>
            </a:pPr>
            <a:r>
              <a:rPr lang="en-US" smtClean="0">
                <a:cs typeface="Times New Roman" pitchFamily="18" charset="0"/>
              </a:rPr>
              <a:t>Tangible and immediate incentives when abstinence is demonstrated; </a:t>
            </a:r>
          </a:p>
          <a:p>
            <a:pPr marL="685800" lvl="1" indent="-228600">
              <a:buFont typeface="Wingdings" pitchFamily="2" charset="2"/>
              <a:buAutoNum type="arabicPeriod"/>
            </a:pPr>
            <a:r>
              <a:rPr lang="en-US" smtClean="0">
                <a:cs typeface="Times New Roman" pitchFamily="18" charset="0"/>
              </a:rPr>
              <a:t>Withhold incentives when drug use is detected. *</a:t>
            </a:r>
          </a:p>
          <a:p>
            <a:pPr marL="685800" lvl="1" indent="-228600">
              <a:buFont typeface="Wingdings" pitchFamily="2" charset="2"/>
              <a:buNone/>
            </a:pPr>
            <a:endParaRPr lang="en-US" smtClean="0">
              <a:cs typeface="Times New Roman" pitchFamily="18" charset="0"/>
            </a:endParaRPr>
          </a:p>
          <a:p>
            <a:pPr marL="228600" indent="-228600">
              <a:buFont typeface="Wingdings" pitchFamily="2" charset="2"/>
              <a:buNone/>
            </a:pPr>
            <a:r>
              <a:rPr lang="en-US" smtClean="0">
                <a:cs typeface="Times New Roman" pitchFamily="18" charset="0"/>
              </a:rPr>
              <a:t>This graph indicates that at week 8, 80% of patients in the incentive group were retained versus only 20% of the treatment as usual group.</a:t>
            </a:r>
          </a:p>
          <a:p>
            <a:pPr marL="228600" indent="-228600">
              <a:buFont typeface="Wingdings" pitchFamily="2" charset="2"/>
              <a:buNone/>
            </a:pPr>
            <a:endParaRPr lang="en-US" smtClean="0">
              <a:cs typeface="Times New Roman" pitchFamily="18" charset="0"/>
            </a:endParaRPr>
          </a:p>
          <a:p>
            <a:pPr marL="228600" indent="-228600">
              <a:buFont typeface="Wingdings" pitchFamily="2" charset="2"/>
              <a:buNone/>
            </a:pPr>
            <a:endParaRPr lang="en-US" smtClean="0">
              <a:cs typeface="Times New Roman" pitchFamily="18" charset="0"/>
            </a:endParaRPr>
          </a:p>
          <a:p>
            <a:pPr marL="228600" indent="-228600">
              <a:buFont typeface="Wingdings" pitchFamily="2" charset="2"/>
              <a:buNone/>
            </a:pPr>
            <a:endParaRPr lang="en-US" smtClean="0"/>
          </a:p>
          <a:p>
            <a:pPr marL="228600" indent="-228600"/>
            <a:r>
              <a:rPr lang="en-US" sz="900" smtClean="0">
                <a:cs typeface="Times New Roman" pitchFamily="18" charset="0"/>
              </a:rPr>
              <a:t>* Stitzer, Petry, &amp; Peirce (December 14, 2000)</a:t>
            </a:r>
          </a:p>
          <a:p>
            <a:pPr marL="228600" indent="-228600"/>
            <a:endParaRPr lang="en-US" b="1" smtClean="0">
              <a:cs typeface="Times New Roman" pitchFamily="18" charset="0"/>
            </a:endParaRPr>
          </a:p>
          <a:p>
            <a:pPr marL="228600" indent="-228600"/>
            <a:endParaRPr lang="en-US" b="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A145938-BFDD-4E28-AE60-B48BA360563E}" type="slidenum">
              <a:rPr lang="en-US" sz="1200"/>
              <a:pPr eaLnBrk="1" hangingPunct="1"/>
              <a:t>35</a:t>
            </a:fld>
            <a:endParaRPr lang="en-US" sz="1200"/>
          </a:p>
        </p:txBody>
      </p:sp>
      <p:sp>
        <p:nvSpPr>
          <p:cNvPr id="87042" name="Rectangle 2"/>
          <p:cNvSpPr>
            <a:spLocks noGrp="1" noRot="1" noChangeAspect="1" noChangeArrowheads="1" noTextEdit="1"/>
          </p:cNvSpPr>
          <p:nvPr>
            <p:ph type="sldImg"/>
          </p:nvPr>
        </p:nvSpPr>
        <p:spPr>
          <a:xfrm>
            <a:off x="854075" y="746125"/>
            <a:ext cx="4960938" cy="3722688"/>
          </a:xfrm>
          <a:ln/>
        </p:spPr>
      </p:sp>
      <p:sp>
        <p:nvSpPr>
          <p:cNvPr id="87043" name="Rectangle 3"/>
          <p:cNvSpPr>
            <a:spLocks noGrp="1" noChangeArrowheads="1"/>
          </p:cNvSpPr>
          <p:nvPr>
            <p:ph type="body" idx="1"/>
          </p:nvPr>
        </p:nvSpPr>
        <p:spPr>
          <a:xfrm>
            <a:off x="666750" y="4716463"/>
            <a:ext cx="5335588"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r>
              <a:rPr lang="en-US" smtClean="0">
                <a:cs typeface="Times New Roman" pitchFamily="18" charset="0"/>
              </a:rPr>
              <a:t>Dr. Petry and others found in their 2000 study that 43% of the treatment as usual participants tested </a:t>
            </a:r>
            <a:r>
              <a:rPr lang="en-US" b="1" smtClean="0">
                <a:cs typeface="Times New Roman" pitchFamily="18" charset="0"/>
              </a:rPr>
              <a:t>positive </a:t>
            </a:r>
            <a:r>
              <a:rPr lang="en-US" smtClean="0">
                <a:cs typeface="Times New Roman" pitchFamily="18" charset="0"/>
              </a:rPr>
              <a:t>for any illicit drug at 8 weeks; an </a:t>
            </a:r>
            <a:r>
              <a:rPr lang="en-US" b="1" smtClean="0">
                <a:cs typeface="Times New Roman" pitchFamily="18" charset="0"/>
              </a:rPr>
              <a:t>increase</a:t>
            </a:r>
            <a:r>
              <a:rPr lang="en-US" smtClean="0">
                <a:cs typeface="Times New Roman" pitchFamily="18" charset="0"/>
              </a:rPr>
              <a:t> from 17% at intake.  </a:t>
            </a:r>
          </a:p>
          <a:p>
            <a:endParaRPr lang="en-US" smtClean="0">
              <a:cs typeface="Times New Roman" pitchFamily="18" charset="0"/>
            </a:endParaRPr>
          </a:p>
          <a:p>
            <a:r>
              <a:rPr lang="en-US" smtClean="0">
                <a:cs typeface="Times New Roman" pitchFamily="18" charset="0"/>
              </a:rPr>
              <a:t>Whereas, only 10% of the incentives participants tested positive for any illicit drug at 8 weeks; a </a:t>
            </a:r>
            <a:r>
              <a:rPr lang="en-US" b="1" smtClean="0">
                <a:cs typeface="Times New Roman" pitchFamily="18" charset="0"/>
              </a:rPr>
              <a:t>decrease</a:t>
            </a:r>
            <a:r>
              <a:rPr lang="en-US" smtClean="0">
                <a:cs typeface="Times New Roman" pitchFamily="18" charset="0"/>
              </a:rPr>
              <a:t> from 21% at intake.</a:t>
            </a:r>
          </a:p>
          <a:p>
            <a:endParaRPr lang="en-US" smtClean="0">
              <a:cs typeface="Times New Roman" pitchFamily="18" charset="0"/>
            </a:endParaRPr>
          </a:p>
          <a:p>
            <a:endParaRPr lang="en-US" smtClean="0"/>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31C9310-6155-4D94-A375-901376A1D0FA}" type="slidenum">
              <a:rPr lang="en-US" sz="1200"/>
              <a:pPr eaLnBrk="1" hangingPunct="1"/>
              <a:t>36</a:t>
            </a:fld>
            <a:endParaRPr lang="en-US" sz="1200"/>
          </a:p>
        </p:txBody>
      </p:sp>
      <p:sp>
        <p:nvSpPr>
          <p:cNvPr id="89090" name="Rectangle 2"/>
          <p:cNvSpPr>
            <a:spLocks noGrp="1" noRot="1" noChangeAspect="1" noChangeArrowheads="1" noTextEdit="1"/>
          </p:cNvSpPr>
          <p:nvPr>
            <p:ph type="sldImg"/>
          </p:nvPr>
        </p:nvSpPr>
        <p:spPr>
          <a:xfrm>
            <a:off x="854075" y="746125"/>
            <a:ext cx="4960938" cy="3722688"/>
          </a:xfrm>
          <a:ln/>
        </p:spPr>
      </p:sp>
      <p:sp>
        <p:nvSpPr>
          <p:cNvPr id="89091" name="Rectangle 3"/>
          <p:cNvSpPr>
            <a:spLocks noGrp="1" noChangeArrowheads="1"/>
          </p:cNvSpPr>
          <p:nvPr>
            <p:ph type="body" idx="1"/>
          </p:nvPr>
        </p:nvSpPr>
        <p:spPr>
          <a:xfrm>
            <a:off x="666750" y="4716463"/>
            <a:ext cx="5335588"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cs typeface="Times New Roman" pitchFamily="18" charset="0"/>
            </a:endParaRPr>
          </a:p>
          <a:p>
            <a:r>
              <a:rPr lang="en-US" smtClean="0">
                <a:cs typeface="Times New Roman" pitchFamily="18" charset="0"/>
              </a:rPr>
              <a:t>Furthermore, the randomized clinical trials determined that patients in methadone maintenance reduced their stimulant use during the study when given incentives.</a:t>
            </a:r>
          </a:p>
          <a:p>
            <a:endParaRPr lang="en-US" smtClean="0">
              <a:cs typeface="Times New Roman" pitchFamily="18" charset="0"/>
            </a:endParaRPr>
          </a:p>
          <a:p>
            <a:r>
              <a:rPr lang="en-US" smtClean="0">
                <a:cs typeface="Times New Roman" pitchFamily="18" charset="0"/>
              </a:rPr>
              <a:t>Here we see that after 21 visits 60% of patients in the incentives group submitted drug free urine samples for stimulant use compared to only 30% of the treatment as usual group.</a:t>
            </a:r>
          </a:p>
          <a:p>
            <a:endParaRPr lang="en-US" smtClean="0">
              <a:cs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8E6CA1C-6A36-4A05-B2EF-46CA73EF7A7F}" type="slidenum">
              <a:rPr lang="en-GB" sz="1200"/>
              <a:pPr eaLnBrk="1" hangingPunct="1"/>
              <a:t>37</a:t>
            </a:fld>
            <a:endParaRPr lang="en-GB"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6A9689A-413D-4644-8401-ADDFA0F5DF2B}" type="slidenum">
              <a:rPr lang="en-GB" sz="1200"/>
              <a:pPr eaLnBrk="1" hangingPunct="1"/>
              <a:t>38</a:t>
            </a:fld>
            <a:endParaRPr lang="en-GB"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8E05159-BB99-4DC2-BDC3-B48B413DB8AF}" type="slidenum">
              <a:rPr lang="en-GB" sz="1200"/>
              <a:pPr eaLnBrk="1" hangingPunct="1"/>
              <a:t>39</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Governments increasingly use financial and </a:t>
            </a:r>
            <a:r>
              <a:rPr lang="ja-JP" altLang="en-GB" smtClean="0"/>
              <a:t>“</a:t>
            </a:r>
            <a:r>
              <a:rPr lang="en-GB" altLang="ja-JP" smtClean="0"/>
              <a:t>payment in kind</a:t>
            </a:r>
            <a:r>
              <a:rPr lang="ja-JP" altLang="en-GB" smtClean="0"/>
              <a:t>”</a:t>
            </a:r>
            <a:r>
              <a:rPr lang="en-GB" altLang="ja-JP" smtClean="0"/>
              <a:t> incentives to encourage people to act in individually and socially beneficial ways, particularly in the context of health policy. Yet even when effective in changing behaviour, their use has attracted strong criticism for being coercive, and undermining of autonomy, personal responsibility and equity. </a:t>
            </a:r>
          </a:p>
          <a:p>
            <a:pPr eaLnBrk="1" hangingPunct="1"/>
            <a:endParaRPr lang="en-GB" smtClean="0"/>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CA3C799-50AF-40BB-BD83-E8BC04AAFAC8}" type="slidenum">
              <a:rPr lang="en-GB" sz="1200"/>
              <a:pPr eaLnBrk="1" hangingPunct="1"/>
              <a:t>4</a:t>
            </a:fld>
            <a:endParaRPr lang="en-GB"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669EF07-FA87-423F-8B0C-26F34994EE00}" type="slidenum">
              <a:rPr lang="en-GB" sz="1200"/>
              <a:pPr eaLnBrk="1" hangingPunct="1"/>
              <a:t>40</a:t>
            </a:fld>
            <a:endParaRPr lang="en-GB"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813EC7D-E7CD-4DFC-A362-211C01BA745A}" type="slidenum">
              <a:rPr lang="en-GB" sz="1200"/>
              <a:pPr eaLnBrk="1" hangingPunct="1"/>
              <a:t>41</a:t>
            </a:fld>
            <a:endParaRPr lang="en-GB"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B585316-1DD3-4248-98A6-602C26F3EDC1}" type="slidenum">
              <a:rPr lang="en-GB" sz="1200"/>
              <a:pPr eaLnBrk="1" hangingPunct="1"/>
              <a:t>42</a:t>
            </a:fld>
            <a:endParaRPr lang="en-GB"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D642E10-1BD6-4F66-83A3-4D9B16A32275}" type="slidenum">
              <a:rPr lang="en-GB" sz="1200"/>
              <a:pPr eaLnBrk="1" hangingPunct="1"/>
              <a:t>43</a:t>
            </a:fld>
            <a:endParaRPr lang="en-GB"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326D9FA-FD05-4FA8-90EC-320994BD9303}" type="slidenum">
              <a:rPr lang="en-GB" sz="1200"/>
              <a:pPr eaLnBrk="1" hangingPunct="1"/>
              <a:t>44</a:t>
            </a:fld>
            <a:endParaRPr lang="en-GB"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D76FD08-65AE-4E90-8689-5DC27304B5C0}" type="slidenum">
              <a:rPr lang="en-GB" sz="1200"/>
              <a:pPr eaLnBrk="1" hangingPunct="1"/>
              <a:t>45</a:t>
            </a:fld>
            <a:endParaRPr lang="en-GB"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A4EB76C-2AE7-4341-867C-4DE187FB28DD}" type="slidenum">
              <a:rPr lang="en-US" sz="1200"/>
              <a:pPr eaLnBrk="1" hangingPunct="1"/>
              <a:t>46</a:t>
            </a:fld>
            <a:endParaRPr lang="en-US" sz="1200"/>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7090955D-DF7D-4FF0-9E56-58BB1B537B93}" type="slidenum">
              <a:rPr lang="en-US" sz="1200"/>
              <a:pPr eaLnBrk="1" hangingPunct="1"/>
              <a:t>47</a:t>
            </a:fld>
            <a:endParaRPr lang="en-US" sz="1200"/>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CBE1824-2A08-435D-8DB6-487B7835E57F}" type="slidenum">
              <a:rPr lang="en-GB" sz="1200"/>
              <a:pPr eaLnBrk="1" hangingPunct="1"/>
              <a:t>48</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3D0EA74-98AF-48B3-8571-921B23B36A9D}" type="slidenum">
              <a:rPr lang="en-GB" sz="1200"/>
              <a:pPr eaLnBrk="1" hangingPunct="1"/>
              <a:t>5</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DE5B260-88E7-46E6-BF87-A056FCB530E6}" type="slidenum">
              <a:rPr lang="en-GB" sz="1200"/>
              <a:pPr eaLnBrk="1" hangingPunct="1"/>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1B8003F-FB6C-4894-BD84-0CDB41F89A17}" type="slidenum">
              <a:rPr lang="en-GB" sz="1200"/>
              <a:pPr eaLnBrk="1" hangingPunct="1"/>
              <a:t>7</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B34D73E-DF38-4941-91AA-12651DAAEF03}" type="slidenum">
              <a:rPr lang="en-US" sz="1200"/>
              <a:pPr eaLnBrk="1" hangingPunct="1"/>
              <a:t>8</a:t>
            </a:fld>
            <a:endParaRPr lang="en-US" sz="1200"/>
          </a:p>
        </p:txBody>
      </p:sp>
      <p:sp>
        <p:nvSpPr>
          <p:cNvPr id="31746" name="Rectangle 2"/>
          <p:cNvSpPr>
            <a:spLocks noGrp="1" noRot="1" noChangeAspect="1" noChangeArrowheads="1" noTextEdit="1"/>
          </p:cNvSpPr>
          <p:nvPr>
            <p:ph type="sldImg"/>
          </p:nvPr>
        </p:nvSpPr>
        <p:spPr>
          <a:xfrm>
            <a:off x="854075" y="744538"/>
            <a:ext cx="4960938" cy="3722687"/>
          </a:xfrm>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58775" indent="-358775" eaLnBrk="1" hangingPunct="1">
              <a:defRPr/>
            </a:pPr>
            <a:r>
              <a:rPr lang="en-US" altLang="en-US" b="1" dirty="0" smtClean="0">
                <a:latin typeface="Verdana" pitchFamily="34" charset="0"/>
                <a:ea typeface="+mn-ea"/>
              </a:rPr>
              <a:t>REINFORCER:  </a:t>
            </a:r>
            <a:r>
              <a:rPr lang="en-US" altLang="en-US" dirty="0" smtClean="0">
                <a:latin typeface="Verdana" pitchFamily="34" charset="0"/>
                <a:ea typeface="+mn-ea"/>
              </a:rPr>
              <a:t>event that strengthens the </a:t>
            </a:r>
            <a:r>
              <a:rPr lang="en-US" altLang="en-US" dirty="0" err="1" smtClean="0">
                <a:latin typeface="Verdana" pitchFamily="34" charset="0"/>
                <a:ea typeface="+mn-ea"/>
              </a:rPr>
              <a:t>behaviour</a:t>
            </a:r>
            <a:r>
              <a:rPr lang="en-US" altLang="en-US" dirty="0" smtClean="0">
                <a:latin typeface="Verdana" pitchFamily="34" charset="0"/>
                <a:ea typeface="+mn-ea"/>
              </a:rPr>
              <a:t> it follows</a:t>
            </a:r>
          </a:p>
          <a:p>
            <a:pPr marL="358775" indent="-358775" eaLnBrk="1" hangingPunct="1">
              <a:defRPr/>
            </a:pPr>
            <a:r>
              <a:rPr lang="en-US" altLang="en-US" b="1" i="1" dirty="0" smtClean="0">
                <a:latin typeface="Verdana" pitchFamily="34" charset="0"/>
                <a:ea typeface="+mn-ea"/>
              </a:rPr>
              <a:t>Can be:</a:t>
            </a:r>
          </a:p>
          <a:p>
            <a:pPr marL="358775" indent="-358775" eaLnBrk="1" hangingPunct="1">
              <a:defRPr/>
            </a:pPr>
            <a:r>
              <a:rPr lang="en-US" b="1" dirty="0" smtClean="0">
                <a:solidFill>
                  <a:schemeClr val="tx2"/>
                </a:solidFill>
                <a:latin typeface="Verdana" pitchFamily="34" charset="0"/>
                <a:ea typeface="+mn-ea"/>
              </a:rPr>
              <a:t>POSITIVE REINFORCEMENT</a:t>
            </a:r>
            <a:r>
              <a:rPr lang="en-US" b="1" dirty="0" smtClean="0">
                <a:latin typeface="Verdana" pitchFamily="34" charset="0"/>
                <a:ea typeface="+mn-ea"/>
              </a:rPr>
              <a:t>: </a:t>
            </a:r>
            <a:r>
              <a:rPr lang="en-US" dirty="0" smtClean="0">
                <a:latin typeface="Verdana" pitchFamily="34" charset="0"/>
                <a:ea typeface="+mn-ea"/>
              </a:rPr>
              <a:t>increasing a </a:t>
            </a:r>
            <a:r>
              <a:rPr lang="en-US" dirty="0" err="1" smtClean="0">
                <a:latin typeface="Verdana" pitchFamily="34" charset="0"/>
                <a:ea typeface="+mn-ea"/>
              </a:rPr>
              <a:t>behaviour</a:t>
            </a:r>
            <a:r>
              <a:rPr lang="en-US" dirty="0" smtClean="0">
                <a:latin typeface="Verdana" pitchFamily="34" charset="0"/>
                <a:ea typeface="+mn-ea"/>
              </a:rPr>
              <a:t> by giving a reward (</a:t>
            </a:r>
            <a:r>
              <a:rPr lang="en-GB" i="1" dirty="0" smtClean="0">
                <a:latin typeface="Verdana" pitchFamily="34" charset="0"/>
                <a:ea typeface="+mn-ea"/>
              </a:rPr>
              <a:t>e.g. voucher if target behaviour attained)</a:t>
            </a:r>
            <a:endParaRPr lang="en-US" dirty="0" smtClean="0">
              <a:latin typeface="Verdana" pitchFamily="34" charset="0"/>
              <a:ea typeface="+mn-ea"/>
            </a:endParaRPr>
          </a:p>
          <a:p>
            <a:pPr marL="358775" indent="-358775" eaLnBrk="1" hangingPunct="1">
              <a:defRPr/>
            </a:pPr>
            <a:endParaRPr lang="en-US" sz="400" dirty="0" smtClean="0">
              <a:solidFill>
                <a:schemeClr val="tx2"/>
              </a:solidFill>
              <a:latin typeface="Verdana" pitchFamily="34" charset="0"/>
              <a:ea typeface="+mn-ea"/>
            </a:endParaRPr>
          </a:p>
          <a:p>
            <a:pPr marL="358775" indent="-358775" eaLnBrk="1" hangingPunct="1">
              <a:defRPr/>
            </a:pPr>
            <a:r>
              <a:rPr lang="en-US" b="1" dirty="0" smtClean="0">
                <a:latin typeface="Verdana" pitchFamily="34" charset="0"/>
                <a:ea typeface="+mn-ea"/>
              </a:rPr>
              <a:t>NEGATIVE REINFORCEMENT: </a:t>
            </a:r>
            <a:r>
              <a:rPr lang="en-US" dirty="0" smtClean="0">
                <a:latin typeface="Verdana" pitchFamily="34" charset="0"/>
                <a:ea typeface="+mn-ea"/>
              </a:rPr>
              <a:t>increasing a </a:t>
            </a:r>
            <a:r>
              <a:rPr lang="en-US" dirty="0" err="1" smtClean="0">
                <a:latin typeface="Verdana" pitchFamily="34" charset="0"/>
                <a:ea typeface="+mn-ea"/>
              </a:rPr>
              <a:t>behaviour</a:t>
            </a:r>
            <a:r>
              <a:rPr lang="en-US" dirty="0" smtClean="0">
                <a:latin typeface="Verdana" pitchFamily="34" charset="0"/>
                <a:ea typeface="+mn-ea"/>
              </a:rPr>
              <a:t> by removing an aversive stimulus when a </a:t>
            </a:r>
            <a:r>
              <a:rPr lang="en-US" dirty="0" err="1" smtClean="0">
                <a:latin typeface="Verdana" pitchFamily="34" charset="0"/>
                <a:ea typeface="+mn-ea"/>
              </a:rPr>
              <a:t>behaviour</a:t>
            </a:r>
            <a:r>
              <a:rPr lang="en-US" dirty="0" smtClean="0">
                <a:latin typeface="Verdana" pitchFamily="34" charset="0"/>
                <a:ea typeface="+mn-ea"/>
              </a:rPr>
              <a:t> occurs (e.g. </a:t>
            </a:r>
            <a:r>
              <a:rPr lang="en-GB" i="1" dirty="0" smtClean="0">
                <a:latin typeface="Verdana" pitchFamily="34" charset="0"/>
                <a:ea typeface="+mn-ea"/>
              </a:rPr>
              <a:t>less intense supervision if target behaviour attained)</a:t>
            </a:r>
            <a:endParaRPr lang="en-US" dirty="0" smtClean="0">
              <a:latin typeface="Verdana" pitchFamily="34" charset="0"/>
              <a:ea typeface="+mn-ea"/>
            </a:endParaRPr>
          </a:p>
          <a:p>
            <a:pPr marL="358775" indent="-358775" eaLnBrk="1" hangingPunct="1">
              <a:defRPr/>
            </a:pPr>
            <a:endParaRPr lang="en-US" sz="400" dirty="0" smtClean="0">
              <a:latin typeface="Verdana" pitchFamily="34" charset="0"/>
              <a:ea typeface="+mn-ea"/>
            </a:endParaRPr>
          </a:p>
          <a:p>
            <a:pPr marL="358775" indent="-358775">
              <a:buClr>
                <a:schemeClr val="hlink"/>
              </a:buClr>
              <a:buSzPct val="80000"/>
              <a:defRPr/>
            </a:pPr>
            <a:r>
              <a:rPr lang="en-US" b="1" dirty="0" smtClean="0">
                <a:latin typeface="Verdana" pitchFamily="34" charset="0"/>
                <a:ea typeface="+mn-ea"/>
              </a:rPr>
              <a:t>PUNISHMENT:</a:t>
            </a:r>
            <a:r>
              <a:rPr lang="en-US" dirty="0" smtClean="0">
                <a:latin typeface="Verdana" pitchFamily="34" charset="0"/>
                <a:ea typeface="+mn-ea"/>
              </a:rPr>
              <a:t> </a:t>
            </a:r>
          </a:p>
          <a:p>
            <a:pPr marL="358775" indent="-358775">
              <a:buClr>
                <a:schemeClr val="hlink"/>
              </a:buClr>
              <a:buSzPct val="80000"/>
              <a:defRPr/>
            </a:pPr>
            <a:r>
              <a:rPr lang="en-US" dirty="0" smtClean="0">
                <a:latin typeface="Verdana" pitchFamily="34" charset="0"/>
                <a:ea typeface="+mn-ea"/>
              </a:rPr>
              <a:t>	Decreasing a </a:t>
            </a:r>
            <a:r>
              <a:rPr lang="en-US" dirty="0" err="1" smtClean="0">
                <a:latin typeface="Verdana" pitchFamily="34" charset="0"/>
                <a:ea typeface="+mn-ea"/>
              </a:rPr>
              <a:t>behaviour</a:t>
            </a:r>
            <a:r>
              <a:rPr lang="en-US" dirty="0" smtClean="0">
                <a:latin typeface="Verdana" pitchFamily="34" charset="0"/>
                <a:ea typeface="+mn-ea"/>
              </a:rPr>
              <a:t> by administering an aversive stimulus (</a:t>
            </a:r>
            <a:r>
              <a:rPr lang="en-US" i="1" dirty="0" smtClean="0">
                <a:latin typeface="Verdana" pitchFamily="34" charset="0"/>
                <a:ea typeface="+mn-ea"/>
              </a:rPr>
              <a:t>i.e. a parking ticket, electric shock</a:t>
            </a:r>
            <a:r>
              <a:rPr lang="en-US" dirty="0" smtClean="0">
                <a:latin typeface="Verdana" pitchFamily="34" charset="0"/>
                <a:ea typeface="+mn-ea"/>
              </a:rPr>
              <a:t>)</a:t>
            </a:r>
          </a:p>
          <a:p>
            <a:pPr marL="358775" indent="-358775" algn="ctr">
              <a:buClr>
                <a:schemeClr val="hlink"/>
              </a:buClr>
              <a:buSzPct val="80000"/>
              <a:defRPr/>
            </a:pPr>
            <a:r>
              <a:rPr lang="en-US" b="1" i="1" dirty="0" smtClean="0">
                <a:latin typeface="Verdana" pitchFamily="34" charset="0"/>
                <a:ea typeface="+mn-ea"/>
              </a:rPr>
              <a:t>OR</a:t>
            </a:r>
            <a:r>
              <a:rPr lang="en-US" dirty="0" smtClean="0">
                <a:latin typeface="Verdana" pitchFamily="34" charset="0"/>
                <a:ea typeface="+mn-ea"/>
              </a:rPr>
              <a:t> </a:t>
            </a:r>
          </a:p>
          <a:p>
            <a:pPr marL="358775">
              <a:buClr>
                <a:schemeClr val="hlink"/>
              </a:buClr>
              <a:buSzPct val="80000"/>
              <a:defRPr/>
            </a:pPr>
            <a:r>
              <a:rPr lang="en-US" dirty="0" smtClean="0">
                <a:latin typeface="Verdana" pitchFamily="34" charset="0"/>
                <a:ea typeface="+mn-ea"/>
              </a:rPr>
              <a:t>Removing a desirable stimulus (</a:t>
            </a:r>
            <a:r>
              <a:rPr lang="en-GB" i="1" dirty="0" smtClean="0">
                <a:latin typeface="Verdana" pitchFamily="34" charset="0"/>
                <a:ea typeface="+mn-ea"/>
              </a:rPr>
              <a:t>e.g. removal of a privilege)</a:t>
            </a:r>
            <a:endParaRPr lang="en-US" dirty="0" smtClean="0">
              <a:latin typeface="Verdana" pitchFamily="34" charset="0"/>
              <a:ea typeface="+mn-ea"/>
            </a:endParaRPr>
          </a:p>
          <a:p>
            <a:pPr marL="358775" indent="-358775">
              <a:buClr>
                <a:schemeClr val="hlink"/>
              </a:buClr>
              <a:buSzPct val="80000"/>
              <a:defRPr/>
            </a:pPr>
            <a:endParaRPr lang="en-US" sz="400" dirty="0" smtClean="0">
              <a:latin typeface="Verdana" pitchFamily="34" charset="0"/>
              <a:ea typeface="+mn-ea"/>
            </a:endParaRPr>
          </a:p>
          <a:p>
            <a:pPr eaLnBrk="1" hangingPunct="1">
              <a:defRPr/>
            </a:pPr>
            <a:r>
              <a:rPr lang="en-US" b="1" dirty="0" smtClean="0">
                <a:latin typeface="Verdana" pitchFamily="34" charset="0"/>
                <a:ea typeface="+mn-ea"/>
              </a:rPr>
              <a:t>EXTINCTION: </a:t>
            </a:r>
            <a:r>
              <a:rPr lang="en-US" dirty="0" smtClean="0">
                <a:latin typeface="Verdana" pitchFamily="34" charset="0"/>
                <a:ea typeface="+mn-ea"/>
              </a:rPr>
              <a:t>decreasing a </a:t>
            </a:r>
            <a:r>
              <a:rPr lang="en-US" dirty="0" err="1" smtClean="0">
                <a:latin typeface="Verdana" pitchFamily="34" charset="0"/>
                <a:ea typeface="+mn-ea"/>
              </a:rPr>
              <a:t>behaviour</a:t>
            </a:r>
            <a:r>
              <a:rPr lang="en-US" dirty="0" smtClean="0">
                <a:latin typeface="Verdana" pitchFamily="34" charset="0"/>
                <a:ea typeface="+mn-ea"/>
              </a:rPr>
              <a:t> by not rewarding it.</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0F181B5-BF0B-4489-BA8B-F608E75A9A7C}" type="slidenum">
              <a:rPr lang="en-GB" sz="1200"/>
              <a:pPr eaLnBrk="1" hangingPunct="1"/>
              <a:t>9</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BC1F0DD-785E-43F3-A064-89601BF90376}" type="slidenum">
              <a:rPr lang="en-GB"/>
              <a:pPr/>
              <a:t>‹#›</a:t>
            </a:fld>
            <a:endParaRPr lang="en-GB"/>
          </a:p>
        </p:txBody>
      </p:sp>
    </p:spTree>
    <p:extLst>
      <p:ext uri="{BB962C8B-B14F-4D97-AF65-F5344CB8AC3E}">
        <p14:creationId xmlns:p14="http://schemas.microsoft.com/office/powerpoint/2010/main" val="108388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5503B0D-0108-488F-A160-92DFE9F68271}" type="slidenum">
              <a:rPr lang="en-GB"/>
              <a:pPr/>
              <a:t>‹#›</a:t>
            </a:fld>
            <a:endParaRPr lang="en-GB"/>
          </a:p>
        </p:txBody>
      </p:sp>
    </p:spTree>
    <p:extLst>
      <p:ext uri="{BB962C8B-B14F-4D97-AF65-F5344CB8AC3E}">
        <p14:creationId xmlns:p14="http://schemas.microsoft.com/office/powerpoint/2010/main" val="31368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35EBCA1-9799-47A2-9CAF-0C10F53726D5}" type="slidenum">
              <a:rPr lang="en-GB"/>
              <a:pPr/>
              <a:t>‹#›</a:t>
            </a:fld>
            <a:endParaRPr lang="en-GB"/>
          </a:p>
        </p:txBody>
      </p:sp>
    </p:spTree>
    <p:extLst>
      <p:ext uri="{BB962C8B-B14F-4D97-AF65-F5344CB8AC3E}">
        <p14:creationId xmlns:p14="http://schemas.microsoft.com/office/powerpoint/2010/main" val="83459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838200" y="2362200"/>
            <a:ext cx="7693025" cy="3724275"/>
          </a:xfrm>
        </p:spPr>
        <p:txBody>
          <a:bodyPr/>
          <a:lstStyle/>
          <a:p>
            <a:pPr lvl="0"/>
            <a:endParaRPr lang="en-GB" noProof="0"/>
          </a:p>
        </p:txBody>
      </p:sp>
      <p:sp>
        <p:nvSpPr>
          <p:cNvPr id="4" name="Date Placeholder 3"/>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fld id="{8F5BDB75-7955-4A62-9A11-6C32DD6C49D2}" type="slidenum">
              <a:rPr lang="en-US"/>
              <a:pPr/>
              <a:t>‹#›</a:t>
            </a:fld>
            <a:endParaRPr lang="en-US"/>
          </a:p>
        </p:txBody>
      </p:sp>
    </p:spTree>
    <p:extLst>
      <p:ext uri="{BB962C8B-B14F-4D97-AF65-F5344CB8AC3E}">
        <p14:creationId xmlns:p14="http://schemas.microsoft.com/office/powerpoint/2010/main" val="16546750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FFBC0BA-B176-44E7-AD87-CF76F5C4594A}" type="slidenum">
              <a:rPr lang="en-GB"/>
              <a:pPr/>
              <a:t>‹#›</a:t>
            </a:fld>
            <a:endParaRPr lang="en-GB"/>
          </a:p>
        </p:txBody>
      </p:sp>
    </p:spTree>
    <p:extLst>
      <p:ext uri="{BB962C8B-B14F-4D97-AF65-F5344CB8AC3E}">
        <p14:creationId xmlns:p14="http://schemas.microsoft.com/office/powerpoint/2010/main" val="155686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F589E4B-8113-45CF-90D5-E870A8192753}" type="slidenum">
              <a:rPr lang="en-GB"/>
              <a:pPr/>
              <a:t>‹#›</a:t>
            </a:fld>
            <a:endParaRPr lang="en-GB"/>
          </a:p>
        </p:txBody>
      </p:sp>
    </p:spTree>
    <p:extLst>
      <p:ext uri="{BB962C8B-B14F-4D97-AF65-F5344CB8AC3E}">
        <p14:creationId xmlns:p14="http://schemas.microsoft.com/office/powerpoint/2010/main" val="75879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8054475-009E-4BF2-9B20-570D85B55393}" type="slidenum">
              <a:rPr lang="en-GB"/>
              <a:pPr/>
              <a:t>‹#›</a:t>
            </a:fld>
            <a:endParaRPr lang="en-GB"/>
          </a:p>
        </p:txBody>
      </p:sp>
    </p:spTree>
    <p:extLst>
      <p:ext uri="{BB962C8B-B14F-4D97-AF65-F5344CB8AC3E}">
        <p14:creationId xmlns:p14="http://schemas.microsoft.com/office/powerpoint/2010/main" val="393920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F174B52B-AC39-4124-BA1C-06CA9D317AE8}" type="slidenum">
              <a:rPr lang="en-GB"/>
              <a:pPr/>
              <a:t>‹#›</a:t>
            </a:fld>
            <a:endParaRPr lang="en-GB"/>
          </a:p>
        </p:txBody>
      </p:sp>
    </p:spTree>
    <p:extLst>
      <p:ext uri="{BB962C8B-B14F-4D97-AF65-F5344CB8AC3E}">
        <p14:creationId xmlns:p14="http://schemas.microsoft.com/office/powerpoint/2010/main" val="959009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6CF9A4F5-E4F1-4335-BB05-CB3C1F4F6881}" type="slidenum">
              <a:rPr lang="en-GB"/>
              <a:pPr/>
              <a:t>‹#›</a:t>
            </a:fld>
            <a:endParaRPr lang="en-GB"/>
          </a:p>
        </p:txBody>
      </p:sp>
    </p:spTree>
    <p:extLst>
      <p:ext uri="{BB962C8B-B14F-4D97-AF65-F5344CB8AC3E}">
        <p14:creationId xmlns:p14="http://schemas.microsoft.com/office/powerpoint/2010/main" val="2248554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650B70D7-5831-43AE-A9EB-ECAE0C711B3C}" type="slidenum">
              <a:rPr lang="en-GB"/>
              <a:pPr/>
              <a:t>‹#›</a:t>
            </a:fld>
            <a:endParaRPr lang="en-GB"/>
          </a:p>
        </p:txBody>
      </p:sp>
    </p:spTree>
    <p:extLst>
      <p:ext uri="{BB962C8B-B14F-4D97-AF65-F5344CB8AC3E}">
        <p14:creationId xmlns:p14="http://schemas.microsoft.com/office/powerpoint/2010/main" val="99921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DCE551E-C7CA-4057-9FC6-9E56E0C345B9}" type="slidenum">
              <a:rPr lang="en-GB"/>
              <a:pPr/>
              <a:t>‹#›</a:t>
            </a:fld>
            <a:endParaRPr lang="en-GB"/>
          </a:p>
        </p:txBody>
      </p:sp>
    </p:spTree>
    <p:extLst>
      <p:ext uri="{BB962C8B-B14F-4D97-AF65-F5344CB8AC3E}">
        <p14:creationId xmlns:p14="http://schemas.microsoft.com/office/powerpoint/2010/main" val="302601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451255CA-C9E0-4AD5-BE48-7EFDC7F11A32}" type="slidenum">
              <a:rPr lang="en-GB"/>
              <a:pPr/>
              <a:t>‹#›</a:t>
            </a:fld>
            <a:endParaRPr lang="en-GB"/>
          </a:p>
        </p:txBody>
      </p:sp>
    </p:spTree>
    <p:extLst>
      <p:ext uri="{BB962C8B-B14F-4D97-AF65-F5344CB8AC3E}">
        <p14:creationId xmlns:p14="http://schemas.microsoft.com/office/powerpoint/2010/main" val="226185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6BFA091-C043-429A-9816-6054A97CF131}"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nta.nhs.uk/publications/documents/nta_rb33_contingency_management_summary.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39552" y="1428750"/>
            <a:ext cx="8071048" cy="1571625"/>
          </a:xfrm>
        </p:spPr>
        <p:txBody>
          <a:bodyPr/>
          <a:lstStyle/>
          <a:p>
            <a:pPr eaLnBrk="1" hangingPunct="1"/>
            <a:r>
              <a:rPr lang="en-GB" sz="4800" dirty="0" smtClean="0">
                <a:solidFill>
                  <a:srgbClr val="000099"/>
                </a:solidFill>
                <a:latin typeface="Arial" pitchFamily="34" charset="0"/>
              </a:rPr>
              <a:t>Contingency management</a:t>
            </a:r>
            <a:endParaRPr lang="en-GB" sz="4800" i="1" dirty="0" smtClean="0">
              <a:solidFill>
                <a:srgbClr val="000099"/>
              </a:solidFill>
              <a:latin typeface="Arial" pitchFamily="34" charset="0"/>
            </a:endParaRPr>
          </a:p>
        </p:txBody>
      </p:sp>
      <p:sp>
        <p:nvSpPr>
          <p:cNvPr id="16386" name="Rectangle 3"/>
          <p:cNvSpPr>
            <a:spLocks noGrp="1" noChangeArrowheads="1"/>
          </p:cNvSpPr>
          <p:nvPr>
            <p:ph type="subTitle" idx="1"/>
          </p:nvPr>
        </p:nvSpPr>
        <p:spPr>
          <a:xfrm>
            <a:off x="285750" y="3214688"/>
            <a:ext cx="8643938" cy="3414712"/>
          </a:xfrm>
        </p:spPr>
        <p:txBody>
          <a:bodyPr/>
          <a:lstStyle/>
          <a:p>
            <a:pPr eaLnBrk="1" hangingPunct="1"/>
            <a:endParaRPr lang="en-GB" sz="2400" b="1" dirty="0" smtClean="0">
              <a:latin typeface="Arial" pitchFamily="34" charset="0"/>
              <a:cs typeface="Times New Roman" pitchFamily="18" charset="0"/>
            </a:endParaRPr>
          </a:p>
          <a:p>
            <a:pPr eaLnBrk="1" hangingPunct="1"/>
            <a:r>
              <a:rPr lang="en-GB" dirty="0" err="1" smtClean="0">
                <a:latin typeface="Arial" pitchFamily="34" charset="0"/>
                <a:cs typeface="Times New Roman" pitchFamily="18" charset="0"/>
              </a:rPr>
              <a:t>Dilkushi</a:t>
            </a:r>
            <a:r>
              <a:rPr lang="en-GB" dirty="0">
                <a:latin typeface="Arial" pitchFamily="34" charset="0"/>
                <a:cs typeface="Times New Roman" pitchFamily="18" charset="0"/>
              </a:rPr>
              <a:t> </a:t>
            </a:r>
            <a:r>
              <a:rPr lang="en-GB" dirty="0" err="1" smtClean="0">
                <a:latin typeface="Arial" pitchFamily="34" charset="0"/>
                <a:cs typeface="Times New Roman" pitchFamily="18" charset="0"/>
              </a:rPr>
              <a:t>Poovendran</a:t>
            </a:r>
            <a:endParaRPr lang="en-GB" dirty="0" smtClean="0">
              <a:latin typeface="Arial" pitchFamily="34" charset="0"/>
              <a:cs typeface="Times New Roman" pitchFamily="18" charset="0"/>
            </a:endParaRPr>
          </a:p>
          <a:p>
            <a:pPr eaLnBrk="1" hangingPunct="1"/>
            <a:r>
              <a:rPr lang="en-GB" sz="2800" dirty="0" smtClean="0">
                <a:latin typeface="Arial" pitchFamily="34" charset="0"/>
                <a:cs typeface="Times New Roman" pitchFamily="18" charset="0"/>
              </a:rPr>
              <a:t>Researcher, Contingency Management Research Programme</a:t>
            </a:r>
          </a:p>
          <a:p>
            <a:pPr eaLnBrk="1" hangingPunct="1"/>
            <a:endParaRPr lang="en-GB" sz="2800" b="1" dirty="0" smtClean="0">
              <a:latin typeface="Arial" pitchFamily="34" charset="0"/>
              <a:cs typeface="Times New Roman" pitchFamily="18" charset="0"/>
            </a:endParaRPr>
          </a:p>
        </p:txBody>
      </p:sp>
      <p:sp>
        <p:nvSpPr>
          <p:cNvPr id="16387" name="Rectangle 1029"/>
          <p:cNvSpPr>
            <a:spLocks noChangeArrowheads="1"/>
          </p:cNvSpPr>
          <p:nvPr/>
        </p:nvSpPr>
        <p:spPr bwMode="auto">
          <a:xfrm>
            <a:off x="3929063" y="501650"/>
            <a:ext cx="4929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228600" algn="l"/>
              </a:tabLst>
            </a:pPr>
            <a:endParaRPr lang="en-GB" sz="1400" b="1">
              <a:latin typeface="Arial" pitchFamily="34" charset="0"/>
              <a:cs typeface="Times New Roman" pitchFamily="18" charset="0"/>
            </a:endParaRPr>
          </a:p>
          <a:p>
            <a:pPr algn="ctr">
              <a:tabLst>
                <a:tab pos="228600" algn="l"/>
              </a:tabLst>
            </a:pPr>
            <a:endParaRPr lang="en-GB" sz="1400" b="1">
              <a:latin typeface="Arial" pitchFamily="34" charset="0"/>
              <a:cs typeface="Times New Roman" pitchFamily="18" charset="0"/>
            </a:endParaRPr>
          </a:p>
          <a:p>
            <a:pPr algn="ctr">
              <a:tabLst>
                <a:tab pos="228600" algn="l"/>
              </a:tabLst>
            </a:pPr>
            <a:r>
              <a:rPr lang="en-GB" sz="1400" b="1">
                <a:latin typeface="Arial" pitchFamily="34" charset="0"/>
                <a:cs typeface="Times New Roman" pitchFamily="18" charset="0"/>
              </a:rPr>
              <a:t> </a:t>
            </a:r>
            <a:endParaRPr lang="en-GB">
              <a:cs typeface="Times New Roman" pitchFamily="18" charset="0"/>
            </a:endParaRPr>
          </a:p>
        </p:txBody>
      </p:sp>
      <p:sp>
        <p:nvSpPr>
          <p:cNvPr id="16388" name="Rectangle 4"/>
          <p:cNvSpPr>
            <a:spLocks noChangeArrowheads="1"/>
          </p:cNvSpPr>
          <p:nvPr/>
        </p:nvSpPr>
        <p:spPr bwMode="auto">
          <a:xfrm>
            <a:off x="3779912" y="357188"/>
            <a:ext cx="5006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dirty="0">
                <a:latin typeface="Arial" pitchFamily="34" charset="0"/>
                <a:cs typeface="Arial" pitchFamily="34" charset="0"/>
              </a:rPr>
              <a:t>BSc Neuroscience &amp; Mental Health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subTitle" idx="1"/>
          </p:nvPr>
        </p:nvSpPr>
        <p:spPr>
          <a:xfrm>
            <a:off x="714375" y="357188"/>
            <a:ext cx="7643813" cy="2357437"/>
          </a:xfrm>
        </p:spPr>
        <p:txBody>
          <a:bodyPr lIns="90488" tIns="44450" rIns="90488" bIns="44450"/>
          <a:lstStyle/>
          <a:p>
            <a:pPr eaLnBrk="1" hangingPunct="1"/>
            <a:r>
              <a:rPr lang="en-US" altLang="en-US" sz="2800" smtClean="0">
                <a:latin typeface="Verdana" pitchFamily="34" charset="0"/>
              </a:rPr>
              <a:t>“</a:t>
            </a:r>
            <a:r>
              <a:rPr lang="en-US" sz="2800" smtClean="0">
                <a:latin typeface="Verdana" pitchFamily="34" charset="0"/>
              </a:rPr>
              <a:t>All we need to know in order to describe and explain behavior is this: actions followed by good outcomes are likely to recur, and actions followed by bad outcomes are less likely to recur</a:t>
            </a:r>
            <a:r>
              <a:rPr lang="en-US" altLang="en-US" sz="2800" smtClean="0">
                <a:latin typeface="Verdana" pitchFamily="34" charset="0"/>
              </a:rPr>
              <a:t>”</a:t>
            </a:r>
            <a:endParaRPr lang="en-US" sz="2800" i="1" smtClean="0">
              <a:latin typeface="Verdana" pitchFamily="34" charset="0"/>
            </a:endParaRPr>
          </a:p>
        </p:txBody>
      </p:sp>
      <p:sp>
        <p:nvSpPr>
          <p:cNvPr id="34818" name="Rectangle 3"/>
          <p:cNvSpPr>
            <a:spLocks noChangeArrowheads="1"/>
          </p:cNvSpPr>
          <p:nvPr/>
        </p:nvSpPr>
        <p:spPr bwMode="auto">
          <a:xfrm>
            <a:off x="285750" y="2714625"/>
            <a:ext cx="8501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GB" sz="2000">
                <a:latin typeface="Verdana" pitchFamily="34" charset="0"/>
              </a:rPr>
              <a:t>Skinner, BF. (1953). The Analysis of Behavior. </a:t>
            </a:r>
          </a:p>
          <a:p>
            <a:pPr algn="r"/>
            <a:r>
              <a:rPr lang="en-GB" sz="2000" i="1">
                <a:latin typeface="Verdana" pitchFamily="34" charset="0"/>
              </a:rPr>
              <a:t>American Psychologist</a:t>
            </a:r>
            <a:r>
              <a:rPr lang="en-GB" sz="2000">
                <a:latin typeface="Verdana" pitchFamily="34" charset="0"/>
              </a:rPr>
              <a:t> </a:t>
            </a:r>
          </a:p>
        </p:txBody>
      </p:sp>
      <p:sp>
        <p:nvSpPr>
          <p:cNvPr id="4" name="Rectangle 3"/>
          <p:cNvSpPr/>
          <p:nvPr/>
        </p:nvSpPr>
        <p:spPr>
          <a:xfrm>
            <a:off x="642938" y="3643313"/>
            <a:ext cx="8001000" cy="2846387"/>
          </a:xfrm>
          <a:prstGeom prst="rect">
            <a:avLst/>
          </a:prstGeom>
        </p:spPr>
        <p:txBody>
          <a:bodyPr>
            <a:spAutoFit/>
          </a:bodyPr>
          <a:lstStyle/>
          <a:p>
            <a:pPr>
              <a:defRPr/>
            </a:pPr>
            <a:r>
              <a:rPr lang="en-US" b="1" dirty="0" err="1">
                <a:latin typeface="Verdana" pitchFamily="34" charset="0"/>
                <a:ea typeface="+mn-ea"/>
              </a:rPr>
              <a:t>Behaviour</a:t>
            </a:r>
            <a:r>
              <a:rPr lang="en-US" b="1" dirty="0">
                <a:latin typeface="Verdana" pitchFamily="34" charset="0"/>
                <a:ea typeface="+mn-ea"/>
              </a:rPr>
              <a:t> modification has been applied in a variety of applied settings:</a:t>
            </a:r>
          </a:p>
          <a:p>
            <a:pPr>
              <a:defRPr/>
            </a:pPr>
            <a:endParaRPr lang="en-US" sz="1100" dirty="0">
              <a:latin typeface="Verdana" pitchFamily="34" charset="0"/>
              <a:ea typeface="+mn-ea"/>
            </a:endParaRPr>
          </a:p>
          <a:p>
            <a:pPr marL="717550" indent="-717550">
              <a:buFont typeface="Arial" pitchFamily="34" charset="0"/>
              <a:buChar char="•"/>
              <a:defRPr/>
            </a:pPr>
            <a:r>
              <a:rPr lang="en-US" dirty="0">
                <a:latin typeface="Verdana" pitchFamily="34" charset="0"/>
                <a:ea typeface="+mn-ea"/>
              </a:rPr>
              <a:t>To reinforce desired </a:t>
            </a:r>
            <a:r>
              <a:rPr lang="en-US" dirty="0" err="1">
                <a:latin typeface="Verdana" pitchFamily="34" charset="0"/>
                <a:ea typeface="+mn-ea"/>
              </a:rPr>
              <a:t>behaviour</a:t>
            </a:r>
            <a:r>
              <a:rPr lang="en-US" dirty="0">
                <a:latin typeface="Verdana" pitchFamily="34" charset="0"/>
                <a:ea typeface="+mn-ea"/>
              </a:rPr>
              <a:t> and extinguish undesired </a:t>
            </a:r>
            <a:r>
              <a:rPr lang="en-US" dirty="0" err="1">
                <a:latin typeface="Verdana" pitchFamily="34" charset="0"/>
                <a:ea typeface="+mn-ea"/>
              </a:rPr>
              <a:t>behaviour</a:t>
            </a:r>
            <a:r>
              <a:rPr lang="en-US" dirty="0">
                <a:latin typeface="Verdana" pitchFamily="34" charset="0"/>
                <a:ea typeface="+mn-ea"/>
              </a:rPr>
              <a:t> </a:t>
            </a:r>
          </a:p>
          <a:p>
            <a:pPr marL="717550" indent="-717550">
              <a:buFont typeface="Arial" pitchFamily="34" charset="0"/>
              <a:buChar char="•"/>
              <a:defRPr/>
            </a:pPr>
            <a:r>
              <a:rPr lang="en-US" dirty="0">
                <a:latin typeface="Verdana" pitchFamily="34" charset="0"/>
                <a:ea typeface="+mn-ea"/>
              </a:rPr>
              <a:t>Punishment is not used </a:t>
            </a:r>
          </a:p>
          <a:p>
            <a:pPr marL="717550" indent="-717550">
              <a:defRPr/>
            </a:pPr>
            <a:r>
              <a:rPr lang="en-US" sz="1600" dirty="0">
                <a:latin typeface="Verdana" pitchFamily="34" charset="0"/>
                <a:ea typeface="+mn-ea"/>
              </a:rPr>
              <a:t>	[Does not teach appropriate </a:t>
            </a:r>
            <a:r>
              <a:rPr lang="en-US" sz="1600" dirty="0" err="1">
                <a:latin typeface="Verdana" pitchFamily="34" charset="0"/>
                <a:ea typeface="+mn-ea"/>
              </a:rPr>
              <a:t>behaviours</a:t>
            </a:r>
            <a:r>
              <a:rPr lang="en-US" sz="1600" dirty="0">
                <a:latin typeface="Verdana" pitchFamily="34" charset="0"/>
                <a:ea typeface="+mn-ea"/>
              </a:rPr>
              <a:t>, may result in negative side effects, learning of  undesirable </a:t>
            </a:r>
            <a:r>
              <a:rPr lang="en-US" sz="1600" dirty="0" err="1">
                <a:latin typeface="Verdana" pitchFamily="34" charset="0"/>
                <a:ea typeface="+mn-ea"/>
              </a:rPr>
              <a:t>behaviours</a:t>
            </a:r>
            <a:r>
              <a:rPr lang="en-US" sz="1600" dirty="0">
                <a:latin typeface="Verdana" pitchFamily="34" charset="0"/>
                <a:ea typeface="+mn-ea"/>
              </a:rPr>
              <a:t> (aggression) , may create negative emotions (anxiety &amp; fear)]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rat_cartoon.jpg                                                0006D662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571625"/>
            <a:ext cx="657225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2"/>
          <p:cNvSpPr txBox="1">
            <a:spLocks noChangeArrowheads="1"/>
          </p:cNvSpPr>
          <p:nvPr/>
        </p:nvSpPr>
        <p:spPr bwMode="auto">
          <a:xfrm>
            <a:off x="285750" y="285750"/>
            <a:ext cx="83581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GB" sz="3200" b="1">
                <a:solidFill>
                  <a:srgbClr val="000099"/>
                </a:solidFill>
                <a:latin typeface="Verdana" pitchFamily="34" charset="0"/>
              </a:rPr>
              <a:t>How has this informed behavioural interventions in humans?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28625" y="214313"/>
            <a:ext cx="8286750" cy="714375"/>
          </a:xfrm>
        </p:spPr>
        <p:txBody>
          <a:bodyPr/>
          <a:lstStyle/>
          <a:p>
            <a:pPr eaLnBrk="1" hangingPunct="1"/>
            <a:r>
              <a:rPr lang="en-GB" sz="3200" b="1" smtClean="0">
                <a:solidFill>
                  <a:srgbClr val="000099"/>
                </a:solidFill>
                <a:latin typeface="Verdana" pitchFamily="34" charset="0"/>
              </a:rPr>
              <a:t>Use of Incentives in Health Care</a:t>
            </a:r>
          </a:p>
        </p:txBody>
      </p:sp>
      <p:graphicFrame>
        <p:nvGraphicFramePr>
          <p:cNvPr id="4" name="Content Placeholder 3"/>
          <p:cNvGraphicFramePr>
            <a:graphicFrameLocks noGrp="1"/>
          </p:cNvGraphicFramePr>
          <p:nvPr>
            <p:ph idx="1"/>
          </p:nvPr>
        </p:nvGraphicFramePr>
        <p:xfrm>
          <a:off x="428625" y="1071563"/>
          <a:ext cx="8286750" cy="5370512"/>
        </p:xfrm>
        <a:graphic>
          <a:graphicData uri="http://schemas.openxmlformats.org/drawingml/2006/table">
            <a:tbl>
              <a:tblPr/>
              <a:tblGrid>
                <a:gridCol w="1428750"/>
                <a:gridCol w="3143250"/>
                <a:gridCol w="3714750"/>
              </a:tblGrid>
              <a:tr h="3206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1" i="0" u="none" strike="noStrike" cap="none" normalizeH="0" baseline="0" smtClean="0">
                          <a:ln>
                            <a:noFill/>
                          </a:ln>
                          <a:solidFill>
                            <a:srgbClr val="191966"/>
                          </a:solidFill>
                          <a:effectLst/>
                          <a:latin typeface="Verdana" pitchFamily="34" charset="0"/>
                          <a:ea typeface="MS PGothic" pitchFamily="34" charset="-128"/>
                        </a:rPr>
                        <a:t>Target</a:t>
                      </a:r>
                      <a:endParaRPr kumimoji="0" lang="en-GB" sz="1400" b="1" i="0" u="none" strike="noStrike" cap="none" normalizeH="0" baseline="0" smtClean="0">
                        <a:ln>
                          <a:noFill/>
                        </a:ln>
                        <a:solidFill>
                          <a:srgbClr val="191966"/>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1" i="0" u="none" strike="noStrike" cap="none" normalizeH="0" baseline="0" smtClean="0">
                          <a:ln>
                            <a:noFill/>
                          </a:ln>
                          <a:solidFill>
                            <a:srgbClr val="191966"/>
                          </a:solidFill>
                          <a:effectLst/>
                          <a:latin typeface="Verdana" pitchFamily="34" charset="0"/>
                          <a:ea typeface="MS PGothic" pitchFamily="34" charset="-128"/>
                        </a:rPr>
                        <a:t>Population</a:t>
                      </a:r>
                      <a:endParaRPr kumimoji="0" lang="en-GB" sz="1400" b="1" i="0" u="none" strike="noStrike" cap="none" normalizeH="0" baseline="0" smtClean="0">
                        <a:ln>
                          <a:noFill/>
                        </a:ln>
                        <a:solidFill>
                          <a:srgbClr val="191966"/>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1" i="0" u="none" strike="noStrike" cap="none" normalizeH="0" baseline="0" smtClean="0">
                          <a:ln>
                            <a:noFill/>
                          </a:ln>
                          <a:solidFill>
                            <a:srgbClr val="191966"/>
                          </a:solidFill>
                          <a:effectLst/>
                          <a:latin typeface="Verdana" pitchFamily="34" charset="0"/>
                          <a:ea typeface="MS PGothic" pitchFamily="34" charset="-128"/>
                        </a:rPr>
                        <a:t>Incentive</a:t>
                      </a:r>
                      <a:endParaRPr kumimoji="0" lang="en-GB" sz="1400" b="1" i="0" u="none" strike="noStrike" cap="none" normalizeH="0" baseline="0" smtClean="0">
                        <a:ln>
                          <a:noFill/>
                        </a:ln>
                        <a:solidFill>
                          <a:srgbClr val="191966"/>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r>
              <a:tr h="639763">
                <a:tc rowSpan="2">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Smoking cessation</a:t>
                      </a:r>
                      <a:r>
                        <a:rPr kumimoji="0" lang="en-GB" sz="1400" b="0" i="0" u="none" strike="noStrike" cap="none" normalizeH="0" baseline="30000" smtClean="0">
                          <a:ln>
                            <a:noFill/>
                          </a:ln>
                          <a:solidFill>
                            <a:srgbClr val="000000"/>
                          </a:solidFill>
                          <a:effectLst/>
                          <a:latin typeface="Verdana" pitchFamily="34" charset="0"/>
                          <a:ea typeface="MS PGothic" pitchFamily="34" charset="-128"/>
                        </a:rPr>
                        <a:t> </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Pregnant women, Essex</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£20 food vouchers = 1 week cessation; £40 after 4 weeks; £40 at 1year</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320675">
                <a:tc vMerge="1">
                  <a:txBody>
                    <a:bodyPr/>
                    <a:lstStyle/>
                    <a:p>
                      <a:endParaRPr lang="en-GB"/>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Children, Brighton and Hove</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£15 vouchers for 28 days cessation</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639763">
                <a:tc rowSpan="2">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Managing </a:t>
                      </a:r>
                    </a:p>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chronic </a:t>
                      </a:r>
                    </a:p>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conditions</a:t>
                      </a:r>
                      <a:r>
                        <a:rPr kumimoji="0" lang="en-GB" sz="1400" b="0" i="0" u="none" strike="noStrike" cap="none" normalizeH="0" baseline="30000" smtClean="0">
                          <a:ln>
                            <a:noFill/>
                          </a:ln>
                          <a:solidFill>
                            <a:srgbClr val="000000"/>
                          </a:solidFill>
                          <a:effectLst/>
                          <a:latin typeface="Verdana" pitchFamily="34" charset="0"/>
                          <a:ea typeface="MS PGothic" pitchFamily="34" charset="-128"/>
                        </a:rPr>
                        <a:t> </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Diabetic employees, US</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$200-$600 towards healthcare costs for treatment adherence</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369888">
                <a:tc vMerge="1">
                  <a:txBody>
                    <a:bodyPr/>
                    <a:lstStyle/>
                    <a:p>
                      <a:endParaRPr lang="en-GB"/>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Psychotic patients, east London</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£5-£15 per injection</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63976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STI</a:t>
                      </a:r>
                      <a:r>
                        <a:rPr kumimoji="0" lang="ja-JP" altLang="en-GB" sz="1400" b="0" i="0" u="none" strike="noStrike" cap="none" normalizeH="0" baseline="0" smtClean="0">
                          <a:ln>
                            <a:noFill/>
                          </a:ln>
                          <a:solidFill>
                            <a:srgbClr val="000000"/>
                          </a:solidFill>
                          <a:effectLst/>
                          <a:latin typeface="Verdana" pitchFamily="34" charset="0"/>
                          <a:ea typeface="MS PGothic" pitchFamily="34" charset="-128"/>
                        </a:rPr>
                        <a:t>’</a:t>
                      </a:r>
                      <a:r>
                        <a:rPr kumimoji="0" lang="en-GB" altLang="ja-JP" sz="1400" b="0" i="0" u="none" strike="noStrike" cap="none" normalizeH="0" baseline="0" smtClean="0">
                          <a:ln>
                            <a:noFill/>
                          </a:ln>
                          <a:solidFill>
                            <a:srgbClr val="000000"/>
                          </a:solidFill>
                          <a:effectLst/>
                          <a:latin typeface="Verdana" pitchFamily="34" charset="0"/>
                          <a:ea typeface="MS PGothic" pitchFamily="34" charset="-128"/>
                        </a:rPr>
                        <a:t>s</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Men &amp; women aged 15-30, Tanzania</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$45 for regular negative laboratory tests for STI</a:t>
                      </a:r>
                      <a:r>
                        <a:rPr kumimoji="0" lang="ja-JP" altLang="en-GB" sz="1400" b="0" i="0" u="none" strike="noStrike" cap="none" normalizeH="0" baseline="0" smtClean="0">
                          <a:ln>
                            <a:noFill/>
                          </a:ln>
                          <a:solidFill>
                            <a:srgbClr val="000000"/>
                          </a:solidFill>
                          <a:effectLst/>
                          <a:latin typeface="Verdana" pitchFamily="34" charset="0"/>
                          <a:ea typeface="MS PGothic" pitchFamily="34" charset="-128"/>
                        </a:rPr>
                        <a:t>’</a:t>
                      </a:r>
                      <a:r>
                        <a:rPr kumimoji="0" lang="en-GB" altLang="ja-JP" sz="1400" b="0" i="0" u="none" strike="noStrike" cap="none" normalizeH="0" baseline="0" smtClean="0">
                          <a:ln>
                            <a:noFill/>
                          </a:ln>
                          <a:solidFill>
                            <a:srgbClr val="000000"/>
                          </a:solidFill>
                          <a:effectLst/>
                          <a:latin typeface="Verdana" pitchFamily="34" charset="0"/>
                          <a:ea typeface="MS PGothic" pitchFamily="34" charset="-128"/>
                        </a:rPr>
                        <a:t>s</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r h="731838">
                <a:tc rowSpan="2">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Weight loss</a:t>
                      </a:r>
                      <a:r>
                        <a:rPr kumimoji="0" lang="en-GB" sz="1400" b="0" i="0" u="none" strike="noStrike" cap="none" normalizeH="0" baseline="30000" smtClean="0">
                          <a:ln>
                            <a:noFill/>
                          </a:ln>
                          <a:solidFill>
                            <a:srgbClr val="000000"/>
                          </a:solidFill>
                          <a:effectLst/>
                          <a:latin typeface="Verdana" pitchFamily="34" charset="0"/>
                          <a:ea typeface="MS PGothic" pitchFamily="34" charset="-128"/>
                        </a:rPr>
                        <a:t> </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Overweight residents, Italy</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$67 for achieving target weight; $268 &amp; $670 if maintained for 5 /12mths </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487363">
                <a:tc vMerge="1">
                  <a:txBody>
                    <a:bodyPr/>
                    <a:lstStyle/>
                    <a:p>
                      <a:endParaRPr lang="en-GB"/>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Overweight residents, Kent</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£70-£425 for achieving target weight</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12192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Healthy eating</a:t>
                      </a:r>
                      <a:r>
                        <a:rPr kumimoji="0" lang="en-GB" sz="1400" b="0" i="0" u="none" strike="noStrike" cap="none" normalizeH="0" baseline="30000" smtClean="0">
                          <a:ln>
                            <a:noFill/>
                          </a:ln>
                          <a:solidFill>
                            <a:srgbClr val="000000"/>
                          </a:solidFill>
                          <a:effectLst/>
                          <a:latin typeface="Verdana" pitchFamily="34" charset="0"/>
                          <a:ea typeface="MS PGothic" pitchFamily="34" charset="-128"/>
                        </a:rPr>
                        <a:t> </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School pupils, East Ayrshire</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Verdana" pitchFamily="34" charset="0"/>
                          <a:ea typeface="MS PGothic" pitchFamily="34" charset="-128"/>
                        </a:rPr>
                        <a:t>Points for eating healthy school meals. Exchanged for contributions to </a:t>
                      </a:r>
                      <a:r>
                        <a:rPr kumimoji="0" lang="en-GB" sz="1400" b="0" i="1" u="none" strike="noStrike" cap="none" normalizeH="0" baseline="0" smtClean="0">
                          <a:ln>
                            <a:noFill/>
                          </a:ln>
                          <a:solidFill>
                            <a:srgbClr val="000000"/>
                          </a:solidFill>
                          <a:effectLst/>
                          <a:latin typeface="Verdana" pitchFamily="34" charset="0"/>
                          <a:ea typeface="MS PGothic" pitchFamily="34" charset="-128"/>
                        </a:rPr>
                        <a:t>Save the Children</a:t>
                      </a:r>
                      <a:r>
                        <a:rPr kumimoji="0" lang="en-GB" sz="1400" b="0" i="0" u="none" strike="noStrike" cap="none" normalizeH="0" baseline="0" smtClean="0">
                          <a:ln>
                            <a:noFill/>
                          </a:ln>
                          <a:solidFill>
                            <a:srgbClr val="000000"/>
                          </a:solidFill>
                          <a:effectLst/>
                          <a:latin typeface="Verdana" pitchFamily="34" charset="0"/>
                          <a:ea typeface="MS PGothic" pitchFamily="34" charset="-128"/>
                        </a:rPr>
                        <a:t> projects abroad</a:t>
                      </a:r>
                      <a:endParaRPr kumimoji="0" lang="en-GB" sz="1400" b="0" i="0" u="none" strike="noStrike" cap="none" normalizeH="0" baseline="0" smtClean="0">
                        <a:ln>
                          <a:noFill/>
                        </a:ln>
                        <a:solidFill>
                          <a:srgbClr val="000000"/>
                        </a:solidFill>
                        <a:effectLst/>
                        <a:latin typeface="Verdana" pitchFamily="34"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r>
            </a:tbl>
          </a:graphicData>
        </a:graphic>
      </p:graphicFrame>
      <p:sp>
        <p:nvSpPr>
          <p:cNvPr id="38953" name="TextBox 4"/>
          <p:cNvSpPr txBox="1">
            <a:spLocks noChangeArrowheads="1"/>
          </p:cNvSpPr>
          <p:nvPr/>
        </p:nvSpPr>
        <p:spPr bwMode="auto">
          <a:xfrm>
            <a:off x="500063" y="6357938"/>
            <a:ext cx="82153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1" hangingPunct="1"/>
            <a:r>
              <a:rPr lang="en-GB" sz="1100">
                <a:latin typeface="Verdana" pitchFamily="34" charset="0"/>
              </a:rPr>
              <a:t>Marteau, T., Ashcroft, R. &amp; Oliver, A. (2009) Using financial incentives to </a:t>
            </a:r>
          </a:p>
          <a:p>
            <a:pPr algn="r" eaLnBrk="1" hangingPunct="1"/>
            <a:r>
              <a:rPr lang="en-GB" sz="1100">
                <a:latin typeface="Verdana" pitchFamily="34" charset="0"/>
              </a:rPr>
              <a:t>achieve healthy behaviour. BMJ; 338: 983-985</a:t>
            </a:r>
          </a:p>
          <a:p>
            <a:pPr eaLnBrk="1" hangingPunct="1"/>
            <a:endParaRPr lang="en-GB"/>
          </a:p>
        </p:txBody>
      </p:sp>
      <p:sp>
        <p:nvSpPr>
          <p:cNvPr id="38954" name="Rectangle 1"/>
          <p:cNvSpPr>
            <a:spLocks noChangeArrowheads="1"/>
          </p:cNvSpPr>
          <p:nvPr/>
        </p:nvSpPr>
        <p:spPr bwMode="auto">
          <a:xfrm>
            <a:off x="0" y="0"/>
            <a:ext cx="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158700" anchor="ctr">
            <a:spAutoFit/>
          </a:bodyPr>
          <a:lstStyle/>
          <a:p>
            <a:endParaRPr lang="en-GB"/>
          </a:p>
          <a:p>
            <a:pPr eaLnBrk="0" hangingPunct="0"/>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42938" y="571500"/>
            <a:ext cx="7786687" cy="2214563"/>
          </a:xfrm>
        </p:spPr>
        <p:txBody>
          <a:bodyPr/>
          <a:lstStyle/>
          <a:p>
            <a:r>
              <a:rPr lang="en-GB" smtClean="0">
                <a:solidFill>
                  <a:srgbClr val="000099"/>
                </a:solidFill>
                <a:latin typeface="Verdana" pitchFamily="34" charset="0"/>
              </a:rPr>
              <a:t>The use of financial incentives in healthcare is controversial</a:t>
            </a:r>
          </a:p>
        </p:txBody>
      </p:sp>
      <p:sp>
        <p:nvSpPr>
          <p:cNvPr id="40962" name="Content Placeholder 2"/>
          <p:cNvSpPr>
            <a:spLocks noGrp="1"/>
          </p:cNvSpPr>
          <p:nvPr>
            <p:ph idx="1"/>
          </p:nvPr>
        </p:nvSpPr>
        <p:spPr>
          <a:xfrm>
            <a:off x="357188" y="3571875"/>
            <a:ext cx="8429625" cy="2524125"/>
          </a:xfrm>
        </p:spPr>
        <p:txBody>
          <a:bodyPr/>
          <a:lstStyle/>
          <a:p>
            <a:pPr algn="ctr">
              <a:buFontTx/>
              <a:buNone/>
            </a:pPr>
            <a:r>
              <a:rPr lang="en-GB" sz="3600" smtClean="0">
                <a:latin typeface="Verdana" pitchFamily="34" charset="0"/>
              </a:rPr>
              <a:t>What issues do you feel it raises?</a:t>
            </a:r>
          </a:p>
          <a:p>
            <a:pPr algn="ctr">
              <a:buFontTx/>
              <a:buNone/>
            </a:pPr>
            <a:endParaRPr lang="en-GB" sz="3600" smtClean="0">
              <a:latin typeface="Verdana" pitchFamily="34" charset="0"/>
            </a:endParaRPr>
          </a:p>
          <a:p>
            <a:pPr algn="ctr">
              <a:buFontTx/>
              <a:buNone/>
            </a:pPr>
            <a:r>
              <a:rPr lang="en-GB" sz="3600" smtClean="0">
                <a:latin typeface="Verdana" pitchFamily="34" charset="0"/>
              </a:rPr>
              <a:t>What are your views on these issues?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28625" y="357188"/>
            <a:ext cx="8358188" cy="857250"/>
          </a:xfrm>
        </p:spPr>
        <p:txBody>
          <a:bodyPr/>
          <a:lstStyle/>
          <a:p>
            <a:pPr eaLnBrk="1" hangingPunct="1"/>
            <a:r>
              <a:rPr lang="en-GB" sz="3200" b="1" smtClean="0">
                <a:solidFill>
                  <a:srgbClr val="000099"/>
                </a:solidFill>
                <a:latin typeface="Verdana" pitchFamily="34" charset="0"/>
              </a:rPr>
              <a:t>Moral concerns, counter arguments</a:t>
            </a:r>
            <a:endParaRPr lang="en-GB" sz="3200" smtClean="0">
              <a:solidFill>
                <a:srgbClr val="000099"/>
              </a:solidFill>
            </a:endParaRPr>
          </a:p>
        </p:txBody>
      </p:sp>
      <p:sp>
        <p:nvSpPr>
          <p:cNvPr id="15363" name="Content Placeholder 2"/>
          <p:cNvSpPr>
            <a:spLocks noGrp="1"/>
          </p:cNvSpPr>
          <p:nvPr>
            <p:ph idx="1"/>
          </p:nvPr>
        </p:nvSpPr>
        <p:spPr>
          <a:xfrm>
            <a:off x="285750" y="1285875"/>
            <a:ext cx="8501063" cy="5214938"/>
          </a:xfrm>
        </p:spPr>
        <p:txBody>
          <a:bodyPr/>
          <a:lstStyle/>
          <a:p>
            <a:pPr eaLnBrk="1" hangingPunct="1">
              <a:buFontTx/>
              <a:buNone/>
              <a:defRPr/>
            </a:pPr>
            <a:r>
              <a:rPr lang="en-GB" sz="1800" b="1" i="1" dirty="0" smtClean="0">
                <a:latin typeface="Verdana" pitchFamily="34" charset="0"/>
                <a:ea typeface="+mn-ea"/>
              </a:rPr>
              <a:t>Bribery</a:t>
            </a:r>
            <a:r>
              <a:rPr lang="en-GB" sz="1800" i="1" dirty="0" smtClean="0">
                <a:latin typeface="Verdana" pitchFamily="34" charset="0"/>
                <a:ea typeface="+mn-ea"/>
              </a:rPr>
              <a:t>: 	</a:t>
            </a:r>
            <a:r>
              <a:rPr lang="en-GB" sz="1800" dirty="0" smtClean="0">
                <a:latin typeface="Verdana" pitchFamily="34" charset="0"/>
                <a:ea typeface="+mn-ea"/>
              </a:rPr>
              <a:t>Paying people to act against</a:t>
            </a:r>
            <a:r>
              <a:rPr lang="en-GB" sz="1800" baseline="30000" dirty="0" smtClean="0">
                <a:latin typeface="Verdana" pitchFamily="34" charset="0"/>
                <a:ea typeface="+mn-ea"/>
              </a:rPr>
              <a:t> </a:t>
            </a:r>
            <a:r>
              <a:rPr lang="en-GB" sz="1800" dirty="0" smtClean="0">
                <a:latin typeface="Verdana" pitchFamily="34" charset="0"/>
                <a:ea typeface="+mn-ea"/>
              </a:rPr>
              <a:t>their wishes</a:t>
            </a:r>
          </a:p>
          <a:p>
            <a:pPr eaLnBrk="1" hangingPunct="1">
              <a:buFontTx/>
              <a:buNone/>
              <a:defRPr/>
            </a:pPr>
            <a:r>
              <a:rPr lang="en-GB" sz="1800" dirty="0" smtClean="0">
                <a:latin typeface="Verdana" pitchFamily="34" charset="0"/>
                <a:ea typeface="+mn-ea"/>
              </a:rPr>
              <a:t>		</a:t>
            </a:r>
            <a:r>
              <a:rPr lang="en-GB" sz="1800" dirty="0" smtClean="0">
                <a:solidFill>
                  <a:srgbClr val="FF0000"/>
                </a:solidFill>
                <a:latin typeface="Verdana" pitchFamily="34" charset="0"/>
                <a:ea typeface="+mn-ea"/>
              </a:rPr>
              <a:t>	Offered to achieve outcomes</a:t>
            </a:r>
            <a:r>
              <a:rPr lang="en-GB" sz="1800" baseline="30000"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most desire</a:t>
            </a:r>
          </a:p>
          <a:p>
            <a:pPr eaLnBrk="1" hangingPunct="1">
              <a:buFontTx/>
              <a:buNone/>
              <a:defRPr/>
            </a:pPr>
            <a:r>
              <a:rPr lang="en-GB" sz="1800" b="1" i="1" dirty="0" smtClean="0">
                <a:latin typeface="Verdana" pitchFamily="34" charset="0"/>
                <a:ea typeface="+mn-ea"/>
              </a:rPr>
              <a:t>Coercion</a:t>
            </a:r>
            <a:r>
              <a:rPr lang="en-GB" sz="1800" i="1" dirty="0" smtClean="0">
                <a:latin typeface="Verdana" pitchFamily="34" charset="0"/>
                <a:ea typeface="+mn-ea"/>
              </a:rPr>
              <a:t>: 	</a:t>
            </a:r>
            <a:r>
              <a:rPr lang="en-GB" sz="1800" dirty="0" smtClean="0">
                <a:latin typeface="Verdana" pitchFamily="34" charset="0"/>
                <a:ea typeface="+mn-ea"/>
              </a:rPr>
              <a:t>Compels people to behave using</a:t>
            </a:r>
            <a:r>
              <a:rPr lang="en-GB" sz="1800" baseline="30000" dirty="0" smtClean="0">
                <a:latin typeface="Verdana" pitchFamily="34" charset="0"/>
                <a:ea typeface="+mn-ea"/>
              </a:rPr>
              <a:t> </a:t>
            </a:r>
            <a:r>
              <a:rPr lang="en-GB" sz="1800" dirty="0" smtClean="0">
                <a:latin typeface="Verdana" pitchFamily="34" charset="0"/>
                <a:ea typeface="+mn-ea"/>
              </a:rPr>
              <a:t>threats</a:t>
            </a:r>
          </a:p>
          <a:p>
            <a:pPr eaLnBrk="1" hangingPunct="1">
              <a:buFontTx/>
              <a:buNone/>
              <a:defRPr/>
            </a:pPr>
            <a:r>
              <a:rPr lang="en-GB" sz="1800" dirty="0" smtClean="0">
                <a:solidFill>
                  <a:srgbClr val="FF0000"/>
                </a:solidFill>
                <a:latin typeface="Verdana" pitchFamily="34" charset="0"/>
                <a:ea typeface="+mn-ea"/>
              </a:rPr>
              <a:t>			Voluntary with prospect</a:t>
            </a:r>
            <a:r>
              <a:rPr lang="en-GB" sz="1800" baseline="30000"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of gain (not loss)</a:t>
            </a:r>
          </a:p>
          <a:p>
            <a:pPr eaLnBrk="1" hangingPunct="1">
              <a:buFontTx/>
              <a:buNone/>
              <a:defRPr/>
            </a:pPr>
            <a:r>
              <a:rPr lang="en-GB" sz="1800" b="1" i="1" dirty="0" smtClean="0">
                <a:latin typeface="Verdana" pitchFamily="34" charset="0"/>
                <a:ea typeface="+mn-ea"/>
              </a:rPr>
              <a:t>Paternalistic</a:t>
            </a:r>
            <a:r>
              <a:rPr lang="en-GB" sz="1800" i="1" dirty="0" smtClean="0">
                <a:latin typeface="Verdana" pitchFamily="34" charset="0"/>
                <a:ea typeface="+mn-ea"/>
              </a:rPr>
              <a:t>: 	</a:t>
            </a:r>
            <a:r>
              <a:rPr lang="en-GB" sz="1800" dirty="0" smtClean="0">
                <a:latin typeface="Verdana" pitchFamily="34" charset="0"/>
                <a:ea typeface="+mn-ea"/>
              </a:rPr>
              <a:t>Undermines individual autonomy</a:t>
            </a:r>
          </a:p>
          <a:p>
            <a:pPr marL="1878013" indent="-1878013" eaLnBrk="1" hangingPunct="1">
              <a:buFontTx/>
              <a:buNone/>
              <a:defRPr/>
            </a:pPr>
            <a:r>
              <a:rPr lang="en-GB" sz="1800" b="1" i="1" dirty="0" smtClean="0">
                <a:solidFill>
                  <a:srgbClr val="FF0000"/>
                </a:solidFill>
                <a:latin typeface="Verdana" pitchFamily="34" charset="0"/>
                <a:ea typeface="+mn-ea"/>
              </a:rPr>
              <a:t>Promotes autonomy</a:t>
            </a:r>
            <a:r>
              <a:rPr lang="en-GB" sz="1800" i="1"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Facilitates autonomy</a:t>
            </a:r>
            <a:r>
              <a:rPr lang="en-GB" sz="1800" baseline="30000"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when it makes it more likely that people act in line with their</a:t>
            </a:r>
            <a:r>
              <a:rPr lang="en-GB" sz="1800" baseline="30000"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considered preferences</a:t>
            </a:r>
          </a:p>
          <a:p>
            <a:pPr marL="1878013" indent="-1878013" eaLnBrk="1" hangingPunct="1">
              <a:buFontTx/>
              <a:buNone/>
              <a:defRPr/>
            </a:pPr>
            <a:r>
              <a:rPr lang="en-GB" sz="1800" b="1" i="1" dirty="0" smtClean="0">
                <a:latin typeface="Verdana" pitchFamily="34" charset="0"/>
                <a:ea typeface="+mn-ea"/>
              </a:rPr>
              <a:t>Unfair</a:t>
            </a:r>
            <a:r>
              <a:rPr lang="en-GB" sz="1800" i="1" dirty="0" smtClean="0">
                <a:latin typeface="Verdana" pitchFamily="34" charset="0"/>
                <a:ea typeface="+mn-ea"/>
              </a:rPr>
              <a:t>: 	</a:t>
            </a:r>
            <a:r>
              <a:rPr lang="en-GB" sz="1800" dirty="0" smtClean="0">
                <a:latin typeface="Verdana" pitchFamily="34" charset="0"/>
                <a:ea typeface="+mn-ea"/>
              </a:rPr>
              <a:t>People</a:t>
            </a:r>
            <a:r>
              <a:rPr lang="en-GB" sz="1800" baseline="30000" dirty="0" smtClean="0">
                <a:latin typeface="Verdana" pitchFamily="34" charset="0"/>
                <a:ea typeface="+mn-ea"/>
              </a:rPr>
              <a:t> </a:t>
            </a:r>
            <a:r>
              <a:rPr lang="en-GB" sz="1800" dirty="0" smtClean="0">
                <a:latin typeface="Verdana" pitchFamily="34" charset="0"/>
                <a:ea typeface="+mn-ea"/>
              </a:rPr>
              <a:t>should not be paid to do what they should do anyway</a:t>
            </a:r>
          </a:p>
          <a:p>
            <a:pPr marL="1878013" indent="-1878013" eaLnBrk="1" hangingPunct="1">
              <a:buFontTx/>
              <a:buNone/>
              <a:defRPr/>
            </a:pPr>
            <a:r>
              <a:rPr lang="en-GB" sz="1800" b="1" i="1" dirty="0" smtClean="0">
                <a:solidFill>
                  <a:srgbClr val="FF0000"/>
                </a:solidFill>
                <a:latin typeface="Verdana" pitchFamily="34" charset="0"/>
                <a:ea typeface="+mn-ea"/>
              </a:rPr>
              <a:t>Promotes fairness</a:t>
            </a:r>
            <a:r>
              <a:rPr lang="en-GB" sz="1800" i="1"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Potentially</a:t>
            </a:r>
            <a:r>
              <a:rPr lang="en-GB" sz="1800" baseline="30000"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more potent means of changing behaviour in the most socially</a:t>
            </a:r>
            <a:r>
              <a:rPr lang="en-GB" sz="1800" baseline="30000"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deprived, thereby reducing health inequities</a:t>
            </a:r>
          </a:p>
          <a:p>
            <a:pPr marL="1878013" indent="-1878013" eaLnBrk="1" hangingPunct="1">
              <a:buFontTx/>
              <a:buNone/>
              <a:defRPr/>
            </a:pPr>
            <a:r>
              <a:rPr lang="en-GB" sz="1800" b="1" i="1" dirty="0" smtClean="0">
                <a:latin typeface="Verdana" pitchFamily="34" charset="0"/>
                <a:ea typeface="+mn-ea"/>
              </a:rPr>
              <a:t>Waste of</a:t>
            </a:r>
            <a:r>
              <a:rPr lang="en-GB" sz="1800" b="1" i="1" baseline="30000" dirty="0" smtClean="0">
                <a:latin typeface="Verdana" pitchFamily="34" charset="0"/>
                <a:ea typeface="+mn-ea"/>
              </a:rPr>
              <a:t> </a:t>
            </a:r>
            <a:r>
              <a:rPr lang="en-GB" sz="1800" b="1" i="1" dirty="0" smtClean="0">
                <a:latin typeface="Verdana" pitchFamily="34" charset="0"/>
                <a:ea typeface="+mn-ea"/>
              </a:rPr>
              <a:t>money</a:t>
            </a:r>
            <a:r>
              <a:rPr lang="en-GB" sz="1800" i="1" dirty="0" smtClean="0">
                <a:latin typeface="Verdana" pitchFamily="34" charset="0"/>
                <a:ea typeface="+mn-ea"/>
              </a:rPr>
              <a:t>: </a:t>
            </a:r>
            <a:r>
              <a:rPr lang="en-GB" sz="1800" dirty="0" smtClean="0">
                <a:latin typeface="Verdana" pitchFamily="34" charset="0"/>
                <a:ea typeface="+mn-ea"/>
              </a:rPr>
              <a:t>Poor use of the public purse, where there are many</a:t>
            </a:r>
            <a:r>
              <a:rPr lang="en-GB" sz="1800" baseline="30000" dirty="0" smtClean="0">
                <a:latin typeface="Verdana" pitchFamily="34" charset="0"/>
                <a:ea typeface="+mn-ea"/>
              </a:rPr>
              <a:t> </a:t>
            </a:r>
            <a:r>
              <a:rPr lang="en-GB" sz="1800" dirty="0" smtClean="0">
                <a:latin typeface="Verdana" pitchFamily="34" charset="0"/>
                <a:ea typeface="+mn-ea"/>
              </a:rPr>
              <a:t>competing demands</a:t>
            </a:r>
          </a:p>
          <a:p>
            <a:pPr marL="1878013" indent="-1878013" eaLnBrk="1" hangingPunct="1">
              <a:buFontTx/>
              <a:buNone/>
              <a:defRPr/>
            </a:pPr>
            <a:r>
              <a:rPr lang="en-GB" sz="1800" b="1" i="1" dirty="0" smtClean="0">
                <a:solidFill>
                  <a:srgbClr val="FF0000"/>
                </a:solidFill>
                <a:latin typeface="Verdana" pitchFamily="34" charset="0"/>
                <a:ea typeface="+mn-ea"/>
              </a:rPr>
              <a:t>Promotes efficiency</a:t>
            </a:r>
            <a:r>
              <a:rPr lang="en-GB" sz="1800" i="1"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Potentially</a:t>
            </a:r>
            <a:r>
              <a:rPr lang="en-GB" sz="1800" baseline="30000" dirty="0" smtClean="0">
                <a:solidFill>
                  <a:srgbClr val="FF0000"/>
                </a:solidFill>
                <a:latin typeface="Verdana" pitchFamily="34" charset="0"/>
                <a:ea typeface="+mn-ea"/>
              </a:rPr>
              <a:t> </a:t>
            </a:r>
            <a:r>
              <a:rPr lang="en-GB" sz="1800" dirty="0" smtClean="0">
                <a:solidFill>
                  <a:srgbClr val="FF0000"/>
                </a:solidFill>
                <a:latin typeface="Verdana" pitchFamily="34" charset="0"/>
                <a:ea typeface="+mn-ea"/>
              </a:rPr>
              <a:t>large health benefits from a modest increase in health expenditure</a:t>
            </a:r>
          </a:p>
          <a:p>
            <a:pPr eaLnBrk="1" hangingPunct="1">
              <a:buFontTx/>
              <a:buNone/>
              <a:defRPr/>
            </a:pPr>
            <a:endParaRPr lang="en-GB" sz="2400" dirty="0" smtClean="0">
              <a:latin typeface="Verdana" pitchFamily="34" charset="0"/>
              <a:ea typeface="+mn-ea"/>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28625" y="357188"/>
            <a:ext cx="8358188" cy="857250"/>
          </a:xfrm>
        </p:spPr>
        <p:txBody>
          <a:bodyPr/>
          <a:lstStyle/>
          <a:p>
            <a:pPr eaLnBrk="1" hangingPunct="1"/>
            <a:r>
              <a:rPr lang="en-GB" sz="3200" b="1" smtClean="0">
                <a:solidFill>
                  <a:srgbClr val="000099"/>
                </a:solidFill>
                <a:latin typeface="Verdana" pitchFamily="34" charset="0"/>
              </a:rPr>
              <a:t>Environment &amp; Values</a:t>
            </a:r>
            <a:endParaRPr lang="en-GB" sz="3200" smtClean="0">
              <a:solidFill>
                <a:srgbClr val="000099"/>
              </a:solidFill>
            </a:endParaRPr>
          </a:p>
        </p:txBody>
      </p:sp>
      <p:sp>
        <p:nvSpPr>
          <p:cNvPr id="15363" name="Content Placeholder 2"/>
          <p:cNvSpPr>
            <a:spLocks noGrp="1"/>
          </p:cNvSpPr>
          <p:nvPr>
            <p:ph idx="1"/>
          </p:nvPr>
        </p:nvSpPr>
        <p:spPr>
          <a:xfrm>
            <a:off x="285750" y="1285875"/>
            <a:ext cx="8501063" cy="5214938"/>
          </a:xfrm>
        </p:spPr>
        <p:txBody>
          <a:bodyPr/>
          <a:lstStyle/>
          <a:p>
            <a:pPr eaLnBrk="1" hangingPunct="1">
              <a:buFontTx/>
              <a:buNone/>
              <a:defRPr/>
            </a:pPr>
            <a:r>
              <a:rPr lang="en-GB" sz="1800" b="1" dirty="0" smtClean="0">
                <a:latin typeface="Verdana" pitchFamily="34" charset="0"/>
                <a:ea typeface="+mn-ea"/>
              </a:rPr>
              <a:t>Human behaviour is a function of our Environment and Values</a:t>
            </a:r>
          </a:p>
          <a:p>
            <a:pPr eaLnBrk="1" hangingPunct="1">
              <a:buFontTx/>
              <a:buNone/>
              <a:defRPr/>
            </a:pPr>
            <a:endParaRPr lang="en-GB" sz="1800" b="1" i="1" dirty="0" smtClean="0">
              <a:latin typeface="Verdana" pitchFamily="34" charset="0"/>
              <a:ea typeface="+mn-ea"/>
            </a:endParaRPr>
          </a:p>
          <a:p>
            <a:pPr marL="0" indent="0" eaLnBrk="1" hangingPunct="1">
              <a:buFontTx/>
              <a:buNone/>
              <a:defRPr/>
            </a:pPr>
            <a:r>
              <a:rPr lang="en-GB" sz="1800" dirty="0" smtClean="0">
                <a:latin typeface="Verdana" pitchFamily="34" charset="0"/>
                <a:ea typeface="+mn-ea"/>
              </a:rPr>
              <a:t>Most smokers want to quit, most over-weight people wish to lose weight.</a:t>
            </a:r>
          </a:p>
          <a:p>
            <a:pPr marL="0" indent="0" eaLnBrk="1" hangingPunct="1">
              <a:buFontTx/>
              <a:buNone/>
              <a:defRPr/>
            </a:pPr>
            <a:endParaRPr lang="en-GB" sz="1800" dirty="0" smtClean="0">
              <a:latin typeface="Verdana" pitchFamily="34" charset="0"/>
              <a:ea typeface="+mn-ea"/>
            </a:endParaRPr>
          </a:p>
          <a:p>
            <a:pPr marL="0" indent="0" eaLnBrk="1" hangingPunct="1">
              <a:buFontTx/>
              <a:buNone/>
              <a:defRPr/>
            </a:pPr>
            <a:r>
              <a:rPr lang="en-GB" sz="1800" b="1" dirty="0" smtClean="0">
                <a:latin typeface="Verdana" pitchFamily="34" charset="0"/>
                <a:ea typeface="+mn-ea"/>
              </a:rPr>
              <a:t>How do we understand this apparent irrationality?</a:t>
            </a:r>
          </a:p>
          <a:p>
            <a:pPr marL="365125" indent="-365125" eaLnBrk="1" hangingPunct="1">
              <a:defRPr/>
            </a:pPr>
            <a:r>
              <a:rPr lang="en-GB" sz="1800" dirty="0" smtClean="0">
                <a:latin typeface="Verdana" pitchFamily="34" charset="0"/>
                <a:ea typeface="+mn-ea"/>
              </a:rPr>
              <a:t>Environment has a bigger influence than we acknowledge. Behaviour greatly determined by situations.</a:t>
            </a:r>
          </a:p>
          <a:p>
            <a:pPr marL="365125" indent="-365125" eaLnBrk="1" hangingPunct="1">
              <a:defRPr/>
            </a:pPr>
            <a:r>
              <a:rPr lang="en-GB" sz="1800" dirty="0" smtClean="0">
                <a:latin typeface="Verdana" pitchFamily="34" charset="0"/>
                <a:ea typeface="+mn-ea"/>
              </a:rPr>
              <a:t>Behaviours  that are immediately rewarding (e.g. eating cake) are more likely to occur than those with delayed rewards (e.g. going for run).</a:t>
            </a:r>
          </a:p>
          <a:p>
            <a:pPr marL="365125" indent="-365125" eaLnBrk="1" hangingPunct="1">
              <a:defRPr/>
            </a:pPr>
            <a:r>
              <a:rPr lang="en-GB" sz="1800" dirty="0" smtClean="0">
                <a:latin typeface="Verdana" pitchFamily="34" charset="0"/>
                <a:ea typeface="+mn-ea"/>
              </a:rPr>
              <a:t>Health costs are in the future while benefits are enjoyed in the present</a:t>
            </a:r>
          </a:p>
          <a:p>
            <a:pPr marL="365125" indent="-365125" eaLnBrk="1" hangingPunct="1">
              <a:buFontTx/>
              <a:buNone/>
              <a:defRPr/>
            </a:pPr>
            <a:endParaRPr lang="en-GB" sz="1800" dirty="0" smtClean="0">
              <a:latin typeface="Verdana" pitchFamily="34" charset="0"/>
              <a:ea typeface="+mn-ea"/>
            </a:endParaRPr>
          </a:p>
          <a:p>
            <a:pPr marL="0" indent="0" eaLnBrk="1" hangingPunct="1">
              <a:buFontTx/>
              <a:buNone/>
              <a:tabLst>
                <a:tab pos="0" algn="l"/>
              </a:tabLst>
              <a:defRPr/>
            </a:pPr>
            <a:r>
              <a:rPr lang="en-GB" sz="1800" b="1" dirty="0" smtClean="0">
                <a:latin typeface="Verdana" pitchFamily="34" charset="0"/>
                <a:ea typeface="+mn-ea"/>
              </a:rPr>
              <a:t>Use of financial (and other) incentives in health care use the theory of operant conditioning in an attempt to tip this balance by rewarding healthy behaviours in the present.   </a:t>
            </a:r>
          </a:p>
          <a:p>
            <a:pPr marL="365125" indent="-365125" eaLnBrk="1" hangingPunct="1">
              <a:buFontTx/>
              <a:buNone/>
              <a:defRPr/>
            </a:pPr>
            <a:endParaRPr lang="en-GB" sz="1800" dirty="0" smtClean="0">
              <a:latin typeface="Verdana" pitchFamily="34" charset="0"/>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GB" sz="4000" b="1" smtClean="0">
                <a:solidFill>
                  <a:srgbClr val="000099"/>
                </a:solidFill>
                <a:latin typeface="Verdana" pitchFamily="34" charset="0"/>
              </a:rPr>
              <a:t>Financial Incentives &amp; Drug Treatment</a:t>
            </a:r>
          </a:p>
        </p:txBody>
      </p:sp>
      <p:sp>
        <p:nvSpPr>
          <p:cNvPr id="47106" name="Content Placeholder 2"/>
          <p:cNvSpPr>
            <a:spLocks noGrp="1"/>
          </p:cNvSpPr>
          <p:nvPr>
            <p:ph idx="1"/>
          </p:nvPr>
        </p:nvSpPr>
        <p:spPr>
          <a:xfrm>
            <a:off x="685800" y="2500313"/>
            <a:ext cx="7772400" cy="3595687"/>
          </a:xfrm>
        </p:spPr>
        <p:txBody>
          <a:bodyPr/>
          <a:lstStyle/>
          <a:p>
            <a:pPr algn="ctr">
              <a:buFontTx/>
              <a:buNone/>
            </a:pPr>
            <a:r>
              <a:rPr lang="en-GB" sz="4000" smtClean="0">
                <a:latin typeface="Verdana" pitchFamily="34" charset="0"/>
              </a:rPr>
              <a:t>Contingency Management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85750" y="357188"/>
            <a:ext cx="8501063" cy="1285875"/>
          </a:xfrm>
        </p:spPr>
        <p:txBody>
          <a:bodyPr/>
          <a:lstStyle/>
          <a:p>
            <a:pPr eaLnBrk="1" hangingPunct="1"/>
            <a:r>
              <a:rPr lang="en-GB" sz="3200" b="1" smtClean="0">
                <a:solidFill>
                  <a:srgbClr val="000099"/>
                </a:solidFill>
                <a:latin typeface="Verdana" pitchFamily="34" charset="0"/>
              </a:rPr>
              <a:t>Drug misuse: nature of the problem</a:t>
            </a:r>
            <a:endParaRPr lang="en-US" sz="3200" b="1" smtClean="0">
              <a:solidFill>
                <a:srgbClr val="000099"/>
              </a:solidFill>
              <a:latin typeface="Verdana" pitchFamily="34" charset="0"/>
            </a:endParaRPr>
          </a:p>
        </p:txBody>
      </p:sp>
      <p:sp>
        <p:nvSpPr>
          <p:cNvPr id="1733635" name="Rectangle 3"/>
          <p:cNvSpPr>
            <a:spLocks noGrp="1" noChangeArrowheads="1"/>
          </p:cNvSpPr>
          <p:nvPr>
            <p:ph type="body" idx="1"/>
          </p:nvPr>
        </p:nvSpPr>
        <p:spPr>
          <a:xfrm>
            <a:off x="330200" y="1643063"/>
            <a:ext cx="8489950" cy="4929187"/>
          </a:xfrm>
        </p:spPr>
        <p:txBody>
          <a:bodyPr/>
          <a:lstStyle/>
          <a:p>
            <a:pPr marL="538163" indent="-538163" eaLnBrk="1" hangingPunct="1">
              <a:lnSpc>
                <a:spcPct val="90000"/>
              </a:lnSpc>
            </a:pPr>
            <a:r>
              <a:rPr lang="en-US" sz="2800" smtClean="0">
                <a:latin typeface="Verdana" pitchFamily="34" charset="0"/>
              </a:rPr>
              <a:t>Est. 327,000 problem drug users in UK; 160,450 in treatment (2005/6)</a:t>
            </a:r>
          </a:p>
          <a:p>
            <a:pPr marL="538163" indent="-538163" eaLnBrk="1" hangingPunct="1">
              <a:lnSpc>
                <a:spcPct val="90000"/>
              </a:lnSpc>
            </a:pPr>
            <a:r>
              <a:rPr lang="en-GB" sz="2800" smtClean="0">
                <a:latin typeface="Verdana" pitchFamily="34" charset="0"/>
              </a:rPr>
              <a:t>Predominantly opiates (young people cannabis)</a:t>
            </a:r>
          </a:p>
          <a:p>
            <a:pPr marL="538163" indent="-538163" eaLnBrk="1" hangingPunct="1">
              <a:lnSpc>
                <a:spcPct val="90000"/>
              </a:lnSpc>
            </a:pPr>
            <a:r>
              <a:rPr lang="en-GB" sz="2800" smtClean="0">
                <a:latin typeface="Verdana" pitchFamily="34" charset="0"/>
              </a:rPr>
              <a:t>Impact on physical, mental &amp; social wellbeing</a:t>
            </a:r>
          </a:p>
          <a:p>
            <a:pPr marL="538163" indent="-538163" eaLnBrk="1" hangingPunct="1">
              <a:lnSpc>
                <a:spcPct val="90000"/>
              </a:lnSpc>
            </a:pPr>
            <a:r>
              <a:rPr lang="en-GB" sz="2800" smtClean="0">
                <a:latin typeface="Verdana" pitchFamily="34" charset="0"/>
              </a:rPr>
              <a:t>Poly-drug use compounds problems</a:t>
            </a:r>
          </a:p>
          <a:p>
            <a:pPr marL="538163" indent="-538163" eaLnBrk="1" hangingPunct="1">
              <a:lnSpc>
                <a:spcPct val="90000"/>
              </a:lnSpc>
            </a:pPr>
            <a:r>
              <a:rPr lang="en-GB" sz="2800" smtClean="0">
                <a:latin typeface="Verdana" pitchFamily="34" charset="0"/>
              </a:rPr>
              <a:t>Wider societal impact – families, productivity, crime, infectious diseases, NHS resources</a:t>
            </a:r>
          </a:p>
          <a:p>
            <a:pPr marL="538163" indent="-538163" eaLnBrk="1" hangingPunct="1">
              <a:lnSpc>
                <a:spcPct val="90000"/>
              </a:lnSpc>
            </a:pPr>
            <a:r>
              <a:rPr lang="en-GB" sz="2800" smtClean="0">
                <a:latin typeface="Verdana" pitchFamily="34" charset="0"/>
              </a:rPr>
              <a:t>Est. £11.9bn  p/a cost to society</a:t>
            </a:r>
            <a:endParaRPr lang="en-US" sz="280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33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36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336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36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336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33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26"/>
          <p:cNvSpPr>
            <a:spLocks noGrp="1" noChangeArrowheads="1"/>
          </p:cNvSpPr>
          <p:nvPr>
            <p:ph type="title"/>
          </p:nvPr>
        </p:nvSpPr>
        <p:spPr>
          <a:xfrm>
            <a:off x="250825" y="228600"/>
            <a:ext cx="8512175" cy="1143000"/>
          </a:xfrm>
        </p:spPr>
        <p:txBody>
          <a:bodyPr/>
          <a:lstStyle/>
          <a:p>
            <a:pPr eaLnBrk="1" hangingPunct="1"/>
            <a:r>
              <a:rPr lang="en-GB" sz="3200" b="1" smtClean="0">
                <a:solidFill>
                  <a:srgbClr val="000099"/>
                </a:solidFill>
                <a:latin typeface="Verdana" pitchFamily="34" charset="0"/>
              </a:rPr>
              <a:t>Drug misuse: combined opiate &amp; cocaine use.</a:t>
            </a:r>
            <a:endParaRPr lang="en-GB" sz="3200" b="1" i="1" smtClean="0">
              <a:solidFill>
                <a:srgbClr val="000099"/>
              </a:solidFill>
              <a:latin typeface="Verdana" pitchFamily="34" charset="0"/>
            </a:endParaRPr>
          </a:p>
        </p:txBody>
      </p:sp>
      <p:sp>
        <p:nvSpPr>
          <p:cNvPr id="51202" name="Rectangle 1027"/>
          <p:cNvSpPr>
            <a:spLocks noGrp="1" noChangeArrowheads="1"/>
          </p:cNvSpPr>
          <p:nvPr>
            <p:ph type="body" idx="1"/>
          </p:nvPr>
        </p:nvSpPr>
        <p:spPr>
          <a:xfrm>
            <a:off x="381000" y="1600200"/>
            <a:ext cx="8382000" cy="4876800"/>
          </a:xfrm>
        </p:spPr>
        <p:txBody>
          <a:bodyPr/>
          <a:lstStyle/>
          <a:p>
            <a:pPr eaLnBrk="1" hangingPunct="1">
              <a:lnSpc>
                <a:spcPct val="90000"/>
              </a:lnSpc>
            </a:pPr>
            <a:r>
              <a:rPr lang="en-GB" sz="2800" smtClean="0">
                <a:latin typeface="Arial" pitchFamily="34" charset="0"/>
              </a:rPr>
              <a:t>Cocaine use prevalent in opiate Rx pops </a:t>
            </a:r>
            <a:r>
              <a:rPr lang="en-GB" sz="2400" smtClean="0">
                <a:latin typeface="Arial" pitchFamily="34" charset="0"/>
              </a:rPr>
              <a:t>(30-60%) </a:t>
            </a:r>
          </a:p>
          <a:p>
            <a:pPr eaLnBrk="1" hangingPunct="1">
              <a:lnSpc>
                <a:spcPct val="90000"/>
              </a:lnSpc>
            </a:pPr>
            <a:r>
              <a:rPr lang="en-GB" sz="2800" smtClean="0">
                <a:latin typeface="Arial" pitchFamily="34" charset="0"/>
              </a:rPr>
              <a:t>Crack / cocaine associated with</a:t>
            </a:r>
            <a:r>
              <a:rPr lang="en-US" sz="2800" smtClean="0">
                <a:latin typeface="Arial" pitchFamily="34" charset="0"/>
              </a:rPr>
              <a:t>:</a:t>
            </a:r>
          </a:p>
          <a:p>
            <a:pPr lvl="1" eaLnBrk="1" hangingPunct="1">
              <a:lnSpc>
                <a:spcPct val="90000"/>
              </a:lnSpc>
            </a:pPr>
            <a:r>
              <a:rPr lang="en-GB" sz="2400" smtClean="0">
                <a:latin typeface="Arial" pitchFamily="34" charset="0"/>
              </a:rPr>
              <a:t>treatment drop-out, </a:t>
            </a:r>
            <a:endParaRPr lang="en-US" sz="2400" smtClean="0">
              <a:latin typeface="Arial" pitchFamily="34" charset="0"/>
            </a:endParaRPr>
          </a:p>
          <a:p>
            <a:pPr lvl="1" eaLnBrk="1" hangingPunct="1">
              <a:lnSpc>
                <a:spcPct val="90000"/>
              </a:lnSpc>
            </a:pPr>
            <a:r>
              <a:rPr lang="en-GB" sz="2400" smtClean="0">
                <a:latin typeface="Arial" pitchFamily="34" charset="0"/>
              </a:rPr>
              <a:t>poor </a:t>
            </a:r>
            <a:r>
              <a:rPr lang="en-US" sz="2400" smtClean="0">
                <a:latin typeface="Arial" pitchFamily="34" charset="0"/>
              </a:rPr>
              <a:t>drug treatment </a:t>
            </a:r>
            <a:r>
              <a:rPr lang="en-GB" sz="2400" smtClean="0">
                <a:latin typeface="Arial" pitchFamily="34" charset="0"/>
              </a:rPr>
              <a:t>outcome</a:t>
            </a:r>
            <a:r>
              <a:rPr lang="en-US" sz="2400" smtClean="0">
                <a:latin typeface="Arial" pitchFamily="34" charset="0"/>
              </a:rPr>
              <a:t>, </a:t>
            </a:r>
          </a:p>
          <a:p>
            <a:pPr lvl="1" eaLnBrk="1" hangingPunct="1">
              <a:lnSpc>
                <a:spcPct val="90000"/>
              </a:lnSpc>
            </a:pPr>
            <a:r>
              <a:rPr lang="en-US" sz="2400" smtClean="0">
                <a:latin typeface="Arial" pitchFamily="34" charset="0"/>
              </a:rPr>
              <a:t>physical &amp; psychiatric morbidity, </a:t>
            </a:r>
          </a:p>
          <a:p>
            <a:pPr lvl="1" eaLnBrk="1" hangingPunct="1">
              <a:lnSpc>
                <a:spcPct val="90000"/>
              </a:lnSpc>
            </a:pPr>
            <a:r>
              <a:rPr lang="en-US" sz="2400" smtClean="0">
                <a:latin typeface="Arial" pitchFamily="34" charset="0"/>
              </a:rPr>
              <a:t>high criminal involvement.</a:t>
            </a:r>
          </a:p>
          <a:p>
            <a:pPr eaLnBrk="1" hangingPunct="1">
              <a:lnSpc>
                <a:spcPct val="90000"/>
              </a:lnSpc>
            </a:pPr>
            <a:r>
              <a:rPr lang="en-US" sz="2800" smtClean="0">
                <a:latin typeface="Arial" pitchFamily="34" charset="0"/>
              </a:rPr>
              <a:t>Clients have low motivation to become abstinent </a:t>
            </a:r>
          </a:p>
          <a:p>
            <a:pPr eaLnBrk="1" hangingPunct="1">
              <a:lnSpc>
                <a:spcPct val="90000"/>
              </a:lnSpc>
            </a:pPr>
            <a:r>
              <a:rPr lang="en-US" sz="2800" smtClean="0">
                <a:latin typeface="Arial" pitchFamily="34" charset="0"/>
              </a:rPr>
              <a:t>Crack / cocaine may disrupt therapeutic relationships:</a:t>
            </a:r>
          </a:p>
          <a:p>
            <a:pPr lvl="1" eaLnBrk="1" hangingPunct="1">
              <a:lnSpc>
                <a:spcPct val="90000"/>
              </a:lnSpc>
            </a:pPr>
            <a:r>
              <a:rPr lang="en-US" sz="2400" smtClean="0">
                <a:latin typeface="Arial" pitchFamily="34" charset="0"/>
              </a:rPr>
              <a:t>Casework may become confrontational</a:t>
            </a:r>
          </a:p>
          <a:p>
            <a:pPr lvl="1" eaLnBrk="1" hangingPunct="1">
              <a:lnSpc>
                <a:spcPct val="90000"/>
              </a:lnSpc>
            </a:pPr>
            <a:r>
              <a:rPr lang="en-US" sz="2400" smtClean="0">
                <a:latin typeface="Arial" pitchFamily="34" charset="0"/>
              </a:rPr>
              <a:t>May involve </a:t>
            </a:r>
            <a:r>
              <a:rPr lang="en-US" altLang="en-US" sz="2400" smtClean="0">
                <a:latin typeface="Arial" pitchFamily="34" charset="0"/>
              </a:rPr>
              <a:t>‘</a:t>
            </a:r>
            <a:r>
              <a:rPr lang="en-US" sz="2400" smtClean="0">
                <a:latin typeface="Arial" pitchFamily="34" charset="0"/>
              </a:rPr>
              <a:t>punitive</a:t>
            </a:r>
            <a:r>
              <a:rPr lang="en-US" altLang="en-US" sz="2400" smtClean="0">
                <a:latin typeface="Arial" pitchFamily="34" charset="0"/>
              </a:rPr>
              <a:t>’</a:t>
            </a:r>
            <a:r>
              <a:rPr lang="en-US" sz="2400" smtClean="0">
                <a:latin typeface="Arial" pitchFamily="34" charset="0"/>
              </a:rPr>
              <a:t> responses e.g. dose reduction, other disciplinary procedures, discharge!</a:t>
            </a:r>
            <a:endParaRPr lang="en-GB" sz="2400" smtClean="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571500" y="428625"/>
            <a:ext cx="7915275" cy="857250"/>
          </a:xfrm>
        </p:spPr>
        <p:txBody>
          <a:bodyPr/>
          <a:lstStyle/>
          <a:p>
            <a:pPr eaLnBrk="1" hangingPunct="1"/>
            <a:r>
              <a:rPr lang="en-GB" smtClean="0">
                <a:solidFill>
                  <a:srgbClr val="000099"/>
                </a:solidFill>
                <a:latin typeface="Verdana" pitchFamily="34" charset="0"/>
              </a:rPr>
              <a:t>What works? </a:t>
            </a:r>
            <a:endParaRPr lang="en-US" i="1" smtClean="0">
              <a:solidFill>
                <a:srgbClr val="000099"/>
              </a:solidFill>
              <a:latin typeface="Verdana" pitchFamily="34" charset="0"/>
            </a:endParaRPr>
          </a:p>
        </p:txBody>
      </p:sp>
      <p:sp>
        <p:nvSpPr>
          <p:cNvPr id="53250" name="Rectangle 3"/>
          <p:cNvSpPr>
            <a:spLocks noGrp="1" noChangeArrowheads="1"/>
          </p:cNvSpPr>
          <p:nvPr>
            <p:ph type="body" idx="1"/>
          </p:nvPr>
        </p:nvSpPr>
        <p:spPr>
          <a:xfrm>
            <a:off x="330200" y="1643063"/>
            <a:ext cx="8489950" cy="4522787"/>
          </a:xfrm>
        </p:spPr>
        <p:txBody>
          <a:bodyPr/>
          <a:lstStyle/>
          <a:p>
            <a:pPr eaLnBrk="1" hangingPunct="1"/>
            <a:r>
              <a:rPr lang="en-GB" sz="2400" smtClean="0">
                <a:latin typeface="Verdana" pitchFamily="34" charset="0"/>
              </a:rPr>
              <a:t>Opiates</a:t>
            </a:r>
          </a:p>
          <a:p>
            <a:pPr lvl="1" eaLnBrk="1" hangingPunct="1"/>
            <a:r>
              <a:rPr lang="en-GB" sz="2000" smtClean="0">
                <a:latin typeface="Verdana" pitchFamily="34" charset="0"/>
              </a:rPr>
              <a:t>Methadone / buprenorphine maintenance with keyworking; minority detox (3% abstinent from active treatment)</a:t>
            </a:r>
          </a:p>
          <a:p>
            <a:pPr lvl="1" eaLnBrk="1" hangingPunct="1"/>
            <a:r>
              <a:rPr lang="en-GB" sz="2000" smtClean="0">
                <a:latin typeface="Verdana" pitchFamily="34" charset="0"/>
              </a:rPr>
              <a:t>Outcomes: Stabilisation can be effective</a:t>
            </a:r>
          </a:p>
          <a:p>
            <a:pPr eaLnBrk="1" hangingPunct="1"/>
            <a:r>
              <a:rPr lang="en-GB" sz="2400" smtClean="0">
                <a:latin typeface="Verdana" pitchFamily="34" charset="0"/>
              </a:rPr>
              <a:t>Stimulants</a:t>
            </a:r>
          </a:p>
          <a:p>
            <a:pPr lvl="1" eaLnBrk="1" hangingPunct="1"/>
            <a:r>
              <a:rPr lang="en-GB" sz="2000" smtClean="0">
                <a:latin typeface="Verdana" pitchFamily="34" charset="0"/>
              </a:rPr>
              <a:t>Little focused, formal treatment; mostly education based</a:t>
            </a:r>
          </a:p>
          <a:p>
            <a:pPr lvl="1" eaLnBrk="1" hangingPunct="1"/>
            <a:r>
              <a:rPr lang="en-GB" sz="2000" smtClean="0">
                <a:latin typeface="Verdana" pitchFamily="34" charset="0"/>
              </a:rPr>
              <a:t>Outcomes: V. limited evidence for effectiveness</a:t>
            </a:r>
          </a:p>
          <a:p>
            <a:pPr eaLnBrk="1" hangingPunct="1"/>
            <a:r>
              <a:rPr lang="en-GB" sz="2400" smtClean="0">
                <a:latin typeface="Verdana" pitchFamily="34" charset="0"/>
              </a:rPr>
              <a:t>Cannabis</a:t>
            </a:r>
          </a:p>
          <a:p>
            <a:pPr lvl="1" eaLnBrk="1" hangingPunct="1"/>
            <a:r>
              <a:rPr lang="en-GB" sz="2000" smtClean="0">
                <a:latin typeface="Verdana" pitchFamily="34" charset="0"/>
              </a:rPr>
              <a:t>Rx almost non-existent for adults</a:t>
            </a:r>
          </a:p>
          <a:p>
            <a:pPr lvl="1" eaLnBrk="1" hangingPunct="1"/>
            <a:r>
              <a:rPr lang="en-GB" sz="2000" smtClean="0">
                <a:latin typeface="Verdana" pitchFamily="34" charset="0"/>
              </a:rPr>
              <a:t>Motivational interviewing</a:t>
            </a:r>
            <a:endParaRPr lang="en-GB" sz="2400" smtClean="0">
              <a:latin typeface="Verdana" pitchFamily="34" charset="0"/>
            </a:endParaRPr>
          </a:p>
          <a:p>
            <a:pPr lvl="1" eaLnBrk="1" hangingPunct="1"/>
            <a:endParaRPr lang="en-GB" sz="2000" smtClean="0">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85800" y="333375"/>
            <a:ext cx="7772400" cy="1223963"/>
          </a:xfrm>
        </p:spPr>
        <p:txBody>
          <a:bodyPr/>
          <a:lstStyle/>
          <a:p>
            <a:r>
              <a:rPr lang="en-GB" sz="4000" b="1" smtClean="0">
                <a:solidFill>
                  <a:srgbClr val="000099"/>
                </a:solidFill>
                <a:latin typeface="Verdana" pitchFamily="34" charset="0"/>
              </a:rPr>
              <a:t>Contingency Management in Drug Treatment</a:t>
            </a:r>
          </a:p>
        </p:txBody>
      </p:sp>
      <p:sp>
        <p:nvSpPr>
          <p:cNvPr id="18434" name="Content Placeholder 2"/>
          <p:cNvSpPr>
            <a:spLocks noGrp="1"/>
          </p:cNvSpPr>
          <p:nvPr>
            <p:ph idx="1"/>
          </p:nvPr>
        </p:nvSpPr>
        <p:spPr>
          <a:xfrm>
            <a:off x="611188" y="1773238"/>
            <a:ext cx="7993062" cy="4656137"/>
          </a:xfrm>
        </p:spPr>
        <p:txBody>
          <a:bodyPr/>
          <a:lstStyle/>
          <a:p>
            <a:r>
              <a:rPr lang="en-GB" sz="2800" smtClean="0">
                <a:latin typeface="Verdana" pitchFamily="34" charset="0"/>
              </a:rPr>
              <a:t>Drug use is an </a:t>
            </a:r>
            <a:r>
              <a:rPr lang="en-GB" sz="2800" b="1" smtClean="0">
                <a:latin typeface="Verdana" pitchFamily="34" charset="0"/>
              </a:rPr>
              <a:t>operant behaviour (under voluntary control) </a:t>
            </a:r>
            <a:r>
              <a:rPr lang="en-GB" sz="2800" smtClean="0">
                <a:latin typeface="Verdana" pitchFamily="34" charset="0"/>
              </a:rPr>
              <a:t>maintained in part by pharmacological effects of drugs + social &amp; environmental reinforcement of drug-using lifestyle.</a:t>
            </a:r>
          </a:p>
          <a:p>
            <a:r>
              <a:rPr lang="en-GB" sz="2800" b="1" smtClean="0">
                <a:latin typeface="Verdana" pitchFamily="34" charset="0"/>
              </a:rPr>
              <a:t>Contingency Management </a:t>
            </a:r>
            <a:r>
              <a:rPr lang="en-GB" sz="2800" smtClean="0">
                <a:latin typeface="Verdana" pitchFamily="34" charset="0"/>
              </a:rPr>
              <a:t>seeks to provides alternative incentives that encourage abstinence, other treatment goals and behaviours consistent with drug-free lifestyle.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381000" y="228600"/>
            <a:ext cx="8382000" cy="1143000"/>
          </a:xfrm>
        </p:spPr>
        <p:txBody>
          <a:bodyPr/>
          <a:lstStyle/>
          <a:p>
            <a:pPr eaLnBrk="1" hangingPunct="1"/>
            <a:r>
              <a:rPr lang="en-GB" sz="3600" smtClean="0">
                <a:solidFill>
                  <a:srgbClr val="000099"/>
                </a:solidFill>
                <a:latin typeface="Arial" pitchFamily="34" charset="0"/>
              </a:rPr>
              <a:t>Combined Opiate &amp; Cocaine Use.</a:t>
            </a:r>
            <a:br>
              <a:rPr lang="en-GB" sz="3600" smtClean="0">
                <a:solidFill>
                  <a:srgbClr val="000099"/>
                </a:solidFill>
                <a:latin typeface="Arial" pitchFamily="34" charset="0"/>
              </a:rPr>
            </a:br>
            <a:r>
              <a:rPr lang="en-GB" sz="3600" i="1" smtClean="0">
                <a:solidFill>
                  <a:srgbClr val="000099"/>
                </a:solidFill>
                <a:latin typeface="Arial" pitchFamily="34" charset="0"/>
              </a:rPr>
              <a:t>What works?</a:t>
            </a:r>
          </a:p>
        </p:txBody>
      </p:sp>
      <p:sp>
        <p:nvSpPr>
          <p:cNvPr id="55298" name="Rectangle 3"/>
          <p:cNvSpPr>
            <a:spLocks noGrp="1" noChangeArrowheads="1"/>
          </p:cNvSpPr>
          <p:nvPr>
            <p:ph type="body" idx="1"/>
          </p:nvPr>
        </p:nvSpPr>
        <p:spPr>
          <a:xfrm>
            <a:off x="323850" y="1773238"/>
            <a:ext cx="8382000" cy="4495800"/>
          </a:xfrm>
        </p:spPr>
        <p:txBody>
          <a:bodyPr/>
          <a:lstStyle/>
          <a:p>
            <a:pPr eaLnBrk="1" hangingPunct="1">
              <a:lnSpc>
                <a:spcPct val="80000"/>
              </a:lnSpc>
            </a:pPr>
            <a:r>
              <a:rPr lang="en-US" sz="2800" smtClean="0">
                <a:latin typeface="Arial" pitchFamily="34" charset="0"/>
              </a:rPr>
              <a:t>RCTs suggest o</a:t>
            </a:r>
            <a:r>
              <a:rPr lang="en-GB" sz="2800" smtClean="0">
                <a:latin typeface="Arial" pitchFamily="34" charset="0"/>
              </a:rPr>
              <a:t>piate substitute therapy </a:t>
            </a:r>
            <a:r>
              <a:rPr lang="en-US" sz="2800" smtClean="0">
                <a:latin typeface="Arial" pitchFamily="34" charset="0"/>
              </a:rPr>
              <a:t>alone (methadone or buprenorphine) not effective in reducing cocaine use (Korsten et al, 1993). Large observational studies confirm this (eg NTORS)</a:t>
            </a:r>
            <a:r>
              <a:rPr lang="en-GB" sz="2800" smtClean="0">
                <a:latin typeface="Arial" pitchFamily="34" charset="0"/>
              </a:rPr>
              <a:t>. </a:t>
            </a:r>
          </a:p>
          <a:p>
            <a:pPr eaLnBrk="1" hangingPunct="1">
              <a:lnSpc>
                <a:spcPct val="80000"/>
              </a:lnSpc>
            </a:pPr>
            <a:endParaRPr lang="en-US" sz="2800" smtClean="0">
              <a:latin typeface="Arial" pitchFamily="34" charset="0"/>
            </a:endParaRPr>
          </a:p>
          <a:p>
            <a:pPr lvl="1" eaLnBrk="1" hangingPunct="1">
              <a:lnSpc>
                <a:spcPct val="80000"/>
              </a:lnSpc>
            </a:pPr>
            <a:r>
              <a:rPr lang="en-GB" sz="2400" smtClean="0">
                <a:latin typeface="Arial" pitchFamily="34" charset="0"/>
              </a:rPr>
              <a:t>NTORS (Gossop </a:t>
            </a:r>
            <a:r>
              <a:rPr lang="en-GB" sz="2400" i="1" smtClean="0">
                <a:latin typeface="Arial" pitchFamily="34" charset="0"/>
              </a:rPr>
              <a:t>et al, </a:t>
            </a:r>
            <a:r>
              <a:rPr lang="en-GB" sz="2400" smtClean="0">
                <a:latin typeface="Arial" pitchFamily="34" charset="0"/>
              </a:rPr>
              <a:t>2003) found significant reductions in the use of opiate </a:t>
            </a:r>
            <a:r>
              <a:rPr lang="en-US" sz="2400" smtClean="0">
                <a:latin typeface="Arial" pitchFamily="34" charset="0"/>
              </a:rPr>
              <a:t>&amp;</a:t>
            </a:r>
            <a:r>
              <a:rPr lang="en-GB" sz="2400" smtClean="0">
                <a:latin typeface="Arial" pitchFamily="34" charset="0"/>
              </a:rPr>
              <a:t> other drugs</a:t>
            </a:r>
            <a:r>
              <a:rPr lang="en-US" sz="2400" smtClean="0">
                <a:latin typeface="Arial" pitchFamily="34" charset="0"/>
              </a:rPr>
              <a:t> at 1 year, </a:t>
            </a:r>
            <a:r>
              <a:rPr lang="en-US" sz="2400" u="sng" smtClean="0">
                <a:latin typeface="Arial" pitchFamily="34" charset="0"/>
              </a:rPr>
              <a:t>that were sustained at 4-5 years</a:t>
            </a:r>
            <a:r>
              <a:rPr lang="en-GB" sz="2400" smtClean="0">
                <a:latin typeface="Arial" pitchFamily="34" charset="0"/>
              </a:rPr>
              <a:t>.</a:t>
            </a:r>
          </a:p>
          <a:p>
            <a:pPr lvl="1" eaLnBrk="1" hangingPunct="1">
              <a:lnSpc>
                <a:spcPct val="80000"/>
              </a:lnSpc>
            </a:pPr>
            <a:endParaRPr lang="en-GB" sz="2400" smtClean="0">
              <a:latin typeface="Arial" pitchFamily="34" charset="0"/>
            </a:endParaRPr>
          </a:p>
          <a:p>
            <a:pPr lvl="1" eaLnBrk="1" hangingPunct="1">
              <a:lnSpc>
                <a:spcPct val="80000"/>
              </a:lnSpc>
            </a:pPr>
            <a:r>
              <a:rPr lang="en-GB" sz="2400" smtClean="0">
                <a:latin typeface="Arial" pitchFamily="34" charset="0"/>
              </a:rPr>
              <a:t>However, crack cocaine use in MMT clients at 4-5 years was virtually same as at intake </a:t>
            </a:r>
            <a:r>
              <a:rPr lang="en-GB" sz="2400" i="1" smtClean="0">
                <a:latin typeface="Arial" pitchFamily="34" charset="0"/>
              </a:rPr>
              <a:t>(significant reductions at 1 year that were not sustained.</a:t>
            </a:r>
            <a:r>
              <a:rPr lang="en-US" sz="2400" i="1" smtClean="0">
                <a:latin typeface="Arial" pitchFamily="34" charset="0"/>
              </a:rPr>
              <a:t>)</a:t>
            </a:r>
            <a:endParaRPr lang="en-GB" sz="2400" i="1" smtClean="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381000"/>
            <a:ext cx="7772400" cy="1066800"/>
          </a:xfrm>
        </p:spPr>
        <p:txBody>
          <a:bodyPr/>
          <a:lstStyle/>
          <a:p>
            <a:pPr eaLnBrk="1" hangingPunct="1"/>
            <a:r>
              <a:rPr lang="en-US" sz="3600" b="1" smtClean="0">
                <a:solidFill>
                  <a:srgbClr val="000099"/>
                </a:solidFill>
                <a:latin typeface="Arial" pitchFamily="34" charset="0"/>
              </a:rPr>
              <a:t>Psychosocial interventions for cocaine dependence</a:t>
            </a:r>
            <a:endParaRPr lang="en-GB" sz="3600" b="1" smtClean="0">
              <a:solidFill>
                <a:srgbClr val="000099"/>
              </a:solidFill>
              <a:latin typeface="Arial" pitchFamily="34" charset="0"/>
            </a:endParaRPr>
          </a:p>
        </p:txBody>
      </p:sp>
      <p:sp>
        <p:nvSpPr>
          <p:cNvPr id="57346" name="Rectangle 3"/>
          <p:cNvSpPr>
            <a:spLocks noGrp="1" noChangeArrowheads="1"/>
          </p:cNvSpPr>
          <p:nvPr>
            <p:ph type="body" idx="1"/>
          </p:nvPr>
        </p:nvSpPr>
        <p:spPr>
          <a:xfrm>
            <a:off x="457200" y="1752600"/>
            <a:ext cx="8382000" cy="4572000"/>
          </a:xfrm>
        </p:spPr>
        <p:txBody>
          <a:bodyPr/>
          <a:lstStyle/>
          <a:p>
            <a:pPr eaLnBrk="1" hangingPunct="1">
              <a:lnSpc>
                <a:spcPct val="90000"/>
              </a:lnSpc>
            </a:pPr>
            <a:r>
              <a:rPr lang="en-GB" sz="2800" smtClean="0">
                <a:latin typeface="Arial" pitchFamily="34" charset="0"/>
                <a:cs typeface="Arial" pitchFamily="34" charset="0"/>
              </a:rPr>
              <a:t>Range of psychosocial therapies have been evaluated: </a:t>
            </a:r>
          </a:p>
          <a:p>
            <a:pPr lvl="1" eaLnBrk="1" hangingPunct="1">
              <a:lnSpc>
                <a:spcPct val="90000"/>
              </a:lnSpc>
            </a:pPr>
            <a:r>
              <a:rPr lang="en-GB" sz="2400" smtClean="0">
                <a:latin typeface="Arial" pitchFamily="34" charset="0"/>
                <a:cs typeface="Arial" pitchFamily="34" charset="0"/>
              </a:rPr>
              <a:t>Limited evidence for approaches that analyse and discuss the client's emotions. </a:t>
            </a:r>
          </a:p>
          <a:p>
            <a:pPr lvl="1" eaLnBrk="1" hangingPunct="1">
              <a:lnSpc>
                <a:spcPct val="90000"/>
              </a:lnSpc>
            </a:pPr>
            <a:r>
              <a:rPr lang="en-GB" sz="2400" smtClean="0">
                <a:latin typeface="Arial" pitchFamily="34" charset="0"/>
                <a:cs typeface="Arial" pitchFamily="34" charset="0"/>
              </a:rPr>
              <a:t>Approaches that focus on altering drug misuse behaviour have strongest evidence-base:</a:t>
            </a:r>
          </a:p>
          <a:p>
            <a:pPr lvl="2" eaLnBrk="1" hangingPunct="1">
              <a:lnSpc>
                <a:spcPct val="90000"/>
              </a:lnSpc>
            </a:pPr>
            <a:r>
              <a:rPr lang="en-GB" sz="2000" smtClean="0">
                <a:latin typeface="Arial" pitchFamily="34" charset="0"/>
                <a:cs typeface="Arial" pitchFamily="34" charset="0"/>
              </a:rPr>
              <a:t>Rewarding recovery-promoting activities </a:t>
            </a:r>
            <a:r>
              <a:rPr lang="en-GB" sz="2000" b="1" smtClean="0">
                <a:solidFill>
                  <a:srgbClr val="000099"/>
                </a:solidFill>
                <a:latin typeface="Arial" pitchFamily="34" charset="0"/>
                <a:cs typeface="Arial" pitchFamily="34" charset="0"/>
              </a:rPr>
              <a:t>(contingency management).</a:t>
            </a:r>
          </a:p>
          <a:p>
            <a:pPr lvl="2" eaLnBrk="1" hangingPunct="1">
              <a:lnSpc>
                <a:spcPct val="90000"/>
              </a:lnSpc>
            </a:pPr>
            <a:r>
              <a:rPr lang="en-GB" sz="2000" smtClean="0">
                <a:latin typeface="Arial" pitchFamily="34" charset="0"/>
                <a:cs typeface="Arial" pitchFamily="34" charset="0"/>
              </a:rPr>
              <a:t>Teaching and practising relapse prevention strategies </a:t>
            </a:r>
            <a:r>
              <a:rPr lang="en-GB" sz="2000" b="1" smtClean="0">
                <a:solidFill>
                  <a:srgbClr val="000099"/>
                </a:solidFill>
                <a:latin typeface="Arial" pitchFamily="34" charset="0"/>
                <a:cs typeface="Arial" pitchFamily="34" charset="0"/>
              </a:rPr>
              <a:t>(cognitive-behavioural therapy).</a:t>
            </a:r>
          </a:p>
          <a:p>
            <a:pPr lvl="2" eaLnBrk="1" hangingPunct="1">
              <a:lnSpc>
                <a:spcPct val="90000"/>
              </a:lnSpc>
            </a:pPr>
            <a:r>
              <a:rPr lang="en-GB" sz="2000" smtClean="0">
                <a:latin typeface="Arial" pitchFamily="34" charset="0"/>
                <a:cs typeface="Arial" pitchFamily="34" charset="0"/>
              </a:rPr>
              <a:t>Case specific counselling strategies aimed at modifying the client's social environment to make it more supportive of abstinence </a:t>
            </a:r>
            <a:r>
              <a:rPr lang="en-GB" sz="2000" b="1" smtClean="0">
                <a:solidFill>
                  <a:srgbClr val="000099"/>
                </a:solidFill>
                <a:latin typeface="Arial" pitchFamily="34" charset="0"/>
                <a:cs typeface="Arial" pitchFamily="34" charset="0"/>
              </a:rPr>
              <a:t>(community reinforcement).</a:t>
            </a:r>
            <a:r>
              <a:rPr lang="en-GB" sz="200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188913"/>
            <a:ext cx="7772400" cy="647700"/>
          </a:xfrm>
        </p:spPr>
        <p:txBody>
          <a:bodyPr/>
          <a:lstStyle/>
          <a:p>
            <a:pPr eaLnBrk="1" hangingPunct="1"/>
            <a:r>
              <a:rPr lang="en-GB" sz="3600" b="1" smtClean="0">
                <a:solidFill>
                  <a:schemeClr val="accent2"/>
                </a:solidFill>
                <a:latin typeface="Arial" pitchFamily="34" charset="0"/>
              </a:rPr>
              <a:t>Contingency Management</a:t>
            </a:r>
          </a:p>
        </p:txBody>
      </p:sp>
      <p:sp>
        <p:nvSpPr>
          <p:cNvPr id="59394" name="Rectangle 3"/>
          <p:cNvSpPr>
            <a:spLocks noGrp="1" noChangeArrowheads="1"/>
          </p:cNvSpPr>
          <p:nvPr>
            <p:ph type="body" idx="1"/>
          </p:nvPr>
        </p:nvSpPr>
        <p:spPr>
          <a:xfrm>
            <a:off x="304800" y="981075"/>
            <a:ext cx="8534400" cy="5688013"/>
          </a:xfrm>
        </p:spPr>
        <p:txBody>
          <a:bodyPr/>
          <a:lstStyle/>
          <a:p>
            <a:pPr eaLnBrk="1" hangingPunct="1">
              <a:lnSpc>
                <a:spcPct val="90000"/>
              </a:lnSpc>
            </a:pPr>
            <a:r>
              <a:rPr lang="en-GB" sz="2400" b="1" smtClean="0">
                <a:latin typeface="Arial" pitchFamily="34" charset="0"/>
                <a:cs typeface="Arial" pitchFamily="34" charset="0"/>
              </a:rPr>
              <a:t>Theory</a:t>
            </a:r>
            <a:r>
              <a:rPr lang="en-GB" sz="2400" smtClean="0">
                <a:latin typeface="Arial" pitchFamily="34" charset="0"/>
                <a:cs typeface="Arial" pitchFamily="34" charset="0"/>
              </a:rPr>
              <a:t>: Based on principles of behaviour modification and operant conditioning</a:t>
            </a:r>
          </a:p>
          <a:p>
            <a:pPr eaLnBrk="1" hangingPunct="1">
              <a:lnSpc>
                <a:spcPct val="90000"/>
              </a:lnSpc>
            </a:pPr>
            <a:endParaRPr lang="en-GB" sz="800" smtClean="0">
              <a:latin typeface="Arial" pitchFamily="34" charset="0"/>
              <a:cs typeface="Arial" pitchFamily="34" charset="0"/>
            </a:endParaRPr>
          </a:p>
          <a:p>
            <a:pPr eaLnBrk="1" hangingPunct="1">
              <a:lnSpc>
                <a:spcPct val="90000"/>
              </a:lnSpc>
            </a:pPr>
            <a:r>
              <a:rPr lang="en-GB" sz="2400" b="1" smtClean="0">
                <a:latin typeface="Arial" pitchFamily="34" charset="0"/>
                <a:cs typeface="Arial" pitchFamily="34" charset="0"/>
              </a:rPr>
              <a:t>Application</a:t>
            </a:r>
            <a:r>
              <a:rPr lang="en-GB" sz="2400" smtClean="0">
                <a:latin typeface="Arial" pitchFamily="34" charset="0"/>
                <a:cs typeface="Arial" pitchFamily="34" charset="0"/>
              </a:rPr>
              <a:t>: Delivered as an adjunct to existing evidence-based treatments to amplify patient benefit</a:t>
            </a:r>
          </a:p>
          <a:p>
            <a:pPr eaLnBrk="1" hangingPunct="1">
              <a:lnSpc>
                <a:spcPct val="90000"/>
              </a:lnSpc>
            </a:pPr>
            <a:endParaRPr lang="en-GB" sz="800" smtClean="0">
              <a:latin typeface="Arial" pitchFamily="34" charset="0"/>
              <a:cs typeface="Arial" pitchFamily="34" charset="0"/>
            </a:endParaRPr>
          </a:p>
          <a:p>
            <a:pPr eaLnBrk="1" hangingPunct="1">
              <a:lnSpc>
                <a:spcPct val="90000"/>
              </a:lnSpc>
            </a:pPr>
            <a:r>
              <a:rPr lang="en-GB" sz="2400" b="1" smtClean="0">
                <a:latin typeface="Arial" pitchFamily="34" charset="0"/>
                <a:cs typeface="Arial" pitchFamily="34" charset="0"/>
              </a:rPr>
              <a:t>Mechanism of Action: </a:t>
            </a:r>
            <a:r>
              <a:rPr lang="en-GB" sz="2400" smtClean="0">
                <a:latin typeface="Arial" pitchFamily="34" charset="0"/>
                <a:cs typeface="Arial" pitchFamily="34" charset="0"/>
              </a:rPr>
              <a:t>Uses positive reinforcement to encourage engagement with treatments or to promote behaviours congruent with treatment goals</a:t>
            </a:r>
          </a:p>
          <a:p>
            <a:pPr eaLnBrk="1" hangingPunct="1">
              <a:lnSpc>
                <a:spcPct val="90000"/>
              </a:lnSpc>
            </a:pPr>
            <a:endParaRPr lang="en-GB" sz="1200" smtClean="0">
              <a:latin typeface="Arial" pitchFamily="34" charset="0"/>
              <a:cs typeface="Arial" pitchFamily="34" charset="0"/>
            </a:endParaRPr>
          </a:p>
          <a:p>
            <a:pPr eaLnBrk="1" hangingPunct="1">
              <a:lnSpc>
                <a:spcPct val="90000"/>
              </a:lnSpc>
            </a:pPr>
            <a:r>
              <a:rPr lang="en-GB" sz="2400" smtClean="0">
                <a:latin typeface="Arial" pitchFamily="34" charset="0"/>
                <a:cs typeface="Arial" pitchFamily="34" charset="0"/>
              </a:rPr>
              <a:t>Many different designs but all involve: </a:t>
            </a:r>
          </a:p>
          <a:p>
            <a:pPr lvl="1" eaLnBrk="1" hangingPunct="1">
              <a:lnSpc>
                <a:spcPct val="90000"/>
              </a:lnSpc>
            </a:pPr>
            <a:r>
              <a:rPr lang="en-GB" sz="2200" smtClean="0">
                <a:latin typeface="Arial" pitchFamily="34" charset="0"/>
                <a:cs typeface="Arial" pitchFamily="34" charset="0"/>
              </a:rPr>
              <a:t>Target of a discrete positive behaviour under voluntary control (</a:t>
            </a:r>
            <a:r>
              <a:rPr lang="en-GB" sz="2200" i="1" smtClean="0">
                <a:solidFill>
                  <a:srgbClr val="000099"/>
                </a:solidFill>
                <a:latin typeface="Arial" pitchFamily="34" charset="0"/>
                <a:cs typeface="Arial" pitchFamily="34" charset="0"/>
              </a:rPr>
              <a:t>e.g. abstaining from drug use</a:t>
            </a:r>
            <a:r>
              <a:rPr lang="en-GB" sz="2200" i="1" smtClean="0">
                <a:solidFill>
                  <a:srgbClr val="262699"/>
                </a:solidFill>
                <a:latin typeface="Arial" pitchFamily="34" charset="0"/>
                <a:cs typeface="Arial" pitchFamily="34" charset="0"/>
              </a:rPr>
              <a:t>) </a:t>
            </a:r>
            <a:r>
              <a:rPr lang="en-GB" sz="2200" smtClean="0">
                <a:latin typeface="Arial" pitchFamily="34" charset="0"/>
                <a:cs typeface="Arial" pitchFamily="34" charset="0"/>
              </a:rPr>
              <a:t>which can be readily, regularly &amp; unambiguously assessed (</a:t>
            </a:r>
            <a:r>
              <a:rPr lang="en-GB" sz="2200" i="1" smtClean="0">
                <a:solidFill>
                  <a:srgbClr val="000099"/>
                </a:solidFill>
                <a:latin typeface="Arial" pitchFamily="34" charset="0"/>
                <a:cs typeface="Arial" pitchFamily="34" charset="0"/>
              </a:rPr>
              <a:t>e.g. through urinalysis</a:t>
            </a:r>
            <a:r>
              <a:rPr lang="en-GB" sz="2200" smtClean="0">
                <a:latin typeface="Arial" pitchFamily="34" charset="0"/>
                <a:cs typeface="Arial" pitchFamily="34" charset="0"/>
              </a:rPr>
              <a:t>)</a:t>
            </a:r>
          </a:p>
          <a:p>
            <a:pPr lvl="1" eaLnBrk="1" hangingPunct="1">
              <a:lnSpc>
                <a:spcPct val="90000"/>
              </a:lnSpc>
            </a:pPr>
            <a:r>
              <a:rPr lang="en-GB" sz="2200" smtClean="0">
                <a:latin typeface="Arial" pitchFamily="34" charset="0"/>
                <a:cs typeface="Arial" pitchFamily="34" charset="0"/>
              </a:rPr>
              <a:t>Positive reinforcement provided when target behaviour is achieved (</a:t>
            </a:r>
            <a:r>
              <a:rPr lang="en-GB" sz="2200" i="1" smtClean="0">
                <a:solidFill>
                  <a:srgbClr val="262699"/>
                </a:solidFill>
                <a:latin typeface="Arial" pitchFamily="34" charset="0"/>
                <a:cs typeface="Arial" pitchFamily="34" charset="0"/>
              </a:rPr>
              <a:t>e.g. token + praise given for negative test</a:t>
            </a:r>
            <a:r>
              <a:rPr lang="en-GB" sz="2200" smtClean="0">
                <a:latin typeface="Arial" pitchFamily="34" charset="0"/>
                <a:cs typeface="Arial" pitchFamily="34" charset="0"/>
              </a:rPr>
              <a:t>)</a:t>
            </a:r>
          </a:p>
          <a:p>
            <a:pPr lvl="1" eaLnBrk="1" hangingPunct="1">
              <a:lnSpc>
                <a:spcPct val="90000"/>
              </a:lnSpc>
            </a:pPr>
            <a:r>
              <a:rPr lang="en-GB" sz="2200" smtClean="0">
                <a:latin typeface="Arial" pitchFamily="34" charset="0"/>
                <a:cs typeface="Arial" pitchFamily="34" charset="0"/>
              </a:rPr>
              <a:t>Rewards withheld if target behaviours are not achieved </a:t>
            </a:r>
            <a:r>
              <a:rPr lang="en-GB" sz="2200" i="1" smtClean="0">
                <a:solidFill>
                  <a:srgbClr val="262699"/>
                </a:solidFill>
                <a:latin typeface="Arial" pitchFamily="34" charset="0"/>
                <a:cs typeface="Arial" pitchFamily="34" charset="0"/>
              </a:rPr>
              <a:t>(e.g. positive test result).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title"/>
          </p:nvPr>
        </p:nvSpPr>
        <p:spPr>
          <a:xfrm>
            <a:off x="642938" y="357188"/>
            <a:ext cx="7858125" cy="1000125"/>
          </a:xfrm>
        </p:spPr>
        <p:txBody>
          <a:bodyPr/>
          <a:lstStyle/>
          <a:p>
            <a:pPr eaLnBrk="1" hangingPunct="1"/>
            <a:r>
              <a:rPr lang="en-GB" sz="3600" b="1" smtClean="0">
                <a:solidFill>
                  <a:srgbClr val="000099"/>
                </a:solidFill>
                <a:latin typeface="Verdana" pitchFamily="34" charset="0"/>
                <a:ea typeface="Times New Roman" pitchFamily="18" charset="0"/>
              </a:rPr>
              <a:t>Contingency Management: Key Principles (1)</a:t>
            </a:r>
            <a:endParaRPr lang="en-US" sz="3600" b="1" smtClean="0">
              <a:solidFill>
                <a:srgbClr val="000099"/>
              </a:solidFill>
              <a:latin typeface="Verdana" pitchFamily="34" charset="0"/>
              <a:ea typeface="Times New Roman" pitchFamily="18" charset="0"/>
            </a:endParaRPr>
          </a:p>
        </p:txBody>
      </p:sp>
      <p:sp>
        <p:nvSpPr>
          <p:cNvPr id="198660" name="Rectangle 4"/>
          <p:cNvSpPr>
            <a:spLocks noGrp="1" noChangeArrowheads="1"/>
          </p:cNvSpPr>
          <p:nvPr>
            <p:ph idx="1"/>
          </p:nvPr>
        </p:nvSpPr>
        <p:spPr>
          <a:xfrm>
            <a:off x="214313" y="1643063"/>
            <a:ext cx="8715375" cy="4911725"/>
          </a:xfrm>
        </p:spPr>
        <p:txBody>
          <a:bodyPr/>
          <a:lstStyle/>
          <a:p>
            <a:pPr eaLnBrk="1" hangingPunct="1"/>
            <a:r>
              <a:rPr lang="en-GB" sz="2400" b="1" smtClean="0">
                <a:latin typeface="Verdana" pitchFamily="34" charset="0"/>
                <a:cs typeface="Arial" pitchFamily="34" charset="0"/>
              </a:rPr>
              <a:t>Target discrete behaviours under </a:t>
            </a:r>
            <a:r>
              <a:rPr lang="en-GB" sz="2400" b="1" i="1" smtClean="0">
                <a:latin typeface="Verdana" pitchFamily="34" charset="0"/>
                <a:cs typeface="Arial" pitchFamily="34" charset="0"/>
              </a:rPr>
              <a:t>voluntary </a:t>
            </a:r>
            <a:r>
              <a:rPr lang="en-GB" sz="2400" b="1" smtClean="0">
                <a:latin typeface="Verdana" pitchFamily="34" charset="0"/>
                <a:cs typeface="Arial" pitchFamily="34" charset="0"/>
              </a:rPr>
              <a:t>control.</a:t>
            </a:r>
          </a:p>
          <a:p>
            <a:pPr eaLnBrk="1" hangingPunct="1"/>
            <a:endParaRPr lang="en-GB" sz="2400" b="1" smtClean="0">
              <a:latin typeface="Verdana" pitchFamily="34" charset="0"/>
              <a:cs typeface="Arial" pitchFamily="34" charset="0"/>
            </a:endParaRPr>
          </a:p>
          <a:p>
            <a:pPr eaLnBrk="1" hangingPunct="1"/>
            <a:r>
              <a:rPr lang="en-GB" sz="2400" b="1" smtClean="0">
                <a:latin typeface="Verdana" pitchFamily="34" charset="0"/>
                <a:cs typeface="Arial" pitchFamily="34" charset="0"/>
              </a:rPr>
              <a:t>Behaviour must be objectively defined and </a:t>
            </a:r>
            <a:r>
              <a:rPr lang="en-GB" sz="2400" b="1" smtClean="0">
                <a:latin typeface="Verdana" pitchFamily="34" charset="0"/>
              </a:rPr>
              <a:t>clearly measurable</a:t>
            </a:r>
            <a:endParaRPr lang="en-GB" sz="2400" b="1" smtClean="0">
              <a:latin typeface="Verdana" pitchFamily="34" charset="0"/>
              <a:cs typeface="Arial" pitchFamily="34" charset="0"/>
            </a:endParaRPr>
          </a:p>
          <a:p>
            <a:pPr lvl="1" eaLnBrk="1" hangingPunct="1"/>
            <a:r>
              <a:rPr lang="en-GB" sz="2400" smtClean="0">
                <a:latin typeface="Verdana" pitchFamily="34" charset="0"/>
              </a:rPr>
              <a:t>e.g. testing negative for illicit drugs, attending a Hep B vaccination</a:t>
            </a:r>
          </a:p>
          <a:p>
            <a:pPr eaLnBrk="1" hangingPunct="1"/>
            <a:endParaRPr lang="en-GB" sz="2400" b="1" smtClean="0">
              <a:latin typeface="Verdana" pitchFamily="34" charset="0"/>
            </a:endParaRPr>
          </a:p>
          <a:p>
            <a:pPr eaLnBrk="1" hangingPunct="1"/>
            <a:r>
              <a:rPr lang="en-GB" sz="2400" b="1" smtClean="0">
                <a:latin typeface="Verdana" pitchFamily="34" charset="0"/>
              </a:rPr>
              <a:t>Only those demonstrating target behaviour are eligible</a:t>
            </a:r>
          </a:p>
          <a:p>
            <a:pPr lvl="1" eaLnBrk="1" hangingPunct="1"/>
            <a:r>
              <a:rPr lang="en-GB" sz="2400" smtClean="0">
                <a:latin typeface="Verdana" pitchFamily="34" charset="0"/>
              </a:rPr>
              <a:t>A defined behavioural change can</a:t>
            </a:r>
            <a:r>
              <a:rPr lang="ja-JP" altLang="en-GB" sz="2400" smtClean="0">
                <a:latin typeface="Verdana" pitchFamily="34" charset="0"/>
              </a:rPr>
              <a:t>’</a:t>
            </a:r>
            <a:r>
              <a:rPr lang="en-GB" altLang="ja-JP" sz="2400" smtClean="0">
                <a:latin typeface="Verdana" pitchFamily="34" charset="0"/>
              </a:rPr>
              <a:t>t apply to everyone</a:t>
            </a:r>
            <a:endParaRPr lang="en-GB" sz="2400" smtClean="0">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up)">
                                      <p:cBhvr>
                                        <p:cTn id="7" dur="500"/>
                                        <p:tgtEl>
                                          <p:spTgt spid="1986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8660">
                                            <p:txEl>
                                              <p:pRg st="2" end="2"/>
                                            </p:txEl>
                                          </p:spTgt>
                                        </p:tgtEl>
                                        <p:attrNameLst>
                                          <p:attrName>style.visibility</p:attrName>
                                        </p:attrNameLst>
                                      </p:cBhvr>
                                      <p:to>
                                        <p:strVal val="visible"/>
                                      </p:to>
                                    </p:set>
                                    <p:animEffect transition="in" filter="wipe(up)">
                                      <p:cBhvr>
                                        <p:cTn id="12" dur="500"/>
                                        <p:tgtEl>
                                          <p:spTgt spid="198660">
                                            <p:txEl>
                                              <p:pRg st="2" end="2"/>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98660">
                                            <p:txEl>
                                              <p:pRg st="3" end="3"/>
                                            </p:txEl>
                                          </p:spTgt>
                                        </p:tgtEl>
                                        <p:attrNameLst>
                                          <p:attrName>style.visibility</p:attrName>
                                        </p:attrNameLst>
                                      </p:cBhvr>
                                      <p:to>
                                        <p:strVal val="visible"/>
                                      </p:to>
                                    </p:set>
                                    <p:animEffect transition="in" filter="wipe(up)">
                                      <p:cBhvr>
                                        <p:cTn id="15" dur="500"/>
                                        <p:tgtEl>
                                          <p:spTgt spid="198660">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8660">
                                            <p:txEl>
                                              <p:pRg st="5" end="5"/>
                                            </p:txEl>
                                          </p:spTgt>
                                        </p:tgtEl>
                                        <p:attrNameLst>
                                          <p:attrName>style.visibility</p:attrName>
                                        </p:attrNameLst>
                                      </p:cBhvr>
                                      <p:to>
                                        <p:strVal val="visible"/>
                                      </p:to>
                                    </p:set>
                                    <p:animEffect transition="in" filter="wipe(up)">
                                      <p:cBhvr>
                                        <p:cTn id="20" dur="500"/>
                                        <p:tgtEl>
                                          <p:spTgt spid="198660">
                                            <p:txEl>
                                              <p:pRg st="5" end="5"/>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98660">
                                            <p:txEl>
                                              <p:pRg st="6" end="6"/>
                                            </p:txEl>
                                          </p:spTgt>
                                        </p:tgtEl>
                                        <p:attrNameLst>
                                          <p:attrName>style.visibility</p:attrName>
                                        </p:attrNameLst>
                                      </p:cBhvr>
                                      <p:to>
                                        <p:strVal val="visible"/>
                                      </p:to>
                                    </p:set>
                                    <p:animEffect transition="in" filter="wipe(up)">
                                      <p:cBhvr>
                                        <p:cTn id="23" dur="500"/>
                                        <p:tgtEl>
                                          <p:spTgt spid="1986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title"/>
          </p:nvPr>
        </p:nvSpPr>
        <p:spPr>
          <a:xfrm>
            <a:off x="642938" y="357188"/>
            <a:ext cx="7858125" cy="1000125"/>
          </a:xfrm>
        </p:spPr>
        <p:txBody>
          <a:bodyPr/>
          <a:lstStyle/>
          <a:p>
            <a:pPr eaLnBrk="1" hangingPunct="1"/>
            <a:r>
              <a:rPr lang="en-GB" sz="3600" b="1" smtClean="0">
                <a:solidFill>
                  <a:srgbClr val="000099"/>
                </a:solidFill>
                <a:latin typeface="Verdana" pitchFamily="34" charset="0"/>
                <a:ea typeface="Times New Roman" pitchFamily="18" charset="0"/>
              </a:rPr>
              <a:t>Contingency Management: Key Principles (2)</a:t>
            </a:r>
            <a:endParaRPr lang="en-US" sz="3600" b="1" smtClean="0">
              <a:solidFill>
                <a:srgbClr val="000099"/>
              </a:solidFill>
              <a:latin typeface="Verdana" pitchFamily="34" charset="0"/>
              <a:ea typeface="Times New Roman" pitchFamily="18" charset="0"/>
            </a:endParaRPr>
          </a:p>
        </p:txBody>
      </p:sp>
      <p:sp>
        <p:nvSpPr>
          <p:cNvPr id="198660" name="Rectangle 4"/>
          <p:cNvSpPr>
            <a:spLocks noGrp="1" noChangeArrowheads="1"/>
          </p:cNvSpPr>
          <p:nvPr>
            <p:ph idx="1"/>
          </p:nvPr>
        </p:nvSpPr>
        <p:spPr>
          <a:xfrm>
            <a:off x="214313" y="1643063"/>
            <a:ext cx="8715375" cy="4911725"/>
          </a:xfrm>
        </p:spPr>
        <p:txBody>
          <a:bodyPr/>
          <a:lstStyle/>
          <a:p>
            <a:pPr marL="342900" lvl="1" indent="-342900" eaLnBrk="1" hangingPunct="1">
              <a:buFontTx/>
              <a:buChar char="•"/>
              <a:defRPr/>
            </a:pPr>
            <a:r>
              <a:rPr lang="en-GB" sz="2400" b="1" dirty="0" smtClean="0">
                <a:latin typeface="Verdana" pitchFamily="34" charset="0"/>
                <a:ea typeface="ＭＳ Ｐゴシック" charset="0"/>
                <a:cs typeface="Arial" pitchFamily="34" charset="0"/>
              </a:rPr>
              <a:t>Clear contingent relationship between behaviour and reinforcement </a:t>
            </a:r>
          </a:p>
          <a:p>
            <a:pPr marL="742950" lvl="2" indent="-342900" eaLnBrk="1" hangingPunct="1">
              <a:defRPr/>
            </a:pPr>
            <a:r>
              <a:rPr lang="en-GB" dirty="0" smtClean="0">
                <a:latin typeface="Verdana" pitchFamily="34" charset="0"/>
                <a:ea typeface="ＭＳ Ｐゴシック" charset="0"/>
                <a:cs typeface="Arial" pitchFamily="34" charset="0"/>
              </a:rPr>
              <a:t>Reinforcement schedules consistent, immediate)</a:t>
            </a:r>
          </a:p>
          <a:p>
            <a:pPr marL="742950" lvl="2" indent="-342900" eaLnBrk="1" hangingPunct="1">
              <a:defRPr/>
            </a:pPr>
            <a:endParaRPr lang="en-GB" dirty="0" smtClean="0">
              <a:latin typeface="Verdana" pitchFamily="34" charset="0"/>
              <a:ea typeface="ＭＳ Ｐゴシック" charset="0"/>
              <a:cs typeface="Arial" pitchFamily="34" charset="0"/>
            </a:endParaRPr>
          </a:p>
          <a:p>
            <a:pPr eaLnBrk="1" hangingPunct="1">
              <a:defRPr/>
            </a:pPr>
            <a:r>
              <a:rPr lang="en-GB" sz="2400" b="1" dirty="0" smtClean="0">
                <a:latin typeface="Verdana" pitchFamily="34" charset="0"/>
                <a:ea typeface="+mn-ea"/>
              </a:rPr>
              <a:t>Incentives reinforcing &amp; recovery-appropriate</a:t>
            </a:r>
          </a:p>
          <a:p>
            <a:pPr lvl="1" eaLnBrk="1" hangingPunct="1">
              <a:buFont typeface="Arial" pitchFamily="34" charset="0"/>
              <a:buChar char="•"/>
              <a:defRPr/>
            </a:pPr>
            <a:r>
              <a:rPr lang="en-GB" sz="2400" dirty="0" smtClean="0">
                <a:latin typeface="Verdana" pitchFamily="34" charset="0"/>
                <a:ea typeface="ＭＳ Ｐゴシック" charset="0"/>
              </a:rPr>
              <a:t>e.g. drug test with immediate result followed by giving of incentive (e.g. voucher exchangeable for goods consistent with drug-free life</a:t>
            </a:r>
          </a:p>
          <a:p>
            <a:pPr marL="342900" lvl="1" indent="-342900" eaLnBrk="1" hangingPunct="1">
              <a:buFontTx/>
              <a:buChar char="•"/>
              <a:defRPr/>
            </a:pPr>
            <a:endParaRPr lang="en-GB" sz="2400" b="1" dirty="0" smtClean="0">
              <a:latin typeface="Verdana" pitchFamily="34" charset="0"/>
              <a:ea typeface="ＭＳ Ｐゴシック" charset="0"/>
            </a:endParaRPr>
          </a:p>
          <a:p>
            <a:pPr marL="342900" lvl="1" indent="-342900" eaLnBrk="1" hangingPunct="1">
              <a:buFontTx/>
              <a:buChar char="•"/>
              <a:defRPr/>
            </a:pPr>
            <a:r>
              <a:rPr lang="en-GB" sz="2400" b="1" dirty="0" smtClean="0">
                <a:latin typeface="Verdana" pitchFamily="34" charset="0"/>
                <a:ea typeface="ＭＳ Ｐゴシック" charset="0"/>
              </a:rPr>
              <a:t>Delivery of the incentive is combined with praise</a:t>
            </a:r>
            <a:endParaRPr lang="en-GB" sz="2400" b="1" dirty="0" smtClean="0">
              <a:latin typeface="Verdana" pitchFamily="34" charset="0"/>
              <a:ea typeface="ＭＳ Ｐゴシック" charset="0"/>
              <a:cs typeface="Arial" pitchFamily="34" charset="0"/>
            </a:endParaRPr>
          </a:p>
          <a:p>
            <a:pPr lvl="1" eaLnBrk="1" hangingPunct="1">
              <a:buFont typeface="Arial" pitchFamily="34" charset="0"/>
              <a:buChar char="•"/>
              <a:defRPr/>
            </a:pPr>
            <a:r>
              <a:rPr lang="en-GB" sz="2400" dirty="0" err="1" smtClean="0">
                <a:latin typeface="Verdana" pitchFamily="34" charset="0"/>
                <a:ea typeface="ＭＳ Ｐゴシック" charset="0"/>
              </a:rPr>
              <a:t>Keyworker</a:t>
            </a:r>
            <a:r>
              <a:rPr lang="en-GB" sz="2400" dirty="0" smtClean="0">
                <a:latin typeface="Verdana" pitchFamily="34" charset="0"/>
                <a:ea typeface="ＭＳ Ｐゴシック" charset="0"/>
              </a:rPr>
              <a:t> attitudes as important as the incentive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up)">
                                      <p:cBhvr>
                                        <p:cTn id="7" dur="500"/>
                                        <p:tgtEl>
                                          <p:spTgt spid="198660">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8660">
                                            <p:txEl>
                                              <p:pRg st="1" end="1"/>
                                            </p:txEl>
                                          </p:spTgt>
                                        </p:tgtEl>
                                        <p:attrNameLst>
                                          <p:attrName>style.visibility</p:attrName>
                                        </p:attrNameLst>
                                      </p:cBhvr>
                                      <p:to>
                                        <p:strVal val="visible"/>
                                      </p:to>
                                    </p:set>
                                    <p:animEffect transition="in" filter="wipe(up)">
                                      <p:cBhvr>
                                        <p:cTn id="10" dur="500"/>
                                        <p:tgtEl>
                                          <p:spTgt spid="19866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8660">
                                            <p:txEl>
                                              <p:pRg st="3" end="3"/>
                                            </p:txEl>
                                          </p:spTgt>
                                        </p:tgtEl>
                                        <p:attrNameLst>
                                          <p:attrName>style.visibility</p:attrName>
                                        </p:attrNameLst>
                                      </p:cBhvr>
                                      <p:to>
                                        <p:strVal val="visible"/>
                                      </p:to>
                                    </p:set>
                                    <p:animEffect transition="in" filter="wipe(up)">
                                      <p:cBhvr>
                                        <p:cTn id="15" dur="500"/>
                                        <p:tgtEl>
                                          <p:spTgt spid="198660">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98660">
                                            <p:txEl>
                                              <p:pRg st="4" end="4"/>
                                            </p:txEl>
                                          </p:spTgt>
                                        </p:tgtEl>
                                        <p:attrNameLst>
                                          <p:attrName>style.visibility</p:attrName>
                                        </p:attrNameLst>
                                      </p:cBhvr>
                                      <p:to>
                                        <p:strVal val="visible"/>
                                      </p:to>
                                    </p:set>
                                    <p:animEffect transition="in" filter="wipe(up)">
                                      <p:cBhvr>
                                        <p:cTn id="18" dur="500"/>
                                        <p:tgtEl>
                                          <p:spTgt spid="198660">
                                            <p:txEl>
                                              <p:pRg st="4" end="4"/>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98660">
                                            <p:txEl>
                                              <p:pRg st="6" end="6"/>
                                            </p:txEl>
                                          </p:spTgt>
                                        </p:tgtEl>
                                        <p:attrNameLst>
                                          <p:attrName>style.visibility</p:attrName>
                                        </p:attrNameLst>
                                      </p:cBhvr>
                                      <p:to>
                                        <p:strVal val="visible"/>
                                      </p:to>
                                    </p:set>
                                    <p:animEffect transition="in" filter="wipe(up)">
                                      <p:cBhvr>
                                        <p:cTn id="21" dur="500"/>
                                        <p:tgtEl>
                                          <p:spTgt spid="198660">
                                            <p:txEl>
                                              <p:pRg st="6" end="6"/>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8660">
                                            <p:txEl>
                                              <p:pRg st="7" end="7"/>
                                            </p:txEl>
                                          </p:spTgt>
                                        </p:tgtEl>
                                        <p:attrNameLst>
                                          <p:attrName>style.visibility</p:attrName>
                                        </p:attrNameLst>
                                      </p:cBhvr>
                                      <p:to>
                                        <p:strVal val="visible"/>
                                      </p:to>
                                    </p:set>
                                    <p:animEffect transition="in" filter="wipe(up)">
                                      <p:cBhvr>
                                        <p:cTn id="24" dur="500"/>
                                        <p:tgtEl>
                                          <p:spTgt spid="1986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228600"/>
            <a:ext cx="7772400" cy="914400"/>
          </a:xfrm>
        </p:spPr>
        <p:txBody>
          <a:bodyPr/>
          <a:lstStyle/>
          <a:p>
            <a:pPr eaLnBrk="1" hangingPunct="1"/>
            <a:r>
              <a:rPr lang="en-US" sz="3200" b="1" smtClean="0">
                <a:solidFill>
                  <a:srgbClr val="000099"/>
                </a:solidFill>
                <a:latin typeface="Arial" pitchFamily="34" charset="0"/>
                <a:cs typeface="Times New Roman" pitchFamily="18" charset="0"/>
              </a:rPr>
              <a:t>Contingency Management</a:t>
            </a:r>
            <a:r>
              <a:rPr lang="en-GB" sz="3200" smtClean="0">
                <a:cs typeface="Times New Roman" pitchFamily="18" charset="0"/>
              </a:rPr>
              <a:t> </a:t>
            </a:r>
            <a:br>
              <a:rPr lang="en-GB" sz="3200" smtClean="0">
                <a:cs typeface="Times New Roman" pitchFamily="18" charset="0"/>
              </a:rPr>
            </a:br>
            <a:r>
              <a:rPr lang="en-GB" sz="3200" smtClean="0">
                <a:solidFill>
                  <a:srgbClr val="000099"/>
                </a:solidFill>
                <a:latin typeface="Arial" pitchFamily="34" charset="0"/>
                <a:cs typeface="Times New Roman" pitchFamily="18" charset="0"/>
              </a:rPr>
              <a:t> Behaviour re-inforcement (Rewards )</a:t>
            </a:r>
          </a:p>
        </p:txBody>
      </p:sp>
      <p:sp>
        <p:nvSpPr>
          <p:cNvPr id="65538" name="Rectangle 3"/>
          <p:cNvSpPr>
            <a:spLocks noGrp="1" noChangeArrowheads="1"/>
          </p:cNvSpPr>
          <p:nvPr>
            <p:ph type="body" idx="1"/>
          </p:nvPr>
        </p:nvSpPr>
        <p:spPr>
          <a:xfrm>
            <a:off x="304800" y="1447800"/>
            <a:ext cx="8534400" cy="4876800"/>
          </a:xfrm>
        </p:spPr>
        <p:txBody>
          <a:bodyPr/>
          <a:lstStyle/>
          <a:p>
            <a:pPr eaLnBrk="1" hangingPunct="1">
              <a:lnSpc>
                <a:spcPct val="90000"/>
              </a:lnSpc>
            </a:pPr>
            <a:r>
              <a:rPr lang="en-GB" sz="2800" smtClean="0">
                <a:latin typeface="Arial" pitchFamily="34" charset="0"/>
                <a:cs typeface="Arial" pitchFamily="34" charset="0"/>
              </a:rPr>
              <a:t>Variety of reward approaches employed:  </a:t>
            </a:r>
          </a:p>
          <a:p>
            <a:pPr lvl="1" eaLnBrk="1" hangingPunct="1">
              <a:lnSpc>
                <a:spcPct val="90000"/>
              </a:lnSpc>
            </a:pPr>
            <a:r>
              <a:rPr lang="en-GB" sz="2400" smtClean="0">
                <a:latin typeface="Arial" pitchFamily="34" charset="0"/>
                <a:cs typeface="Arial" pitchFamily="34" charset="0"/>
              </a:rPr>
              <a:t>Vouchers or cash (often escalating in value as a reward for sustained behaviour change).</a:t>
            </a:r>
          </a:p>
          <a:p>
            <a:pPr lvl="2" eaLnBrk="1" hangingPunct="1">
              <a:lnSpc>
                <a:spcPct val="90000"/>
              </a:lnSpc>
            </a:pPr>
            <a:r>
              <a:rPr lang="en-GB" sz="2000" smtClean="0">
                <a:latin typeface="Arial" pitchFamily="34" charset="0"/>
                <a:cs typeface="Arial" pitchFamily="34" charset="0"/>
              </a:rPr>
              <a:t>Most effective in relation to abstinence – but not at lower values. However, low value rewards can be effective in achieving retention, attendance. </a:t>
            </a:r>
          </a:p>
          <a:p>
            <a:pPr lvl="1" eaLnBrk="1" hangingPunct="1">
              <a:lnSpc>
                <a:spcPct val="90000"/>
              </a:lnSpc>
            </a:pPr>
            <a:endParaRPr lang="en-GB" sz="1200" smtClean="0">
              <a:latin typeface="Arial" pitchFamily="34" charset="0"/>
              <a:cs typeface="Arial" pitchFamily="34" charset="0"/>
            </a:endParaRPr>
          </a:p>
          <a:p>
            <a:pPr lvl="1" eaLnBrk="1" hangingPunct="1">
              <a:lnSpc>
                <a:spcPct val="90000"/>
              </a:lnSpc>
            </a:pPr>
            <a:r>
              <a:rPr lang="en-GB" sz="2400" smtClean="0">
                <a:latin typeface="Arial" pitchFamily="34" charset="0"/>
                <a:cs typeface="Arial" pitchFamily="34" charset="0"/>
              </a:rPr>
              <a:t>Access to prize draws (with frequent low and infrequent high value prizes)</a:t>
            </a:r>
          </a:p>
          <a:p>
            <a:pPr lvl="2" eaLnBrk="1" hangingPunct="1">
              <a:lnSpc>
                <a:spcPct val="90000"/>
              </a:lnSpc>
            </a:pPr>
            <a:r>
              <a:rPr lang="en-GB" sz="2000" smtClean="0">
                <a:latin typeface="Arial" pitchFamily="34" charset="0"/>
                <a:cs typeface="Arial" pitchFamily="34" charset="0"/>
              </a:rPr>
              <a:t>Less effective than vouchers / cash.</a:t>
            </a:r>
          </a:p>
          <a:p>
            <a:pPr lvl="2" eaLnBrk="1" hangingPunct="1">
              <a:lnSpc>
                <a:spcPct val="90000"/>
              </a:lnSpc>
            </a:pPr>
            <a:endParaRPr lang="en-GB" sz="1200" smtClean="0">
              <a:latin typeface="Arial" pitchFamily="34" charset="0"/>
              <a:cs typeface="Arial" pitchFamily="34" charset="0"/>
            </a:endParaRPr>
          </a:p>
          <a:p>
            <a:pPr lvl="1" eaLnBrk="1" hangingPunct="1">
              <a:lnSpc>
                <a:spcPct val="90000"/>
              </a:lnSpc>
            </a:pPr>
            <a:r>
              <a:rPr lang="en-GB" sz="2400" smtClean="0">
                <a:latin typeface="Arial" pitchFamily="34" charset="0"/>
                <a:cs typeface="Arial" pitchFamily="34" charset="0"/>
              </a:rPr>
              <a:t>Clinic privileges. For example, methadone dose, take-home privileges, flexibility about attendance times. </a:t>
            </a:r>
          </a:p>
          <a:p>
            <a:pPr lvl="2" eaLnBrk="1" hangingPunct="1">
              <a:lnSpc>
                <a:spcPct val="90000"/>
              </a:lnSpc>
            </a:pPr>
            <a:r>
              <a:rPr lang="en-GB" sz="2000" smtClean="0">
                <a:latin typeface="Arial" pitchFamily="34" charset="0"/>
                <a:cs typeface="Arial" pitchFamily="34" charset="0"/>
              </a:rPr>
              <a:t>Problems when lapses mean these are revoked. (Punishment?)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06400" y="228600"/>
            <a:ext cx="8237538" cy="771525"/>
          </a:xfrm>
        </p:spPr>
        <p:txBody>
          <a:bodyPr/>
          <a:lstStyle/>
          <a:p>
            <a:pPr eaLnBrk="1" hangingPunct="1"/>
            <a:r>
              <a:rPr lang="en-US" sz="3600" b="1" smtClean="0">
                <a:solidFill>
                  <a:srgbClr val="000099"/>
                </a:solidFill>
                <a:latin typeface="Verdana" pitchFamily="34" charset="0"/>
              </a:rPr>
              <a:t>Reinforcement Schedules </a:t>
            </a:r>
          </a:p>
        </p:txBody>
      </p:sp>
      <p:sp>
        <p:nvSpPr>
          <p:cNvPr id="67586" name="Rectangle 4"/>
          <p:cNvSpPr>
            <a:spLocks noGrp="1" noChangeArrowheads="1"/>
          </p:cNvSpPr>
          <p:nvPr>
            <p:ph type="body" idx="1"/>
          </p:nvPr>
        </p:nvSpPr>
        <p:spPr>
          <a:xfrm>
            <a:off x="357188" y="1143000"/>
            <a:ext cx="8429625" cy="5599113"/>
          </a:xfrm>
        </p:spPr>
        <p:txBody>
          <a:bodyPr/>
          <a:lstStyle/>
          <a:p>
            <a:pPr eaLnBrk="1" hangingPunct="1">
              <a:buFont typeface="Wingdings" pitchFamily="2" charset="2"/>
              <a:buChar char="§"/>
            </a:pPr>
            <a:r>
              <a:rPr lang="en-US" sz="2200" smtClean="0">
                <a:latin typeface="Verdana" pitchFamily="34" charset="0"/>
              </a:rPr>
              <a:t>Continuous Reinforcement</a:t>
            </a:r>
          </a:p>
          <a:p>
            <a:pPr lvl="1" eaLnBrk="1" hangingPunct="1">
              <a:buFont typeface="Wingdings" pitchFamily="2" charset="2"/>
              <a:buChar char="§"/>
            </a:pPr>
            <a:r>
              <a:rPr lang="en-US" sz="2200" smtClean="0">
                <a:solidFill>
                  <a:srgbClr val="000099"/>
                </a:solidFill>
                <a:latin typeface="Verdana" pitchFamily="34" charset="0"/>
              </a:rPr>
              <a:t>Reinforcing desired response each time it occurs</a:t>
            </a:r>
          </a:p>
          <a:p>
            <a:pPr eaLnBrk="1" hangingPunct="1">
              <a:buFont typeface="Wingdings" pitchFamily="2" charset="2"/>
              <a:buChar char="§"/>
            </a:pPr>
            <a:r>
              <a:rPr lang="en-US" sz="2200" smtClean="0">
                <a:latin typeface="Verdana" pitchFamily="34" charset="0"/>
              </a:rPr>
              <a:t>Partial (Intermittent) Reinforcement </a:t>
            </a:r>
          </a:p>
          <a:p>
            <a:pPr lvl="1" eaLnBrk="1" hangingPunct="1">
              <a:buFont typeface="Wingdings" pitchFamily="2" charset="2"/>
              <a:buChar char="§"/>
            </a:pPr>
            <a:r>
              <a:rPr lang="en-US" sz="2200" smtClean="0">
                <a:solidFill>
                  <a:srgbClr val="000099"/>
                </a:solidFill>
                <a:latin typeface="Verdana" pitchFamily="34" charset="0"/>
              </a:rPr>
              <a:t>Reinforcing a response only part of the time</a:t>
            </a:r>
          </a:p>
          <a:p>
            <a:pPr eaLnBrk="1" hangingPunct="1">
              <a:buFont typeface="Wingdings" pitchFamily="2" charset="2"/>
              <a:buChar char="§"/>
            </a:pPr>
            <a:r>
              <a:rPr lang="en-US" sz="2200" smtClean="0">
                <a:latin typeface="Verdana" pitchFamily="34" charset="0"/>
              </a:rPr>
              <a:t>Fixed Ratio </a:t>
            </a:r>
          </a:p>
          <a:p>
            <a:pPr lvl="1" eaLnBrk="1" hangingPunct="1">
              <a:buFont typeface="Wingdings" pitchFamily="2" charset="2"/>
              <a:buChar char="§"/>
            </a:pPr>
            <a:r>
              <a:rPr lang="en-US" sz="2200" smtClean="0">
                <a:solidFill>
                  <a:srgbClr val="000099"/>
                </a:solidFill>
                <a:latin typeface="Verdana" pitchFamily="34" charset="0"/>
              </a:rPr>
              <a:t>Reinforcement after a specified N of responses</a:t>
            </a:r>
          </a:p>
          <a:p>
            <a:pPr eaLnBrk="1" hangingPunct="1">
              <a:buFont typeface="Wingdings" pitchFamily="2" charset="2"/>
              <a:buChar char="§"/>
            </a:pPr>
            <a:r>
              <a:rPr lang="en-US" sz="2200" smtClean="0">
                <a:latin typeface="Verdana" pitchFamily="34" charset="0"/>
              </a:rPr>
              <a:t>Variable Ratio</a:t>
            </a:r>
          </a:p>
          <a:p>
            <a:pPr lvl="1" eaLnBrk="1" hangingPunct="1">
              <a:buFont typeface="Wingdings" pitchFamily="2" charset="2"/>
              <a:buChar char="§"/>
            </a:pPr>
            <a:r>
              <a:rPr lang="en-US" sz="2200" smtClean="0">
                <a:solidFill>
                  <a:srgbClr val="000099"/>
                </a:solidFill>
                <a:latin typeface="Verdana" pitchFamily="34" charset="0"/>
              </a:rPr>
              <a:t>Reinforces a response after an unpredictable number of responses</a:t>
            </a:r>
          </a:p>
          <a:p>
            <a:pPr eaLnBrk="1" hangingPunct="1">
              <a:buFont typeface="Wingdings" pitchFamily="2" charset="2"/>
              <a:buChar char="§"/>
            </a:pPr>
            <a:r>
              <a:rPr lang="en-US" sz="2200" smtClean="0">
                <a:latin typeface="Verdana" pitchFamily="34" charset="0"/>
              </a:rPr>
              <a:t>Fixed Interval</a:t>
            </a:r>
          </a:p>
          <a:p>
            <a:pPr lvl="1" eaLnBrk="1" hangingPunct="1">
              <a:buFont typeface="Wingdings" pitchFamily="2" charset="2"/>
              <a:buChar char="§"/>
            </a:pPr>
            <a:r>
              <a:rPr lang="en-US" sz="2200" smtClean="0">
                <a:solidFill>
                  <a:srgbClr val="000099"/>
                </a:solidFill>
                <a:latin typeface="Verdana" pitchFamily="34" charset="0"/>
              </a:rPr>
              <a:t>Reinforces a response only after a specified time has elapsed</a:t>
            </a:r>
          </a:p>
          <a:p>
            <a:pPr eaLnBrk="1" hangingPunct="1">
              <a:buFont typeface="Wingdings" pitchFamily="2" charset="2"/>
              <a:buChar char="§"/>
            </a:pPr>
            <a:r>
              <a:rPr lang="en-US" sz="2200" smtClean="0">
                <a:latin typeface="Verdana" pitchFamily="34" charset="0"/>
              </a:rPr>
              <a:t>Variable Interval</a:t>
            </a:r>
          </a:p>
          <a:p>
            <a:pPr lvl="1" eaLnBrk="1" hangingPunct="1">
              <a:buFont typeface="Wingdings" pitchFamily="2" charset="2"/>
              <a:buChar char="§"/>
            </a:pPr>
            <a:r>
              <a:rPr lang="en-US" sz="2200" smtClean="0">
                <a:solidFill>
                  <a:srgbClr val="000099"/>
                </a:solidFill>
                <a:latin typeface="Verdana" pitchFamily="34" charset="0"/>
              </a:rPr>
              <a:t>Reinforces a response at unpredictable time intervals</a:t>
            </a:r>
          </a:p>
          <a:p>
            <a:pPr lvl="1" eaLnBrk="1" hangingPunct="1">
              <a:buFont typeface="Wingdings" pitchFamily="2" charset="2"/>
              <a:buChar char="§"/>
            </a:pPr>
            <a:endParaRPr lang="en-US" sz="2400" smtClean="0">
              <a:solidFill>
                <a:srgbClr val="000099"/>
              </a:solidFill>
              <a:latin typeface="Verdan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228600"/>
            <a:ext cx="7772400" cy="914400"/>
          </a:xfrm>
        </p:spPr>
        <p:txBody>
          <a:bodyPr/>
          <a:lstStyle/>
          <a:p>
            <a:pPr eaLnBrk="1" hangingPunct="1"/>
            <a:r>
              <a:rPr lang="en-US" sz="3200" b="1" smtClean="0">
                <a:solidFill>
                  <a:srgbClr val="000099"/>
                </a:solidFill>
                <a:latin typeface="Arial" pitchFamily="34" charset="0"/>
                <a:cs typeface="Times New Roman" pitchFamily="18" charset="0"/>
              </a:rPr>
              <a:t>Contingency Management</a:t>
            </a:r>
            <a:r>
              <a:rPr lang="en-GB" sz="3200" smtClean="0">
                <a:cs typeface="Times New Roman" pitchFamily="18" charset="0"/>
              </a:rPr>
              <a:t> </a:t>
            </a:r>
            <a:br>
              <a:rPr lang="en-GB" sz="3200" smtClean="0">
                <a:cs typeface="Times New Roman" pitchFamily="18" charset="0"/>
              </a:rPr>
            </a:br>
            <a:r>
              <a:rPr lang="en-GB" sz="3200" smtClean="0">
                <a:solidFill>
                  <a:srgbClr val="000099"/>
                </a:solidFill>
                <a:latin typeface="Arial" pitchFamily="34" charset="0"/>
                <a:cs typeface="Times New Roman" pitchFamily="18" charset="0"/>
              </a:rPr>
              <a:t> Monitoring &amp; Reward Procedures</a:t>
            </a:r>
          </a:p>
        </p:txBody>
      </p:sp>
      <p:sp>
        <p:nvSpPr>
          <p:cNvPr id="69634" name="Rectangle 3"/>
          <p:cNvSpPr>
            <a:spLocks noGrp="1" noChangeArrowheads="1"/>
          </p:cNvSpPr>
          <p:nvPr>
            <p:ph type="body" idx="1"/>
          </p:nvPr>
        </p:nvSpPr>
        <p:spPr>
          <a:xfrm>
            <a:off x="304800" y="1447800"/>
            <a:ext cx="8534400" cy="5124450"/>
          </a:xfrm>
        </p:spPr>
        <p:txBody>
          <a:bodyPr/>
          <a:lstStyle/>
          <a:p>
            <a:pPr eaLnBrk="1" hangingPunct="1">
              <a:lnSpc>
                <a:spcPct val="90000"/>
              </a:lnSpc>
            </a:pPr>
            <a:r>
              <a:rPr lang="en-GB" sz="2800" smtClean="0">
                <a:latin typeface="Arial" pitchFamily="34" charset="0"/>
                <a:cs typeface="Arial" pitchFamily="34" charset="0"/>
              </a:rPr>
              <a:t>Client choice</a:t>
            </a:r>
          </a:p>
          <a:p>
            <a:pPr lvl="1" eaLnBrk="1" hangingPunct="1">
              <a:lnSpc>
                <a:spcPct val="90000"/>
              </a:lnSpc>
            </a:pPr>
            <a:r>
              <a:rPr lang="en-GB" sz="2400" smtClean="0">
                <a:latin typeface="Arial" pitchFamily="34" charset="0"/>
                <a:cs typeface="Arial" pitchFamily="34" charset="0"/>
              </a:rPr>
              <a:t>Clients should be informed about rewards and be able to exercise some choice over reward options.  </a:t>
            </a:r>
          </a:p>
          <a:p>
            <a:pPr eaLnBrk="1" hangingPunct="1">
              <a:lnSpc>
                <a:spcPct val="90000"/>
              </a:lnSpc>
            </a:pPr>
            <a:r>
              <a:rPr lang="en-GB" sz="2800" smtClean="0">
                <a:latin typeface="Arial" pitchFamily="34" charset="0"/>
                <a:cs typeface="Arial" pitchFamily="34" charset="0"/>
              </a:rPr>
              <a:t>Frequency</a:t>
            </a:r>
          </a:p>
          <a:p>
            <a:pPr lvl="1" eaLnBrk="1" hangingPunct="1">
              <a:lnSpc>
                <a:spcPct val="90000"/>
              </a:lnSpc>
            </a:pPr>
            <a:r>
              <a:rPr lang="en-GB" sz="2400" smtClean="0">
                <a:latin typeface="Arial" pitchFamily="34" charset="0"/>
                <a:cs typeface="Arial" pitchFamily="34" charset="0"/>
              </a:rPr>
              <a:t>The target behaviour should be monitored frequently.</a:t>
            </a:r>
          </a:p>
          <a:p>
            <a:pPr lvl="2" eaLnBrk="1" hangingPunct="1">
              <a:lnSpc>
                <a:spcPct val="90000"/>
              </a:lnSpc>
            </a:pPr>
            <a:r>
              <a:rPr lang="en-GB" sz="2000" smtClean="0">
                <a:latin typeface="Arial" pitchFamily="34" charset="0"/>
                <a:cs typeface="Arial" pitchFamily="34" charset="0"/>
              </a:rPr>
              <a:t>Rewards (if earned provide) frequent positive re-inforcement</a:t>
            </a:r>
          </a:p>
          <a:p>
            <a:pPr lvl="2" eaLnBrk="1" hangingPunct="1">
              <a:lnSpc>
                <a:spcPct val="90000"/>
              </a:lnSpc>
            </a:pPr>
            <a:r>
              <a:rPr lang="en-GB" sz="2000" smtClean="0">
                <a:latin typeface="Arial" pitchFamily="34" charset="0"/>
                <a:cs typeface="Arial" pitchFamily="34" charset="0"/>
              </a:rPr>
              <a:t>Sanctions / loss of rewards can be reversed reasonably quickly. Clients who lapse should be able to see that they can get </a:t>
            </a:r>
            <a:r>
              <a:rPr lang="ja-JP" altLang="en-GB" sz="2000" smtClean="0">
                <a:latin typeface="Arial" pitchFamily="34" charset="0"/>
                <a:cs typeface="Arial" pitchFamily="34" charset="0"/>
              </a:rPr>
              <a:t>‘</a:t>
            </a:r>
            <a:r>
              <a:rPr lang="en-GB" altLang="ja-JP" sz="2000" smtClean="0">
                <a:latin typeface="Arial" pitchFamily="34" charset="0"/>
                <a:cs typeface="Arial" pitchFamily="34" charset="0"/>
              </a:rPr>
              <a:t>back on track</a:t>
            </a:r>
            <a:r>
              <a:rPr lang="ja-JP" altLang="en-GB" sz="2000" smtClean="0">
                <a:latin typeface="Arial" pitchFamily="34" charset="0"/>
                <a:cs typeface="Arial" pitchFamily="34" charset="0"/>
              </a:rPr>
              <a:t>’</a:t>
            </a:r>
            <a:r>
              <a:rPr lang="en-GB" altLang="ja-JP" sz="2000" smtClean="0">
                <a:latin typeface="Arial" pitchFamily="34" charset="0"/>
                <a:cs typeface="Arial" pitchFamily="34" charset="0"/>
              </a:rPr>
              <a:t>.</a:t>
            </a:r>
          </a:p>
          <a:p>
            <a:pPr eaLnBrk="1" hangingPunct="1">
              <a:lnSpc>
                <a:spcPct val="90000"/>
              </a:lnSpc>
            </a:pPr>
            <a:r>
              <a:rPr lang="en-GB" sz="2800" smtClean="0">
                <a:latin typeface="Arial" pitchFamily="34" charset="0"/>
                <a:cs typeface="Arial" pitchFamily="34" charset="0"/>
              </a:rPr>
              <a:t>Immediacy</a:t>
            </a:r>
          </a:p>
          <a:p>
            <a:pPr lvl="1" eaLnBrk="1" hangingPunct="1">
              <a:lnSpc>
                <a:spcPct val="90000"/>
              </a:lnSpc>
            </a:pPr>
            <a:r>
              <a:rPr lang="en-GB" sz="2400" smtClean="0">
                <a:latin typeface="Arial" pitchFamily="34" charset="0"/>
                <a:cs typeface="Arial" pitchFamily="34" charset="0"/>
              </a:rPr>
              <a:t>Must be clear link between </a:t>
            </a:r>
            <a:r>
              <a:rPr lang="ja-JP" altLang="en-GB" sz="2400" smtClean="0">
                <a:latin typeface="Arial" pitchFamily="34" charset="0"/>
                <a:cs typeface="Arial" pitchFamily="34" charset="0"/>
              </a:rPr>
              <a:t>‘</a:t>
            </a:r>
            <a:r>
              <a:rPr lang="en-GB" altLang="ja-JP" sz="2400" smtClean="0">
                <a:latin typeface="Arial" pitchFamily="34" charset="0"/>
                <a:cs typeface="Arial" pitchFamily="34" charset="0"/>
              </a:rPr>
              <a:t>behaviour</a:t>
            </a:r>
            <a:r>
              <a:rPr lang="ja-JP" altLang="en-GB" sz="2400" smtClean="0">
                <a:latin typeface="Arial" pitchFamily="34" charset="0"/>
                <a:cs typeface="Arial" pitchFamily="34" charset="0"/>
              </a:rPr>
              <a:t>’</a:t>
            </a:r>
            <a:r>
              <a:rPr lang="en-GB" altLang="ja-JP" sz="2400" smtClean="0">
                <a:latin typeface="Arial" pitchFamily="34" charset="0"/>
                <a:cs typeface="Arial" pitchFamily="34" charset="0"/>
              </a:rPr>
              <a:t> and +ive or –ive consequence</a:t>
            </a:r>
          </a:p>
          <a:p>
            <a:pPr lvl="1" algn="r" eaLnBrk="1" hangingPunct="1">
              <a:lnSpc>
                <a:spcPct val="90000"/>
              </a:lnSpc>
              <a:buFontTx/>
              <a:buNone/>
            </a:pPr>
            <a:r>
              <a:rPr lang="en-GB" sz="1600" i="1" smtClean="0">
                <a:latin typeface="Arial" pitchFamily="34" charset="0"/>
                <a:cs typeface="Times New Roman" pitchFamily="18" charset="0"/>
              </a:rPr>
              <a:t>Petry et al (2001) Contingency management interventions: </a:t>
            </a:r>
          </a:p>
          <a:p>
            <a:pPr lvl="1" algn="r" eaLnBrk="1" hangingPunct="1">
              <a:lnSpc>
                <a:spcPct val="90000"/>
              </a:lnSpc>
              <a:buFontTx/>
              <a:buNone/>
            </a:pPr>
            <a:r>
              <a:rPr lang="en-GB" sz="1600" i="1" smtClean="0">
                <a:latin typeface="Arial" pitchFamily="34" charset="0"/>
                <a:cs typeface="Times New Roman" pitchFamily="18" charset="0"/>
              </a:rPr>
              <a:t>from research to practice. Am J Psychiatry, 158, 694–702.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57200" y="228600"/>
            <a:ext cx="8305800" cy="914400"/>
          </a:xfrm>
        </p:spPr>
        <p:txBody>
          <a:bodyPr/>
          <a:lstStyle/>
          <a:p>
            <a:pPr eaLnBrk="1" hangingPunct="1"/>
            <a:r>
              <a:rPr lang="en-US" sz="3200" b="1" smtClean="0">
                <a:solidFill>
                  <a:srgbClr val="000099"/>
                </a:solidFill>
                <a:latin typeface="Arial" pitchFamily="34" charset="0"/>
                <a:cs typeface="Times New Roman" pitchFamily="18" charset="0"/>
              </a:rPr>
              <a:t>Contingency Management</a:t>
            </a:r>
            <a:r>
              <a:rPr lang="en-GB" sz="3200" smtClean="0">
                <a:cs typeface="Times New Roman" pitchFamily="18" charset="0"/>
              </a:rPr>
              <a:t> </a:t>
            </a:r>
            <a:br>
              <a:rPr lang="en-GB" sz="3200" smtClean="0">
                <a:cs typeface="Times New Roman" pitchFamily="18" charset="0"/>
              </a:rPr>
            </a:br>
            <a:r>
              <a:rPr lang="en-GB" sz="3200" smtClean="0">
                <a:solidFill>
                  <a:srgbClr val="000099"/>
                </a:solidFill>
                <a:latin typeface="Arial" pitchFamily="34" charset="0"/>
                <a:cs typeface="Times New Roman" pitchFamily="18" charset="0"/>
              </a:rPr>
              <a:t> Monitoring &amp; Reward Procedures (cont…)</a:t>
            </a:r>
          </a:p>
        </p:txBody>
      </p:sp>
      <p:sp>
        <p:nvSpPr>
          <p:cNvPr id="71682" name="Rectangle 3"/>
          <p:cNvSpPr>
            <a:spLocks noGrp="1" noChangeArrowheads="1"/>
          </p:cNvSpPr>
          <p:nvPr>
            <p:ph type="body" idx="1"/>
          </p:nvPr>
        </p:nvSpPr>
        <p:spPr>
          <a:xfrm>
            <a:off x="304800" y="1447800"/>
            <a:ext cx="8534400" cy="4876800"/>
          </a:xfrm>
        </p:spPr>
        <p:txBody>
          <a:bodyPr/>
          <a:lstStyle/>
          <a:p>
            <a:pPr eaLnBrk="1" hangingPunct="1">
              <a:lnSpc>
                <a:spcPct val="90000"/>
              </a:lnSpc>
            </a:pPr>
            <a:r>
              <a:rPr lang="en-GB" sz="2800" smtClean="0">
                <a:latin typeface="Arial" pitchFamily="34" charset="0"/>
                <a:cs typeface="Arial" pitchFamily="34" charset="0"/>
              </a:rPr>
              <a:t>Magnitude of reward</a:t>
            </a:r>
          </a:p>
          <a:p>
            <a:pPr lvl="1" eaLnBrk="1" hangingPunct="1">
              <a:lnSpc>
                <a:spcPct val="90000"/>
              </a:lnSpc>
            </a:pPr>
            <a:r>
              <a:rPr lang="en-GB" sz="2400" smtClean="0">
                <a:latin typeface="Arial" pitchFamily="34" charset="0"/>
                <a:cs typeface="Arial" pitchFamily="34" charset="0"/>
              </a:rPr>
              <a:t>Must be sufficiently large to compete with the behaviour the intervention targets. </a:t>
            </a:r>
          </a:p>
          <a:p>
            <a:pPr lvl="2" eaLnBrk="1" hangingPunct="1">
              <a:lnSpc>
                <a:spcPct val="90000"/>
              </a:lnSpc>
            </a:pPr>
            <a:r>
              <a:rPr lang="en-GB" sz="2000" smtClean="0">
                <a:latin typeface="Arial" pitchFamily="34" charset="0"/>
                <a:cs typeface="Arial" pitchFamily="34" charset="0"/>
              </a:rPr>
              <a:t>Generally rewards need to be higher to achieve abstinence than they do to achieve engagement</a:t>
            </a:r>
          </a:p>
          <a:p>
            <a:pPr eaLnBrk="1" hangingPunct="1">
              <a:lnSpc>
                <a:spcPct val="90000"/>
              </a:lnSpc>
            </a:pPr>
            <a:r>
              <a:rPr lang="en-GB" sz="2800" smtClean="0">
                <a:latin typeface="Arial" pitchFamily="34" charset="0"/>
                <a:cs typeface="Arial" pitchFamily="34" charset="0"/>
              </a:rPr>
              <a:t>Escalation</a:t>
            </a:r>
          </a:p>
          <a:p>
            <a:pPr lvl="1" eaLnBrk="1" hangingPunct="1">
              <a:lnSpc>
                <a:spcPct val="90000"/>
              </a:lnSpc>
            </a:pPr>
            <a:r>
              <a:rPr lang="en-GB" sz="2400" smtClean="0">
                <a:latin typeface="Arial" pitchFamily="34" charset="0"/>
                <a:cs typeface="Arial" pitchFamily="34" charset="0"/>
              </a:rPr>
              <a:t>Each positive step is rewarded, but attainment of more significant treatment goals involves greater reward. </a:t>
            </a:r>
          </a:p>
          <a:p>
            <a:pPr eaLnBrk="1" hangingPunct="1">
              <a:lnSpc>
                <a:spcPct val="90000"/>
              </a:lnSpc>
            </a:pPr>
            <a:r>
              <a:rPr lang="en-GB" sz="2800" smtClean="0">
                <a:latin typeface="Arial" pitchFamily="34" charset="0"/>
                <a:cs typeface="Arial" pitchFamily="34" charset="0"/>
              </a:rPr>
              <a:t>Consistency </a:t>
            </a:r>
          </a:p>
          <a:p>
            <a:pPr lvl="1" eaLnBrk="1" hangingPunct="1">
              <a:lnSpc>
                <a:spcPct val="90000"/>
              </a:lnSpc>
            </a:pPr>
            <a:r>
              <a:rPr lang="en-GB" sz="2400" smtClean="0">
                <a:latin typeface="Arial" pitchFamily="34" charset="0"/>
                <a:cs typeface="Arial" pitchFamily="34" charset="0"/>
              </a:rPr>
              <a:t>Rigorous, frequent assessment needs to be maintained (e.g. frequent urinalysis) … though this may be inconsistent with clinic regime.</a:t>
            </a:r>
            <a:endParaRPr lang="en-GB" sz="1600" i="1" smtClean="0">
              <a:latin typeface="Arial" pitchFamily="34" charset="0"/>
              <a:cs typeface="Times New Roman" pitchFamily="18" charset="0"/>
            </a:endParaRPr>
          </a:p>
          <a:p>
            <a:pPr algn="r" eaLnBrk="1" hangingPunct="1">
              <a:lnSpc>
                <a:spcPct val="90000"/>
              </a:lnSpc>
              <a:buFontTx/>
              <a:buNone/>
            </a:pPr>
            <a:endParaRPr lang="en-GB" sz="1800" i="1" smtClean="0">
              <a:latin typeface="Arial" pitchFamily="34" charset="0"/>
              <a:cs typeface="Times New Roman" pitchFamily="18" charset="0"/>
            </a:endParaRPr>
          </a:p>
          <a:p>
            <a:pPr algn="r" eaLnBrk="1" hangingPunct="1">
              <a:lnSpc>
                <a:spcPct val="90000"/>
              </a:lnSpc>
              <a:buFontTx/>
              <a:buNone/>
            </a:pPr>
            <a:r>
              <a:rPr lang="en-GB" sz="1800" i="1" smtClean="0">
                <a:latin typeface="Arial" pitchFamily="34" charset="0"/>
                <a:cs typeface="Times New Roman" pitchFamily="18" charset="0"/>
              </a:rPr>
              <a:t>Petry et al (2001) Contingency management interventions: </a:t>
            </a:r>
          </a:p>
          <a:p>
            <a:pPr lvl="1" algn="r" eaLnBrk="1" hangingPunct="1">
              <a:lnSpc>
                <a:spcPct val="90000"/>
              </a:lnSpc>
              <a:buFontTx/>
              <a:buNone/>
            </a:pPr>
            <a:r>
              <a:rPr lang="en-GB" sz="1600" i="1" smtClean="0">
                <a:latin typeface="Arial" pitchFamily="34" charset="0"/>
                <a:cs typeface="Times New Roman" pitchFamily="18" charset="0"/>
              </a:rPr>
              <a:t>from research to practice. Am J Psychiatry, 158, 694–702. </a:t>
            </a:r>
            <a:endParaRPr lang="en-GB" sz="24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285750" y="428625"/>
            <a:ext cx="8501063" cy="642938"/>
          </a:xfrm>
        </p:spPr>
        <p:txBody>
          <a:bodyPr/>
          <a:lstStyle/>
          <a:p>
            <a:pPr eaLnBrk="1" hangingPunct="1"/>
            <a:r>
              <a:rPr lang="en-GB" sz="3200" b="1" smtClean="0">
                <a:solidFill>
                  <a:srgbClr val="000099"/>
                </a:solidFill>
                <a:latin typeface="Verdana" pitchFamily="34" charset="0"/>
              </a:rPr>
              <a:t>Contingency Management: Evidence</a:t>
            </a:r>
            <a:endParaRPr lang="en-US" b="1" i="1" smtClean="0">
              <a:solidFill>
                <a:srgbClr val="000099"/>
              </a:solidFill>
            </a:endParaRPr>
          </a:p>
        </p:txBody>
      </p:sp>
      <p:sp>
        <p:nvSpPr>
          <p:cNvPr id="73730" name="Rectangle 3"/>
          <p:cNvSpPr>
            <a:spLocks noGrp="1" noChangeArrowheads="1"/>
          </p:cNvSpPr>
          <p:nvPr>
            <p:ph type="body" idx="1"/>
          </p:nvPr>
        </p:nvSpPr>
        <p:spPr>
          <a:xfrm>
            <a:off x="330200" y="1428750"/>
            <a:ext cx="8489950" cy="5143500"/>
          </a:xfrm>
        </p:spPr>
        <p:txBody>
          <a:bodyPr/>
          <a:lstStyle/>
          <a:p>
            <a:pPr eaLnBrk="1" hangingPunct="1">
              <a:lnSpc>
                <a:spcPct val="80000"/>
              </a:lnSpc>
            </a:pPr>
            <a:r>
              <a:rPr lang="en-GB" sz="2400" b="1" smtClean="0">
                <a:latin typeface="Verdana" pitchFamily="34" charset="0"/>
                <a:cs typeface="Arial" pitchFamily="34" charset="0"/>
              </a:rPr>
              <a:t>Retention</a:t>
            </a:r>
          </a:p>
          <a:p>
            <a:pPr lvl="1" eaLnBrk="1" hangingPunct="1">
              <a:lnSpc>
                <a:spcPct val="80000"/>
              </a:lnSpc>
            </a:pPr>
            <a:r>
              <a:rPr lang="en-GB" sz="2400" smtClean="0">
                <a:latin typeface="Verdana" pitchFamily="34" charset="0"/>
                <a:cs typeface="Arial" pitchFamily="34" charset="0"/>
              </a:rPr>
              <a:t>Significantly more effective in retaining cocaine users in treatment than counselling alone</a:t>
            </a:r>
          </a:p>
          <a:p>
            <a:pPr eaLnBrk="1" hangingPunct="1">
              <a:lnSpc>
                <a:spcPct val="80000"/>
              </a:lnSpc>
            </a:pPr>
            <a:r>
              <a:rPr lang="en-GB" sz="2400" b="1" smtClean="0">
                <a:latin typeface="Verdana" pitchFamily="34" charset="0"/>
              </a:rPr>
              <a:t>Methadone maintenance, illicit drug use</a:t>
            </a:r>
          </a:p>
          <a:p>
            <a:pPr lvl="1" eaLnBrk="1" hangingPunct="1">
              <a:lnSpc>
                <a:spcPct val="80000"/>
              </a:lnSpc>
            </a:pPr>
            <a:r>
              <a:rPr lang="en-GB" sz="2400" smtClean="0">
                <a:latin typeface="Verdana" pitchFamily="34" charset="0"/>
              </a:rPr>
              <a:t>Most substantial evidence base (&gt; 20 Trials)</a:t>
            </a:r>
          </a:p>
          <a:p>
            <a:pPr lvl="1" eaLnBrk="1" hangingPunct="1">
              <a:lnSpc>
                <a:spcPct val="80000"/>
              </a:lnSpc>
            </a:pPr>
            <a:r>
              <a:rPr lang="en-GB" sz="2400" smtClean="0">
                <a:latin typeface="Verdana" pitchFamily="34" charset="0"/>
              </a:rPr>
              <a:t>Large and consistent effect</a:t>
            </a:r>
          </a:p>
          <a:p>
            <a:pPr lvl="1" eaLnBrk="1" hangingPunct="1">
              <a:lnSpc>
                <a:spcPct val="80000"/>
              </a:lnSpc>
            </a:pPr>
            <a:r>
              <a:rPr lang="en-GB" sz="2400" smtClean="0">
                <a:latin typeface="Verdana" pitchFamily="34" charset="0"/>
              </a:rPr>
              <a:t>Participants remain abstinent up to 6 months </a:t>
            </a:r>
          </a:p>
          <a:p>
            <a:pPr lvl="1" eaLnBrk="1" hangingPunct="1">
              <a:lnSpc>
                <a:spcPct val="80000"/>
              </a:lnSpc>
            </a:pPr>
            <a:r>
              <a:rPr lang="en-GB" sz="2400" smtClean="0">
                <a:latin typeface="Verdana" pitchFamily="34" charset="0"/>
              </a:rPr>
              <a:t>Cost effective</a:t>
            </a:r>
          </a:p>
          <a:p>
            <a:pPr eaLnBrk="1" hangingPunct="1">
              <a:lnSpc>
                <a:spcPct val="80000"/>
              </a:lnSpc>
            </a:pPr>
            <a:r>
              <a:rPr lang="en-GB" sz="2400" b="1" smtClean="0">
                <a:latin typeface="Verdana" pitchFamily="34" charset="0"/>
              </a:rPr>
              <a:t>Adherence to physical health interventions </a:t>
            </a:r>
          </a:p>
          <a:p>
            <a:pPr lvl="1" eaLnBrk="1" hangingPunct="1">
              <a:lnSpc>
                <a:spcPct val="80000"/>
              </a:lnSpc>
            </a:pPr>
            <a:r>
              <a:rPr lang="en-GB" sz="2400" smtClean="0">
                <a:latin typeface="Verdana" pitchFamily="34" charset="0"/>
              </a:rPr>
              <a:t>2 x rate for TB test/Hep B vacc (£5-10 vouchers)</a:t>
            </a:r>
          </a:p>
          <a:p>
            <a:pPr lvl="1" eaLnBrk="1" hangingPunct="1">
              <a:lnSpc>
                <a:spcPct val="80000"/>
              </a:lnSpc>
            </a:pPr>
            <a:r>
              <a:rPr lang="en-GB" sz="2400" smtClean="0">
                <a:latin typeface="Verdana" pitchFamily="34" charset="0"/>
              </a:rPr>
              <a:t>3 x for 6-month return rate</a:t>
            </a:r>
          </a:p>
          <a:p>
            <a:pPr eaLnBrk="1" hangingPunct="1">
              <a:lnSpc>
                <a:spcPct val="80000"/>
              </a:lnSpc>
            </a:pPr>
            <a:r>
              <a:rPr lang="en-GB" sz="2400" b="1" smtClean="0">
                <a:latin typeface="Verdana" pitchFamily="34" charset="0"/>
              </a:rPr>
              <a:t>Opiate detoxification (with CM as adjunct)</a:t>
            </a:r>
          </a:p>
          <a:p>
            <a:pPr lvl="1" eaLnBrk="1" hangingPunct="1">
              <a:lnSpc>
                <a:spcPct val="80000"/>
              </a:lnSpc>
            </a:pPr>
            <a:r>
              <a:rPr lang="en-GB" sz="2400" smtClean="0">
                <a:latin typeface="Verdana" pitchFamily="34" charset="0"/>
              </a:rPr>
              <a:t>More likely to detox successfully</a:t>
            </a:r>
          </a:p>
          <a:p>
            <a:pPr lvl="1" eaLnBrk="1" hangingPunct="1">
              <a:lnSpc>
                <a:spcPct val="80000"/>
              </a:lnSpc>
            </a:pPr>
            <a:r>
              <a:rPr lang="en-GB" sz="2400" smtClean="0">
                <a:latin typeface="Verdana" pitchFamily="34" charset="0"/>
              </a:rPr>
              <a:t>More likely to achieve abstinence</a:t>
            </a:r>
            <a:endParaRPr lang="en-US" sz="2400" smtClean="0">
              <a:latin typeface="Verdana" pitchFamily="34" charset="0"/>
            </a:endParaRPr>
          </a:p>
          <a:p>
            <a:pPr lvl="1" eaLnBrk="1" hangingPunct="1">
              <a:lnSpc>
                <a:spcPct val="80000"/>
              </a:lnSpc>
            </a:pPr>
            <a:endParaRPr lang="en-US" sz="2400" smtClean="0">
              <a:latin typeface="Verdana" pitchFamily="34" charset="0"/>
            </a:endParaRPr>
          </a:p>
          <a:p>
            <a:pPr lvl="1" eaLnBrk="1" hangingPunct="1">
              <a:lnSpc>
                <a:spcPct val="80000"/>
              </a:lnSpc>
            </a:pPr>
            <a:endParaRPr lang="en-GB" sz="2400" smtClean="0">
              <a:latin typeface="Verdana" pitchFamily="34" charset="0"/>
            </a:endParaRPr>
          </a:p>
          <a:p>
            <a:pPr lvl="1" eaLnBrk="1" hangingPunct="1">
              <a:lnSpc>
                <a:spcPct val="80000"/>
              </a:lnSpc>
            </a:pPr>
            <a:endParaRPr lang="en-GB" smtClean="0"/>
          </a:p>
          <a:p>
            <a:pPr lvl="1" eaLnBrk="1" hangingPunct="1">
              <a:lnSpc>
                <a:spcPct val="80000"/>
              </a:lnSpc>
              <a:buFontTx/>
              <a:buNone/>
            </a:pPr>
            <a:endParaRPr lang="en-US" smtClean="0"/>
          </a:p>
        </p:txBody>
      </p:sp>
      <p:sp>
        <p:nvSpPr>
          <p:cNvPr id="73731" name="Rectangle 8"/>
          <p:cNvSpPr>
            <a:spLocks noChangeArrowheads="1"/>
          </p:cNvSpPr>
          <p:nvPr/>
        </p:nvSpPr>
        <p:spPr bwMode="auto">
          <a:xfrm>
            <a:off x="0" y="-204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81000"/>
            <a:ext cx="7772400" cy="1031875"/>
          </a:xfrm>
        </p:spPr>
        <p:txBody>
          <a:bodyPr/>
          <a:lstStyle/>
          <a:p>
            <a:r>
              <a:rPr lang="en-US" sz="3200" b="1" smtClean="0">
                <a:solidFill>
                  <a:srgbClr val="000099"/>
                </a:solidFill>
                <a:latin typeface="Arial" pitchFamily="34" charset="0"/>
              </a:rPr>
              <a:t>LEARNING OBJECTIVES</a:t>
            </a:r>
            <a:endParaRPr lang="en-AU" sz="3200" b="1" smtClean="0">
              <a:solidFill>
                <a:srgbClr val="000099"/>
              </a:solidFill>
              <a:latin typeface="Arial" pitchFamily="34" charset="0"/>
            </a:endParaRPr>
          </a:p>
        </p:txBody>
      </p:sp>
      <p:sp>
        <p:nvSpPr>
          <p:cNvPr id="20482" name="Rectangle 3"/>
          <p:cNvSpPr>
            <a:spLocks noGrp="1" noChangeArrowheads="1"/>
          </p:cNvSpPr>
          <p:nvPr>
            <p:ph type="body" idx="1"/>
          </p:nvPr>
        </p:nvSpPr>
        <p:spPr>
          <a:xfrm>
            <a:off x="285750" y="1412875"/>
            <a:ext cx="8572500" cy="4945063"/>
          </a:xfrm>
        </p:spPr>
        <p:txBody>
          <a:bodyPr/>
          <a:lstStyle/>
          <a:p>
            <a:pPr>
              <a:lnSpc>
                <a:spcPct val="90000"/>
              </a:lnSpc>
              <a:buFontTx/>
              <a:buNone/>
            </a:pPr>
            <a:r>
              <a:rPr lang="en-US" sz="2400" b="1" smtClean="0">
                <a:solidFill>
                  <a:srgbClr val="000099"/>
                </a:solidFill>
                <a:latin typeface="Arial" pitchFamily="34" charset="0"/>
              </a:rPr>
              <a:t>At</a:t>
            </a:r>
            <a:r>
              <a:rPr lang="en-US" sz="2400" smtClean="0">
                <a:solidFill>
                  <a:srgbClr val="000099"/>
                </a:solidFill>
                <a:latin typeface="Arial" pitchFamily="34" charset="0"/>
              </a:rPr>
              <a:t> </a:t>
            </a:r>
            <a:r>
              <a:rPr lang="en-US" sz="2400" b="1" smtClean="0">
                <a:solidFill>
                  <a:srgbClr val="000099"/>
                </a:solidFill>
                <a:latin typeface="Arial" pitchFamily="34" charset="0"/>
              </a:rPr>
              <a:t>the end of the session the students will be able:</a:t>
            </a:r>
          </a:p>
          <a:p>
            <a:pPr>
              <a:lnSpc>
                <a:spcPct val="90000"/>
              </a:lnSpc>
              <a:buFontTx/>
              <a:buNone/>
            </a:pPr>
            <a:endParaRPr lang="en-US" sz="1400" b="1" smtClean="0">
              <a:solidFill>
                <a:srgbClr val="000099"/>
              </a:solidFill>
              <a:latin typeface="Arial" pitchFamily="34" charset="0"/>
            </a:endParaRPr>
          </a:p>
          <a:p>
            <a:pPr>
              <a:lnSpc>
                <a:spcPct val="90000"/>
              </a:lnSpc>
            </a:pPr>
            <a:r>
              <a:rPr lang="en-GB" sz="2400" b="1" smtClean="0">
                <a:latin typeface="Arial" pitchFamily="34" charset="0"/>
                <a:cs typeface="Times New Roman" pitchFamily="18" charset="0"/>
              </a:rPr>
              <a:t>To understand the concept of operant conditioning,  distinguish it from classical conditioning and the way in which it informs the use of healthcare intervention which employ incentives</a:t>
            </a:r>
          </a:p>
          <a:p>
            <a:pPr>
              <a:lnSpc>
                <a:spcPct val="90000"/>
              </a:lnSpc>
            </a:pPr>
            <a:endParaRPr lang="en-GB" sz="900" b="1" smtClean="0">
              <a:latin typeface="Arial" pitchFamily="34" charset="0"/>
              <a:cs typeface="Times New Roman" pitchFamily="18" charset="0"/>
            </a:endParaRPr>
          </a:p>
          <a:p>
            <a:pPr>
              <a:lnSpc>
                <a:spcPct val="90000"/>
              </a:lnSpc>
            </a:pPr>
            <a:r>
              <a:rPr lang="en-GB" sz="2400" b="1" smtClean="0">
                <a:latin typeface="Arial" pitchFamily="34" charset="0"/>
                <a:cs typeface="Times New Roman" pitchFamily="18" charset="0"/>
              </a:rPr>
              <a:t>To discuss the moral and ethical issues raised by the use of financial (and other) incentives in healthcare</a:t>
            </a:r>
          </a:p>
          <a:p>
            <a:pPr>
              <a:lnSpc>
                <a:spcPct val="90000"/>
              </a:lnSpc>
              <a:buFontTx/>
              <a:buNone/>
            </a:pPr>
            <a:r>
              <a:rPr lang="en-GB" sz="900" b="1" smtClean="0">
                <a:latin typeface="Arial" pitchFamily="34" charset="0"/>
                <a:cs typeface="Times New Roman" pitchFamily="18" charset="0"/>
              </a:rPr>
              <a:t> </a:t>
            </a:r>
          </a:p>
          <a:p>
            <a:pPr>
              <a:lnSpc>
                <a:spcPct val="90000"/>
              </a:lnSpc>
            </a:pPr>
            <a:r>
              <a:rPr lang="en-GB" sz="2400" b="1" smtClean="0">
                <a:latin typeface="Arial" pitchFamily="34" charset="0"/>
                <a:cs typeface="Times New Roman" pitchFamily="18" charset="0"/>
              </a:rPr>
              <a:t>To describe the principles and practice </a:t>
            </a:r>
            <a:r>
              <a:rPr lang="en-US" sz="2400" b="1" smtClean="0">
                <a:latin typeface="Arial" pitchFamily="34" charset="0"/>
                <a:cs typeface="Times New Roman" pitchFamily="18" charset="0"/>
              </a:rPr>
              <a:t>of contingency management in drug treatment</a:t>
            </a:r>
          </a:p>
          <a:p>
            <a:pPr>
              <a:lnSpc>
                <a:spcPct val="90000"/>
              </a:lnSpc>
            </a:pPr>
            <a:endParaRPr lang="en-GB" sz="900" b="1" smtClean="0">
              <a:latin typeface="Arial" pitchFamily="34" charset="0"/>
              <a:cs typeface="Times New Roman" pitchFamily="18" charset="0"/>
            </a:endParaRPr>
          </a:p>
          <a:p>
            <a:pPr>
              <a:lnSpc>
                <a:spcPct val="90000"/>
              </a:lnSpc>
            </a:pPr>
            <a:r>
              <a:rPr lang="en-GB" sz="2400" b="1" smtClean="0">
                <a:latin typeface="Arial" pitchFamily="34" charset="0"/>
                <a:cs typeface="Times New Roman" pitchFamily="18" charset="0"/>
              </a:rPr>
              <a:t>To be able to discuss the current development of </a:t>
            </a:r>
            <a:r>
              <a:rPr lang="en-US" sz="2400" b="1" smtClean="0">
                <a:latin typeface="Arial" pitchFamily="34" charset="0"/>
                <a:cs typeface="Times New Roman" pitchFamily="18" charset="0"/>
              </a:rPr>
              <a:t>contingency management in UK drug treatment settings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685800" y="609600"/>
            <a:ext cx="7772400" cy="819150"/>
          </a:xfrm>
        </p:spPr>
        <p:txBody>
          <a:bodyPr/>
          <a:lstStyle/>
          <a:p>
            <a:pPr algn="l"/>
            <a:r>
              <a:rPr lang="en-GB" sz="3600" b="1" smtClean="0">
                <a:solidFill>
                  <a:srgbClr val="000099"/>
                </a:solidFill>
                <a:latin typeface="Verdana" pitchFamily="34" charset="0"/>
              </a:rPr>
              <a:t>Case Examples</a:t>
            </a:r>
          </a:p>
        </p:txBody>
      </p:sp>
      <p:sp>
        <p:nvSpPr>
          <p:cNvPr id="75778" name="Content Placeholder 2"/>
          <p:cNvSpPr>
            <a:spLocks noGrp="1"/>
          </p:cNvSpPr>
          <p:nvPr>
            <p:ph idx="1"/>
          </p:nvPr>
        </p:nvSpPr>
        <p:spPr>
          <a:xfrm>
            <a:off x="685800" y="1785938"/>
            <a:ext cx="7772400" cy="4310062"/>
          </a:xfrm>
        </p:spPr>
        <p:txBody>
          <a:bodyPr/>
          <a:lstStyle/>
          <a:p>
            <a:pPr marL="0" indent="0">
              <a:buClr>
                <a:schemeClr val="hlink"/>
              </a:buClr>
              <a:buSzPct val="80000"/>
              <a:buFontTx/>
              <a:buNone/>
            </a:pPr>
            <a:r>
              <a:rPr lang="en-US" smtClean="0">
                <a:latin typeface="Verdana" pitchFamily="34" charset="0"/>
              </a:rPr>
              <a:t>An Influential early study testing a simple CM schedule:</a:t>
            </a:r>
          </a:p>
          <a:p>
            <a:pPr marL="0" indent="0">
              <a:buClr>
                <a:schemeClr val="hlink"/>
              </a:buClr>
              <a:buSzPct val="80000"/>
              <a:buFontTx/>
              <a:buNone/>
            </a:pPr>
            <a:endParaRPr lang="en-US" smtClean="0">
              <a:latin typeface="Verdana" pitchFamily="34" charset="0"/>
            </a:endParaRPr>
          </a:p>
          <a:p>
            <a:pPr marL="0" indent="0">
              <a:buClr>
                <a:schemeClr val="hlink"/>
              </a:buClr>
              <a:buSzPct val="80000"/>
              <a:buFontTx/>
              <a:buNone/>
            </a:pPr>
            <a:r>
              <a:rPr lang="en-US" smtClean="0">
                <a:latin typeface="Verdana" pitchFamily="34" charset="0"/>
              </a:rPr>
              <a:t>Higgins et al. (1994) Incentives Improve Outcome in Outpatient Behavioral Treatment of Cocaine Dependence. </a:t>
            </a:r>
            <a:r>
              <a:rPr lang="en-US" i="1" smtClean="0">
                <a:latin typeface="Verdana" pitchFamily="34" charset="0"/>
              </a:rPr>
              <a:t>Arch. Gen. Psychiat</a:t>
            </a:r>
            <a:r>
              <a:rPr lang="en-US" smtClean="0">
                <a:latin typeface="Verdana" pitchFamily="34" charset="0"/>
              </a:rPr>
              <a:t>, </a:t>
            </a:r>
            <a:r>
              <a:rPr lang="en-US" b="1" smtClean="0">
                <a:latin typeface="Verdana" pitchFamily="34" charset="0"/>
              </a:rPr>
              <a:t>51</a:t>
            </a:r>
            <a:r>
              <a:rPr lang="en-US" smtClean="0">
                <a:latin typeface="Verdana" pitchFamily="34" charset="0"/>
              </a:rPr>
              <a:t>, 568-76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ChangeArrowheads="1"/>
          </p:cNvSpPr>
          <p:nvPr/>
        </p:nvSpPr>
        <p:spPr bwMode="auto">
          <a:xfrm>
            <a:off x="685800" y="2438400"/>
            <a:ext cx="7772400" cy="1143000"/>
          </a:xfrm>
          <a:prstGeom prst="rect">
            <a:avLst/>
          </a:prstGeom>
          <a:noFill/>
          <a:ln w="9525">
            <a:noFill/>
            <a:miter lim="800000"/>
            <a:headEnd/>
            <a:tailEnd/>
          </a:ln>
          <a:effectLst/>
        </p:spPr>
        <p:txBody>
          <a:bodyPr anchor="ctr"/>
          <a:lstStyle/>
          <a:p>
            <a:pPr algn="ctr">
              <a:defRPr/>
            </a:pPr>
            <a:endParaRPr lang="en-GB" sz="3800" b="1">
              <a:effectLst>
                <a:outerShdw blurRad="38100" dist="38100" dir="2700000" algn="tl">
                  <a:srgbClr val="000000"/>
                </a:outerShdw>
              </a:effectLst>
              <a:ea typeface="+mn-ea"/>
            </a:endParaRPr>
          </a:p>
        </p:txBody>
      </p:sp>
      <p:sp>
        <p:nvSpPr>
          <p:cNvPr id="77826" name="Rectangle 3"/>
          <p:cNvSpPr>
            <a:spLocks noChangeArrowheads="1"/>
          </p:cNvSpPr>
          <p:nvPr/>
        </p:nvSpPr>
        <p:spPr bwMode="auto">
          <a:xfrm>
            <a:off x="642938" y="333375"/>
            <a:ext cx="78009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80000"/>
              <a:buFont typeface="Arial" pitchFamily="34" charset="0"/>
              <a:buNone/>
            </a:pPr>
            <a:r>
              <a:rPr lang="en-US" sz="2000" b="1">
                <a:solidFill>
                  <a:srgbClr val="000099"/>
                </a:solidFill>
                <a:latin typeface="Verdana" pitchFamily="34" charset="0"/>
              </a:rPr>
              <a:t>Higgins et al. (1994) Incentives Improve Outcome in Outpatient Behavioral Treatment of Cocaine Dependence. Arch. Gen. Psychiat, 51, 568-76</a:t>
            </a:r>
          </a:p>
        </p:txBody>
      </p:sp>
      <p:sp>
        <p:nvSpPr>
          <p:cNvPr id="77827" name="Rectangle 4"/>
          <p:cNvSpPr>
            <a:spLocks noChangeArrowheads="1"/>
          </p:cNvSpPr>
          <p:nvPr/>
        </p:nvSpPr>
        <p:spPr bwMode="auto">
          <a:xfrm>
            <a:off x="500063" y="1557338"/>
            <a:ext cx="8286750"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buSzPct val="80000"/>
              <a:buFont typeface="Arial" pitchFamily="34" charset="0"/>
              <a:buChar char="►"/>
            </a:pPr>
            <a:r>
              <a:rPr lang="en-US" b="1">
                <a:latin typeface="Verdana" pitchFamily="34" charset="0"/>
              </a:rPr>
              <a:t>40 patients randomised to two groups </a:t>
            </a:r>
          </a:p>
          <a:p>
            <a:pPr marL="342900" indent="-342900">
              <a:lnSpc>
                <a:spcPct val="90000"/>
              </a:lnSpc>
              <a:spcBef>
                <a:spcPct val="20000"/>
              </a:spcBef>
              <a:buClr>
                <a:schemeClr val="tx1"/>
              </a:buClr>
              <a:buSzPct val="80000"/>
              <a:buFont typeface="Arial" pitchFamily="34" charset="0"/>
              <a:buChar char="►"/>
            </a:pPr>
            <a:r>
              <a:rPr lang="en-US" b="1">
                <a:latin typeface="Verdana" pitchFamily="34" charset="0"/>
              </a:rPr>
              <a:t>Treatment lasts for 24 weeks.</a:t>
            </a:r>
          </a:p>
          <a:p>
            <a:pPr marL="342900" indent="-342900">
              <a:lnSpc>
                <a:spcPct val="90000"/>
              </a:lnSpc>
              <a:spcBef>
                <a:spcPct val="20000"/>
              </a:spcBef>
              <a:buClr>
                <a:schemeClr val="tx1"/>
              </a:buClr>
              <a:buSzPct val="80000"/>
              <a:buFont typeface="Arial" pitchFamily="34" charset="0"/>
              <a:buChar char="►"/>
            </a:pPr>
            <a:r>
              <a:rPr lang="en-US" b="1">
                <a:latin typeface="Verdana" pitchFamily="34" charset="0"/>
              </a:rPr>
              <a:t>2x weekly counseling and 3x weekly urinalysis in weeks 1-12; reduced to 1x weekly counseling and 2x weekly urinalysis in weeks 13-24.</a:t>
            </a:r>
          </a:p>
          <a:p>
            <a:pPr marL="342900" indent="-342900">
              <a:lnSpc>
                <a:spcPct val="90000"/>
              </a:lnSpc>
              <a:spcBef>
                <a:spcPct val="20000"/>
              </a:spcBef>
              <a:buClr>
                <a:schemeClr val="tx1"/>
              </a:buClr>
              <a:buSzPct val="80000"/>
              <a:buFont typeface="Arial" pitchFamily="34" charset="0"/>
              <a:buChar char="►"/>
            </a:pPr>
            <a:r>
              <a:rPr lang="en-US" b="1">
                <a:latin typeface="Verdana" pitchFamily="34" charset="0"/>
              </a:rPr>
              <a:t>Counseling in both groups.</a:t>
            </a:r>
          </a:p>
          <a:p>
            <a:pPr marL="342900" indent="-342900">
              <a:lnSpc>
                <a:spcPct val="90000"/>
              </a:lnSpc>
              <a:spcBef>
                <a:spcPct val="20000"/>
              </a:spcBef>
              <a:buClr>
                <a:schemeClr val="tx1"/>
              </a:buClr>
              <a:buSzPct val="80000"/>
              <a:buFont typeface="Arial" pitchFamily="34" charset="0"/>
              <a:buChar char="►"/>
            </a:pPr>
            <a:r>
              <a:rPr lang="en-US" b="1">
                <a:latin typeface="Verdana" pitchFamily="34" charset="0"/>
              </a:rPr>
              <a:t>Voucher group rewarded for negative urinalysis results in weeks 1-12. During weeks 13-24, both groups received only a single $1 lottery ticket for each negative urinalysis test.</a:t>
            </a:r>
          </a:p>
          <a:p>
            <a:pPr marL="342900" indent="-342900">
              <a:lnSpc>
                <a:spcPct val="90000"/>
              </a:lnSpc>
              <a:spcBef>
                <a:spcPct val="20000"/>
              </a:spcBef>
              <a:buClr>
                <a:schemeClr val="tx1"/>
              </a:buClr>
              <a:buSzPct val="80000"/>
              <a:buFont typeface="Arial" pitchFamily="34" charset="0"/>
              <a:buChar char="►"/>
            </a:pPr>
            <a:r>
              <a:rPr lang="en-US" b="1">
                <a:latin typeface="Verdana" pitchFamily="34" charset="0"/>
              </a:rPr>
              <a:t>Potential maximum cost </a:t>
            </a:r>
            <a:r>
              <a:rPr lang="en-GB" b="1" i="1">
                <a:latin typeface="Verdana" pitchFamily="34" charset="0"/>
              </a:rPr>
              <a:t>$997</a:t>
            </a:r>
            <a:r>
              <a:rPr lang="en-GB" sz="3200">
                <a:latin typeface="Verdana" pitchFamily="34" charset="0"/>
              </a:rPr>
              <a:t> </a:t>
            </a:r>
            <a:endParaRPr lang="en-US" sz="3200">
              <a:latin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858000" y="6461125"/>
            <a:ext cx="2178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r>
              <a:rPr lang="en-US" sz="2000">
                <a:solidFill>
                  <a:srgbClr val="011470"/>
                </a:solidFill>
                <a:latin typeface="Times" pitchFamily="-84" charset="0"/>
              </a:rPr>
              <a:t>Higgins et al., 1994</a:t>
            </a:r>
            <a:endParaRPr lang="en-US" sz="2000">
              <a:latin typeface="Times" pitchFamily="-84" charset="0"/>
            </a:endParaRPr>
          </a:p>
        </p:txBody>
      </p:sp>
      <p:sp>
        <p:nvSpPr>
          <p:cNvPr id="145411" name="Rectangle 3"/>
          <p:cNvSpPr>
            <a:spLocks noChangeArrowheads="1"/>
          </p:cNvSpPr>
          <p:nvPr/>
        </p:nvSpPr>
        <p:spPr bwMode="auto">
          <a:xfrm>
            <a:off x="838200" y="473075"/>
            <a:ext cx="73231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hangingPunct="0">
              <a:lnSpc>
                <a:spcPct val="70000"/>
              </a:lnSpc>
            </a:pPr>
            <a:r>
              <a:rPr lang="en-US" sz="4400" b="1">
                <a:solidFill>
                  <a:srgbClr val="000099"/>
                </a:solidFill>
                <a:latin typeface="Verdana" pitchFamily="34" charset="0"/>
              </a:rPr>
              <a:t>Treatment of </a:t>
            </a:r>
          </a:p>
          <a:p>
            <a:pPr algn="ctr" eaLnBrk="0" hangingPunct="0">
              <a:lnSpc>
                <a:spcPct val="70000"/>
              </a:lnSpc>
            </a:pPr>
            <a:r>
              <a:rPr lang="en-US" sz="4400" b="1">
                <a:solidFill>
                  <a:srgbClr val="000099"/>
                </a:solidFill>
                <a:latin typeface="Verdana" pitchFamily="34" charset="0"/>
              </a:rPr>
              <a:t>Cocaine Dependence</a:t>
            </a:r>
          </a:p>
        </p:txBody>
      </p:sp>
      <p:graphicFrame>
        <p:nvGraphicFramePr>
          <p:cNvPr id="79875" name="Object 2"/>
          <p:cNvGraphicFramePr>
            <a:graphicFrameLocks noChangeAspect="1"/>
          </p:cNvGraphicFramePr>
          <p:nvPr/>
        </p:nvGraphicFramePr>
        <p:xfrm>
          <a:off x="500063" y="1571625"/>
          <a:ext cx="8339137" cy="4725988"/>
        </p:xfrm>
        <a:graphic>
          <a:graphicData uri="http://schemas.openxmlformats.org/presentationml/2006/ole">
            <mc:AlternateContent xmlns:mc="http://schemas.openxmlformats.org/markup-compatibility/2006">
              <mc:Choice xmlns:v="urn:schemas-microsoft-com:vml" Requires="v">
                <p:oleObj spid="_x0000_s79881" name="Chart" r:id="rId4" imgW="10007600" imgH="6362700" progId="MSGraph.Chart.8">
                  <p:embed followColorScheme="full"/>
                </p:oleObj>
              </mc:Choice>
              <mc:Fallback>
                <p:oleObj name="Chart" r:id="rId4" imgW="10007600" imgH="63627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571625"/>
                        <a:ext cx="8339137" cy="47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9876" name="Text Box 5"/>
          <p:cNvSpPr txBox="1">
            <a:spLocks noChangeArrowheads="1"/>
          </p:cNvSpPr>
          <p:nvPr/>
        </p:nvSpPr>
        <p:spPr bwMode="auto">
          <a:xfrm>
            <a:off x="1071563" y="5867400"/>
            <a:ext cx="26622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sz="1600" b="1"/>
              <a:t>Retained through</a:t>
            </a:r>
          </a:p>
          <a:p>
            <a:pPr algn="ctr" eaLnBrk="1" hangingPunct="1">
              <a:lnSpc>
                <a:spcPct val="80000"/>
              </a:lnSpc>
              <a:spcBef>
                <a:spcPct val="50000"/>
              </a:spcBef>
              <a:buClr>
                <a:schemeClr val="tx1"/>
              </a:buClr>
              <a:buSzPct val="75000"/>
              <a:buFont typeface="Wingdings" pitchFamily="2" charset="2"/>
              <a:buNone/>
            </a:pPr>
            <a:r>
              <a:rPr lang="en-US" sz="1600" b="1"/>
              <a:t>6 month study</a:t>
            </a:r>
          </a:p>
        </p:txBody>
      </p:sp>
      <p:sp>
        <p:nvSpPr>
          <p:cNvPr id="79877" name="Text Box 6"/>
          <p:cNvSpPr txBox="1">
            <a:spLocks noChangeArrowheads="1"/>
          </p:cNvSpPr>
          <p:nvPr/>
        </p:nvSpPr>
        <p:spPr bwMode="auto">
          <a:xfrm>
            <a:off x="3786188" y="5867400"/>
            <a:ext cx="2714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sz="1600" b="1"/>
              <a:t>8 weeks of </a:t>
            </a:r>
          </a:p>
          <a:p>
            <a:pPr algn="ctr" eaLnBrk="1" hangingPunct="1">
              <a:lnSpc>
                <a:spcPct val="80000"/>
              </a:lnSpc>
              <a:spcBef>
                <a:spcPct val="50000"/>
              </a:spcBef>
              <a:buClr>
                <a:schemeClr val="tx1"/>
              </a:buClr>
              <a:buSzPct val="75000"/>
              <a:buFont typeface="Wingdings" pitchFamily="2" charset="2"/>
              <a:buNone/>
            </a:pPr>
            <a:r>
              <a:rPr lang="en-US" sz="1600" b="1"/>
              <a:t>Cocaine abstinence</a:t>
            </a:r>
          </a:p>
        </p:txBody>
      </p:sp>
      <p:sp>
        <p:nvSpPr>
          <p:cNvPr id="79878" name="Text Box 7"/>
          <p:cNvSpPr txBox="1">
            <a:spLocks noChangeArrowheads="1"/>
          </p:cNvSpPr>
          <p:nvPr/>
        </p:nvSpPr>
        <p:spPr bwMode="auto">
          <a:xfrm rot="-5400000">
            <a:off x="-307975" y="3633788"/>
            <a:ext cx="24384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b="1"/>
              <a:t>Percent</a:t>
            </a:r>
          </a:p>
        </p:txBody>
      </p:sp>
      <p:sp>
        <p:nvSpPr>
          <p:cNvPr id="79879" name="Text Box 8"/>
          <p:cNvSpPr txBox="1">
            <a:spLocks noChangeArrowheads="1"/>
          </p:cNvSpPr>
          <p:nvPr/>
        </p:nvSpPr>
        <p:spPr bwMode="auto">
          <a:xfrm>
            <a:off x="6400800" y="3357563"/>
            <a:ext cx="2514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80000"/>
              </a:lnSpc>
              <a:spcBef>
                <a:spcPct val="20000"/>
              </a:spcBef>
              <a:buClr>
                <a:schemeClr val="tx1"/>
              </a:buClr>
              <a:buSzPct val="75000"/>
              <a:buFont typeface="Wingdings" pitchFamily="2" charset="2"/>
              <a:buNone/>
            </a:pPr>
            <a:r>
              <a:rPr lang="en-US" sz="2000" b="1"/>
              <a:t>Treatment as Usual</a:t>
            </a:r>
          </a:p>
          <a:p>
            <a:pPr eaLnBrk="1" hangingPunct="1">
              <a:lnSpc>
                <a:spcPct val="110000"/>
              </a:lnSpc>
              <a:spcBef>
                <a:spcPct val="20000"/>
              </a:spcBef>
              <a:buClr>
                <a:schemeClr val="tx1"/>
              </a:buClr>
              <a:buSzPct val="75000"/>
              <a:buFont typeface="Wingdings" pitchFamily="2" charset="2"/>
              <a:buNone/>
            </a:pPr>
            <a:r>
              <a:rPr lang="en-US" sz="2000" b="1"/>
              <a:t>Incentive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541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5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utoUpdateAnimBg="0"/>
      <p:bldP spid="14541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0" y="47307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eaLnBrk="0" hangingPunct="0">
              <a:lnSpc>
                <a:spcPct val="80000"/>
              </a:lnSpc>
            </a:pPr>
            <a:r>
              <a:rPr lang="en-US" sz="4000" b="1">
                <a:solidFill>
                  <a:srgbClr val="000099"/>
                </a:solidFill>
                <a:latin typeface="Verdana" pitchFamily="34" charset="0"/>
              </a:rPr>
              <a:t>Treatment of Cocaine Use</a:t>
            </a:r>
          </a:p>
          <a:p>
            <a:pPr algn="ctr" eaLnBrk="0" hangingPunct="0">
              <a:lnSpc>
                <a:spcPct val="80000"/>
              </a:lnSpc>
            </a:pPr>
            <a:r>
              <a:rPr lang="en-US" sz="4000" b="1">
                <a:solidFill>
                  <a:srgbClr val="000099"/>
                </a:solidFill>
                <a:latin typeface="Verdana" pitchFamily="34" charset="0"/>
              </a:rPr>
              <a:t>In Methadone Patients</a:t>
            </a:r>
          </a:p>
        </p:txBody>
      </p:sp>
      <p:sp>
        <p:nvSpPr>
          <p:cNvPr id="147459" name="Text Box 3"/>
          <p:cNvSpPr txBox="1">
            <a:spLocks noChangeArrowheads="1"/>
          </p:cNvSpPr>
          <p:nvPr/>
        </p:nvSpPr>
        <p:spPr bwMode="auto">
          <a:xfrm>
            <a:off x="6477000" y="646112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sz="2000">
                <a:solidFill>
                  <a:srgbClr val="011470"/>
                </a:solidFill>
                <a:latin typeface="Times" pitchFamily="-84" charset="0"/>
              </a:rPr>
              <a:t>Silverman et al., 1996</a:t>
            </a:r>
            <a:endParaRPr lang="en-US">
              <a:solidFill>
                <a:srgbClr val="011470"/>
              </a:solidFill>
              <a:latin typeface="ITC Officina Sans Book" charset="0"/>
            </a:endParaRPr>
          </a:p>
        </p:txBody>
      </p:sp>
      <p:graphicFrame>
        <p:nvGraphicFramePr>
          <p:cNvPr id="81923" name="Object 2"/>
          <p:cNvGraphicFramePr>
            <a:graphicFrameLocks noChangeAspect="1"/>
          </p:cNvGraphicFramePr>
          <p:nvPr/>
        </p:nvGraphicFramePr>
        <p:xfrm>
          <a:off x="762000" y="1752600"/>
          <a:ext cx="8077200" cy="4545013"/>
        </p:xfrm>
        <a:graphic>
          <a:graphicData uri="http://schemas.openxmlformats.org/presentationml/2006/ole">
            <mc:AlternateContent xmlns:mc="http://schemas.openxmlformats.org/markup-compatibility/2006">
              <mc:Choice xmlns:v="urn:schemas-microsoft-com:vml" Requires="v">
                <p:oleObj spid="_x0000_s81929" name="Chart" r:id="rId4" imgW="10007600" imgH="6362700" progId="MSGraph.Chart.8">
                  <p:embed followColorScheme="full"/>
                </p:oleObj>
              </mc:Choice>
              <mc:Fallback>
                <p:oleObj name="Chart" r:id="rId4" imgW="10007600" imgH="63627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52600"/>
                        <a:ext cx="8077200"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1924" name="Text Box 5"/>
          <p:cNvSpPr txBox="1">
            <a:spLocks noChangeArrowheads="1"/>
          </p:cNvSpPr>
          <p:nvPr/>
        </p:nvSpPr>
        <p:spPr bwMode="auto">
          <a:xfrm>
            <a:off x="1295400" y="58674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sz="1600" b="1"/>
              <a:t>Retained through</a:t>
            </a:r>
          </a:p>
          <a:p>
            <a:pPr algn="ctr" eaLnBrk="1" hangingPunct="1">
              <a:lnSpc>
                <a:spcPct val="80000"/>
              </a:lnSpc>
              <a:spcBef>
                <a:spcPct val="50000"/>
              </a:spcBef>
              <a:buClr>
                <a:schemeClr val="tx1"/>
              </a:buClr>
              <a:buSzPct val="75000"/>
              <a:buFont typeface="Wingdings" pitchFamily="2" charset="2"/>
              <a:buNone/>
            </a:pPr>
            <a:r>
              <a:rPr lang="en-US" sz="1600" b="1"/>
              <a:t>6 month study</a:t>
            </a:r>
          </a:p>
        </p:txBody>
      </p:sp>
      <p:sp>
        <p:nvSpPr>
          <p:cNvPr id="81925" name="Text Box 6"/>
          <p:cNvSpPr txBox="1">
            <a:spLocks noChangeArrowheads="1"/>
          </p:cNvSpPr>
          <p:nvPr/>
        </p:nvSpPr>
        <p:spPr bwMode="auto">
          <a:xfrm>
            <a:off x="3886200" y="58674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sz="1600" b="1"/>
              <a:t>8 weeks of </a:t>
            </a:r>
          </a:p>
          <a:p>
            <a:pPr algn="ctr" eaLnBrk="1" hangingPunct="1">
              <a:lnSpc>
                <a:spcPct val="80000"/>
              </a:lnSpc>
              <a:spcBef>
                <a:spcPct val="50000"/>
              </a:spcBef>
              <a:buClr>
                <a:schemeClr val="tx1"/>
              </a:buClr>
              <a:buSzPct val="75000"/>
              <a:buFont typeface="Wingdings" pitchFamily="2" charset="2"/>
              <a:buNone/>
            </a:pPr>
            <a:r>
              <a:rPr lang="en-US" sz="1600" b="1"/>
              <a:t>Cocaine abstinence</a:t>
            </a:r>
          </a:p>
        </p:txBody>
      </p:sp>
      <p:sp>
        <p:nvSpPr>
          <p:cNvPr id="81926" name="Text Box 7"/>
          <p:cNvSpPr txBox="1">
            <a:spLocks noChangeArrowheads="1"/>
          </p:cNvSpPr>
          <p:nvPr/>
        </p:nvSpPr>
        <p:spPr bwMode="auto">
          <a:xfrm rot="-5400000">
            <a:off x="-307975" y="3629025"/>
            <a:ext cx="24384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b="1"/>
              <a:t>Percent</a:t>
            </a:r>
          </a:p>
        </p:txBody>
      </p:sp>
      <p:sp>
        <p:nvSpPr>
          <p:cNvPr id="81927" name="Text Box 8"/>
          <p:cNvSpPr txBox="1">
            <a:spLocks noChangeArrowheads="1"/>
          </p:cNvSpPr>
          <p:nvPr/>
        </p:nvSpPr>
        <p:spPr bwMode="auto">
          <a:xfrm>
            <a:off x="6400800" y="3446463"/>
            <a:ext cx="2514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80000"/>
              </a:lnSpc>
              <a:spcBef>
                <a:spcPct val="20000"/>
              </a:spcBef>
              <a:buClr>
                <a:schemeClr val="tx1"/>
              </a:buClr>
              <a:buSzPct val="75000"/>
              <a:buFont typeface="Wingdings" pitchFamily="2" charset="2"/>
              <a:buNone/>
            </a:pPr>
            <a:r>
              <a:rPr lang="en-US" sz="2000" b="1"/>
              <a:t>Treatment as Usual</a:t>
            </a:r>
          </a:p>
          <a:p>
            <a:pPr eaLnBrk="1" hangingPunct="1">
              <a:lnSpc>
                <a:spcPct val="110000"/>
              </a:lnSpc>
              <a:spcBef>
                <a:spcPct val="20000"/>
              </a:spcBef>
              <a:buClr>
                <a:schemeClr val="tx1"/>
              </a:buClr>
              <a:buSzPct val="75000"/>
              <a:buFont typeface="Wingdings" pitchFamily="2" charset="2"/>
              <a:buNone/>
            </a:pPr>
            <a:r>
              <a:rPr lang="en-US" sz="2000" b="1"/>
              <a:t>Incentive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745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7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utoUpdateAnimBg="0"/>
      <p:bldP spid="14745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AutoShape 2"/>
          <p:cNvSpPr>
            <a:spLocks noGrp="1" noChangeArrowheads="1"/>
          </p:cNvSpPr>
          <p:nvPr>
            <p:ph type="title"/>
          </p:nvPr>
        </p:nvSpPr>
        <p:spPr>
          <a:xfrm>
            <a:off x="762000" y="762000"/>
            <a:ext cx="7620000" cy="533400"/>
          </a:xfrm>
        </p:spPr>
        <p:txBody>
          <a:bodyPr/>
          <a:lstStyle/>
          <a:p>
            <a:r>
              <a:rPr lang="en-US" sz="4000" b="1" smtClean="0">
                <a:solidFill>
                  <a:srgbClr val="000099"/>
                </a:solidFill>
                <a:latin typeface="Verdana" pitchFamily="34" charset="0"/>
              </a:rPr>
              <a:t>Treatment Retention</a:t>
            </a:r>
          </a:p>
        </p:txBody>
      </p:sp>
      <p:sp>
        <p:nvSpPr>
          <p:cNvPr id="83970" name="Text Box 3"/>
          <p:cNvSpPr txBox="1">
            <a:spLocks noChangeArrowheads="1"/>
          </p:cNvSpPr>
          <p:nvPr/>
        </p:nvSpPr>
        <p:spPr bwMode="auto">
          <a:xfrm>
            <a:off x="7086600" y="6143625"/>
            <a:ext cx="1909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sz="2000">
                <a:solidFill>
                  <a:srgbClr val="011470"/>
                </a:solidFill>
                <a:latin typeface="Times" pitchFamily="-84" charset="0"/>
              </a:rPr>
              <a:t>Petry et al., 2000</a:t>
            </a:r>
            <a:endParaRPr lang="en-US" sz="2000">
              <a:solidFill>
                <a:srgbClr val="011470"/>
              </a:solidFill>
              <a:latin typeface="Pegasus" charset="0"/>
            </a:endParaRPr>
          </a:p>
        </p:txBody>
      </p:sp>
      <p:graphicFrame>
        <p:nvGraphicFramePr>
          <p:cNvPr id="83971" name="Object 2"/>
          <p:cNvGraphicFramePr>
            <a:graphicFrameLocks noChangeAspect="1"/>
          </p:cNvGraphicFramePr>
          <p:nvPr/>
        </p:nvGraphicFramePr>
        <p:xfrm>
          <a:off x="838200" y="1524000"/>
          <a:ext cx="8077200" cy="4545013"/>
        </p:xfrm>
        <a:graphic>
          <a:graphicData uri="http://schemas.openxmlformats.org/presentationml/2006/ole">
            <mc:AlternateContent xmlns:mc="http://schemas.openxmlformats.org/markup-compatibility/2006">
              <mc:Choice xmlns:v="urn:schemas-microsoft-com:vml" Requires="v">
                <p:oleObj spid="_x0000_s83976" name="Chart" r:id="rId4" imgW="10007600" imgH="6362700" progId="MSGraph.Chart.8">
                  <p:embed followColorScheme="full"/>
                </p:oleObj>
              </mc:Choice>
              <mc:Fallback>
                <p:oleObj name="Chart" r:id="rId4" imgW="10007600" imgH="63627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8077200"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3972" name="Text Box 5"/>
          <p:cNvSpPr txBox="1">
            <a:spLocks noChangeArrowheads="1"/>
          </p:cNvSpPr>
          <p:nvPr/>
        </p:nvSpPr>
        <p:spPr bwMode="auto">
          <a:xfrm rot="-9677">
            <a:off x="1905000" y="5637213"/>
            <a:ext cx="3429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b="1"/>
              <a:t>Weeks</a:t>
            </a:r>
          </a:p>
        </p:txBody>
      </p:sp>
      <p:sp>
        <p:nvSpPr>
          <p:cNvPr id="83973" name="Text Box 6"/>
          <p:cNvSpPr txBox="1">
            <a:spLocks noChangeArrowheads="1"/>
          </p:cNvSpPr>
          <p:nvPr/>
        </p:nvSpPr>
        <p:spPr bwMode="auto">
          <a:xfrm>
            <a:off x="6400800" y="3217863"/>
            <a:ext cx="2514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80000"/>
              </a:lnSpc>
              <a:spcBef>
                <a:spcPct val="20000"/>
              </a:spcBef>
              <a:buClr>
                <a:schemeClr val="tx1"/>
              </a:buClr>
              <a:buSzPct val="75000"/>
              <a:buFont typeface="Wingdings" pitchFamily="2" charset="2"/>
              <a:buNone/>
            </a:pPr>
            <a:r>
              <a:rPr lang="en-US" sz="2000" b="1"/>
              <a:t>Treatment as Usual</a:t>
            </a:r>
          </a:p>
          <a:p>
            <a:pPr eaLnBrk="1" hangingPunct="1">
              <a:lnSpc>
                <a:spcPct val="110000"/>
              </a:lnSpc>
              <a:spcBef>
                <a:spcPct val="20000"/>
              </a:spcBef>
              <a:buClr>
                <a:schemeClr val="tx1"/>
              </a:buClr>
              <a:buSzPct val="75000"/>
              <a:buFont typeface="Wingdings" pitchFamily="2" charset="2"/>
              <a:buNone/>
            </a:pPr>
            <a:r>
              <a:rPr lang="en-US" sz="2000" b="1"/>
              <a:t>Incentive</a:t>
            </a:r>
          </a:p>
        </p:txBody>
      </p:sp>
      <p:sp>
        <p:nvSpPr>
          <p:cNvPr id="83974" name="Text Box 7"/>
          <p:cNvSpPr txBox="1">
            <a:spLocks noChangeArrowheads="1"/>
          </p:cNvSpPr>
          <p:nvPr/>
        </p:nvSpPr>
        <p:spPr bwMode="auto">
          <a:xfrm rot="-5400000">
            <a:off x="-852487" y="3316287"/>
            <a:ext cx="335438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b="1"/>
              <a:t>Percent of Patients Retained</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AutoShape 2"/>
          <p:cNvSpPr>
            <a:spLocks noGrp="1" noChangeArrowheads="1"/>
          </p:cNvSpPr>
          <p:nvPr>
            <p:ph type="title"/>
          </p:nvPr>
        </p:nvSpPr>
        <p:spPr>
          <a:xfrm>
            <a:off x="428625" y="533400"/>
            <a:ext cx="8258175" cy="1181100"/>
          </a:xfrm>
        </p:spPr>
        <p:txBody>
          <a:bodyPr/>
          <a:lstStyle/>
          <a:p>
            <a:pPr>
              <a:lnSpc>
                <a:spcPct val="80000"/>
              </a:lnSpc>
            </a:pPr>
            <a:r>
              <a:rPr lang="en-US" sz="4000" b="1" smtClean="0">
                <a:solidFill>
                  <a:srgbClr val="000099"/>
                </a:solidFill>
                <a:latin typeface="Verdana" pitchFamily="34" charset="0"/>
              </a:rPr>
              <a:t>Abstinence from any Illicit Drug</a:t>
            </a:r>
          </a:p>
        </p:txBody>
      </p:sp>
      <p:sp>
        <p:nvSpPr>
          <p:cNvPr id="86018" name="Text Box 3"/>
          <p:cNvSpPr txBox="1">
            <a:spLocks noChangeArrowheads="1"/>
          </p:cNvSpPr>
          <p:nvPr/>
        </p:nvSpPr>
        <p:spPr bwMode="auto">
          <a:xfrm>
            <a:off x="7086600" y="6400800"/>
            <a:ext cx="1909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sz="2000">
                <a:solidFill>
                  <a:srgbClr val="011470"/>
                </a:solidFill>
                <a:latin typeface="Times" pitchFamily="-84" charset="0"/>
              </a:rPr>
              <a:t>Petry et al., 2000</a:t>
            </a:r>
          </a:p>
        </p:txBody>
      </p:sp>
      <p:graphicFrame>
        <p:nvGraphicFramePr>
          <p:cNvPr id="86019" name="Object 2"/>
          <p:cNvGraphicFramePr>
            <a:graphicFrameLocks noChangeAspect="1"/>
          </p:cNvGraphicFramePr>
          <p:nvPr/>
        </p:nvGraphicFramePr>
        <p:xfrm>
          <a:off x="838200" y="1905000"/>
          <a:ext cx="8077200" cy="4545013"/>
        </p:xfrm>
        <a:graphic>
          <a:graphicData uri="http://schemas.openxmlformats.org/presentationml/2006/ole">
            <mc:AlternateContent xmlns:mc="http://schemas.openxmlformats.org/markup-compatibility/2006">
              <mc:Choice xmlns:v="urn:schemas-microsoft-com:vml" Requires="v">
                <p:oleObj spid="_x0000_s86023" name="Chart" r:id="rId4" imgW="10007600" imgH="6362700" progId="MSGraph.Chart.8">
                  <p:embed followColorScheme="full"/>
                </p:oleObj>
              </mc:Choice>
              <mc:Fallback>
                <p:oleObj name="Chart" r:id="rId4" imgW="10007600" imgH="63627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8077200"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6020" name="Text Box 5"/>
          <p:cNvSpPr txBox="1">
            <a:spLocks noChangeArrowheads="1"/>
          </p:cNvSpPr>
          <p:nvPr/>
        </p:nvSpPr>
        <p:spPr bwMode="auto">
          <a:xfrm>
            <a:off x="6400800" y="3598863"/>
            <a:ext cx="251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80000"/>
              </a:lnSpc>
              <a:spcBef>
                <a:spcPct val="20000"/>
              </a:spcBef>
              <a:buClr>
                <a:schemeClr val="tx1"/>
              </a:buClr>
              <a:buSzPct val="75000"/>
              <a:buFont typeface="Wingdings" pitchFamily="2" charset="2"/>
              <a:buNone/>
            </a:pPr>
            <a:r>
              <a:rPr lang="en-US" sz="1800">
                <a:latin typeface="Verdana" pitchFamily="34" charset="0"/>
              </a:rPr>
              <a:t>Treatment as Usual</a:t>
            </a:r>
          </a:p>
          <a:p>
            <a:pPr eaLnBrk="1" hangingPunct="1">
              <a:lnSpc>
                <a:spcPct val="110000"/>
              </a:lnSpc>
              <a:spcBef>
                <a:spcPct val="20000"/>
              </a:spcBef>
              <a:buClr>
                <a:schemeClr val="tx1"/>
              </a:buClr>
              <a:buSzPct val="75000"/>
              <a:buFont typeface="Wingdings" pitchFamily="2" charset="2"/>
              <a:buNone/>
            </a:pPr>
            <a:r>
              <a:rPr lang="en-US" sz="1800">
                <a:latin typeface="Verdana" pitchFamily="34" charset="0"/>
              </a:rPr>
              <a:t>Incentive</a:t>
            </a:r>
          </a:p>
        </p:txBody>
      </p:sp>
      <p:sp>
        <p:nvSpPr>
          <p:cNvPr id="86021" name="Text Box 6"/>
          <p:cNvSpPr txBox="1">
            <a:spLocks noChangeArrowheads="1"/>
          </p:cNvSpPr>
          <p:nvPr/>
        </p:nvSpPr>
        <p:spPr bwMode="auto">
          <a:xfrm rot="-5400000">
            <a:off x="-860425" y="3832225"/>
            <a:ext cx="33655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b="1"/>
              <a:t>Percent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Object 2"/>
          <p:cNvGraphicFramePr>
            <a:graphicFrameLocks noChangeAspect="1"/>
          </p:cNvGraphicFramePr>
          <p:nvPr/>
        </p:nvGraphicFramePr>
        <p:xfrm>
          <a:off x="763588" y="2209800"/>
          <a:ext cx="8378825" cy="3956050"/>
        </p:xfrm>
        <a:graphic>
          <a:graphicData uri="http://schemas.openxmlformats.org/presentationml/2006/ole">
            <mc:AlternateContent xmlns:mc="http://schemas.openxmlformats.org/markup-compatibility/2006">
              <mc:Choice xmlns:v="urn:schemas-microsoft-com:vml" Requires="v">
                <p:oleObj spid="_x0000_s88072" name="Chart" r:id="rId4" imgW="8496300" imgH="4064000" progId="MSGraph.Chart.8">
                  <p:embed followColorScheme="full"/>
                </p:oleObj>
              </mc:Choice>
              <mc:Fallback>
                <p:oleObj name="Chart" r:id="rId4" imgW="8496300" imgH="40640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2209800"/>
                        <a:ext cx="83788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1795" name="Text Box 3"/>
          <p:cNvSpPr txBox="1">
            <a:spLocks noChangeArrowheads="1"/>
          </p:cNvSpPr>
          <p:nvPr/>
        </p:nvSpPr>
        <p:spPr bwMode="auto">
          <a:xfrm>
            <a:off x="714375" y="6072188"/>
            <a:ext cx="5791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a:solidFill>
                  <a:srgbClr val="011470"/>
                </a:solidFill>
              </a:rPr>
              <a:t>Weeks</a:t>
            </a:r>
          </a:p>
        </p:txBody>
      </p:sp>
      <p:sp>
        <p:nvSpPr>
          <p:cNvPr id="161796" name="Text Box 4"/>
          <p:cNvSpPr txBox="1">
            <a:spLocks noChangeArrowheads="1"/>
          </p:cNvSpPr>
          <p:nvPr/>
        </p:nvSpPr>
        <p:spPr bwMode="auto">
          <a:xfrm rot="-5400000">
            <a:off x="-1816100" y="3803650"/>
            <a:ext cx="4991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lnSpc>
                <a:spcPct val="80000"/>
              </a:lnSpc>
              <a:spcBef>
                <a:spcPct val="50000"/>
              </a:spcBef>
              <a:buClr>
                <a:schemeClr val="tx1"/>
              </a:buClr>
              <a:buSzPct val="75000"/>
              <a:buFont typeface="Wingdings" pitchFamily="2" charset="2"/>
              <a:buNone/>
            </a:pPr>
            <a:r>
              <a:rPr lang="en-US" sz="2000">
                <a:solidFill>
                  <a:srgbClr val="011470"/>
                </a:solidFill>
                <a:latin typeface="Verdana" pitchFamily="34" charset="0"/>
              </a:rPr>
              <a:t>Percentage of stimulant drug-free samples</a:t>
            </a:r>
          </a:p>
        </p:txBody>
      </p:sp>
      <p:sp>
        <p:nvSpPr>
          <p:cNvPr id="161797" name="Text Box 5"/>
          <p:cNvSpPr txBox="1">
            <a:spLocks noChangeArrowheads="1"/>
          </p:cNvSpPr>
          <p:nvPr/>
        </p:nvSpPr>
        <p:spPr bwMode="auto">
          <a:xfrm>
            <a:off x="1752600" y="1500188"/>
            <a:ext cx="61769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80000"/>
              </a:lnSpc>
              <a:spcBef>
                <a:spcPct val="50000"/>
              </a:spcBef>
              <a:buClr>
                <a:schemeClr val="tx1"/>
              </a:buClr>
              <a:buSzPct val="75000"/>
              <a:buFont typeface="Wingdings" pitchFamily="2" charset="2"/>
              <a:buNone/>
            </a:pPr>
            <a:r>
              <a:rPr lang="en-US">
                <a:solidFill>
                  <a:srgbClr val="011470"/>
                </a:solidFill>
                <a:latin typeface="Verdana" pitchFamily="34" charset="0"/>
              </a:rPr>
              <a:t>Incentives Reduce Stimulant Use in Methadone Maintenance Treatment</a:t>
            </a:r>
          </a:p>
        </p:txBody>
      </p:sp>
      <p:sp>
        <p:nvSpPr>
          <p:cNvPr id="161798" name="Text Box 6"/>
          <p:cNvSpPr txBox="1">
            <a:spLocks noChangeArrowheads="1"/>
          </p:cNvSpPr>
          <p:nvPr/>
        </p:nvSpPr>
        <p:spPr bwMode="auto">
          <a:xfrm>
            <a:off x="590550" y="285750"/>
            <a:ext cx="7962900" cy="1077913"/>
          </a:xfrm>
          <a:prstGeom prst="rect">
            <a:avLst/>
          </a:prstGeom>
          <a:noFill/>
          <a:ln w="9525" algn="ctr">
            <a:noFill/>
            <a:miter lim="800000"/>
            <a:headEnd/>
            <a:tailEnd/>
          </a:ln>
        </p:spPr>
        <p:txBody>
          <a:bodyPr>
            <a:spAutoFit/>
          </a:bodyPr>
          <a:lstStyle/>
          <a:p>
            <a:pPr marL="342900" indent="-342900" algn="ctr">
              <a:lnSpc>
                <a:spcPct val="80000"/>
              </a:lnSpc>
              <a:spcBef>
                <a:spcPct val="50000"/>
              </a:spcBef>
              <a:buClr>
                <a:schemeClr val="tx1"/>
              </a:buClr>
              <a:buSzPct val="75000"/>
              <a:buFont typeface="Wingdings" pitchFamily="2" charset="2"/>
              <a:buNone/>
              <a:defRPr/>
            </a:pPr>
            <a:r>
              <a:rPr lang="en-US" sz="4000" b="1" dirty="0">
                <a:solidFill>
                  <a:srgbClr val="000099"/>
                </a:solidFill>
                <a:latin typeface="Verdana" pitchFamily="34" charset="0"/>
                <a:ea typeface="+mn-ea"/>
                <a:cs typeface="Arial" pitchFamily="34" charset="0"/>
              </a:rPr>
              <a:t>Stimulant Use in Methadone </a:t>
            </a:r>
            <a:r>
              <a:rPr lang="en-US" sz="4000" b="1" dirty="0">
                <a:solidFill>
                  <a:schemeClr val="accent6">
                    <a:lumMod val="75000"/>
                  </a:schemeClr>
                </a:solidFill>
                <a:latin typeface="Verdana" pitchFamily="34" charset="0"/>
                <a:ea typeface="+mn-ea"/>
                <a:cs typeface="Arial" pitchFamily="34" charset="0"/>
              </a:rPr>
              <a:t>Maintenance</a:t>
            </a:r>
            <a:r>
              <a:rPr lang="en-US" sz="4000" b="1" dirty="0">
                <a:solidFill>
                  <a:srgbClr val="000099"/>
                </a:solidFill>
                <a:latin typeface="Verdana" pitchFamily="34" charset="0"/>
                <a:ea typeface="+mn-ea"/>
                <a:cs typeface="Arial" pitchFamily="34" charset="0"/>
              </a:rPr>
              <a:t> </a:t>
            </a:r>
          </a:p>
        </p:txBody>
      </p:sp>
      <p:sp>
        <p:nvSpPr>
          <p:cNvPr id="88070" name="Text Box 7"/>
          <p:cNvSpPr txBox="1">
            <a:spLocks noChangeArrowheads="1"/>
          </p:cNvSpPr>
          <p:nvPr/>
        </p:nvSpPr>
        <p:spPr bwMode="auto">
          <a:xfrm>
            <a:off x="5562600" y="6324600"/>
            <a:ext cx="34337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n-US">
                <a:solidFill>
                  <a:srgbClr val="011470"/>
                </a:solidFill>
                <a:latin typeface="Times" pitchFamily="-84" charset="0"/>
              </a:rPr>
              <a:t>Peirce, et al. 2006</a:t>
            </a:r>
          </a:p>
          <a:p>
            <a:pPr algn="ctr"/>
            <a:endParaRPr lang="en-US" sz="2000">
              <a:solidFill>
                <a:srgbClr val="011470"/>
              </a:solidFill>
              <a:latin typeface="Times" pitchFamily="-8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0-#ppt_w/2"/>
                                          </p:val>
                                        </p:tav>
                                        <p:tav tm="100000">
                                          <p:val>
                                            <p:strVal val="#ppt_x"/>
                                          </p:val>
                                        </p:tav>
                                      </p:tavLst>
                                    </p:anim>
                                    <p:anim calcmode="lin" valueType="num">
                                      <p:cBhvr additive="base">
                                        <p:cTn id="8" dur="500" fill="hold"/>
                                        <p:tgtEl>
                                          <p:spTgt spid="16179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1797"/>
                                        </p:tgtEl>
                                        <p:attrNameLst>
                                          <p:attrName>style.visibility</p:attrName>
                                        </p:attrNameLst>
                                      </p:cBhvr>
                                      <p:to>
                                        <p:strVal val="visible"/>
                                      </p:to>
                                    </p:set>
                                    <p:anim calcmode="lin" valueType="num">
                                      <p:cBhvr additive="base">
                                        <p:cTn id="11" dur="500" fill="hold"/>
                                        <p:tgtEl>
                                          <p:spTgt spid="161797"/>
                                        </p:tgtEl>
                                        <p:attrNameLst>
                                          <p:attrName>ppt_x</p:attrName>
                                        </p:attrNameLst>
                                      </p:cBhvr>
                                      <p:tavLst>
                                        <p:tav tm="0">
                                          <p:val>
                                            <p:strVal val="0-#ppt_w/2"/>
                                          </p:val>
                                        </p:tav>
                                        <p:tav tm="100000">
                                          <p:val>
                                            <p:strVal val="#ppt_x"/>
                                          </p:val>
                                        </p:tav>
                                      </p:tavLst>
                                    </p:anim>
                                    <p:anim calcmode="lin" valueType="num">
                                      <p:cBhvr additive="base">
                                        <p:cTn id="12" dur="500" fill="hold"/>
                                        <p:tgtEl>
                                          <p:spTgt spid="16179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1796"/>
                                        </p:tgtEl>
                                        <p:attrNameLst>
                                          <p:attrName>style.visibility</p:attrName>
                                        </p:attrNameLst>
                                      </p:cBhvr>
                                      <p:to>
                                        <p:strVal val="visible"/>
                                      </p:to>
                                    </p:set>
                                    <p:anim calcmode="lin" valueType="num">
                                      <p:cBhvr additive="base">
                                        <p:cTn id="15" dur="500" fill="hold"/>
                                        <p:tgtEl>
                                          <p:spTgt spid="161796"/>
                                        </p:tgtEl>
                                        <p:attrNameLst>
                                          <p:attrName>ppt_x</p:attrName>
                                        </p:attrNameLst>
                                      </p:cBhvr>
                                      <p:tavLst>
                                        <p:tav tm="0">
                                          <p:val>
                                            <p:strVal val="#ppt_x"/>
                                          </p:val>
                                        </p:tav>
                                        <p:tav tm="100000">
                                          <p:val>
                                            <p:strVal val="#ppt_x"/>
                                          </p:val>
                                        </p:tav>
                                      </p:tavLst>
                                    </p:anim>
                                    <p:anim calcmode="lin" valueType="num">
                                      <p:cBhvr additive="base">
                                        <p:cTn id="16" dur="500" fill="hold"/>
                                        <p:tgtEl>
                                          <p:spTgt spid="16179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1794"/>
                                        </p:tgtEl>
                                        <p:attrNameLst>
                                          <p:attrName>style.visibility</p:attrName>
                                        </p:attrNameLst>
                                      </p:cBhvr>
                                      <p:to>
                                        <p:strVal val="visible"/>
                                      </p:to>
                                    </p:set>
                                    <p:anim calcmode="lin" valueType="num">
                                      <p:cBhvr additive="base">
                                        <p:cTn id="19" dur="500" fill="hold"/>
                                        <p:tgtEl>
                                          <p:spTgt spid="161794"/>
                                        </p:tgtEl>
                                        <p:attrNameLst>
                                          <p:attrName>ppt_x</p:attrName>
                                        </p:attrNameLst>
                                      </p:cBhvr>
                                      <p:tavLst>
                                        <p:tav tm="0">
                                          <p:val>
                                            <p:strVal val="#ppt_x"/>
                                          </p:val>
                                        </p:tav>
                                        <p:tav tm="100000">
                                          <p:val>
                                            <p:strVal val="#ppt_x"/>
                                          </p:val>
                                        </p:tav>
                                      </p:tavLst>
                                    </p:anim>
                                    <p:anim calcmode="lin" valueType="num">
                                      <p:cBhvr additive="base">
                                        <p:cTn id="20" dur="500" fill="hold"/>
                                        <p:tgtEl>
                                          <p:spTgt spid="16179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1795"/>
                                        </p:tgtEl>
                                        <p:attrNameLst>
                                          <p:attrName>style.visibility</p:attrName>
                                        </p:attrNameLst>
                                      </p:cBhvr>
                                      <p:to>
                                        <p:strVal val="visible"/>
                                      </p:to>
                                    </p:set>
                                    <p:anim calcmode="lin" valueType="num">
                                      <p:cBhvr additive="base">
                                        <p:cTn id="23" dur="500" fill="hold"/>
                                        <p:tgtEl>
                                          <p:spTgt spid="161795"/>
                                        </p:tgtEl>
                                        <p:attrNameLst>
                                          <p:attrName>ppt_x</p:attrName>
                                        </p:attrNameLst>
                                      </p:cBhvr>
                                      <p:tavLst>
                                        <p:tav tm="0">
                                          <p:val>
                                            <p:strVal val="#ppt_x"/>
                                          </p:val>
                                        </p:tav>
                                        <p:tav tm="100000">
                                          <p:val>
                                            <p:strVal val="#ppt_x"/>
                                          </p:val>
                                        </p:tav>
                                      </p:tavLst>
                                    </p:anim>
                                    <p:anim calcmode="lin" valueType="num">
                                      <p:cBhvr additive="base">
                                        <p:cTn id="24" dur="500" fill="hold"/>
                                        <p:tgtEl>
                                          <p:spTgt spid="161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1794" grpId="0" animBg="0"/>
      <p:bldP spid="161795" grpId="0" autoUpdateAnimBg="0"/>
      <p:bldP spid="161796" grpId="0" autoUpdateAnimBg="0"/>
      <p:bldP spid="161797" grpId="0" autoUpdateAnimBg="0"/>
      <p:bldP spid="16179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57188" y="357188"/>
            <a:ext cx="8572500" cy="1395412"/>
          </a:xfrm>
        </p:spPr>
        <p:txBody>
          <a:bodyPr/>
          <a:lstStyle/>
          <a:p>
            <a:pPr eaLnBrk="1" hangingPunct="1">
              <a:defRPr/>
            </a:pPr>
            <a:r>
              <a:rPr lang="en-US" sz="3600" b="1" dirty="0" smtClean="0">
                <a:solidFill>
                  <a:schemeClr val="accent6">
                    <a:lumMod val="75000"/>
                  </a:schemeClr>
                </a:solidFill>
                <a:latin typeface="Arial" pitchFamily="34" charset="0"/>
                <a:ea typeface="+mj-ea"/>
                <a:cs typeface="Arial" pitchFamily="34" charset="0"/>
              </a:rPr>
              <a:t>Methadone Maintenance:  </a:t>
            </a:r>
            <a:br>
              <a:rPr lang="en-US" sz="3600" b="1" dirty="0" smtClean="0">
                <a:solidFill>
                  <a:schemeClr val="accent6">
                    <a:lumMod val="75000"/>
                  </a:schemeClr>
                </a:solidFill>
                <a:latin typeface="Arial" pitchFamily="34" charset="0"/>
                <a:ea typeface="+mj-ea"/>
                <a:cs typeface="Arial" pitchFamily="34" charset="0"/>
              </a:rPr>
            </a:br>
            <a:r>
              <a:rPr lang="en-US" sz="3600" b="1" dirty="0" smtClean="0">
                <a:solidFill>
                  <a:schemeClr val="accent6">
                    <a:lumMod val="75000"/>
                  </a:schemeClr>
                </a:solidFill>
                <a:latin typeface="Arial" pitchFamily="34" charset="0"/>
                <a:ea typeface="+mj-ea"/>
                <a:cs typeface="Arial" pitchFamily="34" charset="0"/>
              </a:rPr>
              <a:t>CM for Illicit Drug Use</a:t>
            </a:r>
          </a:p>
        </p:txBody>
      </p:sp>
      <p:sp>
        <p:nvSpPr>
          <p:cNvPr id="25602" name="Content Placeholder 2"/>
          <p:cNvSpPr>
            <a:spLocks noGrp="1"/>
          </p:cNvSpPr>
          <p:nvPr>
            <p:ph idx="1"/>
          </p:nvPr>
        </p:nvSpPr>
        <p:spPr>
          <a:solidFill>
            <a:schemeClr val="accent5">
              <a:lumMod val="20000"/>
              <a:lumOff val="80000"/>
            </a:schemeClr>
          </a:solidFill>
          <a:ln>
            <a:solidFill>
              <a:schemeClr val="tx1"/>
            </a:solidFill>
          </a:ln>
        </p:spPr>
        <p:txBody>
          <a:bodyPr/>
          <a:lstStyle/>
          <a:p>
            <a:pPr marL="176213" lvl="1" indent="0" eaLnBrk="1" hangingPunct="1">
              <a:lnSpc>
                <a:spcPct val="80000"/>
              </a:lnSpc>
              <a:buFontTx/>
              <a:buNone/>
              <a:defRPr/>
            </a:pPr>
            <a:endParaRPr lang="en-GB" dirty="0" smtClean="0">
              <a:latin typeface="Arial" pitchFamily="34" charset="0"/>
              <a:ea typeface="ＭＳ Ｐゴシック" charset="0"/>
              <a:cs typeface="Arial" pitchFamily="34" charset="0"/>
            </a:endParaRPr>
          </a:p>
          <a:p>
            <a:pPr marL="176213" lvl="1" indent="0" eaLnBrk="1" hangingPunct="1">
              <a:lnSpc>
                <a:spcPct val="80000"/>
              </a:lnSpc>
              <a:buFontTx/>
              <a:buNone/>
              <a:defRPr/>
            </a:pPr>
            <a:r>
              <a:rPr lang="en-GB" dirty="0" smtClean="0">
                <a:latin typeface="Arial" pitchFamily="34" charset="0"/>
                <a:ea typeface="ＭＳ Ｐゴシック" charset="0"/>
                <a:cs typeface="Arial" pitchFamily="34" charset="0"/>
              </a:rPr>
              <a:t>Most substantial evidence base</a:t>
            </a:r>
          </a:p>
          <a:p>
            <a:pPr marL="176213" lvl="1" indent="0" eaLnBrk="1" hangingPunct="1">
              <a:lnSpc>
                <a:spcPct val="80000"/>
              </a:lnSpc>
              <a:buFontTx/>
              <a:buNone/>
              <a:defRPr/>
            </a:pPr>
            <a:endParaRPr lang="en-GB" dirty="0" smtClean="0">
              <a:latin typeface="Arial" pitchFamily="34" charset="0"/>
              <a:ea typeface="ＭＳ Ｐゴシック" charset="0"/>
              <a:cs typeface="Arial" pitchFamily="34" charset="0"/>
            </a:endParaRPr>
          </a:p>
          <a:p>
            <a:pPr marL="176213" lvl="1" indent="0" eaLnBrk="1" hangingPunct="1">
              <a:lnSpc>
                <a:spcPct val="80000"/>
              </a:lnSpc>
              <a:buFontTx/>
              <a:buNone/>
              <a:defRPr/>
            </a:pPr>
            <a:r>
              <a:rPr lang="en-GB" dirty="0" smtClean="0">
                <a:latin typeface="Arial" pitchFamily="34" charset="0"/>
                <a:ea typeface="ＭＳ Ｐゴシック" charset="0"/>
                <a:cs typeface="Arial" pitchFamily="34" charset="0"/>
              </a:rPr>
              <a:t>Large and consistent effect</a:t>
            </a:r>
          </a:p>
          <a:p>
            <a:pPr marL="176213" lvl="1" indent="0" eaLnBrk="1" hangingPunct="1">
              <a:lnSpc>
                <a:spcPct val="80000"/>
              </a:lnSpc>
              <a:buFontTx/>
              <a:buNone/>
              <a:defRPr/>
            </a:pPr>
            <a:endParaRPr lang="en-GB" dirty="0" smtClean="0">
              <a:latin typeface="Arial" pitchFamily="34" charset="0"/>
              <a:ea typeface="ＭＳ Ｐゴシック" charset="0"/>
              <a:cs typeface="Arial" pitchFamily="34" charset="0"/>
            </a:endParaRPr>
          </a:p>
          <a:p>
            <a:pPr marL="176213" lvl="1" indent="0" eaLnBrk="1" hangingPunct="1">
              <a:lnSpc>
                <a:spcPct val="80000"/>
              </a:lnSpc>
              <a:buFontTx/>
              <a:buNone/>
              <a:defRPr/>
            </a:pPr>
            <a:r>
              <a:rPr lang="en-GB" dirty="0" smtClean="0">
                <a:latin typeface="Arial" pitchFamily="34" charset="0"/>
                <a:ea typeface="ＭＳ Ｐゴシック" charset="0"/>
                <a:cs typeface="Arial" pitchFamily="34" charset="0"/>
              </a:rPr>
              <a:t>Participants shown to remain abstinent for as long as 6 months </a:t>
            </a:r>
          </a:p>
          <a:p>
            <a:pPr marL="176213" lvl="1" indent="0" eaLnBrk="1" hangingPunct="1">
              <a:lnSpc>
                <a:spcPct val="80000"/>
              </a:lnSpc>
              <a:buFontTx/>
              <a:buNone/>
              <a:defRPr/>
            </a:pPr>
            <a:endParaRPr lang="en-GB" dirty="0" smtClean="0">
              <a:latin typeface="Arial" pitchFamily="34" charset="0"/>
              <a:ea typeface="ＭＳ Ｐゴシック" charset="0"/>
              <a:cs typeface="Arial" pitchFamily="34" charset="0"/>
            </a:endParaRPr>
          </a:p>
          <a:p>
            <a:pPr marL="176213" lvl="1" indent="0" eaLnBrk="1" hangingPunct="1">
              <a:lnSpc>
                <a:spcPct val="80000"/>
              </a:lnSpc>
              <a:buFontTx/>
              <a:buNone/>
              <a:defRPr/>
            </a:pPr>
            <a:r>
              <a:rPr lang="en-GB" dirty="0" smtClean="0">
                <a:latin typeface="Arial" pitchFamily="34" charset="0"/>
                <a:ea typeface="ＭＳ Ｐゴシック" charset="0"/>
                <a:cs typeface="Arial" pitchFamily="34" charset="0"/>
              </a:rPr>
              <a:t>Cost effective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Grp="1" noChangeArrowheads="1"/>
          </p:cNvSpPr>
          <p:nvPr>
            <p:ph type="title"/>
          </p:nvPr>
        </p:nvSpPr>
        <p:spPr>
          <a:xfrm>
            <a:off x="468313" y="428625"/>
            <a:ext cx="8247062" cy="1143000"/>
          </a:xfrm>
        </p:spPr>
        <p:txBody>
          <a:bodyPr/>
          <a:lstStyle/>
          <a:p>
            <a:pPr eaLnBrk="1" hangingPunct="1"/>
            <a:r>
              <a:rPr lang="en-GB" sz="3600" b="1" smtClean="0">
                <a:latin typeface="Verdana" pitchFamily="34" charset="0"/>
                <a:ea typeface="Times New Roman" pitchFamily="18" charset="0"/>
              </a:rPr>
              <a:t>National Institute for Clinical Excellence (NICE)</a:t>
            </a:r>
            <a:endParaRPr lang="en-US" sz="3600" b="1" smtClean="0">
              <a:solidFill>
                <a:srgbClr val="000000"/>
              </a:solidFill>
              <a:latin typeface="Verdana" pitchFamily="34" charset="0"/>
              <a:ea typeface="Times New Roman" pitchFamily="18" charset="0"/>
            </a:endParaRPr>
          </a:p>
        </p:txBody>
      </p:sp>
      <p:sp>
        <p:nvSpPr>
          <p:cNvPr id="229380" name="Rectangle 4"/>
          <p:cNvSpPr>
            <a:spLocks noGrp="1" noChangeArrowheads="1"/>
          </p:cNvSpPr>
          <p:nvPr>
            <p:ph idx="1"/>
          </p:nvPr>
        </p:nvSpPr>
        <p:spPr>
          <a:xfrm>
            <a:off x="500063" y="1700213"/>
            <a:ext cx="8215312" cy="1512887"/>
          </a:xfrm>
        </p:spPr>
        <p:txBody>
          <a:bodyPr/>
          <a:lstStyle/>
          <a:p>
            <a:pPr marL="0" indent="0" eaLnBrk="1" hangingPunct="1">
              <a:buFontTx/>
              <a:buNone/>
            </a:pPr>
            <a:r>
              <a:rPr lang="en-GB" sz="2000" smtClean="0">
                <a:latin typeface="Verdana" pitchFamily="34" charset="0"/>
              </a:rPr>
              <a:t>In July 2007 NICE published two clinical guidelines – one on psychosocial interventions and one on detoxification. Both included recommendations that CM be introduced to UK drug services as part of an DH-led implementation programme:</a:t>
            </a:r>
            <a:endParaRPr lang="en-GB" sz="2000" i="1" smtClean="0">
              <a:latin typeface="Verdana" pitchFamily="34" charset="0"/>
            </a:endParaRPr>
          </a:p>
        </p:txBody>
      </p:sp>
      <p:sp>
        <p:nvSpPr>
          <p:cNvPr id="229381" name="AutoShape 5"/>
          <p:cNvSpPr>
            <a:spLocks noChangeArrowheads="1"/>
          </p:cNvSpPr>
          <p:nvPr/>
        </p:nvSpPr>
        <p:spPr bwMode="ltGray">
          <a:xfrm>
            <a:off x="357188" y="3213100"/>
            <a:ext cx="8566150" cy="3382963"/>
          </a:xfrm>
          <a:prstGeom prst="roundRect">
            <a:avLst>
              <a:gd name="adj" fmla="val 5741"/>
            </a:avLst>
          </a:prstGeom>
          <a:solidFill>
            <a:srgbClr val="CC99FF">
              <a:alpha val="23137"/>
            </a:srgbClr>
          </a:solidFill>
          <a:ln w="38100">
            <a:solidFill>
              <a:srgbClr val="CC0000"/>
            </a:solidFill>
            <a:round/>
            <a:headEnd/>
            <a:tailEnd/>
          </a:ln>
        </p:spPr>
        <p:txBody>
          <a:bodyPr lIns="90000" tIns="43200" rIns="90000" bIns="43200" anchor="ctr">
            <a:spAutoFit/>
          </a:bodyPr>
          <a:lstStyle/>
          <a:p>
            <a:pPr algn="ctr"/>
            <a:r>
              <a:rPr lang="ja-JP" altLang="en-GB" sz="1600" b="1">
                <a:latin typeface="Verdana" pitchFamily="34" charset="0"/>
              </a:rPr>
              <a:t>“</a:t>
            </a:r>
            <a:r>
              <a:rPr lang="en-GB" altLang="ja-JP" sz="1600" b="1">
                <a:latin typeface="Verdana" pitchFamily="34" charset="0"/>
              </a:rPr>
              <a:t>Drug services should introduce contingency management programmes … to reduce illicit drug use and/or promote engagement with services for people receiving methadone maintenance treatment …  [and] for people who primarily misuse stimulants</a:t>
            </a:r>
            <a:r>
              <a:rPr lang="ja-JP" altLang="en-GB" sz="1600" b="1">
                <a:latin typeface="Verdana" pitchFamily="34" charset="0"/>
              </a:rPr>
              <a:t>”</a:t>
            </a:r>
            <a:endParaRPr lang="en-GB" altLang="ja-JP" sz="1600" b="1">
              <a:latin typeface="Verdana" pitchFamily="34" charset="0"/>
            </a:endParaRPr>
          </a:p>
          <a:p>
            <a:pPr algn="ctr"/>
            <a:endParaRPr lang="en-GB" sz="1600" b="1">
              <a:latin typeface="Verdana" pitchFamily="34" charset="0"/>
            </a:endParaRPr>
          </a:p>
          <a:p>
            <a:pPr marL="0" lvl="1" algn="ctr"/>
            <a:r>
              <a:rPr lang="ja-JP" altLang="en-GB" sz="1600" b="1">
                <a:latin typeface="Verdana" pitchFamily="34" charset="0"/>
              </a:rPr>
              <a:t>“</a:t>
            </a:r>
            <a:r>
              <a:rPr lang="en-GB" altLang="ja-JP" sz="1600" b="1">
                <a:latin typeface="Verdana" pitchFamily="34" charset="0"/>
              </a:rPr>
              <a:t>For people at risk of physical health problems … resulting from their drug misuse, [CM] … should be considered to encourage harm reduction</a:t>
            </a:r>
            <a:r>
              <a:rPr lang="ja-JP" altLang="en-GB" sz="1600" b="1">
                <a:latin typeface="Verdana" pitchFamily="34" charset="0"/>
              </a:rPr>
              <a:t>”</a:t>
            </a:r>
            <a:endParaRPr lang="en-GB" altLang="ja-JP" sz="1600" b="1">
              <a:latin typeface="Verdana" pitchFamily="34" charset="0"/>
            </a:endParaRPr>
          </a:p>
          <a:p>
            <a:pPr marL="0" lvl="1" algn="ctr"/>
            <a:endParaRPr lang="en-GB" sz="1600" b="1">
              <a:latin typeface="Verdana" pitchFamily="34" charset="0"/>
            </a:endParaRPr>
          </a:p>
          <a:p>
            <a:pPr marL="0" lvl="1" algn="ctr"/>
            <a:r>
              <a:rPr lang="ja-JP" altLang="en-GB" sz="1600" b="1">
                <a:latin typeface="Verdana" pitchFamily="34" charset="0"/>
              </a:rPr>
              <a:t>“</a:t>
            </a:r>
            <a:r>
              <a:rPr lang="en-GB" altLang="ja-JP" sz="1600" b="1">
                <a:latin typeface="Verdana" pitchFamily="34" charset="0"/>
              </a:rPr>
              <a:t>CM aimed at reducing illicit drug use should be considered both during detoxification and for up to 3–6 months after completion of detoxification [and] … for people receiving naltrexone maintenance treatment to help prevent relapse to opioid dependence</a:t>
            </a:r>
            <a:r>
              <a:rPr lang="ja-JP" altLang="en-GB" sz="1600" b="1">
                <a:latin typeface="Verdana" pitchFamily="34" charset="0"/>
              </a:rPr>
              <a:t>”</a:t>
            </a:r>
            <a:endParaRPr lang="en-GB" sz="1600" b="1">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9380">
                                            <p:txEl>
                                              <p:pRg st="0" end="0"/>
                                            </p:txEl>
                                          </p:spTgt>
                                        </p:tgtEl>
                                        <p:attrNameLst>
                                          <p:attrName>style.visibility</p:attrName>
                                        </p:attrNameLst>
                                      </p:cBhvr>
                                      <p:to>
                                        <p:strVal val="visible"/>
                                      </p:to>
                                    </p:set>
                                    <p:animEffect transition="in" filter="wipe(up)">
                                      <p:cBhvr>
                                        <p:cTn id="7" dur="500"/>
                                        <p:tgtEl>
                                          <p:spTgt spid="2293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9381"/>
                                        </p:tgtEl>
                                        <p:attrNameLst>
                                          <p:attrName>style.visibility</p:attrName>
                                        </p:attrNameLst>
                                      </p:cBhvr>
                                      <p:to>
                                        <p:strVal val="visible"/>
                                      </p:to>
                                    </p:set>
                                    <p:animEffect transition="in" filter="dissolve">
                                      <p:cBhvr>
                                        <p:cTn id="12" dur="500"/>
                                        <p:tgtEl>
                                          <p:spTgt spid="229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build="p" bldLvl="2"/>
      <p:bldP spid="22938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24040" b="24040"/>
          <a:stretch>
            <a:fillRect/>
          </a:stretch>
        </p:blipFill>
        <p:spPr>
          <a:xfrm>
            <a:off x="457200" y="855663"/>
            <a:ext cx="8374063" cy="5632450"/>
          </a:xfrm>
          <a:noFill/>
        </p:spPr>
      </p:pic>
      <p:sp>
        <p:nvSpPr>
          <p:cNvPr id="56323" name="Title 1"/>
          <p:cNvSpPr>
            <a:spLocks noGrp="1"/>
          </p:cNvSpPr>
          <p:nvPr>
            <p:ph type="title"/>
          </p:nvPr>
        </p:nvSpPr>
        <p:spPr>
          <a:xfrm>
            <a:off x="285750" y="214313"/>
            <a:ext cx="8572500" cy="214312"/>
          </a:xfrm>
        </p:spPr>
        <p:txBody>
          <a:bodyPr/>
          <a:lstStyle/>
          <a:p>
            <a:pPr eaLnBrk="1" hangingPunct="1">
              <a:defRPr/>
            </a:pPr>
            <a:r>
              <a:rPr lang="en-US" sz="1800" b="1" dirty="0" smtClean="0">
                <a:solidFill>
                  <a:schemeClr val="accent6">
                    <a:lumMod val="75000"/>
                  </a:schemeClr>
                </a:solidFill>
                <a:latin typeface="Arial" pitchFamily="34" charset="0"/>
                <a:ea typeface="+mj-ea"/>
                <a:cs typeface="Arial" pitchFamily="34" charset="0"/>
              </a:rPr>
              <a:t>Contingency Management </a:t>
            </a:r>
            <a:r>
              <a:rPr lang="en-US" sz="1800" b="1" dirty="0" err="1" smtClean="0">
                <a:solidFill>
                  <a:schemeClr val="accent6">
                    <a:lumMod val="75000"/>
                  </a:schemeClr>
                </a:solidFill>
                <a:latin typeface="Arial" pitchFamily="34" charset="0"/>
                <a:ea typeface="+mj-ea"/>
                <a:cs typeface="Arial" pitchFamily="34" charset="0"/>
              </a:rPr>
              <a:t>vrs</a:t>
            </a:r>
            <a:r>
              <a:rPr lang="en-US" sz="1800" b="1" dirty="0" smtClean="0">
                <a:solidFill>
                  <a:schemeClr val="accent6">
                    <a:lumMod val="75000"/>
                  </a:schemeClr>
                </a:solidFill>
                <a:latin typeface="Arial" pitchFamily="34" charset="0"/>
                <a:ea typeface="+mj-ea"/>
                <a:cs typeface="Arial" pitchFamily="34" charset="0"/>
              </a:rPr>
              <a:t> Control (Abstinence from Opiates or Cocaine</a:t>
            </a:r>
            <a:r>
              <a:rPr lang="en-US" sz="2800" b="1" dirty="0" smtClean="0">
                <a:solidFill>
                  <a:schemeClr val="accent6">
                    <a:lumMod val="75000"/>
                  </a:schemeClr>
                </a:solidFill>
                <a:latin typeface="Arial" pitchFamily="34" charset="0"/>
                <a:ea typeface="+mj-ea"/>
                <a:cs typeface="Arial"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428625"/>
            <a:ext cx="9144000" cy="714375"/>
          </a:xfrm>
        </p:spPr>
        <p:txBody>
          <a:bodyPr/>
          <a:lstStyle/>
          <a:p>
            <a:pPr eaLnBrk="1" hangingPunct="1"/>
            <a:r>
              <a:rPr lang="en-GB" sz="3200" b="1" smtClean="0">
                <a:solidFill>
                  <a:srgbClr val="000099"/>
                </a:solidFill>
                <a:latin typeface="Verdana" pitchFamily="34" charset="0"/>
              </a:rPr>
              <a:t>What have the following in common? </a:t>
            </a:r>
          </a:p>
        </p:txBody>
      </p:sp>
      <p:sp>
        <p:nvSpPr>
          <p:cNvPr id="22530" name="Content Placeholder 2"/>
          <p:cNvSpPr>
            <a:spLocks noGrp="1"/>
          </p:cNvSpPr>
          <p:nvPr>
            <p:ph idx="1"/>
          </p:nvPr>
        </p:nvSpPr>
        <p:spPr>
          <a:xfrm>
            <a:off x="500063" y="1357313"/>
            <a:ext cx="8286750" cy="5286375"/>
          </a:xfrm>
        </p:spPr>
        <p:txBody>
          <a:bodyPr/>
          <a:lstStyle/>
          <a:p>
            <a:pPr eaLnBrk="1" hangingPunct="1"/>
            <a:r>
              <a:rPr lang="en-GB" sz="2700" b="1" smtClean="0">
                <a:latin typeface="Verdana" pitchFamily="34" charset="0"/>
              </a:rPr>
              <a:t>Extra pocket money </a:t>
            </a:r>
            <a:r>
              <a:rPr lang="en-GB" sz="2700" smtClean="0">
                <a:latin typeface="Verdana" pitchFamily="34" charset="0"/>
              </a:rPr>
              <a:t>for tidying your room.</a:t>
            </a:r>
          </a:p>
          <a:p>
            <a:pPr eaLnBrk="1" hangingPunct="1"/>
            <a:r>
              <a:rPr lang="en-GB" sz="2700" b="1" smtClean="0">
                <a:latin typeface="Verdana" pitchFamily="34" charset="0"/>
              </a:rPr>
              <a:t>UK Car Scrappage Scheme, 2009 </a:t>
            </a:r>
            <a:r>
              <a:rPr lang="en-GB" sz="2700" smtClean="0">
                <a:latin typeface="Verdana" pitchFamily="34" charset="0"/>
              </a:rPr>
              <a:t>(£2,000 for trade-in of old cars for new). </a:t>
            </a:r>
          </a:p>
          <a:p>
            <a:pPr eaLnBrk="1" hangingPunct="1"/>
            <a:r>
              <a:rPr lang="en-GB" sz="2700" b="1" smtClean="0">
                <a:latin typeface="Verdana" pitchFamily="34" charset="0"/>
              </a:rPr>
              <a:t>Tax deductions </a:t>
            </a:r>
            <a:r>
              <a:rPr lang="en-GB" sz="2700" smtClean="0">
                <a:latin typeface="Verdana" pitchFamily="34" charset="0"/>
              </a:rPr>
              <a:t>for charitable contributions</a:t>
            </a:r>
          </a:p>
          <a:p>
            <a:pPr eaLnBrk="1" hangingPunct="1"/>
            <a:r>
              <a:rPr lang="en-GB" sz="2700" b="1" smtClean="0">
                <a:latin typeface="Verdana" pitchFamily="34" charset="0"/>
              </a:rPr>
              <a:t>GP health checks for patients with learning disability. </a:t>
            </a:r>
            <a:r>
              <a:rPr lang="en-GB" sz="2700" smtClean="0">
                <a:latin typeface="Verdana" pitchFamily="34" charset="0"/>
              </a:rPr>
              <a:t>(In 2008, DH proposed that GP practices be paid £50 up front per patient + £50 when complete.)</a:t>
            </a:r>
          </a:p>
          <a:p>
            <a:pPr eaLnBrk="1" hangingPunct="1"/>
            <a:endParaRPr lang="en-GB" sz="2700" smtClean="0">
              <a:latin typeface="Verdana" pitchFamily="34" charset="0"/>
            </a:endParaRPr>
          </a:p>
          <a:p>
            <a:pPr algn="r" eaLnBrk="1" hangingPunct="1">
              <a:buFontTx/>
              <a:buNone/>
            </a:pPr>
            <a:r>
              <a:rPr lang="en-GB" sz="2700" b="1" smtClean="0">
                <a:solidFill>
                  <a:srgbClr val="FF0000"/>
                </a:solidFill>
                <a:latin typeface="Verdana" pitchFamily="34" charset="0"/>
              </a:rPr>
              <a:t>The use of financial incentives to promote socially acceptable / socially desirable / healthy behaviours  is commonplace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285750" y="285750"/>
            <a:ext cx="8572500" cy="1143000"/>
          </a:xfrm>
        </p:spPr>
        <p:txBody>
          <a:bodyPr/>
          <a:lstStyle/>
          <a:p>
            <a:pPr eaLnBrk="1" hangingPunct="1"/>
            <a:r>
              <a:rPr lang="en-US" sz="3600" b="1" smtClean="0">
                <a:latin typeface="Arial" pitchFamily="34" charset="0"/>
                <a:cs typeface="Arial" pitchFamily="34" charset="0"/>
              </a:rPr>
              <a:t>Adherence to Physical Health Interventions</a:t>
            </a:r>
          </a:p>
        </p:txBody>
      </p:sp>
      <p:sp>
        <p:nvSpPr>
          <p:cNvPr id="96258" name="Rectangle 3"/>
          <p:cNvSpPr>
            <a:spLocks noGrp="1" noChangeArrowheads="1"/>
          </p:cNvSpPr>
          <p:nvPr>
            <p:ph idx="1"/>
          </p:nvPr>
        </p:nvSpPr>
        <p:spPr>
          <a:xfrm>
            <a:off x="428625" y="1714500"/>
            <a:ext cx="8429625" cy="857250"/>
          </a:xfrm>
        </p:spPr>
        <p:txBody>
          <a:bodyPr/>
          <a:lstStyle/>
          <a:p>
            <a:pPr lvl="1" algn="ctr" eaLnBrk="1" hangingPunct="1">
              <a:lnSpc>
                <a:spcPct val="80000"/>
              </a:lnSpc>
              <a:buFontTx/>
              <a:buNone/>
            </a:pPr>
            <a:r>
              <a:rPr lang="en-GB" sz="2400" b="1" i="1" smtClean="0">
                <a:latin typeface="Arial" pitchFamily="34" charset="0"/>
                <a:cs typeface="Arial" pitchFamily="34" charset="0"/>
              </a:rPr>
              <a:t>2 x rate for Hep B vaccination, with £5-10 reward</a:t>
            </a:r>
          </a:p>
          <a:p>
            <a:pPr lvl="1" algn="ctr" eaLnBrk="1" hangingPunct="1">
              <a:lnSpc>
                <a:spcPct val="80000"/>
              </a:lnSpc>
              <a:buFontTx/>
              <a:buNone/>
            </a:pPr>
            <a:r>
              <a:rPr lang="en-GB" sz="2400" b="1" i="1" smtClean="0">
                <a:latin typeface="Arial" pitchFamily="34" charset="0"/>
                <a:cs typeface="Arial" pitchFamily="34" charset="0"/>
              </a:rPr>
              <a:t>Threefold for 6-month return rate (Seal et al, 2003)</a:t>
            </a:r>
          </a:p>
          <a:p>
            <a:pPr lvl="1" eaLnBrk="1" hangingPunct="1">
              <a:lnSpc>
                <a:spcPct val="80000"/>
              </a:lnSpc>
              <a:buFontTx/>
              <a:buNone/>
            </a:pPr>
            <a:endParaRPr lang="en-GB" sz="2000" smtClean="0"/>
          </a:p>
          <a:p>
            <a:pPr lvl="1" eaLnBrk="1" hangingPunct="1">
              <a:lnSpc>
                <a:spcPct val="80000"/>
              </a:lnSpc>
              <a:buFontTx/>
              <a:buNone/>
            </a:pPr>
            <a:endParaRPr lang="en-US" sz="2000" smtClean="0"/>
          </a:p>
        </p:txBody>
      </p:sp>
      <p:pic>
        <p:nvPicPr>
          <p:cNvPr id="9625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997200"/>
            <a:ext cx="864235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685800" y="285750"/>
            <a:ext cx="7772400" cy="714375"/>
          </a:xfrm>
        </p:spPr>
        <p:txBody>
          <a:bodyPr/>
          <a:lstStyle/>
          <a:p>
            <a:pPr eaLnBrk="1" hangingPunct="1"/>
            <a:r>
              <a:rPr lang="en-US" sz="3600" b="1" smtClean="0">
                <a:latin typeface="Arial" pitchFamily="34" charset="0"/>
                <a:cs typeface="Arial" pitchFamily="34" charset="0"/>
              </a:rPr>
              <a:t>CM for Opiate Detoxification</a:t>
            </a:r>
          </a:p>
        </p:txBody>
      </p:sp>
      <p:sp>
        <p:nvSpPr>
          <p:cNvPr id="4" name="Rectangle 3"/>
          <p:cNvSpPr>
            <a:spLocks noGrp="1" noChangeArrowheads="1"/>
          </p:cNvSpPr>
          <p:nvPr>
            <p:ph idx="1"/>
          </p:nvPr>
        </p:nvSpPr>
        <p:spPr>
          <a:xfrm>
            <a:off x="357188" y="1285875"/>
            <a:ext cx="8286750" cy="928688"/>
          </a:xfrm>
        </p:spPr>
        <p:txBody>
          <a:bodyPr rtlCol="0">
            <a:normAutofit/>
          </a:bodyPr>
          <a:lstStyle/>
          <a:p>
            <a:pPr lvl="1" algn="ctr" eaLnBrk="1" fontAlgn="auto" hangingPunct="1">
              <a:lnSpc>
                <a:spcPct val="80000"/>
              </a:lnSpc>
              <a:spcAft>
                <a:spcPts val="0"/>
              </a:spcAft>
              <a:buFontTx/>
              <a:buNone/>
              <a:defRPr/>
            </a:pPr>
            <a:r>
              <a:rPr lang="en-GB" sz="2400" b="1" i="1" dirty="0" smtClean="0">
                <a:latin typeface="Arial" pitchFamily="34" charset="0"/>
                <a:ea typeface="+mn-ea"/>
                <a:cs typeface="Arial" pitchFamily="34" charset="0"/>
              </a:rPr>
              <a:t>More </a:t>
            </a:r>
            <a:r>
              <a:rPr lang="en-GB" sz="2400" b="1" i="1" dirty="0">
                <a:latin typeface="Arial" pitchFamily="34" charset="0"/>
                <a:ea typeface="+mn-ea"/>
                <a:cs typeface="Arial" pitchFamily="34" charset="0"/>
              </a:rPr>
              <a:t>likely to </a:t>
            </a:r>
            <a:r>
              <a:rPr lang="en-GB" sz="2400" b="1" i="1" dirty="0" err="1">
                <a:latin typeface="Arial" pitchFamily="34" charset="0"/>
                <a:ea typeface="+mn-ea"/>
                <a:cs typeface="Arial" pitchFamily="34" charset="0"/>
              </a:rPr>
              <a:t>detox</a:t>
            </a:r>
            <a:r>
              <a:rPr lang="en-GB" sz="2400" b="1" i="1" dirty="0">
                <a:latin typeface="Arial" pitchFamily="34" charset="0"/>
                <a:ea typeface="+mn-ea"/>
                <a:cs typeface="Arial" pitchFamily="34" charset="0"/>
              </a:rPr>
              <a:t> </a:t>
            </a:r>
            <a:r>
              <a:rPr lang="en-GB" sz="2400" b="1" i="1" dirty="0" smtClean="0">
                <a:latin typeface="Arial" pitchFamily="34" charset="0"/>
                <a:ea typeface="+mn-ea"/>
                <a:cs typeface="Arial" pitchFamily="34" charset="0"/>
              </a:rPr>
              <a:t>successfully  with CM</a:t>
            </a:r>
            <a:endParaRPr lang="en-GB" sz="2400" b="1" i="1" dirty="0">
              <a:latin typeface="Arial" pitchFamily="34" charset="0"/>
              <a:ea typeface="+mn-ea"/>
              <a:cs typeface="Arial" pitchFamily="34" charset="0"/>
            </a:endParaRPr>
          </a:p>
          <a:p>
            <a:pPr lvl="1" algn="ctr" eaLnBrk="1" fontAlgn="auto" hangingPunct="1">
              <a:lnSpc>
                <a:spcPct val="80000"/>
              </a:lnSpc>
              <a:spcAft>
                <a:spcPts val="0"/>
              </a:spcAft>
              <a:buFontTx/>
              <a:buNone/>
              <a:defRPr/>
            </a:pPr>
            <a:r>
              <a:rPr lang="en-GB" sz="2400" b="1" i="1" dirty="0">
                <a:latin typeface="Arial" pitchFamily="34" charset="0"/>
                <a:ea typeface="+mn-ea"/>
                <a:cs typeface="Arial" pitchFamily="34" charset="0"/>
              </a:rPr>
              <a:t>More likely to achieve </a:t>
            </a:r>
            <a:r>
              <a:rPr lang="en-GB" sz="2400" b="1" i="1" dirty="0" smtClean="0">
                <a:latin typeface="Arial" pitchFamily="34" charset="0"/>
                <a:ea typeface="+mn-ea"/>
                <a:cs typeface="Arial" pitchFamily="34" charset="0"/>
              </a:rPr>
              <a:t>abstinence with CM </a:t>
            </a:r>
          </a:p>
          <a:p>
            <a:pPr marL="457200" lvl="1" indent="0" eaLnBrk="1" fontAlgn="auto" hangingPunct="1">
              <a:lnSpc>
                <a:spcPct val="80000"/>
              </a:lnSpc>
              <a:spcAft>
                <a:spcPts val="0"/>
              </a:spcAft>
              <a:buFont typeface="Arial"/>
              <a:buNone/>
              <a:defRPr/>
            </a:pPr>
            <a:endParaRPr lang="en-US" sz="2000" dirty="0" smtClean="0">
              <a:ea typeface="+mn-ea"/>
            </a:endParaRPr>
          </a:p>
          <a:p>
            <a:pPr marL="457200" lvl="1" indent="0" eaLnBrk="1" fontAlgn="auto" hangingPunct="1">
              <a:lnSpc>
                <a:spcPct val="80000"/>
              </a:lnSpc>
              <a:spcAft>
                <a:spcPts val="0"/>
              </a:spcAft>
              <a:buFont typeface="Arial"/>
              <a:buNone/>
              <a:defRPr/>
            </a:pPr>
            <a:endParaRPr lang="en-GB" sz="2000" dirty="0">
              <a:ea typeface="+mn-ea"/>
            </a:endParaRPr>
          </a:p>
        </p:txBody>
      </p:sp>
      <p:pic>
        <p:nvPicPr>
          <p:cNvPr id="9830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500313"/>
            <a:ext cx="871378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685800" y="428625"/>
            <a:ext cx="7772400" cy="928688"/>
          </a:xfrm>
        </p:spPr>
        <p:txBody>
          <a:bodyPr/>
          <a:lstStyle/>
          <a:p>
            <a:pPr eaLnBrk="1" hangingPunct="1"/>
            <a:r>
              <a:rPr lang="en-GB" smtClean="0">
                <a:solidFill>
                  <a:srgbClr val="000099"/>
                </a:solidFill>
                <a:latin typeface="Arial" pitchFamily="34" charset="0"/>
              </a:rPr>
              <a:t>Conclusions</a:t>
            </a:r>
          </a:p>
        </p:txBody>
      </p:sp>
      <p:sp>
        <p:nvSpPr>
          <p:cNvPr id="100354" name="Rectangle 3"/>
          <p:cNvSpPr>
            <a:spLocks noGrp="1" noChangeArrowheads="1"/>
          </p:cNvSpPr>
          <p:nvPr>
            <p:ph type="body" idx="1"/>
          </p:nvPr>
        </p:nvSpPr>
        <p:spPr>
          <a:xfrm>
            <a:off x="714375" y="1714500"/>
            <a:ext cx="7772400" cy="4572000"/>
          </a:xfrm>
        </p:spPr>
        <p:txBody>
          <a:bodyPr/>
          <a:lstStyle/>
          <a:p>
            <a:pPr eaLnBrk="1" hangingPunct="1">
              <a:lnSpc>
                <a:spcPct val="90000"/>
              </a:lnSpc>
            </a:pPr>
            <a:r>
              <a:rPr lang="en-US" sz="2800" i="1" smtClean="0">
                <a:latin typeface="Arial" pitchFamily="34" charset="0"/>
                <a:cs typeface="Times New Roman" pitchFamily="18" charset="0"/>
              </a:rPr>
              <a:t>Contingency Management</a:t>
            </a:r>
            <a:r>
              <a:rPr lang="en-GB" sz="2800" b="1" smtClean="0">
                <a:latin typeface="Arial" pitchFamily="34" charset="0"/>
                <a:cs typeface="Times New Roman" pitchFamily="18" charset="0"/>
              </a:rPr>
              <a:t> </a:t>
            </a:r>
            <a:r>
              <a:rPr lang="en-GB" sz="2800" smtClean="0">
                <a:latin typeface="Arial" pitchFamily="34" charset="0"/>
              </a:rPr>
              <a:t>has a strong evidence-base (</a:t>
            </a:r>
            <a:r>
              <a:rPr lang="en-GB" sz="2800" u="sng" smtClean="0">
                <a:latin typeface="Arial" pitchFamily="34" charset="0"/>
              </a:rPr>
              <a:t>from US clinical settings</a:t>
            </a:r>
            <a:r>
              <a:rPr lang="en-GB" sz="2800" smtClean="0">
                <a:latin typeface="Arial" pitchFamily="34" charset="0"/>
              </a:rPr>
              <a:t>) regarding its effectiveness;</a:t>
            </a:r>
          </a:p>
          <a:p>
            <a:pPr eaLnBrk="1" hangingPunct="1">
              <a:lnSpc>
                <a:spcPct val="90000"/>
              </a:lnSpc>
            </a:pPr>
            <a:endParaRPr lang="en-GB" sz="2800" smtClean="0">
              <a:latin typeface="Arial" pitchFamily="34" charset="0"/>
            </a:endParaRPr>
          </a:p>
          <a:p>
            <a:pPr lvl="1" eaLnBrk="1" hangingPunct="1">
              <a:lnSpc>
                <a:spcPct val="90000"/>
              </a:lnSpc>
            </a:pPr>
            <a:r>
              <a:rPr lang="en-GB" sz="2400" smtClean="0">
                <a:latin typeface="Arial" pitchFamily="34" charset="0"/>
              </a:rPr>
              <a:t>in increasing motivation of clients to engage with abstinence as a treatment goal,</a:t>
            </a:r>
          </a:p>
          <a:p>
            <a:pPr lvl="1" eaLnBrk="1" hangingPunct="1">
              <a:lnSpc>
                <a:spcPct val="90000"/>
              </a:lnSpc>
            </a:pPr>
            <a:r>
              <a:rPr lang="en-GB" sz="2400" smtClean="0">
                <a:latin typeface="Arial" pitchFamily="34" charset="0"/>
              </a:rPr>
              <a:t>increasing retention in treatment,</a:t>
            </a:r>
          </a:p>
          <a:p>
            <a:pPr lvl="1" eaLnBrk="1" hangingPunct="1">
              <a:lnSpc>
                <a:spcPct val="90000"/>
              </a:lnSpc>
            </a:pPr>
            <a:r>
              <a:rPr lang="en-GB" sz="2400" smtClean="0">
                <a:latin typeface="Arial" pitchFamily="34" charset="0"/>
              </a:rPr>
              <a:t>longer term abstinence and other health outcomes, and, </a:t>
            </a:r>
          </a:p>
          <a:p>
            <a:pPr lvl="1" eaLnBrk="1" hangingPunct="1">
              <a:lnSpc>
                <a:spcPct val="90000"/>
              </a:lnSpc>
            </a:pPr>
            <a:r>
              <a:rPr lang="en-GB" sz="2400" smtClean="0">
                <a:latin typeface="Arial" pitchFamily="34" charset="0"/>
              </a:rPr>
              <a:t>has demonstrated effectiveness in achieving these outcomes amongst a range of challenging populations.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685800" y="1214438"/>
            <a:ext cx="7772400" cy="5310187"/>
          </a:xfrm>
        </p:spPr>
        <p:txBody>
          <a:bodyPr/>
          <a:lstStyle/>
          <a:p>
            <a:r>
              <a:rPr lang="en-GB" sz="3600" b="1" smtClean="0">
                <a:solidFill>
                  <a:srgbClr val="000099"/>
                </a:solidFill>
                <a:latin typeface="Verdana" pitchFamily="34" charset="0"/>
              </a:rPr>
              <a:t>Contingency Management in UK Drug Treatment</a:t>
            </a:r>
            <a:br>
              <a:rPr lang="en-GB" sz="3600" b="1" smtClean="0">
                <a:solidFill>
                  <a:srgbClr val="000099"/>
                </a:solidFill>
                <a:latin typeface="Verdana" pitchFamily="34" charset="0"/>
              </a:rPr>
            </a:br>
            <a:r>
              <a:rPr lang="en-GB" sz="3600" b="1" smtClean="0">
                <a:solidFill>
                  <a:srgbClr val="000099"/>
                </a:solidFill>
                <a:latin typeface="Verdana" pitchFamily="34" charset="0"/>
              </a:rPr>
              <a:t/>
            </a:r>
            <a:br>
              <a:rPr lang="en-GB" sz="3600" b="1" smtClean="0">
                <a:solidFill>
                  <a:srgbClr val="000099"/>
                </a:solidFill>
                <a:latin typeface="Verdana" pitchFamily="34" charset="0"/>
              </a:rPr>
            </a:br>
            <a:r>
              <a:rPr lang="en-GB" sz="3600" smtClean="0">
                <a:solidFill>
                  <a:srgbClr val="000099"/>
                </a:solidFill>
                <a:latin typeface="Verdana" pitchFamily="34" charset="0"/>
              </a:rPr>
              <a:t>What are the moral and ethical concerns that might be raised?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285750" y="357188"/>
            <a:ext cx="5572125" cy="857250"/>
          </a:xfrm>
        </p:spPr>
        <p:txBody>
          <a:bodyPr/>
          <a:lstStyle/>
          <a:p>
            <a:pPr eaLnBrk="1" hangingPunct="1"/>
            <a:r>
              <a:rPr lang="en-GB" sz="3200" b="1" smtClean="0">
                <a:solidFill>
                  <a:srgbClr val="000099"/>
                </a:solidFill>
                <a:latin typeface="Verdana" pitchFamily="34" charset="0"/>
              </a:rPr>
              <a:t>Moral concerns &amp; </a:t>
            </a:r>
            <a:br>
              <a:rPr lang="en-GB" sz="3200" b="1" smtClean="0">
                <a:solidFill>
                  <a:srgbClr val="000099"/>
                </a:solidFill>
                <a:latin typeface="Verdana" pitchFamily="34" charset="0"/>
              </a:rPr>
            </a:br>
            <a:r>
              <a:rPr lang="en-GB" sz="3200" b="1" smtClean="0">
                <a:solidFill>
                  <a:srgbClr val="000099"/>
                </a:solidFill>
                <a:latin typeface="Verdana" pitchFamily="34" charset="0"/>
              </a:rPr>
              <a:t>Drug Treatment</a:t>
            </a:r>
            <a:endParaRPr lang="en-GB" sz="3200" smtClean="0">
              <a:solidFill>
                <a:srgbClr val="000099"/>
              </a:solidFill>
            </a:endParaRPr>
          </a:p>
        </p:txBody>
      </p:sp>
      <p:sp>
        <p:nvSpPr>
          <p:cNvPr id="104450" name="Content Placeholder 2"/>
          <p:cNvSpPr>
            <a:spLocks noGrp="1"/>
          </p:cNvSpPr>
          <p:nvPr>
            <p:ph idx="1"/>
          </p:nvPr>
        </p:nvSpPr>
        <p:spPr>
          <a:xfrm>
            <a:off x="214313" y="1571625"/>
            <a:ext cx="6072187" cy="1857375"/>
          </a:xfrm>
        </p:spPr>
        <p:txBody>
          <a:bodyPr/>
          <a:lstStyle/>
          <a:p>
            <a:pPr eaLnBrk="1" hangingPunct="1">
              <a:buFontTx/>
              <a:buNone/>
            </a:pPr>
            <a:r>
              <a:rPr lang="en-GB" sz="1800" b="1" i="1" smtClean="0">
                <a:latin typeface="Verdana" pitchFamily="34" charset="0"/>
              </a:rPr>
              <a:t>Bribery</a:t>
            </a:r>
            <a:r>
              <a:rPr lang="en-GB" sz="1800" i="1" smtClean="0">
                <a:latin typeface="Verdana" pitchFamily="34" charset="0"/>
              </a:rPr>
              <a:t>: </a:t>
            </a:r>
            <a:r>
              <a:rPr lang="en-GB" sz="1800" smtClean="0">
                <a:latin typeface="Verdana" pitchFamily="34" charset="0"/>
              </a:rPr>
              <a:t>Paying people to act against</a:t>
            </a:r>
            <a:r>
              <a:rPr lang="en-GB" sz="1800" baseline="30000" smtClean="0">
                <a:latin typeface="Verdana" pitchFamily="34" charset="0"/>
              </a:rPr>
              <a:t> </a:t>
            </a:r>
            <a:r>
              <a:rPr lang="en-GB" sz="1800" smtClean="0">
                <a:latin typeface="Verdana" pitchFamily="34" charset="0"/>
              </a:rPr>
              <a:t>wishes</a:t>
            </a:r>
          </a:p>
          <a:p>
            <a:pPr eaLnBrk="1" hangingPunct="1">
              <a:buFontTx/>
              <a:buNone/>
            </a:pPr>
            <a:r>
              <a:rPr lang="en-GB" sz="1800" smtClean="0">
                <a:latin typeface="Verdana" pitchFamily="34" charset="0"/>
              </a:rPr>
              <a:t>	</a:t>
            </a:r>
            <a:r>
              <a:rPr lang="en-GB" sz="1800" smtClean="0">
                <a:solidFill>
                  <a:srgbClr val="FF0000"/>
                </a:solidFill>
                <a:latin typeface="Verdana" pitchFamily="34" charset="0"/>
              </a:rPr>
              <a:t>Offered to achieve </a:t>
            </a:r>
            <a:r>
              <a:rPr lang="en-GB" sz="1800" b="1" smtClean="0">
                <a:solidFill>
                  <a:srgbClr val="FF0000"/>
                </a:solidFill>
                <a:latin typeface="Verdana" pitchFamily="34" charset="0"/>
              </a:rPr>
              <a:t>outcomes</a:t>
            </a:r>
            <a:r>
              <a:rPr lang="en-GB" sz="1800" b="1" baseline="30000" smtClean="0">
                <a:solidFill>
                  <a:srgbClr val="FF0000"/>
                </a:solidFill>
                <a:latin typeface="Verdana" pitchFamily="34" charset="0"/>
              </a:rPr>
              <a:t> </a:t>
            </a:r>
            <a:r>
              <a:rPr lang="en-GB" sz="1800" b="1" smtClean="0">
                <a:solidFill>
                  <a:srgbClr val="FF0000"/>
                </a:solidFill>
                <a:latin typeface="Verdana" pitchFamily="34" charset="0"/>
              </a:rPr>
              <a:t>desired </a:t>
            </a:r>
            <a:r>
              <a:rPr lang="en-GB" sz="1800" smtClean="0">
                <a:solidFill>
                  <a:srgbClr val="FF0000"/>
                </a:solidFill>
                <a:latin typeface="Verdana" pitchFamily="34" charset="0"/>
              </a:rPr>
              <a:t>by most</a:t>
            </a:r>
          </a:p>
          <a:p>
            <a:pPr eaLnBrk="1" hangingPunct="1">
              <a:buFontTx/>
              <a:buNone/>
            </a:pPr>
            <a:r>
              <a:rPr lang="en-GB" sz="1800" b="1" i="1" smtClean="0">
                <a:latin typeface="Verdana" pitchFamily="34" charset="0"/>
              </a:rPr>
              <a:t>Coercion</a:t>
            </a:r>
            <a:r>
              <a:rPr lang="en-GB" sz="1800" i="1" smtClean="0">
                <a:latin typeface="Verdana" pitchFamily="34" charset="0"/>
              </a:rPr>
              <a:t>: </a:t>
            </a:r>
            <a:r>
              <a:rPr lang="en-GB" sz="1800" smtClean="0">
                <a:latin typeface="Verdana" pitchFamily="34" charset="0"/>
              </a:rPr>
              <a:t>Compels people to behave using</a:t>
            </a:r>
            <a:r>
              <a:rPr lang="en-GB" sz="1800" baseline="30000" smtClean="0">
                <a:latin typeface="Verdana" pitchFamily="34" charset="0"/>
              </a:rPr>
              <a:t> </a:t>
            </a:r>
            <a:r>
              <a:rPr lang="en-GB" sz="1800" smtClean="0">
                <a:latin typeface="Verdana" pitchFamily="34" charset="0"/>
              </a:rPr>
              <a:t>threats</a:t>
            </a:r>
          </a:p>
          <a:p>
            <a:pPr eaLnBrk="1" hangingPunct="1">
              <a:buFontTx/>
              <a:buNone/>
            </a:pPr>
            <a:r>
              <a:rPr lang="en-GB" sz="1800" smtClean="0">
                <a:solidFill>
                  <a:srgbClr val="FF0000"/>
                </a:solidFill>
                <a:latin typeface="Verdana" pitchFamily="34" charset="0"/>
              </a:rPr>
              <a:t>	</a:t>
            </a:r>
            <a:r>
              <a:rPr lang="en-GB" sz="1800" b="1" smtClean="0">
                <a:solidFill>
                  <a:srgbClr val="FF0000"/>
                </a:solidFill>
                <a:latin typeface="Verdana" pitchFamily="34" charset="0"/>
              </a:rPr>
              <a:t>Voluntary</a:t>
            </a:r>
            <a:r>
              <a:rPr lang="en-GB" sz="1800" smtClean="0">
                <a:solidFill>
                  <a:srgbClr val="FF0000"/>
                </a:solidFill>
                <a:latin typeface="Verdana" pitchFamily="34" charset="0"/>
              </a:rPr>
              <a:t> with prospect</a:t>
            </a:r>
            <a:r>
              <a:rPr lang="en-GB" sz="1800" baseline="30000" smtClean="0">
                <a:solidFill>
                  <a:srgbClr val="FF0000"/>
                </a:solidFill>
                <a:latin typeface="Verdana" pitchFamily="34" charset="0"/>
              </a:rPr>
              <a:t> </a:t>
            </a:r>
            <a:r>
              <a:rPr lang="en-GB" sz="1800" smtClean="0">
                <a:solidFill>
                  <a:srgbClr val="FF0000"/>
                </a:solidFill>
                <a:latin typeface="Verdana" pitchFamily="34" charset="0"/>
              </a:rPr>
              <a:t>of gain (not loss)</a:t>
            </a:r>
          </a:p>
        </p:txBody>
      </p:sp>
      <p:pic>
        <p:nvPicPr>
          <p:cNvPr id="104451" name="Picture 8"/>
          <p:cNvPicPr>
            <a:picLocks noChangeAspect="1" noChangeArrowheads="1"/>
          </p:cNvPicPr>
          <p:nvPr/>
        </p:nvPicPr>
        <p:blipFill>
          <a:blip r:embed="rId3">
            <a:extLst>
              <a:ext uri="{28A0092B-C50C-407E-A947-70E740481C1C}">
                <a14:useLocalDpi xmlns:a14="http://schemas.microsoft.com/office/drawing/2010/main" val="0"/>
              </a:ext>
            </a:extLst>
          </a:blip>
          <a:srcRect r="5167"/>
          <a:stretch>
            <a:fillRect/>
          </a:stretch>
        </p:blipFill>
        <p:spPr bwMode="auto">
          <a:xfrm>
            <a:off x="6215063" y="214313"/>
            <a:ext cx="2700337" cy="3389312"/>
          </a:xfrm>
          <a:prstGeom prst="rect">
            <a:avLst/>
          </a:prstGeom>
          <a:solidFill>
            <a:schemeClr val="accent1"/>
          </a:solidFill>
          <a:ln w="9525">
            <a:solidFill>
              <a:schemeClr val="bg1"/>
            </a:solidFill>
            <a:miter lim="800000"/>
            <a:headEnd/>
            <a:tailEnd/>
          </a:ln>
        </p:spPr>
      </p:pic>
      <p:sp>
        <p:nvSpPr>
          <p:cNvPr id="5" name="Content Placeholder 2"/>
          <p:cNvSpPr txBox="1">
            <a:spLocks/>
          </p:cNvSpPr>
          <p:nvPr/>
        </p:nvSpPr>
        <p:spPr bwMode="auto">
          <a:xfrm>
            <a:off x="285750" y="3286125"/>
            <a:ext cx="8572500" cy="3357563"/>
          </a:xfrm>
          <a:prstGeom prst="rect">
            <a:avLst/>
          </a:prstGeom>
          <a:noFill/>
          <a:ln w="9525">
            <a:noFill/>
            <a:miter lim="800000"/>
            <a:headEnd/>
            <a:tailEnd/>
          </a:ln>
        </p:spPr>
        <p:txBody>
          <a:bodyPr/>
          <a:lstStyle/>
          <a:p>
            <a:pPr marL="342900" indent="-342900">
              <a:spcBef>
                <a:spcPct val="20000"/>
              </a:spcBef>
              <a:defRPr/>
            </a:pPr>
            <a:r>
              <a:rPr lang="en-GB" sz="1800" b="1" i="1" kern="0" dirty="0">
                <a:latin typeface="Verdana" pitchFamily="34" charset="0"/>
                <a:ea typeface="+mn-ea"/>
              </a:rPr>
              <a:t>Paternalistic</a:t>
            </a:r>
            <a:r>
              <a:rPr lang="en-GB" sz="1800" i="1" kern="0" dirty="0">
                <a:latin typeface="Verdana" pitchFamily="34" charset="0"/>
                <a:ea typeface="+mn-ea"/>
              </a:rPr>
              <a:t>: 	</a:t>
            </a:r>
            <a:r>
              <a:rPr lang="en-GB" sz="1800" kern="0" dirty="0">
                <a:latin typeface="Verdana" pitchFamily="34" charset="0"/>
                <a:ea typeface="+mn-ea"/>
              </a:rPr>
              <a:t>Undermines individual autonomy</a:t>
            </a:r>
          </a:p>
          <a:p>
            <a:pPr marL="352425">
              <a:spcBef>
                <a:spcPct val="20000"/>
              </a:spcBef>
              <a:defRPr/>
            </a:pPr>
            <a:r>
              <a:rPr lang="en-GB" sz="1800" b="1" i="1" kern="0" dirty="0">
                <a:solidFill>
                  <a:srgbClr val="FF0000"/>
                </a:solidFill>
                <a:latin typeface="Verdana" pitchFamily="34" charset="0"/>
                <a:ea typeface="+mn-ea"/>
              </a:rPr>
              <a:t>Promotes autonomy</a:t>
            </a:r>
            <a:r>
              <a:rPr lang="en-GB" sz="1800" i="1" kern="0" dirty="0">
                <a:solidFill>
                  <a:srgbClr val="FF0000"/>
                </a:solidFill>
                <a:latin typeface="Verdana" pitchFamily="34" charset="0"/>
                <a:ea typeface="+mn-ea"/>
              </a:rPr>
              <a:t>: </a:t>
            </a:r>
            <a:r>
              <a:rPr lang="en-GB" sz="1800" kern="0" dirty="0">
                <a:solidFill>
                  <a:srgbClr val="FF0000"/>
                </a:solidFill>
                <a:latin typeface="Verdana" pitchFamily="34" charset="0"/>
                <a:ea typeface="+mn-ea"/>
              </a:rPr>
              <a:t>Facilitates autonomy</a:t>
            </a:r>
            <a:r>
              <a:rPr lang="en-GB" sz="1800" kern="0" baseline="30000" dirty="0">
                <a:solidFill>
                  <a:srgbClr val="FF0000"/>
                </a:solidFill>
                <a:latin typeface="Verdana" pitchFamily="34" charset="0"/>
                <a:ea typeface="+mn-ea"/>
              </a:rPr>
              <a:t> </a:t>
            </a:r>
            <a:r>
              <a:rPr lang="en-GB" sz="1800" kern="0" dirty="0">
                <a:solidFill>
                  <a:srgbClr val="FF0000"/>
                </a:solidFill>
                <a:latin typeface="Verdana" pitchFamily="34" charset="0"/>
                <a:ea typeface="+mn-ea"/>
              </a:rPr>
              <a:t>when it makes it more likely that people act in line with their</a:t>
            </a:r>
            <a:r>
              <a:rPr lang="en-GB" sz="1800" kern="0" baseline="30000" dirty="0">
                <a:solidFill>
                  <a:srgbClr val="FF0000"/>
                </a:solidFill>
                <a:latin typeface="Verdana" pitchFamily="34" charset="0"/>
                <a:ea typeface="+mn-ea"/>
              </a:rPr>
              <a:t> </a:t>
            </a:r>
            <a:r>
              <a:rPr lang="en-GB" sz="1800" kern="0" dirty="0">
                <a:solidFill>
                  <a:srgbClr val="FF0000"/>
                </a:solidFill>
                <a:latin typeface="Verdana" pitchFamily="34" charset="0"/>
                <a:ea typeface="+mn-ea"/>
              </a:rPr>
              <a:t>considered preferences</a:t>
            </a:r>
          </a:p>
          <a:p>
            <a:pPr marL="352425" indent="-352425">
              <a:spcBef>
                <a:spcPct val="20000"/>
              </a:spcBef>
              <a:defRPr/>
            </a:pPr>
            <a:r>
              <a:rPr lang="en-GB" sz="1800" b="1" i="1" kern="0" dirty="0">
                <a:latin typeface="Verdana" pitchFamily="34" charset="0"/>
                <a:ea typeface="+mn-ea"/>
              </a:rPr>
              <a:t>Unfair</a:t>
            </a:r>
            <a:r>
              <a:rPr lang="en-GB" sz="1800" i="1" kern="0" dirty="0">
                <a:latin typeface="Verdana" pitchFamily="34" charset="0"/>
                <a:ea typeface="+mn-ea"/>
              </a:rPr>
              <a:t>: </a:t>
            </a:r>
            <a:r>
              <a:rPr lang="en-GB" sz="1800" kern="0" dirty="0">
                <a:latin typeface="Verdana" pitchFamily="34" charset="0"/>
                <a:ea typeface="+mn-ea"/>
              </a:rPr>
              <a:t>People</a:t>
            </a:r>
            <a:r>
              <a:rPr lang="en-GB" sz="1800" kern="0" baseline="30000" dirty="0">
                <a:latin typeface="Verdana" pitchFamily="34" charset="0"/>
                <a:ea typeface="+mn-ea"/>
              </a:rPr>
              <a:t> </a:t>
            </a:r>
            <a:r>
              <a:rPr lang="en-GB" sz="1800" kern="0" dirty="0">
                <a:latin typeface="Verdana" pitchFamily="34" charset="0"/>
                <a:ea typeface="+mn-ea"/>
              </a:rPr>
              <a:t>should not be paid to do what they should do anyway</a:t>
            </a:r>
          </a:p>
          <a:p>
            <a:pPr marL="352425">
              <a:spcBef>
                <a:spcPct val="20000"/>
              </a:spcBef>
              <a:defRPr/>
            </a:pPr>
            <a:r>
              <a:rPr lang="en-GB" sz="1800" b="1" i="1" kern="0" dirty="0">
                <a:solidFill>
                  <a:srgbClr val="FF0000"/>
                </a:solidFill>
                <a:latin typeface="Verdana" pitchFamily="34" charset="0"/>
                <a:ea typeface="+mn-ea"/>
              </a:rPr>
              <a:t>Promotes fairness</a:t>
            </a:r>
            <a:r>
              <a:rPr lang="en-GB" sz="1800" i="1" kern="0" dirty="0">
                <a:solidFill>
                  <a:srgbClr val="FF0000"/>
                </a:solidFill>
                <a:latin typeface="Verdana" pitchFamily="34" charset="0"/>
                <a:ea typeface="+mn-ea"/>
              </a:rPr>
              <a:t>: </a:t>
            </a:r>
            <a:r>
              <a:rPr lang="en-GB" sz="1800" kern="0" dirty="0">
                <a:solidFill>
                  <a:srgbClr val="FF0000"/>
                </a:solidFill>
                <a:latin typeface="Verdana" pitchFamily="34" charset="0"/>
                <a:ea typeface="+mn-ea"/>
              </a:rPr>
              <a:t>Potentially</a:t>
            </a:r>
            <a:r>
              <a:rPr lang="en-GB" sz="1800" kern="0" baseline="30000" dirty="0">
                <a:solidFill>
                  <a:srgbClr val="FF0000"/>
                </a:solidFill>
                <a:latin typeface="Verdana" pitchFamily="34" charset="0"/>
                <a:ea typeface="+mn-ea"/>
              </a:rPr>
              <a:t> </a:t>
            </a:r>
            <a:r>
              <a:rPr lang="en-GB" sz="1800" kern="0" dirty="0">
                <a:solidFill>
                  <a:srgbClr val="FF0000"/>
                </a:solidFill>
                <a:latin typeface="Verdana" pitchFamily="34" charset="0"/>
                <a:ea typeface="+mn-ea"/>
              </a:rPr>
              <a:t>more potent means of changing behaviour in the most socially</a:t>
            </a:r>
            <a:r>
              <a:rPr lang="en-GB" sz="1800" kern="0" baseline="30000" dirty="0">
                <a:solidFill>
                  <a:srgbClr val="FF0000"/>
                </a:solidFill>
                <a:latin typeface="Verdana" pitchFamily="34" charset="0"/>
                <a:ea typeface="+mn-ea"/>
              </a:rPr>
              <a:t> </a:t>
            </a:r>
            <a:r>
              <a:rPr lang="en-GB" sz="1800" kern="0" dirty="0">
                <a:solidFill>
                  <a:srgbClr val="FF0000"/>
                </a:solidFill>
                <a:latin typeface="Verdana" pitchFamily="34" charset="0"/>
                <a:ea typeface="+mn-ea"/>
              </a:rPr>
              <a:t>deprived, thereby reducing health inequities</a:t>
            </a:r>
          </a:p>
          <a:p>
            <a:pPr marL="352425" indent="-352425">
              <a:spcBef>
                <a:spcPct val="20000"/>
              </a:spcBef>
              <a:defRPr/>
            </a:pPr>
            <a:r>
              <a:rPr lang="en-GB" sz="1800" b="1" i="1" kern="0" dirty="0">
                <a:latin typeface="Verdana" pitchFamily="34" charset="0"/>
                <a:ea typeface="+mn-ea"/>
              </a:rPr>
              <a:t>Waste of</a:t>
            </a:r>
            <a:r>
              <a:rPr lang="en-GB" sz="1800" b="1" i="1" kern="0" baseline="30000" dirty="0">
                <a:latin typeface="Verdana" pitchFamily="34" charset="0"/>
                <a:ea typeface="+mn-ea"/>
              </a:rPr>
              <a:t> </a:t>
            </a:r>
            <a:r>
              <a:rPr lang="en-GB" sz="1800" b="1" i="1" kern="0" dirty="0">
                <a:latin typeface="Verdana" pitchFamily="34" charset="0"/>
                <a:ea typeface="+mn-ea"/>
              </a:rPr>
              <a:t>money</a:t>
            </a:r>
            <a:r>
              <a:rPr lang="en-GB" sz="1800" i="1" kern="0" dirty="0">
                <a:latin typeface="Verdana" pitchFamily="34" charset="0"/>
                <a:ea typeface="+mn-ea"/>
              </a:rPr>
              <a:t>: </a:t>
            </a:r>
            <a:r>
              <a:rPr lang="en-GB" sz="1800" kern="0" dirty="0">
                <a:latin typeface="Verdana" pitchFamily="34" charset="0"/>
                <a:ea typeface="+mn-ea"/>
              </a:rPr>
              <a:t>Poor use of the public purse, where there are many</a:t>
            </a:r>
            <a:r>
              <a:rPr lang="en-GB" sz="1800" kern="0" baseline="30000" dirty="0">
                <a:latin typeface="Verdana" pitchFamily="34" charset="0"/>
                <a:ea typeface="+mn-ea"/>
              </a:rPr>
              <a:t> </a:t>
            </a:r>
            <a:r>
              <a:rPr lang="en-GB" sz="1800" kern="0" dirty="0">
                <a:latin typeface="Verdana" pitchFamily="34" charset="0"/>
                <a:ea typeface="+mn-ea"/>
              </a:rPr>
              <a:t>competing demands</a:t>
            </a:r>
          </a:p>
          <a:p>
            <a:pPr marL="352425">
              <a:spcBef>
                <a:spcPct val="20000"/>
              </a:spcBef>
              <a:defRPr/>
            </a:pPr>
            <a:r>
              <a:rPr lang="en-GB" sz="1800" b="1" i="1" kern="0" dirty="0">
                <a:solidFill>
                  <a:srgbClr val="FF0000"/>
                </a:solidFill>
                <a:latin typeface="Verdana" pitchFamily="34" charset="0"/>
                <a:ea typeface="+mn-ea"/>
              </a:rPr>
              <a:t>Promotes efficiency</a:t>
            </a:r>
            <a:r>
              <a:rPr lang="en-GB" sz="1800" i="1" kern="0" dirty="0">
                <a:solidFill>
                  <a:srgbClr val="FF0000"/>
                </a:solidFill>
                <a:latin typeface="Verdana" pitchFamily="34" charset="0"/>
                <a:ea typeface="+mn-ea"/>
              </a:rPr>
              <a:t>: </a:t>
            </a:r>
            <a:r>
              <a:rPr lang="en-GB" sz="1800" kern="0" dirty="0">
                <a:solidFill>
                  <a:srgbClr val="FF0000"/>
                </a:solidFill>
                <a:latin typeface="Verdana" pitchFamily="34" charset="0"/>
                <a:ea typeface="+mn-ea"/>
              </a:rPr>
              <a:t>Potentially</a:t>
            </a:r>
            <a:r>
              <a:rPr lang="en-GB" sz="1800" kern="0" baseline="30000" dirty="0">
                <a:solidFill>
                  <a:srgbClr val="FF0000"/>
                </a:solidFill>
                <a:latin typeface="Verdana" pitchFamily="34" charset="0"/>
                <a:ea typeface="+mn-ea"/>
              </a:rPr>
              <a:t> </a:t>
            </a:r>
            <a:r>
              <a:rPr lang="en-GB" sz="1800" kern="0" dirty="0">
                <a:solidFill>
                  <a:srgbClr val="FF0000"/>
                </a:solidFill>
                <a:latin typeface="Verdana" pitchFamily="34" charset="0"/>
                <a:ea typeface="+mn-ea"/>
              </a:rPr>
              <a:t>large health benefits from a modest increase in health expenditure</a:t>
            </a:r>
          </a:p>
          <a:p>
            <a:pPr marL="342900" indent="-342900">
              <a:spcBef>
                <a:spcPct val="20000"/>
              </a:spcBef>
              <a:defRPr/>
            </a:pPr>
            <a:endParaRPr lang="en-GB" kern="0" dirty="0">
              <a:latin typeface="Verdana" pitchFamily="34" charset="0"/>
              <a:ea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28600"/>
            <a:ext cx="8305800" cy="914400"/>
          </a:xfrm>
        </p:spPr>
        <p:txBody>
          <a:bodyPr/>
          <a:lstStyle/>
          <a:p>
            <a:pPr eaLnBrk="1" hangingPunct="1"/>
            <a:r>
              <a:rPr lang="en-US" sz="3200" b="1" smtClean="0">
                <a:solidFill>
                  <a:srgbClr val="000099"/>
                </a:solidFill>
                <a:latin typeface="Arial" pitchFamily="34" charset="0"/>
                <a:cs typeface="Times New Roman" pitchFamily="18" charset="0"/>
              </a:rPr>
              <a:t>Contingency Management</a:t>
            </a:r>
            <a:r>
              <a:rPr lang="en-GB" sz="3200" smtClean="0">
                <a:cs typeface="Times New Roman" pitchFamily="18" charset="0"/>
              </a:rPr>
              <a:t> </a:t>
            </a:r>
            <a:br>
              <a:rPr lang="en-GB" sz="3200" smtClean="0">
                <a:cs typeface="Times New Roman" pitchFamily="18" charset="0"/>
              </a:rPr>
            </a:br>
            <a:r>
              <a:rPr lang="en-GB" sz="3200" smtClean="0">
                <a:solidFill>
                  <a:srgbClr val="000099"/>
                </a:solidFill>
                <a:latin typeface="Arial" pitchFamily="34" charset="0"/>
                <a:cs typeface="Times New Roman" pitchFamily="18" charset="0"/>
              </a:rPr>
              <a:t>Interest in the UK?</a:t>
            </a:r>
          </a:p>
        </p:txBody>
      </p:sp>
      <p:sp>
        <p:nvSpPr>
          <p:cNvPr id="106498" name="Rectangle 3"/>
          <p:cNvSpPr>
            <a:spLocks noGrp="1" noChangeArrowheads="1"/>
          </p:cNvSpPr>
          <p:nvPr>
            <p:ph type="body" idx="1"/>
          </p:nvPr>
        </p:nvSpPr>
        <p:spPr>
          <a:xfrm>
            <a:off x="304800" y="1484313"/>
            <a:ext cx="8588375" cy="5373687"/>
          </a:xfrm>
        </p:spPr>
        <p:txBody>
          <a:bodyPr/>
          <a:lstStyle/>
          <a:p>
            <a:pPr eaLnBrk="1" hangingPunct="1">
              <a:lnSpc>
                <a:spcPct val="80000"/>
              </a:lnSpc>
              <a:buFontTx/>
              <a:buNone/>
            </a:pPr>
            <a:r>
              <a:rPr lang="en-GB" sz="2400" b="1" smtClean="0">
                <a:latin typeface="Arial" pitchFamily="34" charset="0"/>
              </a:rPr>
              <a:t>Survey completed in 2005</a:t>
            </a:r>
          </a:p>
          <a:p>
            <a:pPr eaLnBrk="1" hangingPunct="1">
              <a:lnSpc>
                <a:spcPct val="80000"/>
              </a:lnSpc>
              <a:buFontTx/>
              <a:buNone/>
            </a:pPr>
            <a:r>
              <a:rPr lang="en-GB" sz="2400" b="1" smtClean="0">
                <a:latin typeface="Arial" pitchFamily="34" charset="0"/>
              </a:rPr>
              <a:t>273 OST clinics in England, 191 replied (70%).</a:t>
            </a:r>
            <a:r>
              <a:rPr lang="en-GB" sz="2400" smtClean="0">
                <a:latin typeface="Arial" pitchFamily="34" charset="0"/>
              </a:rPr>
              <a:t> </a:t>
            </a:r>
          </a:p>
          <a:p>
            <a:pPr eaLnBrk="1" hangingPunct="1">
              <a:lnSpc>
                <a:spcPct val="80000"/>
              </a:lnSpc>
              <a:buFontTx/>
              <a:buNone/>
            </a:pPr>
            <a:endParaRPr lang="en-GB" sz="1000" smtClean="0">
              <a:latin typeface="Arial" pitchFamily="34" charset="0"/>
            </a:endParaRPr>
          </a:p>
          <a:p>
            <a:pPr eaLnBrk="1" hangingPunct="1">
              <a:lnSpc>
                <a:spcPct val="80000"/>
              </a:lnSpc>
            </a:pPr>
            <a:r>
              <a:rPr lang="en-GB" sz="2400" smtClean="0">
                <a:latin typeface="Arial" pitchFamily="34" charset="0"/>
              </a:rPr>
              <a:t>Positive reinforcement methods widely used</a:t>
            </a:r>
          </a:p>
          <a:p>
            <a:pPr lvl="1" eaLnBrk="1" hangingPunct="1">
              <a:lnSpc>
                <a:spcPct val="80000"/>
              </a:lnSpc>
            </a:pPr>
            <a:r>
              <a:rPr lang="en-GB" sz="2000" smtClean="0">
                <a:latin typeface="Arial" pitchFamily="34" charset="0"/>
              </a:rPr>
              <a:t>praise, use of take-home privileges, eligibility for increased dose ..</a:t>
            </a:r>
          </a:p>
          <a:p>
            <a:pPr eaLnBrk="1" hangingPunct="1">
              <a:lnSpc>
                <a:spcPct val="80000"/>
              </a:lnSpc>
            </a:pPr>
            <a:r>
              <a:rPr lang="en-GB" sz="2400" smtClean="0">
                <a:latin typeface="Arial" pitchFamily="34" charset="0"/>
              </a:rPr>
              <a:t>No evidence-based models of </a:t>
            </a:r>
            <a:r>
              <a:rPr lang="en-GB" sz="2400" i="1" smtClean="0">
                <a:latin typeface="Arial" pitchFamily="34" charset="0"/>
              </a:rPr>
              <a:t>contingency management </a:t>
            </a:r>
          </a:p>
          <a:p>
            <a:pPr eaLnBrk="1" hangingPunct="1">
              <a:lnSpc>
                <a:spcPct val="80000"/>
              </a:lnSpc>
            </a:pPr>
            <a:r>
              <a:rPr lang="en-GB" sz="2400" smtClean="0">
                <a:latin typeface="Arial" pitchFamily="34" charset="0"/>
              </a:rPr>
              <a:t>Majority sceptical</a:t>
            </a:r>
          </a:p>
          <a:p>
            <a:pPr lvl="1" eaLnBrk="1" hangingPunct="1">
              <a:lnSpc>
                <a:spcPct val="80000"/>
              </a:lnSpc>
            </a:pPr>
            <a:r>
              <a:rPr lang="en-GB" sz="2000" smtClean="0">
                <a:latin typeface="Arial" pitchFamily="34" charset="0"/>
              </a:rPr>
              <a:t>uncertain about effectiveness, ethical status, capacity of services</a:t>
            </a:r>
          </a:p>
          <a:p>
            <a:pPr eaLnBrk="1" hangingPunct="1">
              <a:lnSpc>
                <a:spcPct val="80000"/>
              </a:lnSpc>
            </a:pPr>
            <a:r>
              <a:rPr lang="en-GB" sz="2400" smtClean="0">
                <a:latin typeface="Arial" pitchFamily="34" charset="0"/>
              </a:rPr>
              <a:t>Small number of services have plans for contingency management. </a:t>
            </a:r>
            <a:endParaRPr lang="en-GB" sz="1200" smtClean="0">
              <a:latin typeface="Arial" pitchFamily="34" charset="0"/>
            </a:endParaRPr>
          </a:p>
          <a:p>
            <a:pPr eaLnBrk="1" hangingPunct="1">
              <a:lnSpc>
                <a:spcPct val="80000"/>
              </a:lnSpc>
            </a:pPr>
            <a:r>
              <a:rPr lang="en-GB" sz="2400" smtClean="0">
                <a:latin typeface="Arial" pitchFamily="34" charset="0"/>
              </a:rPr>
              <a:t>Represents a significant </a:t>
            </a:r>
            <a:r>
              <a:rPr lang="ja-JP" altLang="en-GB" sz="2400" smtClean="0">
                <a:latin typeface="Arial" pitchFamily="34" charset="0"/>
              </a:rPr>
              <a:t>‘</a:t>
            </a:r>
            <a:r>
              <a:rPr lang="en-GB" altLang="ja-JP" sz="2400" smtClean="0">
                <a:latin typeface="Arial" pitchFamily="34" charset="0"/>
              </a:rPr>
              <a:t>culture</a:t>
            </a:r>
            <a:r>
              <a:rPr lang="ja-JP" altLang="en-GB" sz="2400" smtClean="0">
                <a:latin typeface="Arial" pitchFamily="34" charset="0"/>
              </a:rPr>
              <a:t>’</a:t>
            </a:r>
            <a:r>
              <a:rPr lang="en-GB" altLang="ja-JP" sz="2400" smtClean="0">
                <a:latin typeface="Arial" pitchFamily="34" charset="0"/>
              </a:rPr>
              <a:t> change</a:t>
            </a:r>
          </a:p>
          <a:p>
            <a:pPr eaLnBrk="1" hangingPunct="1">
              <a:lnSpc>
                <a:spcPct val="80000"/>
              </a:lnSpc>
            </a:pPr>
            <a:r>
              <a:rPr lang="en-GB" sz="2400" smtClean="0">
                <a:latin typeface="Arial" pitchFamily="34" charset="0"/>
              </a:rPr>
              <a:t>Debate about the ethics needed. </a:t>
            </a:r>
          </a:p>
          <a:p>
            <a:pPr lvl="1" eaLnBrk="1" hangingPunct="1">
              <a:lnSpc>
                <a:spcPct val="80000"/>
              </a:lnSpc>
              <a:buFontTx/>
              <a:buNone/>
            </a:pPr>
            <a:endParaRPr lang="en-GB" sz="800" smtClean="0">
              <a:latin typeface="Arial" pitchFamily="34" charset="0"/>
            </a:endParaRPr>
          </a:p>
          <a:p>
            <a:pPr lvl="1" eaLnBrk="1" hangingPunct="1">
              <a:lnSpc>
                <a:spcPct val="80000"/>
              </a:lnSpc>
              <a:buFontTx/>
              <a:buNone/>
            </a:pPr>
            <a:r>
              <a:rPr lang="en-GB" sz="800" smtClean="0">
                <a:latin typeface="Arial" pitchFamily="34" charset="0"/>
              </a:rPr>
              <a:t> </a:t>
            </a:r>
            <a:endParaRPr lang="en-GB" sz="800" u="sng" smtClean="0"/>
          </a:p>
          <a:p>
            <a:pPr lvl="1" eaLnBrk="1" hangingPunct="1">
              <a:lnSpc>
                <a:spcPct val="80000"/>
              </a:lnSpc>
              <a:buFontTx/>
              <a:buNone/>
            </a:pPr>
            <a:r>
              <a:rPr lang="en-GB" sz="1600" u="sng" smtClean="0">
                <a:latin typeface="Verdana" pitchFamily="34" charset="0"/>
              </a:rPr>
              <a:t>Weaver et al (2007) </a:t>
            </a:r>
            <a:r>
              <a:rPr lang="en-GB" sz="1600" i="1" u="sng" smtClean="0">
                <a:latin typeface="Verdana" pitchFamily="34" charset="0"/>
              </a:rPr>
              <a:t>Are Contingency Management Principles being Implemented in UK Drug Treatment</a:t>
            </a:r>
            <a:r>
              <a:rPr lang="en-GB" sz="1600" u="sng" smtClean="0">
                <a:latin typeface="Verdana" pitchFamily="34" charset="0"/>
              </a:rPr>
              <a:t>. NTA </a:t>
            </a:r>
            <a:r>
              <a:rPr lang="en-GB" sz="1600" u="sng" smtClean="0">
                <a:solidFill>
                  <a:srgbClr val="FF3399"/>
                </a:solidFill>
                <a:latin typeface="Verdana" pitchFamily="34" charset="0"/>
              </a:rPr>
              <a:t>http://www.nta.nhs.uk/publications/documents/nta_rb33_contingency_management_summary.pdf</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468313" y="428625"/>
            <a:ext cx="8064500" cy="785813"/>
          </a:xfrm>
        </p:spPr>
        <p:txBody>
          <a:bodyPr/>
          <a:lstStyle/>
          <a:p>
            <a:pPr eaLnBrk="1" hangingPunct="1"/>
            <a:r>
              <a:rPr lang="en-GB" sz="3200" b="1" smtClean="0">
                <a:solidFill>
                  <a:srgbClr val="000099"/>
                </a:solidFill>
                <a:latin typeface="Verdana" pitchFamily="34" charset="0"/>
              </a:rPr>
              <a:t>Contingency Management:</a:t>
            </a:r>
            <a:br>
              <a:rPr lang="en-GB" sz="3200" b="1" smtClean="0">
                <a:solidFill>
                  <a:srgbClr val="000099"/>
                </a:solidFill>
                <a:latin typeface="Verdana" pitchFamily="34" charset="0"/>
              </a:rPr>
            </a:br>
            <a:r>
              <a:rPr lang="en-GB" sz="3200" b="1" smtClean="0">
                <a:solidFill>
                  <a:srgbClr val="000099"/>
                </a:solidFill>
                <a:latin typeface="Verdana" pitchFamily="34" charset="0"/>
              </a:rPr>
              <a:t>Implementation </a:t>
            </a:r>
          </a:p>
        </p:txBody>
      </p:sp>
      <p:sp>
        <p:nvSpPr>
          <p:cNvPr id="1761283" name="Rectangle 3"/>
          <p:cNvSpPr>
            <a:spLocks noGrp="1" noChangeArrowheads="1"/>
          </p:cNvSpPr>
          <p:nvPr>
            <p:ph type="body" idx="1"/>
          </p:nvPr>
        </p:nvSpPr>
        <p:spPr>
          <a:xfrm>
            <a:off x="428625" y="1571625"/>
            <a:ext cx="8464550" cy="4953000"/>
          </a:xfrm>
        </p:spPr>
        <p:txBody>
          <a:bodyPr/>
          <a:lstStyle/>
          <a:p>
            <a:pPr eaLnBrk="1" hangingPunct="1"/>
            <a:r>
              <a:rPr lang="en-GB" sz="2400" smtClean="0">
                <a:latin typeface="Verdana" pitchFamily="34" charset="0"/>
              </a:rPr>
              <a:t>NICE Guidelines (2007) - </a:t>
            </a:r>
            <a:r>
              <a:rPr lang="en-GB" sz="2000" smtClean="0">
                <a:latin typeface="Verdana" pitchFamily="34" charset="0"/>
              </a:rPr>
              <a:t>Psychosocial Interventions and Detox </a:t>
            </a:r>
          </a:p>
          <a:p>
            <a:pPr lvl="1" eaLnBrk="1" hangingPunct="1"/>
            <a:r>
              <a:rPr lang="en-GB" sz="2000" smtClean="0">
                <a:latin typeface="Verdana" pitchFamily="34" charset="0"/>
              </a:rPr>
              <a:t>Key recommendation </a:t>
            </a:r>
          </a:p>
          <a:p>
            <a:pPr lvl="1" eaLnBrk="1" hangingPunct="1"/>
            <a:r>
              <a:rPr lang="en-GB" sz="2000" smtClean="0">
                <a:latin typeface="Verdana" pitchFamily="34" charset="0"/>
              </a:rPr>
              <a:t>Phased Implementation</a:t>
            </a:r>
          </a:p>
          <a:p>
            <a:pPr eaLnBrk="1" hangingPunct="1"/>
            <a:r>
              <a:rPr lang="en-GB" sz="2400" smtClean="0">
                <a:latin typeface="Verdana" pitchFamily="34" charset="0"/>
              </a:rPr>
              <a:t>National Treatment Agency (NTA) for Substance Misuse</a:t>
            </a:r>
          </a:p>
          <a:p>
            <a:pPr lvl="1" eaLnBrk="1" hangingPunct="1"/>
            <a:r>
              <a:rPr lang="en-GB" sz="2000" smtClean="0">
                <a:latin typeface="Verdana" pitchFamily="34" charset="0"/>
              </a:rPr>
              <a:t>Demonstration sites</a:t>
            </a:r>
          </a:p>
          <a:p>
            <a:pPr lvl="1" eaLnBrk="1" hangingPunct="1"/>
            <a:r>
              <a:rPr lang="en-GB" sz="2000" smtClean="0">
                <a:latin typeface="Verdana" pitchFamily="34" charset="0"/>
              </a:rPr>
              <a:t>14 across England</a:t>
            </a:r>
          </a:p>
          <a:p>
            <a:pPr lvl="1" eaLnBrk="1" hangingPunct="1"/>
            <a:r>
              <a:rPr lang="en-GB" sz="2000" smtClean="0">
                <a:latin typeface="Verdana" pitchFamily="34" charset="0"/>
              </a:rPr>
              <a:t>Focus what can be learnt about effective implementation</a:t>
            </a:r>
          </a:p>
          <a:p>
            <a:pPr eaLnBrk="1" hangingPunct="1"/>
            <a:r>
              <a:rPr lang="en-GB" sz="2400" smtClean="0">
                <a:latin typeface="Verdana" pitchFamily="34" charset="0"/>
              </a:rPr>
              <a:t>NIHR Research Programme (Kings, Imperial, UCL)</a:t>
            </a:r>
          </a:p>
          <a:p>
            <a:pPr lvl="1" eaLnBrk="1" hangingPunct="1"/>
            <a:r>
              <a:rPr lang="en-GB" sz="2000" smtClean="0">
                <a:latin typeface="Verdana" pitchFamily="34" charset="0"/>
              </a:rPr>
              <a:t>Large pragmatic RCT investigating the effectiveness of CM in promoting completion of Hep B vaccination and abstinence from illicit opiates and cocaine. (2009-14)</a:t>
            </a:r>
            <a:endParaRPr lang="en-GB" sz="240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612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12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12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12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6128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12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6128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6128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1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468313" y="357188"/>
            <a:ext cx="8424862" cy="1127125"/>
          </a:xfrm>
        </p:spPr>
        <p:txBody>
          <a:bodyPr/>
          <a:lstStyle/>
          <a:p>
            <a:pPr eaLnBrk="1" hangingPunct="1"/>
            <a:r>
              <a:rPr lang="en-GB" smtClean="0">
                <a:latin typeface="Verdana" pitchFamily="34" charset="0"/>
              </a:rPr>
              <a:t>Contingency Management – implementation </a:t>
            </a:r>
          </a:p>
        </p:txBody>
      </p:sp>
      <p:sp>
        <p:nvSpPr>
          <p:cNvPr id="110594" name="Rectangle 5"/>
          <p:cNvSpPr>
            <a:spLocks noGrp="1" noChangeArrowheads="1"/>
          </p:cNvSpPr>
          <p:nvPr>
            <p:ph type="body" idx="1"/>
          </p:nvPr>
        </p:nvSpPr>
        <p:spPr>
          <a:xfrm>
            <a:off x="330200" y="1571625"/>
            <a:ext cx="8489950" cy="5026025"/>
          </a:xfrm>
        </p:spPr>
        <p:txBody>
          <a:bodyPr/>
          <a:lstStyle/>
          <a:p>
            <a:pPr eaLnBrk="1" hangingPunct="1"/>
            <a:r>
              <a:rPr lang="en-GB" sz="2400" smtClean="0">
                <a:latin typeface="Verdana" pitchFamily="34" charset="0"/>
              </a:rPr>
              <a:t>Ethics</a:t>
            </a:r>
          </a:p>
          <a:p>
            <a:pPr lvl="1" eaLnBrk="1" hangingPunct="1">
              <a:buFontTx/>
              <a:buChar char="-"/>
            </a:pPr>
            <a:r>
              <a:rPr lang="en-GB" sz="1800" smtClean="0">
                <a:latin typeface="Verdana" pitchFamily="34" charset="0"/>
              </a:rPr>
              <a:t>Risk of  harm</a:t>
            </a:r>
          </a:p>
          <a:p>
            <a:pPr lvl="1" eaLnBrk="1" hangingPunct="1">
              <a:buFontTx/>
              <a:buChar char="-"/>
            </a:pPr>
            <a:r>
              <a:rPr lang="en-GB" sz="1800" smtClean="0">
                <a:latin typeface="Verdana" pitchFamily="34" charset="0"/>
              </a:rPr>
              <a:t>Misuse of incentives</a:t>
            </a:r>
          </a:p>
          <a:p>
            <a:pPr lvl="1" eaLnBrk="1" hangingPunct="1">
              <a:buFontTx/>
              <a:buChar char="-"/>
            </a:pPr>
            <a:r>
              <a:rPr lang="en-GB" sz="1800" smtClean="0">
                <a:latin typeface="Verdana" pitchFamily="34" charset="0"/>
              </a:rPr>
              <a:t>Deprive others (more deserving?) of resources</a:t>
            </a:r>
          </a:p>
          <a:p>
            <a:pPr eaLnBrk="1" hangingPunct="1"/>
            <a:r>
              <a:rPr lang="en-GB" sz="2400" smtClean="0">
                <a:latin typeface="Verdana" pitchFamily="34" charset="0"/>
              </a:rPr>
              <a:t>Staff resistance</a:t>
            </a:r>
          </a:p>
          <a:p>
            <a:pPr lvl="1" eaLnBrk="1" hangingPunct="1">
              <a:buFontTx/>
              <a:buChar char="-"/>
            </a:pPr>
            <a:r>
              <a:rPr lang="en-GB" sz="1800" smtClean="0">
                <a:latin typeface="Verdana" pitchFamily="34" charset="0"/>
              </a:rPr>
              <a:t>Negative attitudes towards drug users and about effectiveness</a:t>
            </a:r>
          </a:p>
          <a:p>
            <a:pPr lvl="1" eaLnBrk="1" hangingPunct="1">
              <a:buFontTx/>
              <a:buChar char="-"/>
            </a:pPr>
            <a:r>
              <a:rPr lang="en-GB" sz="1800" smtClean="0">
                <a:latin typeface="Verdana" pitchFamily="34" charset="0"/>
              </a:rPr>
              <a:t>Reluctant to deal with testing </a:t>
            </a:r>
          </a:p>
          <a:p>
            <a:pPr eaLnBrk="1" hangingPunct="1"/>
            <a:r>
              <a:rPr lang="en-GB" sz="2400" smtClean="0">
                <a:latin typeface="Verdana" pitchFamily="34" charset="0"/>
              </a:rPr>
              <a:t>Client views </a:t>
            </a:r>
          </a:p>
          <a:p>
            <a:pPr lvl="1" eaLnBrk="1" hangingPunct="1">
              <a:buFontTx/>
              <a:buNone/>
            </a:pPr>
            <a:r>
              <a:rPr lang="en-GB" sz="2000" smtClean="0">
                <a:latin typeface="Verdana" pitchFamily="34" charset="0"/>
              </a:rPr>
              <a:t>- </a:t>
            </a:r>
            <a:r>
              <a:rPr lang="en-GB" sz="1800" smtClean="0">
                <a:latin typeface="Verdana" pitchFamily="34" charset="0"/>
              </a:rPr>
              <a:t>Value positive aspect or feel patronised?</a:t>
            </a:r>
          </a:p>
          <a:p>
            <a:pPr eaLnBrk="1" hangingPunct="1"/>
            <a:r>
              <a:rPr lang="en-GB" sz="2400" smtClean="0">
                <a:latin typeface="Verdana" pitchFamily="34" charset="0"/>
              </a:rPr>
              <a:t>Implementation (e.g. Kellogg (2005)) </a:t>
            </a:r>
          </a:p>
          <a:p>
            <a:pPr lvl="1" eaLnBrk="1" hangingPunct="1"/>
            <a:r>
              <a:rPr lang="en-GB" sz="1800" smtClean="0">
                <a:latin typeface="Verdana" pitchFamily="34" charset="0"/>
              </a:rPr>
              <a:t>requires managerial/training support</a:t>
            </a:r>
          </a:p>
          <a:p>
            <a:pPr lvl="1" eaLnBrk="1" hangingPunct="1"/>
            <a:r>
              <a:rPr lang="en-GB" sz="1800" smtClean="0">
                <a:latin typeface="Verdana" pitchFamily="34" charset="0"/>
              </a:rPr>
              <a:t>address staff concerns</a:t>
            </a:r>
          </a:p>
          <a:p>
            <a:pPr lvl="1" eaLnBrk="1" hangingPunct="1"/>
            <a:r>
              <a:rPr lang="en-GB" sz="1800" smtClean="0">
                <a:latin typeface="Verdana" pitchFamily="34" charset="0"/>
              </a:rPr>
              <a:t>outcome more positive outlook for staff and clients</a:t>
            </a:r>
          </a:p>
          <a:p>
            <a:pPr lvl="1" eaLnBrk="1" hangingPunct="1"/>
            <a:r>
              <a:rPr lang="en-GB" sz="1800" smtClean="0">
                <a:latin typeface="Verdana" pitchFamily="34" charset="0"/>
              </a:rPr>
              <a:t>Inadequate implementation incentives shift to punishment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685800" y="214313"/>
            <a:ext cx="7772400" cy="571500"/>
          </a:xfrm>
        </p:spPr>
        <p:txBody>
          <a:bodyPr/>
          <a:lstStyle/>
          <a:p>
            <a:r>
              <a:rPr lang="en-GB" b="1" smtClean="0">
                <a:solidFill>
                  <a:srgbClr val="000099"/>
                </a:solidFill>
                <a:latin typeface="Verdana" pitchFamily="34" charset="0"/>
              </a:rPr>
              <a:t>References</a:t>
            </a:r>
          </a:p>
        </p:txBody>
      </p:sp>
      <p:sp>
        <p:nvSpPr>
          <p:cNvPr id="112642" name="Content Placeholder 2"/>
          <p:cNvSpPr>
            <a:spLocks noGrp="1"/>
          </p:cNvSpPr>
          <p:nvPr>
            <p:ph idx="1"/>
          </p:nvPr>
        </p:nvSpPr>
        <p:spPr>
          <a:xfrm>
            <a:off x="285750" y="928688"/>
            <a:ext cx="8643938" cy="5500687"/>
          </a:xfrm>
        </p:spPr>
        <p:txBody>
          <a:bodyPr/>
          <a:lstStyle/>
          <a:p>
            <a:pPr>
              <a:buFontTx/>
              <a:buNone/>
            </a:pPr>
            <a:r>
              <a:rPr lang="en-GB" sz="1600" smtClean="0">
                <a:latin typeface="Verdana" pitchFamily="34" charset="0"/>
              </a:rPr>
              <a:t>Marteau, T., Ashcroft, R. &amp; Oliver, A. (2009) Using financial incentives to achieve healthy behaviour. </a:t>
            </a:r>
            <a:r>
              <a:rPr lang="en-GB" sz="1600" i="1" smtClean="0">
                <a:latin typeface="Verdana" pitchFamily="34" charset="0"/>
              </a:rPr>
              <a:t>BMJ</a:t>
            </a:r>
            <a:r>
              <a:rPr lang="en-GB" sz="1600" smtClean="0">
                <a:latin typeface="Verdana" pitchFamily="34" charset="0"/>
              </a:rPr>
              <a:t>; </a:t>
            </a:r>
            <a:r>
              <a:rPr lang="en-GB" sz="1600" b="1" smtClean="0">
                <a:latin typeface="Verdana" pitchFamily="34" charset="0"/>
              </a:rPr>
              <a:t>338</a:t>
            </a:r>
            <a:r>
              <a:rPr lang="en-GB" sz="1600" smtClean="0">
                <a:latin typeface="Verdana" pitchFamily="34" charset="0"/>
              </a:rPr>
              <a:t>: 983-985</a:t>
            </a:r>
          </a:p>
          <a:p>
            <a:pPr>
              <a:buFontTx/>
              <a:buNone/>
            </a:pPr>
            <a:r>
              <a:rPr lang="fr-FR" sz="1600" smtClean="0">
                <a:latin typeface="Verdana" pitchFamily="34" charset="0"/>
              </a:rPr>
              <a:t>NICE (2007) </a:t>
            </a:r>
            <a:r>
              <a:rPr lang="fr-FR" sz="1600" i="1" smtClean="0">
                <a:latin typeface="Verdana" pitchFamily="34" charset="0"/>
              </a:rPr>
              <a:t>Drug Misuse: Psychosocial Interventions. </a:t>
            </a:r>
            <a:r>
              <a:rPr lang="en-GB" sz="1600" i="1" smtClean="0">
                <a:latin typeface="Verdana" pitchFamily="34" charset="0"/>
              </a:rPr>
              <a:t>Clinical Guideline 51</a:t>
            </a:r>
            <a:r>
              <a:rPr lang="en-GB" sz="1600" smtClean="0">
                <a:latin typeface="Verdana" pitchFamily="34" charset="0"/>
              </a:rPr>
              <a:t>. London: NICE</a:t>
            </a:r>
          </a:p>
          <a:p>
            <a:pPr>
              <a:buFontTx/>
              <a:buNone/>
            </a:pPr>
            <a:r>
              <a:rPr lang="en-GB" sz="1600" smtClean="0">
                <a:latin typeface="Verdana" pitchFamily="34" charset="0"/>
              </a:rPr>
              <a:t>NICE/NCCMH (National Institute for Health &amp; Clinical Excellence; National Collaborating Centre for Mental Health)(2008) </a:t>
            </a:r>
            <a:r>
              <a:rPr lang="en-GB" sz="1600" i="1" smtClean="0">
                <a:latin typeface="Verdana" pitchFamily="34" charset="0"/>
              </a:rPr>
              <a:t>Drug Misuse: Psychosocial Interventions (The NICE Guideline).</a:t>
            </a:r>
            <a:r>
              <a:rPr lang="en-GB" sz="1600" smtClean="0">
                <a:latin typeface="Verdana" pitchFamily="34" charset="0"/>
              </a:rPr>
              <a:t> British Psychological Society, Leicester &amp; Royal College of Psychiatrists, London.</a:t>
            </a:r>
          </a:p>
          <a:p>
            <a:pPr marL="342900" lvl="1" indent="-342900" eaLnBrk="1" hangingPunct="1">
              <a:lnSpc>
                <a:spcPct val="90000"/>
              </a:lnSpc>
              <a:buFontTx/>
              <a:buNone/>
            </a:pPr>
            <a:r>
              <a:rPr lang="en-GB" sz="1600" smtClean="0">
                <a:latin typeface="Verdana" pitchFamily="34" charset="0"/>
                <a:cs typeface="Times New Roman" pitchFamily="18" charset="0"/>
              </a:rPr>
              <a:t>Petry et al (2001) Contingency management interventions: from research to practice. </a:t>
            </a:r>
            <a:r>
              <a:rPr lang="en-GB" sz="1600" i="1" smtClean="0">
                <a:latin typeface="Verdana" pitchFamily="34" charset="0"/>
                <a:cs typeface="Times New Roman" pitchFamily="18" charset="0"/>
              </a:rPr>
              <a:t>Am J Psychiatry, </a:t>
            </a:r>
            <a:r>
              <a:rPr lang="en-GB" sz="1600" b="1" smtClean="0">
                <a:latin typeface="Verdana" pitchFamily="34" charset="0"/>
                <a:cs typeface="Times New Roman" pitchFamily="18" charset="0"/>
              </a:rPr>
              <a:t>158</a:t>
            </a:r>
            <a:r>
              <a:rPr lang="en-GB" sz="1600" i="1" smtClean="0">
                <a:latin typeface="Verdana" pitchFamily="34" charset="0"/>
                <a:cs typeface="Times New Roman" pitchFamily="18" charset="0"/>
              </a:rPr>
              <a:t>, </a:t>
            </a:r>
            <a:r>
              <a:rPr lang="en-GB" sz="1600" smtClean="0">
                <a:latin typeface="Verdana" pitchFamily="34" charset="0"/>
                <a:cs typeface="Times New Roman" pitchFamily="18" charset="0"/>
              </a:rPr>
              <a:t>694–702. </a:t>
            </a:r>
          </a:p>
          <a:p>
            <a:pPr marL="342900" lvl="1" indent="-342900" eaLnBrk="1" hangingPunct="1">
              <a:lnSpc>
                <a:spcPct val="90000"/>
              </a:lnSpc>
              <a:buFontTx/>
              <a:buNone/>
            </a:pPr>
            <a:r>
              <a:rPr lang="en-GB" sz="1600" smtClean="0">
                <a:latin typeface="Verdana" pitchFamily="34" charset="0"/>
              </a:rPr>
              <a:t>Pilling,S., Strang, J. &amp; Gerada, C. (2007) Psychosocial interventions and opioid detoxification for drug misuse: summary of NICE guidance. </a:t>
            </a:r>
            <a:r>
              <a:rPr lang="en-GB" sz="1600" i="1" smtClean="0">
                <a:latin typeface="Verdana" pitchFamily="34" charset="0"/>
              </a:rPr>
              <a:t>British Medical Journal.</a:t>
            </a:r>
            <a:r>
              <a:rPr lang="en-GB" sz="1600" smtClean="0">
                <a:latin typeface="Verdana" pitchFamily="34" charset="0"/>
              </a:rPr>
              <a:t> </a:t>
            </a:r>
            <a:r>
              <a:rPr lang="en-GB" sz="1600" b="1" smtClean="0">
                <a:latin typeface="Verdana" pitchFamily="34" charset="0"/>
              </a:rPr>
              <a:t>335(7612),</a:t>
            </a:r>
            <a:r>
              <a:rPr lang="en-GB" sz="1600" smtClean="0">
                <a:latin typeface="Verdana" pitchFamily="34" charset="0"/>
              </a:rPr>
              <a:t> 203-5.</a:t>
            </a:r>
            <a:r>
              <a:rPr lang="fr-FR" sz="1600" smtClean="0">
                <a:latin typeface="Verdana" pitchFamily="34" charset="0"/>
              </a:rPr>
              <a:t> </a:t>
            </a:r>
          </a:p>
          <a:p>
            <a:pPr marL="342900" lvl="1" indent="-342900" eaLnBrk="1" hangingPunct="1">
              <a:lnSpc>
                <a:spcPct val="90000"/>
              </a:lnSpc>
              <a:buFontTx/>
              <a:buNone/>
            </a:pPr>
            <a:r>
              <a:rPr lang="fr-FR" sz="1600" smtClean="0">
                <a:latin typeface="Verdana" pitchFamily="34" charset="0"/>
              </a:rPr>
              <a:t>Kellogg, S. H., Burns, M., Coleman, P., et al. </a:t>
            </a:r>
            <a:r>
              <a:rPr lang="en-US" sz="1600" smtClean="0">
                <a:latin typeface="Verdana" pitchFamily="34" charset="0"/>
              </a:rPr>
              <a:t>(2005)  Something of value: the introduction of contingency management interventions into the New York City Health and Hospital Addiction Treatment Service. </a:t>
            </a:r>
            <a:r>
              <a:rPr lang="en-US" sz="1600" i="1" smtClean="0">
                <a:latin typeface="Verdana" pitchFamily="34" charset="0"/>
              </a:rPr>
              <a:t>Journal of Substance Abuse Treatment</a:t>
            </a:r>
            <a:r>
              <a:rPr lang="en-US" sz="1600" smtClean="0">
                <a:latin typeface="Verdana" pitchFamily="34" charset="0"/>
              </a:rPr>
              <a:t>, </a:t>
            </a:r>
            <a:r>
              <a:rPr lang="en-US" sz="1600" b="1" smtClean="0">
                <a:latin typeface="Verdana" pitchFamily="34" charset="0"/>
              </a:rPr>
              <a:t>28</a:t>
            </a:r>
            <a:r>
              <a:rPr lang="en-US" sz="1600" smtClean="0">
                <a:latin typeface="Verdana" pitchFamily="34" charset="0"/>
              </a:rPr>
              <a:t>, 57–65. </a:t>
            </a:r>
            <a:endParaRPr lang="en-GB" sz="1600" smtClean="0">
              <a:latin typeface="Verdana" pitchFamily="34" charset="0"/>
            </a:endParaRPr>
          </a:p>
          <a:p>
            <a:pPr marL="342900" lvl="1" indent="-342900" eaLnBrk="1" hangingPunct="1">
              <a:lnSpc>
                <a:spcPct val="90000"/>
              </a:lnSpc>
              <a:buFontTx/>
              <a:buNone/>
            </a:pPr>
            <a:r>
              <a:rPr lang="nl-NL" sz="1600" smtClean="0">
                <a:latin typeface="Verdana" pitchFamily="34" charset="0"/>
              </a:rPr>
              <a:t>Seal, K. H., Kral, A. H., Lorvick, J., </a:t>
            </a:r>
            <a:r>
              <a:rPr lang="nl-NL" sz="1600" i="1" smtClean="0">
                <a:latin typeface="Verdana" pitchFamily="34" charset="0"/>
              </a:rPr>
              <a:t>et al. </a:t>
            </a:r>
            <a:r>
              <a:rPr lang="en-GB" sz="1600" smtClean="0">
                <a:latin typeface="Verdana" pitchFamily="34" charset="0"/>
              </a:rPr>
              <a:t>(2003) A randomized controlled trial of monetary incentives vs. outreach to enhance adherence to the hepatitis B vaccine series among injection drug users. </a:t>
            </a:r>
            <a:r>
              <a:rPr lang="en-GB" sz="1600" i="1" smtClean="0">
                <a:latin typeface="Verdana" pitchFamily="34" charset="0"/>
              </a:rPr>
              <a:t>Drug and Alcohol Dependence</a:t>
            </a:r>
            <a:r>
              <a:rPr lang="en-GB" sz="1600" smtClean="0">
                <a:latin typeface="Verdana" pitchFamily="34" charset="0"/>
              </a:rPr>
              <a:t>, </a:t>
            </a:r>
            <a:r>
              <a:rPr lang="en-GB" sz="1600" b="1" smtClean="0">
                <a:latin typeface="Verdana" pitchFamily="34" charset="0"/>
              </a:rPr>
              <a:t>71,</a:t>
            </a:r>
            <a:r>
              <a:rPr lang="en-GB" sz="1600" smtClean="0">
                <a:latin typeface="Verdana" pitchFamily="34" charset="0"/>
              </a:rPr>
              <a:t> 127–131.</a:t>
            </a:r>
          </a:p>
          <a:p>
            <a:pPr marL="342900" lvl="1" indent="-342900" eaLnBrk="1" hangingPunct="1">
              <a:lnSpc>
                <a:spcPct val="90000"/>
              </a:lnSpc>
              <a:buFontTx/>
              <a:buNone/>
            </a:pPr>
            <a:r>
              <a:rPr lang="en-GB" sz="1600" smtClean="0">
                <a:latin typeface="Verdana" pitchFamily="34" charset="0"/>
              </a:rPr>
              <a:t>Weaver et al (2007) </a:t>
            </a:r>
            <a:r>
              <a:rPr lang="en-GB" sz="1600" i="1" smtClean="0">
                <a:latin typeface="Verdana" pitchFamily="34" charset="0"/>
              </a:rPr>
              <a:t>Are Contingency Management Principles being Implemented in UK Drug Treatment</a:t>
            </a:r>
            <a:r>
              <a:rPr lang="en-GB" sz="1600" smtClean="0">
                <a:latin typeface="Verdana" pitchFamily="34" charset="0"/>
              </a:rPr>
              <a:t>. London: NTA </a:t>
            </a:r>
            <a:r>
              <a:rPr lang="en-GB" sz="1200" smtClean="0">
                <a:latin typeface="Verdana" pitchFamily="34" charset="0"/>
                <a:hlinkClick r:id="rId3"/>
              </a:rPr>
              <a:t>http://www.nta.nhs.uk/publications/documents/nta_rb33_contingency_management_summary.pdf</a:t>
            </a:r>
            <a:endParaRPr lang="en-GB" sz="1200" smtClean="0">
              <a:latin typeface="Verdana" pitchFamily="34" charset="0"/>
            </a:endParaRPr>
          </a:p>
          <a:p>
            <a:pPr marL="342900" lvl="1" indent="-342900" eaLnBrk="1" hangingPunct="1">
              <a:lnSpc>
                <a:spcPct val="90000"/>
              </a:lnSpc>
              <a:buFontTx/>
              <a:buNone/>
            </a:pPr>
            <a:endParaRPr lang="en-GB" sz="1800" smtClean="0">
              <a:latin typeface="Verdana" pitchFamily="34" charset="0"/>
            </a:endParaRPr>
          </a:p>
          <a:p>
            <a:pPr marL="342900" lvl="1" indent="-342900" eaLnBrk="1" hangingPunct="1">
              <a:lnSpc>
                <a:spcPct val="90000"/>
              </a:lnSpc>
              <a:buFontTx/>
              <a:buNone/>
            </a:pPr>
            <a:endParaRPr lang="en-GB" sz="1800" smtClean="0"/>
          </a:p>
          <a:p>
            <a:pPr marL="342900" lvl="1" indent="-342900" eaLnBrk="1" hangingPunct="1">
              <a:lnSpc>
                <a:spcPct val="90000"/>
              </a:lnSpc>
              <a:buFontTx/>
              <a:buNone/>
            </a:pPr>
            <a:endParaRPr lang="en-GB" sz="1800" i="1" smtClean="0">
              <a:latin typeface="Verdana" pitchFamily="34" charset="0"/>
              <a:cs typeface="Times New Roman" pitchFamily="18" charset="0"/>
            </a:endParaRPr>
          </a:p>
          <a:p>
            <a:pPr>
              <a:buFontTx/>
              <a:buNone/>
            </a:pPr>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57188" y="609600"/>
            <a:ext cx="4357687" cy="5891213"/>
          </a:xfrm>
        </p:spPr>
        <p:txBody>
          <a:bodyPr/>
          <a:lstStyle/>
          <a:p>
            <a:pPr eaLnBrk="1" hangingPunct="1"/>
            <a:r>
              <a:rPr lang="en-GB" b="1" smtClean="0">
                <a:solidFill>
                  <a:srgbClr val="000099"/>
                </a:solidFill>
                <a:latin typeface="Verdana" pitchFamily="34" charset="0"/>
              </a:rPr>
              <a:t>Financial Incentives &amp; Behaviour Change</a:t>
            </a:r>
            <a:br>
              <a:rPr lang="en-GB" b="1" smtClean="0">
                <a:solidFill>
                  <a:srgbClr val="000099"/>
                </a:solidFill>
                <a:latin typeface="Verdana" pitchFamily="34" charset="0"/>
              </a:rPr>
            </a:br>
            <a:r>
              <a:rPr lang="en-GB" b="1" smtClean="0">
                <a:solidFill>
                  <a:srgbClr val="000099"/>
                </a:solidFill>
                <a:latin typeface="Verdana" pitchFamily="34" charset="0"/>
              </a:rPr>
              <a:t/>
            </a:r>
            <a:br>
              <a:rPr lang="en-GB" b="1" smtClean="0">
                <a:solidFill>
                  <a:srgbClr val="000099"/>
                </a:solidFill>
                <a:latin typeface="Verdana" pitchFamily="34" charset="0"/>
              </a:rPr>
            </a:br>
            <a:r>
              <a:rPr lang="en-GB" b="1" smtClean="0">
                <a:solidFill>
                  <a:srgbClr val="000099"/>
                </a:solidFill>
                <a:latin typeface="Verdana" pitchFamily="34" charset="0"/>
              </a:rPr>
              <a:t>What is the theoretical basis?</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571500"/>
            <a:ext cx="3903662"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500063" y="357188"/>
            <a:ext cx="8286750" cy="1071562"/>
          </a:xfrm>
          <a:effectLst>
            <a:outerShdw dist="13470" dir="2700000" algn="ctr" rotWithShape="0">
              <a:schemeClr val="bg2"/>
            </a:outerShdw>
          </a:effectLst>
        </p:spPr>
        <p:txBody>
          <a:bodyPr lIns="92075" tIns="46038" rIns="92075" bIns="46038"/>
          <a:lstStyle/>
          <a:p>
            <a:r>
              <a:rPr lang="en-US" sz="3600" smtClean="0">
                <a:solidFill>
                  <a:srgbClr val="000099"/>
                </a:solidFill>
                <a:latin typeface="Verdana" pitchFamily="34" charset="0"/>
              </a:rPr>
              <a:t>Classical &amp; Operant Conditioning</a:t>
            </a:r>
          </a:p>
        </p:txBody>
      </p:sp>
      <p:sp>
        <p:nvSpPr>
          <p:cNvPr id="4099" name="Rectangle 3"/>
          <p:cNvSpPr>
            <a:spLocks noGrp="1" noChangeArrowheads="1"/>
          </p:cNvSpPr>
          <p:nvPr>
            <p:ph type="body" idx="1"/>
          </p:nvPr>
        </p:nvSpPr>
        <p:spPr>
          <a:xfrm>
            <a:off x="428625" y="1571625"/>
            <a:ext cx="8143875" cy="5072063"/>
          </a:xfrm>
          <a:extLst>
            <a:ext uri="{FAA26D3D-D897-4be2-8F04-BA451C77F1D7}">
              <ma14:placeholderFlag xmlns:ma14="http://schemas.microsoft.com/office/mac/drawingml/2011/main" xmlns="" val="1"/>
            </a:ext>
          </a:extLst>
        </p:spPr>
        <p:txBody>
          <a:bodyPr lIns="92075" tIns="46038" rIns="92075" bIns="46038" numCol="2"/>
          <a:lstStyle/>
          <a:p>
            <a:pPr marL="0" indent="0">
              <a:buFontTx/>
              <a:buNone/>
              <a:defRPr/>
            </a:pPr>
            <a:r>
              <a:rPr lang="en-US" sz="2800" b="1" dirty="0">
                <a:latin typeface="Verdana" charset="0"/>
                <a:ea typeface="ＭＳ Ｐゴシック" charset="0"/>
              </a:rPr>
              <a:t>Classical </a:t>
            </a:r>
            <a:r>
              <a:rPr lang="en-US" sz="2800" b="1" dirty="0" smtClean="0">
                <a:latin typeface="Verdana" charset="0"/>
                <a:ea typeface="ＭＳ Ｐゴシック" charset="0"/>
              </a:rPr>
              <a:t>conditioning</a:t>
            </a:r>
          </a:p>
          <a:p>
            <a:pPr marL="0" indent="0">
              <a:buFontTx/>
              <a:buNone/>
              <a:defRPr/>
            </a:pPr>
            <a:r>
              <a:rPr lang="en-US" sz="2400" b="1" dirty="0" smtClean="0">
                <a:latin typeface="Verdana" charset="0"/>
                <a:ea typeface="ＭＳ Ｐゴシック" charset="0"/>
              </a:rPr>
              <a:t> </a:t>
            </a:r>
            <a:r>
              <a:rPr lang="en-US" sz="2400" dirty="0" smtClean="0">
                <a:latin typeface="Verdana" charset="0"/>
                <a:ea typeface="ＭＳ Ｐゴシック" charset="0"/>
              </a:rPr>
              <a:t>- learning </a:t>
            </a:r>
            <a:r>
              <a:rPr lang="en-US" sz="2400" dirty="0">
                <a:latin typeface="Verdana" charset="0"/>
                <a:ea typeface="ＭＳ Ｐゴシック" charset="0"/>
              </a:rPr>
              <a:t>by </a:t>
            </a:r>
            <a:r>
              <a:rPr lang="en-US" sz="2400" dirty="0" smtClean="0">
                <a:latin typeface="Verdana" charset="0"/>
                <a:ea typeface="ＭＳ Ｐゴシック" charset="0"/>
              </a:rPr>
              <a:t>association</a:t>
            </a:r>
          </a:p>
          <a:p>
            <a:pPr marL="0" indent="0">
              <a:buFontTx/>
              <a:buNone/>
              <a:defRPr/>
            </a:pPr>
            <a:r>
              <a:rPr lang="en-US" sz="2400" dirty="0" smtClean="0">
                <a:latin typeface="Verdana" charset="0"/>
                <a:ea typeface="ＭＳ Ｐゴシック" charset="0"/>
              </a:rPr>
              <a:t>-Pavlov’s </a:t>
            </a:r>
            <a:r>
              <a:rPr lang="en-US" sz="2400" dirty="0">
                <a:latin typeface="Verdana" charset="0"/>
                <a:ea typeface="ＭＳ Ｐゴシック" charset="0"/>
              </a:rPr>
              <a:t>dog </a:t>
            </a:r>
            <a:r>
              <a:rPr lang="en-US" sz="2400" dirty="0" smtClean="0">
                <a:latin typeface="Verdana" charset="0"/>
                <a:ea typeface="ＭＳ Ｐゴシック" charset="0"/>
              </a:rPr>
              <a:t>experiments (1890s) </a:t>
            </a:r>
          </a:p>
          <a:p>
            <a:pPr marL="0" indent="0">
              <a:buFontTx/>
              <a:buNone/>
              <a:defRPr/>
            </a:pPr>
            <a:r>
              <a:rPr lang="en-US" sz="2400" dirty="0" smtClean="0">
                <a:latin typeface="Tahoma" charset="0"/>
                <a:ea typeface="ＭＳ Ｐゴシック" charset="0"/>
              </a:rPr>
              <a:t>-Little Albert (John B Watson 1920)</a:t>
            </a:r>
            <a:endParaRPr lang="en-US" sz="2400" dirty="0">
              <a:latin typeface="Tahoma" charset="0"/>
              <a:ea typeface="ＭＳ Ｐゴシック" charset="0"/>
            </a:endParaRPr>
          </a:p>
          <a:p>
            <a:pPr marL="457200" indent="-457200">
              <a:defRPr/>
            </a:pPr>
            <a:endParaRPr lang="en-US" sz="2800" b="1" dirty="0" smtClean="0">
              <a:latin typeface="Tahoma" charset="0"/>
              <a:ea typeface="ＭＳ Ｐゴシック" charset="0"/>
            </a:endParaRPr>
          </a:p>
          <a:p>
            <a:pPr marL="457200" indent="-457200">
              <a:defRPr/>
            </a:pPr>
            <a:endParaRPr lang="en-US" sz="2800" b="1" dirty="0">
              <a:latin typeface="Tahoma" charset="0"/>
              <a:ea typeface="ＭＳ Ｐゴシック" charset="0"/>
            </a:endParaRPr>
          </a:p>
          <a:p>
            <a:pPr marL="457200" indent="-457200">
              <a:defRPr/>
            </a:pPr>
            <a:endParaRPr lang="en-US" sz="2800" b="1" dirty="0" smtClean="0">
              <a:latin typeface="Tahoma" charset="0"/>
              <a:ea typeface="ＭＳ Ｐゴシック" charset="0"/>
            </a:endParaRPr>
          </a:p>
          <a:p>
            <a:pPr marL="457200" indent="-457200">
              <a:defRPr/>
            </a:pPr>
            <a:endParaRPr lang="en-US" sz="2800" b="1" dirty="0" smtClean="0">
              <a:latin typeface="Tahoma" charset="0"/>
              <a:ea typeface="ＭＳ Ｐゴシック" charset="0"/>
            </a:endParaRPr>
          </a:p>
          <a:p>
            <a:pPr marL="0" indent="0">
              <a:buFontTx/>
              <a:buNone/>
              <a:defRPr/>
            </a:pPr>
            <a:r>
              <a:rPr lang="en-US" sz="2800" b="1" dirty="0" smtClean="0">
                <a:latin typeface="Tahoma" charset="0"/>
                <a:ea typeface="ＭＳ Ｐゴシック" charset="0"/>
              </a:rPr>
              <a:t>Operant </a:t>
            </a:r>
            <a:r>
              <a:rPr lang="en-US" sz="2800" b="1" dirty="0">
                <a:latin typeface="Tahoma" charset="0"/>
                <a:ea typeface="ＭＳ Ｐゴシック" charset="0"/>
              </a:rPr>
              <a:t>conditioning</a:t>
            </a:r>
          </a:p>
          <a:p>
            <a:pPr marL="1027113" lvl="1" indent="-455613">
              <a:defRPr/>
            </a:pPr>
            <a:r>
              <a:rPr lang="en-US" sz="2400" dirty="0" smtClean="0">
                <a:latin typeface="Tahoma" charset="0"/>
                <a:ea typeface="ＭＳ Ｐゴシック" charset="0"/>
              </a:rPr>
              <a:t>Form </a:t>
            </a:r>
            <a:r>
              <a:rPr lang="en-US" sz="2400" dirty="0">
                <a:latin typeface="Tahoma" charset="0"/>
                <a:ea typeface="ＭＳ Ｐゴシック" charset="0"/>
              </a:rPr>
              <a:t>of learning in which the consequences of behavior lead to </a:t>
            </a:r>
            <a:r>
              <a:rPr lang="en-US" sz="2400" u="sng" dirty="0">
                <a:latin typeface="Tahoma" charset="0"/>
                <a:ea typeface="ＭＳ Ｐゴシック" charset="0"/>
              </a:rPr>
              <a:t>changes in the probability</a:t>
            </a:r>
            <a:r>
              <a:rPr lang="en-US" sz="2400" dirty="0">
                <a:latin typeface="Tahoma" charset="0"/>
                <a:ea typeface="ＭＳ Ｐゴシック" charset="0"/>
              </a:rPr>
              <a:t> of a </a:t>
            </a:r>
            <a:r>
              <a:rPr lang="en-US" sz="2400" dirty="0" smtClean="0">
                <a:latin typeface="Tahoma" charset="0"/>
                <a:ea typeface="ＭＳ Ｐゴシック" charset="0"/>
              </a:rPr>
              <a:t>voluntary behavior’s </a:t>
            </a:r>
            <a:r>
              <a:rPr lang="en-US" sz="2400" dirty="0">
                <a:latin typeface="Tahoma" charset="0"/>
                <a:ea typeface="ＭＳ Ｐゴシック" charset="0"/>
              </a:rPr>
              <a:t>occurrence.</a:t>
            </a:r>
            <a:endParaRPr lang="en-US" sz="2400" dirty="0">
              <a:latin typeface="Verdana" charset="0"/>
              <a:ea typeface="ＭＳ Ｐゴシック" charset="0"/>
            </a:endParaRPr>
          </a:p>
        </p:txBody>
      </p:sp>
      <p:pic>
        <p:nvPicPr>
          <p:cNvPr id="26627" name="Picture 1" descr="ur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1817688"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ttp://images.nypl.org/index.php?id=490355&amp;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57188"/>
            <a:ext cx="3071813"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4"/>
          <p:cNvSpPr>
            <a:spLocks noChangeArrowheads="1"/>
          </p:cNvSpPr>
          <p:nvPr/>
        </p:nvSpPr>
        <p:spPr bwMode="auto">
          <a:xfrm>
            <a:off x="3643313" y="285750"/>
            <a:ext cx="49291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800" b="1">
                <a:solidFill>
                  <a:srgbClr val="000099"/>
                </a:solidFill>
                <a:latin typeface="Verdana" pitchFamily="34" charset="0"/>
              </a:rPr>
              <a:t>Edward L. Thorndike</a:t>
            </a:r>
          </a:p>
          <a:p>
            <a:r>
              <a:rPr lang="en-GB" sz="2800">
                <a:solidFill>
                  <a:srgbClr val="000099"/>
                </a:solidFill>
                <a:latin typeface="Verdana" pitchFamily="34" charset="0"/>
              </a:rPr>
              <a:t>(1874-1949)</a:t>
            </a:r>
          </a:p>
          <a:p>
            <a:pPr algn="ctr"/>
            <a:endParaRPr lang="en-GB" b="1">
              <a:solidFill>
                <a:srgbClr val="000099"/>
              </a:solidFill>
              <a:latin typeface="Verdana" pitchFamily="34" charset="0"/>
            </a:endParaRPr>
          </a:p>
          <a:p>
            <a:pPr algn="ctr"/>
            <a:endParaRPr lang="en-GB" b="1">
              <a:solidFill>
                <a:srgbClr val="000099"/>
              </a:solidFill>
              <a:latin typeface="Verdana" pitchFamily="34" charset="0"/>
            </a:endParaRPr>
          </a:p>
        </p:txBody>
      </p:sp>
      <p:sp>
        <p:nvSpPr>
          <p:cNvPr id="28675" name="TextBox 6"/>
          <p:cNvSpPr txBox="1">
            <a:spLocks noChangeArrowheads="1"/>
          </p:cNvSpPr>
          <p:nvPr/>
        </p:nvSpPr>
        <p:spPr bwMode="auto">
          <a:xfrm>
            <a:off x="3429000" y="1428750"/>
            <a:ext cx="55006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eaLnBrk="0" hangingPunct="0">
              <a:defRPr sz="2400">
                <a:solidFill>
                  <a:schemeClr val="tx1"/>
                </a:solidFill>
                <a:latin typeface="Times New Roman" pitchFamily="18" charset="0"/>
                <a:ea typeface="MS PGothic" pitchFamily="34" charset="-128"/>
              </a:defRPr>
            </a:lvl1pPr>
            <a:lvl2pPr marL="268288" indent="-268288"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1" eaLnBrk="1" hangingPunct="1">
              <a:buFont typeface="Arial" pitchFamily="34" charset="0"/>
              <a:buChar char="•"/>
            </a:pPr>
            <a:r>
              <a:rPr lang="en-GB" sz="2000">
                <a:latin typeface="Verdana" pitchFamily="34" charset="0"/>
              </a:rPr>
              <a:t>First described </a:t>
            </a:r>
            <a:r>
              <a:rPr lang="en-GB" sz="2000" b="1" i="1">
                <a:latin typeface="Verdana" pitchFamily="34" charset="0"/>
              </a:rPr>
              <a:t>Operant Conditioning</a:t>
            </a:r>
          </a:p>
          <a:p>
            <a:pPr lvl="1" eaLnBrk="1" hangingPunct="1">
              <a:buFont typeface="Arial" pitchFamily="34" charset="0"/>
              <a:buChar char="•"/>
            </a:pPr>
            <a:r>
              <a:rPr lang="en-GB" sz="2000">
                <a:latin typeface="Verdana" pitchFamily="34" charset="0"/>
              </a:rPr>
              <a:t>L</a:t>
            </a:r>
            <a:r>
              <a:rPr lang="en-US" sz="2000">
                <a:latin typeface="Verdana" pitchFamily="34" charset="0"/>
              </a:rPr>
              <a:t>earning in which behaviour is strengthened by reinforcement or diminished by punishment</a:t>
            </a:r>
          </a:p>
          <a:p>
            <a:pPr eaLnBrk="1" hangingPunct="1">
              <a:buFont typeface="Arial" pitchFamily="34" charset="0"/>
              <a:buChar char="•"/>
            </a:pPr>
            <a:r>
              <a:rPr lang="en-GB" sz="2000">
                <a:latin typeface="Verdana" pitchFamily="34" charset="0"/>
              </a:rPr>
              <a:t>Observed cats escaping from maze like puzzles and learning how to escape quicker in successive trials. </a:t>
            </a:r>
          </a:p>
        </p:txBody>
      </p:sp>
      <p:sp>
        <p:nvSpPr>
          <p:cNvPr id="28676" name="Rectangle 7"/>
          <p:cNvSpPr>
            <a:spLocks noChangeArrowheads="1"/>
          </p:cNvSpPr>
          <p:nvPr/>
        </p:nvSpPr>
        <p:spPr bwMode="auto">
          <a:xfrm>
            <a:off x="357188" y="3857625"/>
            <a:ext cx="8358187"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8288" indent="-268288">
              <a:buFont typeface="Arial" pitchFamily="34" charset="0"/>
              <a:buChar char="•"/>
            </a:pPr>
            <a:r>
              <a:rPr lang="en-GB" sz="2200" b="1">
                <a:latin typeface="Verdana" pitchFamily="34" charset="0"/>
              </a:rPr>
              <a:t>Law of Effect: </a:t>
            </a:r>
            <a:r>
              <a:rPr lang="en-GB" sz="2200">
                <a:latin typeface="Verdana" pitchFamily="34" charset="0"/>
              </a:rPr>
              <a:t>Theorised that successful responses (producing </a:t>
            </a:r>
            <a:r>
              <a:rPr lang="en-GB" sz="2200" i="1">
                <a:latin typeface="Verdana" pitchFamily="34" charset="0"/>
              </a:rPr>
              <a:t>satisfying</a:t>
            </a:r>
            <a:r>
              <a:rPr lang="en-GB" sz="2200">
                <a:latin typeface="Verdana" pitchFamily="34" charset="0"/>
              </a:rPr>
              <a:t> consequences) were "stamped in" by experience and occurred more frequently. </a:t>
            </a:r>
          </a:p>
          <a:p>
            <a:pPr marL="268288" indent="-268288">
              <a:buFont typeface="Arial" pitchFamily="34" charset="0"/>
              <a:buChar char="•"/>
            </a:pPr>
            <a:r>
              <a:rPr lang="en-GB" sz="2200">
                <a:latin typeface="Verdana" pitchFamily="34" charset="0"/>
              </a:rPr>
              <a:t>Unsuccessful responses (producing </a:t>
            </a:r>
            <a:r>
              <a:rPr lang="en-GB" sz="2200" i="1">
                <a:latin typeface="Verdana" pitchFamily="34" charset="0"/>
              </a:rPr>
              <a:t>annoying</a:t>
            </a:r>
            <a:r>
              <a:rPr lang="en-GB" sz="2200">
                <a:latin typeface="Verdana" pitchFamily="34" charset="0"/>
              </a:rPr>
              <a:t> consequences) were </a:t>
            </a:r>
            <a:r>
              <a:rPr lang="ja-JP" altLang="en-GB" sz="2200">
                <a:latin typeface="Verdana" pitchFamily="34" charset="0"/>
              </a:rPr>
              <a:t>“</a:t>
            </a:r>
            <a:r>
              <a:rPr lang="en-GB" altLang="ja-JP" sz="2200" i="1">
                <a:latin typeface="Verdana" pitchFamily="34" charset="0"/>
              </a:rPr>
              <a:t>stamped out</a:t>
            </a:r>
            <a:r>
              <a:rPr lang="ja-JP" altLang="en-GB" sz="2200" i="1">
                <a:latin typeface="Verdana" pitchFamily="34" charset="0"/>
              </a:rPr>
              <a:t>”</a:t>
            </a:r>
            <a:r>
              <a:rPr lang="en-GB" altLang="ja-JP" sz="2200">
                <a:latin typeface="Verdana" pitchFamily="34" charset="0"/>
              </a:rPr>
              <a:t> and subsequently occurred less frequently. </a:t>
            </a:r>
          </a:p>
          <a:p>
            <a:pPr marL="268288" indent="-268288">
              <a:buFont typeface="Arial" pitchFamily="34" charset="0"/>
              <a:buChar char="•"/>
            </a:pPr>
            <a:endParaRPr lang="en-GB" sz="1000">
              <a:latin typeface="Verdana" pitchFamily="34" charset="0"/>
            </a:endParaRPr>
          </a:p>
          <a:p>
            <a:pPr marL="268288" indent="-268288"/>
            <a:r>
              <a:rPr lang="en-GB" sz="2200" b="1">
                <a:latin typeface="Verdana" pitchFamily="34" charset="0"/>
              </a:rPr>
              <a:t>Some consequences </a:t>
            </a:r>
            <a:r>
              <a:rPr lang="en-GB" sz="2200" b="1" i="1">
                <a:latin typeface="Verdana" pitchFamily="34" charset="0"/>
              </a:rPr>
              <a:t>strengthened</a:t>
            </a:r>
            <a:r>
              <a:rPr lang="en-GB" sz="2200" b="1">
                <a:latin typeface="Verdana" pitchFamily="34" charset="0"/>
              </a:rPr>
              <a:t> behaviour and some consequences </a:t>
            </a:r>
            <a:r>
              <a:rPr lang="en-GB" sz="2200" b="1" i="1">
                <a:latin typeface="Verdana" pitchFamily="34" charset="0"/>
              </a:rPr>
              <a:t>weakened</a:t>
            </a:r>
            <a:r>
              <a:rPr lang="en-GB" sz="2200" b="1">
                <a:latin typeface="Verdana" pitchFamily="34" charset="0"/>
              </a:rPr>
              <a:t> behaviour.</a:t>
            </a:r>
            <a:endParaRPr lang="en-GB" sz="22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4214813" y="357188"/>
            <a:ext cx="447198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a:solidFill>
                  <a:srgbClr val="000099"/>
                </a:solidFill>
                <a:latin typeface="Verdana" pitchFamily="34" charset="0"/>
              </a:rPr>
              <a:t>Burrhus </a:t>
            </a:r>
            <a:r>
              <a:rPr lang="sv-SE" sz="2800" b="1">
                <a:solidFill>
                  <a:srgbClr val="000099"/>
                </a:solidFill>
                <a:latin typeface="Verdana" pitchFamily="34" charset="0"/>
              </a:rPr>
              <a:t>F. Skinner </a:t>
            </a:r>
          </a:p>
          <a:p>
            <a:r>
              <a:rPr lang="sv-SE" sz="2800">
                <a:solidFill>
                  <a:srgbClr val="000099"/>
                </a:solidFill>
                <a:latin typeface="Verdana" pitchFamily="34" charset="0"/>
              </a:rPr>
              <a:t>(1904-1990)</a:t>
            </a:r>
          </a:p>
        </p:txBody>
      </p:sp>
      <p:pic>
        <p:nvPicPr>
          <p:cNvPr id="30722" name="Picture 3" descr="E:\Ski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28625"/>
            <a:ext cx="3714750" cy="4572000"/>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3" name="Rectangle 4"/>
          <p:cNvSpPr>
            <a:spLocks noChangeArrowheads="1"/>
          </p:cNvSpPr>
          <p:nvPr/>
        </p:nvSpPr>
        <p:spPr bwMode="auto">
          <a:xfrm>
            <a:off x="4214813" y="1595438"/>
            <a:ext cx="464343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indent="-457200">
              <a:buFont typeface="Wingdings" pitchFamily="2" charset="2"/>
              <a:buChar char="§"/>
            </a:pPr>
            <a:r>
              <a:rPr lang="en-GB">
                <a:latin typeface="Verdana" pitchFamily="34" charset="0"/>
              </a:rPr>
              <a:t>Influenced by Thorndike,  rejected notion of "satisfaction</a:t>
            </a:r>
            <a:r>
              <a:rPr lang="ja-JP" altLang="en-GB">
                <a:latin typeface="Verdana" pitchFamily="34" charset="0"/>
              </a:rPr>
              <a:t>”</a:t>
            </a:r>
            <a:r>
              <a:rPr lang="en-GB" altLang="ja-JP">
                <a:latin typeface="Verdana" pitchFamily="34" charset="0"/>
              </a:rPr>
              <a:t> as mediator of behaviour change.</a:t>
            </a:r>
            <a:r>
              <a:rPr lang="en-US" altLang="ja-JP">
                <a:latin typeface="Verdana" pitchFamily="34" charset="0"/>
              </a:rPr>
              <a:t> </a:t>
            </a:r>
          </a:p>
          <a:p>
            <a:pPr lvl="1" indent="-457200">
              <a:buFont typeface="Wingdings" pitchFamily="2" charset="2"/>
              <a:buChar char="§"/>
            </a:pPr>
            <a:r>
              <a:rPr lang="en-US">
                <a:latin typeface="Verdana" pitchFamily="34" charset="0"/>
              </a:rPr>
              <a:t>Elaborated Thorndike</a:t>
            </a:r>
            <a:r>
              <a:rPr lang="en-US" altLang="en-US">
                <a:latin typeface="Verdana" pitchFamily="34" charset="0"/>
              </a:rPr>
              <a:t>’</a:t>
            </a:r>
            <a:r>
              <a:rPr lang="en-US">
                <a:latin typeface="Verdana" pitchFamily="34" charset="0"/>
              </a:rPr>
              <a:t>s </a:t>
            </a:r>
            <a:r>
              <a:rPr lang="en-US" i="1">
                <a:latin typeface="Verdana" pitchFamily="34" charset="0"/>
              </a:rPr>
              <a:t>Law of Effect</a:t>
            </a:r>
          </a:p>
          <a:p>
            <a:pPr lvl="1" indent="-457200">
              <a:buFont typeface="Wingdings" pitchFamily="2" charset="2"/>
              <a:buChar char="§"/>
            </a:pPr>
            <a:r>
              <a:rPr lang="en-GB">
                <a:latin typeface="Verdana" pitchFamily="34" charset="0"/>
              </a:rPr>
              <a:t>Formulated a more detailed analysis of operant conditioning based on: </a:t>
            </a:r>
          </a:p>
          <a:p>
            <a:pPr lvl="1" indent="-457200">
              <a:buFont typeface="Arial" pitchFamily="34" charset="0"/>
              <a:buChar char="•"/>
            </a:pPr>
            <a:r>
              <a:rPr lang="en-GB" b="1">
                <a:latin typeface="Verdana" pitchFamily="34" charset="0"/>
              </a:rPr>
              <a:t>reinforcement</a:t>
            </a:r>
            <a:r>
              <a:rPr lang="en-GB">
                <a:latin typeface="Verdana" pitchFamily="34" charset="0"/>
              </a:rPr>
              <a:t>,</a:t>
            </a:r>
          </a:p>
          <a:p>
            <a:pPr lvl="1" indent="-457200">
              <a:buFont typeface="Arial" pitchFamily="34" charset="0"/>
              <a:buChar char="•"/>
            </a:pPr>
            <a:r>
              <a:rPr lang="en-GB" b="1">
                <a:latin typeface="Verdana" pitchFamily="34" charset="0"/>
              </a:rPr>
              <a:t>punishment</a:t>
            </a:r>
            <a:r>
              <a:rPr lang="en-GB">
                <a:latin typeface="Verdana" pitchFamily="34" charset="0"/>
              </a:rPr>
              <a:t>, </a:t>
            </a:r>
          </a:p>
          <a:p>
            <a:pPr lvl="1" indent="-457200">
              <a:buFont typeface="Arial" pitchFamily="34" charset="0"/>
              <a:buChar char="•"/>
            </a:pPr>
            <a:r>
              <a:rPr lang="en-GB">
                <a:latin typeface="Verdana" pitchFamily="34" charset="0"/>
              </a:rPr>
              <a:t>and </a:t>
            </a:r>
            <a:r>
              <a:rPr lang="en-GB" b="1">
                <a:latin typeface="Verdana" pitchFamily="34" charset="0"/>
              </a:rPr>
              <a:t>extinction</a:t>
            </a:r>
            <a:r>
              <a:rPr lang="en-GB">
                <a:latin typeface="Verdana" pitchFamily="34" charset="0"/>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28625" y="285750"/>
            <a:ext cx="8172450" cy="1000125"/>
          </a:xfrm>
        </p:spPr>
        <p:txBody>
          <a:bodyPr/>
          <a:lstStyle/>
          <a:p>
            <a:pPr eaLnBrk="1" hangingPunct="1"/>
            <a:r>
              <a:rPr lang="en-US" sz="3600" b="1" smtClean="0">
                <a:latin typeface="Arial" pitchFamily="34" charset="0"/>
                <a:cs typeface="Arial" pitchFamily="34" charset="0"/>
              </a:rPr>
              <a:t>Types of reinforcement (Incentives)</a:t>
            </a:r>
          </a:p>
        </p:txBody>
      </p:sp>
      <p:grpSp>
        <p:nvGrpSpPr>
          <p:cNvPr id="32770" name="Group 2"/>
          <p:cNvGrpSpPr>
            <a:grpSpLocks/>
          </p:cNvGrpSpPr>
          <p:nvPr/>
        </p:nvGrpSpPr>
        <p:grpSpPr bwMode="auto">
          <a:xfrm>
            <a:off x="500063" y="1500188"/>
            <a:ext cx="8229600" cy="4887912"/>
            <a:chOff x="-3" y="-3"/>
            <a:chExt cx="3960" cy="1974"/>
          </a:xfrm>
        </p:grpSpPr>
        <p:grpSp>
          <p:nvGrpSpPr>
            <p:cNvPr id="32771" name="Group 3"/>
            <p:cNvGrpSpPr>
              <a:grpSpLocks/>
            </p:cNvGrpSpPr>
            <p:nvPr/>
          </p:nvGrpSpPr>
          <p:grpSpPr bwMode="auto">
            <a:xfrm>
              <a:off x="0" y="0"/>
              <a:ext cx="3954" cy="1968"/>
              <a:chOff x="0" y="0"/>
              <a:chExt cx="3954" cy="1968"/>
            </a:xfrm>
          </p:grpSpPr>
          <p:grpSp>
            <p:nvGrpSpPr>
              <p:cNvPr id="32773" name="Group 4"/>
              <p:cNvGrpSpPr>
                <a:grpSpLocks/>
              </p:cNvGrpSpPr>
              <p:nvPr/>
            </p:nvGrpSpPr>
            <p:grpSpPr bwMode="auto">
              <a:xfrm>
                <a:off x="0" y="0"/>
                <a:ext cx="1318" cy="499"/>
                <a:chOff x="0" y="0"/>
                <a:chExt cx="1318" cy="499"/>
              </a:xfrm>
            </p:grpSpPr>
            <p:sp>
              <p:nvSpPr>
                <p:cNvPr id="32798" name="Rectangle 5"/>
                <p:cNvSpPr>
                  <a:spLocks noChangeArrowheads="1"/>
                </p:cNvSpPr>
                <p:nvPr/>
              </p:nvSpPr>
              <p:spPr bwMode="auto">
                <a:xfrm>
                  <a:off x="43" y="0"/>
                  <a:ext cx="123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41300" algn="l"/>
                    </a:tabLst>
                  </a:pPr>
                  <a:r>
                    <a:rPr lang="en-US" sz="1200"/>
                    <a:t> </a:t>
                  </a:r>
                </a:p>
                <a:p>
                  <a:pPr algn="ctr">
                    <a:tabLst>
                      <a:tab pos="241300" algn="l"/>
                    </a:tabLst>
                  </a:pPr>
                  <a:endParaRPr lang="en-US"/>
                </a:p>
              </p:txBody>
            </p:sp>
            <p:sp>
              <p:nvSpPr>
                <p:cNvPr id="33" name="Rectangle 6"/>
                <p:cNvSpPr>
                  <a:spLocks noChangeArrowheads="1"/>
                </p:cNvSpPr>
                <p:nvPr/>
              </p:nvSpPr>
              <p:spPr bwMode="auto">
                <a:xfrm>
                  <a:off x="0" y="0"/>
                  <a:ext cx="1318" cy="499"/>
                </a:xfrm>
                <a:prstGeom prst="rect">
                  <a:avLst/>
                </a:prstGeom>
                <a:noFill/>
                <a:ln w="7">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grpSp>
            <p:nvGrpSpPr>
              <p:cNvPr id="32774" name="Group 7"/>
              <p:cNvGrpSpPr>
                <a:grpSpLocks/>
              </p:cNvGrpSpPr>
              <p:nvPr/>
            </p:nvGrpSpPr>
            <p:grpSpPr bwMode="auto">
              <a:xfrm>
                <a:off x="1303" y="0"/>
                <a:ext cx="1333" cy="499"/>
                <a:chOff x="1303" y="0"/>
                <a:chExt cx="1333" cy="499"/>
              </a:xfrm>
            </p:grpSpPr>
            <p:sp>
              <p:nvSpPr>
                <p:cNvPr id="30" name="Rectangle 8"/>
                <p:cNvSpPr>
                  <a:spLocks noChangeArrowheads="1"/>
                </p:cNvSpPr>
                <p:nvPr/>
              </p:nvSpPr>
              <p:spPr bwMode="auto">
                <a:xfrm>
                  <a:off x="1303" y="0"/>
                  <a:ext cx="1306" cy="499"/>
                </a:xfrm>
                <a:prstGeom prst="rect">
                  <a:avLst/>
                </a:prstGeom>
                <a:solidFill>
                  <a:schemeClr val="bg1">
                    <a:lumMod val="75000"/>
                  </a:schemeClr>
                </a:solidFill>
                <a:ln>
                  <a:noFill/>
                </a:ln>
                <a:effectLst/>
                <a:extLst/>
              </p:spPr>
              <p:txBody>
                <a:bodyPr/>
                <a:lstStyle/>
                <a:p>
                  <a:pPr algn="ctr" fontAlgn="auto">
                    <a:spcBef>
                      <a:spcPts val="0"/>
                    </a:spcBef>
                    <a:spcAft>
                      <a:spcPts val="0"/>
                    </a:spcAft>
                    <a:tabLst>
                      <a:tab pos="241300" algn="l"/>
                    </a:tabLst>
                    <a:defRPr/>
                  </a:pPr>
                  <a:endParaRPr lang="en-US" sz="3200" b="1" dirty="0">
                    <a:latin typeface="Arial" pitchFamily="34" charset="0"/>
                    <a:ea typeface="+mn-ea"/>
                    <a:cs typeface="Arial" pitchFamily="34" charset="0"/>
                  </a:endParaRPr>
                </a:p>
                <a:p>
                  <a:pPr algn="ctr" fontAlgn="auto">
                    <a:spcBef>
                      <a:spcPts val="0"/>
                    </a:spcBef>
                    <a:spcAft>
                      <a:spcPts val="0"/>
                    </a:spcAft>
                    <a:tabLst>
                      <a:tab pos="241300" algn="l"/>
                    </a:tabLst>
                    <a:defRPr/>
                  </a:pPr>
                  <a:r>
                    <a:rPr lang="en-US" sz="3200" b="1" dirty="0">
                      <a:latin typeface="Arial" pitchFamily="34" charset="0"/>
                      <a:ea typeface="+mn-ea"/>
                      <a:cs typeface="Arial" pitchFamily="34" charset="0"/>
                    </a:rPr>
                    <a:t>Add</a:t>
                  </a:r>
                  <a:endParaRPr lang="en-US" sz="3200" dirty="0">
                    <a:latin typeface="Arial" pitchFamily="34" charset="0"/>
                    <a:ea typeface="+mn-ea"/>
                    <a:cs typeface="Arial" pitchFamily="34" charset="0"/>
                  </a:endParaRPr>
                </a:p>
              </p:txBody>
            </p:sp>
            <p:sp>
              <p:nvSpPr>
                <p:cNvPr id="31" name="Rectangle 9"/>
                <p:cNvSpPr>
                  <a:spLocks noChangeArrowheads="1"/>
                </p:cNvSpPr>
                <p:nvPr/>
              </p:nvSpPr>
              <p:spPr bwMode="auto">
                <a:xfrm>
                  <a:off x="1319" y="0"/>
                  <a:ext cx="1318" cy="499"/>
                </a:xfrm>
                <a:prstGeom prst="rect">
                  <a:avLst/>
                </a:prstGeom>
                <a:noFill/>
                <a:ln w="7">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grpSp>
            <p:nvGrpSpPr>
              <p:cNvPr id="32775" name="Group 10"/>
              <p:cNvGrpSpPr>
                <a:grpSpLocks/>
              </p:cNvGrpSpPr>
              <p:nvPr/>
            </p:nvGrpSpPr>
            <p:grpSpPr bwMode="auto">
              <a:xfrm>
                <a:off x="2636" y="0"/>
                <a:ext cx="1318" cy="499"/>
                <a:chOff x="2636" y="0"/>
                <a:chExt cx="1318" cy="499"/>
              </a:xfrm>
            </p:grpSpPr>
            <p:sp>
              <p:nvSpPr>
                <p:cNvPr id="28" name="Rectangle 11"/>
                <p:cNvSpPr>
                  <a:spLocks noChangeArrowheads="1"/>
                </p:cNvSpPr>
                <p:nvPr/>
              </p:nvSpPr>
              <p:spPr bwMode="auto">
                <a:xfrm>
                  <a:off x="2644" y="0"/>
                  <a:ext cx="1306" cy="499"/>
                </a:xfrm>
                <a:prstGeom prst="rect">
                  <a:avLst/>
                </a:prstGeom>
                <a:solidFill>
                  <a:schemeClr val="bg1">
                    <a:lumMod val="75000"/>
                  </a:schemeClr>
                </a:solidFill>
                <a:ln>
                  <a:noFill/>
                </a:ln>
                <a:effectLst/>
                <a:extLst/>
              </p:spPr>
              <p:txBody>
                <a:bodyPr/>
                <a:lstStyle/>
                <a:p>
                  <a:pPr algn="ctr" fontAlgn="auto">
                    <a:spcBef>
                      <a:spcPts val="0"/>
                    </a:spcBef>
                    <a:spcAft>
                      <a:spcPts val="0"/>
                    </a:spcAft>
                    <a:tabLst>
                      <a:tab pos="241300" algn="l"/>
                    </a:tabLst>
                    <a:defRPr/>
                  </a:pPr>
                  <a:endParaRPr lang="en-US" sz="3200" b="1" dirty="0">
                    <a:latin typeface="Arial" pitchFamily="34" charset="0"/>
                    <a:ea typeface="+mn-ea"/>
                    <a:cs typeface="Arial" pitchFamily="34" charset="0"/>
                  </a:endParaRPr>
                </a:p>
                <a:p>
                  <a:pPr algn="ctr" fontAlgn="auto">
                    <a:spcBef>
                      <a:spcPts val="0"/>
                    </a:spcBef>
                    <a:spcAft>
                      <a:spcPts val="0"/>
                    </a:spcAft>
                    <a:tabLst>
                      <a:tab pos="241300" algn="l"/>
                    </a:tabLst>
                    <a:defRPr/>
                  </a:pPr>
                  <a:r>
                    <a:rPr lang="en-US" sz="3200" b="1" dirty="0">
                      <a:latin typeface="Arial" pitchFamily="34" charset="0"/>
                      <a:ea typeface="+mn-ea"/>
                      <a:cs typeface="Arial" pitchFamily="34" charset="0"/>
                    </a:rPr>
                    <a:t>Remove</a:t>
                  </a:r>
                  <a:endParaRPr lang="en-US" sz="3200" dirty="0">
                    <a:latin typeface="Arial" pitchFamily="34" charset="0"/>
                    <a:ea typeface="+mn-ea"/>
                    <a:cs typeface="Arial" pitchFamily="34" charset="0"/>
                  </a:endParaRPr>
                </a:p>
                <a:p>
                  <a:pPr algn="ctr" fontAlgn="auto">
                    <a:spcBef>
                      <a:spcPts val="0"/>
                    </a:spcBef>
                    <a:spcAft>
                      <a:spcPts val="0"/>
                    </a:spcAft>
                    <a:tabLst>
                      <a:tab pos="241300" algn="l"/>
                    </a:tabLst>
                    <a:defRPr/>
                  </a:pPr>
                  <a:endParaRPr lang="en-US" dirty="0">
                    <a:latin typeface="Times New Roman" charset="0"/>
                    <a:ea typeface="+mn-ea"/>
                    <a:cs typeface="Arial" pitchFamily="34" charset="0"/>
                  </a:endParaRPr>
                </a:p>
              </p:txBody>
            </p:sp>
            <p:sp>
              <p:nvSpPr>
                <p:cNvPr id="29" name="Rectangle 12"/>
                <p:cNvSpPr>
                  <a:spLocks noChangeArrowheads="1"/>
                </p:cNvSpPr>
                <p:nvPr/>
              </p:nvSpPr>
              <p:spPr bwMode="auto">
                <a:xfrm>
                  <a:off x="2636" y="0"/>
                  <a:ext cx="1318" cy="499"/>
                </a:xfrm>
                <a:prstGeom prst="rect">
                  <a:avLst/>
                </a:prstGeom>
                <a:noFill/>
                <a:ln w="7">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grpSp>
            <p:nvGrpSpPr>
              <p:cNvPr id="32776" name="Group 13"/>
              <p:cNvGrpSpPr>
                <a:grpSpLocks/>
              </p:cNvGrpSpPr>
              <p:nvPr/>
            </p:nvGrpSpPr>
            <p:grpSpPr bwMode="auto">
              <a:xfrm>
                <a:off x="0" y="499"/>
                <a:ext cx="1318" cy="759"/>
                <a:chOff x="0" y="499"/>
                <a:chExt cx="1318" cy="759"/>
              </a:xfrm>
            </p:grpSpPr>
            <p:sp>
              <p:nvSpPr>
                <p:cNvPr id="26" name="Rectangle 14"/>
                <p:cNvSpPr>
                  <a:spLocks noChangeArrowheads="1"/>
                </p:cNvSpPr>
                <p:nvPr/>
              </p:nvSpPr>
              <p:spPr bwMode="auto">
                <a:xfrm>
                  <a:off x="43" y="499"/>
                  <a:ext cx="1232" cy="759"/>
                </a:xfrm>
                <a:prstGeom prst="rect">
                  <a:avLst/>
                </a:prstGeom>
                <a:solidFill>
                  <a:schemeClr val="bg1">
                    <a:lumMod val="75000"/>
                  </a:schemeClr>
                </a:solidFill>
                <a:ln>
                  <a:noFill/>
                </a:ln>
                <a:effectLst/>
                <a:extLst/>
              </p:spPr>
              <p:txBody>
                <a:bodyPr/>
                <a:lstStyle/>
                <a:p>
                  <a:pPr algn="ctr" fontAlgn="auto">
                    <a:spcBef>
                      <a:spcPts val="0"/>
                    </a:spcBef>
                    <a:spcAft>
                      <a:spcPts val="0"/>
                    </a:spcAft>
                    <a:tabLst>
                      <a:tab pos="241300" algn="l"/>
                    </a:tabLst>
                    <a:defRPr/>
                  </a:pPr>
                  <a:endParaRPr lang="en-US" sz="3200" b="1" dirty="0">
                    <a:latin typeface="Arial" pitchFamily="34" charset="0"/>
                    <a:ea typeface="+mn-ea"/>
                    <a:cs typeface="Arial" pitchFamily="34" charset="0"/>
                  </a:endParaRPr>
                </a:p>
                <a:p>
                  <a:pPr algn="ctr" fontAlgn="auto">
                    <a:spcBef>
                      <a:spcPts val="0"/>
                    </a:spcBef>
                    <a:spcAft>
                      <a:spcPts val="0"/>
                    </a:spcAft>
                    <a:tabLst>
                      <a:tab pos="241300" algn="l"/>
                    </a:tabLst>
                    <a:defRPr/>
                  </a:pPr>
                  <a:r>
                    <a:rPr lang="en-US" sz="3200" b="1" dirty="0">
                      <a:latin typeface="Arial" pitchFamily="34" charset="0"/>
                      <a:ea typeface="+mn-ea"/>
                      <a:cs typeface="Arial" pitchFamily="34" charset="0"/>
                    </a:rPr>
                    <a:t>Positive </a:t>
                  </a:r>
                  <a:endParaRPr lang="en-US" sz="3200" dirty="0">
                    <a:latin typeface="Arial" pitchFamily="34" charset="0"/>
                    <a:ea typeface="+mn-ea"/>
                    <a:cs typeface="Arial" pitchFamily="34" charset="0"/>
                  </a:endParaRPr>
                </a:p>
                <a:p>
                  <a:pPr algn="ctr" fontAlgn="auto">
                    <a:spcBef>
                      <a:spcPts val="0"/>
                    </a:spcBef>
                    <a:spcAft>
                      <a:spcPts val="0"/>
                    </a:spcAft>
                    <a:tabLst>
                      <a:tab pos="241300" algn="l"/>
                    </a:tabLst>
                    <a:defRPr/>
                  </a:pPr>
                  <a:endParaRPr lang="en-US" dirty="0">
                    <a:latin typeface="Arial" pitchFamily="34" charset="0"/>
                    <a:ea typeface="+mn-ea"/>
                    <a:cs typeface="Arial" pitchFamily="34" charset="0"/>
                  </a:endParaRPr>
                </a:p>
              </p:txBody>
            </p:sp>
            <p:sp>
              <p:nvSpPr>
                <p:cNvPr id="27" name="Rectangle 15"/>
                <p:cNvSpPr>
                  <a:spLocks noChangeArrowheads="1"/>
                </p:cNvSpPr>
                <p:nvPr/>
              </p:nvSpPr>
              <p:spPr bwMode="auto">
                <a:xfrm>
                  <a:off x="0" y="499"/>
                  <a:ext cx="1318" cy="759"/>
                </a:xfrm>
                <a:prstGeom prst="rect">
                  <a:avLst/>
                </a:prstGeom>
                <a:noFill/>
                <a:ln w="7">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grpSp>
            <p:nvGrpSpPr>
              <p:cNvPr id="32777" name="Group 16"/>
              <p:cNvGrpSpPr>
                <a:grpSpLocks/>
              </p:cNvGrpSpPr>
              <p:nvPr/>
            </p:nvGrpSpPr>
            <p:grpSpPr bwMode="auto">
              <a:xfrm>
                <a:off x="1318" y="499"/>
                <a:ext cx="1318" cy="759"/>
                <a:chOff x="1318" y="499"/>
                <a:chExt cx="1318" cy="759"/>
              </a:xfrm>
            </p:grpSpPr>
            <p:sp>
              <p:nvSpPr>
                <p:cNvPr id="24" name="Rectangle 17"/>
                <p:cNvSpPr>
                  <a:spLocks noChangeArrowheads="1"/>
                </p:cNvSpPr>
                <p:nvPr/>
              </p:nvSpPr>
              <p:spPr bwMode="auto">
                <a:xfrm>
                  <a:off x="1361" y="499"/>
                  <a:ext cx="1234" cy="759"/>
                </a:xfrm>
                <a:prstGeom prst="rect">
                  <a:avLst/>
                </a:prstGeom>
                <a:solidFill>
                  <a:schemeClr val="accent5">
                    <a:lumMod val="40000"/>
                    <a:lumOff val="60000"/>
                  </a:schemeClr>
                </a:solidFill>
                <a:ln>
                  <a:noFill/>
                </a:ln>
                <a:effectLst/>
                <a:extLst/>
              </p:spPr>
              <p:txBody>
                <a:bodyPr/>
                <a:lstStyle/>
                <a:p>
                  <a:pPr algn="ctr" fontAlgn="auto">
                    <a:spcBef>
                      <a:spcPts val="0"/>
                    </a:spcBef>
                    <a:spcAft>
                      <a:spcPts val="0"/>
                    </a:spcAft>
                    <a:tabLst>
                      <a:tab pos="241300" algn="l"/>
                    </a:tabLst>
                    <a:defRPr/>
                  </a:pPr>
                  <a:endParaRPr lang="en-US" sz="1300" dirty="0">
                    <a:latin typeface="+mn-lt"/>
                    <a:ea typeface="+mn-ea"/>
                    <a:cs typeface="Arial Unicode MS" charset="0"/>
                  </a:endParaRPr>
                </a:p>
                <a:p>
                  <a:pPr algn="ctr" fontAlgn="auto">
                    <a:spcBef>
                      <a:spcPts val="0"/>
                    </a:spcBef>
                    <a:spcAft>
                      <a:spcPts val="0"/>
                    </a:spcAft>
                    <a:tabLst>
                      <a:tab pos="241300" algn="l"/>
                    </a:tabLst>
                    <a:defRPr/>
                  </a:pPr>
                  <a:endParaRPr lang="en-US" sz="2000" dirty="0">
                    <a:latin typeface="+mn-lt"/>
                    <a:ea typeface="+mn-ea"/>
                    <a:cs typeface="Arial Unicode MS" charset="0"/>
                  </a:endParaRPr>
                </a:p>
                <a:p>
                  <a:pPr algn="ctr" fontAlgn="auto">
                    <a:spcBef>
                      <a:spcPts val="0"/>
                    </a:spcBef>
                    <a:spcAft>
                      <a:spcPts val="0"/>
                    </a:spcAft>
                    <a:tabLst>
                      <a:tab pos="241300" algn="l"/>
                    </a:tabLst>
                    <a:defRPr/>
                  </a:pPr>
                  <a:r>
                    <a:rPr lang="en-US" sz="2000" dirty="0">
                      <a:latin typeface="+mn-lt"/>
                      <a:ea typeface="+mn-ea"/>
                      <a:cs typeface="Arial Unicode MS" charset="0"/>
                    </a:rPr>
                    <a:t>POSITIVE</a:t>
                  </a:r>
                </a:p>
                <a:p>
                  <a:pPr algn="ctr" fontAlgn="auto">
                    <a:spcBef>
                      <a:spcPts val="0"/>
                    </a:spcBef>
                    <a:spcAft>
                      <a:spcPts val="0"/>
                    </a:spcAft>
                    <a:tabLst>
                      <a:tab pos="241300" algn="l"/>
                    </a:tabLst>
                    <a:defRPr/>
                  </a:pPr>
                  <a:r>
                    <a:rPr lang="en-US" sz="2000" dirty="0">
                      <a:latin typeface="+mn-lt"/>
                      <a:ea typeface="+mn-ea"/>
                      <a:cs typeface="Arial Unicode MS" charset="0"/>
                    </a:rPr>
                    <a:t>REINFORCEMENT</a:t>
                  </a:r>
                </a:p>
                <a:p>
                  <a:pPr algn="ctr" fontAlgn="auto">
                    <a:spcBef>
                      <a:spcPts val="0"/>
                    </a:spcBef>
                    <a:spcAft>
                      <a:spcPts val="0"/>
                    </a:spcAft>
                    <a:tabLst>
                      <a:tab pos="241300" algn="l"/>
                    </a:tabLst>
                    <a:defRPr/>
                  </a:pPr>
                  <a:r>
                    <a:rPr lang="en-US" sz="2000" b="1" i="1" dirty="0">
                      <a:latin typeface="Arial" pitchFamily="34" charset="0"/>
                      <a:ea typeface="+mn-ea"/>
                      <a:cs typeface="Arial" pitchFamily="34" charset="0"/>
                    </a:rPr>
                    <a:t>(CM)</a:t>
                  </a:r>
                </a:p>
                <a:p>
                  <a:pPr algn="ctr" fontAlgn="auto">
                    <a:spcBef>
                      <a:spcPts val="0"/>
                    </a:spcBef>
                    <a:spcAft>
                      <a:spcPts val="0"/>
                    </a:spcAft>
                    <a:tabLst>
                      <a:tab pos="241300" algn="l"/>
                    </a:tabLst>
                    <a:defRPr/>
                  </a:pPr>
                  <a:endParaRPr lang="en-US" dirty="0">
                    <a:latin typeface="Times New Roman" charset="0"/>
                    <a:ea typeface="+mn-ea"/>
                    <a:cs typeface="Arial" pitchFamily="34" charset="0"/>
                  </a:endParaRPr>
                </a:p>
              </p:txBody>
            </p:sp>
            <p:sp>
              <p:nvSpPr>
                <p:cNvPr id="25" name="Rectangle 18"/>
                <p:cNvSpPr>
                  <a:spLocks noChangeArrowheads="1"/>
                </p:cNvSpPr>
                <p:nvPr/>
              </p:nvSpPr>
              <p:spPr bwMode="auto">
                <a:xfrm>
                  <a:off x="1318" y="499"/>
                  <a:ext cx="1318" cy="759"/>
                </a:xfrm>
                <a:prstGeom prst="rect">
                  <a:avLst/>
                </a:prstGeom>
                <a:noFill/>
                <a:ln w="7">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grpSp>
            <p:nvGrpSpPr>
              <p:cNvPr id="32778" name="Group 19"/>
              <p:cNvGrpSpPr>
                <a:grpSpLocks/>
              </p:cNvGrpSpPr>
              <p:nvPr/>
            </p:nvGrpSpPr>
            <p:grpSpPr bwMode="auto">
              <a:xfrm>
                <a:off x="2636" y="499"/>
                <a:ext cx="1318" cy="759"/>
                <a:chOff x="2636" y="499"/>
                <a:chExt cx="1318" cy="759"/>
              </a:xfrm>
            </p:grpSpPr>
            <p:sp>
              <p:nvSpPr>
                <p:cNvPr id="22" name="Rectangle 20"/>
                <p:cNvSpPr>
                  <a:spLocks noChangeArrowheads="1"/>
                </p:cNvSpPr>
                <p:nvPr/>
              </p:nvSpPr>
              <p:spPr bwMode="auto">
                <a:xfrm>
                  <a:off x="2679" y="499"/>
                  <a:ext cx="1232" cy="759"/>
                </a:xfrm>
                <a:prstGeom prst="rect">
                  <a:avLst/>
                </a:prstGeom>
                <a:solidFill>
                  <a:schemeClr val="accent5">
                    <a:lumMod val="40000"/>
                    <a:lumOff val="60000"/>
                  </a:schemeClr>
                </a:solidFill>
                <a:ln>
                  <a:noFill/>
                </a:ln>
                <a:effectLst/>
                <a:extLst/>
              </p:spPr>
              <p:txBody>
                <a:bodyPr bIns="0"/>
                <a:lstStyle/>
                <a:p>
                  <a:pPr fontAlgn="auto">
                    <a:spcBef>
                      <a:spcPts val="0"/>
                    </a:spcBef>
                    <a:spcAft>
                      <a:spcPts val="0"/>
                    </a:spcAft>
                    <a:defRPr/>
                  </a:pPr>
                  <a:r>
                    <a:rPr lang="en-US" sz="1400" dirty="0">
                      <a:latin typeface="+mn-lt"/>
                      <a:ea typeface="+mn-ea"/>
                      <a:cs typeface="Arial" charset="0"/>
                    </a:rPr>
                    <a:t>          </a:t>
                  </a:r>
                </a:p>
                <a:p>
                  <a:pPr algn="ctr" fontAlgn="auto">
                    <a:spcBef>
                      <a:spcPts val="0"/>
                    </a:spcBef>
                    <a:spcAft>
                      <a:spcPts val="0"/>
                    </a:spcAft>
                    <a:defRPr/>
                  </a:pPr>
                  <a:endParaRPr lang="en-US" sz="2000" dirty="0">
                    <a:latin typeface="Arial" pitchFamily="34" charset="0"/>
                    <a:ea typeface="+mn-ea"/>
                    <a:cs typeface="Arial" pitchFamily="34" charset="0"/>
                  </a:endParaRPr>
                </a:p>
                <a:p>
                  <a:pPr algn="ctr" fontAlgn="auto">
                    <a:spcBef>
                      <a:spcPts val="0"/>
                    </a:spcBef>
                    <a:spcAft>
                      <a:spcPts val="0"/>
                    </a:spcAft>
                    <a:defRPr/>
                  </a:pPr>
                  <a:r>
                    <a:rPr lang="en-US" sz="2000" dirty="0">
                      <a:latin typeface="Arial" pitchFamily="34" charset="0"/>
                      <a:ea typeface="+mn-ea"/>
                      <a:cs typeface="Arial" pitchFamily="34" charset="0"/>
                    </a:rPr>
                    <a:t>EXTINCTION</a:t>
                  </a:r>
                  <a:r>
                    <a:rPr lang="en-US" sz="2000" dirty="0">
                      <a:latin typeface="+mn-lt"/>
                      <a:ea typeface="+mn-ea"/>
                      <a:cs typeface="Arial" charset="0"/>
                    </a:rPr>
                    <a:t> </a:t>
                  </a:r>
                </a:p>
                <a:p>
                  <a:pPr fontAlgn="auto">
                    <a:spcBef>
                      <a:spcPts val="0"/>
                    </a:spcBef>
                    <a:spcAft>
                      <a:spcPts val="0"/>
                    </a:spcAft>
                    <a:defRPr/>
                  </a:pPr>
                  <a:endParaRPr lang="en-US" sz="2000" dirty="0">
                    <a:latin typeface="Times New Roman" charset="0"/>
                    <a:ea typeface="+mn-ea"/>
                    <a:cs typeface="Arial" pitchFamily="34" charset="0"/>
                  </a:endParaRPr>
                </a:p>
              </p:txBody>
            </p:sp>
            <p:sp>
              <p:nvSpPr>
                <p:cNvPr id="23" name="Rectangle 21"/>
                <p:cNvSpPr>
                  <a:spLocks noChangeArrowheads="1"/>
                </p:cNvSpPr>
                <p:nvPr/>
              </p:nvSpPr>
              <p:spPr bwMode="auto">
                <a:xfrm>
                  <a:off x="2636" y="499"/>
                  <a:ext cx="1318" cy="759"/>
                </a:xfrm>
                <a:prstGeom prst="rect">
                  <a:avLst/>
                </a:prstGeom>
                <a:noFill/>
                <a:ln w="7">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grpSp>
            <p:nvGrpSpPr>
              <p:cNvPr id="32779" name="Group 22"/>
              <p:cNvGrpSpPr>
                <a:grpSpLocks/>
              </p:cNvGrpSpPr>
              <p:nvPr/>
            </p:nvGrpSpPr>
            <p:grpSpPr bwMode="auto">
              <a:xfrm>
                <a:off x="0" y="1258"/>
                <a:ext cx="1318" cy="710"/>
                <a:chOff x="0" y="1258"/>
                <a:chExt cx="1318" cy="710"/>
              </a:xfrm>
            </p:grpSpPr>
            <p:sp>
              <p:nvSpPr>
                <p:cNvPr id="20" name="Rectangle 23"/>
                <p:cNvSpPr>
                  <a:spLocks noChangeArrowheads="1"/>
                </p:cNvSpPr>
                <p:nvPr/>
              </p:nvSpPr>
              <p:spPr bwMode="auto">
                <a:xfrm>
                  <a:off x="43" y="1258"/>
                  <a:ext cx="1232" cy="710"/>
                </a:xfrm>
                <a:prstGeom prst="rect">
                  <a:avLst/>
                </a:prstGeom>
                <a:solidFill>
                  <a:schemeClr val="bg1">
                    <a:lumMod val="75000"/>
                  </a:schemeClr>
                </a:solidFill>
                <a:ln>
                  <a:noFill/>
                </a:ln>
                <a:effectLst/>
                <a:extLst/>
              </p:spPr>
              <p:txBody>
                <a:bodyPr/>
                <a:lstStyle/>
                <a:p>
                  <a:pPr algn="ctr" fontAlgn="auto">
                    <a:spcBef>
                      <a:spcPts val="0"/>
                    </a:spcBef>
                    <a:spcAft>
                      <a:spcPts val="0"/>
                    </a:spcAft>
                    <a:tabLst>
                      <a:tab pos="241300" algn="l"/>
                    </a:tabLst>
                    <a:defRPr/>
                  </a:pPr>
                  <a:endParaRPr lang="en-US" sz="3200" b="1" dirty="0">
                    <a:latin typeface="Arial" pitchFamily="34" charset="0"/>
                    <a:ea typeface="+mn-ea"/>
                    <a:cs typeface="Arial" pitchFamily="34" charset="0"/>
                  </a:endParaRPr>
                </a:p>
                <a:p>
                  <a:pPr algn="ctr" fontAlgn="auto">
                    <a:spcBef>
                      <a:spcPts val="0"/>
                    </a:spcBef>
                    <a:spcAft>
                      <a:spcPts val="0"/>
                    </a:spcAft>
                    <a:tabLst>
                      <a:tab pos="241300" algn="l"/>
                    </a:tabLst>
                    <a:defRPr/>
                  </a:pPr>
                  <a:r>
                    <a:rPr lang="en-US" sz="3200" b="1" dirty="0">
                      <a:latin typeface="Arial" pitchFamily="34" charset="0"/>
                      <a:ea typeface="+mn-ea"/>
                      <a:cs typeface="Arial" pitchFamily="34" charset="0"/>
                    </a:rPr>
                    <a:t>Negative</a:t>
                  </a:r>
                  <a:endParaRPr lang="en-US" sz="3200" dirty="0">
                    <a:latin typeface="Arial" pitchFamily="34" charset="0"/>
                    <a:ea typeface="+mn-ea"/>
                    <a:cs typeface="Arial" pitchFamily="34" charset="0"/>
                  </a:endParaRPr>
                </a:p>
                <a:p>
                  <a:pPr algn="ctr" fontAlgn="auto">
                    <a:spcBef>
                      <a:spcPts val="0"/>
                    </a:spcBef>
                    <a:spcAft>
                      <a:spcPts val="0"/>
                    </a:spcAft>
                    <a:tabLst>
                      <a:tab pos="241300" algn="l"/>
                    </a:tabLst>
                    <a:defRPr/>
                  </a:pPr>
                  <a:endParaRPr lang="en-US" dirty="0">
                    <a:latin typeface="Arial" pitchFamily="34" charset="0"/>
                    <a:ea typeface="+mn-ea"/>
                    <a:cs typeface="Arial" pitchFamily="34" charset="0"/>
                  </a:endParaRPr>
                </a:p>
              </p:txBody>
            </p:sp>
            <p:sp>
              <p:nvSpPr>
                <p:cNvPr id="21" name="Rectangle 24"/>
                <p:cNvSpPr>
                  <a:spLocks noChangeArrowheads="1"/>
                </p:cNvSpPr>
                <p:nvPr/>
              </p:nvSpPr>
              <p:spPr bwMode="auto">
                <a:xfrm>
                  <a:off x="0" y="1258"/>
                  <a:ext cx="1318" cy="710"/>
                </a:xfrm>
                <a:prstGeom prst="rect">
                  <a:avLst/>
                </a:prstGeom>
                <a:noFill/>
                <a:ln w="7">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grpSp>
            <p:nvGrpSpPr>
              <p:cNvPr id="32780" name="Group 25"/>
              <p:cNvGrpSpPr>
                <a:grpSpLocks/>
              </p:cNvGrpSpPr>
              <p:nvPr/>
            </p:nvGrpSpPr>
            <p:grpSpPr bwMode="auto">
              <a:xfrm>
                <a:off x="1318" y="1258"/>
                <a:ext cx="1318" cy="710"/>
                <a:chOff x="1318" y="1258"/>
                <a:chExt cx="1318" cy="710"/>
              </a:xfrm>
            </p:grpSpPr>
            <p:sp>
              <p:nvSpPr>
                <p:cNvPr id="18" name="Rectangle 26"/>
                <p:cNvSpPr>
                  <a:spLocks noChangeArrowheads="1"/>
                </p:cNvSpPr>
                <p:nvPr/>
              </p:nvSpPr>
              <p:spPr bwMode="auto">
                <a:xfrm>
                  <a:off x="1361" y="1258"/>
                  <a:ext cx="1234" cy="710"/>
                </a:xfrm>
                <a:prstGeom prst="rect">
                  <a:avLst/>
                </a:prstGeom>
                <a:solidFill>
                  <a:schemeClr val="accent5">
                    <a:lumMod val="40000"/>
                    <a:lumOff val="60000"/>
                  </a:schemeClr>
                </a:solidFill>
                <a:ln>
                  <a:noFill/>
                </a:ln>
                <a:effectLst/>
                <a:extLst/>
              </p:spPr>
              <p:txBody>
                <a:bodyPr/>
                <a:lstStyle/>
                <a:p>
                  <a:pPr algn="ctr" fontAlgn="auto">
                    <a:spcBef>
                      <a:spcPts val="0"/>
                    </a:spcBef>
                    <a:spcAft>
                      <a:spcPts val="0"/>
                    </a:spcAft>
                    <a:tabLst>
                      <a:tab pos="241300" algn="l"/>
                    </a:tabLst>
                    <a:defRPr/>
                  </a:pPr>
                  <a:endParaRPr lang="en-US" sz="1300" dirty="0">
                    <a:latin typeface="Arial" pitchFamily="34" charset="0"/>
                    <a:ea typeface="+mn-ea"/>
                    <a:cs typeface="Arial" pitchFamily="34" charset="0"/>
                  </a:endParaRPr>
                </a:p>
                <a:p>
                  <a:pPr algn="ctr" fontAlgn="auto">
                    <a:spcBef>
                      <a:spcPts val="0"/>
                    </a:spcBef>
                    <a:spcAft>
                      <a:spcPts val="0"/>
                    </a:spcAft>
                    <a:tabLst>
                      <a:tab pos="241300" algn="l"/>
                    </a:tabLst>
                    <a:defRPr/>
                  </a:pPr>
                  <a:endParaRPr lang="en-US" sz="2000" dirty="0">
                    <a:latin typeface="Arial" pitchFamily="34" charset="0"/>
                    <a:ea typeface="+mn-ea"/>
                    <a:cs typeface="Arial" pitchFamily="34" charset="0"/>
                  </a:endParaRPr>
                </a:p>
                <a:p>
                  <a:pPr algn="ctr" fontAlgn="auto">
                    <a:spcBef>
                      <a:spcPts val="0"/>
                    </a:spcBef>
                    <a:spcAft>
                      <a:spcPts val="0"/>
                    </a:spcAft>
                    <a:tabLst>
                      <a:tab pos="241300" algn="l"/>
                    </a:tabLst>
                    <a:defRPr/>
                  </a:pPr>
                  <a:endParaRPr lang="en-US" sz="2000" dirty="0">
                    <a:latin typeface="Arial" pitchFamily="34" charset="0"/>
                    <a:ea typeface="+mn-ea"/>
                    <a:cs typeface="Arial" pitchFamily="34" charset="0"/>
                  </a:endParaRPr>
                </a:p>
                <a:p>
                  <a:pPr algn="ctr" fontAlgn="auto">
                    <a:spcBef>
                      <a:spcPts val="0"/>
                    </a:spcBef>
                    <a:spcAft>
                      <a:spcPts val="0"/>
                    </a:spcAft>
                    <a:tabLst>
                      <a:tab pos="241300" algn="l"/>
                    </a:tabLst>
                    <a:defRPr/>
                  </a:pPr>
                  <a:r>
                    <a:rPr lang="en-US" sz="2000" dirty="0">
                      <a:latin typeface="Arial" pitchFamily="34" charset="0"/>
                      <a:ea typeface="+mn-ea"/>
                      <a:cs typeface="Arial" pitchFamily="34" charset="0"/>
                    </a:rPr>
                    <a:t>PUNISHMENT</a:t>
                  </a:r>
                </a:p>
                <a:p>
                  <a:pPr algn="ctr" fontAlgn="auto">
                    <a:spcBef>
                      <a:spcPts val="0"/>
                    </a:spcBef>
                    <a:spcAft>
                      <a:spcPts val="0"/>
                    </a:spcAft>
                    <a:tabLst>
                      <a:tab pos="241300" algn="l"/>
                    </a:tabLst>
                    <a:defRPr/>
                  </a:pPr>
                  <a:endParaRPr lang="en-US" dirty="0">
                    <a:latin typeface="Arial" pitchFamily="34" charset="0"/>
                    <a:ea typeface="+mn-ea"/>
                    <a:cs typeface="Arial" pitchFamily="34" charset="0"/>
                  </a:endParaRPr>
                </a:p>
              </p:txBody>
            </p:sp>
            <p:sp>
              <p:nvSpPr>
                <p:cNvPr id="19" name="Rectangle 27"/>
                <p:cNvSpPr>
                  <a:spLocks noChangeArrowheads="1"/>
                </p:cNvSpPr>
                <p:nvPr/>
              </p:nvSpPr>
              <p:spPr bwMode="auto">
                <a:xfrm>
                  <a:off x="1318" y="1258"/>
                  <a:ext cx="1318" cy="710"/>
                </a:xfrm>
                <a:prstGeom prst="rect">
                  <a:avLst/>
                </a:prstGeom>
                <a:noFill/>
                <a:ln w="7">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grpSp>
            <p:nvGrpSpPr>
              <p:cNvPr id="32781" name="Group 28"/>
              <p:cNvGrpSpPr>
                <a:grpSpLocks/>
              </p:cNvGrpSpPr>
              <p:nvPr/>
            </p:nvGrpSpPr>
            <p:grpSpPr bwMode="auto">
              <a:xfrm>
                <a:off x="2636" y="1258"/>
                <a:ext cx="1318" cy="710"/>
                <a:chOff x="2636" y="1258"/>
                <a:chExt cx="1318" cy="710"/>
              </a:xfrm>
            </p:grpSpPr>
            <p:sp>
              <p:nvSpPr>
                <p:cNvPr id="16" name="Rectangle 29"/>
                <p:cNvSpPr>
                  <a:spLocks noChangeArrowheads="1"/>
                </p:cNvSpPr>
                <p:nvPr/>
              </p:nvSpPr>
              <p:spPr bwMode="auto">
                <a:xfrm>
                  <a:off x="2679" y="1258"/>
                  <a:ext cx="1232" cy="710"/>
                </a:xfrm>
                <a:prstGeom prst="rect">
                  <a:avLst/>
                </a:prstGeom>
                <a:solidFill>
                  <a:schemeClr val="accent5">
                    <a:lumMod val="40000"/>
                    <a:lumOff val="60000"/>
                  </a:schemeClr>
                </a:solidFill>
                <a:ln>
                  <a:noFill/>
                </a:ln>
                <a:effectLst/>
                <a:extLst/>
              </p:spPr>
              <p:txBody>
                <a:bodyPr/>
                <a:lstStyle/>
                <a:p>
                  <a:pPr algn="ctr" fontAlgn="auto">
                    <a:spcBef>
                      <a:spcPts val="0"/>
                    </a:spcBef>
                    <a:spcAft>
                      <a:spcPts val="0"/>
                    </a:spcAft>
                    <a:tabLst>
                      <a:tab pos="241300" algn="l"/>
                    </a:tabLst>
                    <a:defRPr/>
                  </a:pPr>
                  <a:endParaRPr lang="en-US" sz="1300" dirty="0">
                    <a:latin typeface="Arial" pitchFamily="34" charset="0"/>
                    <a:ea typeface="+mn-ea"/>
                    <a:cs typeface="Arial" pitchFamily="34" charset="0"/>
                  </a:endParaRPr>
                </a:p>
                <a:p>
                  <a:pPr algn="ctr" fontAlgn="auto">
                    <a:spcBef>
                      <a:spcPts val="0"/>
                    </a:spcBef>
                    <a:spcAft>
                      <a:spcPts val="0"/>
                    </a:spcAft>
                    <a:tabLst>
                      <a:tab pos="241300" algn="l"/>
                    </a:tabLst>
                    <a:defRPr/>
                  </a:pPr>
                  <a:endParaRPr lang="en-US" sz="2000" dirty="0">
                    <a:latin typeface="Arial" pitchFamily="34" charset="0"/>
                    <a:ea typeface="+mn-ea"/>
                    <a:cs typeface="Arial" pitchFamily="34" charset="0"/>
                  </a:endParaRPr>
                </a:p>
                <a:p>
                  <a:pPr algn="ctr" fontAlgn="auto">
                    <a:spcBef>
                      <a:spcPts val="0"/>
                    </a:spcBef>
                    <a:spcAft>
                      <a:spcPts val="0"/>
                    </a:spcAft>
                    <a:tabLst>
                      <a:tab pos="241300" algn="l"/>
                    </a:tabLst>
                    <a:defRPr/>
                  </a:pPr>
                  <a:r>
                    <a:rPr lang="en-US" sz="2000" dirty="0">
                      <a:latin typeface="Arial" pitchFamily="34" charset="0"/>
                      <a:ea typeface="+mn-ea"/>
                      <a:cs typeface="Arial" pitchFamily="34" charset="0"/>
                    </a:rPr>
                    <a:t>NEGATIVE</a:t>
                  </a:r>
                </a:p>
                <a:p>
                  <a:pPr algn="ctr" fontAlgn="auto">
                    <a:spcBef>
                      <a:spcPts val="0"/>
                    </a:spcBef>
                    <a:spcAft>
                      <a:spcPts val="0"/>
                    </a:spcAft>
                    <a:tabLst>
                      <a:tab pos="241300" algn="l"/>
                    </a:tabLst>
                    <a:defRPr/>
                  </a:pPr>
                  <a:r>
                    <a:rPr lang="en-US" sz="2000" dirty="0">
                      <a:latin typeface="Arial" pitchFamily="34" charset="0"/>
                      <a:ea typeface="+mn-ea"/>
                      <a:cs typeface="Arial" pitchFamily="34" charset="0"/>
                    </a:rPr>
                    <a:t>REINFORCEMENT</a:t>
                  </a:r>
                </a:p>
                <a:p>
                  <a:pPr algn="ctr" fontAlgn="auto">
                    <a:spcBef>
                      <a:spcPts val="0"/>
                    </a:spcBef>
                    <a:spcAft>
                      <a:spcPts val="0"/>
                    </a:spcAft>
                    <a:tabLst>
                      <a:tab pos="241300" algn="l"/>
                    </a:tabLst>
                    <a:defRPr/>
                  </a:pPr>
                  <a:endParaRPr lang="en-US" dirty="0">
                    <a:latin typeface="Times New Roman" charset="0"/>
                    <a:ea typeface="+mn-ea"/>
                    <a:cs typeface="Arial" pitchFamily="34" charset="0"/>
                  </a:endParaRPr>
                </a:p>
              </p:txBody>
            </p:sp>
            <p:sp>
              <p:nvSpPr>
                <p:cNvPr id="17" name="Rectangle 30"/>
                <p:cNvSpPr>
                  <a:spLocks noChangeArrowheads="1"/>
                </p:cNvSpPr>
                <p:nvPr/>
              </p:nvSpPr>
              <p:spPr bwMode="auto">
                <a:xfrm>
                  <a:off x="2636" y="1258"/>
                  <a:ext cx="1318" cy="710"/>
                </a:xfrm>
                <a:prstGeom prst="rect">
                  <a:avLst/>
                </a:prstGeom>
                <a:noFill/>
                <a:ln w="7">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grpSp>
        <p:sp>
          <p:nvSpPr>
            <p:cNvPr id="6" name="Rectangle 31"/>
            <p:cNvSpPr>
              <a:spLocks noChangeArrowheads="1"/>
            </p:cNvSpPr>
            <p:nvPr/>
          </p:nvSpPr>
          <p:spPr bwMode="auto">
            <a:xfrm>
              <a:off x="-3" y="-3"/>
              <a:ext cx="3960" cy="1974"/>
            </a:xfrm>
            <a:prstGeom prst="rect">
              <a:avLst/>
            </a:prstGeom>
            <a:noFill/>
            <a:ln w="11112">
              <a:solidFill>
                <a:srgbClr val="A0A0A0"/>
              </a:solidFill>
              <a:miter lim="800000"/>
              <a:headEnd/>
              <a:tailEnd/>
            </a:ln>
            <a:effectLst/>
            <a:extLst/>
          </p:spPr>
          <p:txBody>
            <a:bodyPr/>
            <a:lstStyle/>
            <a:p>
              <a:pPr fontAlgn="auto">
                <a:spcBef>
                  <a:spcPts val="0"/>
                </a:spcBef>
                <a:spcAft>
                  <a:spcPts val="0"/>
                </a:spcAft>
                <a:defRPr/>
              </a:pPr>
              <a:endParaRPr lang="en-US">
                <a:latin typeface="+mn-lt"/>
                <a:ea typeface="+mn-ea"/>
                <a:cs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5842</TotalTime>
  <Words>3634</Words>
  <Application>Microsoft Office PowerPoint</Application>
  <PresentationFormat>On-screen Show (4:3)</PresentationFormat>
  <Paragraphs>515</Paragraphs>
  <Slides>48</Slides>
  <Notes>48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Times New Roman</vt:lpstr>
      <vt:lpstr>MS PGothic</vt:lpstr>
      <vt:lpstr>Arial</vt:lpstr>
      <vt:lpstr>Verdana</vt:lpstr>
      <vt:lpstr>Wingdings</vt:lpstr>
      <vt:lpstr>Calibri</vt:lpstr>
      <vt:lpstr>Times</vt:lpstr>
      <vt:lpstr>ITC Officina Sans Book</vt:lpstr>
      <vt:lpstr>Pegasus</vt:lpstr>
      <vt:lpstr>Default Design</vt:lpstr>
      <vt:lpstr>Chart</vt:lpstr>
      <vt:lpstr>Contingency management</vt:lpstr>
      <vt:lpstr>Contingency Management in Drug Treatment</vt:lpstr>
      <vt:lpstr>LEARNING OBJECTIVES</vt:lpstr>
      <vt:lpstr>What have the following in common? </vt:lpstr>
      <vt:lpstr>Financial Incentives &amp; Behaviour Change  What is the theoretical basis?</vt:lpstr>
      <vt:lpstr>Classical &amp; Operant Conditioning</vt:lpstr>
      <vt:lpstr>PowerPoint Presentation</vt:lpstr>
      <vt:lpstr>PowerPoint Presentation</vt:lpstr>
      <vt:lpstr>Types of reinforcement (Incentives)</vt:lpstr>
      <vt:lpstr>PowerPoint Presentation</vt:lpstr>
      <vt:lpstr>PowerPoint Presentation</vt:lpstr>
      <vt:lpstr>Use of Incentives in Health Care</vt:lpstr>
      <vt:lpstr>The use of financial incentives in healthcare is controversial</vt:lpstr>
      <vt:lpstr>Moral concerns, counter arguments</vt:lpstr>
      <vt:lpstr>Environment &amp; Values</vt:lpstr>
      <vt:lpstr>Financial Incentives &amp; Drug Treatment</vt:lpstr>
      <vt:lpstr>Drug misuse: nature of the problem</vt:lpstr>
      <vt:lpstr>Drug misuse: combined opiate &amp; cocaine use.</vt:lpstr>
      <vt:lpstr>What works? </vt:lpstr>
      <vt:lpstr>Combined Opiate &amp; Cocaine Use. What works?</vt:lpstr>
      <vt:lpstr>Psychosocial interventions for cocaine dependence</vt:lpstr>
      <vt:lpstr>Contingency Management</vt:lpstr>
      <vt:lpstr>Contingency Management: Key Principles (1)</vt:lpstr>
      <vt:lpstr>Contingency Management: Key Principles (2)</vt:lpstr>
      <vt:lpstr>Contingency Management   Behaviour re-inforcement (Rewards )</vt:lpstr>
      <vt:lpstr>Reinforcement Schedules </vt:lpstr>
      <vt:lpstr>Contingency Management   Monitoring &amp; Reward Procedures</vt:lpstr>
      <vt:lpstr>Contingency Management   Monitoring &amp; Reward Procedures (cont…)</vt:lpstr>
      <vt:lpstr>Contingency Management: Evidence</vt:lpstr>
      <vt:lpstr>Case Examples</vt:lpstr>
      <vt:lpstr>PowerPoint Presentation</vt:lpstr>
      <vt:lpstr>PowerPoint Presentation</vt:lpstr>
      <vt:lpstr>PowerPoint Presentation</vt:lpstr>
      <vt:lpstr>Treatment Retention</vt:lpstr>
      <vt:lpstr>Abstinence from any Illicit Drug</vt:lpstr>
      <vt:lpstr>PowerPoint Presentation</vt:lpstr>
      <vt:lpstr>Methadone Maintenance:   CM for Illicit Drug Use</vt:lpstr>
      <vt:lpstr>National Institute for Clinical Excellence (NICE)</vt:lpstr>
      <vt:lpstr>Contingency Management vrs Control (Abstinence from Opiates or Cocaine)</vt:lpstr>
      <vt:lpstr>Adherence to Physical Health Interventions</vt:lpstr>
      <vt:lpstr>CM for Opiate Detoxification</vt:lpstr>
      <vt:lpstr>Conclusions</vt:lpstr>
      <vt:lpstr>Contingency Management in UK Drug Treatment  What are the moral and ethical concerns that might be raised? </vt:lpstr>
      <vt:lpstr>Moral concerns &amp;  Drug Treatment</vt:lpstr>
      <vt:lpstr>Contingency Management  Interest in the UK?</vt:lpstr>
      <vt:lpstr>Contingency Management: Implementation </vt:lpstr>
      <vt:lpstr>Contingency Management – implementation </vt:lpstr>
      <vt:lpstr>References</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of  Co-morbidity amongst Substance Misuse &amp; Adult Mental Health Treatment Populations</dc:title>
  <dc:creator>tdwadmin</dc:creator>
  <cp:lastModifiedBy>Shiel, Nuala</cp:lastModifiedBy>
  <cp:revision>218</cp:revision>
  <cp:lastPrinted>2012-01-23T12:55:27Z</cp:lastPrinted>
  <dcterms:created xsi:type="dcterms:W3CDTF">2002-05-26T20:04:18Z</dcterms:created>
  <dcterms:modified xsi:type="dcterms:W3CDTF">2013-01-28T11:20:23Z</dcterms:modified>
</cp:coreProperties>
</file>