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1"/>
  </p:notesMasterIdLst>
  <p:sldIdLst>
    <p:sldId id="256" r:id="rId2"/>
    <p:sldId id="257" r:id="rId3"/>
    <p:sldId id="258" r:id="rId4"/>
    <p:sldId id="307" r:id="rId5"/>
    <p:sldId id="260" r:id="rId6"/>
    <p:sldId id="363" r:id="rId7"/>
    <p:sldId id="276" r:id="rId8"/>
    <p:sldId id="273" r:id="rId9"/>
    <p:sldId id="288" r:id="rId10"/>
    <p:sldId id="365" r:id="rId11"/>
    <p:sldId id="277" r:id="rId12"/>
    <p:sldId id="280" r:id="rId13"/>
    <p:sldId id="349" r:id="rId14"/>
    <p:sldId id="281" r:id="rId15"/>
    <p:sldId id="283" r:id="rId16"/>
    <p:sldId id="282" r:id="rId17"/>
    <p:sldId id="304" r:id="rId18"/>
    <p:sldId id="311" r:id="rId19"/>
    <p:sldId id="355" r:id="rId20"/>
    <p:sldId id="309" r:id="rId21"/>
    <p:sldId id="269" r:id="rId22"/>
    <p:sldId id="352" r:id="rId23"/>
    <p:sldId id="353" r:id="rId24"/>
    <p:sldId id="284" r:id="rId25"/>
    <p:sldId id="314" r:id="rId26"/>
    <p:sldId id="286" r:id="rId27"/>
    <p:sldId id="289" r:id="rId28"/>
    <p:sldId id="356" r:id="rId29"/>
    <p:sldId id="293" r:id="rId30"/>
    <p:sldId id="294" r:id="rId31"/>
    <p:sldId id="295" r:id="rId32"/>
    <p:sldId id="267" r:id="rId33"/>
    <p:sldId id="357" r:id="rId34"/>
    <p:sldId id="358" r:id="rId35"/>
    <p:sldId id="261" r:id="rId36"/>
    <p:sldId id="285" r:id="rId37"/>
    <p:sldId id="323" r:id="rId38"/>
    <p:sldId id="271" r:id="rId39"/>
    <p:sldId id="272" r:id="rId40"/>
    <p:sldId id="306" r:id="rId41"/>
    <p:sldId id="325" r:id="rId42"/>
    <p:sldId id="326" r:id="rId43"/>
    <p:sldId id="328" r:id="rId44"/>
    <p:sldId id="315" r:id="rId45"/>
    <p:sldId id="316" r:id="rId46"/>
    <p:sldId id="300" r:id="rId47"/>
    <p:sldId id="329" r:id="rId48"/>
    <p:sldId id="274" r:id="rId49"/>
    <p:sldId id="303" r:id="rId50"/>
    <p:sldId id="332" r:id="rId51"/>
    <p:sldId id="330" r:id="rId52"/>
    <p:sldId id="259" r:id="rId53"/>
    <p:sldId id="359" r:id="rId54"/>
    <p:sldId id="302" r:id="rId55"/>
    <p:sldId id="324" r:id="rId56"/>
    <p:sldId id="334" r:id="rId57"/>
    <p:sldId id="360" r:id="rId58"/>
    <p:sldId id="361" r:id="rId59"/>
    <p:sldId id="354" r:id="rId6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0" autoAdjust="0"/>
    <p:restoredTop sz="94660"/>
  </p:normalViewPr>
  <p:slideViewPr>
    <p:cSldViewPr>
      <p:cViewPr>
        <p:scale>
          <a:sx n="50" d="100"/>
          <a:sy n="50" d="100"/>
        </p:scale>
        <p:origin x="-66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FEP%20study\articles%20folders\cannabis%20and%20cognition%20(2)\days_hopsital_baselinesplit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GB" sz="2300" dirty="0"/>
              <a:t>Days in hospital during the first 2 </a:t>
            </a:r>
            <a:r>
              <a:rPr lang="en-GB" sz="2300" dirty="0" err="1"/>
              <a:t>yrs</a:t>
            </a:r>
            <a:endParaRPr lang="en-GB" sz="23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2.942381023126827E-2"/>
          <c:y val="0.19238335777686744"/>
          <c:w val="0.89527113356113541"/>
          <c:h val="0.4310427470630378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Sheet1!$C$3</c:f>
              <c:strCache>
                <c:ptCount val="1"/>
                <c:pt idx="0">
                  <c:v>index admission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Sheet1!$B$4:$B$5</c:f>
              <c:strCache>
                <c:ptCount val="2"/>
                <c:pt idx="0">
                  <c:v>abstinent users (n=26)</c:v>
                </c:pt>
                <c:pt idx="1">
                  <c:v>continuing users (n=24)</c:v>
                </c:pt>
              </c:strCache>
            </c:strRef>
          </c:cat>
          <c:val>
            <c:numRef>
              <c:f>Sheet1!$C$4:$C$5</c:f>
              <c:numCache>
                <c:formatCode>General</c:formatCode>
                <c:ptCount val="2"/>
                <c:pt idx="0">
                  <c:v>38.770000000000003</c:v>
                </c:pt>
                <c:pt idx="1">
                  <c:v>76.319999999999993</c:v>
                </c:pt>
              </c:numCache>
            </c:numRef>
          </c:val>
        </c:ser>
        <c:ser>
          <c:idx val="1"/>
          <c:order val="1"/>
          <c:tx>
            <c:strRef>
              <c:f>Sheet1!$D$3</c:f>
              <c:strCache>
                <c:ptCount val="1"/>
                <c:pt idx="0">
                  <c:v>additional admissions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Sheet1!$B$4:$B$5</c:f>
              <c:strCache>
                <c:ptCount val="2"/>
                <c:pt idx="0">
                  <c:v>abstinent users (n=26)</c:v>
                </c:pt>
                <c:pt idx="1">
                  <c:v>continuing users (n=24)</c:v>
                </c:pt>
              </c:strCache>
            </c:strRef>
          </c:cat>
          <c:val>
            <c:numRef>
              <c:f>Sheet1!$D$4:$D$5</c:f>
              <c:numCache>
                <c:formatCode>General</c:formatCode>
                <c:ptCount val="2"/>
                <c:pt idx="0">
                  <c:v>20.65000000000002</c:v>
                </c:pt>
                <c:pt idx="1">
                  <c:v>111.82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36515200"/>
        <c:axId val="36516992"/>
      </c:barChart>
      <c:catAx>
        <c:axId val="3651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6516992"/>
        <c:crosses val="autoZero"/>
        <c:auto val="1"/>
        <c:lblAlgn val="ctr"/>
        <c:lblOffset val="100"/>
        <c:noMultiLvlLbl val="0"/>
      </c:catAx>
      <c:valAx>
        <c:axId val="36516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6515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3155796563165453E-2"/>
          <c:y val="0.81788442174345266"/>
          <c:w val="0.96191625810924553"/>
          <c:h val="0.18211557825654728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815E3A7-5B12-4854-9A5F-DC213F10C206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20B2233-B9D1-491E-84D4-F4CFE5E350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045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B3F965-B758-498F-93A1-F9132367565F}" type="slidenum">
              <a:rPr lang="en-GB"/>
              <a:pPr eaLnBrk="1" hangingPunct="1"/>
              <a:t>50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33BB6-10F4-448F-83AD-335C6F15952C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F365D37-09A5-4DE0-9314-1374898545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22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AE994-01E8-496D-A089-D2AA9AFB3DBC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F0127-A813-43A4-913F-62B3702B44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29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01FDA5-D25C-4467-BCAC-FDBE2E0F80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FF1ED-ECC3-4BA2-B4FB-C535AE243644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81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6C582-21DC-4967-9F17-9E2D56C5FFFF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78AD9-7366-4581-A54B-209824A2F9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93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CABDA-30BE-4A28-824C-0CF682AB71B0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1079B69-5771-4A39-BCD7-A7FA8517BF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5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27566-2EB3-4FEF-BE1D-CFE0369A32FE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3160D-E494-4EF2-AD82-4012BC9D9B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908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AF623-880B-4D13-A096-1B9650729B63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D4F9D4B-3A05-4F07-BECF-281C4EBF03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306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384B1-E082-4E80-A722-79783B11CDFA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D009D-EFC1-44F5-8B46-B0BF0E8272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70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0940E-DD43-4B22-9191-5B44D8C7B385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AE5BE8C-4384-40E8-A5B7-377DB1BCAA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171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D92ABF6-719B-4B4F-BED3-FABF5CCD29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C4521-B67F-43C5-B25A-2F6DD67B3AD9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1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7EB56-3A26-4878-8259-D077BF444B1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56034-DDBE-438C-92C3-92DA7D5946F9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751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148462-3EC9-4A5D-A462-687438F069E9}" type="datetimeFigureOut">
              <a:rPr lang="en-GB"/>
              <a:pPr>
                <a:defRPr/>
              </a:pPr>
              <a:t>15/01/2013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80B333-BC92-4B6A-8FC4-03C277100D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8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27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GB" sz="3200" b="0" cap="none" dirty="0" smtClean="0">
                <a:latin typeface="Arial" pitchFamily="34" charset="0"/>
                <a:cs typeface="Arial" pitchFamily="34" charset="0"/>
              </a:rPr>
              <a:t>Dr Verity </a:t>
            </a:r>
            <a:r>
              <a:rPr lang="en-GB" sz="3200" b="0" cap="none" dirty="0" err="1" smtClean="0">
                <a:latin typeface="Arial" pitchFamily="34" charset="0"/>
                <a:cs typeface="Arial" pitchFamily="34" charset="0"/>
              </a:rPr>
              <a:t>Leeson</a:t>
            </a:r>
            <a:endParaRPr lang="en-GB" sz="3200" b="0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5400" dirty="0" smtClean="0">
                <a:latin typeface="Arial" pitchFamily="34" charset="0"/>
                <a:cs typeface="Arial" pitchFamily="34" charset="0"/>
              </a:rPr>
              <a:t>Cognitive dysfunction in psychosis</a:t>
            </a:r>
            <a:endParaRPr lang="en-GB" sz="5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GB" smtClean="0">
                <a:solidFill>
                  <a:schemeClr val="accent1"/>
                </a:solidFill>
              </a:rPr>
              <a:t>% below a specified cut-off across diagnoses</a:t>
            </a:r>
          </a:p>
        </p:txBody>
      </p:sp>
      <p:sp>
        <p:nvSpPr>
          <p:cNvPr id="21507" name="Content Placeholder 3"/>
          <p:cNvSpPr>
            <a:spLocks noGrp="1"/>
          </p:cNvSpPr>
          <p:nvPr>
            <p:ph sz="half" idx="2"/>
          </p:nvPr>
        </p:nvSpPr>
        <p:spPr>
          <a:xfrm>
            <a:off x="4140200" y="5921375"/>
            <a:ext cx="4902200" cy="608013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GB" smtClean="0"/>
              <a:t>(Meta-analysis; Bora et al, 2010)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700213"/>
            <a:ext cx="5826125" cy="422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Defining “Impairment”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247808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>
                <a:solidFill>
                  <a:schemeClr val="accent1"/>
                </a:solidFill>
              </a:rPr>
              <a:t>Below what is expected based on comparison with…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/>
              <a:t>Healthy controls matched on age, sex, educational level, socioeconomic status, etc</a:t>
            </a: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/>
              <a:t>Healthy parents, siblings, twin</a:t>
            </a:r>
            <a:endParaRPr lang="en-GB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r>
              <a:rPr lang="en-GB" dirty="0" smtClean="0"/>
              <a:t>267 twins tested for current IQ </a:t>
            </a:r>
            <a:r>
              <a:rPr lang="en-GB" sz="1800" dirty="0" smtClean="0"/>
              <a:t>(</a:t>
            </a:r>
            <a:r>
              <a:rPr lang="en-GB" sz="1800" dirty="0" err="1" smtClean="0"/>
              <a:t>Toulopoulou</a:t>
            </a:r>
            <a:r>
              <a:rPr lang="en-GB" sz="1800" dirty="0" smtClean="0"/>
              <a:t> et al, 2007)</a:t>
            </a:r>
            <a:endParaRPr lang="en-GB" dirty="0" smtClean="0"/>
          </a:p>
          <a:p>
            <a:pPr marL="822960" lvl="2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"/>
              <a:defRPr/>
            </a:pPr>
            <a:endParaRPr lang="en-GB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  <p:pic>
        <p:nvPicPr>
          <p:cNvPr id="2253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4005263"/>
            <a:ext cx="7286625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Defining “Impairment”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8155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GB" smtClean="0">
                <a:solidFill>
                  <a:schemeClr val="accent1"/>
                </a:solidFill>
              </a:rPr>
              <a:t>Declining from premorbid levels</a:t>
            </a:r>
          </a:p>
          <a:p>
            <a:pPr lvl="1" eaLnBrk="1" hangingPunct="1"/>
            <a:r>
              <a:rPr lang="en-GB" smtClean="0"/>
              <a:t>Can estimate premorbid functioning</a:t>
            </a:r>
          </a:p>
          <a:p>
            <a:pPr lvl="2" eaLnBrk="1" hangingPunct="1"/>
            <a:r>
              <a:rPr lang="en-GB" smtClean="0"/>
              <a:t>WTAR and NART irregular word reading tests can be used to estimate premorbid functioning</a:t>
            </a:r>
          </a:p>
          <a:p>
            <a:pPr lvl="2" eaLnBrk="1" hangingPunct="1"/>
            <a:r>
              <a:rPr lang="en-GB" smtClean="0"/>
              <a:t>Tallies with full scale (current) IQ in healthy adults</a:t>
            </a:r>
          </a:p>
          <a:p>
            <a:pPr lvl="1" eaLnBrk="1" hangingPunct="1"/>
            <a:r>
              <a:rPr lang="en-US" smtClean="0"/>
              <a:t>Comparison of estimated premorbid and current IQ suggest 40-50% undergo a decline in IQ by at least 10 points </a:t>
            </a:r>
            <a:r>
              <a:rPr lang="da-DK" smtClean="0"/>
              <a:t>(Weickert et al, 2000; Kremen et al, 2008)</a:t>
            </a:r>
          </a:p>
          <a:p>
            <a:pPr lvl="1" eaLnBrk="1" hangingPunct="1"/>
            <a:r>
              <a:rPr lang="en-US" smtClean="0"/>
              <a:t>But may reflect superior verbal skills</a:t>
            </a:r>
          </a:p>
          <a:p>
            <a:pPr lvl="2" eaLnBrk="1" hangingPunct="1"/>
            <a:r>
              <a:rPr lang="en-US" smtClean="0"/>
              <a:t>NART IQ found to deviate from measures of full scale IQ actually obtained years before the onset of psychosis (Russell et al, 2000)</a:t>
            </a:r>
          </a:p>
          <a:p>
            <a:pPr lvl="2" eaLnBrk="1" hangingPunct="1"/>
            <a:r>
              <a:rPr lang="en-US" smtClean="0"/>
              <a:t>Higher verbal IQ and lower performance IQ in patients than FSIQ matched controls (Kremen et al, 2001) 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1"/>
                </a:solidFill>
              </a:rPr>
              <a:t>Defining “Impairment”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mtClean="0"/>
              <a:t>Very difficult to obtain information before and after illness onset </a:t>
            </a:r>
          </a:p>
          <a:p>
            <a:r>
              <a:rPr lang="en-GB" smtClean="0"/>
              <a:t>Kremen et al, 2010</a:t>
            </a:r>
          </a:p>
          <a:p>
            <a:pPr lvl="1"/>
            <a:r>
              <a:rPr lang="en-GB" smtClean="0"/>
              <a:t>Used birth cohort data (Subset of 12,094 live births  who lived in region where research being carried out) </a:t>
            </a:r>
          </a:p>
          <a:p>
            <a:pPr lvl="1"/>
            <a:r>
              <a:rPr lang="en-GB" smtClean="0"/>
              <a:t>Screened medical records </a:t>
            </a:r>
            <a:r>
              <a:rPr lang="en-GB" smtClean="0">
                <a:sym typeface="Wingdings" pitchFamily="2" charset="2"/>
              </a:rPr>
              <a:t> 170 potential sz </a:t>
            </a:r>
          </a:p>
          <a:p>
            <a:pPr lvl="1"/>
            <a:r>
              <a:rPr lang="en-GB" smtClean="0">
                <a:sym typeface="Wingdings" pitchFamily="2" charset="2"/>
              </a:rPr>
              <a:t>71 had sz spectrum disorder on assessment </a:t>
            </a:r>
          </a:p>
          <a:p>
            <a:pPr lvl="1"/>
            <a:r>
              <a:rPr lang="en-GB" smtClean="0"/>
              <a:t>26 consented, of which 10 had completed Peabody Picture Vocab test in childhood</a:t>
            </a:r>
          </a:p>
          <a:p>
            <a:pPr lvl="1"/>
            <a:endParaRPr lang="en-GB" smtClean="0"/>
          </a:p>
          <a:p>
            <a:pPr lvl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Defining “Impairment”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412875"/>
            <a:ext cx="8504238" cy="4854575"/>
          </a:xfrm>
        </p:spPr>
        <p:txBody>
          <a:bodyPr/>
          <a:lstStyle/>
          <a:p>
            <a:pPr eaLnBrk="1" hangingPunct="1"/>
            <a:r>
              <a:rPr lang="en-US" sz="2400" smtClean="0"/>
              <a:t>Some sources of premorbid assessment</a:t>
            </a:r>
          </a:p>
          <a:p>
            <a:pPr eaLnBrk="1" hangingPunct="1"/>
            <a:r>
              <a:rPr lang="en-US" sz="2400" u="sng" smtClean="0"/>
              <a:t>Conscript studies </a:t>
            </a:r>
          </a:p>
          <a:p>
            <a:pPr lvl="1" eaLnBrk="1" hangingPunct="1"/>
            <a:r>
              <a:rPr lang="en-US" smtClean="0"/>
              <a:t>Swedish military use IQ test</a:t>
            </a:r>
          </a:p>
          <a:p>
            <a:pPr lvl="1" eaLnBrk="1" hangingPunct="1"/>
            <a:r>
              <a:rPr lang="en-US" smtClean="0"/>
              <a:t>Those scoring in lowest IQ band 9x more likely to be diagnosed later with sz than</a:t>
            </a:r>
            <a:r>
              <a:rPr lang="en-US" baseline="30000" smtClean="0"/>
              <a:t> </a:t>
            </a:r>
            <a:r>
              <a:rPr lang="en-US" smtClean="0"/>
              <a:t>those in highest IQ band (David et al, 1997) </a:t>
            </a:r>
          </a:p>
          <a:p>
            <a:pPr lvl="1" eaLnBrk="1" hangingPunct="1"/>
            <a:r>
              <a:rPr lang="en-US" smtClean="0"/>
              <a:t>Israeli military use cognitive test</a:t>
            </a:r>
          </a:p>
          <a:p>
            <a:pPr lvl="1" eaLnBrk="1" hangingPunct="1"/>
            <a:r>
              <a:rPr lang="en-GB" smtClean="0"/>
              <a:t>54,000 male 17 year olds</a:t>
            </a:r>
          </a:p>
          <a:p>
            <a:pPr lvl="1" eaLnBrk="1" hangingPunct="1"/>
            <a:r>
              <a:rPr lang="en-US" smtClean="0"/>
              <a:t>Risk of sz increased with decreasing IQ score (Reichenberg et al, 2006)</a:t>
            </a:r>
          </a:p>
          <a:p>
            <a:pPr lvl="1" eaLnBrk="1" hangingPunct="1"/>
            <a:endParaRPr lang="en-US" sz="1000" smtClean="0"/>
          </a:p>
          <a:p>
            <a:pPr lvl="1" eaLnBrk="1" hangingPunct="1"/>
            <a:r>
              <a:rPr lang="en-US" smtClean="0"/>
              <a:t>Suggests cognitive impairment prior to illness</a:t>
            </a:r>
          </a:p>
          <a:p>
            <a:pPr lvl="2" eaLnBrk="1" hangingPunct="1"/>
            <a:r>
              <a:rPr lang="en-US" smtClean="0"/>
              <a:t>But these adolescents could have been in prodrome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Defining “Impairment”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85457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u="sng" dirty="0" smtClean="0"/>
              <a:t>Birth Cohort Studies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1946 child developmental study (UK)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Relationship between cognitive function (ages 8, 11 and 15) and later </a:t>
            </a:r>
            <a:r>
              <a:rPr lang="en-US" dirty="0" err="1" smtClean="0"/>
              <a:t>sz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Poor performance on non-verbal tests best predictor (Jones et al, 1994)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Philadelphia</a:t>
            </a:r>
            <a:r>
              <a:rPr lang="en-US" baseline="30000" dirty="0" smtClean="0"/>
              <a:t> </a:t>
            </a:r>
            <a:r>
              <a:rPr lang="en-US" dirty="0" smtClean="0"/>
              <a:t>birth cohort study (USA)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Quartiles based on IQ assessment at ages four and seven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30-60% increase in schizophrenia risk per unit decrease</a:t>
            </a:r>
            <a:r>
              <a:rPr lang="en-US" baseline="30000" dirty="0" smtClean="0"/>
              <a:t> </a:t>
            </a:r>
            <a:r>
              <a:rPr lang="en-US" dirty="0" smtClean="0"/>
              <a:t>in ability category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/>
              <a:t>At age 4, scoring in the deficient range was 5x more likely to develop schizophrenia than those in superior range (Cannon et al, 2000)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Defining “Impairment”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97450"/>
          </a:xfrm>
        </p:spPr>
        <p:txBody>
          <a:bodyPr/>
          <a:lstStyle/>
          <a:p>
            <a:pPr eaLnBrk="1" hangingPunct="1"/>
            <a:r>
              <a:rPr lang="en-US" smtClean="0"/>
              <a:t>2 meta-analyses (Aylward et al, 1984; Woodberry et al, 2008) of psychometric measures of intelligence in individuals who later develop sz</a:t>
            </a:r>
          </a:p>
          <a:p>
            <a:pPr lvl="1" eaLnBrk="1" hangingPunct="1"/>
            <a:r>
              <a:rPr lang="en-US" smtClean="0"/>
              <a:t>Average IQ 90 -95</a:t>
            </a:r>
          </a:p>
          <a:p>
            <a:pPr eaLnBrk="1" hangingPunct="1"/>
            <a:r>
              <a:rPr lang="en-US" smtClean="0"/>
              <a:t>Suggests that cognitive impairment does not arise </a:t>
            </a:r>
            <a:r>
              <a:rPr lang="en-US" i="1" smtClean="0"/>
              <a:t>de novo</a:t>
            </a:r>
            <a:r>
              <a:rPr lang="en-US" smtClean="0"/>
              <a:t> at the onset of psychosis</a:t>
            </a:r>
          </a:p>
          <a:p>
            <a:pPr eaLnBrk="1" hangingPunct="1"/>
            <a:r>
              <a:rPr lang="en-US" smtClean="0"/>
              <a:t>Thus, although further decrement may occur, individuals have premorbid cognitive impairement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Premorbid functioning</a:t>
            </a:r>
          </a:p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at risk mental state and Prodrome</a:t>
            </a:r>
          </a:p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First Episode psychosis</a:t>
            </a:r>
          </a:p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GB" dirty="0" smtClean="0"/>
              <a:t>Established schizophrenia</a:t>
            </a:r>
          </a:p>
          <a:p>
            <a:pPr marL="342900" indent="-3429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GB" dirty="0" smtClean="0"/>
          </a:p>
        </p:txBody>
      </p:sp>
      <p:sp>
        <p:nvSpPr>
          <p:cNvPr id="28675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Course of the Cognitive Deficit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Psychosis High-Risk Profile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628775"/>
            <a:ext cx="3671887" cy="468153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North American Prodrome Longitudinal Study (NAPLS)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/>
              <a:t>304 clinical high risk individuals, 52 family high risk, 193 controls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/>
              <a:t>Global cognitive functioning CHR=FHR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/>
              <a:t>Premorbid assessment worse in those that progressed to psychosis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/>
              <a:t>(</a:t>
            </a:r>
            <a:r>
              <a:rPr lang="en-GB" dirty="0" err="1" smtClean="0"/>
              <a:t>Seidman</a:t>
            </a:r>
            <a:r>
              <a:rPr lang="en-GB" dirty="0" smtClean="0"/>
              <a:t> et al, 2010)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  <p:pic>
        <p:nvPicPr>
          <p:cNvPr id="29700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40200" y="1576388"/>
            <a:ext cx="4699000" cy="47323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1"/>
                </a:solidFill>
              </a:rPr>
              <a:t>Course: Prodrome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mtClean="0"/>
              <a:t>Cognitive functioning may decline throughout the prodrome – mixed evidence</a:t>
            </a:r>
          </a:p>
          <a:p>
            <a:r>
              <a:rPr lang="en-GB" smtClean="0"/>
              <a:t>Bilder et al (2006) </a:t>
            </a:r>
          </a:p>
          <a:p>
            <a:pPr lvl="1"/>
            <a:r>
              <a:rPr lang="en-GB" smtClean="0"/>
              <a:t>Adolescents who later developed sz showed drop in standard aptitude assessment scores between 11th and 12th grades </a:t>
            </a:r>
          </a:p>
          <a:p>
            <a:r>
              <a:rPr lang="en-GB" smtClean="0"/>
              <a:t>Reichenberg et al (2006) </a:t>
            </a:r>
          </a:p>
          <a:p>
            <a:pPr lvl="1"/>
            <a:r>
              <a:rPr lang="en-GB" smtClean="0"/>
              <a:t>Israeli conscripts, risk for development of sz spectrum disorders was associated with declining IQ scores over 2 years </a:t>
            </a:r>
          </a:p>
          <a:p>
            <a:r>
              <a:rPr lang="en-GB" smtClean="0"/>
              <a:t>Jahshan et al (2010)</a:t>
            </a:r>
          </a:p>
          <a:p>
            <a:pPr lvl="1"/>
            <a:r>
              <a:rPr lang="en-GB" smtClean="0"/>
              <a:t>High-risk subjects who converted to psychosis showed deterioration in working memory and processing speed over a 6-month follow-up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Background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mtClean="0"/>
              <a:t>Kraepelin (1896) first detailed psychotic disorder “dementia praecox” (premature dementia)</a:t>
            </a:r>
          </a:p>
          <a:p>
            <a:pPr eaLnBrk="1" hangingPunct="1"/>
            <a:r>
              <a:rPr lang="en-GB" smtClean="0"/>
              <a:t>Characterised by progressive cognitive decline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Bleuler (1908) felt name was inappropriate because illness did not always present in young people or result in deterioration</a:t>
            </a:r>
          </a:p>
          <a:p>
            <a:pPr eaLnBrk="1" hangingPunct="1"/>
            <a:r>
              <a:rPr lang="en-GB" smtClean="0"/>
              <a:t>Proposed new name “schizophrenia”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Course: First-episode Psychosis (FEP)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916113"/>
            <a:ext cx="8504238" cy="4608512"/>
          </a:xfrm>
        </p:spPr>
        <p:txBody>
          <a:bodyPr/>
          <a:lstStyle/>
          <a:p>
            <a:pPr eaLnBrk="1" hangingPunct="1"/>
            <a:r>
              <a:rPr lang="en-GB" smtClean="0"/>
              <a:t>Clear evidence of deficit in FEP</a:t>
            </a:r>
          </a:p>
          <a:p>
            <a:pPr eaLnBrk="1" hangingPunct="1"/>
            <a:r>
              <a:rPr lang="en-GB" smtClean="0"/>
              <a:t>Mesholam-Gately et al (2009) meta analysis</a:t>
            </a:r>
          </a:p>
          <a:p>
            <a:pPr lvl="1" eaLnBrk="1" hangingPunct="1"/>
            <a:r>
              <a:rPr lang="en-GB" smtClean="0"/>
              <a:t>43 studies, 2,204 patients &amp; 2,775 controls</a:t>
            </a:r>
          </a:p>
          <a:p>
            <a:pPr lvl="1" eaLnBrk="1" hangingPunct="1"/>
            <a:r>
              <a:rPr lang="en-GB" smtClean="0"/>
              <a:t>medium to large impairments across 10 cognitive domains</a:t>
            </a:r>
          </a:p>
          <a:p>
            <a:pPr lvl="1"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Course: Established Schizophrenia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Cross sectional studies </a:t>
            </a:r>
          </a:p>
          <a:p>
            <a:pPr lvl="1" eaLnBrk="1" hangingPunct="1"/>
            <a:r>
              <a:rPr lang="en-US" smtClean="0"/>
              <a:t>Equivalent levels of impairment in patients across illness duration (Hyde et al, 1994; Mockler et al, 1997) </a:t>
            </a:r>
          </a:p>
          <a:p>
            <a:pPr lvl="1" eaLnBrk="1" hangingPunct="1"/>
            <a:r>
              <a:rPr lang="en-US" smtClean="0"/>
              <a:t>Cognitive function changes at the same rate as healthy controls (Eyler Zorrilla et al, 2000)</a:t>
            </a:r>
          </a:p>
          <a:p>
            <a:pPr lvl="1" eaLnBrk="1" hangingPunct="1"/>
            <a:r>
              <a:rPr lang="en-US" smtClean="0"/>
              <a:t>Differences may reflect historically changing practice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Longitudinal studies</a:t>
            </a:r>
          </a:p>
          <a:p>
            <a:pPr lvl="1" eaLnBrk="1" hangingPunct="1"/>
            <a:r>
              <a:rPr lang="en-GB" smtClean="0"/>
              <a:t>Mainly report static course (</a:t>
            </a:r>
            <a:r>
              <a:rPr lang="en-US" smtClean="0"/>
              <a:t>Rund, 1998; Kurtz, 2005)</a:t>
            </a:r>
          </a:p>
          <a:p>
            <a:pPr lvl="1" eaLnBrk="1" hangingPunct="1"/>
            <a:r>
              <a:rPr lang="en-US" smtClean="0"/>
              <a:t>Attrition a problem in studies with longer follow-up periods</a:t>
            </a:r>
          </a:p>
          <a:p>
            <a:pPr lvl="1" eaLnBrk="1" hangingPunct="1"/>
            <a:r>
              <a:rPr lang="en-US" smtClean="0"/>
              <a:t>Normal change may mask deterioration (practice effect)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1"/>
                </a:solidFill>
              </a:rPr>
              <a:t>FE vs Established Schizophrenia</a:t>
            </a:r>
            <a:br>
              <a:rPr lang="en-GB" smtClean="0">
                <a:solidFill>
                  <a:schemeClr val="accent1"/>
                </a:solidFill>
              </a:rPr>
            </a:br>
            <a:r>
              <a:rPr lang="en-GB" sz="1800" smtClean="0">
                <a:solidFill>
                  <a:schemeClr val="accent1"/>
                </a:solidFill>
              </a:rPr>
              <a:t>meta-analyses (Mesholam-Gately et al, 2009 &amp; Heinrichs and Zachzanis, 1998)</a:t>
            </a:r>
          </a:p>
        </p:txBody>
      </p:sp>
      <p:pic>
        <p:nvPicPr>
          <p:cNvPr id="33795" name="Content Placeholder 3" descr="fe vs chronic domains meta analysis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1484313"/>
            <a:ext cx="8963025" cy="51847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608013"/>
          </a:xfrm>
        </p:spPr>
        <p:txBody>
          <a:bodyPr/>
          <a:lstStyle/>
          <a:p>
            <a:r>
              <a:rPr lang="en-GB" sz="2800" smtClean="0">
                <a:solidFill>
                  <a:schemeClr val="accent1"/>
                </a:solidFill>
              </a:rPr>
              <a:t>IQ in Premorbid, FE and Established Schizophrenia</a:t>
            </a:r>
          </a:p>
        </p:txBody>
      </p:sp>
      <p:pic>
        <p:nvPicPr>
          <p:cNvPr id="34819" name="Content Placeholder 3" descr="premorbid fe chr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628775"/>
            <a:ext cx="8280400" cy="3502025"/>
          </a:xfrm>
        </p:spPr>
      </p:pic>
      <p:sp>
        <p:nvSpPr>
          <p:cNvPr id="5" name="TextBox 4"/>
          <p:cNvSpPr txBox="1"/>
          <p:nvPr/>
        </p:nvSpPr>
        <p:spPr>
          <a:xfrm>
            <a:off x="323850" y="5229225"/>
            <a:ext cx="8424863" cy="1108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200" dirty="0">
                <a:latin typeface="+mn-lt"/>
              </a:rPr>
              <a:t>3 meta-analyses of IQ: </a:t>
            </a:r>
            <a:r>
              <a:rPr lang="en-GB" sz="2200" dirty="0" err="1">
                <a:latin typeface="+mn-lt"/>
              </a:rPr>
              <a:t>premorbid</a:t>
            </a:r>
            <a:r>
              <a:rPr lang="en-GB" sz="2200" dirty="0">
                <a:latin typeface="+mn-lt"/>
              </a:rPr>
              <a:t> (Woodberry et al, 2008), first-episode (</a:t>
            </a:r>
            <a:r>
              <a:rPr lang="en-GB" sz="2200" dirty="0" err="1">
                <a:latin typeface="+mn-lt"/>
              </a:rPr>
              <a:t>Mesholam-Gately</a:t>
            </a:r>
            <a:r>
              <a:rPr lang="en-GB" sz="2200" dirty="0">
                <a:latin typeface="+mn-lt"/>
              </a:rPr>
              <a:t> et al, 2009) and established schizophrenia (</a:t>
            </a:r>
            <a:r>
              <a:rPr lang="en-GB" sz="2200" dirty="0" err="1">
                <a:latin typeface="+mn-lt"/>
              </a:rPr>
              <a:t>Heinrichs</a:t>
            </a:r>
            <a:r>
              <a:rPr lang="en-GB" sz="2200" dirty="0">
                <a:latin typeface="+mn-lt"/>
              </a:rPr>
              <a:t> and </a:t>
            </a:r>
            <a:r>
              <a:rPr lang="en-GB" sz="2200" dirty="0" err="1">
                <a:latin typeface="+mn-lt"/>
              </a:rPr>
              <a:t>Zachzanis</a:t>
            </a:r>
            <a:r>
              <a:rPr lang="en-GB" sz="2200" dirty="0">
                <a:latin typeface="+mn-lt"/>
              </a:rPr>
              <a:t>, 1998)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Course: Established Schizophrenia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Thus, majority of studies suggest cognitive performance is static across illness</a:t>
            </a:r>
          </a:p>
          <a:p>
            <a:pPr eaLnBrk="1" hangingPunct="1"/>
            <a:r>
              <a:rPr lang="en-US" smtClean="0"/>
              <a:t>Exception are studies of older institutionalised patients (review Rajji and Mulsant, 2008)</a:t>
            </a:r>
          </a:p>
          <a:p>
            <a:pPr eaLnBrk="1" hangingPunct="1"/>
            <a:r>
              <a:rPr lang="en-US" smtClean="0"/>
              <a:t>e.g.~300 sz patients, aged 65+, Repeat testing on clinical dementia rating over a 30 month period (Harvey et al, 1999) </a:t>
            </a:r>
          </a:p>
          <a:p>
            <a:pPr lvl="1" eaLnBrk="1" hangingPunct="1"/>
            <a:r>
              <a:rPr lang="en-US" smtClean="0"/>
              <a:t>30% changed from mild impairment to moderate or severe</a:t>
            </a:r>
          </a:p>
          <a:p>
            <a:pPr lvl="1" eaLnBrk="1" hangingPunct="1"/>
            <a:r>
              <a:rPr lang="en-US" smtClean="0"/>
              <a:t>Only 7% improved in their cognitive functioning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986088"/>
          </a:xfrm>
        </p:spPr>
        <p:txBody>
          <a:bodyPr>
            <a:normAutofit/>
          </a:bodyPr>
          <a:lstStyle/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GB" dirty="0" smtClean="0"/>
              <a:t>Specific areas of interest</a:t>
            </a:r>
          </a:p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GB" dirty="0" smtClean="0"/>
              <a:t>Severity of impairments</a:t>
            </a:r>
          </a:p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GB" dirty="0" smtClean="0"/>
              <a:t>Relationship between performance on different domains</a:t>
            </a:r>
          </a:p>
          <a:p>
            <a:pPr marL="342900" indent="-342900"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AutoNum type="arabicPeriod"/>
              <a:defRPr/>
            </a:pPr>
            <a:r>
              <a:rPr lang="en-GB" dirty="0" smtClean="0"/>
              <a:t>heterogeneity</a:t>
            </a:r>
            <a:endParaRPr lang="en-GB" dirty="0"/>
          </a:p>
        </p:txBody>
      </p:sp>
      <p:sp>
        <p:nvSpPr>
          <p:cNvPr id="36867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Characteristics of the Cognitive Deficit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General or Specific Impairment?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mtClean="0"/>
              <a:t>Evidence from other illnesses shows that performance on certain tests may be affected by deterioration in specific brain regions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Much sz research has  focused on ‘‘localising’’ neuropsychological tests</a:t>
            </a:r>
          </a:p>
          <a:p>
            <a:pPr eaLnBrk="1" hangingPunct="1"/>
            <a:r>
              <a:rPr lang="en-GB" smtClean="0"/>
              <a:t>Sustained attention, executive functioning, memory, working memory, social cognition, processing speed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968375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Domains of Interest –the difficulty of localising deficits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/>
              <a:t>Executive Function - “cognitive control”</a:t>
            </a:r>
          </a:p>
          <a:p>
            <a:pPr eaLnBrk="1" hangingPunct="1">
              <a:defRPr/>
            </a:pPr>
            <a:r>
              <a:rPr lang="en-GB" dirty="0" smtClean="0"/>
              <a:t>Executive functions encompass a number of abilities, </a:t>
            </a:r>
          </a:p>
          <a:p>
            <a:pPr lvl="1" eaLnBrk="1" hangingPunct="1">
              <a:defRPr/>
            </a:pPr>
            <a:r>
              <a:rPr lang="en-GB" dirty="0" smtClean="0"/>
              <a:t>ability to initiate, plan, and sequence behaviours</a:t>
            </a:r>
          </a:p>
          <a:p>
            <a:pPr lvl="1" eaLnBrk="1" hangingPunct="1">
              <a:defRPr/>
            </a:pPr>
            <a:r>
              <a:rPr lang="en-GB" dirty="0" smtClean="0"/>
              <a:t>ability to abstract a principle or problem-solving strategy</a:t>
            </a:r>
          </a:p>
          <a:p>
            <a:pPr lvl="1" eaLnBrk="1" hangingPunct="1">
              <a:defRPr/>
            </a:pPr>
            <a:r>
              <a:rPr lang="en-GB" dirty="0" smtClean="0"/>
              <a:t>ability to be cognitively flexible (i.e. switch cognitive sets)</a:t>
            </a:r>
          </a:p>
          <a:p>
            <a:pPr marL="274638" lvl="1" indent="0" eaLnBrk="1" hangingPunct="1">
              <a:buFont typeface="Wingdings" pitchFamily="2" charset="2"/>
              <a:buNone/>
              <a:defRPr/>
            </a:pPr>
            <a:endParaRPr lang="en-GB" dirty="0"/>
          </a:p>
          <a:p>
            <a:pPr marL="274638" lvl="1" indent="0"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lvl="1" eaLnBrk="1" hangingPunct="1">
              <a:defRPr/>
            </a:pPr>
            <a:endParaRPr lang="en-GB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  <p:pic>
        <p:nvPicPr>
          <p:cNvPr id="3891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789363"/>
            <a:ext cx="383540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63" y="3789363"/>
            <a:ext cx="362585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1"/>
                </a:solidFill>
              </a:rPr>
              <a:t>Domains of Interest - Executive Functions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196975"/>
            <a:ext cx="8504238" cy="5184775"/>
          </a:xfrm>
        </p:spPr>
        <p:txBody>
          <a:bodyPr/>
          <a:lstStyle/>
          <a:p>
            <a:pPr eaLnBrk="1" hangingPunct="1"/>
            <a:r>
              <a:rPr lang="en-GB" smtClean="0"/>
              <a:t>Johnson-Selfridge et al (2001) meta-analysis of 71 studies</a:t>
            </a:r>
          </a:p>
          <a:p>
            <a:pPr lvl="1" eaLnBrk="1" hangingPunct="1"/>
            <a:r>
              <a:rPr lang="en-GB" smtClean="0"/>
              <a:t>effect size of -1.45 for schizophrenia patients and  -0.40 for other psychiatric patients relative to controls on measures of executive functioning</a:t>
            </a:r>
          </a:p>
          <a:p>
            <a:pPr eaLnBrk="1" hangingPunct="1"/>
            <a:r>
              <a:rPr lang="en-GB" smtClean="0"/>
              <a:t>Shallice (1991)</a:t>
            </a:r>
          </a:p>
          <a:p>
            <a:pPr lvl="1" eaLnBrk="1" hangingPunct="1"/>
            <a:r>
              <a:rPr lang="en-GB" smtClean="0"/>
              <a:t>all sz pats have problems with processes tapped by executive tests and some have additional widespread impairment</a:t>
            </a:r>
          </a:p>
          <a:p>
            <a:pPr eaLnBrk="1" hangingPunct="1"/>
            <a:r>
              <a:rPr lang="en-US" smtClean="0">
                <a:sym typeface="Wingdings" pitchFamily="2" charset="2"/>
              </a:rPr>
              <a:t> </a:t>
            </a:r>
            <a:r>
              <a:rPr lang="en-US" smtClean="0"/>
              <a:t>Kremen et al (2001)</a:t>
            </a:r>
          </a:p>
          <a:p>
            <a:pPr lvl="1" eaLnBrk="1" hangingPunct="1"/>
            <a:r>
              <a:rPr lang="en-US" smtClean="0"/>
              <a:t>compared matched sz and controls, categorised as low-average or average IQ</a:t>
            </a:r>
          </a:p>
          <a:p>
            <a:pPr lvl="1" eaLnBrk="1" hangingPunct="1"/>
            <a:r>
              <a:rPr lang="en-US" smtClean="0"/>
              <a:t>Only executive function was poorer in sz in both IQ subgroups</a:t>
            </a:r>
            <a:endParaRPr lang="en-GB" smtClean="0"/>
          </a:p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Domains of Interest - Executive Functions 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Significant IQ decrements do not occur in many cases of frontal lobe injury in adults</a:t>
            </a:r>
          </a:p>
          <a:p>
            <a:pPr lvl="1" eaLnBrk="1" hangingPunct="1"/>
            <a:r>
              <a:rPr lang="en-US" smtClean="0"/>
              <a:t>(Warrington et al, 1986) </a:t>
            </a:r>
          </a:p>
          <a:p>
            <a:pPr eaLnBrk="1" hangingPunct="1"/>
            <a:r>
              <a:rPr lang="en-US" smtClean="0"/>
              <a:t>Poor performance on tests such as the Wisconsin card sort test correlates with lower IQ in sz</a:t>
            </a:r>
          </a:p>
          <a:p>
            <a:pPr lvl="1" eaLnBrk="1" hangingPunct="1"/>
            <a:r>
              <a:rPr lang="en-US" smtClean="0"/>
              <a:t>(Goldstein et al, 1996)</a:t>
            </a:r>
          </a:p>
          <a:p>
            <a:r>
              <a:rPr lang="en-US" smtClean="0"/>
              <a:t>Does </a:t>
            </a:r>
            <a:r>
              <a:rPr lang="en-GB" smtClean="0"/>
              <a:t>poor WCST performance reflect a generalised intellectual deficit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Background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mtClean="0"/>
              <a:t>Kraeplin’s concept of core cognitive dysfunction reinforced by new methods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Neuropsychological assessment:</a:t>
            </a:r>
          </a:p>
          <a:p>
            <a:pPr eaLnBrk="1" hangingPunct="1"/>
            <a:r>
              <a:rPr lang="en-GB" smtClean="0"/>
              <a:t>Influential book on psychiatric disorders </a:t>
            </a:r>
            <a:r>
              <a:rPr lang="en-GB" i="1" smtClean="0"/>
              <a:t>Diagnostic Psychological Testing </a:t>
            </a:r>
            <a:r>
              <a:rPr lang="en-GB" smtClean="0"/>
              <a:t>(Rappaport et al, 1945)</a:t>
            </a:r>
          </a:p>
          <a:p>
            <a:pPr lvl="1" eaLnBrk="1" hangingPunct="1"/>
            <a:r>
              <a:rPr lang="en-GB" smtClean="0"/>
              <a:t>sz patients have greatest impairment in “judgement, attention, concentration, planning ability and anticipation” </a:t>
            </a:r>
          </a:p>
          <a:p>
            <a:pPr lvl="1" eaLnBrk="1" hangingPunct="1"/>
            <a:r>
              <a:rPr lang="en-GB" smtClean="0"/>
              <a:t>Further commented on memory difficulties and general intellectual inefficiency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  <a:p>
            <a:pPr lvl="1" eaLnBrk="1" hangingPunct="1"/>
            <a:endParaRPr lang="en-GB" smtClean="0"/>
          </a:p>
          <a:p>
            <a:pPr lvl="1" eaLnBrk="1" hangingPunct="1">
              <a:buFont typeface="Wingdings" pitchFamily="2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/>
                </a:solidFill>
              </a:rPr>
              <a:t>Domains of Interest - </a:t>
            </a:r>
            <a:r>
              <a:rPr lang="en-US" dirty="0" smtClean="0">
                <a:solidFill>
                  <a:schemeClr val="accent1"/>
                </a:solidFill>
              </a:rPr>
              <a:t>Episodic Verbal Memory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81550"/>
          </a:xfrm>
        </p:spPr>
        <p:txBody>
          <a:bodyPr/>
          <a:lstStyle/>
          <a:p>
            <a:pPr eaLnBrk="1" hangingPunct="1"/>
            <a:r>
              <a:rPr lang="en-GB" smtClean="0"/>
              <a:t>Memory for personal events, time specific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FE cohort demonstrated memory and executive impairment but memory deficits observed in a subset of otherwise neuropsychologically normal patients</a:t>
            </a:r>
          </a:p>
          <a:p>
            <a:pPr lvl="1" eaLnBrk="1" hangingPunct="1"/>
            <a:r>
              <a:rPr lang="en-US" smtClean="0"/>
              <a:t>(Bilder et al, 2000) </a:t>
            </a:r>
            <a:endParaRPr lang="en-GB" smtClean="0"/>
          </a:p>
          <a:p>
            <a:pPr eaLnBrk="1" hangingPunct="1"/>
            <a:r>
              <a:rPr lang="en-US" smtClean="0"/>
              <a:t>Meta-analysis of 204 studies in sz reported largest effect size for memory functions</a:t>
            </a:r>
          </a:p>
          <a:p>
            <a:pPr lvl="1" eaLnBrk="1" hangingPunct="1"/>
            <a:r>
              <a:rPr lang="en-US" smtClean="0"/>
              <a:t>(Heinrichs and Zakzanis, 1998)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/>
                </a:solidFill>
              </a:rPr>
              <a:t>Domains of Interest - </a:t>
            </a:r>
            <a:r>
              <a:rPr lang="en-US" dirty="0" smtClean="0">
                <a:solidFill>
                  <a:schemeClr val="accent1"/>
                </a:solidFill>
              </a:rPr>
              <a:t>Episodic Verbal Memory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mtClean="0"/>
              <a:t>However, deficit may reflect “executive” difficulty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California verbal learning task allows the use of categorisation in list learning</a:t>
            </a:r>
          </a:p>
          <a:p>
            <a:pPr lvl="1" eaLnBrk="1" hangingPunct="1"/>
            <a:r>
              <a:rPr lang="en-US" smtClean="0"/>
              <a:t>Relationship between use of semantic organisational strategies and reduced learning capacity (Kristian Hill et al, 2004)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Are we documenting memory or executive deficit (or general intellectual deficit)?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Specific Cognitive Domains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mtClean="0"/>
              <a:t>Performance impaired across tests sensitive to ‘‘localised’’ impairments in frontal, temporal, hippocampal, parietal, striatal, &amp; cerebellar functions!</a:t>
            </a:r>
          </a:p>
          <a:p>
            <a:pPr lvl="1" eaLnBrk="1" hangingPunct="1"/>
            <a:endParaRPr lang="en-GB" sz="1100" smtClean="0"/>
          </a:p>
          <a:p>
            <a:pPr lvl="1" eaLnBrk="1" hangingPunct="1"/>
            <a:r>
              <a:rPr lang="en-GB" smtClean="0"/>
              <a:t>Mulitfactorial nature of tests a barrier</a:t>
            </a:r>
          </a:p>
          <a:p>
            <a:pPr lvl="1" eaLnBrk="1" hangingPunct="1"/>
            <a:r>
              <a:rPr lang="en-GB" smtClean="0"/>
              <a:t>Differences in reliability and sensitivity of tests can mimic selective deficits (Chapman and Chapman, 1973)</a:t>
            </a:r>
          </a:p>
          <a:p>
            <a:pPr eaLnBrk="1" hangingPunct="1"/>
            <a:endParaRPr lang="en-GB" sz="1000" smtClean="0"/>
          </a:p>
          <a:p>
            <a:pPr eaLnBrk="1" hangingPunct="1"/>
            <a:r>
              <a:rPr lang="en-GB" smtClean="0"/>
              <a:t>“an attempt to </a:t>
            </a:r>
            <a:r>
              <a:rPr lang="en-GB" i="1" smtClean="0"/>
              <a:t>understand</a:t>
            </a:r>
            <a:r>
              <a:rPr lang="en-GB" smtClean="0"/>
              <a:t> the nature of the information processing impairment of schizophrenia should precede an attempt to localise it” (Frith)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Domains of Interest – Processing Speed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1901825"/>
          </a:xfrm>
        </p:spPr>
        <p:txBody>
          <a:bodyPr/>
          <a:lstStyle/>
          <a:p>
            <a:pPr eaLnBrk="1" hangingPunct="1"/>
            <a:r>
              <a:rPr lang="en-US" smtClean="0"/>
              <a:t>Speed at which cognitive operations can be executed</a:t>
            </a:r>
          </a:p>
          <a:p>
            <a:pPr eaLnBrk="1" hangingPunct="1"/>
            <a:r>
              <a:rPr lang="en-US" smtClean="0"/>
              <a:t>Wilk et al (2005)</a:t>
            </a:r>
          </a:p>
          <a:p>
            <a:pPr lvl="1" eaLnBrk="1" hangingPunct="1"/>
            <a:r>
              <a:rPr lang="en-US" smtClean="0"/>
              <a:t>Sz and controls one-to one matched for FSIQ, controls show better performance on subtests dependent on processing speed </a:t>
            </a:r>
          </a:p>
          <a:p>
            <a:pPr lvl="1" eaLnBrk="1" hangingPunct="1"/>
            <a:endParaRPr lang="en-GB" smtClean="0"/>
          </a:p>
        </p:txBody>
      </p:sp>
      <p:pic>
        <p:nvPicPr>
          <p:cNvPr id="450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263900"/>
            <a:ext cx="5832475" cy="336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Box 4"/>
          <p:cNvSpPr txBox="1">
            <a:spLocks noChangeArrowheads="1"/>
          </p:cNvSpPr>
          <p:nvPr/>
        </p:nvSpPr>
        <p:spPr bwMode="auto">
          <a:xfrm>
            <a:off x="6627813" y="5445125"/>
            <a:ext cx="2520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>
                <a:latin typeface="Georgia" pitchFamily="18" charset="0"/>
              </a:rPr>
              <a:t>(Leeson et al, 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Domains of Interest – Processing Speed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486275" cy="4937125"/>
          </a:xfrm>
        </p:spPr>
        <p:txBody>
          <a:bodyPr/>
          <a:lstStyle/>
          <a:p>
            <a:pPr eaLnBrk="1" hangingPunct="1"/>
            <a:r>
              <a:rPr lang="en-GB" smtClean="0"/>
              <a:t>Particularly digit symbol substitution task</a:t>
            </a:r>
          </a:p>
          <a:p>
            <a:pPr eaLnBrk="1" hangingPunct="1"/>
            <a:r>
              <a:rPr lang="en-US" smtClean="0"/>
              <a:t>2 reviews showed deficits on digit symbol test have larger effect size than other cognitive functions </a:t>
            </a:r>
          </a:p>
          <a:p>
            <a:pPr lvl="1" eaLnBrk="1" hangingPunct="1"/>
            <a:r>
              <a:rPr lang="en-US" smtClean="0"/>
              <a:t>(Henry and Crawford, 2005; Dickinson et al, 2007) </a:t>
            </a:r>
          </a:p>
          <a:p>
            <a:pPr eaLnBrk="1" hangingPunct="1"/>
            <a:r>
              <a:rPr lang="en-US" smtClean="0"/>
              <a:t>Not a discrete impairment, information processing deficiency</a:t>
            </a:r>
          </a:p>
          <a:p>
            <a:pPr lvl="1" eaLnBrk="1" hangingPunct="1"/>
            <a:r>
              <a:rPr lang="en-US" smtClean="0"/>
              <a:t>(Dickinson, 2008)</a:t>
            </a:r>
            <a:endParaRPr lang="en-GB" smtClean="0"/>
          </a:p>
        </p:txBody>
      </p:sp>
      <p:pic>
        <p:nvPicPr>
          <p:cNvPr id="46084" name="Content Placeholder 4" descr="digit symbol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1196975"/>
            <a:ext cx="3671887" cy="5360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Severity</a:t>
            </a:r>
          </a:p>
        </p:txBody>
      </p:sp>
      <p:pic>
        <p:nvPicPr>
          <p:cNvPr id="4710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2420938"/>
            <a:ext cx="7200900" cy="4048125"/>
          </a:xfrm>
        </p:spPr>
      </p:pic>
      <p:sp>
        <p:nvSpPr>
          <p:cNvPr id="47108" name="TextBox 6"/>
          <p:cNvSpPr txBox="1">
            <a:spLocks noChangeArrowheads="1"/>
          </p:cNvSpPr>
          <p:nvPr/>
        </p:nvSpPr>
        <p:spPr bwMode="auto">
          <a:xfrm>
            <a:off x="827088" y="1484313"/>
            <a:ext cx="78486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>
                <a:latin typeface="Georgia" pitchFamily="18" charset="0"/>
              </a:rPr>
              <a:t>Data from 2 meta-analyses: 9624  sz, 8640 controls (Reichenberg, 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Heterogeneity of Cognitive Function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mtClean="0"/>
              <a:t>Underperformance as a group does not necessarily equate to homogeneity of functioning</a:t>
            </a:r>
          </a:p>
          <a:p>
            <a:pPr eaLnBrk="1" hangingPunct="1"/>
            <a:r>
              <a:rPr lang="en-GB" smtClean="0"/>
              <a:t>Some sz patients may be unimpaired</a:t>
            </a:r>
          </a:p>
          <a:p>
            <a:pPr eaLnBrk="1" hangingPunct="1"/>
            <a:r>
              <a:rPr lang="en-GB" smtClean="0"/>
              <a:t>May be different profiles within population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US" smtClean="0"/>
              <a:t>Efforts to define subgroups by cognitive and related clinical phenomena often utilise cluster analyses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Cluster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lvl="1" indent="-274320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700" dirty="0" smtClean="0">
                <a:solidFill>
                  <a:schemeClr val="tx1"/>
                </a:solidFill>
              </a:rPr>
              <a:t>Most show a large cluster of patients with </a:t>
            </a:r>
            <a:r>
              <a:rPr lang="en-US" sz="2700" dirty="0" err="1" smtClean="0">
                <a:solidFill>
                  <a:schemeClr val="tx1"/>
                </a:solidFill>
              </a:rPr>
              <a:t>generalised</a:t>
            </a:r>
            <a:r>
              <a:rPr lang="en-US" sz="2700" dirty="0" smtClean="0">
                <a:solidFill>
                  <a:schemeClr val="tx1"/>
                </a:solidFill>
              </a:rPr>
              <a:t> cognitive impairment</a:t>
            </a:r>
          </a:p>
          <a:p>
            <a:pPr marL="548640" lvl="2" eaLnBrk="1" fontAlgn="auto" hangingPunct="1">
              <a:spcAft>
                <a:spcPts val="0"/>
              </a:spcAft>
              <a:buClr>
                <a:schemeClr val="accent2"/>
              </a:buClr>
              <a:buSzPct val="85000"/>
              <a:buFont typeface="Courier New" pitchFamily="49" charset="0"/>
              <a:buChar char="o"/>
              <a:defRPr/>
            </a:pP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err="1" smtClean="0">
                <a:solidFill>
                  <a:schemeClr val="tx2"/>
                </a:solidFill>
              </a:rPr>
              <a:t>Heinrichs</a:t>
            </a:r>
            <a:r>
              <a:rPr lang="en-US" sz="2400" dirty="0" smtClean="0">
                <a:solidFill>
                  <a:schemeClr val="tx2"/>
                </a:solidFill>
              </a:rPr>
              <a:t> and </a:t>
            </a:r>
            <a:r>
              <a:rPr lang="en-US" sz="2400" dirty="0" err="1" smtClean="0">
                <a:solidFill>
                  <a:schemeClr val="tx2"/>
                </a:solidFill>
              </a:rPr>
              <a:t>Awad</a:t>
            </a:r>
            <a:r>
              <a:rPr lang="en-US" sz="2400" dirty="0" smtClean="0">
                <a:solidFill>
                  <a:schemeClr val="tx2"/>
                </a:solidFill>
              </a:rPr>
              <a:t>, 1993; </a:t>
            </a:r>
            <a:r>
              <a:rPr lang="en-US" sz="2400" dirty="0" err="1" smtClean="0">
                <a:solidFill>
                  <a:schemeClr val="tx2"/>
                </a:solidFill>
              </a:rPr>
              <a:t>Weickert</a:t>
            </a:r>
            <a:r>
              <a:rPr lang="en-US" sz="2400" dirty="0" smtClean="0">
                <a:solidFill>
                  <a:schemeClr val="tx2"/>
                </a:solidFill>
              </a:rPr>
              <a:t> et al, 2000)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lang="en-GB" sz="2800" dirty="0" smtClean="0">
              <a:solidFill>
                <a:schemeClr val="tx1"/>
              </a:solidFill>
            </a:endParaRP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GB" sz="2800" dirty="0" smtClean="0">
                <a:solidFill>
                  <a:schemeClr val="tx1"/>
                </a:solidFill>
              </a:rPr>
              <a:t>3 clusters emerge:</a:t>
            </a:r>
          </a:p>
          <a:p>
            <a:pPr marL="777240" lvl="2" indent="-457200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accent1"/>
                </a:solidFill>
              </a:rPr>
              <a:t>Cognitively normal</a:t>
            </a:r>
          </a:p>
          <a:p>
            <a:pPr marL="777240" lvl="2" indent="-457200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accent1"/>
                </a:solidFill>
              </a:rPr>
              <a:t>Generalised impairment</a:t>
            </a:r>
          </a:p>
          <a:p>
            <a:pPr marL="777240" lvl="2" indent="-457200" eaLnBrk="1" fontAlgn="auto" hangingPunct="1">
              <a:spcAft>
                <a:spcPts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defRPr/>
            </a:pPr>
            <a:r>
              <a:rPr lang="en-GB" dirty="0" smtClean="0">
                <a:solidFill>
                  <a:schemeClr val="accent1"/>
                </a:solidFill>
              </a:rPr>
              <a:t>Verbal-memory impaired (list learning, working memory)</a:t>
            </a:r>
          </a:p>
          <a:p>
            <a:pPr marL="502920" lvl="1" indent="-45720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/>
              <a:t>Cognitively normal patients had less severe negative and general psychopathology symptoms relative to those with broadly based impairment (</a:t>
            </a:r>
            <a:r>
              <a:rPr lang="en-GB" dirty="0" err="1" smtClean="0"/>
              <a:t>Amari</a:t>
            </a:r>
            <a:r>
              <a:rPr lang="en-GB" dirty="0" smtClean="0"/>
              <a:t> et al, 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What mechanisms could be responsible for poorer neuropsychological performance in patients when compared to controls?</a:t>
            </a:r>
            <a:endParaRPr lang="en-GB" dirty="0"/>
          </a:p>
        </p:txBody>
      </p:sp>
      <p:sp>
        <p:nvSpPr>
          <p:cNvPr id="5017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Research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1"/>
                </a:solidFill>
              </a:rPr>
              <a:t>MacCabe (2008) </a:t>
            </a:r>
            <a:endParaRPr lang="en-GB" smtClean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Cognitive deficits could be </a:t>
            </a:r>
          </a:p>
          <a:p>
            <a:pPr marL="731838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Direct, causal risk factors for schizophrenia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Factors involved in the etiology but not causal themselves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Early symptoms of the disorder itself, which predate the onset of psychotic symptoms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Core symptoms of the disorder that arise concurrently with the onset of psychotic symptoms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 consequence of the symptoms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 adverse effects of drug treatment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 The effect of a chronically impoverished social and occupational environment</a:t>
            </a:r>
          </a:p>
          <a:p>
            <a:pPr eaLnBrk="1" fontAlgn="auto" hangingPunct="1">
              <a:spcAft>
                <a:spcPts val="0"/>
              </a:spcAft>
              <a:buSzPct val="100000"/>
              <a:defRPr/>
            </a:pPr>
            <a:r>
              <a:rPr lang="en-US" dirty="0" smtClean="0"/>
              <a:t>Or any </a:t>
            </a:r>
            <a:r>
              <a:rPr lang="en-US" dirty="0"/>
              <a:t>combination of </a:t>
            </a:r>
            <a:r>
              <a:rPr lang="en-US" dirty="0" smtClean="0"/>
              <a:t>these mechanisms</a:t>
            </a:r>
            <a:endParaRPr lang="en-US" dirty="0"/>
          </a:p>
          <a:p>
            <a:pPr marL="274002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>
              <a:solidFill>
                <a:srgbClr val="7B9899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mtClean="0"/>
              <a:t>Imaging studies:</a:t>
            </a:r>
          </a:p>
          <a:p>
            <a:pPr eaLnBrk="1" hangingPunct="1"/>
            <a:r>
              <a:rPr lang="en-GB" smtClean="0"/>
              <a:t>CT show brain morphological abnormalities </a:t>
            </a:r>
          </a:p>
          <a:p>
            <a:pPr lvl="1" eaLnBrk="1" hangingPunct="1"/>
            <a:r>
              <a:rPr lang="en-GB" smtClean="0"/>
              <a:t>(Johnstone et al, 1976)</a:t>
            </a:r>
          </a:p>
          <a:p>
            <a:pPr lvl="1" eaLnBrk="1" hangingPunct="1"/>
            <a:r>
              <a:rPr lang="en-GB" smtClean="0"/>
              <a:t>Supported by MRI studies</a:t>
            </a:r>
          </a:p>
          <a:p>
            <a:pPr eaLnBrk="1" hangingPunct="1"/>
            <a:r>
              <a:rPr lang="en-GB" smtClean="0"/>
              <a:t>fMRI/PET show functional differences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lvl="1" eaLnBrk="1" hangingPunct="1"/>
            <a:r>
              <a:rPr lang="en-GB" sz="2300" smtClean="0"/>
              <a:t>Pubmed: “cognition” AND “psychosis” OR “schizophrenia”</a:t>
            </a:r>
          </a:p>
          <a:p>
            <a:pPr lvl="1" eaLnBrk="1" hangingPunct="1"/>
            <a:r>
              <a:rPr lang="en-GB" sz="2300" smtClean="0"/>
              <a:t>8664 articles (2010)  101896 articles (2012)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3200" dirty="0">
                <a:solidFill>
                  <a:schemeClr val="accent1"/>
                </a:solidFill>
                <a:latin typeface="+mj-lt"/>
              </a:rPr>
              <a:t>Mechanisms : Etiological</a:t>
            </a:r>
            <a:endParaRPr lang="en-GB" sz="18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268413"/>
            <a:ext cx="8504238" cy="5329237"/>
          </a:xfrm>
        </p:spPr>
        <p:txBody>
          <a:bodyPr>
            <a:normAutofit fontScale="85000" lnSpcReduction="20000"/>
          </a:bodyPr>
          <a:lstStyle/>
          <a:p>
            <a:pPr marL="788988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i="1" dirty="0"/>
              <a:t>Direct, causal risk factors for schizophrenia</a:t>
            </a:r>
          </a:p>
          <a:p>
            <a:pPr marL="78867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600" i="1" dirty="0"/>
              <a:t>Factors involved in the etiology but not causal </a:t>
            </a:r>
            <a:r>
              <a:rPr lang="en-US" sz="2600" i="1" dirty="0" smtClean="0"/>
              <a:t>themselves</a:t>
            </a:r>
          </a:p>
          <a:p>
            <a:pPr marL="617220" lvl="1" indent="-342900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2800" dirty="0" smtClean="0"/>
              <a:t>Cognitive impairment predates symptoms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400" dirty="0"/>
              <a:t>suggests that poor cognitive function is either directly causal or associated with causal factors that are involved in </a:t>
            </a:r>
            <a:r>
              <a:rPr lang="en-GB" sz="2400" dirty="0" err="1"/>
              <a:t>etiology</a:t>
            </a:r>
            <a:endParaRPr lang="en-GB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sz="24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800" dirty="0" smtClean="0"/>
              <a:t>How can one determine whether etiological factors are </a:t>
            </a:r>
            <a:r>
              <a:rPr lang="en-US" sz="2800" dirty="0" smtClean="0"/>
              <a:t>causal risk factors or non-causal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300" dirty="0"/>
              <a:t>Many of the known risk factors for </a:t>
            </a:r>
            <a:r>
              <a:rPr lang="en-GB" sz="2300" dirty="0" err="1" smtClean="0"/>
              <a:t>sz</a:t>
            </a:r>
            <a:r>
              <a:rPr lang="en-GB" sz="2300" dirty="0" smtClean="0"/>
              <a:t> are </a:t>
            </a:r>
            <a:r>
              <a:rPr lang="en-GB" sz="2300" dirty="0"/>
              <a:t>also risk factors for poor </a:t>
            </a:r>
            <a:r>
              <a:rPr lang="en-GB" sz="2300" dirty="0" smtClean="0"/>
              <a:t>cog function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sz="2300" dirty="0" smtClean="0"/>
              <a:t>Include </a:t>
            </a:r>
            <a:r>
              <a:rPr lang="en-GB" sz="2300" dirty="0"/>
              <a:t>socioeconomic group, parental </a:t>
            </a:r>
            <a:r>
              <a:rPr lang="en-GB" sz="2300" dirty="0" smtClean="0"/>
              <a:t>educational, </a:t>
            </a:r>
            <a:r>
              <a:rPr lang="en-GB" sz="2300" dirty="0"/>
              <a:t>pregnancy and birth </a:t>
            </a:r>
            <a:r>
              <a:rPr lang="en-GB" sz="2300" dirty="0" smtClean="0"/>
              <a:t>complications, migration </a:t>
            </a:r>
            <a:r>
              <a:rPr lang="en-GB" sz="2300" dirty="0"/>
              <a:t>or minority status</a:t>
            </a:r>
            <a:endParaRPr lang="en-US" sz="3100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sz="2800" dirty="0" smtClean="0"/>
              <a:t>What about other risk factors? Genes or environment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sz="2400" dirty="0" smtClean="0"/>
              <a:t>Familial liability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sz="2400" dirty="0" smtClean="0"/>
              <a:t>Ethnicity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sz="2400" dirty="0" smtClean="0"/>
              <a:t>Drug use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Cannabis and Cognition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268413"/>
            <a:ext cx="8504238" cy="5113337"/>
          </a:xfrm>
        </p:spPr>
        <p:txBody>
          <a:bodyPr/>
          <a:lstStyle/>
          <a:p>
            <a:pPr eaLnBrk="1" hangingPunct="1"/>
            <a:r>
              <a:rPr lang="en-GB" smtClean="0"/>
              <a:t>Cannabis use is associated with increased risk of sz</a:t>
            </a:r>
          </a:p>
          <a:p>
            <a:pPr lvl="1" eaLnBrk="1" hangingPunct="1"/>
            <a:r>
              <a:rPr lang="en-GB" smtClean="0"/>
              <a:t>(Moore et al, 2007)</a:t>
            </a:r>
          </a:p>
          <a:p>
            <a:pPr eaLnBrk="1" hangingPunct="1"/>
            <a:r>
              <a:rPr lang="en-GB" smtClean="0"/>
              <a:t>Cannabis users have an earlier age at onset of psychosis than never-users</a:t>
            </a:r>
          </a:p>
          <a:p>
            <a:pPr lvl="1" eaLnBrk="1" hangingPunct="1"/>
            <a:r>
              <a:rPr lang="en-GB" smtClean="0"/>
              <a:t>(Compton et al, 2009)</a:t>
            </a:r>
          </a:p>
          <a:p>
            <a:pPr lvl="1" eaLnBrk="1" hangingPunct="1"/>
            <a:r>
              <a:rPr lang="en-GB" smtClean="0"/>
              <a:t>Early onset is usually associated with poor outcome</a:t>
            </a:r>
          </a:p>
          <a:p>
            <a:pPr eaLnBrk="1" hangingPunct="1"/>
            <a:r>
              <a:rPr lang="en-GB" smtClean="0"/>
              <a:t>Pat with sz who use cannabis have </a:t>
            </a:r>
            <a:r>
              <a:rPr lang="en-GB" i="1" smtClean="0"/>
              <a:t>higher</a:t>
            </a:r>
            <a:r>
              <a:rPr lang="en-GB" smtClean="0"/>
              <a:t> IQs than those who do not</a:t>
            </a:r>
          </a:p>
          <a:p>
            <a:pPr lvl="1" eaLnBrk="1" hangingPunct="1"/>
            <a:r>
              <a:rPr lang="en-GB" smtClean="0"/>
              <a:t>(D’Souza et al, 2005)</a:t>
            </a:r>
          </a:p>
          <a:p>
            <a:pPr eaLnBrk="1" hangingPunct="1"/>
            <a:r>
              <a:rPr lang="en-GB" smtClean="0"/>
              <a:t>Poor cognition is linked to earlier age at onset</a:t>
            </a:r>
          </a:p>
          <a:p>
            <a:pPr lvl="1" eaLnBrk="1" hangingPunct="1"/>
            <a:r>
              <a:rPr lang="en-GB" smtClean="0"/>
              <a:t>(DeLisi, 1992)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Cannabis and Cognition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268413"/>
            <a:ext cx="8504238" cy="3197225"/>
          </a:xfrm>
        </p:spPr>
        <p:txBody>
          <a:bodyPr/>
          <a:lstStyle/>
          <a:p>
            <a:pPr eaLnBrk="1" hangingPunct="1"/>
            <a:r>
              <a:rPr lang="en-GB" smtClean="0"/>
              <a:t>Cannabis use, cognition &amp; outcome in 99 FE psychosis patients from West London</a:t>
            </a:r>
          </a:p>
          <a:p>
            <a:pPr lvl="1" eaLnBrk="1" hangingPunct="1"/>
            <a:r>
              <a:rPr lang="en-GB" smtClean="0"/>
              <a:t>Leeson et al (2012)</a:t>
            </a:r>
          </a:p>
          <a:p>
            <a:pPr eaLnBrk="1" hangingPunct="1"/>
            <a:r>
              <a:rPr lang="en-GB" smtClean="0"/>
              <a:t>Age at first cannabis use predated prodrome onset in 95% of users</a:t>
            </a:r>
          </a:p>
          <a:p>
            <a:pPr eaLnBrk="1" hangingPunct="1"/>
            <a:r>
              <a:rPr lang="en-GB" smtClean="0"/>
              <a:t>Linear relationship between age at first cannabis use and age at psychosis onset (r=0.5)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8313" y="4797425"/>
          <a:ext cx="8135937" cy="1482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7098"/>
                <a:gridCol w="821058"/>
                <a:gridCol w="811812"/>
                <a:gridCol w="904946"/>
                <a:gridCol w="746416"/>
                <a:gridCol w="746416"/>
                <a:gridCol w="746416"/>
                <a:gridCol w="671775"/>
              </a:tblGrid>
              <a:tr h="37068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4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SimSun"/>
                          <a:cs typeface="Times New Roman"/>
                        </a:rPr>
                        <a:t>Never-users</a:t>
                      </a:r>
                      <a:endParaRPr lang="en-GB" sz="200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SimSun"/>
                          <a:cs typeface="Times New Roman"/>
                        </a:rPr>
                        <a:t>Cannabis Users</a:t>
                      </a:r>
                      <a:endParaRPr lang="en-GB" sz="20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SimSun"/>
                          <a:cs typeface="Times New Roman"/>
                        </a:rPr>
                        <a:t>Comparison</a:t>
                      </a:r>
                      <a:endParaRPr lang="en-GB" sz="200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6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Times New Roman"/>
                          <a:cs typeface="Times New Roman"/>
                        </a:rPr>
                        <a:t>Mean</a:t>
                      </a:r>
                      <a:endParaRPr lang="en-GB" sz="20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Times New Roman"/>
                          <a:cs typeface="Times New Roman"/>
                        </a:rPr>
                        <a:t>SD</a:t>
                      </a:r>
                      <a:endParaRPr lang="en-GB" sz="200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Times New Roman"/>
                          <a:cs typeface="Times New Roman"/>
                        </a:rPr>
                        <a:t>Mean</a:t>
                      </a:r>
                      <a:endParaRPr lang="en-GB" sz="20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Times New Roman"/>
                          <a:cs typeface="Times New Roman"/>
                        </a:rPr>
                        <a:t>SD</a:t>
                      </a:r>
                      <a:endParaRPr lang="en-GB" sz="20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Times New Roman"/>
                          <a:cs typeface="Times New Roman"/>
                        </a:rPr>
                        <a:t>F</a:t>
                      </a:r>
                      <a:endParaRPr lang="en-GB" sz="200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latin typeface="+mn-lt"/>
                          <a:ea typeface="Times New Roman"/>
                          <a:cs typeface="Times New Roman"/>
                        </a:rPr>
                        <a:t>df</a:t>
                      </a:r>
                      <a:endParaRPr lang="en-GB" sz="20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Times New Roman"/>
                          <a:cs typeface="Times New Roman"/>
                        </a:rPr>
                        <a:t>p</a:t>
                      </a:r>
                      <a:endParaRPr lang="en-GB" sz="20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</a:tr>
              <a:tr h="370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SimSun"/>
                          <a:cs typeface="Times New Roman"/>
                        </a:rPr>
                        <a:t>Age at psychosis onset (years)</a:t>
                      </a: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SimSun"/>
                          <a:cs typeface="Times New Roman"/>
                        </a:rPr>
                        <a:t>27.12</a:t>
                      </a:r>
                      <a:endParaRPr lang="en-GB" sz="200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SimSun"/>
                          <a:cs typeface="Times New Roman"/>
                        </a:rPr>
                        <a:t>10.68</a:t>
                      </a:r>
                      <a:endParaRPr lang="en-GB" sz="200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SimSun"/>
                          <a:cs typeface="Times New Roman"/>
                        </a:rPr>
                        <a:t>21.97</a:t>
                      </a:r>
                      <a:endParaRPr lang="en-GB" sz="200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SimSun"/>
                          <a:cs typeface="Times New Roman"/>
                        </a:rPr>
                        <a:t>5.80</a:t>
                      </a:r>
                      <a:endParaRPr lang="en-GB" sz="20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SimSun"/>
                          <a:cs typeface="Times New Roman"/>
                        </a:rPr>
                        <a:t>9.71</a:t>
                      </a:r>
                      <a:endParaRPr lang="en-GB" sz="200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17778" marR="1777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SimSun"/>
                          <a:cs typeface="Times New Roman"/>
                        </a:rPr>
                        <a:t>1,98</a:t>
                      </a:r>
                      <a:endParaRPr lang="en-GB" sz="200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17778" marR="1777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SimSun"/>
                          <a:cs typeface="Times New Roman"/>
                        </a:rPr>
                        <a:t>0.002</a:t>
                      </a:r>
                      <a:endParaRPr lang="en-GB" sz="20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17778" marR="17778" marT="0" marB="0" anchor="ctr"/>
                </a:tc>
              </a:tr>
              <a:tr h="3706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SimSun"/>
                          <a:cs typeface="Times New Roman"/>
                        </a:rPr>
                        <a:t>WTAR Premorbid IQ</a:t>
                      </a:r>
                      <a:endParaRPr lang="en-GB" sz="200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Times New Roman"/>
                          <a:cs typeface="Times New Roman"/>
                        </a:rPr>
                        <a:t>88.91</a:t>
                      </a:r>
                      <a:endParaRPr lang="en-GB" sz="200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Times New Roman"/>
                          <a:cs typeface="Times New Roman"/>
                        </a:rPr>
                        <a:t>11.73</a:t>
                      </a:r>
                      <a:endParaRPr lang="en-GB" sz="200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Times New Roman"/>
                          <a:cs typeface="Times New Roman"/>
                        </a:rPr>
                        <a:t>95.54</a:t>
                      </a:r>
                      <a:endParaRPr lang="en-GB" sz="200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Times New Roman"/>
                          <a:cs typeface="Times New Roman"/>
                        </a:rPr>
                        <a:t>12.79</a:t>
                      </a:r>
                      <a:endParaRPr lang="en-GB" sz="200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SimSun"/>
                          <a:cs typeface="Times New Roman"/>
                        </a:rPr>
                        <a:t>6.33</a:t>
                      </a:r>
                      <a:endParaRPr lang="en-GB" sz="200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latin typeface="+mn-lt"/>
                          <a:ea typeface="SimSun"/>
                          <a:cs typeface="Times New Roman"/>
                        </a:rPr>
                        <a:t>1,98</a:t>
                      </a:r>
                      <a:endParaRPr lang="en-GB" sz="200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+mn-lt"/>
                          <a:ea typeface="SimSun"/>
                          <a:cs typeface="Times New Roman"/>
                        </a:rPr>
                        <a:t>0.013</a:t>
                      </a:r>
                      <a:endParaRPr lang="en-GB" sz="2000" dirty="0">
                        <a:latin typeface="+mn-lt"/>
                        <a:ea typeface="SimSun"/>
                        <a:cs typeface="Times New Roman"/>
                      </a:endParaRPr>
                    </a:p>
                  </a:txBody>
                  <a:tcPr marL="68572" marR="68572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Cannabis and Cognition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270375" cy="5081588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GB" sz="2400" smtClean="0"/>
              <a:t>Those who develop psychosis in the context of cannabis use have fewer neurodevelopmental risk factors, manifest in premorbid cognition </a:t>
            </a:r>
          </a:p>
          <a:p>
            <a:pPr eaLnBrk="1" hangingPunct="1">
              <a:buFont typeface="Arial" charset="0"/>
              <a:buChar char="•"/>
            </a:pPr>
            <a:r>
              <a:rPr lang="en-GB" sz="2400" smtClean="0"/>
              <a:t>Cannabis use may represent an independent vulnerability factor</a:t>
            </a:r>
          </a:p>
          <a:p>
            <a:pPr eaLnBrk="1" hangingPunct="1">
              <a:buFont typeface="Arial" charset="0"/>
              <a:buChar char="•"/>
            </a:pPr>
            <a:endParaRPr lang="en-GB" sz="2400" smtClean="0"/>
          </a:p>
          <a:p>
            <a:pPr>
              <a:buFont typeface="Arial" charset="0"/>
              <a:buChar char="•"/>
            </a:pPr>
            <a:r>
              <a:rPr lang="en-GB" sz="2400" smtClean="0"/>
              <a:t>Cessation led to best outcome</a:t>
            </a:r>
          </a:p>
          <a:p>
            <a:pPr eaLnBrk="1" hangingPunct="1"/>
            <a:endParaRPr lang="en-GB" sz="2200" smtClean="0"/>
          </a:p>
        </p:txBody>
      </p:sp>
      <p:graphicFrame>
        <p:nvGraphicFramePr>
          <p:cNvPr id="8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800600" y="1371600"/>
          <a:ext cx="403860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179388" y="188913"/>
            <a:ext cx="8534400" cy="758825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Mechanisms: Symptoms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81550"/>
          </a:xfrm>
        </p:spPr>
        <p:txBody>
          <a:bodyPr/>
          <a:lstStyle/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i="1" dirty="0"/>
              <a:t>Early symptoms of the disorder itself, which predate the onset of psychotic symptoms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i="1" dirty="0" smtClean="0"/>
              <a:t>Core </a:t>
            </a:r>
            <a:r>
              <a:rPr lang="en-US" i="1" dirty="0"/>
              <a:t>symptoms of the disorder that arise concurrently with the onset of psychotic </a:t>
            </a:r>
            <a:r>
              <a:rPr lang="en-US" i="1" dirty="0" smtClean="0"/>
              <a:t>symptoms?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 startAt="3"/>
              <a:defRPr/>
            </a:pPr>
            <a:endParaRPr lang="en-US" i="1" dirty="0"/>
          </a:p>
          <a:p>
            <a:pPr eaLnBrk="1" hangingPunct="1">
              <a:defRPr/>
            </a:pPr>
            <a:r>
              <a:rPr lang="en-GB" dirty="0"/>
              <a:t>Most compelling evidence is for deficits predating </a:t>
            </a:r>
            <a:r>
              <a:rPr lang="en-GB" dirty="0" smtClean="0"/>
              <a:t>onset, but birth cohort studies suggest they predate other symptoms by many years </a:t>
            </a:r>
            <a:endParaRPr lang="en-GB" dirty="0"/>
          </a:p>
          <a:p>
            <a:pPr eaLnBrk="1" hangingPunct="1">
              <a:defRPr/>
            </a:pPr>
            <a:r>
              <a:rPr lang="en-GB" dirty="0" smtClean="0"/>
              <a:t>Prevalence suggests cognitive deficits are central feature of </a:t>
            </a:r>
            <a:r>
              <a:rPr lang="en-GB" dirty="0" err="1" smtClean="0"/>
              <a:t>sz</a:t>
            </a:r>
            <a:r>
              <a:rPr lang="en-GB" dirty="0" smtClean="0"/>
              <a:t> – symptoms?</a:t>
            </a:r>
          </a:p>
          <a:p>
            <a:pPr eaLnBrk="1" hangingPunct="1">
              <a:defRPr/>
            </a:pPr>
            <a:r>
              <a:rPr lang="en-GB" dirty="0" smtClean="0"/>
              <a:t>More enduring than positive / negative symptoms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lvl="1"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Mechanisms: Relationship with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196975"/>
            <a:ext cx="8504238" cy="5184775"/>
          </a:xfrm>
        </p:spPr>
        <p:txBody>
          <a:bodyPr>
            <a:normAutofit fontScale="92500" lnSpcReduction="10000"/>
          </a:bodyPr>
          <a:lstStyle/>
          <a:p>
            <a:pPr marL="731838" lvl="1" indent="-457200" eaLnBrk="1" hangingPunct="1">
              <a:buFont typeface="+mj-lt"/>
              <a:buAutoNum type="arabicPeriod" startAt="5"/>
              <a:defRPr/>
            </a:pPr>
            <a:r>
              <a:rPr lang="en-US" sz="2400" i="1" dirty="0" smtClean="0"/>
              <a:t>A consequence of the symptoms</a:t>
            </a:r>
          </a:p>
          <a:p>
            <a:pPr eaLnBrk="1" hangingPunct="1">
              <a:defRPr/>
            </a:pPr>
            <a:endParaRPr lang="en-GB" sz="1500" dirty="0" smtClean="0"/>
          </a:p>
          <a:p>
            <a:pPr eaLnBrk="1" hangingPunct="1">
              <a:defRPr/>
            </a:pPr>
            <a:r>
              <a:rPr lang="en-GB" dirty="0" smtClean="0"/>
              <a:t>Correlation between symptoms and cognition?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Some evidence that IQ related to concurrent negative symptoms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/>
              <a:t>But, WAIS subtests predicted negative symptom severity 10 years later (Stirling et al, 2003) 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/>
              <a:t>Goldberg</a:t>
            </a:r>
            <a:r>
              <a:rPr lang="en-GB" baseline="30000" dirty="0"/>
              <a:t> </a:t>
            </a:r>
            <a:r>
              <a:rPr lang="en-GB" dirty="0"/>
              <a:t>et </a:t>
            </a:r>
            <a:r>
              <a:rPr lang="en-GB" dirty="0" smtClean="0"/>
              <a:t>al (1993)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Symptomatic improvement with clozapine, no associated improvement in cognitive</a:t>
            </a:r>
            <a:r>
              <a:rPr lang="en-GB" baseline="30000" dirty="0" smtClean="0"/>
              <a:t> </a:t>
            </a:r>
            <a:r>
              <a:rPr lang="en-GB" dirty="0" smtClean="0"/>
              <a:t>functioning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/>
              <a:t>"This suggests that certain cognitive deficits are relatively independent of psychotic symptoms in schizophrenia, and are probably central and enduring features of the disorder.”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/>
              <a:t>“Cognitive disability appeared to have been rate-limiting in the sample's rehabilitation"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Relationship with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Cognitive deficits </a:t>
            </a:r>
            <a:r>
              <a:rPr lang="en-GB" i="1" dirty="0" smtClean="0"/>
              <a:t>causing</a:t>
            </a:r>
            <a:r>
              <a:rPr lang="en-GB" dirty="0" smtClean="0"/>
              <a:t> symptoms an obvious pairing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Theoretical model of information</a:t>
            </a:r>
            <a:r>
              <a:rPr lang="en-GB" baseline="30000" dirty="0" smtClean="0"/>
              <a:t> </a:t>
            </a:r>
            <a:r>
              <a:rPr lang="en-GB" dirty="0" smtClean="0"/>
              <a:t>processing abnormalities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/>
              <a:t>Inability to generate spontaneous (willed) intentions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poverty of action, perseveration and inappropriate action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/>
              <a:t>Inability to monitor beliefs and intentions</a:t>
            </a:r>
            <a:r>
              <a:rPr lang="en-GB" baseline="30000" dirty="0" smtClean="0"/>
              <a:t> </a:t>
            </a:r>
            <a:r>
              <a:rPr lang="en-GB" dirty="0" smtClean="0"/>
              <a:t>of others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delusions of reference, paranoid delusions, third-person hallucinations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/>
              <a:t>(Frith, 1992)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Delusions as a consequence of semantic</a:t>
            </a:r>
            <a:r>
              <a:rPr lang="en-GB" baseline="30000" dirty="0" smtClean="0"/>
              <a:t> </a:t>
            </a:r>
            <a:r>
              <a:rPr lang="en-GB" dirty="0" smtClean="0"/>
              <a:t>memory dysfunction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/>
              <a:t>(McKenna, 1991)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Formal thought disorder arising from semantic memory disorganisation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/>
              <a:t>(Spitzer et al, 1993)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Relationship with Symptoms</a:t>
            </a:r>
          </a:p>
        </p:txBody>
      </p:sp>
      <p:sp>
        <p:nvSpPr>
          <p:cNvPr id="5939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mtClean="0"/>
              <a:t>Do symptoms  produce artifactual “deficits”?</a:t>
            </a:r>
          </a:p>
          <a:p>
            <a:pPr eaLnBrk="1" hangingPunct="1"/>
            <a:r>
              <a:rPr lang="en-GB" smtClean="0"/>
              <a:t>may manifest as a result of reduced motivation, distraction, blunted affect, etc</a:t>
            </a:r>
          </a:p>
          <a:p>
            <a:pPr lvl="1" eaLnBrk="1" hangingPunct="1"/>
            <a:r>
              <a:rPr lang="en-GB" smtClean="0"/>
              <a:t>Deficits an epiphenomenon of the illness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Mechanisms: Medication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en-US" i="1" dirty="0"/>
              <a:t>The adverse effects of drug </a:t>
            </a:r>
            <a:r>
              <a:rPr lang="en-US" i="1" dirty="0" smtClean="0"/>
              <a:t>treatment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 startAt="6"/>
              <a:defRPr/>
            </a:pPr>
            <a:endParaRPr lang="en-US" sz="1200" i="1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Most studies conducted</a:t>
            </a:r>
            <a:r>
              <a:rPr lang="en-GB" baseline="30000" dirty="0" smtClean="0"/>
              <a:t> </a:t>
            </a:r>
            <a:r>
              <a:rPr lang="en-GB" dirty="0" smtClean="0"/>
              <a:t>on medicated patients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err="1" smtClean="0"/>
              <a:t>Neuroleptic</a:t>
            </a:r>
            <a:r>
              <a:rPr lang="en-GB" dirty="0" smtClean="0"/>
              <a:t> and </a:t>
            </a:r>
            <a:r>
              <a:rPr lang="en-GB" dirty="0" err="1" smtClean="0"/>
              <a:t>anticholinergic</a:t>
            </a:r>
            <a:r>
              <a:rPr lang="en-GB" dirty="0" smtClean="0"/>
              <a:t> drugs can have marked cognitive-impairing</a:t>
            </a:r>
            <a:r>
              <a:rPr lang="en-GB" baseline="30000" dirty="0" smtClean="0"/>
              <a:t> </a:t>
            </a:r>
            <a:r>
              <a:rPr lang="en-GB" dirty="0" smtClean="0"/>
              <a:t>effects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However, severe cognitive impairment seen in drug free patients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(Blanchard &amp; Neale, 1994)</a:t>
            </a:r>
            <a:endParaRPr lang="en-GB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Also in drug-naive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McCreadie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et al, 1997; </a:t>
            </a:r>
            <a:r>
              <a:rPr lang="en-GB" dirty="0" err="1" smtClean="0">
                <a:solidFill>
                  <a:schemeClr val="bg2">
                    <a:lumMod val="50000"/>
                  </a:schemeClr>
                </a:solidFill>
              </a:rPr>
              <a:t>Saykin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GB" i="1" dirty="0" smtClean="0">
                <a:solidFill>
                  <a:schemeClr val="bg2">
                    <a:lumMod val="50000"/>
                  </a:schemeClr>
                </a:solidFill>
              </a:rPr>
              <a:t>et al</a:t>
            </a:r>
            <a:r>
              <a:rPr lang="en-GB" dirty="0" smtClean="0">
                <a:solidFill>
                  <a:schemeClr val="bg2">
                    <a:lumMod val="50000"/>
                  </a:schemeClr>
                </a:solidFill>
              </a:rPr>
              <a:t>, 1994)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Mechanisms: Impoverished Environment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997450"/>
          </a:xfrm>
        </p:spPr>
        <p:txBody>
          <a:bodyPr/>
          <a:lstStyle/>
          <a:p>
            <a:pPr marL="457200" lvl="1" indent="-457200" eaLnBrk="1" hangingPunct="1">
              <a:buSzPct val="85000"/>
              <a:buFont typeface="+mj-lt"/>
              <a:buAutoNum type="arabicPeriod" startAt="7"/>
              <a:defRPr/>
            </a:pPr>
            <a:r>
              <a:rPr lang="en-US" i="1" dirty="0" smtClean="0"/>
              <a:t> The effect of a chronically impoverished social and occupational environment</a:t>
            </a:r>
          </a:p>
          <a:p>
            <a:pPr marL="0" lvl="1" indent="0" eaLnBrk="1" hangingPunct="1">
              <a:buSzPct val="85000"/>
              <a:buFont typeface="Wingdings" pitchFamily="2" charset="2"/>
              <a:buNone/>
              <a:defRPr/>
            </a:pPr>
            <a:endParaRPr lang="en-US" sz="1400" i="1" dirty="0" smtClean="0"/>
          </a:p>
          <a:p>
            <a:pPr eaLnBrk="1" hangingPunct="1">
              <a:defRPr/>
            </a:pPr>
            <a:r>
              <a:rPr lang="en-GB" dirty="0" smtClean="0"/>
              <a:t>Evidence of impairment predating illness onset indicates that this does not entirely explain deficit</a:t>
            </a:r>
          </a:p>
          <a:p>
            <a:pPr eaLnBrk="1" hangingPunct="1">
              <a:defRPr/>
            </a:pPr>
            <a:r>
              <a:rPr lang="en-GB" dirty="0" smtClean="0"/>
              <a:t>Does institutionalisation explain drop off in geriatric </a:t>
            </a:r>
            <a:r>
              <a:rPr lang="en-GB" dirty="0" err="1" smtClean="0"/>
              <a:t>sz</a:t>
            </a:r>
            <a:r>
              <a:rPr lang="en-GB" dirty="0" smtClean="0"/>
              <a:t>?</a:t>
            </a:r>
          </a:p>
          <a:p>
            <a:pPr lvl="1" eaLnBrk="1" hangingPunct="1">
              <a:defRPr/>
            </a:pPr>
            <a:r>
              <a:rPr lang="en-GB" dirty="0" smtClean="0"/>
              <a:t>Social withdrawal</a:t>
            </a:r>
          </a:p>
          <a:p>
            <a:pPr lvl="1" eaLnBrk="1" hangingPunct="1">
              <a:defRPr/>
            </a:pPr>
            <a:r>
              <a:rPr lang="en-GB" dirty="0" smtClean="0"/>
              <a:t>Lack of social experience</a:t>
            </a:r>
          </a:p>
          <a:p>
            <a:pPr eaLnBrk="1" hangingPunct="1">
              <a:defRPr/>
            </a:pPr>
            <a:r>
              <a:rPr lang="en-GB" dirty="0" smtClean="0"/>
              <a:t>Selection bias may occur in cross-sectional studies</a:t>
            </a:r>
          </a:p>
          <a:p>
            <a:pPr lvl="1"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Prevalence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781550"/>
          </a:xfrm>
        </p:spPr>
        <p:txBody>
          <a:bodyPr/>
          <a:lstStyle/>
          <a:p>
            <a:pPr eaLnBrk="1" hangingPunct="1"/>
            <a:r>
              <a:rPr lang="en-GB" smtClean="0"/>
              <a:t>Considerable heterogeneity in sz presentation</a:t>
            </a:r>
          </a:p>
          <a:p>
            <a:pPr eaLnBrk="1" hangingPunct="1"/>
            <a:r>
              <a:rPr lang="en-GB" smtClean="0"/>
              <a:t>Cognitive impairment may be more prevalent than other symptoms</a:t>
            </a:r>
          </a:p>
          <a:p>
            <a:pPr eaLnBrk="1" hangingPunct="1"/>
            <a:r>
              <a:rPr lang="en-US" smtClean="0"/>
              <a:t>Diagnostic manuals reference cognitive impairment</a:t>
            </a:r>
          </a:p>
          <a:p>
            <a:pPr lvl="1" eaLnBrk="1" hangingPunct="1"/>
            <a:r>
              <a:rPr lang="en-US" smtClean="0"/>
              <a:t>e.g. DSM-IV: characteristics of schizophrenia</a:t>
            </a:r>
            <a:r>
              <a:rPr lang="en-US" baseline="30000" smtClean="0"/>
              <a:t> </a:t>
            </a:r>
            <a:r>
              <a:rPr lang="en-US" smtClean="0"/>
              <a:t>“involve a range of </a:t>
            </a:r>
            <a:r>
              <a:rPr lang="en-US" b="1" i="1" smtClean="0"/>
              <a:t>cognitive</a:t>
            </a:r>
            <a:r>
              <a:rPr lang="en-US" smtClean="0"/>
              <a:t> and emotional dysfunctions that</a:t>
            </a:r>
            <a:r>
              <a:rPr lang="en-US" baseline="30000" smtClean="0"/>
              <a:t> </a:t>
            </a:r>
            <a:r>
              <a:rPr lang="en-US" smtClean="0"/>
              <a:t>include perception, inferential thinking, language and communication,</a:t>
            </a:r>
            <a:r>
              <a:rPr lang="en-US" baseline="30000" smtClean="0"/>
              <a:t> </a:t>
            </a:r>
            <a:r>
              <a:rPr lang="en-US" smtClean="0"/>
              <a:t>behavioural monitoring, affect, fluency and production of thought</a:t>
            </a:r>
            <a:r>
              <a:rPr lang="en-US" baseline="30000" smtClean="0"/>
              <a:t> </a:t>
            </a:r>
            <a:r>
              <a:rPr lang="en-US" smtClean="0"/>
              <a:t>and speech, hedonic capacity, volition and drive, and attention”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1184275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Influence of Institutionalisation:</a:t>
            </a:r>
            <a:br>
              <a:rPr lang="en-GB" smtClean="0">
                <a:solidFill>
                  <a:schemeClr val="accent1"/>
                </a:solidFill>
              </a:rPr>
            </a:br>
            <a:r>
              <a:rPr lang="en-GB" smtClean="0">
                <a:solidFill>
                  <a:schemeClr val="accent1"/>
                </a:solidFill>
              </a:rPr>
              <a:t>Late Onset Schizophrenia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mtClean="0"/>
              <a:t>Some people develop schizophrenia after age 65</a:t>
            </a:r>
          </a:p>
          <a:p>
            <a:pPr eaLnBrk="1" hangingPunct="1">
              <a:spcAft>
                <a:spcPts val="600"/>
              </a:spcAft>
            </a:pPr>
            <a:r>
              <a:rPr lang="en-US" smtClean="0"/>
              <a:t>Review comparing early-onset sz during later life &amp; late-onset sz of comparable age showed no difference in cognitive profiles</a:t>
            </a:r>
          </a:p>
          <a:p>
            <a:pPr lvl="1" eaLnBrk="1" hangingPunct="1">
              <a:spcAft>
                <a:spcPts val="600"/>
              </a:spcAft>
            </a:pPr>
            <a:r>
              <a:rPr lang="en-US" smtClean="0"/>
              <a:t>(Rajji and Mulsant, 2008) </a:t>
            </a:r>
          </a:p>
          <a:p>
            <a:pPr eaLnBrk="1" hangingPunct="1">
              <a:spcAft>
                <a:spcPts val="600"/>
              </a:spcAft>
            </a:pPr>
            <a:r>
              <a:rPr lang="en-US" smtClean="0"/>
              <a:t>Implies that any decline occurring in geriatric sz patients is not due to years of illness </a:t>
            </a:r>
            <a:r>
              <a:rPr lang="en-GB" smtClean="0"/>
              <a:t>or institutionalisation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GB" dirty="0"/>
          </a:p>
        </p:txBody>
      </p:sp>
      <p:sp>
        <p:nvSpPr>
          <p:cNvPr id="63491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Relationship with Outcome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Relationship with Outcome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GB" smtClean="0"/>
              <a:t>A number of factors may be considered outcome including</a:t>
            </a:r>
          </a:p>
          <a:p>
            <a:pPr lvl="1" eaLnBrk="1" hangingPunct="1"/>
            <a:r>
              <a:rPr lang="en-GB" smtClean="0"/>
              <a:t>Residual symptoms </a:t>
            </a:r>
          </a:p>
          <a:p>
            <a:pPr lvl="1"/>
            <a:r>
              <a:rPr lang="en-GB" sz="2300" smtClean="0"/>
              <a:t>Relative change in symptoms when compared to earlier in the course of the illness</a:t>
            </a:r>
          </a:p>
          <a:p>
            <a:pPr lvl="1" eaLnBrk="1" hangingPunct="1"/>
            <a:r>
              <a:rPr lang="en-GB" smtClean="0"/>
              <a:t>Subjective quality of life</a:t>
            </a:r>
          </a:p>
          <a:p>
            <a:pPr lvl="1" eaLnBrk="1" hangingPunct="1"/>
            <a:r>
              <a:rPr lang="en-GB" smtClean="0"/>
              <a:t>Social and occupational function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Pharmacological treatment may ameliorate positive symptoms but full recovery often not achieved</a:t>
            </a:r>
          </a:p>
          <a:p>
            <a:pPr lvl="1"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1"/>
                </a:solidFill>
              </a:rPr>
              <a:t>Cognition and Clinical Remission</a:t>
            </a:r>
          </a:p>
        </p:txBody>
      </p:sp>
      <p:sp>
        <p:nvSpPr>
          <p:cNvPr id="65539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mtClean="0"/>
              <a:t>Emsley et al (2007)</a:t>
            </a:r>
          </a:p>
          <a:p>
            <a:r>
              <a:rPr lang="en-GB" smtClean="0"/>
              <a:t>462 FEP in a randomized, double-blinded trial of risperidone vs haloperidol over 2-4yrs</a:t>
            </a:r>
          </a:p>
          <a:p>
            <a:r>
              <a:rPr lang="en-GB" smtClean="0"/>
              <a:t>109 (23.6%) had a reduction to mild levels on the key PANSS symptoms for at least 6 months</a:t>
            </a:r>
          </a:p>
          <a:p>
            <a:r>
              <a:rPr lang="en-GB" smtClean="0"/>
              <a:t>Remission group was not different on composite cognitive scores – neither baseline score or change over time</a:t>
            </a:r>
          </a:p>
          <a:p>
            <a:r>
              <a:rPr lang="en-GB" smtClean="0"/>
              <a:t>2 strongest predictors of remission were shorter DUP and treatment response at 6 week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Outcome: Symptoms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r>
              <a:rPr lang="en-GB" sz="2800" dirty="0" smtClean="0"/>
              <a:t>Most consistent finding is for negative symptoms</a:t>
            </a:r>
          </a:p>
          <a:p>
            <a:pPr lvl="1" eaLnBrk="1" hangingPunct="1">
              <a:defRPr/>
            </a:pPr>
            <a:r>
              <a:rPr lang="en-GB" sz="2400" dirty="0" smtClean="0"/>
              <a:t>(</a:t>
            </a:r>
            <a:r>
              <a:rPr lang="en-GB" sz="2400" dirty="0" err="1" smtClean="0"/>
              <a:t>Carlsson</a:t>
            </a:r>
            <a:r>
              <a:rPr lang="en-GB" sz="2400" dirty="0" smtClean="0"/>
              <a:t> et al, 2006; Leeson et al, 2009, Stirling et al, 2003) </a:t>
            </a:r>
          </a:p>
          <a:p>
            <a:pPr eaLnBrk="1" hangingPunct="1">
              <a:defRPr/>
            </a:pPr>
            <a:r>
              <a:rPr lang="en-GB" sz="2800" dirty="0" smtClean="0"/>
              <a:t>Leeson et al found that IQ at FE predicted negative symptoms one year later, even after accounting for the level of negative symptoms at FE</a:t>
            </a:r>
          </a:p>
          <a:p>
            <a:pPr eaLnBrk="1" hangingPunct="1">
              <a:defRPr/>
            </a:pPr>
            <a:r>
              <a:rPr lang="en-GB" sz="2800" dirty="0" smtClean="0"/>
              <a:t>Stirling et al found a measure of general cognitive ability predicted negative symptom severity 10 years later</a:t>
            </a:r>
          </a:p>
          <a:p>
            <a:pPr marL="274638" lvl="1" indent="0" eaLnBrk="1" hangingPunct="1">
              <a:buFont typeface="Wingdings" pitchFamily="2" charset="2"/>
              <a:buNone/>
              <a:defRPr/>
            </a:pPr>
            <a:endParaRPr lang="en-GB" dirty="0" smtClean="0"/>
          </a:p>
          <a:p>
            <a:pPr lvl="1"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Outcome: Social and Occupational Function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638675"/>
          </a:xfrm>
        </p:spPr>
        <p:txBody>
          <a:bodyPr/>
          <a:lstStyle/>
          <a:p>
            <a:pPr eaLnBrk="1" hangingPunct="1"/>
            <a:r>
              <a:rPr lang="en-GB" smtClean="0"/>
              <a:t>Pats with relatively preserved cognition </a:t>
            </a:r>
          </a:p>
          <a:p>
            <a:pPr marL="615950" lvl="1" indent="-342900" eaLnBrk="1" hangingPunct="1"/>
            <a:r>
              <a:rPr lang="en-GB" smtClean="0"/>
              <a:t>show higher levels of functioning in the community </a:t>
            </a:r>
          </a:p>
          <a:p>
            <a:pPr marL="615950" lvl="1" indent="-342900" eaLnBrk="1" hangingPunct="1"/>
            <a:r>
              <a:rPr lang="en-GB" smtClean="0"/>
              <a:t>maintain their functional status for longer periods of time </a:t>
            </a:r>
          </a:p>
          <a:p>
            <a:pPr marL="615950" lvl="1" indent="-342900" eaLnBrk="1" hangingPunct="1"/>
            <a:r>
              <a:rPr lang="en-GB" smtClean="0"/>
              <a:t>(McKibbin et al, 2004)</a:t>
            </a:r>
          </a:p>
          <a:p>
            <a:pPr eaLnBrk="1" hangingPunct="1"/>
            <a:r>
              <a:rPr lang="en-GB" smtClean="0"/>
              <a:t>A number of cognitive measures including  IQ had the highest correlation with total hours worked over subsequent 12 months</a:t>
            </a:r>
          </a:p>
          <a:p>
            <a:pPr marL="615950" lvl="1" indent="-342900" eaLnBrk="1" hangingPunct="1"/>
            <a:r>
              <a:rPr lang="en-GB" smtClean="0"/>
              <a:t>(Gold et al, 2002)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Outcome: Social and Occupational Function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268413"/>
            <a:ext cx="8504238" cy="4830762"/>
          </a:xfrm>
        </p:spPr>
        <p:txBody>
          <a:bodyPr/>
          <a:lstStyle/>
          <a:p>
            <a:pPr eaLnBrk="1" hangingPunct="1"/>
            <a:r>
              <a:rPr lang="en-GB" smtClean="0"/>
              <a:t>Reviews show cognitive deficits predict residual dysfunction in social, occupational and independent living activities</a:t>
            </a:r>
          </a:p>
          <a:p>
            <a:pPr lvl="1" eaLnBrk="1" hangingPunct="1"/>
            <a:r>
              <a:rPr lang="en-GB" smtClean="0"/>
              <a:t>(Green, 1996; Green et al, 2000; Green et al, 2004)</a:t>
            </a:r>
          </a:p>
          <a:p>
            <a:pPr lvl="1" eaLnBrk="1" hangingPunct="1"/>
            <a:r>
              <a:rPr lang="en-GB" smtClean="0"/>
              <a:t>20–60% of variance in outcomes is explained by cognitive deficits </a:t>
            </a:r>
          </a:p>
          <a:p>
            <a:pPr eaLnBrk="1" hangingPunct="1"/>
            <a:r>
              <a:rPr lang="en-GB" smtClean="0"/>
              <a:t>Longitudinal studies suggest that cognitive deficits play an important role in the ability of patients to benefit from psychosocial rehabilitation (e.g supported employment, CBT, skills training</a:t>
            </a:r>
          </a:p>
          <a:p>
            <a:pPr lvl="1" eaLnBrk="1" hangingPunct="1"/>
            <a:r>
              <a:rPr lang="en-GB" smtClean="0"/>
              <a:t>(Woonings et al, 2002, Brekke et al, 2007, Kurtz et al., 2008)</a:t>
            </a:r>
          </a:p>
          <a:p>
            <a:pPr eaLnBrk="1" hangingPunct="1">
              <a:buFont typeface="Wingdings 2" pitchFamily="18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1"/>
                </a:solidFill>
              </a:rPr>
              <a:t>Outcome: Quality of Life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en-GB" smtClean="0"/>
              <a:t>Studies of objective quality of life look at frequency and quality of social interactions, recreational engagement</a:t>
            </a:r>
          </a:p>
          <a:p>
            <a:pPr lvl="1"/>
            <a:r>
              <a:rPr lang="en-GB" sz="2400" smtClean="0"/>
              <a:t>Considerably overlaps with functioning</a:t>
            </a:r>
          </a:p>
          <a:p>
            <a:endParaRPr lang="en-GB" smtClean="0"/>
          </a:p>
          <a:p>
            <a:r>
              <a:rPr lang="en-GB" smtClean="0"/>
              <a:t>Little work on subjective quality of life </a:t>
            </a:r>
          </a:p>
          <a:p>
            <a:pPr lvl="1"/>
            <a:r>
              <a:rPr lang="en-GB" sz="2400" smtClean="0"/>
              <a:t>Satisfaction with ones own life</a:t>
            </a:r>
          </a:p>
          <a:p>
            <a:endParaRPr lang="en-GB" smtClean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1"/>
                </a:solidFill>
              </a:rPr>
              <a:t>Outcome: Quality of Life</a:t>
            </a:r>
          </a:p>
        </p:txBody>
      </p:sp>
      <p:sp>
        <p:nvSpPr>
          <p:cNvPr id="706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5214938"/>
          </a:xfrm>
        </p:spPr>
        <p:txBody>
          <a:bodyPr/>
          <a:lstStyle/>
          <a:p>
            <a:r>
              <a:rPr lang="en-GB" smtClean="0"/>
              <a:t>Meta-analysis of 20 cross-sectional studies examining cognition and QoL, both objective and subjective </a:t>
            </a:r>
          </a:p>
          <a:p>
            <a:pPr lvl="1"/>
            <a:r>
              <a:rPr lang="en-GB" sz="2400" smtClean="0"/>
              <a:t>(Tolman and Kurtz, 2012)</a:t>
            </a:r>
          </a:p>
          <a:p>
            <a:pPr lvl="1"/>
            <a:r>
              <a:rPr lang="en-GB" sz="2400" smtClean="0"/>
              <a:t>Positive relationship found between cognitive measures and objective QoL</a:t>
            </a:r>
          </a:p>
          <a:p>
            <a:pPr lvl="1"/>
            <a:r>
              <a:rPr lang="en-GB" sz="2400" smtClean="0"/>
              <a:t>Non-significant or inverse relationships between cognitive skills and subjective QOL</a:t>
            </a:r>
          </a:p>
          <a:p>
            <a:pPr lvl="1"/>
            <a:r>
              <a:rPr lang="en-GB" sz="2400" smtClean="0"/>
              <a:t>May be that those individuals with stronger cognitive abilities may have greater insight into their illness and functional disability, enabling negative social comparison and thus lower subjective life satisfaction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End</a:t>
            </a:r>
            <a:endParaRPr lang="en-GB" dirty="0"/>
          </a:p>
        </p:txBody>
      </p:sp>
      <p:sp>
        <p:nvSpPr>
          <p:cNvPr id="7168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chemeClr val="accent1"/>
                </a:solidFill>
              </a:rPr>
              <a:t>Cognition and DSM-V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850" y="1484313"/>
            <a:ext cx="8504238" cy="5040312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Should the </a:t>
            </a:r>
            <a:r>
              <a:rPr lang="en-GB" sz="2400" dirty="0"/>
              <a:t>diagnostic criteria </a:t>
            </a:r>
            <a:r>
              <a:rPr lang="en-GB" sz="2400" dirty="0" smtClean="0"/>
              <a:t>of schizophrenia include reference </a:t>
            </a:r>
            <a:r>
              <a:rPr lang="en-GB" sz="2400" dirty="0"/>
              <a:t>to </a:t>
            </a:r>
            <a:r>
              <a:rPr lang="en-GB" sz="2400" dirty="0" smtClean="0"/>
              <a:t>cognitive impairments?</a:t>
            </a:r>
          </a:p>
          <a:p>
            <a:pPr lvl="1">
              <a:spcAft>
                <a:spcPts val="600"/>
              </a:spcAft>
              <a:defRPr/>
            </a:pPr>
            <a:r>
              <a:rPr lang="en-GB" sz="2000" dirty="0"/>
              <a:t>I</a:t>
            </a:r>
            <a:r>
              <a:rPr lang="en-GB" sz="2000" dirty="0" smtClean="0"/>
              <a:t>nclusion would increase </a:t>
            </a:r>
            <a:r>
              <a:rPr lang="en-GB" sz="2000" dirty="0"/>
              <a:t>the awareness of cognitive </a:t>
            </a:r>
            <a:r>
              <a:rPr lang="en-GB" sz="2000" dirty="0" smtClean="0"/>
              <a:t>deficits in </a:t>
            </a:r>
            <a:r>
              <a:rPr lang="en-GB" sz="2000" dirty="0"/>
              <a:t>affected patients, among both clinicians and </a:t>
            </a:r>
            <a:r>
              <a:rPr lang="en-GB" sz="2000" dirty="0" smtClean="0"/>
              <a:t>researchers</a:t>
            </a:r>
          </a:p>
          <a:p>
            <a:pPr lvl="1">
              <a:spcAft>
                <a:spcPts val="600"/>
              </a:spcAft>
              <a:defRPr/>
            </a:pPr>
            <a:r>
              <a:rPr lang="en-GB" sz="2000" dirty="0" smtClean="0"/>
              <a:t>Would increase use of cognitive assessment</a:t>
            </a:r>
            <a:r>
              <a:rPr lang="en-GB" sz="2000" dirty="0"/>
              <a:t> </a:t>
            </a:r>
            <a:endParaRPr lang="en-GB" sz="2000" dirty="0" smtClean="0"/>
          </a:p>
          <a:p>
            <a:pPr lvl="2">
              <a:spcAft>
                <a:spcPts val="600"/>
              </a:spcAft>
              <a:defRPr/>
            </a:pPr>
            <a:r>
              <a:rPr lang="en-GB" sz="1800" dirty="0" smtClean="0"/>
              <a:t>provides an index of functional </a:t>
            </a:r>
            <a:r>
              <a:rPr lang="en-GB" sz="1800" dirty="0"/>
              <a:t>and treatment outcomes </a:t>
            </a:r>
            <a:endParaRPr lang="en-GB" sz="1800" dirty="0" smtClean="0"/>
          </a:p>
          <a:p>
            <a:pPr lvl="1">
              <a:defRPr/>
            </a:pPr>
            <a:r>
              <a:rPr lang="en-GB" sz="2000" dirty="0" smtClean="0"/>
              <a:t>Would it </a:t>
            </a:r>
            <a:r>
              <a:rPr lang="en-GB" sz="2000" dirty="0"/>
              <a:t>facilitate the specificity </a:t>
            </a:r>
            <a:r>
              <a:rPr lang="en-GB" sz="2000" dirty="0" smtClean="0"/>
              <a:t>and/or positive </a:t>
            </a:r>
            <a:r>
              <a:rPr lang="en-GB" sz="2000" dirty="0"/>
              <a:t>predictive power in identifying those </a:t>
            </a:r>
            <a:r>
              <a:rPr lang="en-GB" sz="2000" dirty="0" smtClean="0"/>
              <a:t>individuals with schizophrenia?</a:t>
            </a:r>
          </a:p>
          <a:p>
            <a:pPr lvl="2">
              <a:defRPr/>
            </a:pPr>
            <a:r>
              <a:rPr lang="en-GB" sz="1800" dirty="0" smtClean="0"/>
              <a:t>Sufficient “point of rarity” with other disorders</a:t>
            </a:r>
          </a:p>
          <a:p>
            <a:pPr lvl="1">
              <a:spcAft>
                <a:spcPts val="600"/>
              </a:spcAft>
              <a:defRPr/>
            </a:pPr>
            <a:r>
              <a:rPr lang="en-GB" sz="2000" dirty="0" smtClean="0"/>
              <a:t>What about those that consequently require re-classifying due to no impairment?</a:t>
            </a:r>
          </a:p>
          <a:p>
            <a:pPr lvl="2">
              <a:spcAft>
                <a:spcPts val="600"/>
              </a:spcAft>
              <a:defRPr/>
            </a:pP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Alternative is to use as a </a:t>
            </a:r>
            <a:r>
              <a:rPr lang="en-GB" sz="1800" dirty="0" err="1" smtClean="0">
                <a:solidFill>
                  <a:schemeClr val="tx2">
                    <a:lumMod val="75000"/>
                  </a:schemeClr>
                </a:solidFill>
              </a:rPr>
              <a:t>specifier</a:t>
            </a: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 e.g.  Diagnosis of “</a:t>
            </a:r>
            <a:r>
              <a:rPr lang="en-GB" sz="1800" dirty="0" err="1" smtClean="0">
                <a:solidFill>
                  <a:schemeClr val="tx2">
                    <a:lumMod val="75000"/>
                  </a:schemeClr>
                </a:solidFill>
              </a:rPr>
              <a:t>sz</a:t>
            </a:r>
            <a:r>
              <a:rPr lang="en-GB" sz="1800" dirty="0" smtClean="0">
                <a:solidFill>
                  <a:schemeClr val="tx2">
                    <a:lumMod val="75000"/>
                  </a:schemeClr>
                </a:solidFill>
              </a:rPr>
              <a:t> with moderate cog impairment”</a:t>
            </a: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In terms of cognitive function, how should we define “impairment”?</a:t>
            </a:r>
            <a:endParaRPr lang="en-GB" dirty="0"/>
          </a:p>
        </p:txBody>
      </p:sp>
      <p:sp>
        <p:nvSpPr>
          <p:cNvPr id="1843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Research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Defining “Impairment”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842375" cy="1830388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Falling below a specified threshold</a:t>
            </a:r>
          </a:p>
          <a:p>
            <a:pPr lvl="1" eaLnBrk="1" hangingPunct="1"/>
            <a:endParaRPr lang="en-GB" smtClean="0"/>
          </a:p>
          <a:p>
            <a:pPr lvl="1" eaLnBrk="1" hangingPunct="1"/>
            <a:r>
              <a:rPr lang="en-GB" smtClean="0"/>
              <a:t>Nithsdale Survey (Kelly et al, 2000). N=138 community sample</a:t>
            </a:r>
          </a:p>
          <a:p>
            <a:pPr lvl="1" eaLnBrk="1" hangingPunct="1"/>
            <a:r>
              <a:rPr lang="en-GB" smtClean="0"/>
              <a:t>15% showed MMSE &lt;24</a:t>
            </a:r>
          </a:p>
          <a:p>
            <a:pPr eaLnBrk="1" hangingPunct="1"/>
            <a:endParaRPr lang="en-GB" smtClean="0"/>
          </a:p>
          <a:p>
            <a:pPr lvl="1" eaLnBrk="1" hangingPunct="1">
              <a:buFont typeface="Wingdings" pitchFamily="2" charset="2"/>
              <a:buNone/>
            </a:pPr>
            <a:endParaRPr lang="en-GB" smtClean="0"/>
          </a:p>
          <a:p>
            <a:pPr eaLnBrk="1" hangingPunct="1"/>
            <a:endParaRPr lang="en-GB" smtClean="0"/>
          </a:p>
        </p:txBody>
      </p:sp>
      <p:pic>
        <p:nvPicPr>
          <p:cNvPr id="19460" name="Picture 11" descr="Distribution of IQ Sco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25" y="3789363"/>
            <a:ext cx="41973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Content Placeholder 2"/>
          <p:cNvSpPr txBox="1">
            <a:spLocks/>
          </p:cNvSpPr>
          <p:nvPr/>
        </p:nvSpPr>
        <p:spPr bwMode="auto">
          <a:xfrm>
            <a:off x="250825" y="3789363"/>
            <a:ext cx="424973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547688" indent="-2730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en-GB" sz="2200">
                <a:solidFill>
                  <a:schemeClr val="tx2"/>
                </a:solidFill>
                <a:latin typeface="Georgia" pitchFamily="18" charset="0"/>
              </a:rPr>
              <a:t>West London FE Psychosis Study. N=138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r>
              <a:rPr lang="en-GB" sz="2200">
                <a:solidFill>
                  <a:schemeClr val="tx2"/>
                </a:solidFill>
                <a:latin typeface="Georgia" pitchFamily="18" charset="0"/>
              </a:rPr>
              <a:t>Current IQ average 85; 24% scored 70 or below</a:t>
            </a:r>
          </a:p>
          <a:p>
            <a:pPr lvl="1" eaLnBrk="1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"/>
            </a:pPr>
            <a:endParaRPr lang="en-GB" sz="2200">
              <a:solidFill>
                <a:schemeClr val="tx2"/>
              </a:solidFill>
              <a:latin typeface="Georgia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lang="en-GB" sz="270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en-GB" smtClean="0">
                <a:solidFill>
                  <a:schemeClr val="accent1"/>
                </a:solidFill>
              </a:rPr>
              <a:t>Defining “Impairment”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937125"/>
          </a:xfrm>
        </p:spPr>
        <p:txBody>
          <a:bodyPr/>
          <a:lstStyle/>
          <a:p>
            <a:pPr eaLnBrk="1" hangingPunct="1"/>
            <a:r>
              <a:rPr lang="en-US" smtClean="0"/>
              <a:t>~600 sz pats on Repeatable Battery for the Assessment of Neuropsychological Status (RBANS) </a:t>
            </a:r>
          </a:p>
          <a:p>
            <a:pPr lvl="1" eaLnBrk="1" hangingPunct="1"/>
            <a:r>
              <a:rPr lang="en-US" smtClean="0"/>
              <a:t>(Wilk et al, 2004)</a:t>
            </a:r>
          </a:p>
          <a:p>
            <a:pPr eaLnBrk="1" hangingPunct="1"/>
            <a:r>
              <a:rPr lang="en-US" smtClean="0"/>
              <a:t>If criteria of scoring 1 SD below normal are employed, would correctly identify 80%</a:t>
            </a:r>
            <a:endParaRPr lang="en-GB" smtClean="0"/>
          </a:p>
          <a:p>
            <a:pPr eaLnBrk="1" hangingPunct="1"/>
            <a:r>
              <a:rPr lang="en-GB" smtClean="0"/>
              <a:t>Compare this to first-rank symptoms:</a:t>
            </a:r>
          </a:p>
          <a:p>
            <a:pPr eaLnBrk="1" hangingPunct="1"/>
            <a:endParaRPr lang="en-GB" smtClean="0"/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7308850" y="2708275"/>
            <a:ext cx="14398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>
                <a:latin typeface="Georgia" pitchFamily="18" charset="0"/>
              </a:rPr>
              <a:t>(Malik et al, </a:t>
            </a:r>
          </a:p>
          <a:p>
            <a:pPr eaLnBrk="1" hangingPunct="1"/>
            <a:r>
              <a:rPr lang="en-GB">
                <a:latin typeface="Georgia" pitchFamily="18" charset="0"/>
              </a:rPr>
              <a:t>1990)</a:t>
            </a:r>
          </a:p>
        </p:txBody>
      </p:sp>
      <p:pic>
        <p:nvPicPr>
          <p:cNvPr id="20485" name="Content Placeholder 8" descr="first rank freq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5600" y="1412875"/>
            <a:ext cx="1925638" cy="4895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ivic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Civic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Civic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3627</TotalTime>
  <Words>3282</Words>
  <Application>Microsoft Office PowerPoint</Application>
  <PresentationFormat>On-screen Show (4:3)</PresentationFormat>
  <Paragraphs>410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8" baseType="lpstr">
      <vt:lpstr>Arial</vt:lpstr>
      <vt:lpstr>Georgia</vt:lpstr>
      <vt:lpstr>Wingdings 2</vt:lpstr>
      <vt:lpstr>Wingdings</vt:lpstr>
      <vt:lpstr>Calibri</vt:lpstr>
      <vt:lpstr>Courier New</vt:lpstr>
      <vt:lpstr>SimSun</vt:lpstr>
      <vt:lpstr>Times New Roman</vt:lpstr>
      <vt:lpstr>Civic</vt:lpstr>
      <vt:lpstr>Cognitive dysfunction in psychosis</vt:lpstr>
      <vt:lpstr>Background</vt:lpstr>
      <vt:lpstr>Background</vt:lpstr>
      <vt:lpstr>PowerPoint Presentation</vt:lpstr>
      <vt:lpstr>Prevalence</vt:lpstr>
      <vt:lpstr>Cognition and DSM-V criteria</vt:lpstr>
      <vt:lpstr>Research Question</vt:lpstr>
      <vt:lpstr>Defining “Impairment”</vt:lpstr>
      <vt:lpstr>Defining “Impairment”</vt:lpstr>
      <vt:lpstr>% below a specified cut-off across diagnoses</vt:lpstr>
      <vt:lpstr>Defining “Impairment”</vt:lpstr>
      <vt:lpstr>Defining “Impairment”</vt:lpstr>
      <vt:lpstr>Defining “Impairment”</vt:lpstr>
      <vt:lpstr>Defining “Impairment”</vt:lpstr>
      <vt:lpstr>Defining “Impairment”</vt:lpstr>
      <vt:lpstr>Defining “Impairment”</vt:lpstr>
      <vt:lpstr>The Course of the Cognitive Deficit</vt:lpstr>
      <vt:lpstr>Psychosis High-Risk Profile</vt:lpstr>
      <vt:lpstr>Course: Prodrome </vt:lpstr>
      <vt:lpstr>Course: First-episode Psychosis (FEP)</vt:lpstr>
      <vt:lpstr>Course: Established Schizophrenia</vt:lpstr>
      <vt:lpstr>FE vs Established Schizophrenia meta-analyses (Mesholam-Gately et al, 2009 &amp; Heinrichs and Zachzanis, 1998)</vt:lpstr>
      <vt:lpstr>IQ in Premorbid, FE and Established Schizophrenia</vt:lpstr>
      <vt:lpstr>Course: Established Schizophrenia</vt:lpstr>
      <vt:lpstr>Characteristics of the Cognitive Deficit</vt:lpstr>
      <vt:lpstr>General or Specific Impairment?</vt:lpstr>
      <vt:lpstr>Domains of Interest –the difficulty of localising deficits</vt:lpstr>
      <vt:lpstr>Domains of Interest - Executive Functions</vt:lpstr>
      <vt:lpstr>Domains of Interest - Executive Functions </vt:lpstr>
      <vt:lpstr>Domains of Interest - Episodic Verbal Memory</vt:lpstr>
      <vt:lpstr>Domains of Interest - Episodic Verbal Memory</vt:lpstr>
      <vt:lpstr>Specific Cognitive Domains</vt:lpstr>
      <vt:lpstr>Domains of Interest – Processing Speed</vt:lpstr>
      <vt:lpstr>Domains of Interest – Processing Speed</vt:lpstr>
      <vt:lpstr>Severity</vt:lpstr>
      <vt:lpstr>Heterogeneity of Cognitive Function</vt:lpstr>
      <vt:lpstr>Cluster Analysis</vt:lpstr>
      <vt:lpstr>Research Question</vt:lpstr>
      <vt:lpstr>MacCabe (2008) </vt:lpstr>
      <vt:lpstr>Mechanisms : Etiological</vt:lpstr>
      <vt:lpstr>Cannabis and Cognition</vt:lpstr>
      <vt:lpstr>Cannabis and Cognition</vt:lpstr>
      <vt:lpstr>Cannabis and Cognition</vt:lpstr>
      <vt:lpstr>Mechanisms: Symptoms</vt:lpstr>
      <vt:lpstr>Mechanisms: Relationship with Symptoms</vt:lpstr>
      <vt:lpstr>Relationship with Symptoms</vt:lpstr>
      <vt:lpstr>Relationship with Symptoms</vt:lpstr>
      <vt:lpstr>Mechanisms: Medication</vt:lpstr>
      <vt:lpstr>Mechanisms: Impoverished Environment</vt:lpstr>
      <vt:lpstr>Influence of Institutionalisation: Late Onset Schizophrenia</vt:lpstr>
      <vt:lpstr>Relationship with Outcome</vt:lpstr>
      <vt:lpstr>Relationship with Outcome</vt:lpstr>
      <vt:lpstr>Cognition and Clinical Remission</vt:lpstr>
      <vt:lpstr>Outcome: Symptoms</vt:lpstr>
      <vt:lpstr>Outcome: Social and Occupational Function</vt:lpstr>
      <vt:lpstr>Outcome: Social and Occupational Function</vt:lpstr>
      <vt:lpstr>Outcome: Quality of Life</vt:lpstr>
      <vt:lpstr>Outcome: Quality of Life</vt:lpstr>
      <vt:lpstr>PowerPoint Presentation</vt:lpstr>
    </vt:vector>
  </TitlesOfParts>
  <Company>MESH Computers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Dysfunction in Psychosis</dc:title>
  <dc:creator>Verity</dc:creator>
  <cp:lastModifiedBy>Shiel, Nuala</cp:lastModifiedBy>
  <cp:revision>351</cp:revision>
  <dcterms:created xsi:type="dcterms:W3CDTF">2010-12-31T12:38:53Z</dcterms:created>
  <dcterms:modified xsi:type="dcterms:W3CDTF">2013-01-15T08:40:17Z</dcterms:modified>
</cp:coreProperties>
</file>