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180" r:id="rId2"/>
    <p:sldMasterId id="2147484274" r:id="rId3"/>
    <p:sldMasterId id="2147484292" r:id="rId4"/>
  </p:sldMasterIdLst>
  <p:notesMasterIdLst>
    <p:notesMasterId r:id="rId119"/>
  </p:notesMasterIdLst>
  <p:handoutMasterIdLst>
    <p:handoutMasterId r:id="rId120"/>
  </p:handoutMasterIdLst>
  <p:sldIdLst>
    <p:sldId id="454" r:id="rId5"/>
    <p:sldId id="495" r:id="rId6"/>
    <p:sldId id="410" r:id="rId7"/>
    <p:sldId id="474" r:id="rId8"/>
    <p:sldId id="372" r:id="rId9"/>
    <p:sldId id="482" r:id="rId10"/>
    <p:sldId id="460" r:id="rId11"/>
    <p:sldId id="461" r:id="rId12"/>
    <p:sldId id="587" r:id="rId13"/>
    <p:sldId id="601" r:id="rId14"/>
    <p:sldId id="586" r:id="rId15"/>
    <p:sldId id="589" r:id="rId16"/>
    <p:sldId id="590" r:id="rId17"/>
    <p:sldId id="582" r:id="rId18"/>
    <p:sldId id="599" r:id="rId19"/>
    <p:sldId id="561" r:id="rId20"/>
    <p:sldId id="562" r:id="rId21"/>
    <p:sldId id="563" r:id="rId22"/>
    <p:sldId id="572" r:id="rId23"/>
    <p:sldId id="566" r:id="rId24"/>
    <p:sldId id="567" r:id="rId25"/>
    <p:sldId id="568" r:id="rId26"/>
    <p:sldId id="569" r:id="rId27"/>
    <p:sldId id="571" r:id="rId28"/>
    <p:sldId id="518" r:id="rId29"/>
    <p:sldId id="519" r:id="rId30"/>
    <p:sldId id="520" r:id="rId31"/>
    <p:sldId id="371" r:id="rId32"/>
    <p:sldId id="507" r:id="rId33"/>
    <p:sldId id="509" r:id="rId34"/>
    <p:sldId id="532" r:id="rId35"/>
    <p:sldId id="512" r:id="rId36"/>
    <p:sldId id="513" r:id="rId37"/>
    <p:sldId id="531" r:id="rId38"/>
    <p:sldId id="530" r:id="rId39"/>
    <p:sldId id="573" r:id="rId40"/>
    <p:sldId id="574" r:id="rId41"/>
    <p:sldId id="575" r:id="rId42"/>
    <p:sldId id="576" r:id="rId43"/>
    <p:sldId id="577" r:id="rId44"/>
    <p:sldId id="578" r:id="rId45"/>
    <p:sldId id="579" r:id="rId46"/>
    <p:sldId id="528" r:id="rId47"/>
    <p:sldId id="529" r:id="rId48"/>
    <p:sldId id="527" r:id="rId49"/>
    <p:sldId id="489" r:id="rId50"/>
    <p:sldId id="369" r:id="rId51"/>
    <p:sldId id="600" r:id="rId52"/>
    <p:sldId id="603" r:id="rId53"/>
    <p:sldId id="604" r:id="rId54"/>
    <p:sldId id="605" r:id="rId55"/>
    <p:sldId id="606" r:id="rId56"/>
    <p:sldId id="607" r:id="rId57"/>
    <p:sldId id="608" r:id="rId58"/>
    <p:sldId id="609" r:id="rId59"/>
    <p:sldId id="610" r:id="rId60"/>
    <p:sldId id="611" r:id="rId61"/>
    <p:sldId id="614" r:id="rId62"/>
    <p:sldId id="615" r:id="rId63"/>
    <p:sldId id="616" r:id="rId64"/>
    <p:sldId id="617" r:id="rId65"/>
    <p:sldId id="618" r:id="rId66"/>
    <p:sldId id="619" r:id="rId67"/>
    <p:sldId id="620" r:id="rId68"/>
    <p:sldId id="622" r:id="rId69"/>
    <p:sldId id="623" r:id="rId70"/>
    <p:sldId id="624" r:id="rId71"/>
    <p:sldId id="625" r:id="rId72"/>
    <p:sldId id="626" r:id="rId73"/>
    <p:sldId id="627" r:id="rId74"/>
    <p:sldId id="628" r:id="rId75"/>
    <p:sldId id="631" r:id="rId76"/>
    <p:sldId id="632" r:id="rId77"/>
    <p:sldId id="633" r:id="rId78"/>
    <p:sldId id="634" r:id="rId79"/>
    <p:sldId id="635" r:id="rId80"/>
    <p:sldId id="636" r:id="rId81"/>
    <p:sldId id="637" r:id="rId82"/>
    <p:sldId id="638" r:id="rId83"/>
    <p:sldId id="639" r:id="rId84"/>
    <p:sldId id="640" r:id="rId85"/>
    <p:sldId id="641" r:id="rId86"/>
    <p:sldId id="642" r:id="rId87"/>
    <p:sldId id="643" r:id="rId88"/>
    <p:sldId id="644" r:id="rId89"/>
    <p:sldId id="645" r:id="rId90"/>
    <p:sldId id="646" r:id="rId91"/>
    <p:sldId id="647" r:id="rId92"/>
    <p:sldId id="648" r:id="rId93"/>
    <p:sldId id="649" r:id="rId94"/>
    <p:sldId id="650" r:id="rId95"/>
    <p:sldId id="653" r:id="rId96"/>
    <p:sldId id="654" r:id="rId97"/>
    <p:sldId id="655" r:id="rId98"/>
    <p:sldId id="656" r:id="rId99"/>
    <p:sldId id="657" r:id="rId100"/>
    <p:sldId id="658" r:id="rId101"/>
    <p:sldId id="659" r:id="rId102"/>
    <p:sldId id="660" r:id="rId103"/>
    <p:sldId id="661" r:id="rId104"/>
    <p:sldId id="662" r:id="rId105"/>
    <p:sldId id="663" r:id="rId106"/>
    <p:sldId id="664" r:id="rId107"/>
    <p:sldId id="665" r:id="rId108"/>
    <p:sldId id="666" r:id="rId109"/>
    <p:sldId id="667" r:id="rId110"/>
    <p:sldId id="668" r:id="rId111"/>
    <p:sldId id="669" r:id="rId112"/>
    <p:sldId id="670" r:id="rId113"/>
    <p:sldId id="671" r:id="rId114"/>
    <p:sldId id="672" r:id="rId115"/>
    <p:sldId id="673" r:id="rId116"/>
    <p:sldId id="674" r:id="rId117"/>
    <p:sldId id="675" r:id="rId118"/>
  </p:sldIdLst>
  <p:sldSz cx="9144000" cy="6858000" type="screen4x3"/>
  <p:notesSz cx="6669088" cy="9775825"/>
  <p:defaultTextStyle>
    <a:defPPr>
      <a:defRPr lang="en-GB"/>
    </a:defPPr>
    <a:lvl1pPr algn="l" rtl="0" fontAlgn="base">
      <a:spcBef>
        <a:spcPct val="0"/>
      </a:spcBef>
      <a:spcAft>
        <a:spcPct val="0"/>
      </a:spcAft>
      <a:defRPr sz="1600" kern="1200">
        <a:solidFill>
          <a:schemeClr val="tx1"/>
        </a:solidFill>
        <a:latin typeface="Times" pitchFamily="18" charset="0"/>
        <a:ea typeface="+mn-ea"/>
        <a:cs typeface="Arial" charset="0"/>
      </a:defRPr>
    </a:lvl1pPr>
    <a:lvl2pPr marL="457200" algn="l" rtl="0" fontAlgn="base">
      <a:spcBef>
        <a:spcPct val="0"/>
      </a:spcBef>
      <a:spcAft>
        <a:spcPct val="0"/>
      </a:spcAft>
      <a:defRPr sz="1600" kern="1200">
        <a:solidFill>
          <a:schemeClr val="tx1"/>
        </a:solidFill>
        <a:latin typeface="Times" pitchFamily="18" charset="0"/>
        <a:ea typeface="+mn-ea"/>
        <a:cs typeface="Arial" charset="0"/>
      </a:defRPr>
    </a:lvl2pPr>
    <a:lvl3pPr marL="914400" algn="l" rtl="0" fontAlgn="base">
      <a:spcBef>
        <a:spcPct val="0"/>
      </a:spcBef>
      <a:spcAft>
        <a:spcPct val="0"/>
      </a:spcAft>
      <a:defRPr sz="1600" kern="1200">
        <a:solidFill>
          <a:schemeClr val="tx1"/>
        </a:solidFill>
        <a:latin typeface="Times" pitchFamily="18" charset="0"/>
        <a:ea typeface="+mn-ea"/>
        <a:cs typeface="Arial" charset="0"/>
      </a:defRPr>
    </a:lvl3pPr>
    <a:lvl4pPr marL="1371600" algn="l" rtl="0" fontAlgn="base">
      <a:spcBef>
        <a:spcPct val="0"/>
      </a:spcBef>
      <a:spcAft>
        <a:spcPct val="0"/>
      </a:spcAft>
      <a:defRPr sz="1600" kern="1200">
        <a:solidFill>
          <a:schemeClr val="tx1"/>
        </a:solidFill>
        <a:latin typeface="Times" pitchFamily="18" charset="0"/>
        <a:ea typeface="+mn-ea"/>
        <a:cs typeface="Arial" charset="0"/>
      </a:defRPr>
    </a:lvl4pPr>
    <a:lvl5pPr marL="1828800" algn="l" rtl="0" fontAlgn="base">
      <a:spcBef>
        <a:spcPct val="0"/>
      </a:spcBef>
      <a:spcAft>
        <a:spcPct val="0"/>
      </a:spcAft>
      <a:defRPr sz="1600" kern="1200">
        <a:solidFill>
          <a:schemeClr val="tx1"/>
        </a:solidFill>
        <a:latin typeface="Times" pitchFamily="18" charset="0"/>
        <a:ea typeface="+mn-ea"/>
        <a:cs typeface="Arial" charset="0"/>
      </a:defRPr>
    </a:lvl5pPr>
    <a:lvl6pPr marL="2286000" algn="l" defTabSz="914400" rtl="0" eaLnBrk="1" latinLnBrk="0" hangingPunct="1">
      <a:defRPr sz="1600" kern="1200">
        <a:solidFill>
          <a:schemeClr val="tx1"/>
        </a:solidFill>
        <a:latin typeface="Times" pitchFamily="18" charset="0"/>
        <a:ea typeface="+mn-ea"/>
        <a:cs typeface="Arial" charset="0"/>
      </a:defRPr>
    </a:lvl6pPr>
    <a:lvl7pPr marL="2743200" algn="l" defTabSz="914400" rtl="0" eaLnBrk="1" latinLnBrk="0" hangingPunct="1">
      <a:defRPr sz="1600" kern="1200">
        <a:solidFill>
          <a:schemeClr val="tx1"/>
        </a:solidFill>
        <a:latin typeface="Times" pitchFamily="18" charset="0"/>
        <a:ea typeface="+mn-ea"/>
        <a:cs typeface="Arial" charset="0"/>
      </a:defRPr>
    </a:lvl7pPr>
    <a:lvl8pPr marL="3200400" algn="l" defTabSz="914400" rtl="0" eaLnBrk="1" latinLnBrk="0" hangingPunct="1">
      <a:defRPr sz="1600" kern="1200">
        <a:solidFill>
          <a:schemeClr val="tx1"/>
        </a:solidFill>
        <a:latin typeface="Times" pitchFamily="18" charset="0"/>
        <a:ea typeface="+mn-ea"/>
        <a:cs typeface="Arial" charset="0"/>
      </a:defRPr>
    </a:lvl8pPr>
    <a:lvl9pPr marL="3657600" algn="l" defTabSz="914400" rtl="0" eaLnBrk="1" latinLnBrk="0" hangingPunct="1">
      <a:defRPr sz="16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63"/>
    <a:srgbClr val="BE0058"/>
    <a:srgbClr val="FFFF99"/>
    <a:srgbClr val="66FFCC"/>
    <a:srgbClr val="CCCCFF"/>
    <a:srgbClr val="0099FF"/>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9" autoAdjust="0"/>
    <p:restoredTop sz="93500" autoAdjust="0"/>
  </p:normalViewPr>
  <p:slideViewPr>
    <p:cSldViewPr>
      <p:cViewPr>
        <p:scale>
          <a:sx n="50" d="100"/>
          <a:sy n="50" d="100"/>
        </p:scale>
        <p:origin x="-666"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4" d="100"/>
        <a:sy n="74" d="100"/>
      </p:scale>
      <p:origin x="0" y="130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lxd613\Desktop\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1948818897637811E-4"/>
          <c:y val="0"/>
          <c:w val="0.71748840769903865"/>
          <c:h val="1"/>
        </c:manualLayout>
      </c:layout>
      <c:pie3DChart>
        <c:varyColors val="1"/>
        <c:ser>
          <c:idx val="0"/>
          <c:order val="0"/>
          <c:spPr>
            <a:effectLst>
              <a:outerShdw blurRad="152400" dist="317500" dir="5400000" sx="90000" sy="-19000" rotWithShape="0">
                <a:prstClr val="black">
                  <a:alpha val="15000"/>
                </a:prstClr>
              </a:outerShdw>
            </a:effectLst>
            <a:scene3d>
              <a:camera prst="orthographicFront"/>
              <a:lightRig rig="threePt" dir="t"/>
            </a:scene3d>
            <a:sp3d>
              <a:bevelT w="101600" prst="riblet"/>
            </a:sp3d>
          </c:spPr>
          <c:explosion val="4"/>
          <c:dPt>
            <c:idx val="0"/>
            <c:bubble3D val="0"/>
            <c:spPr>
              <a:solidFill>
                <a:srgbClr val="0070C0"/>
              </a:solidFill>
              <a:effectLst>
                <a:outerShdw blurRad="152400" dist="317500" dir="5400000" sx="90000" sy="-19000" rotWithShape="0">
                  <a:prstClr val="black">
                    <a:alpha val="15000"/>
                  </a:prstClr>
                </a:outerShdw>
              </a:effectLst>
              <a:scene3d>
                <a:camera prst="orthographicFront"/>
                <a:lightRig rig="threePt" dir="t"/>
              </a:scene3d>
              <a:sp3d>
                <a:bevelT w="101600" prst="riblet"/>
              </a:sp3d>
            </c:spPr>
          </c:dPt>
          <c:dPt>
            <c:idx val="1"/>
            <c:bubble3D val="0"/>
            <c:spPr>
              <a:solidFill>
                <a:srgbClr val="92D050"/>
              </a:solidFill>
              <a:effectLst>
                <a:outerShdw blurRad="152400" dist="317500" dir="5400000" sx="90000" sy="-19000" rotWithShape="0">
                  <a:prstClr val="black">
                    <a:alpha val="15000"/>
                  </a:prstClr>
                </a:outerShdw>
              </a:effectLst>
              <a:scene3d>
                <a:camera prst="orthographicFront"/>
                <a:lightRig rig="threePt" dir="t"/>
              </a:scene3d>
              <a:sp3d>
                <a:bevelT w="101600" prst="riblet"/>
              </a:sp3d>
            </c:spPr>
          </c:dPt>
          <c:dPt>
            <c:idx val="2"/>
            <c:bubble3D val="0"/>
            <c:spPr>
              <a:solidFill>
                <a:srgbClr val="CCFFCC"/>
              </a:solidFill>
              <a:effectLst>
                <a:outerShdw blurRad="152400" dist="317500" dir="5400000" sx="90000" sy="-19000" rotWithShape="0">
                  <a:prstClr val="black">
                    <a:alpha val="15000"/>
                  </a:prstClr>
                </a:outerShdw>
              </a:effectLst>
              <a:scene3d>
                <a:camera prst="orthographicFront"/>
                <a:lightRig rig="threePt" dir="t"/>
              </a:scene3d>
              <a:sp3d>
                <a:bevelT w="101600" prst="riblet"/>
              </a:sp3d>
            </c:spPr>
          </c:dPt>
          <c:dPt>
            <c:idx val="3"/>
            <c:bubble3D val="0"/>
            <c:spPr>
              <a:solidFill>
                <a:schemeClr val="accent1">
                  <a:lumMod val="90000"/>
                </a:schemeClr>
              </a:solidFill>
              <a:effectLst>
                <a:outerShdw blurRad="152400" dist="317500" dir="5400000" sx="90000" sy="-19000" rotWithShape="0">
                  <a:prstClr val="black">
                    <a:alpha val="15000"/>
                  </a:prstClr>
                </a:outerShdw>
              </a:effectLst>
              <a:scene3d>
                <a:camera prst="orthographicFront"/>
                <a:lightRig rig="threePt" dir="t"/>
              </a:scene3d>
              <a:sp3d>
                <a:bevelT w="101600" prst="riblet"/>
              </a:sp3d>
            </c:spPr>
          </c:dPt>
          <c:dPt>
            <c:idx val="4"/>
            <c:bubble3D val="0"/>
            <c:spPr>
              <a:solidFill>
                <a:schemeClr val="accent1">
                  <a:lumMod val="10000"/>
                </a:schemeClr>
              </a:solidFill>
              <a:effectLst>
                <a:outerShdw blurRad="152400" dist="317500" dir="5400000" sx="90000" sy="-19000" rotWithShape="0">
                  <a:prstClr val="black">
                    <a:alpha val="15000"/>
                  </a:prstClr>
                </a:outerShdw>
              </a:effectLst>
              <a:scene3d>
                <a:camera prst="orthographicFront"/>
                <a:lightRig rig="threePt" dir="t"/>
              </a:scene3d>
              <a:sp3d>
                <a:bevelT w="101600" prst="riblet"/>
              </a:sp3d>
            </c:spPr>
          </c:dPt>
          <c:dLbls>
            <c:delete val="1"/>
          </c:dLbls>
          <c:cat>
            <c:strRef>
              <c:f>Sheet1!$K$59:$K$63</c:f>
              <c:strCache>
                <c:ptCount val="5"/>
                <c:pt idx="0">
                  <c:v>Hospital (admissions &amp; day attendances)</c:v>
                </c:pt>
                <c:pt idx="1">
                  <c:v>Outpatient &amp; Community Mental Health</c:v>
                </c:pt>
                <c:pt idx="2">
                  <c:v>GP prescribed drugs</c:v>
                </c:pt>
                <c:pt idx="3">
                  <c:v>GP consultations</c:v>
                </c:pt>
                <c:pt idx="4">
                  <c:v>GP initiated tests</c:v>
                </c:pt>
              </c:strCache>
            </c:strRef>
          </c:cat>
          <c:val>
            <c:numRef>
              <c:f>Sheet1!$L$59:$L$63</c:f>
              <c:numCache>
                <c:formatCode>"£"#,##0_);[Red]\("£"#,##0\)</c:formatCode>
                <c:ptCount val="5"/>
                <c:pt idx="0">
                  <c:v>206694969</c:v>
                </c:pt>
                <c:pt idx="1">
                  <c:v>91205234</c:v>
                </c:pt>
                <c:pt idx="2">
                  <c:v>25265111</c:v>
                </c:pt>
                <c:pt idx="3">
                  <c:v>18194581</c:v>
                </c:pt>
                <c:pt idx="4">
                  <c:v>748568</c:v>
                </c:pt>
              </c:numCache>
            </c:numRef>
          </c:val>
        </c:ser>
        <c:dLbls>
          <c:showLegendKey val="0"/>
          <c:showVal val="0"/>
          <c:showCatName val="0"/>
          <c:showSerName val="0"/>
          <c:showPercent val="1"/>
          <c:showBubbleSize val="0"/>
          <c:showLeaderLines val="1"/>
        </c:dLbls>
      </c:pie3DChart>
    </c:plotArea>
    <c:legend>
      <c:legendPos val="l"/>
      <c:layout>
        <c:manualLayout>
          <c:xMode val="edge"/>
          <c:yMode val="edge"/>
          <c:x val="0.70436504811898515"/>
          <c:y val="0"/>
          <c:w val="0.27631528871391081"/>
          <c:h val="0.50906696114199901"/>
        </c:manualLayout>
      </c:layout>
      <c:overlay val="0"/>
      <c:txPr>
        <a:bodyPr/>
        <a:lstStyle/>
        <a:p>
          <a:pPr>
            <a:defRPr sz="1100">
              <a:solidFill>
                <a:srgbClr val="192E63"/>
              </a:solidFill>
              <a:latin typeface="+mn-lt"/>
            </a:defRPr>
          </a:pPr>
          <a:endParaRPr lang="en-US"/>
        </a:p>
      </c:txPr>
    </c:legend>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889250" cy="488950"/>
          </a:xfrm>
          <a:prstGeom prst="rect">
            <a:avLst/>
          </a:prstGeom>
          <a:noFill/>
          <a:ln w="9525">
            <a:noFill/>
            <a:miter lim="800000"/>
            <a:headEnd/>
            <a:tailEnd/>
          </a:ln>
          <a:effectLst/>
        </p:spPr>
        <p:txBody>
          <a:bodyPr vert="horz" wrap="square" lIns="90809" tIns="45404" rIns="90809" bIns="45404" numCol="1" anchor="t" anchorCtr="0" compatLnSpc="1">
            <a:prstTxWarp prst="textNoShape">
              <a:avLst/>
            </a:prstTxWarp>
          </a:bodyPr>
          <a:lstStyle>
            <a:lvl1pPr algn="l" defTabSz="909638" eaLnBrk="0" hangingPunct="0">
              <a:spcBef>
                <a:spcPct val="0"/>
              </a:spcBef>
              <a:defRPr sz="1200">
                <a:latin typeface="Times" pitchFamily="18" charset="0"/>
                <a:cs typeface="+mn-cs"/>
              </a:defRPr>
            </a:lvl1pPr>
          </a:lstStyle>
          <a:p>
            <a:pPr>
              <a:defRPr/>
            </a:pPr>
            <a:endParaRPr lang="en-GB"/>
          </a:p>
        </p:txBody>
      </p:sp>
      <p:sp>
        <p:nvSpPr>
          <p:cNvPr id="21507" name="Rectangle 3"/>
          <p:cNvSpPr>
            <a:spLocks noGrp="1" noChangeArrowheads="1"/>
          </p:cNvSpPr>
          <p:nvPr>
            <p:ph type="dt" sz="quarter" idx="1"/>
          </p:nvPr>
        </p:nvSpPr>
        <p:spPr bwMode="auto">
          <a:xfrm>
            <a:off x="3779838" y="0"/>
            <a:ext cx="2889250" cy="488950"/>
          </a:xfrm>
          <a:prstGeom prst="rect">
            <a:avLst/>
          </a:prstGeom>
          <a:noFill/>
          <a:ln w="9525">
            <a:noFill/>
            <a:miter lim="800000"/>
            <a:headEnd/>
            <a:tailEnd/>
          </a:ln>
          <a:effectLst/>
        </p:spPr>
        <p:txBody>
          <a:bodyPr vert="horz" wrap="square" lIns="90809" tIns="45404" rIns="90809" bIns="45404" numCol="1" anchor="t" anchorCtr="0" compatLnSpc="1">
            <a:prstTxWarp prst="textNoShape">
              <a:avLst/>
            </a:prstTxWarp>
          </a:bodyPr>
          <a:lstStyle>
            <a:lvl1pPr algn="r" defTabSz="909638" eaLnBrk="0" hangingPunct="0">
              <a:spcBef>
                <a:spcPct val="0"/>
              </a:spcBef>
              <a:defRPr sz="1200">
                <a:latin typeface="Times" pitchFamily="18" charset="0"/>
                <a:cs typeface="+mn-cs"/>
              </a:defRPr>
            </a:lvl1pPr>
          </a:lstStyle>
          <a:p>
            <a:pPr>
              <a:defRPr/>
            </a:pPr>
            <a:endParaRPr lang="en-GB"/>
          </a:p>
        </p:txBody>
      </p:sp>
      <p:sp>
        <p:nvSpPr>
          <p:cNvPr id="21508" name="Rectangle 4"/>
          <p:cNvSpPr>
            <a:spLocks noGrp="1" noChangeArrowheads="1"/>
          </p:cNvSpPr>
          <p:nvPr>
            <p:ph type="ftr" sz="quarter" idx="2"/>
          </p:nvPr>
        </p:nvSpPr>
        <p:spPr bwMode="auto">
          <a:xfrm>
            <a:off x="0" y="9286875"/>
            <a:ext cx="2889250" cy="488950"/>
          </a:xfrm>
          <a:prstGeom prst="rect">
            <a:avLst/>
          </a:prstGeom>
          <a:noFill/>
          <a:ln w="9525">
            <a:noFill/>
            <a:miter lim="800000"/>
            <a:headEnd/>
            <a:tailEnd/>
          </a:ln>
          <a:effectLst/>
        </p:spPr>
        <p:txBody>
          <a:bodyPr vert="horz" wrap="square" lIns="90809" tIns="45404" rIns="90809" bIns="45404" numCol="1" anchor="b" anchorCtr="0" compatLnSpc="1">
            <a:prstTxWarp prst="textNoShape">
              <a:avLst/>
            </a:prstTxWarp>
          </a:bodyPr>
          <a:lstStyle>
            <a:lvl1pPr algn="l" defTabSz="909638" eaLnBrk="0" hangingPunct="0">
              <a:spcBef>
                <a:spcPct val="0"/>
              </a:spcBef>
              <a:defRPr sz="1200">
                <a:latin typeface="Times" pitchFamily="18" charset="0"/>
                <a:cs typeface="+mn-cs"/>
              </a:defRPr>
            </a:lvl1pPr>
          </a:lstStyle>
          <a:p>
            <a:pPr>
              <a:defRPr/>
            </a:pPr>
            <a:endParaRPr lang="en-GB"/>
          </a:p>
        </p:txBody>
      </p:sp>
      <p:sp>
        <p:nvSpPr>
          <p:cNvPr id="21509" name="Rectangle 5"/>
          <p:cNvSpPr>
            <a:spLocks noGrp="1" noChangeArrowheads="1"/>
          </p:cNvSpPr>
          <p:nvPr>
            <p:ph type="sldNum" sz="quarter" idx="3"/>
          </p:nvPr>
        </p:nvSpPr>
        <p:spPr bwMode="auto">
          <a:xfrm>
            <a:off x="3779838" y="9286875"/>
            <a:ext cx="2889250" cy="488950"/>
          </a:xfrm>
          <a:prstGeom prst="rect">
            <a:avLst/>
          </a:prstGeom>
          <a:noFill/>
          <a:ln w="9525">
            <a:noFill/>
            <a:miter lim="800000"/>
            <a:headEnd/>
            <a:tailEnd/>
          </a:ln>
          <a:effectLst/>
        </p:spPr>
        <p:txBody>
          <a:bodyPr vert="horz" wrap="square" lIns="90809" tIns="45404" rIns="90809" bIns="45404" numCol="1" anchor="b" anchorCtr="0" compatLnSpc="1">
            <a:prstTxWarp prst="textNoShape">
              <a:avLst/>
            </a:prstTxWarp>
          </a:bodyPr>
          <a:lstStyle>
            <a:lvl1pPr algn="r" defTabSz="909638" eaLnBrk="0" hangingPunct="0">
              <a:spcBef>
                <a:spcPct val="0"/>
              </a:spcBef>
              <a:defRPr sz="1200">
                <a:latin typeface="Times" pitchFamily="18" charset="0"/>
                <a:cs typeface="+mn-cs"/>
              </a:defRPr>
            </a:lvl1pPr>
          </a:lstStyle>
          <a:p>
            <a:pPr>
              <a:defRPr/>
            </a:pPr>
            <a:fld id="{4C742CB6-615A-46F9-A55A-7A500501588A}" type="slidenum">
              <a:rPr lang="en-GB"/>
              <a:pPr>
                <a:defRPr/>
              </a:pPr>
              <a:t>‹#›</a:t>
            </a:fld>
            <a:endParaRPr lang="en-GB"/>
          </a:p>
        </p:txBody>
      </p:sp>
    </p:spTree>
    <p:extLst>
      <p:ext uri="{BB962C8B-B14F-4D97-AF65-F5344CB8AC3E}">
        <p14:creationId xmlns:p14="http://schemas.microsoft.com/office/powerpoint/2010/main" val="1612335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89250" cy="488950"/>
          </a:xfrm>
          <a:prstGeom prst="rect">
            <a:avLst/>
          </a:prstGeom>
          <a:noFill/>
          <a:ln w="9525">
            <a:noFill/>
            <a:miter lim="800000"/>
            <a:headEnd/>
            <a:tailEnd/>
          </a:ln>
          <a:effectLst/>
        </p:spPr>
        <p:txBody>
          <a:bodyPr vert="horz" wrap="square" lIns="90809" tIns="45404" rIns="90809" bIns="45404" numCol="1" anchor="t" anchorCtr="0" compatLnSpc="1">
            <a:prstTxWarp prst="textNoShape">
              <a:avLst/>
            </a:prstTxWarp>
          </a:bodyPr>
          <a:lstStyle>
            <a:lvl1pPr algn="l" defTabSz="909638" eaLnBrk="0" hangingPunct="0">
              <a:spcBef>
                <a:spcPct val="0"/>
              </a:spcBef>
              <a:defRPr sz="1200">
                <a:latin typeface="Times" pitchFamily="18" charset="0"/>
                <a:cs typeface="+mn-cs"/>
              </a:defRPr>
            </a:lvl1pPr>
          </a:lstStyle>
          <a:p>
            <a:pPr>
              <a:defRPr/>
            </a:pPr>
            <a:endParaRPr lang="en-GB"/>
          </a:p>
        </p:txBody>
      </p:sp>
      <p:sp>
        <p:nvSpPr>
          <p:cNvPr id="12291" name="Rectangle 3"/>
          <p:cNvSpPr>
            <a:spLocks noGrp="1" noChangeArrowheads="1"/>
          </p:cNvSpPr>
          <p:nvPr>
            <p:ph type="dt" idx="1"/>
          </p:nvPr>
        </p:nvSpPr>
        <p:spPr bwMode="auto">
          <a:xfrm>
            <a:off x="3779838" y="0"/>
            <a:ext cx="2889250" cy="488950"/>
          </a:xfrm>
          <a:prstGeom prst="rect">
            <a:avLst/>
          </a:prstGeom>
          <a:noFill/>
          <a:ln w="9525">
            <a:noFill/>
            <a:miter lim="800000"/>
            <a:headEnd/>
            <a:tailEnd/>
          </a:ln>
          <a:effectLst/>
        </p:spPr>
        <p:txBody>
          <a:bodyPr vert="horz" wrap="square" lIns="90809" tIns="45404" rIns="90809" bIns="45404" numCol="1" anchor="t" anchorCtr="0" compatLnSpc="1">
            <a:prstTxWarp prst="textNoShape">
              <a:avLst/>
            </a:prstTxWarp>
          </a:bodyPr>
          <a:lstStyle>
            <a:lvl1pPr algn="r" defTabSz="909638" eaLnBrk="0" hangingPunct="0">
              <a:spcBef>
                <a:spcPct val="0"/>
              </a:spcBef>
              <a:defRPr sz="1200">
                <a:latin typeface="Times" pitchFamily="18" charset="0"/>
                <a:cs typeface="+mn-cs"/>
              </a:defRPr>
            </a:lvl1pPr>
          </a:lstStyle>
          <a:p>
            <a:pPr>
              <a:defRPr/>
            </a:pPr>
            <a:endParaRPr lang="en-GB"/>
          </a:p>
        </p:txBody>
      </p:sp>
      <p:sp>
        <p:nvSpPr>
          <p:cNvPr id="151556" name="Rectangle 4"/>
          <p:cNvSpPr>
            <a:spLocks noGrp="1" noRot="1" noChangeAspect="1" noChangeArrowheads="1" noTextEdit="1"/>
          </p:cNvSpPr>
          <p:nvPr>
            <p:ph type="sldImg" idx="2"/>
          </p:nvPr>
        </p:nvSpPr>
        <p:spPr bwMode="auto">
          <a:xfrm>
            <a:off x="890588" y="733425"/>
            <a:ext cx="4889500" cy="36671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889000" y="4643438"/>
            <a:ext cx="4891088" cy="4398962"/>
          </a:xfrm>
          <a:prstGeom prst="rect">
            <a:avLst/>
          </a:prstGeom>
          <a:noFill/>
          <a:ln w="9525">
            <a:noFill/>
            <a:miter lim="800000"/>
            <a:headEnd/>
            <a:tailEnd/>
          </a:ln>
          <a:effectLst/>
        </p:spPr>
        <p:txBody>
          <a:bodyPr vert="horz" wrap="square" lIns="90809" tIns="45404" rIns="90809" bIns="454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9286875"/>
            <a:ext cx="2889250" cy="488950"/>
          </a:xfrm>
          <a:prstGeom prst="rect">
            <a:avLst/>
          </a:prstGeom>
          <a:noFill/>
          <a:ln w="9525">
            <a:noFill/>
            <a:miter lim="800000"/>
            <a:headEnd/>
            <a:tailEnd/>
          </a:ln>
          <a:effectLst/>
        </p:spPr>
        <p:txBody>
          <a:bodyPr vert="horz" wrap="square" lIns="90809" tIns="45404" rIns="90809" bIns="45404" numCol="1" anchor="b" anchorCtr="0" compatLnSpc="1">
            <a:prstTxWarp prst="textNoShape">
              <a:avLst/>
            </a:prstTxWarp>
          </a:bodyPr>
          <a:lstStyle>
            <a:lvl1pPr algn="l" defTabSz="909638" eaLnBrk="0" hangingPunct="0">
              <a:spcBef>
                <a:spcPct val="0"/>
              </a:spcBef>
              <a:defRPr sz="1200">
                <a:latin typeface="Times" pitchFamily="18" charset="0"/>
                <a:cs typeface="+mn-cs"/>
              </a:defRPr>
            </a:lvl1pPr>
          </a:lstStyle>
          <a:p>
            <a:pPr>
              <a:defRPr/>
            </a:pPr>
            <a:endParaRPr lang="en-GB"/>
          </a:p>
        </p:txBody>
      </p:sp>
      <p:sp>
        <p:nvSpPr>
          <p:cNvPr id="12295" name="Rectangle 7"/>
          <p:cNvSpPr>
            <a:spLocks noGrp="1" noChangeArrowheads="1"/>
          </p:cNvSpPr>
          <p:nvPr>
            <p:ph type="sldNum" sz="quarter" idx="5"/>
          </p:nvPr>
        </p:nvSpPr>
        <p:spPr bwMode="auto">
          <a:xfrm>
            <a:off x="3779838" y="9286875"/>
            <a:ext cx="2889250" cy="488950"/>
          </a:xfrm>
          <a:prstGeom prst="rect">
            <a:avLst/>
          </a:prstGeom>
          <a:noFill/>
          <a:ln w="9525">
            <a:noFill/>
            <a:miter lim="800000"/>
            <a:headEnd/>
            <a:tailEnd/>
          </a:ln>
          <a:effectLst/>
        </p:spPr>
        <p:txBody>
          <a:bodyPr vert="horz" wrap="square" lIns="90809" tIns="45404" rIns="90809" bIns="45404" numCol="1" anchor="b" anchorCtr="0" compatLnSpc="1">
            <a:prstTxWarp prst="textNoShape">
              <a:avLst/>
            </a:prstTxWarp>
          </a:bodyPr>
          <a:lstStyle>
            <a:lvl1pPr algn="r" defTabSz="909638" eaLnBrk="0" hangingPunct="0">
              <a:spcBef>
                <a:spcPct val="0"/>
              </a:spcBef>
              <a:defRPr sz="1200">
                <a:latin typeface="Times" pitchFamily="18" charset="0"/>
                <a:cs typeface="+mn-cs"/>
              </a:defRPr>
            </a:lvl1pPr>
          </a:lstStyle>
          <a:p>
            <a:pPr>
              <a:defRPr/>
            </a:pPr>
            <a:fld id="{936A71E2-1680-49A7-A9F6-959300BEEC44}" type="slidenum">
              <a:rPr lang="en-GB"/>
              <a:pPr>
                <a:defRPr/>
              </a:pPr>
              <a:t>‹#›</a:t>
            </a:fld>
            <a:endParaRPr lang="en-GB"/>
          </a:p>
        </p:txBody>
      </p:sp>
    </p:spTree>
    <p:extLst>
      <p:ext uri="{BB962C8B-B14F-4D97-AF65-F5344CB8AC3E}">
        <p14:creationId xmlns:p14="http://schemas.microsoft.com/office/powerpoint/2010/main" val="828395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psychiatryonline.org/content.aspx?bookid=28&amp;sectionid=1669577"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ln/>
        </p:spPr>
      </p:sp>
      <p:sp>
        <p:nvSpPr>
          <p:cNvPr id="155650" name="Notes Placeholder 2"/>
          <p:cNvSpPr>
            <a:spLocks noGrp="1"/>
          </p:cNvSpPr>
          <p:nvPr>
            <p:ph type="body" idx="1"/>
          </p:nvPr>
        </p:nvSpPr>
        <p:spPr>
          <a:noFill/>
          <a:ln/>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93648C29-0776-4BE1-A295-5D4F73854614}"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lIns="91430" tIns="45715" rIns="91430" bIns="45715"/>
          <a:lstStyle/>
          <a:p>
            <a:pPr>
              <a:defRPr/>
            </a:pPr>
            <a:fld id="{DD88DDA2-95D3-4BD7-9F1E-162C9E2401E2}" type="slidenum">
              <a:rPr lang="en-US" smtClean="0">
                <a:solidFill>
                  <a:prstClr val="black"/>
                </a:solidFill>
                <a:latin typeface="Arial" charset="0"/>
              </a:rPr>
              <a:pPr>
                <a:defRPr/>
              </a:pPr>
              <a:t>13</a:t>
            </a:fld>
            <a:endParaRPr lang="en-US" smtClean="0">
              <a:solidFill>
                <a:prstClr val="black"/>
              </a:solidFill>
              <a:latin typeface="Arial" charset="0"/>
            </a:endParaRPr>
          </a:p>
        </p:txBody>
      </p:sp>
      <p:sp>
        <p:nvSpPr>
          <p:cNvPr id="281602" name="Rectangle 3"/>
          <p:cNvSpPr>
            <a:spLocks noGrp="1" noChangeArrowheads="1"/>
          </p:cNvSpPr>
          <p:nvPr>
            <p:ph type="body" idx="1"/>
          </p:nvPr>
        </p:nvSpPr>
        <p:spPr>
          <a:noFill/>
          <a:ln/>
        </p:spPr>
        <p:txBody>
          <a:bodyPr/>
          <a:lstStyle/>
          <a:p>
            <a:pPr>
              <a:lnSpc>
                <a:spcPct val="80000"/>
              </a:lnSpc>
            </a:pPr>
            <a:r>
              <a:rPr lang="en-US" sz="900" smtClean="0">
                <a:latin typeface="Arial" charset="0"/>
              </a:rPr>
              <a:t>Key points</a:t>
            </a:r>
          </a:p>
          <a:p>
            <a:pPr>
              <a:lnSpc>
                <a:spcPct val="80000"/>
              </a:lnSpc>
            </a:pPr>
            <a:r>
              <a:rPr lang="en-US" sz="900" smtClean="0">
                <a:latin typeface="Arial" charset="0"/>
              </a:rPr>
              <a:t>Of 1380 individuals, only 31.2% of the subjects had no manic symptoms during their </a:t>
            </a:r>
            <a:br>
              <a:rPr lang="en-US" sz="900" smtClean="0">
                <a:latin typeface="Arial" charset="0"/>
              </a:rPr>
            </a:br>
            <a:r>
              <a:rPr lang="en-US" sz="900" smtClean="0">
                <a:latin typeface="Arial" charset="0"/>
              </a:rPr>
              <a:t>depressive episode</a:t>
            </a:r>
          </a:p>
          <a:p>
            <a:pPr>
              <a:lnSpc>
                <a:spcPct val="80000"/>
              </a:lnSpc>
            </a:pPr>
            <a:r>
              <a:rPr lang="en-US" sz="900" smtClean="0">
                <a:latin typeface="Arial" charset="0"/>
              </a:rPr>
              <a:t>Concomitant manic symptoms were present at a subsyndromal level (1-3 associated manic symptoms) in 54% of the subjects</a:t>
            </a:r>
          </a:p>
          <a:p>
            <a:pPr>
              <a:lnSpc>
                <a:spcPct val="80000"/>
              </a:lnSpc>
            </a:pPr>
            <a:r>
              <a:rPr lang="en-US" sz="900" smtClean="0">
                <a:latin typeface="Arial" charset="0"/>
              </a:rPr>
              <a:t>15% of the subjects had full mixed episodes (4-7 associated manic symptoms)</a:t>
            </a:r>
          </a:p>
          <a:p>
            <a:pPr>
              <a:lnSpc>
                <a:spcPct val="80000"/>
              </a:lnSpc>
            </a:pPr>
            <a:r>
              <a:rPr lang="en-US" sz="900" smtClean="0">
                <a:latin typeface="Arial" charset="0"/>
              </a:rPr>
              <a:t>Mania symptoms frequently occur with bipolar depressive episodes, but may easily be overlooked if they appear less prominent than depressive features </a:t>
            </a:r>
          </a:p>
          <a:p>
            <a:pPr>
              <a:lnSpc>
                <a:spcPct val="80000"/>
              </a:lnSpc>
            </a:pPr>
            <a:r>
              <a:rPr lang="en-US" sz="900" smtClean="0">
                <a:latin typeface="Arial" charset="0"/>
              </a:rPr>
              <a:t>Background</a:t>
            </a:r>
          </a:p>
          <a:p>
            <a:pPr>
              <a:lnSpc>
                <a:spcPct val="80000"/>
              </a:lnSpc>
            </a:pPr>
            <a:r>
              <a:rPr lang="en-US" sz="900" smtClean="0">
                <a:latin typeface="Arial" charset="0"/>
              </a:rPr>
              <a:t>The primary objective of this study was to determine the frequency and the clinical correlation of manic symptoms during episodes of bipolar depression</a:t>
            </a:r>
          </a:p>
          <a:p>
            <a:pPr>
              <a:lnSpc>
                <a:spcPct val="80000"/>
              </a:lnSpc>
            </a:pPr>
            <a:r>
              <a:rPr lang="en-US" sz="900" smtClean="0">
                <a:latin typeface="Arial" charset="0"/>
              </a:rPr>
              <a:t>2/3 of the subjects with bipolar depressed episodes had concomitant manic symptoms, most often racing thoughts, psychomotor agitation, and distractibility </a:t>
            </a:r>
          </a:p>
          <a:p>
            <a:pPr>
              <a:lnSpc>
                <a:spcPct val="80000"/>
              </a:lnSpc>
            </a:pPr>
            <a:r>
              <a:rPr lang="en-US" sz="900" smtClean="0">
                <a:latin typeface="Arial" charset="0"/>
              </a:rPr>
              <a:t>Reference</a:t>
            </a:r>
          </a:p>
          <a:p>
            <a:pPr>
              <a:lnSpc>
                <a:spcPct val="80000"/>
              </a:lnSpc>
            </a:pPr>
            <a:r>
              <a:rPr lang="en-US" sz="900" smtClean="0">
                <a:latin typeface="Arial" charset="0"/>
              </a:rPr>
              <a:t>	Goldberg JF, Perlis RH, Bowden CL, et al. Manic symptoms during depressive episodes in 1,380 patients with bipolar disorder: findings from the STEP-BD. Am J Psychiatry. 2009;166(2):173-181.</a:t>
            </a:r>
          </a:p>
          <a:p>
            <a:pPr>
              <a:lnSpc>
                <a:spcPct val="80000"/>
              </a:lnSpc>
            </a:pPr>
            <a:endParaRPr lang="en-US" sz="900" smtClean="0">
              <a:latin typeface="Arial" charset="0"/>
            </a:endParaRPr>
          </a:p>
          <a:p>
            <a:pPr>
              <a:lnSpc>
                <a:spcPct val="80000"/>
              </a:lnSpc>
            </a:pPr>
            <a:r>
              <a:rPr lang="en-US" sz="900" smtClean="0">
                <a:latin typeface="Arial" charset="0"/>
              </a:rPr>
              <a:t>Abstract:  </a:t>
            </a:r>
          </a:p>
          <a:p>
            <a:pPr>
              <a:lnSpc>
                <a:spcPct val="80000"/>
              </a:lnSpc>
            </a:pPr>
            <a:r>
              <a:rPr lang="en-US" sz="900" smtClean="0">
                <a:latin typeface="Arial" charset="0"/>
              </a:rPr>
              <a:t>Method: From among 4,107 enrollees in the National Institute of Mental Health’s Systematic Treatment Enhancement Program for Bipolar Disorder (STEP-BD), 1,380 individuals met criteria for bipolar I or II depressive syndromes at the time of enrollment and were assessed for concomitant manic symptoms. Illness characteristics</a:t>
            </a:r>
          </a:p>
          <a:p>
            <a:pPr>
              <a:lnSpc>
                <a:spcPct val="80000"/>
              </a:lnSpc>
            </a:pPr>
            <a:r>
              <a:rPr lang="en-US" sz="900" smtClean="0">
                <a:latin typeface="Arial" charset="0"/>
              </a:rPr>
              <a:t>were compared in patients with pure bipolar depressed episodes and those with mixed depressive presentations.</a:t>
            </a:r>
          </a:p>
          <a:p>
            <a:pPr>
              <a:lnSpc>
                <a:spcPct val="80000"/>
              </a:lnSpc>
            </a:pPr>
            <a:endParaRPr lang="en-US" sz="900" smtClean="0">
              <a:latin typeface="Arial" charset="0"/>
            </a:endParaRPr>
          </a:p>
          <a:p>
            <a:pPr>
              <a:lnSpc>
                <a:spcPct val="80000"/>
              </a:lnSpc>
            </a:pPr>
            <a:r>
              <a:rPr lang="en-US" sz="900" smtClean="0">
                <a:latin typeface="Arial" charset="0"/>
              </a:rPr>
              <a:t>Results: Two-thirds of the subjects with bipolar depressed episodes had concomitant manic symptoms, most often distractibility, flight of ideas or racing thoughts, and psychomotor agitation. Patients with any mixed features were significantly more likely than those with pure bipolar depressed episodes to have early age at illness onset, rapid cycling in the past year, bipolar I subtype, history of suicide attempts, and more days in the preceding year with irritability or mood elevation.</a:t>
            </a:r>
          </a:p>
        </p:txBody>
      </p:sp>
      <p:sp>
        <p:nvSpPr>
          <p:cNvPr id="281603" name="Slide Image Placeholder 7"/>
          <p:cNvSpPr>
            <a:spLocks noGrp="1" noRot="1" noChangeAspect="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F8444A0-70EA-451B-B41A-49BDFA27F3F2}" type="slidenum">
              <a:rPr lang="en-US" smtClean="0">
                <a:solidFill>
                  <a:srgbClr val="000000"/>
                </a:solidFill>
                <a:latin typeface="Arial" charset="0"/>
              </a:rPr>
              <a:pPr>
                <a:defRPr/>
              </a:pPr>
              <a:t>15</a:t>
            </a:fld>
            <a:endParaRPr lang="en-US" smtClean="0">
              <a:solidFill>
                <a:srgbClr val="000000"/>
              </a:solidFill>
              <a:latin typeface="Arial" charset="0"/>
            </a:endParaRPr>
          </a:p>
        </p:txBody>
      </p:sp>
      <p:sp>
        <p:nvSpPr>
          <p:cNvPr id="265218" name="Rectangle 2"/>
          <p:cNvSpPr>
            <a:spLocks noGrp="1" noRot="1" noChangeAspect="1" noChangeArrowheads="1" noTextEdit="1"/>
          </p:cNvSpPr>
          <p:nvPr>
            <p:ph type="sldImg"/>
          </p:nvPr>
        </p:nvSpPr>
        <p:spPr>
          <a:xfrm>
            <a:off x="1104900" y="720725"/>
            <a:ext cx="4471988" cy="3686175"/>
          </a:xfrm>
          <a:ln/>
        </p:spPr>
      </p:sp>
      <p:sp>
        <p:nvSpPr>
          <p:cNvPr id="265219" name="Rectangle 3"/>
          <p:cNvSpPr>
            <a:spLocks noGrp="1" noChangeArrowheads="1"/>
          </p:cNvSpPr>
          <p:nvPr>
            <p:ph type="body" idx="1"/>
          </p:nvPr>
        </p:nvSpPr>
        <p:spPr>
          <a:xfrm>
            <a:off x="869950" y="4648200"/>
            <a:ext cx="4929188" cy="4405313"/>
          </a:xfrm>
          <a:noFill/>
          <a:ln/>
        </p:spPr>
        <p:txBody>
          <a:bodyPr/>
          <a:lstStyle/>
          <a:p>
            <a:pPr eaLnBrk="1" hangingPunct="1"/>
            <a:endParaRPr lang="fr-F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19EEA5-66C5-4529-9B81-E158E5B0149C}" type="slidenum">
              <a:rPr lang="en-GB" smtClean="0">
                <a:latin typeface="Arial" charset="0"/>
              </a:rPr>
              <a:pPr fontAlgn="base">
                <a:spcBef>
                  <a:spcPct val="0"/>
                </a:spcBef>
                <a:spcAft>
                  <a:spcPct val="0"/>
                </a:spcAft>
              </a:pPr>
              <a:t>16</a:t>
            </a:fld>
            <a:endParaRPr lang="en-GB" smtClean="0">
              <a:latin typeface="Arial" charset="0"/>
            </a:endParaRPr>
          </a:p>
        </p:txBody>
      </p:sp>
      <p:sp>
        <p:nvSpPr>
          <p:cNvPr id="28674" name="Rectangle 7"/>
          <p:cNvSpPr txBox="1">
            <a:spLocks noGrp="1" noChangeArrowheads="1"/>
          </p:cNvSpPr>
          <p:nvPr/>
        </p:nvSpPr>
        <p:spPr bwMode="auto">
          <a:xfrm>
            <a:off x="3779150" y="9287034"/>
            <a:ext cx="2889938" cy="488791"/>
          </a:xfrm>
          <a:prstGeom prst="rect">
            <a:avLst/>
          </a:prstGeom>
          <a:noFill/>
          <a:ln w="9525">
            <a:noFill/>
            <a:miter lim="800000"/>
            <a:headEnd/>
            <a:tailEnd/>
          </a:ln>
        </p:spPr>
        <p:txBody>
          <a:bodyPr anchor="b"/>
          <a:lstStyle/>
          <a:p>
            <a:pPr algn="r" eaLnBrk="0" hangingPunct="0"/>
            <a:fld id="{FA2F3276-7D38-432D-84C0-01A2099B5FF7}" type="slidenum">
              <a:rPr lang="en-AU" sz="1200">
                <a:ea typeface="ＭＳ Ｐゴシック"/>
                <a:cs typeface="ＭＳ Ｐゴシック"/>
              </a:rPr>
              <a:pPr algn="r" eaLnBrk="0" hangingPunct="0"/>
              <a:t>16</a:t>
            </a:fld>
            <a:endParaRPr lang="en-AU" sz="1200">
              <a:ea typeface="ＭＳ Ｐゴシック"/>
              <a:cs typeface="ＭＳ Ｐゴシック"/>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xfrm>
            <a:off x="889212" y="4643517"/>
            <a:ext cx="4890665" cy="4399121"/>
          </a:xfrm>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t>[Keywords] 629, Coryell, global, 03/09/2002, Monte Carlo, Monaco, bipolar, Zyprexa, Olanzapine, outcomes, findings, course, disorders, Kelli Carson, Lilly, Eric Hoefflin###</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779150" y="9287034"/>
            <a:ext cx="2889938" cy="488791"/>
          </a:xfrm>
          <a:prstGeom prst="rect">
            <a:avLst/>
          </a:prstGeom>
          <a:noFill/>
          <a:ln w="9525">
            <a:noFill/>
            <a:miter lim="800000"/>
            <a:headEnd/>
            <a:tailEnd/>
          </a:ln>
        </p:spPr>
        <p:txBody>
          <a:bodyPr anchor="b"/>
          <a:lstStyle/>
          <a:p>
            <a:pPr algn="r" eaLnBrk="0" hangingPunct="0"/>
            <a:fld id="{97A6C57E-781E-4EC7-81DC-80922A16370B}" type="slidenum">
              <a:rPr lang="en-AU" sz="1200">
                <a:ea typeface="ＭＳ Ｐゴシック"/>
                <a:cs typeface="ＭＳ Ｐゴシック"/>
              </a:rPr>
              <a:pPr algn="r" eaLnBrk="0" hangingPunct="0"/>
              <a:t>17</a:t>
            </a:fld>
            <a:endParaRPr lang="en-AU" sz="1200">
              <a:ea typeface="ＭＳ Ｐゴシック"/>
              <a:cs typeface="ＭＳ Ｐゴシック"/>
            </a:endParaRPr>
          </a:p>
        </p:txBody>
      </p:sp>
      <p:sp>
        <p:nvSpPr>
          <p:cNvPr id="83970" name="Rectangle 8"/>
          <p:cNvSpPr txBox="1">
            <a:spLocks noGrp="1" noChangeArrowheads="1"/>
          </p:cNvSpPr>
          <p:nvPr/>
        </p:nvSpPr>
        <p:spPr bwMode="auto">
          <a:xfrm>
            <a:off x="3779150" y="9285338"/>
            <a:ext cx="2889938" cy="490488"/>
          </a:xfrm>
          <a:prstGeom prst="rect">
            <a:avLst/>
          </a:prstGeom>
          <a:noFill/>
          <a:ln w="9525">
            <a:noFill/>
            <a:miter lim="800000"/>
            <a:headEnd/>
            <a:tailEnd/>
          </a:ln>
        </p:spPr>
        <p:txBody>
          <a:bodyPr lIns="19410" tIns="0" rIns="19410" bIns="0" anchor="b"/>
          <a:lstStyle/>
          <a:p>
            <a:pPr algn="r" defTabSz="930275" eaLnBrk="0" hangingPunct="0"/>
            <a:r>
              <a:rPr lang="en-US" sz="1000" i="1">
                <a:ea typeface="ＭＳ Ｐゴシック"/>
                <a:cs typeface="ＭＳ Ｐゴシック"/>
              </a:rPr>
              <a:t>slide </a:t>
            </a:r>
            <a:fld id="{05729C3D-4611-44ED-A6B2-448FB3095193}" type="slidenum">
              <a:rPr lang="en-US" sz="1000" i="1">
                <a:ea typeface="ＭＳ Ｐゴシック"/>
                <a:cs typeface="ＭＳ Ｐゴシック"/>
              </a:rPr>
              <a:pPr algn="r" defTabSz="930275" eaLnBrk="0" hangingPunct="0"/>
              <a:t>17</a:t>
            </a:fld>
            <a:endParaRPr lang="en-US" sz="1000" i="1">
              <a:ea typeface="ＭＳ Ｐゴシック"/>
              <a:cs typeface="ＭＳ Ｐゴシック"/>
            </a:endParaRPr>
          </a:p>
        </p:txBody>
      </p:sp>
      <p:sp>
        <p:nvSpPr>
          <p:cNvPr id="83971" name="Rectangle 2"/>
          <p:cNvSpPr>
            <a:spLocks noGrp="1" noRot="1" noChangeAspect="1" noChangeArrowheads="1" noTextEdit="1"/>
          </p:cNvSpPr>
          <p:nvPr>
            <p:ph type="sldImg"/>
          </p:nvPr>
        </p:nvSpPr>
        <p:spPr bwMode="auto">
          <a:xfrm>
            <a:off x="901700" y="739775"/>
            <a:ext cx="4872038" cy="3654425"/>
          </a:xfrm>
          <a:noFill/>
          <a:ln>
            <a:solidFill>
              <a:srgbClr val="000000"/>
            </a:solidFill>
            <a:miter lim="800000"/>
            <a:headEnd/>
            <a:tailEnd/>
          </a:ln>
        </p:spPr>
      </p:sp>
      <p:sp>
        <p:nvSpPr>
          <p:cNvPr id="83972" name="Rectangle 3"/>
          <p:cNvSpPr>
            <a:spLocks noGrp="1" noChangeArrowheads="1"/>
          </p:cNvSpPr>
          <p:nvPr>
            <p:ph type="body" idx="1"/>
          </p:nvPr>
        </p:nvSpPr>
        <p:spPr bwMode="auto">
          <a:xfrm>
            <a:off x="887669" y="4643517"/>
            <a:ext cx="4893752" cy="4399121"/>
          </a:xfrm>
          <a:noFill/>
        </p:spPr>
        <p:txBody>
          <a:bodyPr wrap="square" lIns="93813" tIns="46908" rIns="93813" bIns="46908" numCol="1" anchor="t" anchorCtr="0" compatLnSpc="1">
            <a:prstTxWarp prst="textNoShape">
              <a:avLst/>
            </a:prstTxWarp>
          </a:bodyPr>
          <a:lstStyle/>
          <a:p>
            <a:pPr eaLnBrk="1" hangingPunct="1"/>
            <a:r>
              <a:rPr lang="en-US" b="1" smtClean="0"/>
              <a:t>Key Point:</a:t>
            </a:r>
          </a:p>
          <a:p>
            <a:pPr eaLnBrk="1" hangingPunct="1"/>
            <a:r>
              <a:rPr lang="en-US" smtClean="0"/>
              <a:t>In this survey, bipolar patients had most often been diagnosed with unipolar depression. However, other disease states may also have overlapping symptomatology with bipolar disorder.  My point would be that the “misdiagnosis” is mainly an artefact of current diagnostic systems…</a:t>
            </a:r>
          </a:p>
          <a:p>
            <a:pPr eaLnBrk="1" hangingPunct="1"/>
            <a:endParaRPr lang="en-US" smtClean="0"/>
          </a:p>
          <a:p>
            <a:pPr eaLnBrk="1" hangingPunct="1"/>
            <a:r>
              <a:rPr lang="en-US" b="1" smtClean="0"/>
              <a:t>Reference: </a:t>
            </a:r>
          </a:p>
          <a:p>
            <a:pPr eaLnBrk="1" hangingPunct="1">
              <a:spcBef>
                <a:spcPct val="50000"/>
              </a:spcBef>
            </a:pPr>
            <a:r>
              <a:rPr lang="fr-FR" smtClean="0"/>
              <a:t>1. Hirschfeld RMA, et al. </a:t>
            </a:r>
            <a:r>
              <a:rPr lang="fr-FR" i="1" smtClean="0"/>
              <a:t>J Clin Psychiatry. </a:t>
            </a:r>
            <a:r>
              <a:rPr lang="fr-FR" smtClean="0"/>
              <a:t>2003;64(2):161-174.</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xfrm>
            <a:off x="889212" y="4643517"/>
            <a:ext cx="4890665" cy="4399121"/>
          </a:xfrm>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C1A0AD26-02FD-467A-9443-C290E000A4B7}" type="slidenum">
              <a:rPr lang="en-GB" sz="1200"/>
              <a:pPr algn="r"/>
              <a:t>21</a:t>
            </a:fld>
            <a:endParaRPr lang="en-GB" sz="1200"/>
          </a:p>
        </p:txBody>
      </p:sp>
      <p:sp>
        <p:nvSpPr>
          <p:cNvPr id="97282" name="Rectangle 7"/>
          <p:cNvSpPr txBox="1">
            <a:spLocks noGrp="1" noChangeArrowheads="1"/>
          </p:cNvSpPr>
          <p:nvPr/>
        </p:nvSpPr>
        <p:spPr bwMode="auto">
          <a:xfrm>
            <a:off x="3779150" y="9287034"/>
            <a:ext cx="2889938" cy="488791"/>
          </a:xfrm>
          <a:prstGeom prst="rect">
            <a:avLst/>
          </a:prstGeom>
          <a:noFill/>
          <a:ln w="9525">
            <a:noFill/>
            <a:miter lim="800000"/>
            <a:headEnd/>
            <a:tailEnd/>
          </a:ln>
        </p:spPr>
        <p:txBody>
          <a:bodyPr anchor="b"/>
          <a:lstStyle/>
          <a:p>
            <a:pPr algn="r" eaLnBrk="0" hangingPunct="0"/>
            <a:fld id="{90319E9C-D129-426A-97C2-2F0E0C3C59F3}" type="slidenum">
              <a:rPr lang="en-AU" sz="1200">
                <a:ea typeface="ＭＳ Ｐゴシック"/>
                <a:cs typeface="ＭＳ Ｐゴシック"/>
              </a:rPr>
              <a:pPr algn="r" eaLnBrk="0" hangingPunct="0"/>
              <a:t>21</a:t>
            </a:fld>
            <a:endParaRPr lang="en-AU" sz="1200">
              <a:ea typeface="ＭＳ Ｐゴシック"/>
              <a:cs typeface="ＭＳ Ｐゴシック"/>
            </a:endParaRPr>
          </a:p>
        </p:txBody>
      </p:sp>
      <p:sp>
        <p:nvSpPr>
          <p:cNvPr id="97283" name="Slide Image Placeholder 1"/>
          <p:cNvSpPr>
            <a:spLocks noGrp="1" noRot="1" noChangeAspect="1" noTextEdit="1"/>
          </p:cNvSpPr>
          <p:nvPr>
            <p:ph type="sldImg"/>
          </p:nvPr>
        </p:nvSpPr>
        <p:spPr bwMode="auto">
          <a:noFill/>
          <a:ln>
            <a:solidFill>
              <a:srgbClr val="000000"/>
            </a:solidFill>
            <a:miter lim="800000"/>
            <a:headEnd/>
            <a:tailEnd/>
          </a:ln>
        </p:spPr>
      </p:sp>
      <p:sp>
        <p:nvSpPr>
          <p:cNvPr id="97284" name="Notes Placeholder 2"/>
          <p:cNvSpPr>
            <a:spLocks noGrp="1"/>
          </p:cNvSpPr>
          <p:nvPr>
            <p:ph type="body" idx="1"/>
          </p:nvPr>
        </p:nvSpPr>
        <p:spPr bwMode="auto">
          <a:xfrm>
            <a:off x="889212" y="4643517"/>
            <a:ext cx="4890665" cy="4399121"/>
          </a:xfrm>
          <a:noFill/>
        </p:spPr>
        <p:txBody>
          <a:bodyPr wrap="square" numCol="1" anchor="t" anchorCtr="0" compatLnSpc="1">
            <a:prstTxWarp prst="textNoShape">
              <a:avLst/>
            </a:prstTxWarp>
          </a:bodyPr>
          <a:lstStyle/>
          <a:p>
            <a:pPr eaLnBrk="1" hangingPunct="1"/>
            <a:r>
              <a:rPr lang="en-US" smtClean="0"/>
              <a:t>Not sure where Initial Diagnosis is supposed to be – is it a heading or axis label?  SG</a:t>
            </a:r>
          </a:p>
        </p:txBody>
      </p:sp>
      <p:sp>
        <p:nvSpPr>
          <p:cNvPr id="97285" name="Slide Number Placeholder 3"/>
          <p:cNvSpPr txBox="1">
            <a:spLocks noGrp="1"/>
          </p:cNvSpPr>
          <p:nvPr/>
        </p:nvSpPr>
        <p:spPr bwMode="auto">
          <a:xfrm>
            <a:off x="3779150" y="9287034"/>
            <a:ext cx="2889938" cy="488791"/>
          </a:xfrm>
          <a:prstGeom prst="rect">
            <a:avLst/>
          </a:prstGeom>
          <a:noFill/>
          <a:ln w="9525">
            <a:noFill/>
            <a:miter lim="800000"/>
            <a:headEnd/>
            <a:tailEnd/>
          </a:ln>
        </p:spPr>
        <p:txBody>
          <a:bodyPr anchor="b"/>
          <a:lstStyle/>
          <a:p>
            <a:pPr algn="r" eaLnBrk="0" hangingPunct="0"/>
            <a:fld id="{13427E60-B1D0-41EB-9B10-CADFC8D69C7C}" type="slidenum">
              <a:rPr lang="en-GB" sz="1200" b="1">
                <a:ea typeface="ＭＳ Ｐゴシック"/>
                <a:cs typeface="ＭＳ Ｐゴシック"/>
              </a:rPr>
              <a:pPr algn="r" eaLnBrk="0" hangingPunct="0"/>
              <a:t>21</a:t>
            </a:fld>
            <a:endParaRPr lang="en-GB" sz="1200" b="1">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7EDD1D2E-43B8-4BF8-9976-A82008569930}" type="slidenum">
              <a:rPr lang="en-GB" smtClean="0">
                <a:latin typeface="Times"/>
              </a:rPr>
              <a:pPr>
                <a:defRPr/>
              </a:pPr>
              <a:t>25</a:t>
            </a:fld>
            <a:endParaRPr lang="en-GB" smtClean="0">
              <a:latin typeface="Times"/>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eaLnBrk="1" hangingPunct="1"/>
            <a:r>
              <a:rPr lang="en-GB" smtClean="0"/>
              <a:t>From mark taylor slide deck</a:t>
            </a:r>
          </a:p>
          <a:p>
            <a:pPr eaLnBrk="1" hangingPunct="1"/>
            <a:endParaRPr lang="en-GB" smtClean="0"/>
          </a:p>
          <a:p>
            <a:pPr eaLnBrk="1" hangingPunct="1">
              <a:lnSpc>
                <a:spcPct val="110000"/>
              </a:lnSpc>
            </a:pPr>
            <a:r>
              <a:rPr lang="en-GB" sz="1300" smtClean="0"/>
              <a:t>Bipolar disorder is so-called because it affects both poles (extremes) of the mood spectrum</a:t>
            </a:r>
          </a:p>
          <a:p>
            <a:pPr eaLnBrk="1" hangingPunct="1">
              <a:lnSpc>
                <a:spcPct val="110000"/>
              </a:lnSpc>
            </a:pPr>
            <a:r>
              <a:rPr lang="en-GB" sz="1300" smtClean="0"/>
              <a:t>The two types of mood disorder that are considered to be at opposite poles of the mood spectrum are:</a:t>
            </a:r>
          </a:p>
          <a:p>
            <a:pPr eaLnBrk="1" hangingPunct="1">
              <a:lnSpc>
                <a:spcPct val="110000"/>
              </a:lnSpc>
            </a:pPr>
            <a:r>
              <a:rPr lang="en-GB" sz="1300" b="1" smtClean="0">
                <a:solidFill>
                  <a:schemeClr val="accent1"/>
                </a:solidFill>
              </a:rPr>
              <a:t>Depression</a:t>
            </a:r>
            <a:r>
              <a:rPr lang="en-GB" sz="1300" smtClean="0"/>
              <a:t>, in which there is persistent low mood </a:t>
            </a:r>
          </a:p>
          <a:p>
            <a:pPr eaLnBrk="1" hangingPunct="1">
              <a:lnSpc>
                <a:spcPct val="110000"/>
              </a:lnSpc>
            </a:pPr>
            <a:r>
              <a:rPr lang="en-GB" sz="1300" b="1" smtClean="0">
                <a:solidFill>
                  <a:schemeClr val="accent1"/>
                </a:solidFill>
              </a:rPr>
              <a:t>Mania</a:t>
            </a:r>
            <a:r>
              <a:rPr lang="en-GB" sz="1300" smtClean="0"/>
              <a:t>, in which there is persistent elevated mood</a:t>
            </a:r>
            <a:endParaRPr lang="en-US" sz="1300" smtClean="0"/>
          </a:p>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3AADDFB-ECC3-434F-8C51-A0ED59458120}" type="slidenum">
              <a:rPr lang="en-GB" smtClean="0">
                <a:latin typeface="Times"/>
              </a:rPr>
              <a:pPr>
                <a:defRPr/>
              </a:pPr>
              <a:t>26</a:t>
            </a:fld>
            <a:endParaRPr lang="en-GB" smtClean="0">
              <a:latin typeface="Times"/>
            </a:endParaRPr>
          </a:p>
        </p:txBody>
      </p:sp>
      <p:sp>
        <p:nvSpPr>
          <p:cNvPr id="234498" name="Rectangle 7"/>
          <p:cNvSpPr txBox="1">
            <a:spLocks noGrp="1" noChangeArrowheads="1"/>
          </p:cNvSpPr>
          <p:nvPr/>
        </p:nvSpPr>
        <p:spPr bwMode="auto">
          <a:xfrm>
            <a:off x="3778250" y="9285288"/>
            <a:ext cx="2889250" cy="488950"/>
          </a:xfrm>
          <a:prstGeom prst="rect">
            <a:avLst/>
          </a:prstGeom>
          <a:noFill/>
          <a:ln w="9525">
            <a:noFill/>
            <a:miter lim="800000"/>
            <a:headEnd/>
            <a:tailEnd/>
          </a:ln>
        </p:spPr>
        <p:txBody>
          <a:bodyPr lIns="91382" tIns="45690" rIns="91382" bIns="45690" anchor="b"/>
          <a:lstStyle/>
          <a:p>
            <a:pPr algn="r"/>
            <a:fld id="{0B4DC3E7-5EE5-4171-B126-2FA896AC8812}" type="slidenum">
              <a:rPr lang="en-GB" sz="1200">
                <a:latin typeface="Arial" charset="0"/>
              </a:rPr>
              <a:pPr algn="r"/>
              <a:t>26</a:t>
            </a:fld>
            <a:endParaRPr lang="en-GB" sz="1200">
              <a:latin typeface="Arial" charset="0"/>
            </a:endParaRPr>
          </a:p>
        </p:txBody>
      </p:sp>
      <p:sp>
        <p:nvSpPr>
          <p:cNvPr id="234499" name="Rectangle 2"/>
          <p:cNvSpPr>
            <a:spLocks noGrp="1" noRot="1" noChangeAspect="1" noChangeArrowheads="1" noTextEdit="1"/>
          </p:cNvSpPr>
          <p:nvPr>
            <p:ph type="sldImg"/>
          </p:nvPr>
        </p:nvSpPr>
        <p:spPr>
          <a:xfrm>
            <a:off x="890588" y="731838"/>
            <a:ext cx="4891087" cy="3668712"/>
          </a:xfrm>
          <a:ln/>
        </p:spPr>
      </p:sp>
      <p:sp>
        <p:nvSpPr>
          <p:cNvPr id="234500" name="Rectangle 3"/>
          <p:cNvSpPr>
            <a:spLocks noGrp="1" noChangeArrowheads="1"/>
          </p:cNvSpPr>
          <p:nvPr>
            <p:ph type="body" idx="1"/>
          </p:nvPr>
        </p:nvSpPr>
        <p:spPr>
          <a:xfrm>
            <a:off x="666750" y="4643438"/>
            <a:ext cx="5335588" cy="4400550"/>
          </a:xfrm>
          <a:noFill/>
          <a:ln/>
        </p:spPr>
        <p:txBody>
          <a:bodyPr lIns="91382" tIns="45690" rIns="91382" bIns="45690"/>
          <a:lstStyle/>
          <a:p>
            <a:pPr marL="228600" indent="-228600" eaLnBrk="1" hangingPunct="1">
              <a:spcBef>
                <a:spcPct val="0"/>
              </a:spcBef>
            </a:pPr>
            <a:endParaRPr lang="en-US" smtClean="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a:ln/>
        </p:spPr>
      </p:sp>
      <p:sp>
        <p:nvSpPr>
          <p:cNvPr id="280578"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p:txBody>
          <a:bodyPr/>
          <a:lstStyle/>
          <a:p>
            <a:pPr>
              <a:defRPr/>
            </a:pPr>
            <a:fld id="{AFBC3EAE-B67C-46F6-A2C7-395DA1115F49}" type="slidenum">
              <a:rPr lang="en-GB" smtClean="0">
                <a:latin typeface="Times"/>
              </a:rPr>
              <a:pPr>
                <a:defRPr/>
              </a:pPr>
              <a:t>27</a:t>
            </a:fld>
            <a:endParaRPr lang="en-GB" smtClean="0">
              <a:latin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FDB52706-0691-4B35-8586-352D7DCF5E16}" type="slidenum">
              <a:rPr lang="en-GB" smtClean="0">
                <a:latin typeface="Times"/>
              </a:rPr>
              <a:pPr>
                <a:defRPr/>
              </a:pPr>
              <a:t>28</a:t>
            </a:fld>
            <a:endParaRPr lang="en-GB" smtClean="0">
              <a:latin typeface="Times"/>
            </a:endParaRP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pPr eaLnBrk="1" hangingPunct="1"/>
            <a:r>
              <a:rPr lang="en-GB" smtClean="0"/>
              <a:t>Bipolar disorder is characterised by recurrent episodes of mood disorder, including depression, mania, or mixed episodes in which both depression and mania co-occur</a:t>
            </a:r>
            <a:r>
              <a:rPr lang="en-US" smtClean="0"/>
              <a:t> </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3F6FB57D-CD4F-4D31-BDA6-199704BD52BB}" type="slidenum">
              <a:rPr lang="en-GB" smtClean="0">
                <a:latin typeface="Times"/>
              </a:rPr>
              <a:pPr>
                <a:defRPr/>
              </a:pPr>
              <a:t>5</a:t>
            </a:fld>
            <a:endParaRPr lang="en-GB" smtClean="0">
              <a:latin typeface="Times"/>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r>
              <a:rPr lang="en-GB" smtClean="0"/>
              <a:t>From mark taylor slide deck</a:t>
            </a:r>
          </a:p>
          <a:p>
            <a:pPr eaLnBrk="1" hangingPunct="1"/>
            <a:endParaRPr lang="en-GB" smtClean="0"/>
          </a:p>
          <a:p>
            <a:pPr eaLnBrk="1" hangingPunct="1">
              <a:lnSpc>
                <a:spcPct val="110000"/>
              </a:lnSpc>
            </a:pPr>
            <a:r>
              <a:rPr lang="en-GB" sz="1300" smtClean="0"/>
              <a:t>Bipolar disorder is so-called because it affects both poles (extremes) of the mood spectrum</a:t>
            </a:r>
          </a:p>
          <a:p>
            <a:pPr eaLnBrk="1" hangingPunct="1">
              <a:lnSpc>
                <a:spcPct val="110000"/>
              </a:lnSpc>
            </a:pPr>
            <a:r>
              <a:rPr lang="en-GB" sz="1300" smtClean="0"/>
              <a:t>The two types of mood disorder that are considered to be at opposite poles of the mood spectrum are:</a:t>
            </a:r>
          </a:p>
          <a:p>
            <a:pPr eaLnBrk="1" hangingPunct="1">
              <a:lnSpc>
                <a:spcPct val="110000"/>
              </a:lnSpc>
            </a:pPr>
            <a:r>
              <a:rPr lang="en-GB" sz="1300" b="1" smtClean="0">
                <a:solidFill>
                  <a:schemeClr val="accent1"/>
                </a:solidFill>
              </a:rPr>
              <a:t>Depression</a:t>
            </a:r>
            <a:r>
              <a:rPr lang="en-GB" sz="1300" smtClean="0"/>
              <a:t>, in which there is persistent low mood </a:t>
            </a:r>
          </a:p>
          <a:p>
            <a:pPr eaLnBrk="1" hangingPunct="1">
              <a:lnSpc>
                <a:spcPct val="110000"/>
              </a:lnSpc>
            </a:pPr>
            <a:r>
              <a:rPr lang="en-GB" sz="1300" b="1" smtClean="0">
                <a:solidFill>
                  <a:schemeClr val="accent1"/>
                </a:solidFill>
              </a:rPr>
              <a:t>Mania</a:t>
            </a:r>
            <a:r>
              <a:rPr lang="en-GB" sz="1300" smtClean="0"/>
              <a:t>, in which there is persistent elevated mood</a:t>
            </a:r>
            <a:endParaRPr lang="en-US" sz="1300" smtClean="0"/>
          </a:p>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Rot="1" noChangeAspect="1" noChangeArrowheads="1" noTextEdit="1"/>
          </p:cNvSpPr>
          <p:nvPr>
            <p:ph type="sldImg"/>
          </p:nvPr>
        </p:nvSpPr>
        <p:spPr>
          <a:xfrm>
            <a:off x="890588" y="733425"/>
            <a:ext cx="4887912" cy="3667125"/>
          </a:xfrm>
          <a:ln/>
        </p:spPr>
      </p:sp>
      <p:sp>
        <p:nvSpPr>
          <p:cNvPr id="273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a:ln/>
        </p:spPr>
      </p:sp>
      <p:sp>
        <p:nvSpPr>
          <p:cNvPr id="244738" name="Notes Placeholder 2"/>
          <p:cNvSpPr>
            <a:spLocks noGrp="1"/>
          </p:cNvSpPr>
          <p:nvPr>
            <p:ph type="body" idx="1"/>
          </p:nvPr>
        </p:nvSpPr>
        <p:spPr>
          <a:noFill/>
          <a:ln/>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7CA293B9-DB6B-431E-BA3F-2E12E23F4B03}"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p>
            <a:fld id="{01D234AF-1149-401E-A51C-7876F63370C5}" type="slidenum">
              <a:rPr lang="en-GB" smtClean="0">
                <a:cs typeface="Arial" charset="0"/>
              </a:rPr>
              <a:pPr/>
              <a:t>31</a:t>
            </a:fld>
            <a:endParaRPr lang="en-GB" smtClean="0">
              <a:cs typeface="Arial" charset="0"/>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1026"/>
          <p:cNvSpPr>
            <a:spLocks noGrp="1" noChangeArrowheads="1"/>
          </p:cNvSpPr>
          <p:nvPr>
            <p:ph type="body" idx="1"/>
          </p:nvPr>
        </p:nvSpPr>
        <p:spPr>
          <a:xfrm>
            <a:off x="869950" y="4648200"/>
            <a:ext cx="4929188" cy="4406900"/>
          </a:xfrm>
          <a:noFill/>
          <a:ln/>
        </p:spPr>
        <p:txBody>
          <a:bodyPr lIns="96191" tIns="48094" rIns="96191" bIns="48094"/>
          <a:lstStyle/>
          <a:p>
            <a:endParaRPr lang="it-IT"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a:xfrm>
            <a:off x="911225" y="739775"/>
            <a:ext cx="4846638" cy="3652838"/>
          </a:xfrm>
          <a:ln/>
        </p:spPr>
      </p:sp>
      <p:sp>
        <p:nvSpPr>
          <p:cNvPr id="250882" name="Rectangle 3"/>
          <p:cNvSpPr>
            <a:spLocks noGrp="1" noChangeArrowheads="1"/>
          </p:cNvSpPr>
          <p:nvPr>
            <p:ph type="body" idx="1"/>
          </p:nvPr>
        </p:nvSpPr>
        <p:spPr>
          <a:noFill/>
          <a:ln/>
        </p:spPr>
        <p:txBody>
          <a:bodyPr/>
          <a:lstStyle/>
          <a:p>
            <a:endParaRPr lang="it-IT" smtClean="0">
              <a:latin typeface="Arial"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p:spPr>
        <p:txBody>
          <a:bodyPr/>
          <a:lstStyle/>
          <a:p>
            <a:fld id="{44ED2879-8265-43CE-80F6-37BFD9BD57D6}" type="slidenum">
              <a:rPr lang="en-GB" smtClean="0">
                <a:cs typeface="Arial" charset="0"/>
              </a:rPr>
              <a:pPr/>
              <a:t>34</a:t>
            </a:fld>
            <a:endParaRPr lang="en-GB" smtClean="0">
              <a:cs typeface="Arial" charset="0"/>
            </a:endParaRPr>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10447B29-B1D6-4929-BBEA-49CA1043FD90}" type="slidenum">
              <a:rPr lang="en-GB" smtClean="0">
                <a:cs typeface="Arial" charset="0"/>
              </a:rPr>
              <a:pPr/>
              <a:t>35</a:t>
            </a:fld>
            <a:endParaRPr lang="en-GB" smtClean="0">
              <a:cs typeface="Arial" charset="0"/>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F46D5-31D1-4F40-8821-799832F18A0B}" type="slidenum">
              <a:rPr lang="en-GB" smtClean="0">
                <a:latin typeface="Arial" charset="0"/>
              </a:rPr>
              <a:pPr fontAlgn="base">
                <a:spcBef>
                  <a:spcPct val="0"/>
                </a:spcBef>
                <a:spcAft>
                  <a:spcPct val="0"/>
                </a:spcAft>
              </a:pPr>
              <a:t>37</a:t>
            </a:fld>
            <a:endParaRPr lang="en-GB" smtClean="0">
              <a:latin typeface="Arial" charset="0"/>
            </a:endParaRPr>
          </a:p>
        </p:txBody>
      </p:sp>
      <p:sp>
        <p:nvSpPr>
          <p:cNvPr id="125954" name="Rectangle 7"/>
          <p:cNvSpPr txBox="1">
            <a:spLocks noGrp="1" noChangeArrowheads="1"/>
          </p:cNvSpPr>
          <p:nvPr/>
        </p:nvSpPr>
        <p:spPr bwMode="auto">
          <a:xfrm>
            <a:off x="3779150" y="9287034"/>
            <a:ext cx="2889938" cy="488791"/>
          </a:xfrm>
          <a:prstGeom prst="rect">
            <a:avLst/>
          </a:prstGeom>
          <a:noFill/>
          <a:ln w="9525">
            <a:noFill/>
            <a:miter lim="800000"/>
            <a:headEnd/>
            <a:tailEnd/>
          </a:ln>
        </p:spPr>
        <p:txBody>
          <a:bodyPr anchor="b"/>
          <a:lstStyle/>
          <a:p>
            <a:pPr algn="r" eaLnBrk="0" hangingPunct="0"/>
            <a:fld id="{CED4318C-0C23-4855-B3FD-295C2F0C53F5}" type="slidenum">
              <a:rPr lang="en-AU" sz="1200">
                <a:ea typeface="ＭＳ Ｐゴシック"/>
                <a:cs typeface="ＭＳ Ｐゴシック"/>
              </a:rPr>
              <a:pPr algn="r" eaLnBrk="0" hangingPunct="0"/>
              <a:t>37</a:t>
            </a:fld>
            <a:endParaRPr lang="en-AU" sz="1200">
              <a:ea typeface="ＭＳ Ｐゴシック"/>
              <a:cs typeface="ＭＳ Ｐゴシック"/>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xfrm>
            <a:off x="889212" y="4643517"/>
            <a:ext cx="4890665" cy="4399121"/>
          </a:xfrm>
          <a:noFill/>
        </p:spPr>
        <p:txBody>
          <a:bodyPr wrap="square" numCol="1" anchor="t" anchorCtr="0" compatLnSpc="1">
            <a:prstTxWarp prst="textNoShape">
              <a:avLst/>
            </a:prstTxWarp>
          </a:bodyPr>
          <a:lstStyle/>
          <a:p>
            <a:pPr eaLnBrk="1" hangingPunct="1">
              <a:spcBef>
                <a:spcPct val="0"/>
              </a:spcBef>
            </a:pPr>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7748D2-CFF6-49D5-99EC-328DEAA5B07B}" type="slidenum">
              <a:rPr lang="en-GB" smtClean="0">
                <a:latin typeface="Arial" charset="0"/>
              </a:rPr>
              <a:pPr fontAlgn="base">
                <a:spcBef>
                  <a:spcPct val="0"/>
                </a:spcBef>
                <a:spcAft>
                  <a:spcPct val="0"/>
                </a:spcAft>
              </a:pPr>
              <a:t>38</a:t>
            </a:fld>
            <a:endParaRPr lang="en-GB" smtClean="0">
              <a:latin typeface="Arial" charset="0"/>
            </a:endParaRPr>
          </a:p>
        </p:txBody>
      </p:sp>
      <p:sp>
        <p:nvSpPr>
          <p:cNvPr id="119810" name="Rectangle 2"/>
          <p:cNvSpPr txBox="1">
            <a:spLocks noGrp="1" noChangeArrowheads="1"/>
          </p:cNvSpPr>
          <p:nvPr/>
        </p:nvSpPr>
        <p:spPr bwMode="auto">
          <a:xfrm>
            <a:off x="0" y="0"/>
            <a:ext cx="2889938" cy="488791"/>
          </a:xfrm>
          <a:prstGeom prst="rect">
            <a:avLst/>
          </a:prstGeom>
          <a:noFill/>
          <a:ln w="9525">
            <a:noFill/>
            <a:miter lim="800000"/>
            <a:headEnd/>
            <a:tailEnd/>
          </a:ln>
        </p:spPr>
        <p:txBody>
          <a:bodyPr/>
          <a:lstStyle/>
          <a:p>
            <a:r>
              <a:rPr lang="en-GB" sz="1200">
                <a:latin typeface="Calibri" pitchFamily="34" charset="0"/>
              </a:rPr>
              <a:t>Day 2 session 1 - Jack's copy</a:t>
            </a:r>
          </a:p>
        </p:txBody>
      </p:sp>
      <p:sp>
        <p:nvSpPr>
          <p:cNvPr id="119811" name="Rectangle 3"/>
          <p:cNvSpPr txBox="1">
            <a:spLocks noGrp="1" noChangeArrowheads="1"/>
          </p:cNvSpPr>
          <p:nvPr/>
        </p:nvSpPr>
        <p:spPr bwMode="auto">
          <a:xfrm>
            <a:off x="3777607" y="0"/>
            <a:ext cx="2889938" cy="488791"/>
          </a:xfrm>
          <a:prstGeom prst="rect">
            <a:avLst/>
          </a:prstGeom>
          <a:noFill/>
          <a:ln w="9525">
            <a:noFill/>
            <a:miter lim="800000"/>
            <a:headEnd/>
            <a:tailEnd/>
          </a:ln>
        </p:spPr>
        <p:txBody>
          <a:bodyPr/>
          <a:lstStyle/>
          <a:p>
            <a:pPr algn="r"/>
            <a:fld id="{0D852EAF-3147-4740-92DA-1A683438D2EE}" type="datetime8">
              <a:rPr lang="en-GB" sz="1200">
                <a:latin typeface="Calibri" pitchFamily="34" charset="0"/>
              </a:rPr>
              <a:pPr algn="r"/>
              <a:t>22/01/2013 15:51</a:t>
            </a:fld>
            <a:endParaRPr lang="en-GB" sz="1200">
              <a:latin typeface="Calibri" pitchFamily="34" charset="0"/>
            </a:endParaRPr>
          </a:p>
        </p:txBody>
      </p:sp>
      <p:sp>
        <p:nvSpPr>
          <p:cNvPr id="119812"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4DE5495B-A517-45B4-B2CC-16F7A4C5C66C}" type="slidenum">
              <a:rPr lang="en-GB" sz="1200">
                <a:latin typeface="Calibri" pitchFamily="34" charset="0"/>
              </a:rPr>
              <a:pPr algn="r"/>
              <a:t>38</a:t>
            </a:fld>
            <a:endParaRPr lang="en-GB" sz="1200">
              <a:latin typeface="Calibri" pitchFamily="34" charset="0"/>
            </a:endParaRPr>
          </a:p>
        </p:txBody>
      </p:sp>
      <p:sp>
        <p:nvSpPr>
          <p:cNvPr id="11981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9814" name="Rectangle 3"/>
          <p:cNvSpPr>
            <a:spLocks noGrp="1" noChangeArrowheads="1"/>
          </p:cNvSpPr>
          <p:nvPr>
            <p:ph type="body" idx="1"/>
          </p:nvPr>
        </p:nvSpPr>
        <p:spPr bwMode="auto">
          <a:xfrm>
            <a:off x="889212" y="4643517"/>
            <a:ext cx="4890665" cy="4399121"/>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DAAEDA-5176-4C0A-8C16-13BCEF6868BC}" type="slidenum">
              <a:rPr lang="en-GB" smtClean="0">
                <a:latin typeface="Arial" charset="0"/>
              </a:rPr>
              <a:pPr fontAlgn="base">
                <a:spcBef>
                  <a:spcPct val="0"/>
                </a:spcBef>
                <a:spcAft>
                  <a:spcPct val="0"/>
                </a:spcAft>
              </a:pPr>
              <a:t>41</a:t>
            </a:fld>
            <a:endParaRPr lang="en-GB" smtClean="0">
              <a:latin typeface="Arial" charset="0"/>
            </a:endParaRPr>
          </a:p>
        </p:txBody>
      </p:sp>
      <p:sp>
        <p:nvSpPr>
          <p:cNvPr id="111618" name="Rectangle 2"/>
          <p:cNvSpPr txBox="1">
            <a:spLocks noGrp="1" noChangeArrowheads="1"/>
          </p:cNvSpPr>
          <p:nvPr/>
        </p:nvSpPr>
        <p:spPr bwMode="auto">
          <a:xfrm>
            <a:off x="0" y="0"/>
            <a:ext cx="2889938" cy="488791"/>
          </a:xfrm>
          <a:prstGeom prst="rect">
            <a:avLst/>
          </a:prstGeom>
          <a:noFill/>
          <a:ln w="9525">
            <a:noFill/>
            <a:miter lim="800000"/>
            <a:headEnd/>
            <a:tailEnd/>
          </a:ln>
        </p:spPr>
        <p:txBody>
          <a:bodyPr/>
          <a:lstStyle/>
          <a:p>
            <a:r>
              <a:rPr lang="en-GB" sz="1200">
                <a:latin typeface="Calibri" pitchFamily="34" charset="0"/>
              </a:rPr>
              <a:t>Day 2 session 1 - Jack's copy</a:t>
            </a:r>
          </a:p>
        </p:txBody>
      </p:sp>
      <p:sp>
        <p:nvSpPr>
          <p:cNvPr id="111619" name="Rectangle 3"/>
          <p:cNvSpPr txBox="1">
            <a:spLocks noGrp="1" noChangeArrowheads="1"/>
          </p:cNvSpPr>
          <p:nvPr/>
        </p:nvSpPr>
        <p:spPr bwMode="auto">
          <a:xfrm>
            <a:off x="3777607" y="0"/>
            <a:ext cx="2889938" cy="488791"/>
          </a:xfrm>
          <a:prstGeom prst="rect">
            <a:avLst/>
          </a:prstGeom>
          <a:noFill/>
          <a:ln w="9525">
            <a:noFill/>
            <a:miter lim="800000"/>
            <a:headEnd/>
            <a:tailEnd/>
          </a:ln>
        </p:spPr>
        <p:txBody>
          <a:bodyPr/>
          <a:lstStyle/>
          <a:p>
            <a:pPr algn="r"/>
            <a:fld id="{66D65BED-A1AB-4422-BA35-B68F7B79AFF8}" type="datetime8">
              <a:rPr lang="en-GB" sz="1200">
                <a:latin typeface="Calibri" pitchFamily="34" charset="0"/>
              </a:rPr>
              <a:pPr algn="r"/>
              <a:t>22/01/2013 15:51</a:t>
            </a:fld>
            <a:endParaRPr lang="en-GB" sz="1200">
              <a:latin typeface="Calibri" pitchFamily="34" charset="0"/>
            </a:endParaRPr>
          </a:p>
        </p:txBody>
      </p:sp>
      <p:sp>
        <p:nvSpPr>
          <p:cNvPr id="111620"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320379A8-368E-4D9B-A0C6-E53C28CAA6A9}" type="slidenum">
              <a:rPr lang="en-GB" sz="1200">
                <a:latin typeface="Calibri" pitchFamily="34" charset="0"/>
              </a:rPr>
              <a:pPr algn="r"/>
              <a:t>41</a:t>
            </a:fld>
            <a:endParaRPr lang="en-GB" sz="1200">
              <a:latin typeface="Calibri" pitchFamily="34" charset="0"/>
            </a:endParaRPr>
          </a:p>
        </p:txBody>
      </p:sp>
      <p:sp>
        <p:nvSpPr>
          <p:cNvPr id="111621" name="Rectangle 2"/>
          <p:cNvSpPr>
            <a:spLocks noGrp="1" noRot="1" noChangeAspect="1" noChangeArrowheads="1" noTextEdit="1"/>
          </p:cNvSpPr>
          <p:nvPr>
            <p:ph type="sldImg"/>
          </p:nvPr>
        </p:nvSpPr>
        <p:spPr bwMode="auto">
          <a:xfrm>
            <a:off x="1230386" y="465031"/>
            <a:ext cx="4263894" cy="3516581"/>
          </a:xfrm>
          <a:solidFill>
            <a:srgbClr val="FFFFFF"/>
          </a:solidFill>
          <a:ln>
            <a:solidFill>
              <a:srgbClr val="000000"/>
            </a:solidFill>
            <a:miter lim="800000"/>
            <a:headEnd/>
            <a:tailEnd/>
          </a:ln>
        </p:spPr>
      </p:sp>
      <p:sp>
        <p:nvSpPr>
          <p:cNvPr id="111622" name="Rectangle 3"/>
          <p:cNvSpPr>
            <a:spLocks noGrp="1" noChangeArrowheads="1"/>
          </p:cNvSpPr>
          <p:nvPr>
            <p:ph type="body" idx="1"/>
          </p:nvPr>
        </p:nvSpPr>
        <p:spPr bwMode="auto">
          <a:xfrm>
            <a:off x="668454" y="4451735"/>
            <a:ext cx="5375408" cy="4455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xfrm>
            <a:off x="900113" y="739775"/>
            <a:ext cx="4868862" cy="3652838"/>
          </a:xfrm>
          <a:ln/>
        </p:spPr>
      </p:sp>
      <p:sp>
        <p:nvSpPr>
          <p:cNvPr id="163842"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54A4A17F-7230-4E6B-B9CB-BCAE5BEB2D15}" type="slidenum">
              <a:rPr lang="en-US" smtClean="0">
                <a:latin typeface="Arial" charset="0"/>
              </a:rPr>
              <a:pPr>
                <a:defRPr/>
              </a:pPr>
              <a:t>43</a:t>
            </a:fld>
            <a:endParaRPr lang="en-US" smtClean="0">
              <a:latin typeface="Arial" charset="0"/>
            </a:endParaRPr>
          </a:p>
        </p:txBody>
      </p:sp>
      <p:sp>
        <p:nvSpPr>
          <p:cNvPr id="269314" name="Rectangle 2"/>
          <p:cNvSpPr>
            <a:spLocks noGrp="1" noRot="1" noChangeAspect="1" noChangeArrowheads="1" noTextEdit="1"/>
          </p:cNvSpPr>
          <p:nvPr>
            <p:ph type="sldImg"/>
          </p:nvPr>
        </p:nvSpPr>
        <p:spPr>
          <a:xfrm>
            <a:off x="887413" y="733425"/>
            <a:ext cx="4889500" cy="3667125"/>
          </a:xfrm>
          <a:solidFill>
            <a:srgbClr val="FFFFFF"/>
          </a:solidFill>
          <a:ln/>
        </p:spPr>
      </p:sp>
      <p:sp>
        <p:nvSpPr>
          <p:cNvPr id="269315" name="Rectangle 3"/>
          <p:cNvSpPr>
            <a:spLocks noGrp="1" noChangeArrowheads="1"/>
          </p:cNvSpPr>
          <p:nvPr>
            <p:ph type="body" idx="1"/>
          </p:nvPr>
        </p:nvSpPr>
        <p:spPr>
          <a:xfrm>
            <a:off x="669925" y="4645025"/>
            <a:ext cx="5329238" cy="4397375"/>
          </a:xfrm>
          <a:solidFill>
            <a:srgbClr val="FFFFFF"/>
          </a:solidFill>
          <a:ln>
            <a:solidFill>
              <a:srgbClr val="000000"/>
            </a:solidFill>
          </a:ln>
        </p:spPr>
        <p:txBody>
          <a:bodyPr lIns="94557" tIns="47279" rIns="94557" bIns="47279"/>
          <a:lstStyle/>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43E735DC-0239-44E7-B9FE-47FADB45E7AA}" type="slidenum">
              <a:rPr lang="en-US" smtClean="0">
                <a:latin typeface="Arial" charset="0"/>
              </a:rPr>
              <a:pPr>
                <a:defRPr/>
              </a:pPr>
              <a:t>45</a:t>
            </a:fld>
            <a:endParaRPr lang="en-US" smtClean="0">
              <a:latin typeface="Arial" charset="0"/>
            </a:endParaRPr>
          </a:p>
        </p:txBody>
      </p:sp>
      <p:sp>
        <p:nvSpPr>
          <p:cNvPr id="274434" name="Rectangle 7"/>
          <p:cNvSpPr txBox="1">
            <a:spLocks noGrp="1" noChangeArrowheads="1"/>
          </p:cNvSpPr>
          <p:nvPr/>
        </p:nvSpPr>
        <p:spPr bwMode="auto">
          <a:xfrm>
            <a:off x="3778250" y="9285288"/>
            <a:ext cx="2889250" cy="488950"/>
          </a:xfrm>
          <a:prstGeom prst="rect">
            <a:avLst/>
          </a:prstGeom>
          <a:noFill/>
          <a:ln w="9525">
            <a:noFill/>
            <a:miter lim="800000"/>
            <a:headEnd/>
            <a:tailEnd/>
          </a:ln>
        </p:spPr>
        <p:txBody>
          <a:bodyPr lIns="94902" tIns="47450" rIns="94902" bIns="47450" anchor="b"/>
          <a:lstStyle/>
          <a:p>
            <a:pPr algn="r" defTabSz="947738">
              <a:lnSpc>
                <a:spcPct val="80000"/>
              </a:lnSpc>
              <a:buClr>
                <a:srgbClr val="FAFD00"/>
              </a:buClr>
              <a:buFont typeface="Wingdings" pitchFamily="2" charset="2"/>
              <a:buChar char="•"/>
            </a:pPr>
            <a:fld id="{60AF2C98-A827-42D3-AF6D-959D8AA480C9}" type="slidenum">
              <a:rPr lang="de-DE" sz="1200"/>
              <a:pPr algn="r" defTabSz="947738">
                <a:lnSpc>
                  <a:spcPct val="80000"/>
                </a:lnSpc>
                <a:buClr>
                  <a:srgbClr val="FAFD00"/>
                </a:buClr>
                <a:buFont typeface="Wingdings" pitchFamily="2" charset="2"/>
                <a:buChar char="•"/>
              </a:pPr>
              <a:t>45</a:t>
            </a:fld>
            <a:endParaRPr lang="de-DE" sz="1200"/>
          </a:p>
        </p:txBody>
      </p:sp>
      <p:sp>
        <p:nvSpPr>
          <p:cNvPr id="274435" name="Rectangle 2"/>
          <p:cNvSpPr>
            <a:spLocks noGrp="1" noRot="1" noChangeAspect="1" noChangeArrowheads="1" noTextEdit="1"/>
          </p:cNvSpPr>
          <p:nvPr>
            <p:ph type="sldImg"/>
          </p:nvPr>
        </p:nvSpPr>
        <p:spPr>
          <a:xfrm>
            <a:off x="901700" y="741363"/>
            <a:ext cx="4867275" cy="3651250"/>
          </a:xfrm>
          <a:ln/>
        </p:spPr>
      </p:sp>
      <p:sp>
        <p:nvSpPr>
          <p:cNvPr id="274436" name="Rectangle 3"/>
          <p:cNvSpPr>
            <a:spLocks noGrp="1" noChangeArrowheads="1"/>
          </p:cNvSpPr>
          <p:nvPr>
            <p:ph type="body" idx="1"/>
          </p:nvPr>
        </p:nvSpPr>
        <p:spPr>
          <a:xfrm>
            <a:off x="890588" y="4643438"/>
            <a:ext cx="4887912" cy="4400550"/>
          </a:xfrm>
          <a:noFill/>
          <a:ln/>
        </p:spPr>
        <p:txBody>
          <a:bodyPr lIns="94902" tIns="47450" rIns="94902" bIns="47450"/>
          <a:lstStyle/>
          <a:p>
            <a:r>
              <a:rPr lang="en-GB" smtClean="0">
                <a:latin typeface="Arial" charset="0"/>
                <a:cs typeface="Arial" charset="0"/>
              </a:rPr>
              <a:t>Besides preventing new mood episodes, long term treatment also improves other important aspects as shown in the Zurich cohort study: The excessive suicide mortality (30x elevated when compared to the general population can be lowered to approximately 6 x in patients receiving maintenance treatment ( which is still to much and a challenge, but better than 30x). Also the rate of deaths from cerebro- and cardiovascular illness and cancer decreases significantly with maintenance treatment. The reason is unknown, I may have to do with cell protective effects of mood stabilisers or simply with a more controlled and healthy life style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Espace réservé de l'image des diapositives 1"/>
          <p:cNvSpPr>
            <a:spLocks noGrp="1" noRot="1" noChangeAspect="1" noTextEdit="1"/>
          </p:cNvSpPr>
          <p:nvPr>
            <p:ph type="sldImg"/>
          </p:nvPr>
        </p:nvSpPr>
        <p:spPr>
          <a:xfrm>
            <a:off x="903288" y="733425"/>
            <a:ext cx="4862512" cy="3667125"/>
          </a:xfrm>
          <a:ln/>
        </p:spPr>
      </p:sp>
      <p:sp>
        <p:nvSpPr>
          <p:cNvPr id="267266" name="Espace réservé des commentaires 2"/>
          <p:cNvSpPr>
            <a:spLocks noGrp="1"/>
          </p:cNvSpPr>
          <p:nvPr>
            <p:ph type="body" idx="1"/>
          </p:nvPr>
        </p:nvSpPr>
        <p:spPr>
          <a:noFill/>
          <a:ln/>
        </p:spPr>
        <p:txBody>
          <a:bodyPr/>
          <a:lstStyle/>
          <a:p>
            <a:pPr eaLnBrk="1" hangingPunct="1">
              <a:spcBef>
                <a:spcPct val="0"/>
              </a:spcBef>
            </a:pPr>
            <a:endParaRPr lang="it-IT" smtClean="0">
              <a:latin typeface="Arial" charset="0"/>
              <a:ea typeface="ＭＳ Ｐゴシック" pitchFamily="34" charset="-128"/>
            </a:endParaRPr>
          </a:p>
        </p:txBody>
      </p:sp>
      <p:sp>
        <p:nvSpPr>
          <p:cNvPr id="242691" name="Espace réservé du numéro de diapositive 3"/>
          <p:cNvSpPr>
            <a:spLocks noGrp="1"/>
          </p:cNvSpPr>
          <p:nvPr>
            <p:ph type="sldNum" sz="quarter" idx="5"/>
          </p:nvPr>
        </p:nvSpPr>
        <p:spPr/>
        <p:txBody>
          <a:bodyPr/>
          <a:lstStyle/>
          <a:p>
            <a:pPr>
              <a:defRPr/>
            </a:pPr>
            <a:fld id="{47DE5CB9-815F-480B-BA09-D50F41D4D3B5}" type="slidenum">
              <a:rPr lang="fr-FR" smtClean="0">
                <a:solidFill>
                  <a:srgbClr val="000000"/>
                </a:solidFill>
              </a:rPr>
              <a:pPr>
                <a:defRPr/>
              </a:pPr>
              <a:t>46</a:t>
            </a:fld>
            <a:endParaRPr lang="fr-FR"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348E07E7-5C3B-425A-9756-DF26F44510BF}" type="slidenum">
              <a:rPr lang="en-GB" smtClean="0">
                <a:latin typeface="Times"/>
              </a:rPr>
              <a:pPr>
                <a:defRPr/>
              </a:pPr>
              <a:t>47</a:t>
            </a:fld>
            <a:endParaRPr lang="en-GB" smtClean="0">
              <a:latin typeface="Times"/>
            </a:endParaRPr>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lIns="91367" tIns="45683" rIns="91367" bIns="45683" anchor="b"/>
          <a:lstStyle/>
          <a:p>
            <a:pPr algn="r"/>
            <a:fld id="{B3CDAE85-AED8-4994-8817-FDAE86182CDA}" type="slidenum">
              <a:rPr lang="es-ES" sz="1200">
                <a:solidFill>
                  <a:srgbClr val="000000"/>
                </a:solidFill>
              </a:rPr>
              <a:pPr algn="r"/>
              <a:t>49</a:t>
            </a:fld>
            <a:endParaRPr lang="es-ES" sz="1200">
              <a:solidFill>
                <a:srgbClr val="000000"/>
              </a:solidFill>
            </a:endParaRPr>
          </a:p>
        </p:txBody>
      </p:sp>
      <p:sp>
        <p:nvSpPr>
          <p:cNvPr id="15363" name="Rectangle 2"/>
          <p:cNvSpPr>
            <a:spLocks noGrp="1" noRot="1" noChangeAspect="1" noChangeArrowheads="1" noTextEdit="1"/>
          </p:cNvSpPr>
          <p:nvPr>
            <p:ph type="sldImg"/>
          </p:nvPr>
        </p:nvSpPr>
        <p:spPr bwMode="auto">
          <a:xfrm>
            <a:off x="976313" y="407988"/>
            <a:ext cx="4721225" cy="3541712"/>
          </a:xfrm>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1164003" y="4161515"/>
            <a:ext cx="4341082" cy="4882821"/>
          </a:xfrm>
          <a:solidFill>
            <a:srgbClr val="FFFFFF"/>
          </a:solidFill>
          <a:ln>
            <a:solidFill>
              <a:srgbClr val="000000"/>
            </a:solidFill>
            <a:miter lim="800000"/>
            <a:headEnd/>
            <a:tailEnd/>
          </a:ln>
        </p:spPr>
        <p:txBody>
          <a:bodyPr wrap="square" lIns="89585" tIns="44792" rIns="89585" bIns="44792"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xfrm>
            <a:off x="1164003" y="4580721"/>
            <a:ext cx="4410552" cy="4399121"/>
          </a:xfrm>
          <a:noFill/>
        </p:spPr>
        <p:txBody>
          <a:bodyPr wrap="square" numCol="1" anchor="t" anchorCtr="0" compatLnSpc="1">
            <a:prstTxWarp prst="textNoShape">
              <a:avLst/>
            </a:prstTxWarp>
          </a:bodyPr>
          <a:lstStyle/>
          <a:p>
            <a:r>
              <a:rPr lang="en-GB" b="1" smtClean="0"/>
              <a:t>Reference</a:t>
            </a:r>
          </a:p>
          <a:p>
            <a:r>
              <a:rPr lang="en-GB" smtClean="0"/>
              <a:t>Goodwin FK and Jamison KR (2007). Manic-Depressive Illness: Bipolar Disorder and Recurrent Depression. 2</a:t>
            </a:r>
            <a:r>
              <a:rPr lang="en-GB" baseline="30000" smtClean="0"/>
              <a:t>nd</a:t>
            </a:r>
            <a:r>
              <a:rPr lang="en-GB" smtClean="0"/>
              <a:t> Edition. New York: Oxford University Press. Part V Treatment: Chapter 17: Fundamentals of Treatment.  ‘Stages of Treatment’ pp702-703.</a:t>
            </a:r>
            <a:endParaRPr lang="en-GB" b="1" smtClean="0"/>
          </a:p>
          <a:p>
            <a:endParaRPr lang="en-GB" smtClean="0"/>
          </a:p>
          <a:p>
            <a:r>
              <a:rPr lang="en-GB" smtClean="0"/>
              <a:t>. </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E42910-58BC-4C0F-9CE3-39F02D91E166}" type="slidenum">
              <a:rPr lang="en-GB" smtClean="0">
                <a:latin typeface="Arial" pitchFamily="34" charset="0"/>
                <a:cs typeface="Arial" pitchFamily="34" charset="0"/>
              </a:rPr>
              <a:pPr/>
              <a:t>50</a:t>
            </a:fld>
            <a:endParaRPr lang="en-GB"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7411" name="Notes Placeholder 2"/>
          <p:cNvSpPr>
            <a:spLocks noGrp="1"/>
          </p:cNvSpPr>
          <p:nvPr>
            <p:ph type="body" idx="1"/>
          </p:nvPr>
        </p:nvSpPr>
        <p:spPr bwMode="auto">
          <a:xfrm>
            <a:off x="1094534" y="4643518"/>
            <a:ext cx="4480022" cy="4640122"/>
          </a:xfrm>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AU" sz="1100" b="1" smtClean="0"/>
              <a:t>References</a:t>
            </a:r>
            <a:endParaRPr lang="en-AU" sz="1100" smtClean="0"/>
          </a:p>
          <a:p>
            <a:r>
              <a:rPr lang="en-AU" sz="1100" smtClean="0"/>
              <a:t>Evans D (2000). </a:t>
            </a:r>
            <a:r>
              <a:rPr lang="en-GB" sz="1100" smtClean="0"/>
              <a:t>Bipolar disorder: diagnostic challenges and treatment considerations.</a:t>
            </a:r>
            <a:r>
              <a:rPr lang="en-GB" sz="1100" b="1" smtClean="0"/>
              <a:t> </a:t>
            </a:r>
            <a:r>
              <a:rPr lang="en-AU" sz="1100" smtClean="0"/>
              <a:t>J Clin Psychiatry  61(Suppl13):26–31; </a:t>
            </a:r>
          </a:p>
          <a:p>
            <a:pPr eaLnBrk="1" hangingPunct="1">
              <a:spcBef>
                <a:spcPct val="0"/>
              </a:spcBef>
            </a:pPr>
            <a:endParaRPr lang="en-AU" sz="1100" smtClean="0"/>
          </a:p>
          <a:p>
            <a:pPr eaLnBrk="1" hangingPunct="1">
              <a:spcBef>
                <a:spcPct val="0"/>
              </a:spcBef>
            </a:pPr>
            <a:r>
              <a:rPr lang="en-AU" sz="1100" smtClean="0"/>
              <a:t>Hirschfeld RM, 2003. </a:t>
            </a:r>
            <a:r>
              <a:rPr lang="en-GB" sz="1100" smtClean="0"/>
              <a:t>The efficacy of atypical antipsychotics in bipolar disorders.</a:t>
            </a:r>
            <a:r>
              <a:rPr lang="en-GB" sz="1100" b="1" smtClean="0"/>
              <a:t> </a:t>
            </a:r>
            <a:r>
              <a:rPr lang="en-AU" sz="1100" smtClean="0"/>
              <a:t>J Clin Psychiatry  64(Suppl8):15–21; </a:t>
            </a:r>
          </a:p>
          <a:p>
            <a:pPr eaLnBrk="1" hangingPunct="1">
              <a:spcBef>
                <a:spcPct val="0"/>
              </a:spcBef>
            </a:pPr>
            <a:endParaRPr lang="en-AU" sz="1100" smtClean="0"/>
          </a:p>
          <a:p>
            <a:pPr eaLnBrk="1" hangingPunct="1">
              <a:spcBef>
                <a:spcPct val="0"/>
              </a:spcBef>
            </a:pPr>
            <a:r>
              <a:rPr lang="en-AU" sz="1100" smtClean="0"/>
              <a:t>Hirschfeld RM, Calabrese JR, Weissman MM et al. 2003. </a:t>
            </a:r>
            <a:r>
              <a:rPr lang="en-GB" sz="1100" smtClean="0"/>
              <a:t>Screening for bipolar disorder in the community. J</a:t>
            </a:r>
            <a:r>
              <a:rPr lang="en-AU" sz="1100" smtClean="0"/>
              <a:t> Clin Psychiatry 64(1):53–59; </a:t>
            </a:r>
          </a:p>
          <a:p>
            <a:pPr eaLnBrk="1" hangingPunct="1">
              <a:spcBef>
                <a:spcPct val="0"/>
              </a:spcBef>
            </a:pPr>
            <a:endParaRPr lang="en-AU" sz="1100" smtClean="0"/>
          </a:p>
          <a:p>
            <a:pPr eaLnBrk="1" hangingPunct="1">
              <a:spcBef>
                <a:spcPct val="0"/>
              </a:spcBef>
            </a:pPr>
            <a:r>
              <a:rPr lang="en-GB" sz="1100" smtClean="0"/>
              <a:t>Judd LL, Akiskal HS, Schettler PJ et al, 2002.</a:t>
            </a:r>
            <a:r>
              <a:rPr lang="en-AU" sz="1100" smtClean="0"/>
              <a:t>. </a:t>
            </a:r>
            <a:r>
              <a:rPr lang="en-GB" sz="1100" smtClean="0"/>
              <a:t>The long-term natural history of the weekly symptomatic status of bipolar I disorder. </a:t>
            </a:r>
            <a:r>
              <a:rPr lang="en-AU" sz="1100" smtClean="0"/>
              <a:t>Arch Gen Psychiatry  59(6):530–537;</a:t>
            </a:r>
          </a:p>
          <a:p>
            <a:pPr eaLnBrk="1" hangingPunct="1">
              <a:spcBef>
                <a:spcPct val="0"/>
              </a:spcBef>
            </a:pPr>
            <a:endParaRPr lang="en-AU" sz="1100" smtClean="0"/>
          </a:p>
          <a:p>
            <a:pPr eaLnBrk="1" hangingPunct="1">
              <a:spcBef>
                <a:spcPct val="0"/>
              </a:spcBef>
            </a:pPr>
            <a:r>
              <a:rPr lang="en-GB" sz="1100" smtClean="0"/>
              <a:t>Judd LL, Akiskal HS, Schettler PJ et al, 2003. The comparative clinical phenotype and long term longitudinal episode course of bipolar I and II: a clinical spectrum or distinct disorders? </a:t>
            </a:r>
            <a:r>
              <a:rPr lang="en-AU" sz="1100" smtClean="0"/>
              <a:t> J Affect Disord  73(1-2):19–32.</a:t>
            </a:r>
          </a:p>
          <a:p>
            <a:pPr eaLnBrk="1" hangingPunct="1">
              <a:spcBef>
                <a:spcPct val="0"/>
              </a:spcBef>
            </a:pPr>
            <a:endParaRPr lang="en-AU" sz="1100" smtClean="0"/>
          </a:p>
          <a:p>
            <a:pPr eaLnBrk="1" hangingPunct="1">
              <a:spcBef>
                <a:spcPct val="0"/>
              </a:spcBef>
            </a:pPr>
            <a:r>
              <a:rPr lang="en-AU" sz="1100" smtClean="0"/>
              <a:t>Citrome L and Goldberg JF, 2005. The many faces of bipolar disorderL how to tell them apart. Postgrad Med 117(2):15–16,19–23.</a:t>
            </a:r>
          </a:p>
          <a:p>
            <a:pPr eaLnBrk="1" hangingPunct="1">
              <a:spcBef>
                <a:spcPct val="0"/>
              </a:spcBef>
            </a:pPr>
            <a:endParaRPr lang="en-AU" sz="1100" smtClean="0"/>
          </a:p>
          <a:p>
            <a:pPr eaLnBrk="1" hangingPunct="1">
              <a:spcBef>
                <a:spcPct val="0"/>
              </a:spcBef>
            </a:pPr>
            <a:r>
              <a:rPr lang="en-AU" sz="1100" smtClean="0"/>
              <a:t>Kupka RW, Altshuler LL, Nolen WA et al, 2007. </a:t>
            </a:r>
            <a:r>
              <a:rPr lang="en-GB" sz="1100" smtClean="0"/>
              <a:t>Three times more days depressed than manic or hypomanic in both bipolar I and bipolar II disorder. </a:t>
            </a:r>
            <a:r>
              <a:rPr lang="en-AU" sz="1100" smtClean="0"/>
              <a:t>Bipolar Disord 9(5):531–535.</a:t>
            </a:r>
          </a:p>
        </p:txBody>
      </p:sp>
      <p:sp>
        <p:nvSpPr>
          <p:cNvPr id="17412" name="Slide Number Placeholder 3"/>
          <p:cNvSpPr txBox="1">
            <a:spLocks noGrp="1"/>
          </p:cNvSpPr>
          <p:nvPr/>
        </p:nvSpPr>
        <p:spPr bwMode="auto">
          <a:xfrm>
            <a:off x="3776063" y="9283639"/>
            <a:ext cx="2891482" cy="490489"/>
          </a:xfrm>
          <a:prstGeom prst="rect">
            <a:avLst/>
          </a:prstGeom>
          <a:noFill/>
          <a:ln w="9525">
            <a:noFill/>
            <a:miter lim="800000"/>
            <a:headEnd/>
            <a:tailEnd/>
          </a:ln>
        </p:spPr>
        <p:txBody>
          <a:bodyPr lIns="91541" tIns="45770" rIns="91541" bIns="45770" anchor="b"/>
          <a:lstStyle/>
          <a:p>
            <a:pPr algn="r" eaLnBrk="0" hangingPunct="0"/>
            <a:fld id="{00B4688B-AD8F-44FB-B9DF-32A0EF13D13C}" type="slidenum">
              <a:rPr lang="en-GB" sz="1200" b="1">
                <a:solidFill>
                  <a:srgbClr val="000000"/>
                </a:solidFill>
                <a:ea typeface="MS PGothic" pitchFamily="34" charset="-128"/>
              </a:rPr>
              <a:pPr algn="r" eaLnBrk="0" hangingPunct="0"/>
              <a:t>51</a:t>
            </a:fld>
            <a:endParaRPr lang="en-GB" sz="1200" b="1">
              <a:solidFill>
                <a:srgbClr val="000000"/>
              </a:solidFill>
              <a:ea typeface="MS PGothic"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275"/>
            <a:fld id="{2B9FDEDF-38B0-412A-B625-338A474A5AC5}" type="slidenum">
              <a:rPr lang="en-GB" smtClean="0">
                <a:solidFill>
                  <a:srgbClr val="000000"/>
                </a:solidFill>
                <a:latin typeface="Arial" pitchFamily="34" charset="0"/>
                <a:cs typeface="Arial" pitchFamily="34" charset="0"/>
              </a:rPr>
              <a:pPr defTabSz="930275"/>
              <a:t>52</a:t>
            </a:fld>
            <a:endParaRPr lang="en-GB" smtClean="0">
              <a:solidFill>
                <a:srgbClr val="000000"/>
              </a:solidFill>
              <a:latin typeface="Arial" pitchFamily="34" charset="0"/>
              <a:cs typeface="Arial" pitchFamily="34" charset="0"/>
            </a:endParaRPr>
          </a:p>
        </p:txBody>
      </p:sp>
      <p:sp>
        <p:nvSpPr>
          <p:cNvPr id="18435" name="Rectangle 2"/>
          <p:cNvSpPr>
            <a:spLocks noGrp="1" noRot="1" noChangeAspect="1" noTextEdit="1"/>
          </p:cNvSpPr>
          <p:nvPr>
            <p:ph type="sldImg"/>
          </p:nvPr>
        </p:nvSpPr>
        <p:spPr bwMode="auto">
          <a:noFill/>
          <a:ln>
            <a:solidFill>
              <a:srgbClr val="000000"/>
            </a:solidFill>
            <a:miter lim="800000"/>
            <a:headEnd/>
            <a:tailEnd/>
          </a:ln>
        </p:spPr>
      </p:sp>
      <p:sp>
        <p:nvSpPr>
          <p:cNvPr id="18436" name="Rectangle 3"/>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2E42EDA-69A4-4571-AEFD-64A632454C8E}"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sp>
        <p:nvSpPr>
          <p:cNvPr id="19459" name="Rectangle 2"/>
          <p:cNvSpPr>
            <a:spLocks noGrp="1" noRot="1" noChangeAspect="1" noChangeArrowheads="1" noTextEdit="1"/>
          </p:cNvSpPr>
          <p:nvPr>
            <p:ph type="sldImg"/>
          </p:nvPr>
        </p:nvSpPr>
        <p:spPr bwMode="auto">
          <a:xfrm>
            <a:off x="1011170" y="650026"/>
            <a:ext cx="4648292" cy="3832259"/>
          </a:xfrm>
          <a:noFill/>
          <a:ln>
            <a:solidFill>
              <a:srgbClr val="000000"/>
            </a:solidFill>
            <a:miter lim="800000"/>
            <a:headEnd/>
            <a:tailEnd/>
          </a:ln>
        </p:spPr>
      </p:sp>
      <p:sp>
        <p:nvSpPr>
          <p:cNvPr id="19460" name="Rectangle 3"/>
          <p:cNvSpPr>
            <a:spLocks noGrp="1" noChangeArrowheads="1"/>
          </p:cNvSpPr>
          <p:nvPr>
            <p:ph type="body" idx="1"/>
          </p:nvPr>
        </p:nvSpPr>
        <p:spPr bwMode="auto">
          <a:xfrm>
            <a:off x="1023521" y="4643517"/>
            <a:ext cx="4622048" cy="4399121"/>
          </a:xfrm>
          <a:noFill/>
        </p:spPr>
        <p:txBody>
          <a:bodyPr wrap="square" numCol="1" anchor="t" anchorCtr="0" compatLnSpc="1">
            <a:prstTxWarp prst="textNoShape">
              <a:avLst/>
            </a:prstTxWarp>
          </a:bodyPr>
          <a:lstStyle/>
          <a:p>
            <a:pPr eaLnBrk="1" hangingPunct="1"/>
            <a:endParaRPr lang="en-GB" b="1" smtClean="0"/>
          </a:p>
          <a:p>
            <a:pPr eaLnBrk="1" hangingPunct="1"/>
            <a:r>
              <a:rPr lang="en-GB" b="1" smtClean="0"/>
              <a:t>References</a:t>
            </a:r>
          </a:p>
          <a:p>
            <a:pPr eaLnBrk="1" hangingPunct="1"/>
            <a:r>
              <a:rPr lang="en-GB" smtClean="0"/>
              <a:t>Colom F, Vieta E, Martínez-Arán A et al, 2003. A Randomized Trial on the Efficacy of Group Psychoeducation in the Prophylaxis of Recurrences in Bipolar Patients Whose Disease Is in Remission.  Arch Gen Psychiatry 2003;60:402-407.</a:t>
            </a:r>
          </a:p>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F66CFB-457A-4790-87FA-2B9E9C36BB76}" type="slidenum">
              <a:rPr lang="en-US" smtClean="0">
                <a:latin typeface="Arial" pitchFamily="34" charset="0"/>
                <a:cs typeface="Arial" pitchFamily="34" charset="0"/>
              </a:rPr>
              <a:pPr/>
              <a:t>54</a:t>
            </a:fld>
            <a:endParaRPr lang="en-US" smtClean="0">
              <a:latin typeface="Arial" pitchFamily="34" charset="0"/>
              <a:cs typeface="Arial"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xfrm>
            <a:off x="1094534" y="4643517"/>
            <a:ext cx="4480022" cy="4399121"/>
          </a:xfrm>
          <a:noFill/>
        </p:spPr>
        <p:txBody>
          <a:bodyPr wrap="square" lIns="89723" tIns="44862" rIns="89723" bIns="44862"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solidFill>
            <a:srgbClr val="FFFFFF"/>
          </a:solidFill>
          <a:ln/>
        </p:spPr>
      </p:sp>
      <p:sp>
        <p:nvSpPr>
          <p:cNvPr id="165890" name="Notes Placeholder 3"/>
          <p:cNvSpPr>
            <a:spLocks noGrp="1"/>
          </p:cNvSpPr>
          <p:nvPr/>
        </p:nvSpPr>
        <p:spPr bwMode="auto">
          <a:xfrm>
            <a:off x="666750" y="4643438"/>
            <a:ext cx="5335588" cy="4398962"/>
          </a:xfrm>
          <a:prstGeom prst="rect">
            <a:avLst/>
          </a:prstGeom>
          <a:noFill/>
          <a:ln w="9525">
            <a:noFill/>
            <a:miter lim="800000"/>
            <a:headEnd/>
            <a:tailEnd/>
          </a:ln>
        </p:spPr>
        <p:txBody>
          <a:bodyPr lIns="93087" tIns="46544" rIns="93087" bIns="46544"/>
          <a:lstStyle/>
          <a:p>
            <a:pPr algn="r" defTabSz="928688" eaLnBrk="0" hangingPunct="0">
              <a:spcBef>
                <a:spcPct val="30000"/>
              </a:spcBef>
            </a:pPr>
            <a:endParaRPr lang="en-US" sz="2900" b="1">
              <a:solidFill>
                <a:srgbClr val="000000"/>
              </a:solidFill>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xfrm>
            <a:off x="1094534" y="4580722"/>
            <a:ext cx="4480022" cy="4694433"/>
          </a:xfrm>
          <a:noFill/>
        </p:spPr>
        <p:txBody>
          <a:bodyPr wrap="square" numCol="1" anchor="t" anchorCtr="0" compatLnSpc="1">
            <a:prstTxWarp prst="textNoShape">
              <a:avLst/>
            </a:prstTxWarp>
          </a:bodyPr>
          <a:lstStyle/>
          <a:p>
            <a:pPr>
              <a:spcBef>
                <a:spcPts val="325"/>
              </a:spcBef>
            </a:pPr>
            <a:r>
              <a:rPr lang="en-GB" sz="900" u="sng" smtClean="0">
                <a:cs typeface="Times New Roman" pitchFamily="18" charset="0"/>
              </a:rPr>
              <a:t>References</a:t>
            </a:r>
            <a:endParaRPr lang="en-GB" smtClean="0">
              <a:latin typeface="Times New Roman" pitchFamily="18" charset="0"/>
              <a:cs typeface="Times New Roman" pitchFamily="18" charset="0"/>
            </a:endParaRPr>
          </a:p>
          <a:p>
            <a:r>
              <a:rPr lang="en-GB" sz="800" smtClean="0"/>
              <a:t>Canadian Network for Mood and Anxiety Treatments (CANMAT) and International Society for Bipolar Disorders (ISBD) collaborative update of CANMAT guidelines for the management of patients with bipolar disorder: update 2009. Bipolar Disord 11(3):225-55.</a:t>
            </a:r>
          </a:p>
          <a:p>
            <a:r>
              <a:rPr lang="en-GB" sz="800" smtClean="0"/>
              <a:t> </a:t>
            </a:r>
          </a:p>
          <a:p>
            <a:r>
              <a:rPr lang="en-GB" sz="800" smtClean="0"/>
              <a:t>Department of Veterans Affairs, 2010. Management of Bipolar Disorder Working Group: VA/DoD clinical practice guidelines for management of bipolar disorder in adults. http://www.healthquality.va.gov/Management_of_Bi.asp </a:t>
            </a:r>
          </a:p>
          <a:p>
            <a:r>
              <a:rPr lang="en-GB" sz="800" smtClean="0"/>
              <a:t> </a:t>
            </a:r>
          </a:p>
          <a:p>
            <a:r>
              <a:rPr lang="en-GB" sz="800" smtClean="0"/>
              <a:t>Grunze H, Kasper S, Goodwin G et al, 2004. World Federation of Societies of Biological Psychiatry (WFSBP) guidelines for the biological treatment of bipolar disorders, part III: Maintenance treatment. The World Journal of Biological Psychiatry 5: 120-135</a:t>
            </a:r>
          </a:p>
          <a:p>
            <a:r>
              <a:rPr lang="en-GB" sz="800" smtClean="0"/>
              <a:t> </a:t>
            </a:r>
          </a:p>
          <a:p>
            <a:r>
              <a:rPr lang="en-GB" sz="800" smtClean="0"/>
              <a:t>Grunze H, Vieta E, Goodwin G et al, 2009. The World Federation of Societies of Biological Psychiatry (WFSBP) Guidelines for the Biological Treatment of Bipolar Disorders: Update 2009 on the Treatment of Acute Mania. The World Journal of Biological Psychiatry 10: 85-116</a:t>
            </a:r>
          </a:p>
          <a:p>
            <a:r>
              <a:rPr lang="en-GB" sz="800" smtClean="0"/>
              <a:t> </a:t>
            </a:r>
          </a:p>
          <a:p>
            <a:r>
              <a:rPr lang="en-GB" sz="800" smtClean="0"/>
              <a:t>Goodwin GM; Consensus Group of the British Association for Psychopharmacology, 2009. Evidence-based guidelines for treating bipolar disorder: revised second edition--recommendations from the British Association for Psychopharmacology. J Psychopharmacol.23(4):346-88.</a:t>
            </a:r>
          </a:p>
          <a:p>
            <a:r>
              <a:rPr lang="en-GB" sz="800" smtClean="0"/>
              <a:t> </a:t>
            </a:r>
          </a:p>
          <a:p>
            <a:r>
              <a:rPr lang="en-GB" sz="800" smtClean="0"/>
              <a:t>National Institute for Health and Clinical Excellence, 2006: http://guidance.nice.org.uk/CG38</a:t>
            </a:r>
          </a:p>
          <a:p>
            <a:r>
              <a:rPr lang="en-GB" sz="800" smtClean="0"/>
              <a:t>American Psychiatric Association, 2002. </a:t>
            </a:r>
            <a:r>
              <a:rPr lang="en-GB" sz="800" u="sng" smtClean="0">
                <a:hlinkClick r:id="rId3"/>
              </a:rPr>
              <a:t>http://psychiatryonline.org/content.aspx?bookid=28&amp;sectionid=1669577</a:t>
            </a:r>
            <a:endParaRPr lang="en-GB" sz="800" smtClean="0"/>
          </a:p>
          <a:p>
            <a:r>
              <a:rPr lang="en-GB" sz="800" smtClean="0"/>
              <a:t> </a:t>
            </a:r>
          </a:p>
          <a:p>
            <a:r>
              <a:rPr lang="en-GB" sz="800" smtClean="0"/>
              <a:t>Royal Australian and New Zealand College of Psychiatrists Clinical Practice Guidelines Team for Bipolar Disorder, 2004. Australian and New Zealand clinical practice guidelines for the treatment of bipolar disorder. Aust N Z J Psychiatry. 38(5):280-305.</a:t>
            </a:r>
          </a:p>
          <a:p>
            <a:r>
              <a:rPr lang="en-GB" sz="800" smtClean="0"/>
              <a:t> </a:t>
            </a:r>
          </a:p>
          <a:p>
            <a:r>
              <a:rPr lang="en-GB" sz="800" smtClean="0"/>
              <a:t>Yatham LN, Kennedy SH, Schaffer A et al, 2009. Canadian Network for Mood and Anxiety Treatments (CANMAT) and International Society for Bipolar Disorders (ISBD) collaborative update of CANMAT guidelines for the management of patients with bipolar disorder: update 2009. Bipolar Disord 11(3):225-55.</a:t>
            </a:r>
          </a:p>
          <a:p>
            <a:r>
              <a:rPr lang="en-GB" sz="900" smtClean="0"/>
              <a:t> </a:t>
            </a:r>
          </a:p>
          <a:p>
            <a:endParaRPr lang="en-GB" sz="90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C1461B-65F3-486D-AD71-008DDAFD1145}" type="slidenum">
              <a:rPr lang="en-GB" smtClean="0">
                <a:latin typeface="Arial" pitchFamily="34" charset="0"/>
                <a:cs typeface="Arial" pitchFamily="34" charset="0"/>
              </a:rPr>
              <a:pPr/>
              <a:t>55</a:t>
            </a:fld>
            <a:endParaRPr lang="en-GB"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endParaRPr lang="en-GB"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F47559-329F-499E-BB1E-49ABC57FC182}" type="slidenum">
              <a:rPr lang="en-GB" smtClean="0">
                <a:latin typeface="Arial" pitchFamily="34" charset="0"/>
                <a:cs typeface="Arial" pitchFamily="34" charset="0"/>
              </a:rPr>
              <a:pPr/>
              <a:t>56</a:t>
            </a:fld>
            <a:endParaRPr lang="en-GB"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endParaRPr lang="en-GB"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38956B-75B0-4D7C-8C74-46221972B6D4}" type="slidenum">
              <a:rPr lang="en-GB" smtClean="0">
                <a:latin typeface="Arial" pitchFamily="34" charset="0"/>
                <a:cs typeface="Arial" pitchFamily="34" charset="0"/>
              </a:rPr>
              <a:pPr/>
              <a:t>57</a:t>
            </a:fld>
            <a:endParaRPr lang="en-GB"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9FE8C8-DB48-4586-8C79-4231EAF0DB46}" type="slidenum">
              <a:rPr lang="en-GB" smtClean="0">
                <a:latin typeface="Times" pitchFamily="18" charset="0"/>
                <a:cs typeface="Arial" pitchFamily="34" charset="0"/>
              </a:rPr>
              <a:pPr/>
              <a:t>58</a:t>
            </a:fld>
            <a:endParaRPr lang="en-GB" smtClean="0">
              <a:latin typeface="Times" pitchFamily="18"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American Psychiatric Association. Diagnostic and Statistical Manual of Mental Disorders, 4th edition (DSM-IV). Washington DC: American Psychiatric Association, 1994.</a:t>
            </a:r>
          </a:p>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American Psychiatric Association. Diagnostic and Statistical Manual of Mental Disorders, 4th edition (DSM-IV). Washington DC: American Psychiatric Association, 1994.</a:t>
            </a:r>
          </a:p>
          <a:p>
            <a:pPr eaLnBrk="1" hangingPunct="1"/>
            <a:endParaRPr lang="en-GB" smtClean="0"/>
          </a:p>
          <a:p>
            <a:pPr eaLnBrk="1" hangingPunct="1"/>
            <a:r>
              <a:rPr lang="en-GB" smtClean="0"/>
              <a:t>Swann AC, Steinberg JL, Lijffijt, M et al, 2009. Continuum of depressive and manic mixed states in patients with bipolar disorder: quantitative measurement and clinical features. World Psychiatry 8 166–172. </a:t>
            </a:r>
          </a:p>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endParaRPr lang="en-GB"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803BA3-5C47-4548-91B5-4399FC21D778}" type="slidenum">
              <a:rPr lang="en-GB" smtClean="0">
                <a:latin typeface="Arial" pitchFamily="34" charset="0"/>
                <a:cs typeface="Arial" pitchFamily="34" charset="0"/>
              </a:rPr>
              <a:pPr/>
              <a:t>60</a:t>
            </a:fld>
            <a:endParaRPr lang="en-GB"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xfrm>
            <a:off x="1094534" y="4643517"/>
            <a:ext cx="4410551"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Goodwin GM and the Consensus Group of the British Association for Psychopharmacology. Evidence-based guidelines for treating bipolar disorder: revised second edition--recommendations from the British Association for Psychopharmacology. J Psychopharmacol 23(4):346-88.</a:t>
            </a:r>
          </a:p>
          <a:p>
            <a:pPr eaLnBrk="1" hangingPunct="1"/>
            <a:endParaRPr lang="en-GB" smtClean="0"/>
          </a:p>
          <a:p>
            <a:pPr eaLnBrk="1" hangingPunct="1"/>
            <a:endParaRPr lang="en-GB"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9D70B6-F654-4D9A-9710-BC95E30C5B94}" type="slidenum">
              <a:rPr lang="en-GB" smtClean="0">
                <a:latin typeface="Arial" pitchFamily="34" charset="0"/>
                <a:cs typeface="Arial" pitchFamily="34" charset="0"/>
              </a:rPr>
              <a:pPr/>
              <a:t>61</a:t>
            </a:fld>
            <a:endParaRPr lang="en-GB"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r>
              <a:rPr lang="en-GB" b="1" smtClean="0">
                <a:solidFill>
                  <a:srgbClr val="000000"/>
                </a:solidFill>
                <a:ea typeface="MS PGothic" pitchFamily="34" charset="-128"/>
              </a:rPr>
              <a:t>Reference</a:t>
            </a:r>
          </a:p>
          <a:p>
            <a:r>
              <a:rPr lang="en-GB" smtClean="0">
                <a:solidFill>
                  <a:srgbClr val="000000"/>
                </a:solidFill>
                <a:ea typeface="MS PGothic" pitchFamily="34" charset="-128"/>
              </a:rPr>
              <a:t>Smith LA, Cornelius V, Warnock A  et al, .</a:t>
            </a:r>
            <a:r>
              <a:rPr lang="it-IT" smtClean="0">
                <a:solidFill>
                  <a:srgbClr val="000000"/>
                </a:solidFill>
                <a:ea typeface="MS PGothic" pitchFamily="34" charset="-128"/>
              </a:rPr>
              <a:t> 2007. </a:t>
            </a:r>
            <a:r>
              <a:rPr lang="en-GB" smtClean="0"/>
              <a:t>Pharmacological interventions for acute bipolar mania: a systematic review of randomized placebo-controlled trials. </a:t>
            </a:r>
            <a:r>
              <a:rPr lang="it-IT" smtClean="0">
                <a:solidFill>
                  <a:srgbClr val="000000"/>
                </a:solidFill>
                <a:ea typeface="MS PGothic" pitchFamily="34" charset="-128"/>
              </a:rPr>
              <a:t>Bipolar Disord 9:551–560.</a:t>
            </a:r>
            <a:endParaRPr lang="en-GB" smtClean="0">
              <a:solidFill>
                <a:srgbClr val="000000"/>
              </a:solidFill>
              <a:ea typeface="MS PGothic" pitchFamily="34" charset="-128"/>
            </a:endParaRPr>
          </a:p>
          <a:p>
            <a:endParaRPr lang="en-GB"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52FAE-0998-41CB-A9E2-DCF87C713320}" type="slidenum">
              <a:rPr lang="en-GB" smtClean="0">
                <a:latin typeface="Arial" pitchFamily="34" charset="0"/>
                <a:cs typeface="Arial" pitchFamily="34" charset="0"/>
              </a:rPr>
              <a:pPr/>
              <a:t>62</a:t>
            </a:fld>
            <a:endParaRPr lang="en-GB"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1094534" y="4580722"/>
            <a:ext cx="4551035" cy="4848877"/>
          </a:xfrm>
          <a:noFill/>
        </p:spPr>
        <p:txBody>
          <a:bodyPr wrap="square" numCol="1" anchor="t" anchorCtr="0" compatLnSpc="1">
            <a:prstTxWarp prst="textNoShape">
              <a:avLst/>
            </a:prstTxWarp>
          </a:bodyPr>
          <a:lstStyle/>
          <a:p>
            <a:pPr eaLnBrk="1" hangingPunct="1">
              <a:spcBef>
                <a:spcPct val="0"/>
              </a:spcBef>
            </a:pPr>
            <a:r>
              <a:rPr lang="en-GB" sz="900" b="1" smtClean="0">
                <a:cs typeface="Times New Roman" pitchFamily="18" charset="0"/>
              </a:rPr>
              <a:t>References</a:t>
            </a:r>
          </a:p>
          <a:p>
            <a:pPr eaLnBrk="1" hangingPunct="1">
              <a:spcBef>
                <a:spcPct val="0"/>
              </a:spcBef>
            </a:pPr>
            <a:r>
              <a:rPr lang="en-GB" sz="900" smtClean="0">
                <a:cs typeface="Times New Roman" pitchFamily="18" charset="0"/>
              </a:rPr>
              <a:t>Bowden CL, Grunze H, Mullen  J et al, 2005. </a:t>
            </a:r>
            <a:r>
              <a:rPr lang="en-GB" sz="900" smtClean="0"/>
              <a:t>A randomized, double-blind, placebo-controlled efficacy and safety study of quetiapine or lithium as monotherapy for mania in bipolar disorder. </a:t>
            </a:r>
            <a:r>
              <a:rPr lang="en-GB" sz="900" smtClean="0">
                <a:cs typeface="Times New Roman" pitchFamily="18" charset="0"/>
              </a:rPr>
              <a:t>J Clin Psychiatry 66:111</a:t>
            </a:r>
            <a:r>
              <a:rPr lang="en-GB" sz="900" smtClean="0">
                <a:sym typeface="Symbol" pitchFamily="18" charset="2"/>
              </a:rPr>
              <a:t></a:t>
            </a:r>
            <a:r>
              <a:rPr lang="en-GB" sz="900" smtClean="0">
                <a:cs typeface="Times New Roman" pitchFamily="18" charset="0"/>
              </a:rPr>
              <a:t>121. </a:t>
            </a:r>
          </a:p>
          <a:p>
            <a:pPr eaLnBrk="1" hangingPunct="1">
              <a:spcBef>
                <a:spcPct val="0"/>
              </a:spcBef>
            </a:pPr>
            <a:r>
              <a:rPr lang="en-US" sz="900" smtClean="0"/>
              <a:t>McIntyre RS, Brecher M, Paulsson B et al, 2005. </a:t>
            </a:r>
            <a:r>
              <a:rPr lang="en-GB" sz="900" smtClean="0"/>
              <a:t>Quetiapine or haloperidol as monotherapy for bipolar mania--a 12-week, double-blind, randomised, parallel-group, placebo-controlled trial. </a:t>
            </a:r>
            <a:r>
              <a:rPr lang="en-US" sz="900" smtClean="0"/>
              <a:t>Eur Neuropsychopharmacol 2005;15:573–585.</a:t>
            </a:r>
          </a:p>
          <a:p>
            <a:pPr eaLnBrk="1" hangingPunct="1">
              <a:spcBef>
                <a:spcPct val="0"/>
              </a:spcBef>
            </a:pPr>
            <a:r>
              <a:rPr lang="en-US" sz="900" smtClean="0"/>
              <a:t>Tohen M, Sanger TM, McElroy S et al, 1999. </a:t>
            </a:r>
            <a:r>
              <a:rPr lang="en-GB" sz="900" smtClean="0"/>
              <a:t>Olanzapine versus placebo in the treatment of acute mania. Olanzapine HGEH Study Group. Am J Psychiatry 1999;156:702–709.</a:t>
            </a:r>
          </a:p>
          <a:p>
            <a:pPr eaLnBrk="1" hangingPunct="1">
              <a:spcBef>
                <a:spcPct val="0"/>
              </a:spcBef>
            </a:pPr>
            <a:r>
              <a:rPr lang="en-US" sz="900" smtClean="0"/>
              <a:t>McIntyre RS, Cohen M, Zhao J et al, 2009. </a:t>
            </a:r>
            <a:r>
              <a:rPr lang="en-GB" sz="900" smtClean="0"/>
              <a:t>A 3-week, randomized, placebo-controlled trial of asenapine in the treatment of acute mania in bipolar mania and mixed states.</a:t>
            </a:r>
            <a:r>
              <a:rPr lang="en-US" sz="900" smtClean="0"/>
              <a:t> Bipolar Disord 11:673–686.</a:t>
            </a:r>
          </a:p>
          <a:p>
            <a:pPr eaLnBrk="1" hangingPunct="1">
              <a:spcBef>
                <a:spcPct val="0"/>
              </a:spcBef>
            </a:pPr>
            <a:r>
              <a:rPr lang="en-US" sz="900" smtClean="0"/>
              <a:t>Khanna S, Vieta E, Lyons B et al, 2005. </a:t>
            </a:r>
            <a:r>
              <a:rPr lang="en-GB" sz="900" smtClean="0"/>
              <a:t>Risperidone in the treatment of acute mania: double-blind, placebo-controlled study. </a:t>
            </a:r>
            <a:r>
              <a:rPr lang="en-US" sz="900" smtClean="0"/>
              <a:t>. Br J Psychiatry 2005;187:229–234. </a:t>
            </a:r>
          </a:p>
          <a:p>
            <a:pPr eaLnBrk="1" hangingPunct="1">
              <a:spcBef>
                <a:spcPct val="0"/>
              </a:spcBef>
            </a:pPr>
            <a:r>
              <a:rPr lang="en-US" sz="900" smtClean="0"/>
              <a:t>Hirschfeld RM, Keck PE Jr, Kramer M et al, 2004.  </a:t>
            </a:r>
            <a:r>
              <a:rPr lang="en-GB" sz="900" smtClean="0"/>
              <a:t>Rapid antimanic effect of risperidone monotherapy: a 3-week multicenter, double-blind, placebo-controlled trial. </a:t>
            </a:r>
            <a:r>
              <a:rPr lang="en-US" sz="900" smtClean="0"/>
              <a:t>Am J Psychiatry 161:1057–1065. </a:t>
            </a:r>
          </a:p>
          <a:p>
            <a:pPr eaLnBrk="1" hangingPunct="1">
              <a:spcBef>
                <a:spcPct val="0"/>
              </a:spcBef>
            </a:pPr>
            <a:r>
              <a:rPr lang="en-US" sz="900" smtClean="0"/>
              <a:t>Keck PE, </a:t>
            </a:r>
            <a:r>
              <a:rPr lang="en-GB" sz="900" smtClean="0"/>
              <a:t>Marcus R, Tourkodimitris S et al, 2003. A placebo-controlled, double-blind study of the efficacy and safety of aripiprazole in patients with acute bipolar mania.</a:t>
            </a:r>
            <a:endParaRPr lang="en-US" sz="900" smtClean="0"/>
          </a:p>
          <a:p>
            <a:pPr eaLnBrk="1" hangingPunct="1">
              <a:spcBef>
                <a:spcPct val="0"/>
              </a:spcBef>
            </a:pPr>
            <a:r>
              <a:rPr lang="pl-PL" sz="900" smtClean="0"/>
              <a:t>Am J Psychiatry</a:t>
            </a:r>
            <a:r>
              <a:rPr lang="en-GB" sz="900" smtClean="0"/>
              <a:t> </a:t>
            </a:r>
            <a:r>
              <a:rPr lang="pl-PL" sz="900" smtClean="0"/>
              <a:t>160:1651–1658</a:t>
            </a:r>
            <a:r>
              <a:rPr lang="en-GB" sz="900" smtClean="0"/>
              <a:t>.</a:t>
            </a:r>
            <a:endParaRPr lang="en-GB" sz="900" baseline="30000" smtClean="0">
              <a:cs typeface="Times New Roman" pitchFamily="18" charset="0"/>
            </a:endParaRPr>
          </a:p>
          <a:p>
            <a:pPr eaLnBrk="1" hangingPunct="1">
              <a:spcBef>
                <a:spcPct val="0"/>
              </a:spcBef>
            </a:pPr>
            <a:r>
              <a:rPr lang="en-GB" sz="900" smtClean="0"/>
              <a:t>Sachs G, et al, 2006. Aripiprazole in the treatment of acute manic or mixed episodes in patients with bipolar I disorder: a 3-week placebo-controlled study. J</a:t>
            </a:r>
            <a:r>
              <a:rPr lang="en-GB" sz="900" i="1" smtClean="0"/>
              <a:t> </a:t>
            </a:r>
            <a:r>
              <a:rPr lang="en-GB" sz="900" smtClean="0"/>
              <a:t>Psychopharmacol</a:t>
            </a:r>
            <a:r>
              <a:rPr lang="en-GB" sz="900" i="1" smtClean="0"/>
              <a:t> </a:t>
            </a:r>
            <a:r>
              <a:rPr lang="en-GB" sz="900" smtClean="0"/>
              <a:t>2006;20:536–546. </a:t>
            </a:r>
            <a:endParaRPr lang="en-GB" sz="900" baseline="30000" smtClean="0">
              <a:cs typeface="Times New Roman" pitchFamily="18" charset="0"/>
            </a:endParaRPr>
          </a:p>
          <a:p>
            <a:pPr eaLnBrk="1" hangingPunct="1">
              <a:spcBef>
                <a:spcPct val="0"/>
              </a:spcBef>
            </a:pPr>
            <a:r>
              <a:rPr lang="en-GB" sz="900" smtClean="0"/>
              <a:t>Keck PE Jr, Versiani M, Potkin S</a:t>
            </a:r>
            <a:r>
              <a:rPr lang="en-US" sz="900" smtClean="0"/>
              <a:t> et al, 2003. </a:t>
            </a:r>
            <a:r>
              <a:rPr lang="en-GB" sz="900" smtClean="0"/>
              <a:t>Ziprasidone in the treatment of acute bipolar mania: a three-week, placebo-controlled, double-blind, randomized trial. </a:t>
            </a:r>
            <a:r>
              <a:rPr lang="en-US" sz="900" smtClean="0"/>
              <a:t> </a:t>
            </a:r>
            <a:r>
              <a:rPr lang="pl-PL" sz="900" smtClean="0"/>
              <a:t>Am J Psychiatry 2003;160:741–748</a:t>
            </a:r>
            <a:r>
              <a:rPr lang="en-US" sz="900" smtClean="0"/>
              <a:t>.</a:t>
            </a:r>
          </a:p>
          <a:p>
            <a:pPr eaLnBrk="1" hangingPunct="1">
              <a:spcBef>
                <a:spcPct val="0"/>
              </a:spcBef>
            </a:pPr>
            <a:r>
              <a:rPr lang="en-US" sz="900" smtClean="0"/>
              <a:t>Potkin SG, Keck PE Jr, Segal S et al, 2005. </a:t>
            </a:r>
            <a:r>
              <a:rPr lang="en-GB" sz="900" smtClean="0"/>
              <a:t>Ziprasidone in acute bipolar mania: a 21-day randomized, double-blind, placebo-controlled replication trial. </a:t>
            </a:r>
            <a:r>
              <a:rPr lang="en-US" sz="900" smtClean="0"/>
              <a:t>J Clin Psychopharmacol  25:301–310;. </a:t>
            </a:r>
          </a:p>
          <a:p>
            <a:pPr eaLnBrk="1" hangingPunct="1">
              <a:spcBef>
                <a:spcPct val="0"/>
              </a:spcBef>
            </a:pPr>
            <a:r>
              <a:rPr lang="pt-BR" sz="900" smtClean="0"/>
              <a:t>Yildiz A, Vieta E, Leucht S  et al, 2011. </a:t>
            </a:r>
            <a:r>
              <a:rPr lang="en-GB" sz="900" smtClean="0"/>
              <a:t>Efficacy of antimanic treatments: meta-analysis of randomized, controlled trials. </a:t>
            </a:r>
            <a:r>
              <a:rPr lang="en-US" sz="900" smtClean="0"/>
              <a:t>Neuropsychopharmacology  36:375–389.</a:t>
            </a:r>
          </a:p>
          <a:p>
            <a:pPr eaLnBrk="1" hangingPunct="1"/>
            <a:endParaRPr lang="en-US" smtClean="0">
              <a:solidFill>
                <a:srgbClr val="003366"/>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r>
              <a:rPr lang="en-GB" b="1" smtClean="0"/>
              <a:t>Reference</a:t>
            </a:r>
          </a:p>
          <a:p>
            <a:r>
              <a:rPr lang="en-GB" smtClean="0"/>
              <a:t>Grunze H, Vieta E, Goodwin GM et al, 2009. The World Federation of Societies of Biological Psychiatry (WFSBP) guidelines for the biological treatment of bipolar disorders: update 2009 on the treatment of acute mania. World J Biol Psychiatry </a:t>
            </a:r>
            <a:r>
              <a:rPr lang="pl-PL" smtClean="0"/>
              <a:t>10(2):85-116.</a:t>
            </a:r>
          </a:p>
          <a:p>
            <a:endParaRPr lang="en-GB" smtClean="0"/>
          </a:p>
          <a:p>
            <a:endParaRPr lang="en-GB"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F39ACC-4640-4383-A2F4-719E15085DFF}" type="slidenum">
              <a:rPr lang="en-GB" smtClean="0">
                <a:latin typeface="Arial" pitchFamily="34" charset="0"/>
                <a:cs typeface="Arial" pitchFamily="34" charset="0"/>
              </a:rPr>
              <a:pPr/>
              <a:t>64</a:t>
            </a:fld>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solidFill>
            <a:srgbClr val="FFFFFF"/>
          </a:solidFill>
          <a:ln/>
        </p:spPr>
      </p:sp>
      <p:sp>
        <p:nvSpPr>
          <p:cNvPr id="167938" name="Notes Placeholder 3"/>
          <p:cNvSpPr>
            <a:spLocks noGrp="1"/>
          </p:cNvSpPr>
          <p:nvPr/>
        </p:nvSpPr>
        <p:spPr bwMode="auto">
          <a:xfrm>
            <a:off x="666750" y="4643438"/>
            <a:ext cx="5335588" cy="4398962"/>
          </a:xfrm>
          <a:prstGeom prst="rect">
            <a:avLst/>
          </a:prstGeom>
          <a:noFill/>
          <a:ln w="9525">
            <a:noFill/>
            <a:miter lim="800000"/>
            <a:headEnd/>
            <a:tailEnd/>
          </a:ln>
        </p:spPr>
        <p:txBody>
          <a:bodyPr lIns="93087" tIns="46544" rIns="93087" bIns="46544"/>
          <a:lstStyle/>
          <a:p>
            <a:pPr algn="r" defTabSz="928688" eaLnBrk="0" hangingPunct="0">
              <a:spcBef>
                <a:spcPct val="30000"/>
              </a:spcBef>
            </a:pPr>
            <a:endParaRPr lang="en-US" sz="2900" b="1">
              <a:solidFill>
                <a:srgbClr val="000000"/>
              </a:solidFill>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xfrm>
            <a:off x="1094534" y="4643517"/>
            <a:ext cx="4551035"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Bowden CL, 2004. Making optimal use of combination pharmacotherapy in bipolar disorder.J Clin Psychiatry 65 Suppl 15 21-24. </a:t>
            </a:r>
          </a:p>
          <a:p>
            <a:pPr eaLnBrk="1" hangingPunct="1"/>
            <a:r>
              <a:rPr lang="en-GB" smtClean="0"/>
              <a:t>Goodwin GM and Vieta E, 2005. Effective maintenance treatment--breaking the cycle of bipolar disorder. Eur Psychiatry 20 (5-6): </a:t>
            </a:r>
            <a:r>
              <a:rPr lang="pl-PL" smtClean="0"/>
              <a:t>365-71</a:t>
            </a:r>
            <a:r>
              <a:rPr lang="en-GB" smtClean="0"/>
              <a:t>.</a:t>
            </a:r>
          </a:p>
          <a:p>
            <a:pPr eaLnBrk="1" hangingPunct="1"/>
            <a:r>
              <a:rPr lang="en-GB" smtClean="0">
                <a:ea typeface="MS PGothic" pitchFamily="34" charset="-128"/>
              </a:rPr>
              <a:t>Suppes et al, 2005. </a:t>
            </a:r>
            <a:r>
              <a:rPr lang="en-GB" smtClean="0"/>
              <a:t>Challenges in the management of bipolar depression. J Clin Psychiatry 66 Suppl 5 11-16. </a:t>
            </a:r>
          </a:p>
          <a:p>
            <a:pPr eaLnBrk="1" hangingPunct="1"/>
            <a:endParaRPr lang="en-GB" b="1" smtClean="0">
              <a:ea typeface="MS PGothic"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1EFE04-9009-4FFF-86C7-F642A7E795FD}" type="slidenum">
              <a:rPr lang="en-GB" smtClean="0">
                <a:latin typeface="Arial" pitchFamily="34" charset="0"/>
                <a:cs typeface="Arial" pitchFamily="34" charset="0"/>
              </a:rPr>
              <a:pPr/>
              <a:t>65</a:t>
            </a:fld>
            <a:endParaRPr lang="en-GB"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779150" y="9287034"/>
            <a:ext cx="2888395" cy="487095"/>
          </a:xfrm>
          <a:prstGeom prst="rect">
            <a:avLst/>
          </a:prstGeom>
          <a:noFill/>
          <a:ln w="9525">
            <a:noFill/>
            <a:miter lim="800000"/>
            <a:headEnd/>
            <a:tailEnd/>
          </a:ln>
        </p:spPr>
        <p:txBody>
          <a:bodyPr lIns="93155" tIns="46578" rIns="93155" bIns="46578" anchor="b"/>
          <a:lstStyle/>
          <a:p>
            <a:pPr algn="r" defTabSz="931863"/>
            <a:fld id="{FDE16C22-0DF9-452A-A7E0-B28986D93C82}" type="slidenum">
              <a:rPr lang="en-US" sz="1200">
                <a:solidFill>
                  <a:srgbClr val="000000"/>
                </a:solidFill>
              </a:rPr>
              <a:pPr algn="r" defTabSz="931863"/>
              <a:t>66</a:t>
            </a:fld>
            <a:endParaRPr lang="en-US" sz="1200">
              <a:solidFill>
                <a:srgbClr val="000000"/>
              </a:solidFill>
            </a:endParaRPr>
          </a:p>
        </p:txBody>
      </p:sp>
      <p:sp>
        <p:nvSpPr>
          <p:cNvPr id="32771"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lIns="95527" tIns="47763" rIns="95527" bIns="47763" anchor="b"/>
          <a:lstStyle/>
          <a:p>
            <a:pPr algn="r" defTabSz="955675"/>
            <a:fld id="{0E804F09-1C30-4601-AC48-D2DCEA4F8067}" type="slidenum">
              <a:rPr lang="en-US" sz="1300">
                <a:solidFill>
                  <a:srgbClr val="000000"/>
                </a:solidFill>
              </a:rPr>
              <a:pPr algn="r" defTabSz="955675"/>
              <a:t>66</a:t>
            </a:fld>
            <a:endParaRPr lang="en-US" sz="1300">
              <a:solidFill>
                <a:srgbClr val="000000"/>
              </a:solidFill>
            </a:endParaRPr>
          </a:p>
        </p:txBody>
      </p:sp>
      <p:sp>
        <p:nvSpPr>
          <p:cNvPr id="32772" name="Rectangle 2"/>
          <p:cNvSpPr>
            <a:spLocks noGrp="1" noRot="1" noChangeAspect="1" noChangeArrowheads="1" noTextEdit="1"/>
          </p:cNvSpPr>
          <p:nvPr>
            <p:ph type="sldImg"/>
          </p:nvPr>
        </p:nvSpPr>
        <p:spPr bwMode="auto">
          <a:xfrm>
            <a:off x="1108428" y="729793"/>
            <a:ext cx="4450690" cy="3669329"/>
          </a:xfrm>
          <a:noFill/>
          <a:ln>
            <a:solidFill>
              <a:srgbClr val="000000"/>
            </a:solidFill>
            <a:miter lim="800000"/>
            <a:headEnd/>
            <a:tailEnd/>
          </a:ln>
        </p:spPr>
      </p:sp>
      <p:sp>
        <p:nvSpPr>
          <p:cNvPr id="32773" name="Rectangle 3"/>
          <p:cNvSpPr>
            <a:spLocks noGrp="1" noChangeArrowheads="1"/>
          </p:cNvSpPr>
          <p:nvPr>
            <p:ph type="body" idx="1"/>
          </p:nvPr>
        </p:nvSpPr>
        <p:spPr bwMode="auto">
          <a:xfrm>
            <a:off x="1094534" y="4580722"/>
            <a:ext cx="4480022" cy="4400818"/>
          </a:xfrm>
          <a:noFill/>
        </p:spPr>
        <p:txBody>
          <a:bodyPr wrap="square" lIns="95527" tIns="47763" rIns="95527" bIns="47763" numCol="1" anchor="t" anchorCtr="0" compatLnSpc="1">
            <a:prstTxWarp prst="textNoShape">
              <a:avLst/>
            </a:prstTxWarp>
          </a:bodyPr>
          <a:lstStyle/>
          <a:p>
            <a:pPr eaLnBrk="1" hangingPunct="1">
              <a:spcBef>
                <a:spcPct val="0"/>
              </a:spcBef>
            </a:pPr>
            <a:r>
              <a:rPr lang="en-GB" sz="1000" b="1" smtClean="0"/>
              <a:t>References</a:t>
            </a:r>
          </a:p>
          <a:p>
            <a:pPr eaLnBrk="1" hangingPunct="1">
              <a:spcBef>
                <a:spcPct val="0"/>
              </a:spcBef>
            </a:pPr>
            <a:r>
              <a:rPr lang="en-US" sz="1000" smtClean="0"/>
              <a:t>Sachs GS, Grossman F, Ghaemi SN et al, 2002. </a:t>
            </a:r>
            <a:r>
              <a:rPr lang="en-GB" sz="1000" smtClean="0"/>
              <a:t>Combination of a mood stabilizer with risperidone or haloperidol for treatment of acute mania: a double-blind, placebo-controlled comparison of efficacy and safety. </a:t>
            </a:r>
            <a:r>
              <a:rPr lang="en-US" sz="1000" smtClean="0"/>
              <a:t>Am J Psychiatry 159:1146–1154.</a:t>
            </a:r>
          </a:p>
          <a:p>
            <a:pPr eaLnBrk="1" hangingPunct="1">
              <a:spcBef>
                <a:spcPct val="0"/>
              </a:spcBef>
              <a:buFontTx/>
              <a:buChar char="•"/>
            </a:pPr>
            <a:endParaRPr lang="en-US" sz="1000" smtClean="0"/>
          </a:p>
          <a:p>
            <a:pPr eaLnBrk="1" hangingPunct="1">
              <a:spcBef>
                <a:spcPct val="0"/>
              </a:spcBef>
            </a:pPr>
            <a:r>
              <a:rPr lang="en-GB" sz="1000" smtClean="0"/>
              <a:t>Yatham LN, Grossman F, Augustyns I et al, 2003. Mood stabilisers plus risperidone or placebo in the treatment of acute mania. International, double-blind, randomised controlled trial. </a:t>
            </a:r>
            <a:r>
              <a:rPr lang="en-US" sz="1000" smtClean="0"/>
              <a:t>Br J Psychiatry 182:141–147.</a:t>
            </a:r>
          </a:p>
          <a:p>
            <a:pPr eaLnBrk="1" hangingPunct="1">
              <a:spcBef>
                <a:spcPct val="0"/>
              </a:spcBef>
            </a:pPr>
            <a:endParaRPr lang="en-US" sz="1000" smtClean="0"/>
          </a:p>
          <a:p>
            <a:pPr eaLnBrk="1" hangingPunct="1">
              <a:spcBef>
                <a:spcPct val="0"/>
              </a:spcBef>
            </a:pPr>
            <a:r>
              <a:rPr lang="en-US" sz="1000" smtClean="0"/>
              <a:t>Tohen M, Chengappa KN, Suppes T et al, 2002. </a:t>
            </a:r>
            <a:r>
              <a:rPr lang="en-GB" sz="1000" smtClean="0"/>
              <a:t>Efficacy of olanzapine in combination with valproate or lithium in the treatment of mania in patients partially nonresponsive to valproate or lithium monotherapy. </a:t>
            </a:r>
            <a:r>
              <a:rPr lang="en-US" sz="1000" smtClean="0"/>
              <a:t> Arch Gen Psychiatry 59:62–69. </a:t>
            </a:r>
          </a:p>
          <a:p>
            <a:pPr eaLnBrk="1" hangingPunct="1">
              <a:spcBef>
                <a:spcPct val="0"/>
              </a:spcBef>
            </a:pPr>
            <a:endParaRPr lang="en-US" sz="1000" smtClean="0"/>
          </a:p>
          <a:p>
            <a:pPr eaLnBrk="1" hangingPunct="1">
              <a:spcBef>
                <a:spcPct val="0"/>
              </a:spcBef>
            </a:pPr>
            <a:r>
              <a:rPr lang="en-US" sz="1000" smtClean="0"/>
              <a:t>Sachs G, Chengappa KN, Suppes T  et al, 2004. </a:t>
            </a:r>
            <a:r>
              <a:rPr lang="en-GB" sz="1000" smtClean="0"/>
              <a:t>Quetiapine with lithium or divalproex for the treatment of bipolar mania: a randomized, double-blind, placebo-controlled study. </a:t>
            </a:r>
            <a:r>
              <a:rPr lang="en-US" sz="1000" smtClean="0"/>
              <a:t>Bipolar Disord 6:213–223.</a:t>
            </a:r>
          </a:p>
          <a:p>
            <a:pPr eaLnBrk="1" hangingPunct="1">
              <a:spcBef>
                <a:spcPct val="0"/>
              </a:spcBef>
            </a:pPr>
            <a:endParaRPr lang="en-US" sz="1000" smtClean="0"/>
          </a:p>
          <a:p>
            <a:pPr eaLnBrk="1" hangingPunct="1">
              <a:spcBef>
                <a:spcPct val="0"/>
              </a:spcBef>
            </a:pPr>
            <a:r>
              <a:rPr lang="en-GB" sz="1000" smtClean="0"/>
              <a:t>Vieta E, T'joen C, McQuade RD et al, 2008. Efficacy of adjunctive aripiprazole to either valproate or lithium in bipolar mania patients partially nonresponsive to valproate/lithium monotherapy: a placebo-controlled study.  </a:t>
            </a:r>
            <a:r>
              <a:rPr lang="pl-PL" sz="1000" smtClean="0"/>
              <a:t>Am J Psychiatry</a:t>
            </a:r>
            <a:r>
              <a:rPr lang="en-GB" sz="1000" smtClean="0"/>
              <a:t> </a:t>
            </a:r>
            <a:r>
              <a:rPr lang="pl-PL" sz="1000" smtClean="0"/>
              <a:t>165:1316–</a:t>
            </a:r>
            <a:r>
              <a:rPr lang="en-GB" sz="1000" smtClean="0"/>
              <a:t>13</a:t>
            </a:r>
            <a:r>
              <a:rPr lang="pl-PL" sz="1000" smtClean="0"/>
              <a:t>25</a:t>
            </a:r>
            <a:r>
              <a:rPr lang="en-GB" sz="1000" smtClean="0"/>
              <a:t>.</a:t>
            </a:r>
          </a:p>
          <a:p>
            <a:pPr eaLnBrk="1" hangingPunct="1">
              <a:spcBef>
                <a:spcPct val="0"/>
              </a:spcBef>
              <a:buFontTx/>
              <a:buChar char="•"/>
            </a:pPr>
            <a:endParaRPr lang="en-GB" sz="10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r>
              <a:rPr lang="en-GB" b="1" smtClean="0"/>
              <a:t>Reference</a:t>
            </a:r>
          </a:p>
          <a:p>
            <a:pPr eaLnBrk="1" hangingPunct="1">
              <a:spcBef>
                <a:spcPct val="0"/>
              </a:spcBef>
            </a:pPr>
            <a:r>
              <a:rPr lang="en-GB" smtClean="0"/>
              <a:t>Gitlin M, 2006. Treatment-resistant bipolar disorder. </a:t>
            </a:r>
          </a:p>
          <a:p>
            <a:pPr eaLnBrk="1" hangingPunct="1">
              <a:spcBef>
                <a:spcPct val="0"/>
              </a:spcBef>
            </a:pPr>
            <a:r>
              <a:rPr lang="en-GB" smtClean="0"/>
              <a:t>Mol Psychiatry 11, 227–240. </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0547AB-17F3-4CCB-B2B7-BBC37D7DACD6}" type="slidenum">
              <a:rPr lang="en-GB" smtClean="0">
                <a:latin typeface="Arial" pitchFamily="34" charset="0"/>
                <a:cs typeface="Arial" pitchFamily="34" charset="0"/>
              </a:rPr>
              <a:pPr/>
              <a:t>67</a:t>
            </a:fld>
            <a:endParaRPr lang="en-GB"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xfrm>
            <a:off x="1164003" y="4643517"/>
            <a:ext cx="4410552" cy="4399121"/>
          </a:xfrm>
          <a:noFill/>
        </p:spPr>
        <p:txBody>
          <a:bodyPr wrap="square" numCol="1" anchor="t" anchorCtr="0" compatLnSpc="1">
            <a:prstTxWarp prst="textNoShape">
              <a:avLst/>
            </a:prstTxWarp>
          </a:bodyPr>
          <a:lstStyle/>
          <a:p>
            <a:r>
              <a:rPr lang="en-GB" b="1" smtClean="0"/>
              <a:t>Reference</a:t>
            </a:r>
          </a:p>
          <a:p>
            <a:r>
              <a:rPr lang="en-GB" smtClean="0"/>
              <a:t>Goodwin GM and the Consensus Group of the British Association for Psychopharmacology. Evidence-based guidelines for treating bipolar disorder: revised second edition--recommendations from the British Association for Psychopharmacology. J Psychopharmacol 23(4):346-88.</a:t>
            </a:r>
          </a:p>
          <a:p>
            <a:endParaRPr lang="en-GB" smtClean="0"/>
          </a:p>
          <a:p>
            <a:endParaRPr lang="en-GB"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2C7E8A-7CF3-47A5-B4BC-C352F6540A62}" type="slidenum">
              <a:rPr lang="en-GB" smtClean="0">
                <a:latin typeface="Arial" pitchFamily="34" charset="0"/>
                <a:cs typeface="Arial" pitchFamily="34" charset="0"/>
              </a:rPr>
              <a:pPr/>
              <a:t>68</a:t>
            </a:fld>
            <a:endParaRPr lang="en-GB"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1094534" y="4657095"/>
            <a:ext cx="4480022" cy="4399121"/>
          </a:xfrm>
          <a:noFill/>
        </p:spPr>
        <p:txBody>
          <a:bodyPr wrap="square" numCol="1" anchor="t" anchorCtr="0" compatLnSpc="1">
            <a:prstTxWarp prst="textNoShape">
              <a:avLst/>
            </a:prstTxWarp>
          </a:bodyPr>
          <a:lstStyle/>
          <a:p>
            <a:r>
              <a:rPr lang="en-GB" b="1" smtClean="0"/>
              <a:t>Reference</a:t>
            </a:r>
          </a:p>
          <a:p>
            <a:pPr>
              <a:spcBef>
                <a:spcPct val="0"/>
              </a:spcBef>
            </a:pPr>
            <a:r>
              <a:rPr lang="en-GB" smtClean="0"/>
              <a:t>Mukherjee S, Sackeim HA, Schnur DB. Electroconvulsive</a:t>
            </a:r>
          </a:p>
          <a:p>
            <a:pPr>
              <a:spcBef>
                <a:spcPct val="0"/>
              </a:spcBef>
            </a:pPr>
            <a:r>
              <a:rPr lang="en-GB" smtClean="0"/>
              <a:t>therapy of acute manic episodes: a review of 50 years’ experience.</a:t>
            </a:r>
          </a:p>
          <a:p>
            <a:pPr>
              <a:spcBef>
                <a:spcPct val="0"/>
              </a:spcBef>
            </a:pPr>
            <a:r>
              <a:rPr lang="pl-PL" smtClean="0"/>
              <a:t>Am J Psychiatry 1994; 151: 169–176.</a:t>
            </a:r>
            <a:endParaRPr lang="en-GB" smtClean="0"/>
          </a:p>
          <a:p>
            <a:endParaRPr lang="en-GB"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64F62E-D8F8-45BA-A17C-AD2D4D60CE07}" type="slidenum">
              <a:rPr lang="en-GB" smtClean="0">
                <a:latin typeface="Arial" pitchFamily="34" charset="0"/>
                <a:cs typeface="Arial" pitchFamily="34" charset="0"/>
              </a:rPr>
              <a:pPr/>
              <a:t>69</a:t>
            </a:fld>
            <a:endParaRPr lang="en-GB"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r>
              <a:rPr lang="en-GB" b="1" smtClean="0"/>
              <a:t>References</a:t>
            </a:r>
          </a:p>
          <a:p>
            <a:pPr eaLnBrk="1" hangingPunct="1">
              <a:spcBef>
                <a:spcPct val="0"/>
              </a:spcBef>
            </a:pPr>
            <a:r>
              <a:rPr lang="it-IT" smtClean="0"/>
              <a:t>Ciapparelli A, Dell’Osso L, Bandettini di Poggio A et al, 2003. Clozapine in treatment-resistant </a:t>
            </a:r>
            <a:r>
              <a:rPr lang="en-GB" smtClean="0"/>
              <a:t>patients with schizophrenia, schizoaffective disorder, or psychotic bipolar disorder: a naturalistic 48-month follow-up study. J </a:t>
            </a:r>
            <a:r>
              <a:rPr lang="pl-PL" smtClean="0"/>
              <a:t>Clin Psychiatry 64: 451–458.</a:t>
            </a:r>
            <a:endParaRPr lang="en-GB" smtClean="0"/>
          </a:p>
          <a:p>
            <a:pPr eaLnBrk="1" hangingPunct="1">
              <a:spcBef>
                <a:spcPct val="0"/>
              </a:spcBef>
            </a:pPr>
            <a:endParaRPr lang="pl-PL" smtClean="0"/>
          </a:p>
          <a:p>
            <a:pPr eaLnBrk="1" hangingPunct="1">
              <a:spcBef>
                <a:spcPct val="0"/>
              </a:spcBef>
            </a:pPr>
            <a:r>
              <a:rPr lang="en-GB" smtClean="0"/>
              <a:t>Fehr BS, Ozcan ME, Suppes T et al, 2005. Low doses of clozapine may</a:t>
            </a:r>
          </a:p>
          <a:p>
            <a:pPr eaLnBrk="1" hangingPunct="1">
              <a:spcBef>
                <a:spcPct val="0"/>
              </a:spcBef>
            </a:pPr>
            <a:r>
              <a:rPr lang="en-GB" smtClean="0"/>
              <a:t>stabilize treatment-resistant bipolar patients. Eur Arch Psychiatry</a:t>
            </a:r>
          </a:p>
          <a:p>
            <a:pPr eaLnBrk="1" hangingPunct="1">
              <a:spcBef>
                <a:spcPct val="0"/>
              </a:spcBef>
            </a:pPr>
            <a:r>
              <a:rPr lang="it-IT" smtClean="0"/>
              <a:t>Clin Neurosci 255: 10–14.</a:t>
            </a:r>
            <a:endParaRPr lang="en-GB"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5ED243-65C0-429C-B686-C9CEE39173D6}" type="slidenum">
              <a:rPr lang="en-GB" smtClean="0">
                <a:latin typeface="Arial" pitchFamily="34" charset="0"/>
                <a:cs typeface="Arial" pitchFamily="34" charset="0"/>
              </a:rPr>
              <a:pPr/>
              <a:t>70</a:t>
            </a:fld>
            <a:endParaRPr lang="en-GB"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endParaRPr lang="en-GB"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3A72C7-34ED-46BD-B81D-A79210ECA0AB}" type="slidenum">
              <a:rPr lang="en-GB" smtClean="0">
                <a:latin typeface="Arial" pitchFamily="34" charset="0"/>
                <a:cs typeface="Arial" pitchFamily="34" charset="0"/>
              </a:rPr>
              <a:pPr/>
              <a:t>71</a:t>
            </a:fld>
            <a:endParaRPr lang="en-GB"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4E6C0AA-DE4F-4823-8F22-6D4E224B64A2}" type="slidenum">
              <a:rPr lang="nl-NL" smtClean="0">
                <a:solidFill>
                  <a:srgbClr val="000000"/>
                </a:solidFill>
                <a:latin typeface="Arial" pitchFamily="34" charset="0"/>
                <a:cs typeface="Arial" pitchFamily="34" charset="0"/>
              </a:rPr>
              <a:pPr/>
              <a:t>72</a:t>
            </a:fld>
            <a:endParaRPr lang="nl-NL" smtClean="0">
              <a:solidFill>
                <a:srgbClr val="000000"/>
              </a:solidFill>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bwMode="auto">
          <a:xfrm>
            <a:off x="1020763" y="466725"/>
            <a:ext cx="4684712" cy="3514725"/>
          </a:xfrm>
          <a:noFill/>
          <a:ln>
            <a:solidFill>
              <a:srgbClr val="000000"/>
            </a:solidFill>
            <a:miter lim="800000"/>
            <a:headEnd/>
            <a:tailEnd/>
          </a:ln>
        </p:spPr>
      </p:sp>
      <p:sp>
        <p:nvSpPr>
          <p:cNvPr id="28676" name="Rectangle 4"/>
          <p:cNvSpPr>
            <a:spLocks noChangeArrowheads="1"/>
          </p:cNvSpPr>
          <p:nvPr/>
        </p:nvSpPr>
        <p:spPr bwMode="auto">
          <a:xfrm>
            <a:off x="1233473" y="4426277"/>
            <a:ext cx="4341082" cy="4660489"/>
          </a:xfrm>
          <a:prstGeom prst="rect">
            <a:avLst/>
          </a:prstGeom>
          <a:noFill/>
          <a:ln w="9525">
            <a:noFill/>
            <a:miter lim="800000"/>
            <a:headEnd/>
            <a:tailEnd/>
          </a:ln>
        </p:spPr>
        <p:txBody>
          <a:bodyPr lIns="92133" tIns="46066" rIns="92133" bIns="46066"/>
          <a:lstStyle/>
          <a:p>
            <a:pPr>
              <a:spcBef>
                <a:spcPct val="30000"/>
              </a:spcBef>
              <a:spcAft>
                <a:spcPct val="30000"/>
              </a:spcAft>
            </a:pPr>
            <a:r>
              <a:rPr lang="en-US" sz="1000" b="1">
                <a:solidFill>
                  <a:srgbClr val="000000"/>
                </a:solidFill>
              </a:rPr>
              <a:t>References</a:t>
            </a:r>
          </a:p>
          <a:p>
            <a:pPr>
              <a:spcBef>
                <a:spcPct val="30000"/>
              </a:spcBef>
              <a:spcAft>
                <a:spcPct val="30000"/>
              </a:spcAft>
            </a:pPr>
            <a:r>
              <a:rPr lang="en-US" sz="1000">
                <a:solidFill>
                  <a:srgbClr val="000000"/>
                </a:solidFill>
                <a:cs typeface="Times New Roman" pitchFamily="18" charset="0"/>
              </a:rPr>
              <a:t>Judd LL et al, 2002. The long-term natural history of the weekly symptomatic status of bipolar I disorder. Arch Gen Psychiatry 59: 530-537.</a:t>
            </a:r>
          </a:p>
          <a:p>
            <a:pPr>
              <a:spcBef>
                <a:spcPct val="30000"/>
              </a:spcBef>
              <a:spcAft>
                <a:spcPct val="30000"/>
              </a:spcAft>
            </a:pPr>
            <a:r>
              <a:rPr lang="en-GB" sz="1000">
                <a:solidFill>
                  <a:srgbClr val="000000"/>
                </a:solidFill>
                <a:cs typeface="Times New Roman" pitchFamily="18" charset="0"/>
              </a:rPr>
              <a:t>Judd LL et al, 2003.  A prospective investigation of the natural history of the long-term weekly symptomatic status of bipolar II disorder.  Arch Gen Psychiatry 60: 261-269.</a:t>
            </a:r>
          </a:p>
          <a:p>
            <a:pPr>
              <a:spcBef>
                <a:spcPct val="30000"/>
              </a:spcBef>
              <a:spcAft>
                <a:spcPct val="30000"/>
              </a:spcAft>
            </a:pPr>
            <a:endParaRPr lang="en-GB" sz="1000">
              <a:solidFill>
                <a:srgbClr val="000000"/>
              </a:solidFill>
              <a:cs typeface="Times New Roman" pitchFamily="18" charset="0"/>
            </a:endParaRPr>
          </a:p>
          <a:p>
            <a:pPr>
              <a:spcBef>
                <a:spcPct val="30000"/>
              </a:spcBef>
              <a:spcAft>
                <a:spcPct val="30000"/>
              </a:spcAft>
            </a:pPr>
            <a:endParaRPr lang="en-GB" sz="1000">
              <a:solidFill>
                <a:srgbClr val="000000"/>
              </a:solidFill>
              <a:cs typeface="Times New Roman" pitchFamily="18" charset="0"/>
            </a:endParaRPr>
          </a:p>
          <a:p>
            <a:pPr>
              <a:spcBef>
                <a:spcPct val="30000"/>
              </a:spcBef>
              <a:spcAft>
                <a:spcPct val="30000"/>
              </a:spcAft>
            </a:pPr>
            <a:endParaRPr lang="en-US" sz="1000">
              <a:solidFill>
                <a:srgbClr val="000000"/>
              </a:solidFill>
              <a:cs typeface="Times New Roman" pitchFamily="18" charset="0"/>
            </a:endParaRPr>
          </a:p>
          <a:p>
            <a:pPr>
              <a:spcBef>
                <a:spcPct val="30000"/>
              </a:spcBef>
              <a:spcAft>
                <a:spcPct val="30000"/>
              </a:spcAft>
            </a:pPr>
            <a:endParaRPr lang="en-US" sz="100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7ED8EE-CA38-4D8E-9692-E361C3FD5A9C}" type="slidenum">
              <a:rPr lang="en-GB" smtClean="0">
                <a:latin typeface="Times" pitchFamily="18" charset="0"/>
                <a:cs typeface="Arial" pitchFamily="34" charset="0"/>
              </a:rPr>
              <a:pPr/>
              <a:t>73</a:t>
            </a:fld>
            <a:endParaRPr lang="en-GB" smtClean="0">
              <a:latin typeface="Times" pitchFamily="18" charset="0"/>
              <a:cs typeface="Arial"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xfrm>
            <a:off x="1094534" y="4580721"/>
            <a:ext cx="4480022"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From Table 1-1. Overview of reported differences between bipolar and unipolar depression. Page 10-11. Part 1: Chapter 1: Conceptualizing Manic-Depressive Illness: The Bipolar-Unipolar Distinction and the Development of the Manic-Depressive Spectrum. Goodwin FK and Jamison KR (2007). Manic Depressive Illness. Bipolar Disorders and Recurrent Depression. 2</a:t>
            </a:r>
            <a:r>
              <a:rPr lang="en-GB" baseline="30000" smtClean="0"/>
              <a:t>nd</a:t>
            </a:r>
            <a:r>
              <a:rPr lang="en-GB" smtClean="0"/>
              <a:t> Edition. New York: Oxford University Press.</a:t>
            </a:r>
          </a:p>
          <a:p>
            <a:pPr eaLnBrk="1" hangingPunct="1"/>
            <a:endParaRPr lang="en-GB" smtClean="0"/>
          </a:p>
          <a:p>
            <a:r>
              <a:rPr lang="en-GB" smtClean="0"/>
              <a:t>Baldessarini RJ,  Vieta E, Calabrese JR et al, 2010. Bipolar Depression: Overview and Commentary. Harvard Rev Psychiatry 8:143–157.</a:t>
            </a:r>
          </a:p>
          <a:p>
            <a:pPr eaLnBrk="1" hangingPunct="1"/>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C84231-ADDA-4087-92AC-55ACCDBCA0EF}" type="slidenum">
              <a:rPr lang="en-US" smtClean="0">
                <a:latin typeface="Arial" pitchFamily="34" charset="0"/>
                <a:cs typeface="Arial" pitchFamily="34" charset="0"/>
              </a:rPr>
              <a:pPr/>
              <a:t>74</a:t>
            </a:fld>
            <a:endParaRPr lang="en-US" smtClean="0">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xfrm>
            <a:off x="1164003" y="4643517"/>
            <a:ext cx="4410552" cy="4399121"/>
          </a:xfrm>
          <a:noFill/>
        </p:spPr>
        <p:txBody>
          <a:bodyPr wrap="square" numCol="1" anchor="t" anchorCtr="0" compatLnSpc="1">
            <a:prstTxWarp prst="textNoShape">
              <a:avLst/>
            </a:prstTxWarp>
          </a:bodyPr>
          <a:lstStyle/>
          <a:p>
            <a:pPr eaLnBrk="1" hangingPunct="1">
              <a:spcBef>
                <a:spcPct val="0"/>
              </a:spcBef>
            </a:pPr>
            <a:r>
              <a:rPr lang="en-US" b="1" smtClean="0"/>
              <a:t>References</a:t>
            </a:r>
          </a:p>
          <a:p>
            <a:pPr eaLnBrk="1" hangingPunct="1">
              <a:spcBef>
                <a:spcPct val="0"/>
              </a:spcBef>
            </a:pPr>
            <a:r>
              <a:rPr lang="en-GB" smtClean="0"/>
              <a:t>Baldessarini RJ,  Vieta E, Calabrese JR et al, 2010. Bipolar Depression: Overview and Commentary. Harvard Rev Psychiatry 8:143–157. </a:t>
            </a:r>
          </a:p>
          <a:p>
            <a:pPr eaLnBrk="1" hangingPunct="1">
              <a:spcBef>
                <a:spcPct val="0"/>
              </a:spcBef>
            </a:pPr>
            <a:endParaRPr lang="en-GB" smtClean="0"/>
          </a:p>
          <a:p>
            <a:pPr>
              <a:spcBef>
                <a:spcPct val="0"/>
              </a:spcBef>
            </a:pPr>
            <a:r>
              <a:rPr lang="en-GB" smtClean="0"/>
              <a:t>Bottlender R, Rudolf D, Strauss A, Moller HJ (2001). Mood-stabilisers reduce the risk of developing antidepressant-induced maniform states in acute treatment of bipolar I depressed patients. Journal of</a:t>
            </a:r>
          </a:p>
          <a:p>
            <a:pPr>
              <a:spcBef>
                <a:spcPct val="0"/>
              </a:spcBef>
            </a:pPr>
            <a:r>
              <a:rPr lang="en-GB" smtClean="0"/>
              <a:t>Affective Disorders 63, 79–83.</a:t>
            </a:r>
          </a:p>
          <a:p>
            <a:pPr>
              <a:spcBef>
                <a:spcPct val="0"/>
              </a:spcBef>
            </a:pPr>
            <a:endParaRPr lang="en-GB" smtClean="0"/>
          </a:p>
          <a:p>
            <a:pPr>
              <a:spcBef>
                <a:spcPct val="0"/>
              </a:spcBef>
            </a:pPr>
            <a:r>
              <a:rPr lang="en-GB" smtClean="0"/>
              <a:t>Licht RW, Gijsman H, Nolen WA et al, 2008. Are antidepressants safe in the treatment of bipolar depression? A critical evaluation of their potential risk to induce switch into mania or cycle acceleration. Acta Psychiatr Scand 118 (5) 337-346. </a:t>
            </a:r>
          </a:p>
          <a:p>
            <a:pPr>
              <a:spcBef>
                <a:spcPct val="0"/>
              </a:spcBef>
            </a:pPr>
            <a:endParaRPr lang="en-GB" smtClean="0"/>
          </a:p>
          <a:p>
            <a:pPr eaLnBrk="1" hangingPunct="1">
              <a:spcBef>
                <a:spcPct val="0"/>
              </a:spcBef>
            </a:pPr>
            <a:r>
              <a:rPr lang="de-DE" smtClean="0"/>
              <a:t>McElroy SL, Weisler RH, Chang W et al, 2010. </a:t>
            </a:r>
            <a:r>
              <a:rPr lang="en-GB" smtClean="0"/>
              <a:t>A double-blind, placebo-controlled study of quetiapine and paroxetine as monotherapy in adults with bipolar depression (EMBOLDEN II). J Clin Psychiatry 71(2):163-74. </a:t>
            </a:r>
          </a:p>
          <a:p>
            <a:pPr eaLnBrk="1" hangingPunct="1">
              <a:spcBef>
                <a:spcPct val="0"/>
              </a:spcBef>
            </a:pPr>
            <a:endParaRPr lang="en-US" b="1" smtClean="0"/>
          </a:p>
          <a:p>
            <a:pPr>
              <a:spcBef>
                <a:spcPct val="0"/>
              </a:spcBef>
            </a:pPr>
            <a:r>
              <a:rPr lang="it-IT" smtClean="0"/>
              <a:t>Tondo L, V´azquez G, Baldessarini RJ, 2010. Mania associated with</a:t>
            </a:r>
          </a:p>
          <a:p>
            <a:pPr>
              <a:spcBef>
                <a:spcPct val="0"/>
              </a:spcBef>
            </a:pPr>
            <a:r>
              <a:rPr lang="en-GB" smtClean="0"/>
              <a:t>antidepressant-treatment: comprehensive meta-analytic review.</a:t>
            </a:r>
          </a:p>
          <a:p>
            <a:pPr>
              <a:spcBef>
                <a:spcPct val="0"/>
              </a:spcBef>
            </a:pPr>
            <a:r>
              <a:rPr lang="pl-PL" smtClean="0"/>
              <a:t>Acta Psychiatr Scand </a:t>
            </a:r>
            <a:r>
              <a:rPr lang="en-GB" smtClean="0"/>
              <a:t> 121(6):404-14.</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890588" y="733425"/>
            <a:ext cx="4887912" cy="3665538"/>
          </a:xfrm>
          <a:ln/>
        </p:spPr>
      </p:sp>
      <p:sp>
        <p:nvSpPr>
          <p:cNvPr id="158722" name="Notes Placeholder 2"/>
          <p:cNvSpPr>
            <a:spLocks noGrp="1"/>
          </p:cNvSpPr>
          <p:nvPr>
            <p:ph type="body" idx="1"/>
          </p:nvPr>
        </p:nvSpPr>
        <p:spPr>
          <a:xfrm>
            <a:off x="666750" y="4643438"/>
            <a:ext cx="5335588" cy="4398962"/>
          </a:xfrm>
          <a:noFill/>
          <a:ln/>
        </p:spPr>
        <p:txBody>
          <a:bodyPr lIns="91440" tIns="45720" rIns="91440" bIns="45720"/>
          <a:lstStyle/>
          <a:p>
            <a:pPr eaLnBrk="1" hangingPunct="1">
              <a:spcBef>
                <a:spcPct val="0"/>
              </a:spcBef>
            </a:pPr>
            <a:endParaRPr lang="en-US" smtClean="0"/>
          </a:p>
        </p:txBody>
      </p:sp>
      <p:sp>
        <p:nvSpPr>
          <p:cNvPr id="45060" name="Slide Number Placeholder 3"/>
          <p:cNvSpPr txBox="1">
            <a:spLocks noGrp="1"/>
          </p:cNvSpPr>
          <p:nvPr/>
        </p:nvSpPr>
        <p:spPr bwMode="auto">
          <a:xfrm>
            <a:off x="3778250" y="9285288"/>
            <a:ext cx="2889250" cy="488950"/>
          </a:xfrm>
          <a:prstGeom prst="rect">
            <a:avLst/>
          </a:prstGeom>
          <a:noFill/>
          <a:ln>
            <a:miter lim="800000"/>
            <a:headEnd/>
            <a:tailEnd/>
          </a:ln>
        </p:spPr>
        <p:txBody>
          <a:bodyPr anchor="b"/>
          <a:lstStyle/>
          <a:p>
            <a:pPr algn="r">
              <a:defRPr/>
            </a:pPr>
            <a:fld id="{090859EE-65BB-441A-BE9A-852E99F96019}" type="slidenum">
              <a:rPr lang="en-GB" sz="1200">
                <a:solidFill>
                  <a:srgbClr val="000000"/>
                </a:solidFill>
                <a:latin typeface="+mn-lt"/>
                <a:cs typeface="+mn-cs"/>
              </a:rPr>
              <a:pPr algn="r">
                <a:defRPr/>
              </a:pPr>
              <a:t>9</a:t>
            </a:fld>
            <a:endParaRPr lang="en-GB" sz="1200" dirty="0">
              <a:solidFill>
                <a:srgbClr val="000000"/>
              </a:solidFill>
              <a:latin typeface="+mn-lt"/>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xfrm>
            <a:off x="1094534" y="4643517"/>
            <a:ext cx="4551035"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Sidor MM and MacQueen GM, 2011. Antidepressants for the acute treatment of bipolar depression: a systematic review and meta-analysis. J Clin Psychiatry 72 (2) 156-167</a:t>
            </a:r>
          </a:p>
          <a:p>
            <a:pPr eaLnBrk="1" hangingPunct="1"/>
            <a:endParaRPr lang="en-GB"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D20EC-8D7F-4030-ACB4-EA07BC87E979}" type="slidenum">
              <a:rPr lang="en-GB" smtClean="0">
                <a:latin typeface="Arial" pitchFamily="34" charset="0"/>
                <a:cs typeface="Arial" pitchFamily="34" charset="0"/>
              </a:rPr>
              <a:pPr/>
              <a:t>75</a:t>
            </a:fld>
            <a:endParaRPr lang="en-GB" smtClean="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C4F991-7C83-4BCD-819B-D27F6E96B8D1}" type="slidenum">
              <a:rPr lang="en-GB" smtClean="0">
                <a:latin typeface="Arial" pitchFamily="34" charset="0"/>
                <a:cs typeface="Arial" pitchFamily="34" charset="0"/>
              </a:rPr>
              <a:pPr/>
              <a:t>76</a:t>
            </a:fld>
            <a:endParaRPr lang="en-GB" smtClean="0">
              <a:latin typeface="Arial" pitchFamily="34" charset="0"/>
              <a:cs typeface="Arial" pitchFamily="34" charset="0"/>
            </a:endParaRPr>
          </a:p>
        </p:txBody>
      </p:sp>
      <p:sp>
        <p:nvSpPr>
          <p:cNvPr id="32771"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9A0CE49B-15A1-4CF2-BAA2-BFB8BE0E37B1}" type="slidenum">
              <a:rPr lang="en-US" sz="1200"/>
              <a:pPr algn="r"/>
              <a:t>76</a:t>
            </a:fld>
            <a:endParaRPr lang="en-US" sz="1200"/>
          </a:p>
        </p:txBody>
      </p:sp>
      <p:sp>
        <p:nvSpPr>
          <p:cNvPr id="327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3" name="Rectangle 3"/>
          <p:cNvSpPr>
            <a:spLocks noGrp="1" noChangeArrowheads="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spcBef>
                <a:spcPct val="0"/>
              </a:spcBef>
            </a:pPr>
            <a:r>
              <a:rPr lang="en-US" b="1" smtClean="0"/>
              <a:t>Reference</a:t>
            </a:r>
          </a:p>
          <a:p>
            <a:pPr eaLnBrk="1" hangingPunct="1">
              <a:spcBef>
                <a:spcPct val="0"/>
              </a:spcBef>
            </a:pPr>
            <a:r>
              <a:rPr lang="en-US" smtClean="0"/>
              <a:t>Post RM, Altshuler LL, Leverich GS et al, 2006. Mood switch in bipolar depression: comparison of adjunctive venlafaxine, bupropion and sertraline. Br J Psychiatry 189 124-131</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endParaRPr lang="en-GB"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44F164-836C-49D4-B7C4-0B37271AB35C}" type="slidenum">
              <a:rPr lang="en-GB" smtClean="0">
                <a:latin typeface="Arial" pitchFamily="34" charset="0"/>
                <a:cs typeface="Arial" pitchFamily="34" charset="0"/>
              </a:rPr>
              <a:pPr/>
              <a:t>77</a:t>
            </a:fld>
            <a:endParaRPr lang="en-GB"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Peters AT and Nierenberg AA, 2011. Stepping back to step forward: lessons from the systematic treatment enhancement program for bipolar disorder (STEP-BD). J Clin Psychiatry 72 (10) 1429-1431.</a:t>
            </a:r>
          </a:p>
          <a:p>
            <a:pPr eaLnBrk="1" hangingPunct="1"/>
            <a:endParaRPr lang="en-GB" smtClean="0"/>
          </a:p>
          <a:p>
            <a:pPr eaLnBrk="1" hangingPunct="1"/>
            <a:endParaRPr lang="en-GB" smtClean="0"/>
          </a:p>
          <a:p>
            <a:pPr eaLnBrk="1" hangingPunct="1"/>
            <a:endParaRPr lang="en-GB"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C05772-B53F-46ED-9AAD-DF43F6FC03DA}" type="slidenum">
              <a:rPr lang="en-GB" smtClean="0">
                <a:latin typeface="Arial" pitchFamily="34" charset="0"/>
                <a:cs typeface="Arial" pitchFamily="34" charset="0"/>
              </a:rPr>
              <a:pPr/>
              <a:t>78</a:t>
            </a:fld>
            <a:endParaRPr lang="en-GB"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777607" y="9285337"/>
            <a:ext cx="2889938" cy="488791"/>
          </a:xfrm>
          <a:prstGeom prst="rect">
            <a:avLst/>
          </a:prstGeom>
          <a:noFill/>
          <a:ln>
            <a:miter lim="800000"/>
            <a:headEnd/>
            <a:tailEnd/>
          </a:ln>
        </p:spPr>
        <p:txBody>
          <a:bodyPr anchor="b"/>
          <a:lstStyle/>
          <a:p>
            <a:pPr algn="r">
              <a:defRPr/>
            </a:pPr>
            <a:fld id="{9F36574B-A00A-4BB8-AD91-0805F230A06A}" type="slidenum">
              <a:rPr lang="en-GB" sz="1200">
                <a:solidFill>
                  <a:srgbClr val="000000"/>
                </a:solidFill>
                <a:latin typeface="+mn-lt"/>
                <a:cs typeface="Arial" charset="0"/>
              </a:rPr>
              <a:pPr algn="r">
                <a:defRPr/>
              </a:pPr>
              <a:t>79</a:t>
            </a:fld>
            <a:endParaRPr lang="en-GB" sz="1200">
              <a:solidFill>
                <a:srgbClr val="000000"/>
              </a:solidFill>
              <a:latin typeface="+mn-lt"/>
              <a:cs typeface="Arial"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Text Box 3"/>
          <p:cNvSpPr>
            <a:spLocks noGrp="1" noChangeArrowheads="1"/>
          </p:cNvSpPr>
          <p:nvPr>
            <p:ph type="body" idx="1"/>
          </p:nvPr>
        </p:nvSpPr>
        <p:spPr bwMode="auto">
          <a:xfrm>
            <a:off x="1094534" y="4645214"/>
            <a:ext cx="4410551" cy="1846021"/>
          </a:xfrm>
          <a:noFill/>
        </p:spPr>
        <p:txBody>
          <a:bodyPr wrap="square" numCol="1" anchor="t" anchorCtr="0" compatLnSpc="1">
            <a:prstTxWarp prst="textNoShape">
              <a:avLst/>
            </a:prstTxWarp>
            <a:spAutoFit/>
          </a:bodyPr>
          <a:lstStyle/>
          <a:p>
            <a:pPr eaLnBrk="1" hangingPunct="1"/>
            <a:r>
              <a:rPr lang="en-GB" b="1" smtClean="0"/>
              <a:t>Reference</a:t>
            </a:r>
          </a:p>
          <a:p>
            <a:pPr eaLnBrk="1" hangingPunct="1"/>
            <a:r>
              <a:rPr lang="en-GB" smtClean="0"/>
              <a:t>Sachs GS, Nierenberg AA, Calabrese et al,  2007 . Effectiveness of adjunctive antidepressant treatment for bipolar depression. N Eng J Med. 356(17):1711-22. </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Peters AT and Nierenberg AA, 2011. Stepping back to step forward: lessons from the systematic treatment enhancement program for bipolar disorder (STEP-BD). J Clin Psychiatry 72 (10) 1429-1431.</a:t>
            </a:r>
          </a:p>
          <a:p>
            <a:pPr eaLnBrk="1" hangingPunct="1"/>
            <a:endParaRPr lang="en-GB" smtClean="0"/>
          </a:p>
          <a:p>
            <a:pPr eaLnBrk="1" hangingPunct="1"/>
            <a:endParaRPr lang="en-GB"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6B3C78-EF19-40D8-AEB3-BD39CECA7D9E}" type="slidenum">
              <a:rPr lang="en-GB" smtClean="0">
                <a:latin typeface="Arial" pitchFamily="34" charset="0"/>
                <a:cs typeface="Arial" pitchFamily="34" charset="0"/>
              </a:rPr>
              <a:pPr/>
              <a:t>80</a:t>
            </a:fld>
            <a:endParaRPr lang="en-GB"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r>
              <a:rPr lang="en-GB" b="1" smtClean="0"/>
              <a:t>Reference</a:t>
            </a:r>
          </a:p>
          <a:p>
            <a:r>
              <a:rPr lang="en-GB" smtClean="0"/>
              <a:t>Judd LL,  Schettler PJ, Akiskal H et al, 2012. Prevalence and clinical significance of subsyndromal manic symptoms, including irritability and psychomotor agitation, during bipolar major depressive episodes.</a:t>
            </a:r>
          </a:p>
          <a:p>
            <a:r>
              <a:rPr lang="en-GB" smtClean="0"/>
              <a:t>J Affect Disord 138(3):440-448.</a:t>
            </a:r>
          </a:p>
          <a:p>
            <a:endParaRPr lang="en-GB" b="1" smtClean="0"/>
          </a:p>
          <a:p>
            <a:r>
              <a:rPr lang="en-GB" smtClean="0"/>
              <a:t>Goldberg JF, Perlis RH, Ghaemi SN et al, 2007. Adjunctive Antidepressant Use and Symptomatic Recovery Among Bipolar Depressed Patients With Concomitant Manic Symptoms: Findings From the STEP-BD. </a:t>
            </a:r>
            <a:r>
              <a:rPr lang="pl-PL" smtClean="0"/>
              <a:t>Am J Psychiatry 164:1348–1355</a:t>
            </a:r>
            <a:endParaRPr lang="en-GB" smtClean="0"/>
          </a:p>
          <a:p>
            <a:endParaRPr lang="en-GB" smtClean="0"/>
          </a:p>
          <a:p>
            <a:endParaRPr lang="en-GB"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21379A-C671-46DB-A2F4-85FB13D7630F}" type="slidenum">
              <a:rPr lang="en-GB" smtClean="0">
                <a:latin typeface="Arial" pitchFamily="34" charset="0"/>
                <a:cs typeface="Arial" pitchFamily="34" charset="0"/>
              </a:rPr>
              <a:pPr/>
              <a:t>81</a:t>
            </a:fld>
            <a:endParaRPr lang="en-GB"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r>
              <a:rPr lang="en-GB" b="1" smtClean="0"/>
              <a:t>Reference</a:t>
            </a:r>
          </a:p>
          <a:p>
            <a:r>
              <a:rPr lang="en-GB" smtClean="0"/>
              <a:t>Goodwin GM and the Consensus Group of the British Association for Psychopharmacology. Evidence-based guidelines for treating bipolar disorder: revised second edition-recommendations from the British Association for Psychopharmacology. Journal of Psychopharmacology 23 (4) 346-388</a:t>
            </a:r>
          </a:p>
          <a:p>
            <a:endParaRPr lang="en-GB"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BAED1-684F-41A8-BB2B-4849DB5C72BD}" type="slidenum">
              <a:rPr lang="en-GB" smtClean="0">
                <a:latin typeface="Arial" pitchFamily="34" charset="0"/>
                <a:cs typeface="Arial" pitchFamily="34" charset="0"/>
              </a:rPr>
              <a:pPr/>
              <a:t>82</a:t>
            </a:fld>
            <a:endParaRPr lang="en-GB"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r>
              <a:rPr lang="en-GB" b="1" smtClean="0">
                <a:ea typeface="Verdana" pitchFamily="34" charset="0"/>
                <a:cs typeface="Verdana" pitchFamily="34" charset="0"/>
              </a:rPr>
              <a:t>Reference</a:t>
            </a:r>
          </a:p>
          <a:p>
            <a:r>
              <a:rPr lang="en-GB" smtClean="0">
                <a:ea typeface="Verdana" pitchFamily="34" charset="0"/>
                <a:cs typeface="Verdana" pitchFamily="34" charset="0"/>
              </a:rPr>
              <a:t>Grunze H, Vieta E, Goodwin GM et al, 2010. The World Federation of Societies of Biological Psychiatry (WFSBP) Guidelines for the biological treatment of bipolar disorders; update 2010 on the treatment of acute bipolar depression. The World Journal of Biological Psychiatry 11: 81-109.</a:t>
            </a:r>
          </a:p>
          <a:p>
            <a:endParaRPr lang="en-GB" smtClean="0">
              <a:ea typeface="Verdana" pitchFamily="34" charset="0"/>
              <a:cs typeface="Verdana" pitchFamily="34" charset="0"/>
            </a:endParaRPr>
          </a:p>
          <a:p>
            <a:endParaRPr lang="en-GB"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41DB39-77BC-4FE1-9414-6F919B867666}" type="slidenum">
              <a:rPr lang="en-GB" smtClean="0">
                <a:latin typeface="Arial" pitchFamily="34" charset="0"/>
                <a:cs typeface="Arial" pitchFamily="34" charset="0"/>
              </a:rPr>
              <a:pPr/>
              <a:t>83</a:t>
            </a:fld>
            <a:endParaRPr lang="en-GB"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1C35530-F35D-4E3C-9E88-F72AD884B116}" type="slidenum">
              <a:rPr lang="en-US" smtClean="0">
                <a:latin typeface="Arial" pitchFamily="34" charset="0"/>
                <a:cs typeface="Arial" pitchFamily="34" charset="0"/>
              </a:rPr>
              <a:pPr/>
              <a:t>84</a:t>
            </a:fld>
            <a:endParaRPr lang="en-US" smtClean="0">
              <a:latin typeface="Arial" pitchFamily="34" charset="0"/>
              <a:cs typeface="Arial" pitchFamily="34" charset="0"/>
            </a:endParaRPr>
          </a:p>
        </p:txBody>
      </p:sp>
      <p:sp>
        <p:nvSpPr>
          <p:cNvPr id="40963"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E1754E37-1C8A-4A6D-B7D9-86DD24077C58}" type="slidenum">
              <a:rPr lang="en-US" sz="1200"/>
              <a:pPr algn="r"/>
              <a:t>84</a:t>
            </a:fld>
            <a:endParaRPr lang="en-US" sz="1200"/>
          </a:p>
        </p:txBody>
      </p:sp>
      <p:sp>
        <p:nvSpPr>
          <p:cNvPr id="40964"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98EE8027-9BB6-48CF-9F97-53EB0CED68DB}" type="slidenum">
              <a:rPr lang="en-US" sz="1200"/>
              <a:pPr algn="r"/>
              <a:t>84</a:t>
            </a:fld>
            <a:endParaRPr lang="en-US" sz="1200"/>
          </a:p>
        </p:txBody>
      </p:sp>
      <p:sp>
        <p:nvSpPr>
          <p:cNvPr id="409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6" name="Rectangle 3"/>
          <p:cNvSpPr>
            <a:spLocks noGrp="1" noChangeArrowheads="1"/>
          </p:cNvSpPr>
          <p:nvPr>
            <p:ph type="body" idx="1"/>
          </p:nvPr>
        </p:nvSpPr>
        <p:spPr bwMode="auto">
          <a:xfrm>
            <a:off x="1092990" y="4680855"/>
            <a:ext cx="4481566" cy="4399121"/>
          </a:xfrm>
          <a:noFill/>
        </p:spPr>
        <p:txBody>
          <a:bodyPr wrap="square" numCol="1" anchor="t" anchorCtr="0" compatLnSpc="1">
            <a:prstTxWarp prst="textNoShape">
              <a:avLst/>
            </a:prstTxWarp>
          </a:bodyPr>
          <a:lstStyle/>
          <a:p>
            <a:pPr eaLnBrk="1" hangingPunct="1">
              <a:spcBef>
                <a:spcPct val="20000"/>
              </a:spcBef>
              <a:spcAft>
                <a:spcPct val="20000"/>
              </a:spcAft>
            </a:pPr>
            <a:r>
              <a:rPr lang="en-GB" b="1" smtClean="0"/>
              <a:t>References</a:t>
            </a:r>
          </a:p>
          <a:p>
            <a:pPr eaLnBrk="1" hangingPunct="1">
              <a:spcBef>
                <a:spcPct val="20000"/>
              </a:spcBef>
              <a:spcAft>
                <a:spcPct val="20000"/>
              </a:spcAft>
            </a:pPr>
            <a:r>
              <a:rPr lang="en-GB" smtClean="0"/>
              <a:t>Young AH, McElroy SL, Bauer M et al, 2010.  A double-blind, placebo-controlled study of quetiapine and lithium monotherapy in adults in the acute phase of bipolar depression (EMBOLDEN I). J Clin Psychiatry 71 (2): 150-162. </a:t>
            </a:r>
          </a:p>
          <a:p>
            <a:pPr eaLnBrk="1" hangingPunct="1">
              <a:spcBef>
                <a:spcPct val="20000"/>
              </a:spcBef>
              <a:spcAft>
                <a:spcPct val="20000"/>
              </a:spcAft>
            </a:pPr>
            <a:endParaRPr lang="en-GB" smtClean="0"/>
          </a:p>
          <a:p>
            <a:pPr eaLnBrk="1" hangingPunct="1">
              <a:spcBef>
                <a:spcPct val="20000"/>
              </a:spcBef>
              <a:spcAft>
                <a:spcPct val="20000"/>
              </a:spcAft>
            </a:pPr>
            <a:r>
              <a:rPr lang="de-DE" smtClean="0"/>
              <a:t>McElroy SL, Weisler RH, Chang W et al, 2010. </a:t>
            </a:r>
            <a:r>
              <a:rPr lang="en-GB" smtClean="0"/>
              <a:t>A double-blind, placebo-controlled study of quetiapine and paroxetine as monotherapy in adults with bipolar depression (EMBOLDEN II). J Clin Psychiatry 71(2):163-74. </a:t>
            </a:r>
          </a:p>
          <a:p>
            <a:pPr eaLnBrk="1" hangingPunct="1">
              <a:spcBef>
                <a:spcPct val="20000"/>
              </a:spcBef>
              <a:spcAft>
                <a:spcPct val="20000"/>
              </a:spcAft>
            </a:pPr>
            <a:endParaRPr lang="en-GB" smtClean="0"/>
          </a:p>
          <a:p>
            <a:pPr eaLnBrk="1" hangingPunct="1">
              <a:spcBef>
                <a:spcPct val="20000"/>
              </a:spcBef>
              <a:spcAft>
                <a:spcPct val="20000"/>
              </a:spcAft>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C3FB2-22F4-41F3-89D6-7E157C6B87A5}" type="slidenum">
              <a:rPr lang="en-GB"/>
              <a:pPr/>
              <a:t>10</a:t>
            </a:fld>
            <a:endParaRPr lang="en-GB"/>
          </a:p>
        </p:txBody>
      </p:sp>
      <p:sp>
        <p:nvSpPr>
          <p:cNvPr id="995330" name="Rectangle 2"/>
          <p:cNvSpPr>
            <a:spLocks noGrp="1" noRot="1" noChangeAspect="1" noChangeArrowheads="1" noTextEdit="1"/>
          </p:cNvSpPr>
          <p:nvPr>
            <p:ph type="sldImg"/>
          </p:nvPr>
        </p:nvSpPr>
        <p:spPr>
          <a:ln/>
        </p:spPr>
      </p:sp>
      <p:sp>
        <p:nvSpPr>
          <p:cNvPr id="99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6EB1E22-C154-40A1-AE16-7C151671757D}" type="slidenum">
              <a:rPr lang="en-US" smtClean="0">
                <a:latin typeface="Arial" pitchFamily="34" charset="0"/>
                <a:cs typeface="Arial" pitchFamily="34" charset="0"/>
              </a:rPr>
              <a:pPr/>
              <a:t>85</a:t>
            </a:fld>
            <a:endParaRPr lang="en-US" smtClean="0">
              <a:latin typeface="Arial" pitchFamily="34" charset="0"/>
              <a:cs typeface="Arial" pitchFamily="34" charset="0"/>
            </a:endParaRPr>
          </a:p>
        </p:txBody>
      </p:sp>
      <p:sp>
        <p:nvSpPr>
          <p:cNvPr id="41987"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E5E2CB58-EB37-4947-ACF4-ECBF443F4D02}" type="slidenum">
              <a:rPr lang="en-US" sz="1200"/>
              <a:pPr algn="r"/>
              <a:t>85</a:t>
            </a:fld>
            <a:endParaRPr lang="en-US" sz="1200"/>
          </a:p>
        </p:txBody>
      </p:sp>
      <p:sp>
        <p:nvSpPr>
          <p:cNvPr id="41988" name="Rectangle 7"/>
          <p:cNvSpPr txBox="1">
            <a:spLocks noGrp="1" noChangeArrowheads="1"/>
          </p:cNvSpPr>
          <p:nvPr/>
        </p:nvSpPr>
        <p:spPr bwMode="auto">
          <a:xfrm>
            <a:off x="3777607" y="9285337"/>
            <a:ext cx="2889938" cy="488791"/>
          </a:xfrm>
          <a:prstGeom prst="rect">
            <a:avLst/>
          </a:prstGeom>
          <a:noFill/>
          <a:ln w="9525">
            <a:noFill/>
            <a:miter lim="800000"/>
            <a:headEnd/>
            <a:tailEnd/>
          </a:ln>
        </p:spPr>
        <p:txBody>
          <a:bodyPr anchor="b"/>
          <a:lstStyle/>
          <a:p>
            <a:pPr algn="r"/>
            <a:fld id="{9D445DF8-96A0-4B1D-B899-E4020CBFDBD5}" type="slidenum">
              <a:rPr lang="en-US" sz="1200"/>
              <a:pPr algn="r"/>
              <a:t>85</a:t>
            </a:fld>
            <a:endParaRPr lang="en-US" sz="1200"/>
          </a:p>
        </p:txBody>
      </p:sp>
      <p:sp>
        <p:nvSpPr>
          <p:cNvPr id="41989" name="Rectangle 2"/>
          <p:cNvSpPr>
            <a:spLocks noGrp="1" noRot="1" noChangeAspect="1" noChangeArrowheads="1" noTextEdit="1"/>
          </p:cNvSpPr>
          <p:nvPr>
            <p:ph type="sldImg"/>
          </p:nvPr>
        </p:nvSpPr>
        <p:spPr bwMode="auto">
          <a:xfrm>
            <a:off x="890588" y="892175"/>
            <a:ext cx="4700587" cy="3525838"/>
          </a:xfrm>
          <a:noFill/>
          <a:ln>
            <a:solidFill>
              <a:srgbClr val="000000"/>
            </a:solidFill>
            <a:miter lim="800000"/>
            <a:headEnd/>
            <a:tailEnd/>
          </a:ln>
        </p:spPr>
      </p:sp>
      <p:sp>
        <p:nvSpPr>
          <p:cNvPr id="41990" name="Rectangle 3"/>
          <p:cNvSpPr>
            <a:spLocks noGrp="1" noChangeArrowheads="1"/>
          </p:cNvSpPr>
          <p:nvPr>
            <p:ph type="body" idx="1"/>
          </p:nvPr>
        </p:nvSpPr>
        <p:spPr bwMode="auto">
          <a:xfrm>
            <a:off x="1092990" y="4668976"/>
            <a:ext cx="4271613" cy="3667631"/>
          </a:xfrm>
          <a:noFill/>
        </p:spPr>
        <p:txBody>
          <a:bodyPr wrap="square" lIns="91152" tIns="45576" rIns="91152" bIns="45576" numCol="1" anchor="t" anchorCtr="0" compatLnSpc="1">
            <a:prstTxWarp prst="textNoShape">
              <a:avLst/>
            </a:prstTxWarp>
          </a:bodyPr>
          <a:lstStyle/>
          <a:p>
            <a:pPr eaLnBrk="1" hangingPunct="1">
              <a:spcBef>
                <a:spcPct val="0"/>
              </a:spcBef>
            </a:pPr>
            <a:r>
              <a:rPr lang="es-ES" b="1" smtClean="0"/>
              <a:t>References</a:t>
            </a:r>
          </a:p>
          <a:p>
            <a:pPr eaLnBrk="1" hangingPunct="1">
              <a:spcBef>
                <a:spcPct val="0"/>
              </a:spcBef>
            </a:pPr>
            <a:endParaRPr lang="es-ES" b="1" smtClean="0"/>
          </a:p>
          <a:p>
            <a:pPr eaLnBrk="1" hangingPunct="1">
              <a:spcBef>
                <a:spcPct val="20000"/>
              </a:spcBef>
              <a:spcAft>
                <a:spcPct val="20000"/>
              </a:spcAft>
            </a:pPr>
            <a:r>
              <a:rPr lang="en-GB" smtClean="0"/>
              <a:t>Young AH, McElroy SL, Bauer M et al, 2010.  A double-blind, placebo-controlled study of quetiapine and lithium monotherapy in adults in the acute phase of bipolar depression (EMBOLDEN I). J Clin Psychiatry 71 (2): 150-162. </a:t>
            </a:r>
          </a:p>
          <a:p>
            <a:pPr eaLnBrk="1" hangingPunct="1">
              <a:spcBef>
                <a:spcPct val="20000"/>
              </a:spcBef>
              <a:spcAft>
                <a:spcPct val="20000"/>
              </a:spcAft>
            </a:pPr>
            <a:endParaRPr lang="en-GB" smtClean="0"/>
          </a:p>
          <a:p>
            <a:pPr eaLnBrk="1" hangingPunct="1">
              <a:spcBef>
                <a:spcPct val="20000"/>
              </a:spcBef>
              <a:spcAft>
                <a:spcPct val="20000"/>
              </a:spcAft>
            </a:pPr>
            <a:r>
              <a:rPr lang="de-DE" smtClean="0"/>
              <a:t>McElroy SL, Weisler RH, Chang W et al, 2010. </a:t>
            </a:r>
            <a:r>
              <a:rPr lang="en-GB" smtClean="0"/>
              <a:t>A double-blind, placebo-controlled study of quetiapine and paroxetine as monotherapy in adults with bipolar depression (EMBOLDEN II). J Clin Psychiatry 71(2):163-74. </a:t>
            </a:r>
          </a:p>
          <a:p>
            <a:pPr eaLnBrk="1" hangingPunct="1">
              <a:spcBef>
                <a:spcPct val="0"/>
              </a:spcBef>
            </a:pPr>
            <a:endParaRPr lang="es-ES" b="1"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7607" y="9285337"/>
            <a:ext cx="2889938" cy="488791"/>
          </a:xfrm>
          <a:prstGeom prst="rect">
            <a:avLst/>
          </a:prstGeom>
          <a:noFill/>
          <a:ln>
            <a:miter lim="800000"/>
            <a:headEnd/>
            <a:tailEnd/>
          </a:ln>
        </p:spPr>
        <p:txBody>
          <a:bodyPr anchor="b"/>
          <a:lstStyle/>
          <a:p>
            <a:pPr algn="r">
              <a:defRPr/>
            </a:pPr>
            <a:fld id="{94F500DA-7673-4EF7-9F13-7FD29DBF3A4B}" type="slidenum">
              <a:rPr lang="en-GB" sz="1200">
                <a:solidFill>
                  <a:srgbClr val="000000"/>
                </a:solidFill>
                <a:latin typeface="+mn-lt"/>
                <a:cs typeface="Arial" charset="0"/>
              </a:rPr>
              <a:pPr algn="r">
                <a:defRPr/>
              </a:pPr>
              <a:t>86</a:t>
            </a:fld>
            <a:endParaRPr lang="en-GB" sz="1200">
              <a:solidFill>
                <a:srgbClr val="000000"/>
              </a:solidFill>
              <a:latin typeface="+mn-lt"/>
              <a:cs typeface="Arial" charset="0"/>
            </a:endParaRPr>
          </a:p>
        </p:txBody>
      </p:sp>
      <p:sp>
        <p:nvSpPr>
          <p:cNvPr id="43011" name="Slide Image Placeholder 1"/>
          <p:cNvSpPr>
            <a:spLocks noGrp="1" noRot="1" noChangeAspect="1" noTextEdit="1"/>
          </p:cNvSpPr>
          <p:nvPr>
            <p:ph type="sldImg"/>
          </p:nvPr>
        </p:nvSpPr>
        <p:spPr bwMode="auto">
          <a:noFill/>
          <a:ln>
            <a:solidFill>
              <a:srgbClr val="000000"/>
            </a:solidFill>
            <a:miter lim="800000"/>
            <a:headEnd/>
            <a:tailEnd/>
          </a:ln>
        </p:spPr>
      </p:sp>
      <p:sp>
        <p:nvSpPr>
          <p:cNvPr id="43012" name="Notes Placeholder 2"/>
          <p:cNvSpPr>
            <a:spLocks noGrp="1"/>
          </p:cNvSpPr>
          <p:nvPr>
            <p:ph type="body" idx="1"/>
          </p:nvPr>
        </p:nvSpPr>
        <p:spPr bwMode="auto">
          <a:xfrm>
            <a:off x="1094534" y="4643517"/>
            <a:ext cx="4480022" cy="4399121"/>
          </a:xfrm>
          <a:noFill/>
        </p:spPr>
        <p:txBody>
          <a:bodyPr wrap="square" lIns="91604" tIns="45802" rIns="91604" bIns="45802" numCol="1" anchor="t" anchorCtr="0" compatLnSpc="1">
            <a:prstTxWarp prst="textNoShape">
              <a:avLst/>
            </a:prstTxWarp>
          </a:bodyPr>
          <a:lstStyle/>
          <a:p>
            <a:pPr eaLnBrk="1" hangingPunct="1">
              <a:spcBef>
                <a:spcPct val="0"/>
              </a:spcBef>
            </a:pPr>
            <a:r>
              <a:rPr lang="en-AU" b="1" smtClean="0"/>
              <a:t>References</a:t>
            </a:r>
          </a:p>
          <a:p>
            <a:pPr eaLnBrk="1" hangingPunct="1">
              <a:spcBef>
                <a:spcPct val="0"/>
              </a:spcBef>
            </a:pPr>
            <a:r>
              <a:rPr lang="en-AU" smtClean="0"/>
              <a:t>Geddes JR, Calabrese JR and Goodwin GM  2009. </a:t>
            </a:r>
            <a:r>
              <a:rPr lang="en-GB" smtClean="0"/>
              <a:t>Lamotrigine for treatment of bipolar depression: independent meta-analysis and meta-regression of individual patient data from five randomised trials. </a:t>
            </a:r>
            <a:r>
              <a:rPr lang="en-AU" smtClean="0"/>
              <a:t>Br J Psychiatry. </a:t>
            </a:r>
            <a:r>
              <a:rPr lang="en-GB" smtClean="0"/>
              <a:t>194(1):4-9.</a:t>
            </a:r>
          </a:p>
          <a:p>
            <a:pPr eaLnBrk="1" hangingPunct="1">
              <a:spcBef>
                <a:spcPct val="0"/>
              </a:spcBef>
            </a:pPr>
            <a:endParaRPr lang="en-GB" smtClean="0"/>
          </a:p>
          <a:p>
            <a:pPr eaLnBrk="1" hangingPunct="1">
              <a:spcBef>
                <a:spcPct val="0"/>
              </a:spcBef>
            </a:pPr>
            <a:r>
              <a:rPr lang="nl-NL" smtClean="0"/>
              <a:t>van der Loos ML, Mulder PG, Hartong EG, 2009. </a:t>
            </a:r>
            <a:r>
              <a:rPr lang="en-GB" smtClean="0"/>
              <a:t>Efficacy and safety of lamotrigine as add-on treatment to lithium in bipolar depression: a multicenter, double-blind, placebo-controlled trial. </a:t>
            </a:r>
            <a:r>
              <a:rPr lang="nl-NL" smtClean="0"/>
              <a:t>J Clin Psychiatry </a:t>
            </a:r>
            <a:r>
              <a:rPr lang="en-GB" smtClean="0"/>
              <a:t>70(2):223-231.</a:t>
            </a:r>
            <a:endParaRPr lang="en-AU" smtClean="0"/>
          </a:p>
          <a:p>
            <a:pPr eaLnBrk="1" hangingPunct="1">
              <a:spcBef>
                <a:spcPct val="0"/>
              </a:spcBef>
            </a:pPr>
            <a:endParaRPr lang="en-AU" smtClean="0"/>
          </a:p>
          <a:p>
            <a:pPr eaLnBrk="1" hangingPunct="1">
              <a:spcBef>
                <a:spcPct val="0"/>
              </a:spcBef>
            </a:pPr>
            <a:endParaRPr lang="en-AU" smtClean="0"/>
          </a:p>
        </p:txBody>
      </p:sp>
      <p:sp>
        <p:nvSpPr>
          <p:cNvPr id="43013" name="Slide Number Placeholder 3"/>
          <p:cNvSpPr txBox="1">
            <a:spLocks noGrp="1"/>
          </p:cNvSpPr>
          <p:nvPr/>
        </p:nvSpPr>
        <p:spPr bwMode="auto">
          <a:xfrm>
            <a:off x="3776063" y="9281943"/>
            <a:ext cx="2891482" cy="492186"/>
          </a:xfrm>
          <a:prstGeom prst="rect">
            <a:avLst/>
          </a:prstGeom>
          <a:noFill/>
          <a:ln w="9525">
            <a:noFill/>
            <a:miter lim="800000"/>
            <a:headEnd/>
            <a:tailEnd/>
          </a:ln>
        </p:spPr>
        <p:txBody>
          <a:bodyPr lIns="91604" tIns="45802" rIns="91604" bIns="45802" anchor="b"/>
          <a:lstStyle/>
          <a:p>
            <a:pPr algn="r" eaLnBrk="0" hangingPunct="0"/>
            <a:fld id="{1F2384D5-AD52-4C78-9944-6CCA940A6EF6}" type="slidenum">
              <a:rPr lang="en-GB" sz="1200" b="1">
                <a:solidFill>
                  <a:srgbClr val="000000"/>
                </a:solidFill>
                <a:ea typeface="MS PGothic" pitchFamily="34" charset="-128"/>
              </a:rPr>
              <a:pPr algn="r" eaLnBrk="0" hangingPunct="0"/>
              <a:t>86</a:t>
            </a:fld>
            <a:endParaRPr lang="en-GB" sz="1200" b="1">
              <a:solidFill>
                <a:srgbClr val="000000"/>
              </a:solidFill>
              <a:ea typeface="MS PGothic"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1164003" y="4657095"/>
            <a:ext cx="4410552" cy="4399121"/>
          </a:xfrm>
          <a:noFill/>
        </p:spPr>
        <p:txBody>
          <a:bodyPr wrap="square" numCol="1" anchor="t" anchorCtr="0" compatLnSpc="1">
            <a:prstTxWarp prst="textNoShape">
              <a:avLst/>
            </a:prstTxWarp>
          </a:bodyPr>
          <a:lstStyle/>
          <a:p>
            <a:r>
              <a:rPr lang="en-GB" b="1" smtClean="0">
                <a:ea typeface="Verdana" pitchFamily="34" charset="0"/>
                <a:cs typeface="Verdana" pitchFamily="34" charset="0"/>
              </a:rPr>
              <a:t>Reference</a:t>
            </a:r>
          </a:p>
          <a:p>
            <a:r>
              <a:rPr lang="en-GB" smtClean="0">
                <a:ea typeface="Verdana" pitchFamily="34" charset="0"/>
                <a:cs typeface="Verdana" pitchFamily="34" charset="0"/>
              </a:rPr>
              <a:t>Grunze H, Vieta E, Goodwin GM et al, 2010. The World Federation of Societies of Biological Psychiatry (WFSBP) Guidelines for the biological treatment of bipolar disorders; update 2010 on the treatment of acute bipolar depression. The World Journal of Biological Psychiatry 11: 81-109.</a:t>
            </a:r>
          </a:p>
          <a:p>
            <a:endParaRPr lang="en-GB" smtClean="0">
              <a:ea typeface="Verdana" pitchFamily="34" charset="0"/>
              <a:cs typeface="Verdana" pitchFamily="34" charset="0"/>
            </a:endParaRPr>
          </a:p>
          <a:p>
            <a:r>
              <a:rPr lang="en-GB" smtClean="0">
                <a:ea typeface="Verdana" pitchFamily="34" charset="0"/>
                <a:cs typeface="Verdana" pitchFamily="34" charset="0"/>
              </a:rPr>
              <a:t>For those wanting more information on FEWP:</a:t>
            </a:r>
          </a:p>
          <a:p>
            <a:r>
              <a:rPr lang="en-GB" smtClean="0">
                <a:ea typeface="Verdana" pitchFamily="34" charset="0"/>
                <a:cs typeface="Verdana" pitchFamily="34" charset="0"/>
              </a:rPr>
              <a:t>Qin F, Wu XA, Tang Y et al, 2011. Meta-analysis of randomized controlled trials to assess the effectiveness and safety of Free and Easy Wanderer Plus, a polyherbal preparation for depressive disorders. J Psych Res 45(11):1518-1524.</a:t>
            </a:r>
          </a:p>
          <a:p>
            <a:endParaRPr lang="en-GB" smtClean="0">
              <a:ea typeface="Verdana" pitchFamily="34" charset="0"/>
              <a:cs typeface="Verdana" pitchFamily="34" charset="0"/>
            </a:endParaRPr>
          </a:p>
          <a:p>
            <a:r>
              <a:rPr lang="en-GB" smtClean="0">
                <a:ea typeface="Verdana" pitchFamily="34" charset="0"/>
                <a:cs typeface="Verdana" pitchFamily="34" charset="0"/>
              </a:rPr>
              <a:t>Zhang LD, Zhang YL, , Xu SH et al, 1994. Traditional Chinese medicine typing of affective disorders and treatment. American Journal of Chinese Medicine, 22 (1994), pp. 321–327.</a:t>
            </a:r>
          </a:p>
          <a:p>
            <a:endParaRPr lang="en-GB" smtClean="0">
              <a:ea typeface="Verdana" pitchFamily="34" charset="0"/>
              <a:cs typeface="Verdana" pitchFamily="34" charset="0"/>
            </a:endParaRPr>
          </a:p>
          <a:p>
            <a:endParaRPr lang="en-GB" smtClean="0">
              <a:ea typeface="Verdana" pitchFamily="34" charset="0"/>
              <a:cs typeface="Verdana" pitchFamily="34" charset="0"/>
            </a:endParaRPr>
          </a:p>
          <a:p>
            <a:endParaRPr lang="en-GB" smtClean="0">
              <a:ea typeface="Verdana" pitchFamily="34" charset="0"/>
              <a:cs typeface="Verdana" pitchFamily="34" charset="0"/>
            </a:endParaRPr>
          </a:p>
          <a:p>
            <a:endParaRPr lang="en-GB" smtClean="0">
              <a:ea typeface="Verdana" pitchFamily="34" charset="0"/>
              <a:cs typeface="Verdana" pitchFamily="34" charset="0"/>
            </a:endParaRPr>
          </a:p>
          <a:p>
            <a:endParaRPr lang="en-GB" smtClean="0">
              <a:latin typeface="Verdana" pitchFamily="34" charset="0"/>
              <a:ea typeface="Verdana" pitchFamily="34" charset="0"/>
              <a:cs typeface="Verdana" pitchFamily="34"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6DC7A2-7CE4-4928-B4EE-174F4C7DA6E8}" type="slidenum">
              <a:rPr lang="en-GB" smtClean="0">
                <a:latin typeface="Arial" pitchFamily="34" charset="0"/>
                <a:cs typeface="Arial" pitchFamily="34" charset="0"/>
              </a:rPr>
              <a:pPr/>
              <a:t>87</a:t>
            </a:fld>
            <a:endParaRPr lang="en-GB" smtClean="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r>
              <a:rPr lang="en-GB" b="1" smtClean="0"/>
              <a:t>Reference</a:t>
            </a:r>
          </a:p>
          <a:p>
            <a:r>
              <a:rPr lang="en-GB" smtClean="0"/>
              <a:t>Goodwin GM and the Consensus Group of the British Association for Psychopharmacology. Evidence-based guidelines for treating bipolar disorder: revised second edition-recommendations from the British Association for Psychopharmacology. Journal of Psychopharmacology 23 (4) 346-388.</a:t>
            </a:r>
          </a:p>
          <a:p>
            <a:endParaRPr lang="en-GB" smtClean="0"/>
          </a:p>
          <a:p>
            <a:pPr>
              <a:spcBef>
                <a:spcPct val="0"/>
              </a:spcBef>
            </a:pPr>
            <a:r>
              <a:rPr lang="it-IT" smtClean="0"/>
              <a:t>Tondo L, V´azquez G, Baldessarini RJ, 2009. Mania associated with</a:t>
            </a:r>
          </a:p>
          <a:p>
            <a:pPr>
              <a:spcBef>
                <a:spcPct val="0"/>
              </a:spcBef>
            </a:pPr>
            <a:r>
              <a:rPr lang="en-GB" smtClean="0"/>
              <a:t>antidepressant-treatment: comprehensive meta-analytic review.</a:t>
            </a:r>
          </a:p>
          <a:p>
            <a:pPr>
              <a:spcBef>
                <a:spcPct val="0"/>
              </a:spcBef>
            </a:pPr>
            <a:r>
              <a:rPr lang="pl-PL" smtClean="0"/>
              <a:t>Acta Psychiatr Scand </a:t>
            </a:r>
            <a:r>
              <a:rPr lang="en-GB" smtClean="0"/>
              <a:t> 121(6):404-14.</a:t>
            </a:r>
            <a:endParaRPr lang="en-US" smtClean="0"/>
          </a:p>
          <a:p>
            <a:endParaRPr lang="en-GB" smtClean="0"/>
          </a:p>
          <a:p>
            <a:endParaRPr lang="en-GB" smtClean="0"/>
          </a:p>
          <a:p>
            <a:pPr>
              <a:lnSpc>
                <a:spcPct val="150000"/>
              </a:lnSpc>
            </a:pPr>
            <a:endParaRPr lang="en-GB" smtClean="0"/>
          </a:p>
          <a:p>
            <a:endParaRPr lang="en-GB"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5DEA1B-E6F8-4656-BDB7-469B5F18E0F9}" type="slidenum">
              <a:rPr lang="en-GB" smtClean="0">
                <a:latin typeface="Arial" pitchFamily="34" charset="0"/>
                <a:cs typeface="Arial" pitchFamily="34" charset="0"/>
              </a:rPr>
              <a:pPr/>
              <a:t>88</a:t>
            </a:fld>
            <a:endParaRPr lang="en-GB" smtClean="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r>
              <a:rPr lang="en-GB" b="1" smtClean="0"/>
              <a:t>Reference</a:t>
            </a:r>
          </a:p>
          <a:p>
            <a:r>
              <a:rPr lang="en-GB" smtClean="0"/>
              <a:t>Goodwin GM and the Consensus Group of the British Association for Psychopharmacology. Evidence-based guidelines for treating bipolar disorder: revised second edition-recommendations from the British Association for Psychopharmacology. Journal of Psychopharmacology 23 (4) 346-388</a:t>
            </a:r>
          </a:p>
          <a:p>
            <a:endParaRPr lang="en-GB"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E3AD02-A151-4F15-8634-A65BAEDD5868}" type="slidenum">
              <a:rPr lang="en-GB" smtClean="0">
                <a:latin typeface="Arial" pitchFamily="34" charset="0"/>
                <a:cs typeface="Arial" pitchFamily="34" charset="0"/>
              </a:rPr>
              <a:pPr/>
              <a:t>89</a:t>
            </a:fld>
            <a:endParaRPr lang="en-GB" smtClean="0">
              <a:latin typeface="Arial"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xfrm>
            <a:off x="1094534" y="4643517"/>
            <a:ext cx="4410551" cy="43991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GB" sz="1050" b="1" dirty="0" smtClean="0"/>
              <a:t>Reference</a:t>
            </a:r>
          </a:p>
          <a:p>
            <a:pPr eaLnBrk="1" hangingPunct="1">
              <a:defRPr/>
            </a:pPr>
            <a:r>
              <a:rPr lang="en-GB" sz="1050" dirty="0" smtClean="0"/>
              <a:t>Peters AT and Nierenberg AA, 2011. Stepping back to step forward: lessons from the systematic treatment enhancement program for bipolar disorder (STEP-BD). J </a:t>
            </a:r>
            <a:r>
              <a:rPr lang="en-GB" sz="1050" dirty="0" err="1" smtClean="0"/>
              <a:t>Clin</a:t>
            </a:r>
            <a:r>
              <a:rPr lang="en-GB" sz="1050" dirty="0" smtClean="0"/>
              <a:t> Psychiatry 72 (10) 1429-1431.</a:t>
            </a:r>
          </a:p>
          <a:p>
            <a:pPr>
              <a:defRPr/>
            </a:pPr>
            <a:endParaRPr lang="en-GB" sz="1050" b="1" dirty="0" smtClean="0"/>
          </a:p>
          <a:p>
            <a:pPr>
              <a:defRPr/>
            </a:pPr>
            <a:r>
              <a:rPr lang="en-GB" sz="1050" dirty="0" smtClean="0"/>
              <a:t>Nierenberg AA, </a:t>
            </a:r>
            <a:r>
              <a:rPr lang="en-GB" sz="1050" dirty="0" err="1" smtClean="0"/>
              <a:t>Ostacher</a:t>
            </a:r>
            <a:r>
              <a:rPr lang="en-GB" sz="1050" dirty="0" smtClean="0"/>
              <a:t> MJ, Calabrese JR et al, 2006. Treatment-Resistant Bipolar Depression: A STEP-BD Equipoise Randomized Effectiveness Trial of Antidepressant Augmentation With </a:t>
            </a:r>
            <a:r>
              <a:rPr lang="en-GB" sz="1050" dirty="0" err="1" smtClean="0"/>
              <a:t>Lamotrigine</a:t>
            </a:r>
            <a:r>
              <a:rPr lang="en-GB" sz="1050" dirty="0" smtClean="0"/>
              <a:t>, Inositol, or </a:t>
            </a:r>
            <a:r>
              <a:rPr lang="en-GB" sz="1050" dirty="0" err="1" smtClean="0"/>
              <a:t>Risperidone</a:t>
            </a:r>
            <a:r>
              <a:rPr lang="en-GB" sz="1050" dirty="0" smtClean="0"/>
              <a:t>. Am J Psychiatry 163:210–216.</a:t>
            </a:r>
          </a:p>
          <a:p>
            <a:pPr>
              <a:defRPr/>
            </a:pPr>
            <a:endParaRPr lang="en-GB" sz="1050" b="1" dirty="0" smtClean="0"/>
          </a:p>
          <a:p>
            <a:pPr eaLnBrk="1" hangingPunct="1">
              <a:defRPr/>
            </a:pPr>
            <a:endParaRPr lang="en-GB"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CD67F1-7C67-4F11-BFFA-46960549C67F}" type="slidenum">
              <a:rPr lang="en-GB" smtClean="0">
                <a:latin typeface="Arial" pitchFamily="34" charset="0"/>
                <a:cs typeface="Arial" pitchFamily="34" charset="0"/>
              </a:rPr>
              <a:pPr/>
              <a:t>90</a:t>
            </a:fld>
            <a:endParaRPr lang="en-GB"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xfrm>
            <a:off x="1094534" y="4643517"/>
            <a:ext cx="4480022" cy="4399121"/>
          </a:xfrm>
          <a:noFill/>
        </p:spPr>
        <p:txBody>
          <a:bodyPr wrap="square" numCol="1" anchor="t" anchorCtr="0" compatLnSpc="1">
            <a:prstTxWarp prst="textNoShape">
              <a:avLst/>
            </a:prstTxWarp>
          </a:bodyPr>
          <a:lstStyle/>
          <a:p>
            <a:endParaRPr lang="en-GB"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AA7BC4-DC36-44A5-9146-15C47C353251}" type="slidenum">
              <a:rPr lang="en-GB" smtClean="0">
                <a:latin typeface="Arial" pitchFamily="34" charset="0"/>
                <a:cs typeface="Arial" pitchFamily="34" charset="0"/>
              </a:rPr>
              <a:pPr/>
              <a:t>91</a:t>
            </a:fld>
            <a:endParaRPr lang="en-GB" smtClean="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eaLnBrk="0" hangingPunct="0"/>
            <a:fld id="{CE399629-0922-4115-A645-DF373DCBA41D}" type="datetime9">
              <a:rPr lang="en-GB" b="1" smtClean="0">
                <a:latin typeface="Arial" pitchFamily="34" charset="0"/>
                <a:cs typeface="Arial" pitchFamily="34" charset="0"/>
              </a:rPr>
              <a:pPr eaLnBrk="0" hangingPunct="0"/>
              <a:t>22/01/2013 15:51:39</a:t>
            </a:fld>
            <a:endParaRPr lang="en-GB" b="1" smtClean="0">
              <a:latin typeface="Arial" pitchFamily="34" charset="0"/>
              <a:cs typeface="Arial" pitchFamily="34" charset="0"/>
            </a:endParaRPr>
          </a:p>
        </p:txBody>
      </p:sp>
      <p:sp>
        <p:nvSpPr>
          <p:cNvPr id="317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58B60343-962E-4EB2-B458-2C14B2DAF023}" type="slidenum">
              <a:rPr lang="en-GB" b="1" smtClean="0">
                <a:latin typeface="Arial" pitchFamily="34" charset="0"/>
                <a:cs typeface="Arial" pitchFamily="34" charset="0"/>
              </a:rPr>
              <a:pPr eaLnBrk="0" hangingPunct="0"/>
              <a:t>92</a:t>
            </a:fld>
            <a:endParaRPr lang="en-GB" b="1" smtClean="0">
              <a:latin typeface="Arial" pitchFamily="34" charset="0"/>
              <a:cs typeface="Arial" pitchFamily="34" charset="0"/>
            </a:endParaRPr>
          </a:p>
        </p:txBody>
      </p:sp>
      <p:sp>
        <p:nvSpPr>
          <p:cNvPr id="31748" name="Rectangle 2"/>
          <p:cNvSpPr>
            <a:spLocks noGrp="1" noRot="1" noChangeAspect="1" noChangeArrowheads="1" noTextEdit="1"/>
          </p:cNvSpPr>
          <p:nvPr>
            <p:ph type="sldImg"/>
          </p:nvPr>
        </p:nvSpPr>
        <p:spPr bwMode="auto">
          <a:xfrm>
            <a:off x="892175" y="733425"/>
            <a:ext cx="4886325" cy="3665538"/>
          </a:xfrm>
          <a:noFill/>
          <a:ln>
            <a:solidFill>
              <a:srgbClr val="000000"/>
            </a:solidFill>
            <a:miter lim="800000"/>
            <a:headEnd/>
            <a:tailEnd/>
          </a:ln>
        </p:spPr>
      </p:sp>
      <p:sp>
        <p:nvSpPr>
          <p:cNvPr id="31749" name="Rectangle 3"/>
          <p:cNvSpPr>
            <a:spLocks noGrp="1" noChangeArrowheads="1"/>
          </p:cNvSpPr>
          <p:nvPr>
            <p:ph type="body" idx="1"/>
          </p:nvPr>
        </p:nvSpPr>
        <p:spPr bwMode="auto">
          <a:xfrm>
            <a:off x="848708" y="4643635"/>
            <a:ext cx="4901208" cy="4398575"/>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xfrm>
            <a:off x="919173" y="4643635"/>
            <a:ext cx="4830743" cy="4398575"/>
          </a:xfrm>
          <a:noFill/>
        </p:spPr>
        <p:txBody>
          <a:bodyPr wrap="square" numCol="1" anchor="t" anchorCtr="0" compatLnSpc="1">
            <a:prstTxWarp prst="textNoShape">
              <a:avLst/>
            </a:prstTxWarp>
          </a:bodyPr>
          <a:lstStyle/>
          <a:p>
            <a:endParaRPr lang="en-GB"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CE65BD-4A81-4F91-8888-594DC57EA2BF}" type="slidenum">
              <a:rPr lang="en-GB" smtClean="0">
                <a:latin typeface="Arial" pitchFamily="34" charset="0"/>
                <a:cs typeface="Arial" pitchFamily="34" charset="0"/>
              </a:rPr>
              <a:pPr/>
              <a:t>93</a:t>
            </a:fld>
            <a:endParaRPr lang="en-GB" smtClean="0">
              <a:latin typeface="Arial"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r>
              <a:rPr lang="en-GB" sz="800" b="1" smtClean="0"/>
              <a:t>Reference</a:t>
            </a:r>
          </a:p>
          <a:p>
            <a:r>
              <a:rPr lang="en-GB" sz="800" smtClean="0"/>
              <a:t>Ekman CJ, Lind J, Ryd</a:t>
            </a:r>
            <a:r>
              <a:rPr lang="lt-LT" sz="800" smtClean="0"/>
              <a:t>é</a:t>
            </a:r>
            <a:r>
              <a:rPr lang="en-GB" sz="800" smtClean="0"/>
              <a:t>n E et al, 2012. Manic episodes are associated with grey matter volume reduction - a voxel-based morphometry brain analysis. Acta Psychiatr Scand 122(6):507-515.</a:t>
            </a:r>
          </a:p>
          <a:p>
            <a:endParaRPr lang="en-GB" sz="800" b="1" smtClean="0"/>
          </a:p>
          <a:p>
            <a:r>
              <a:rPr lang="it-IT" sz="800" smtClean="0"/>
              <a:t>Fagiolini A, Kupfer DJ, Rucci P et al, 2004. </a:t>
            </a:r>
            <a:r>
              <a:rPr lang="en-GB" sz="800" smtClean="0"/>
              <a:t>Suicide attempts and ideation in patients with bipolar I disorder.  J Clin Psychiatry 65(4):509-14</a:t>
            </a:r>
          </a:p>
          <a:p>
            <a:endParaRPr lang="en-GB" sz="800" smtClean="0"/>
          </a:p>
          <a:p>
            <a:r>
              <a:rPr lang="en-GB" sz="800" smtClean="0"/>
              <a:t>L</a:t>
            </a:r>
            <a:r>
              <a:rPr lang="el-GR" sz="800" smtClean="0"/>
              <a:t>ό</a:t>
            </a:r>
            <a:r>
              <a:rPr lang="en-GB" sz="800" smtClean="0"/>
              <a:t>pez-Jaramillo C, Lopera-V</a:t>
            </a:r>
            <a:r>
              <a:rPr lang="es-ES" sz="800" smtClean="0"/>
              <a:t>àsquez J et al, 2010. </a:t>
            </a:r>
            <a:r>
              <a:rPr lang="en-GB" sz="800" smtClean="0"/>
              <a:t>Effects of recurrence on the cognitive performance of patients with bipolar I disorder: implications for relapse prevention and treatment adherence. Bipolar Disor d 12(5):557-67</a:t>
            </a:r>
          </a:p>
          <a:p>
            <a:endParaRPr lang="en-GB" sz="800" smtClean="0"/>
          </a:p>
          <a:p>
            <a:r>
              <a:rPr lang="en-GB" sz="800" smtClean="0"/>
              <a:t>Kessing LV, Andersen PK, 2005. Predictive effects of previous episodes on the risk of recurrence in depressive and bipolar disorders. Curr Psychiaty Rep 7(6):413-20.</a:t>
            </a:r>
          </a:p>
          <a:p>
            <a:endParaRPr lang="en-GB" sz="800" smtClean="0"/>
          </a:p>
          <a:p>
            <a:r>
              <a:rPr lang="en-GB" sz="800" smtClean="0"/>
              <a:t>Scott J, Paykey E, Morriss R et al,  2006. Cognitive-behavioural therapy for severe and recurrent bipolar disorders: randomised controlled trial.  Br J Psychiatry 188:313-20.</a:t>
            </a:r>
          </a:p>
          <a:p>
            <a:endParaRPr lang="en-GB" sz="800" smtClean="0"/>
          </a:p>
          <a:p>
            <a:r>
              <a:rPr lang="en-GB" sz="800" smtClean="0"/>
              <a:t>Swann AC Bowden CL, Calabrese JR et al, 1999. Differential effect of number of previous episodes of affective disorder on response to lithium or divalproex in acute mania. Am J Psychiatry 156(8):1264-1266.</a:t>
            </a:r>
          </a:p>
          <a:p>
            <a:endParaRPr lang="en-GB" sz="800" b="1" smtClean="0"/>
          </a:p>
          <a:p>
            <a:r>
              <a:rPr lang="en-GB" sz="800" smtClean="0"/>
              <a:t>Gutiérrez-Rojas L, Jurado D, and  Gurpegui M., 2010. Factors associated with work, social life and family life disability in bipolar disorder patients. Psychiatry Research 186 (2011) 254–260.</a:t>
            </a:r>
          </a:p>
          <a:p>
            <a:endParaRPr lang="en-GB" sz="800" smtClean="0"/>
          </a:p>
          <a:p>
            <a:r>
              <a:rPr lang="en-GB" sz="800" smtClean="0"/>
              <a:t>Slomka JM. Piette JD, Post EP et al, 2012. Mood disorder symptoms and elevated cardiovascular disease risk in patients with bipolar disorder. J Affect Disord 138(3):405-408.</a:t>
            </a:r>
          </a:p>
          <a:p>
            <a:endParaRPr lang="en-GB" sz="800" smtClean="0"/>
          </a:p>
          <a:p>
            <a:endParaRPr lang="en-GB" sz="800" smtClean="0"/>
          </a:p>
          <a:p>
            <a:endParaRPr lang="en-GB" sz="900" smtClean="0"/>
          </a:p>
          <a:p>
            <a:endParaRPr lang="en-GB" sz="900" smtClean="0"/>
          </a:p>
          <a:p>
            <a:endParaRPr lang="en-GB" sz="900" smtClean="0"/>
          </a:p>
          <a:p>
            <a:endParaRPr lang="en-GB"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DA7265-6D6C-4BE3-8303-E817B242574F}" type="slidenum">
              <a:rPr lang="en-GB" smtClean="0">
                <a:latin typeface="Arial" pitchFamily="34" charset="0"/>
                <a:cs typeface="Arial" pitchFamily="34" charset="0"/>
              </a:rPr>
              <a:pPr/>
              <a:t>94</a:t>
            </a:fld>
            <a:endParaRPr lang="en-GB"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xfrm>
            <a:off x="889212" y="4643517"/>
            <a:ext cx="4890665" cy="4399121"/>
          </a:xfrm>
          <a:noFill/>
        </p:spPr>
        <p:txBody>
          <a:bodyPr wrap="square" numCol="1" anchor="t" anchorCtr="0" compatLnSpc="1">
            <a:prstTxWarp prst="textNoShape">
              <a:avLst/>
            </a:prstTxWarp>
          </a:bodyPr>
          <a:lstStyle/>
          <a:p>
            <a:pPr eaLnBrk="1" hangingPunct="1"/>
            <a:r>
              <a:rPr lang="en-US" dirty="0" smtClean="0"/>
              <a:t>Coined</a:t>
            </a:r>
            <a:r>
              <a:rPr lang="en-US" baseline="0" dirty="0" smtClean="0"/>
              <a:t> the term “Paradigm Shift” 50 </a:t>
            </a:r>
            <a:r>
              <a:rPr lang="en-US" baseline="0" dirty="0" err="1" smtClean="0"/>
              <a:t>yrs</a:t>
            </a:r>
            <a:r>
              <a:rPr lang="en-US" baseline="0" dirty="0" smtClean="0"/>
              <a:t> ago this year</a:t>
            </a:r>
            <a:endParaRPr lang="en-US" dirty="0" smtClean="0"/>
          </a:p>
        </p:txBody>
      </p:sp>
      <p:sp>
        <p:nvSpPr>
          <p:cNvPr id="103427" name="Slide Number Placeholder 3"/>
          <p:cNvSpPr txBox="1">
            <a:spLocks noGrp="1"/>
          </p:cNvSpPr>
          <p:nvPr/>
        </p:nvSpPr>
        <p:spPr bwMode="auto">
          <a:xfrm>
            <a:off x="3779150" y="9287034"/>
            <a:ext cx="2889938" cy="488791"/>
          </a:xfrm>
          <a:prstGeom prst="rect">
            <a:avLst/>
          </a:prstGeom>
          <a:noFill/>
          <a:ln w="9525">
            <a:noFill/>
            <a:miter lim="800000"/>
            <a:headEnd/>
            <a:tailEnd/>
          </a:ln>
        </p:spPr>
        <p:txBody>
          <a:bodyPr anchor="b"/>
          <a:lstStyle/>
          <a:p>
            <a:pPr algn="r" eaLnBrk="0" hangingPunct="0"/>
            <a:fld id="{3DB225EA-AB57-4207-8D4A-440D3870F259}" type="slidenum">
              <a:rPr lang="en-US" sz="1200">
                <a:ea typeface="ＭＳ Ｐゴシック"/>
                <a:cs typeface="ＭＳ Ｐゴシック"/>
              </a:rPr>
              <a:pPr algn="r" eaLnBrk="0" hangingPunct="0"/>
              <a:t>11</a:t>
            </a:fld>
            <a:endParaRPr lang="en-US" sz="1200">
              <a:ea typeface="ＭＳ Ｐゴシック"/>
              <a:cs typeface="ＭＳ Ｐゴシック"/>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xfrm>
            <a:off x="919173" y="4643635"/>
            <a:ext cx="4830743" cy="4398575"/>
          </a:xfrm>
          <a:noFill/>
        </p:spPr>
        <p:txBody>
          <a:bodyPr wrap="square" numCol="1" anchor="t" anchorCtr="0" compatLnSpc="1">
            <a:prstTxWarp prst="textNoShape">
              <a:avLst/>
            </a:prstTxWarp>
          </a:bodyPr>
          <a:lstStyle/>
          <a:p>
            <a:pPr eaLnBrk="1" hangingPunct="1"/>
            <a:r>
              <a:rPr lang="en-GB" b="1" smtClean="0"/>
              <a:t>Reference</a:t>
            </a:r>
            <a:endParaRPr lang="en-GB" smtClean="0"/>
          </a:p>
          <a:p>
            <a:pPr eaLnBrk="1" hangingPunct="1"/>
            <a:r>
              <a:rPr lang="en-GB" smtClean="0"/>
              <a:t>Goodwin G and the Consensus Group of the British Association for Psychopharmacology. Evidence-based guidelines for treating bipolar disorder:revised second edition-recommendations from the British Association of Psychopharmacology. J of Psychopharmacology 23 (4) 346-388.</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22E1CC-049B-4F93-9EC2-3EB26EFF0AB6}" type="slidenum">
              <a:rPr lang="en-GB" smtClean="0">
                <a:latin typeface="Arial" pitchFamily="34" charset="0"/>
                <a:cs typeface="Arial" pitchFamily="34" charset="0"/>
              </a:rPr>
              <a:pPr/>
              <a:t>95</a:t>
            </a:fld>
            <a:endParaRPr lang="en-GB" smtClean="0">
              <a:latin typeface="Arial" pitchFamily="34" charset="0"/>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919173" y="4643635"/>
            <a:ext cx="4830743" cy="4398575"/>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Goodwin G and the Consensus Group of the British Association for Psychopharmacology. Evidence-based guidelines for treating bipolar disorder:revised second edition-recommendations from the British Association of Psychopharmacology. J of Psychopharmacology 23 (4) 346-388.</a:t>
            </a:r>
          </a:p>
          <a:p>
            <a:pPr eaLnBrk="1" hangingPunct="1"/>
            <a:endParaRPr lang="en-GB" smtClean="0"/>
          </a:p>
          <a:p>
            <a:pPr eaLnBrk="1" hangingPunct="1"/>
            <a:r>
              <a:rPr lang="en-GB" smtClean="0">
                <a:ea typeface="Verdana" pitchFamily="34" charset="0"/>
                <a:cs typeface="Verdana" pitchFamily="34" charset="0"/>
              </a:rPr>
              <a:t>Severus WE, Kleindienst N, Seem</a:t>
            </a:r>
            <a:r>
              <a:rPr lang="el-GR" smtClean="0">
                <a:ea typeface="Verdana" pitchFamily="34" charset="0"/>
                <a:cs typeface="Verdana" pitchFamily="34" charset="0"/>
              </a:rPr>
              <a:t>ὓ</a:t>
            </a:r>
            <a:r>
              <a:rPr lang="en-GB" smtClean="0">
                <a:ea typeface="Verdana" pitchFamily="34" charset="0"/>
                <a:cs typeface="Verdana" pitchFamily="34" charset="0"/>
              </a:rPr>
              <a:t>ller F et al, 2008. What is the optimal serum lithium level in the long-term treatment of bipolar disorder--a review? Bipolar Disorder 10 (2) 231-237. </a:t>
            </a:r>
          </a:p>
          <a:p>
            <a:pPr eaLnBrk="1" hangingPunct="1"/>
            <a:endParaRPr lang="en-GB" smtClean="0">
              <a:latin typeface="Verdana" pitchFamily="34" charset="0"/>
              <a:ea typeface="Verdana" pitchFamily="34" charset="0"/>
              <a:cs typeface="Verdana" pitchFamily="34" charset="0"/>
            </a:endParaRPr>
          </a:p>
          <a:p>
            <a:r>
              <a:rPr lang="en-GB" smtClean="0">
                <a:ea typeface="Verdana" pitchFamily="34" charset="0"/>
                <a:cs typeface="Verdana" pitchFamily="34" charset="0"/>
              </a:rPr>
              <a:t>Baldessarini RJ, Tondo L, Davis P et al, 2006. </a:t>
            </a:r>
            <a:r>
              <a:rPr lang="en-GB" smtClean="0"/>
              <a:t>Decreased risk of suicides and attempts during long-term lithium treatment: a meta-analytic review. Bipolar Disord 8(5 Pt 2):625-639.</a:t>
            </a:r>
          </a:p>
          <a:p>
            <a:endParaRPr lang="en-GB" smtClean="0"/>
          </a:p>
          <a:p>
            <a:r>
              <a:rPr lang="it-IT" smtClean="0"/>
              <a:t>Cipriani A, Pretty H, Hawton K et al, 2005. </a:t>
            </a:r>
            <a:r>
              <a:rPr lang="en-GB" smtClean="0"/>
              <a:t>Lithium in the prevention of suicidal behavior and all-cause mortality in patients with mood disorders: a systematic review of randomized trials. </a:t>
            </a:r>
            <a:r>
              <a:rPr lang="it-IT" smtClean="0"/>
              <a:t>Am J Psychiatry </a:t>
            </a:r>
            <a:r>
              <a:rPr lang="en-GB" smtClean="0"/>
              <a:t>162(10):1805-1819</a:t>
            </a:r>
          </a:p>
          <a:p>
            <a:endParaRPr lang="en-GB" smtClean="0"/>
          </a:p>
          <a:p>
            <a:pPr eaLnBrk="1" hangingPunct="1"/>
            <a:endParaRPr lang="en-GB" smtClean="0">
              <a:latin typeface="Verdana" pitchFamily="34" charset="0"/>
              <a:ea typeface="Verdana" pitchFamily="34" charset="0"/>
              <a:cs typeface="Verdana" pitchFamily="34"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D4979-BC60-4644-8FBA-46F600D1E607}" type="slidenum">
              <a:rPr lang="en-GB" smtClean="0">
                <a:latin typeface="Arial" pitchFamily="34" charset="0"/>
                <a:cs typeface="Arial" pitchFamily="34" charset="0"/>
              </a:rPr>
              <a:pPr/>
              <a:t>96</a:t>
            </a:fld>
            <a:endParaRPr lang="en-GB" smtClean="0">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919173" y="4674853"/>
            <a:ext cx="4830743" cy="4398575"/>
          </a:xfrm>
          <a:noFill/>
        </p:spPr>
        <p:txBody>
          <a:bodyPr wrap="square" numCol="1" anchor="t" anchorCtr="0" compatLnSpc="1">
            <a:prstTxWarp prst="textNoShape">
              <a:avLst/>
            </a:prstTxWarp>
          </a:bodyPr>
          <a:lstStyle/>
          <a:p>
            <a:pPr eaLnBrk="1" hangingPunct="1"/>
            <a:endParaRPr lang="en-GB"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050F2-F462-4481-AC76-1F6880DE0997}" type="slidenum">
              <a:rPr lang="en-GB" smtClean="0">
                <a:latin typeface="Arial" pitchFamily="34" charset="0"/>
                <a:cs typeface="Arial" pitchFamily="34" charset="0"/>
              </a:rPr>
              <a:pPr/>
              <a:t>97</a:t>
            </a:fld>
            <a:endParaRPr lang="en-GB" smtClean="0">
              <a:latin typeface="Arial" pitchFamily="34" charset="0"/>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D95905AF-B44E-4B5F-AA02-DD9FC9003B77}" type="slidenum">
              <a:rPr lang="en-GB" altLang="zh-CN" b="1" smtClean="0">
                <a:latin typeface="Arial" pitchFamily="34" charset="0"/>
                <a:cs typeface="Arial" pitchFamily="34" charset="0"/>
              </a:rPr>
              <a:pPr eaLnBrk="0" hangingPunct="0"/>
              <a:t>98</a:t>
            </a:fld>
            <a:endParaRPr lang="en-GB" altLang="zh-CN" b="1" smtClean="0">
              <a:latin typeface="Arial" pitchFamily="34" charset="0"/>
              <a:cs typeface="Arial" pitchFamily="34" charset="0"/>
            </a:endParaRPr>
          </a:p>
        </p:txBody>
      </p:sp>
      <p:sp>
        <p:nvSpPr>
          <p:cNvPr id="37891" name="Rectangle 7"/>
          <p:cNvSpPr txBox="1">
            <a:spLocks noGrp="1" noChangeArrowheads="1"/>
          </p:cNvSpPr>
          <p:nvPr/>
        </p:nvSpPr>
        <p:spPr bwMode="auto">
          <a:xfrm>
            <a:off x="3776905" y="9285708"/>
            <a:ext cx="2890617" cy="488557"/>
          </a:xfrm>
          <a:prstGeom prst="rect">
            <a:avLst/>
          </a:prstGeom>
          <a:noFill/>
          <a:ln w="9525">
            <a:noFill/>
            <a:miter lim="800000"/>
            <a:headEnd/>
            <a:tailEnd/>
          </a:ln>
        </p:spPr>
        <p:txBody>
          <a:bodyPr anchor="b"/>
          <a:lstStyle/>
          <a:p>
            <a:pPr algn="r" eaLnBrk="0" hangingPunct="0">
              <a:spcBef>
                <a:spcPct val="50000"/>
              </a:spcBef>
            </a:pPr>
            <a:fld id="{833D16EE-9311-4589-AAAC-EE80B7751B36}" type="slidenum">
              <a:rPr lang="en-US" altLang="zh-CN" sz="1200"/>
              <a:pPr algn="r" eaLnBrk="0" hangingPunct="0">
                <a:spcBef>
                  <a:spcPct val="50000"/>
                </a:spcBef>
              </a:pPr>
              <a:t>98</a:t>
            </a:fld>
            <a:endParaRPr lang="en-US" altLang="zh-CN" sz="1200"/>
          </a:p>
        </p:txBody>
      </p:sp>
      <p:sp>
        <p:nvSpPr>
          <p:cNvPr id="37892" name="Rectangle 7"/>
          <p:cNvSpPr txBox="1">
            <a:spLocks noGrp="1" noChangeArrowheads="1"/>
          </p:cNvSpPr>
          <p:nvPr/>
        </p:nvSpPr>
        <p:spPr bwMode="auto">
          <a:xfrm>
            <a:off x="3776905" y="9285708"/>
            <a:ext cx="2890617" cy="488557"/>
          </a:xfrm>
          <a:prstGeom prst="rect">
            <a:avLst/>
          </a:prstGeom>
          <a:noFill/>
          <a:ln w="9525">
            <a:noFill/>
            <a:miter lim="800000"/>
            <a:headEnd/>
            <a:tailEnd/>
          </a:ln>
        </p:spPr>
        <p:txBody>
          <a:bodyPr anchor="b"/>
          <a:lstStyle/>
          <a:p>
            <a:pPr algn="r" eaLnBrk="0" hangingPunct="0">
              <a:spcBef>
                <a:spcPct val="50000"/>
              </a:spcBef>
            </a:pPr>
            <a:fld id="{096E8D9A-DBB9-4217-BA5E-08B3EEAB81B4}" type="slidenum">
              <a:rPr lang="en-US" altLang="zh-CN" sz="1200"/>
              <a:pPr algn="r" eaLnBrk="0" hangingPunct="0">
                <a:spcBef>
                  <a:spcPct val="50000"/>
                </a:spcBef>
              </a:pPr>
              <a:t>98</a:t>
            </a:fld>
            <a:endParaRPr lang="en-US" altLang="zh-CN" sz="1200"/>
          </a:p>
        </p:txBody>
      </p:sp>
      <p:sp>
        <p:nvSpPr>
          <p:cNvPr id="3789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7894" name="Rectangle 1027"/>
          <p:cNvSpPr>
            <a:spLocks noGrp="1" noChangeArrowheads="1"/>
          </p:cNvSpPr>
          <p:nvPr>
            <p:ph type="body" idx="1"/>
          </p:nvPr>
        </p:nvSpPr>
        <p:spPr bwMode="auto">
          <a:xfrm>
            <a:off x="919173" y="4613978"/>
            <a:ext cx="4971672" cy="4400136"/>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Young AH, McElroy SL, Olausson B et al, 2012.  A randomised, placebo-controlled 52-week trial of continued quetiapine treatment in recently depressed patients with bipolar I and bipolar II disorder. The World Journal of Biological Psychiatry. 2012</a:t>
            </a:r>
          </a:p>
          <a:p>
            <a:pPr eaLnBrk="1" hangingPunct="1">
              <a:spcBef>
                <a:spcPct val="0"/>
              </a:spcBef>
            </a:pPr>
            <a:endParaRPr lang="en-GB" altLang="zh-CN"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848708" y="4643635"/>
            <a:ext cx="4901208" cy="4398575"/>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Young AH, McElroy SL, Olausson B et al, 2012.  A randomised, placebo-controlled 52-week trial of continued quetiapine treatment in recently depressed patients with bipolar I and bipolar II disorder. The World Journal of Biological Psychiatry. 2012</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D9BCBD-3CE3-4706-B7D1-1728F87BE7BA}" type="slidenum">
              <a:rPr lang="en-GB" smtClean="0">
                <a:latin typeface="Arial" pitchFamily="34" charset="0"/>
                <a:cs typeface="Arial" pitchFamily="34" charset="0"/>
              </a:rPr>
              <a:pPr/>
              <a:t>99</a:t>
            </a:fld>
            <a:endParaRPr lang="en-GB" smtClean="0">
              <a:latin typeface="Arial" pitchFamily="34" charset="0"/>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19173" y="4643635"/>
            <a:ext cx="4901208" cy="4398575"/>
          </a:xfrm>
        </p:spPr>
        <p:txBody>
          <a:bodyPr/>
          <a:lstStyle/>
          <a:p>
            <a:pPr eaLnBrk="1" hangingPunct="1">
              <a:defRPr/>
            </a:pPr>
            <a:r>
              <a:rPr lang="en-US" altLang="zh-CN" b="1" dirty="0" smtClean="0"/>
              <a:t>Reference</a:t>
            </a:r>
            <a:endParaRPr lang="en-US" altLang="zh-CN" dirty="0"/>
          </a:p>
          <a:p>
            <a:pPr eaLnBrk="1" hangingPunct="1">
              <a:defRPr/>
            </a:pPr>
            <a:r>
              <a:rPr lang="en-US" altLang="zh-CN" dirty="0" err="1"/>
              <a:t>Weisler</a:t>
            </a:r>
            <a:r>
              <a:rPr lang="en-US" altLang="zh-CN" dirty="0"/>
              <a:t> RH, Nolen </a:t>
            </a:r>
            <a:r>
              <a:rPr lang="en-US" altLang="zh-CN" dirty="0" smtClean="0"/>
              <a:t>WA, </a:t>
            </a:r>
            <a:r>
              <a:rPr lang="en-US" altLang="zh-CN" dirty="0" err="1" smtClean="0"/>
              <a:t>Neijber</a:t>
            </a:r>
            <a:r>
              <a:rPr lang="en-US" altLang="zh-CN" dirty="0" smtClean="0"/>
              <a:t> </a:t>
            </a:r>
            <a:r>
              <a:rPr lang="en-US" altLang="zh-CN" dirty="0"/>
              <a:t>A et al, 2011. Continuation of </a:t>
            </a:r>
            <a:r>
              <a:rPr lang="en-US" altLang="zh-CN" dirty="0" err="1"/>
              <a:t>quetiapine</a:t>
            </a:r>
            <a:r>
              <a:rPr lang="en-US" altLang="zh-CN" dirty="0"/>
              <a:t> versus switching to placebo or lithium for maintenance treatment of bipolar I disorder. (Trial 144: a </a:t>
            </a:r>
            <a:r>
              <a:rPr lang="en-US" altLang="zh-CN" dirty="0" err="1"/>
              <a:t>randomised</a:t>
            </a:r>
            <a:r>
              <a:rPr lang="en-US" altLang="zh-CN" dirty="0"/>
              <a:t> controlled study). J </a:t>
            </a:r>
            <a:r>
              <a:rPr lang="en-US" altLang="zh-CN" dirty="0" err="1"/>
              <a:t>Clin</a:t>
            </a:r>
            <a:r>
              <a:rPr lang="en-US" altLang="zh-CN" dirty="0"/>
              <a:t> Psychiatry 72 1452-1464. </a:t>
            </a:r>
          </a:p>
          <a:p>
            <a:pPr eaLnBrk="1" hangingPunct="1">
              <a:defRPr/>
            </a:pPr>
            <a:endParaRPr lang="en-US" altLang="zh-CN" dirty="0">
              <a:effectLst>
                <a:outerShdw blurRad="38100" dist="38100" dir="2700000" algn="tl">
                  <a:srgbClr val="000000"/>
                </a:outerShdw>
              </a:effectLst>
              <a:latin typeface="Verdana" pitchFamily="34" charset="0"/>
              <a:ea typeface="Verdana" pitchFamily="34" charset="0"/>
              <a:cs typeface="Verdana" pitchFamily="34" charset="0"/>
            </a:endParaRPr>
          </a:p>
          <a:p>
            <a:pPr eaLnBrk="1" hangingPunct="1">
              <a:defRPr/>
            </a:pPr>
            <a:endParaRPr lang="en-GB"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ED4DB1-7BC4-4782-BD6C-FD7A4AB1E7C3}" type="slidenum">
              <a:rPr lang="en-GB" smtClean="0">
                <a:latin typeface="Arial" pitchFamily="34" charset="0"/>
                <a:cs typeface="Arial" pitchFamily="34" charset="0"/>
              </a:rPr>
              <a:pPr/>
              <a:t>100</a:t>
            </a:fld>
            <a:endParaRPr lang="en-GB" smtClean="0">
              <a:latin typeface="Arial" pitchFamily="34" charset="0"/>
              <a:cs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Weisler RH, Nolen WA, Neijber A et al, 2011. Continuation of quetiapine versus switching to placebo or lithium for maintenance treatment of bipolar I disorder. (Trial 144: a randomised controlled study. J Clin  Psychiatry  72 1452-1464. </a:t>
            </a:r>
          </a:p>
          <a:p>
            <a:pPr eaLnBrk="1" hangingPunct="1"/>
            <a:endParaRPr lang="en-GB"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CA6BB6-D4B4-4D7E-BF22-21B13EC03874}" type="slidenum">
              <a:rPr lang="en-GB" smtClean="0">
                <a:latin typeface="Arial" pitchFamily="34" charset="0"/>
                <a:cs typeface="Arial" pitchFamily="34" charset="0"/>
              </a:rPr>
              <a:pPr/>
              <a:t>101</a:t>
            </a:fld>
            <a:endParaRPr lang="en-GB" smtClean="0">
              <a:latin typeface="Arial" pitchFamily="34" charset="0"/>
              <a:cs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Fountoulakis KN, Vieta E, Schmidt F, 2011. Aripiprazole monotherapy in the treatment of bipolar disorder: a meta-analysis. J Affect Disord 133(3): 361-370.</a:t>
            </a:r>
          </a:p>
          <a:p>
            <a:pPr eaLnBrk="1" hangingPunct="1"/>
            <a:endParaRPr lang="en-GB"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A217F1-F28E-43AB-99BB-4B5207E5D3A5}" type="slidenum">
              <a:rPr lang="en-GB" smtClean="0">
                <a:latin typeface="Arial" pitchFamily="34" charset="0"/>
                <a:cs typeface="Arial" pitchFamily="34" charset="0"/>
              </a:rPr>
              <a:pPr/>
              <a:t>102</a:t>
            </a:fld>
            <a:endParaRPr lang="en-GB" smtClean="0">
              <a:latin typeface="Arial" pitchFamily="34" charset="0"/>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xfrm>
            <a:off x="919173" y="4643635"/>
            <a:ext cx="4830743" cy="4398575"/>
          </a:xfrm>
          <a:noFill/>
        </p:spPr>
        <p:txBody>
          <a:bodyPr wrap="square" numCol="1" anchor="t" anchorCtr="0" compatLnSpc="1">
            <a:prstTxWarp prst="textNoShape">
              <a:avLst/>
            </a:prstTxWarp>
          </a:bodyPr>
          <a:lstStyle/>
          <a:p>
            <a:r>
              <a:rPr lang="en-GB" b="1" smtClean="0"/>
              <a:t>Reference</a:t>
            </a:r>
          </a:p>
          <a:p>
            <a:r>
              <a:rPr lang="es-ES" smtClean="0"/>
              <a:t>Bowden CL, Calabrese JR</a:t>
            </a:r>
            <a:r>
              <a:rPr lang="es-ES" b="1" smtClean="0"/>
              <a:t>, </a:t>
            </a:r>
            <a:r>
              <a:rPr lang="es-ES" smtClean="0"/>
              <a:t>McElroy SL et al, 2000. </a:t>
            </a:r>
            <a:r>
              <a:rPr lang="en-GB" smtClean="0"/>
              <a:t>A randomized, placebo-controlled 12-month trial of divalproex and lithium in treatment of outpatients with bipolar I disorder. Divalproex Maintenance Study Group. </a:t>
            </a:r>
            <a:r>
              <a:rPr lang="pl-PL" smtClean="0"/>
              <a:t>Arch Gen Psychiatry</a:t>
            </a:r>
            <a:r>
              <a:rPr lang="en-GB" smtClean="0"/>
              <a:t> </a:t>
            </a:r>
            <a:r>
              <a:rPr lang="pl-PL" smtClean="0"/>
              <a:t>57(5):481-9.</a:t>
            </a:r>
          </a:p>
          <a:p>
            <a:endParaRPr lang="en-GB"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D1C133-4CD5-4E72-9C74-48AAF1ADB7CB}" type="slidenum">
              <a:rPr lang="en-GB" smtClean="0">
                <a:latin typeface="Arial" pitchFamily="34" charset="0"/>
                <a:cs typeface="Arial" pitchFamily="34" charset="0"/>
              </a:rPr>
              <a:pPr/>
              <a:t>103</a:t>
            </a:fld>
            <a:endParaRPr lang="en-GB" smtClean="0">
              <a:latin typeface="Arial" pitchFamily="34" charset="0"/>
              <a:cs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r>
              <a:rPr lang="en-GB" b="1" smtClean="0"/>
              <a:t>References</a:t>
            </a:r>
          </a:p>
          <a:p>
            <a:r>
              <a:rPr lang="en-GB" smtClean="0"/>
              <a:t>Tohen M, Calabrese JR, Sachs GS et al, 2006. Randomised, placebo-controlled trial of olanzapine as maintenance therapy in patients with bipolar I disorder responding to acute treatment with olanzapine. Am J Psychiatry 163 247-256.</a:t>
            </a:r>
          </a:p>
          <a:p>
            <a:endParaRPr lang="en-GB" smtClean="0"/>
          </a:p>
          <a:p>
            <a:r>
              <a:rPr lang="en-GB" smtClean="0"/>
              <a:t>Tohen M, Chengappa KNR, Suppes T et al, 2004. Relapse prevention in bipolar I disorder; 18-month comparison of olanzapine plus mood stabilizer v mood stabilizer alone. Br J Psychiatry 184: 337-345. </a:t>
            </a:r>
          </a:p>
          <a:p>
            <a:endParaRPr lang="en-GB" smtClean="0"/>
          </a:p>
          <a:p>
            <a:r>
              <a:rPr lang="en-GB" smtClean="0"/>
              <a:t>Tohen M, Greil W, Calabrese JR et al, 2005. Olanzapine versus lithium in the maintenance treatment of bipolar disorder: a 12-month  randomised, double-blind, controlled clinical trial. Am J Psychiatry 162 1281-1290. </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700780-8946-4F43-ABB5-689C14001DDA}" type="slidenum">
              <a:rPr lang="en-GB" smtClean="0">
                <a:latin typeface="Arial" pitchFamily="34" charset="0"/>
                <a:cs typeface="Arial" pitchFamily="34" charset="0"/>
              </a:rPr>
              <a:pPr/>
              <a:t>104</a:t>
            </a:fld>
            <a:endParaRPr lang="en-GB"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Rot="1" noChangeAspect="1" noChangeArrowheads="1" noTextEdit="1"/>
          </p:cNvSpPr>
          <p:nvPr>
            <p:ph type="sldImg"/>
          </p:nvPr>
        </p:nvSpPr>
        <p:spPr>
          <a:xfrm>
            <a:off x="895350" y="735013"/>
            <a:ext cx="4879975" cy="3660775"/>
          </a:xfrm>
          <a:ln/>
        </p:spPr>
      </p:sp>
      <p:sp>
        <p:nvSpPr>
          <p:cNvPr id="278530" name="Rectangle 3"/>
          <p:cNvSpPr>
            <a:spLocks noGrp="1" noChangeArrowheads="1"/>
          </p:cNvSpPr>
          <p:nvPr>
            <p:ph type="body" idx="1"/>
          </p:nvPr>
        </p:nvSpPr>
        <p:spPr>
          <a:xfrm>
            <a:off x="887413" y="4643438"/>
            <a:ext cx="4894262" cy="4397375"/>
          </a:xfrm>
          <a:noFill/>
          <a:ln/>
        </p:spPr>
        <p:txBody>
          <a:bodyPr/>
          <a:lstStyle/>
          <a:p>
            <a:endParaRPr lang="nl-NL"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r>
              <a:rPr lang="en-GB" b="1" smtClean="0"/>
              <a:t>References</a:t>
            </a:r>
          </a:p>
          <a:p>
            <a:r>
              <a:rPr lang="en-GB" smtClean="0"/>
              <a:t>Bowden CL, Calabrese JR, Sachs G et al, 2003. A placebo-controlled 18 month trial of lamotrigine and  lithium maintenance treatment in recently manic or hypomanic patients with bipolar I disorder. Arch Gen Psychiatry 60 392-400. </a:t>
            </a:r>
          </a:p>
          <a:p>
            <a:endParaRPr lang="en-GB" smtClean="0"/>
          </a:p>
          <a:p>
            <a:r>
              <a:rPr lang="en-GB" smtClean="0"/>
              <a:t>Calabrese  JR, Bowden CL, Sachs G et al, 2003. A placebo-controlled 18 month trial of lamotrigine and lithium in maintenance treatment in recently depressed patients with bipolar I disorder. J Clin Psychiatry 64 1013-1024. </a:t>
            </a:r>
          </a:p>
          <a:p>
            <a:endParaRPr lang="en-GB" smtClean="0"/>
          </a:p>
          <a:p>
            <a:r>
              <a:rPr lang="en-GB" smtClean="0"/>
              <a:t>Gitlin  M and Frye MA, 2012. Maintenance therapies in bipolar disorders. Review Article. Bipolar Disord 14 (Suppl 2) 51-65.</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xfrm>
            <a:off x="848708" y="4643635"/>
            <a:ext cx="4971673" cy="4398575"/>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Bowden CL, 2004. Making optimal use of combination pharmacotherapy in bipolar disorder.J Clin Psychiatry 65 Suppl 15 21-24. </a:t>
            </a:r>
          </a:p>
          <a:p>
            <a:pPr eaLnBrk="1" hangingPunct="1"/>
            <a:r>
              <a:rPr lang="en-GB" smtClean="0"/>
              <a:t>Goodwin GM and Vieta E, 2005. Effective maintenance treatment--breaking the cycle of bipolar disorder. Eur Psychiatry 20 (5-6): </a:t>
            </a:r>
            <a:r>
              <a:rPr lang="pl-PL" smtClean="0"/>
              <a:t>365-71</a:t>
            </a:r>
            <a:r>
              <a:rPr lang="en-GB" smtClean="0"/>
              <a:t>.</a:t>
            </a:r>
          </a:p>
          <a:p>
            <a:pPr eaLnBrk="1" hangingPunct="1"/>
            <a:r>
              <a:rPr lang="en-GB" smtClean="0">
                <a:ea typeface="MS PGothic" pitchFamily="34" charset="-128"/>
              </a:rPr>
              <a:t>Suppes et al, 2005. </a:t>
            </a:r>
            <a:r>
              <a:rPr lang="en-GB" smtClean="0"/>
              <a:t>Challenges in the management of bipolar depression. J Clin Psychiatry 66 Suppl 5 11-16. </a:t>
            </a: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a:p>
            <a:pPr eaLnBrk="1" hangingPunct="1"/>
            <a:endParaRPr lang="en-GB" b="1" smtClean="0">
              <a:ea typeface="MS PGothic" pitchFamily="34" charset="-128"/>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AFC1E7-3331-4B91-8C4F-144865F84D7F}" type="slidenum">
              <a:rPr lang="en-GB" smtClean="0">
                <a:latin typeface="Arial" pitchFamily="34" charset="0"/>
                <a:cs typeface="Arial" pitchFamily="34" charset="0"/>
              </a:rPr>
              <a:pPr/>
              <a:t>106</a:t>
            </a:fld>
            <a:endParaRPr lang="en-GB" smtClean="0">
              <a:latin typeface="Arial" pitchFamily="34" charset="0"/>
              <a:cs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xfrm>
            <a:off x="919173" y="4643635"/>
            <a:ext cx="4830743" cy="4398575"/>
          </a:xfrm>
          <a:noFill/>
        </p:spPr>
        <p:txBody>
          <a:bodyPr wrap="square" numCol="1" anchor="t" anchorCtr="0" compatLnSpc="1">
            <a:prstTxWarp prst="textNoShape">
              <a:avLst/>
            </a:prstTxWarp>
          </a:bodyPr>
          <a:lstStyle/>
          <a:p>
            <a:pPr eaLnBrk="1" hangingPunct="1"/>
            <a:endParaRPr lang="en-GB"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B113CC-E3A2-4E8B-971A-33BD46C106D0}" type="slidenum">
              <a:rPr lang="en-GB" smtClean="0">
                <a:latin typeface="Arial" pitchFamily="34" charset="0"/>
                <a:cs typeface="Arial" pitchFamily="34" charset="0"/>
              </a:rPr>
              <a:pPr/>
              <a:t>107</a:t>
            </a:fld>
            <a:endParaRPr lang="en-GB" smtClean="0">
              <a:latin typeface="Arial" pitchFamily="34" charset="0"/>
              <a:cs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xfrm>
            <a:off x="848708" y="4643635"/>
            <a:ext cx="4901208" cy="4398575"/>
          </a:xfrm>
          <a:noFill/>
        </p:spPr>
        <p:txBody>
          <a:bodyPr wrap="square" numCol="1" anchor="t" anchorCtr="0" compatLnSpc="1">
            <a:prstTxWarp prst="textNoShape">
              <a:avLst/>
            </a:prstTxWarp>
          </a:bodyPr>
          <a:lstStyle/>
          <a:p>
            <a:r>
              <a:rPr lang="en-GB" b="1" smtClean="0"/>
              <a:t>Reference</a:t>
            </a:r>
          </a:p>
          <a:p>
            <a:r>
              <a:rPr lang="en-GB" smtClean="0"/>
              <a:t>Lewis S, Geddes JR, Goodwin GM et al, 2010. Lithium plus valproate combination therapy versus monotherapy for relapse prevention in bipolar I disorder (BALANCE): a randomised open-label trial.</a:t>
            </a:r>
          </a:p>
          <a:p>
            <a:r>
              <a:rPr lang="nl-NL" smtClean="0"/>
              <a:t>Lancet  30;375(9712):385-95</a:t>
            </a:r>
            <a:endParaRPr lang="en-GB" smtClean="0"/>
          </a:p>
          <a:p>
            <a:endParaRPr lang="en-GB" b="1"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7DA33E-9490-489D-9B40-F2984B675906}" type="slidenum">
              <a:rPr lang="en-GB" smtClean="0">
                <a:latin typeface="Arial" pitchFamily="34" charset="0"/>
                <a:cs typeface="Arial" pitchFamily="34" charset="0"/>
              </a:rPr>
              <a:pPr/>
              <a:t>108</a:t>
            </a:fld>
            <a:endParaRPr lang="en-GB" smtClean="0">
              <a:latin typeface="Arial" pitchFamily="34" charset="0"/>
              <a:cs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Goodwin G and the Consensus Group of the British Association for Psychopharmacology. Evidence-based guidelines for treating bipolar disorder:revised second edition-recommendations from the British Association of Psychopharmacology. J of Psychopharmacology 23 (4) 346-388.</a:t>
            </a:r>
          </a:p>
          <a:p>
            <a:pPr eaLnBrk="1" hangingPunct="1"/>
            <a:endParaRPr lang="en-GB" smtClean="0"/>
          </a:p>
          <a:p>
            <a:pPr eaLnBrk="1" hangingPunct="1"/>
            <a:endParaRPr lang="en-GB" smtClean="0"/>
          </a:p>
          <a:p>
            <a:pPr eaLnBrk="1" hangingPunct="1"/>
            <a:endParaRPr lang="en-GB"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BB9221-18A7-4C04-B6F6-E1F7ADAF8A0A}" type="slidenum">
              <a:rPr lang="en-GB" smtClean="0">
                <a:latin typeface="Arial" pitchFamily="34" charset="0"/>
                <a:cs typeface="Arial" pitchFamily="34" charset="0"/>
              </a:rPr>
              <a:pPr/>
              <a:t>109</a:t>
            </a:fld>
            <a:endParaRPr lang="en-GB" smtClean="0">
              <a:latin typeface="Arial" pitchFamily="34" charset="0"/>
              <a:cs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r>
              <a:rPr lang="en-GB" b="1" smtClean="0"/>
              <a:t>Reference</a:t>
            </a:r>
          </a:p>
          <a:p>
            <a:r>
              <a:rPr lang="en-GB" smtClean="0"/>
              <a:t>Suppes T, Webb A, Paul B et al, 1999. Clinical outcome in a randomised 1-year trial of clozapine versus treatment as usual for patients with treatment-resistant illness and a history of mania. American Journal of Psychiatry 156 1164-1169,</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DD3B9-0A8E-433D-A6F3-B95905676A55}" type="slidenum">
              <a:rPr lang="en-GB" smtClean="0">
                <a:latin typeface="Arial" pitchFamily="34" charset="0"/>
                <a:cs typeface="Arial" pitchFamily="34" charset="0"/>
              </a:rPr>
              <a:pPr/>
              <a:t>110</a:t>
            </a:fld>
            <a:endParaRPr lang="en-GB" smtClean="0">
              <a:latin typeface="Arial" pitchFamily="34" charset="0"/>
              <a:cs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r>
              <a:rPr lang="en-GB" b="1" smtClean="0"/>
              <a:t>Reference</a:t>
            </a:r>
          </a:p>
          <a:p>
            <a:r>
              <a:rPr lang="en-GB" smtClean="0"/>
              <a:t>Petrides G, Tobias KG, Kellner CH et al, 2011. Continuation and Maintenance Electroconvulsive Therapy for Mood Disorders: Review of the Literature. Neuropsychobiology  64:129–140.</a:t>
            </a:r>
          </a:p>
          <a:p>
            <a:endParaRPr lang="en-GB" b="1" smtClean="0"/>
          </a:p>
          <a:p>
            <a:endParaRPr lang="en-GB" b="1" smtClean="0"/>
          </a:p>
          <a:p>
            <a:endParaRPr lang="en-GB" b="1"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5DAA19-5B01-4CFE-8893-A588C8BC2B15}" type="slidenum">
              <a:rPr lang="en-GB" smtClean="0">
                <a:latin typeface="Arial" pitchFamily="34" charset="0"/>
                <a:cs typeface="Arial" pitchFamily="34" charset="0"/>
              </a:rPr>
              <a:pPr/>
              <a:t>111</a:t>
            </a:fld>
            <a:endParaRPr lang="en-GB" smtClean="0">
              <a:latin typeface="Arial" pitchFamily="34" charset="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r>
              <a:rPr lang="en-GB" b="1" smtClean="0"/>
              <a:t>Reference</a:t>
            </a:r>
          </a:p>
          <a:p>
            <a:r>
              <a:rPr lang="pt-BR" smtClean="0"/>
              <a:t>Vanelle JM, Loo H, </a:t>
            </a:r>
            <a:r>
              <a:rPr lang="pt-BR" b="1" smtClean="0"/>
              <a:t>Galinowski A et al, 1994. </a:t>
            </a:r>
            <a:r>
              <a:rPr lang="en-GB" b="1" smtClean="0"/>
              <a:t>Maintenance ECT in intractable manic-depressive disorders. </a:t>
            </a:r>
            <a:r>
              <a:rPr lang="en-GB" smtClean="0"/>
              <a:t>Convuls Ther. 10(3):195-205.</a:t>
            </a:r>
          </a:p>
          <a:p>
            <a:endParaRPr lang="en-GB" b="1" smtClean="0"/>
          </a:p>
          <a:p>
            <a:r>
              <a:rPr lang="en-GB" b="1" smtClean="0"/>
              <a:t>Petrides G, Dhossche D, Fink M, Francis A et al, 1994. Continuation ECT: relapse prevention in affective disorders. Convulsive Therpay 10 189-194.etrides et al, 1994</a:t>
            </a:r>
          </a:p>
          <a:p>
            <a:endParaRPr lang="en-GB" b="1" smtClean="0"/>
          </a:p>
          <a:p>
            <a:r>
              <a:rPr lang="en-GB" b="1" smtClean="0"/>
              <a:t>Fink M, 1991. ECT in the long-term follow-up of BPD. Biological Psychiatry 30 1172. </a:t>
            </a:r>
          </a:p>
          <a:p>
            <a:endParaRPr lang="en-GB" b="1" smtClean="0"/>
          </a:p>
          <a:p>
            <a:endParaRPr lang="en-GB" b="1"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8FA166-5404-473C-B6AA-7BB3419A9106}" type="slidenum">
              <a:rPr lang="en-GB" smtClean="0">
                <a:latin typeface="Arial" pitchFamily="34" charset="0"/>
                <a:cs typeface="Arial" pitchFamily="34" charset="0"/>
              </a:rPr>
              <a:pPr/>
              <a:t>112</a:t>
            </a:fld>
            <a:endParaRPr lang="en-GB" smtClean="0">
              <a:latin typeface="Arial" pitchFamily="34" charset="0"/>
              <a:cs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xfrm>
            <a:off x="919173" y="4643635"/>
            <a:ext cx="4901208" cy="4398575"/>
          </a:xfrm>
          <a:noFill/>
        </p:spPr>
        <p:txBody>
          <a:bodyPr wrap="square" numCol="1" anchor="t" anchorCtr="0" compatLnSpc="1">
            <a:prstTxWarp prst="textNoShape">
              <a:avLst/>
            </a:prstTxWarp>
          </a:bodyPr>
          <a:lstStyle/>
          <a:p>
            <a:pPr eaLnBrk="1" hangingPunct="1"/>
            <a:r>
              <a:rPr lang="en-GB" b="1" smtClean="0"/>
              <a:t>Reference</a:t>
            </a:r>
          </a:p>
          <a:p>
            <a:pPr eaLnBrk="1" hangingPunct="1"/>
            <a:r>
              <a:rPr lang="en-GB" smtClean="0"/>
              <a:t>Goodwin GM, 1994, Recurrence of mania after lithium withdrawal. Implications  for the use of lithium In the treatment of bipolar affective disorder. Br J Psychiatry 164 149-152</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1D7733-D203-42DF-B1FE-43115F85A8C6}" type="slidenum">
              <a:rPr lang="en-GB" smtClean="0">
                <a:latin typeface="Arial" pitchFamily="34" charset="0"/>
                <a:cs typeface="Arial" pitchFamily="34" charset="0"/>
              </a:rPr>
              <a:pPr/>
              <a:t>113</a:t>
            </a:fld>
            <a:endParaRPr lang="en-GB" smtClean="0">
              <a:latin typeface="Arial" pitchFamily="34" charset="0"/>
              <a:cs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eaLnBrk="0" hangingPunct="0"/>
            <a:fld id="{AEF8E939-CB72-4847-8411-6AE65639A7E4}" type="datetime9">
              <a:rPr lang="en-GB" b="1" smtClean="0">
                <a:latin typeface="Arial" pitchFamily="34" charset="0"/>
                <a:cs typeface="Arial" pitchFamily="34" charset="0"/>
              </a:rPr>
              <a:pPr eaLnBrk="0" hangingPunct="0"/>
              <a:t>22/01/2013 15:51:39</a:t>
            </a:fld>
            <a:endParaRPr lang="en-GB" b="1" smtClean="0">
              <a:latin typeface="Arial" pitchFamily="34" charset="0"/>
              <a:cs typeface="Arial" pitchFamily="34" charset="0"/>
            </a:endParaRPr>
          </a:p>
        </p:txBody>
      </p:sp>
      <p:sp>
        <p:nvSpPr>
          <p:cNvPr id="542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CF217B12-57A9-4C00-95BE-FC34C789051A}" type="slidenum">
              <a:rPr lang="en-GB" b="1" smtClean="0">
                <a:latin typeface="Arial" pitchFamily="34" charset="0"/>
                <a:cs typeface="Arial" pitchFamily="34" charset="0"/>
              </a:rPr>
              <a:pPr eaLnBrk="0" hangingPunct="0"/>
              <a:t>114</a:t>
            </a:fld>
            <a:endParaRPr lang="en-GB" b="1" smtClean="0">
              <a:latin typeface="Arial" pitchFamily="34" charset="0"/>
              <a:cs typeface="Arial" pitchFamily="34" charset="0"/>
            </a:endParaRPr>
          </a:p>
        </p:txBody>
      </p:sp>
      <p:sp>
        <p:nvSpPr>
          <p:cNvPr id="54276" name="Rectangle 2"/>
          <p:cNvSpPr>
            <a:spLocks noGrp="1" noRot="1" noChangeAspect="1" noChangeArrowheads="1" noTextEdit="1"/>
          </p:cNvSpPr>
          <p:nvPr>
            <p:ph type="sldImg"/>
          </p:nvPr>
        </p:nvSpPr>
        <p:spPr bwMode="auto">
          <a:xfrm>
            <a:off x="884724" y="733617"/>
            <a:ext cx="4901208" cy="3664958"/>
          </a:xfrm>
          <a:noFill/>
          <a:ln>
            <a:solidFill>
              <a:srgbClr val="000000"/>
            </a:solidFill>
            <a:miter lim="800000"/>
            <a:headEnd/>
            <a:tailEnd/>
          </a:ln>
        </p:spPr>
      </p:sp>
      <p:sp>
        <p:nvSpPr>
          <p:cNvPr id="54277" name="Rectangle 3"/>
          <p:cNvSpPr>
            <a:spLocks noGrp="1" noChangeArrowheads="1"/>
          </p:cNvSpPr>
          <p:nvPr>
            <p:ph type="body" idx="1"/>
          </p:nvPr>
        </p:nvSpPr>
        <p:spPr bwMode="auto">
          <a:xfrm>
            <a:off x="848708" y="4643635"/>
            <a:ext cx="4901208" cy="4398575"/>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
            <a:ext cx="7772400" cy="1143000"/>
          </a:xfrm>
        </p:spPr>
        <p:txBody>
          <a:bodyPr/>
          <a:lstStyle>
            <a:lvl1pPr>
              <a:defRPr>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1371600" y="2362200"/>
            <a:ext cx="6400800" cy="1752600"/>
          </a:xfrm>
        </p:spPr>
        <p:txBody>
          <a:bodyPr/>
          <a:lstStyle>
            <a:lvl1pPr marL="0" indent="0" algn="ctr">
              <a:defRPr>
                <a:solidFill>
                  <a:schemeClr val="bg1"/>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 name="Picture 9" descr="bkg"/>
          <p:cNvPicPr>
            <a:picLocks noChangeAspect="1" noChangeArrowheads="1"/>
          </p:cNvPicPr>
          <p:nvPr userDrawn="1"/>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6" name="Rectangle 8"/>
          <p:cNvSpPr>
            <a:spLocks noChangeArrowheads="1"/>
          </p:cNvSpPr>
          <p:nvPr userDrawn="1"/>
        </p:nvSpPr>
        <p:spPr bwMode="auto">
          <a:xfrm>
            <a:off x="152400" y="1676400"/>
            <a:ext cx="8839200" cy="2133600"/>
          </a:xfrm>
          <a:prstGeom prst="rect">
            <a:avLst/>
          </a:prstGeom>
          <a:solidFill>
            <a:schemeClr val="bg1"/>
          </a:solidFill>
          <a:ln w="19050">
            <a:solidFill>
              <a:schemeClr val="accent2"/>
            </a:solidFill>
            <a:miter lim="800000"/>
            <a:headEnd/>
            <a:tailEnd/>
          </a:ln>
          <a:effectLst/>
        </p:spPr>
        <p:txBody>
          <a:bodyPr wrap="none" lIns="91433" tIns="45716" rIns="91433" bIns="45716" anchor="ctr"/>
          <a:lstStyle/>
          <a:p>
            <a:pPr>
              <a:defRPr/>
            </a:pPr>
            <a:endParaRPr lang="en-US" sz="1800" b="1" u="sng">
              <a:solidFill>
                <a:srgbClr val="000000"/>
              </a:solidFill>
              <a:latin typeface="Arial" charset="0"/>
              <a:ea typeface="ＭＳ Ｐゴシック" pitchFamily="1" charset="-128"/>
              <a:cs typeface="Arial" pitchFamily="34" charset="0"/>
            </a:endParaRPr>
          </a:p>
        </p:txBody>
      </p:sp>
      <p:sp>
        <p:nvSpPr>
          <p:cNvPr id="5122" name="Rectangle 2"/>
          <p:cNvSpPr>
            <a:spLocks noGrp="1" noChangeArrowheads="1"/>
          </p:cNvSpPr>
          <p:nvPr>
            <p:ph type="ctrTitle"/>
          </p:nvPr>
        </p:nvSpPr>
        <p:spPr>
          <a:xfrm>
            <a:off x="685800" y="1905001"/>
            <a:ext cx="7772400" cy="1470025"/>
          </a:xfrm>
        </p:spPr>
        <p:txBody>
          <a:bodyPr/>
          <a:lstStyle>
            <a:lvl1pPr>
              <a:defRPr sz="3600">
                <a:latin typeface="Times New Roman" pitchFamily="-110" charset="0"/>
              </a:defRPr>
            </a:lvl1pPr>
          </a:lstStyle>
          <a:p>
            <a:r>
              <a:rPr lang="en-US" dirty="0"/>
              <a:t>Click to edit Master title style</a:t>
            </a:r>
          </a:p>
        </p:txBody>
      </p:sp>
      <p:sp>
        <p:nvSpPr>
          <p:cNvPr id="5123" name="Rectangle 3"/>
          <p:cNvSpPr>
            <a:spLocks noGrp="1" noChangeArrowheads="1"/>
          </p:cNvSpPr>
          <p:nvPr>
            <p:ph type="subTitle" idx="1"/>
          </p:nvPr>
        </p:nvSpPr>
        <p:spPr>
          <a:xfrm>
            <a:off x="1371600" y="3886201"/>
            <a:ext cx="6400800" cy="972127"/>
          </a:xfrm>
        </p:spPr>
        <p:txBody>
          <a:bodyPr/>
          <a:lstStyle>
            <a:lvl1pPr marL="0" indent="0" algn="ctr">
              <a:buFont typeface="Wingdings" pitchFamily="-110" charset="2"/>
              <a:buNone/>
              <a:defRPr sz="2000"/>
            </a:lvl1pPr>
          </a:lstStyle>
          <a:p>
            <a:r>
              <a:rPr lang="en-US" dirty="0"/>
              <a:t>Click to edit Master subtitle style</a:t>
            </a:r>
          </a:p>
        </p:txBody>
      </p:sp>
      <p:sp>
        <p:nvSpPr>
          <p:cNvPr id="7" name="Text Placeholder 6"/>
          <p:cNvSpPr>
            <a:spLocks noGrp="1"/>
          </p:cNvSpPr>
          <p:nvPr>
            <p:ph type="body" sz="quarter" idx="10"/>
          </p:nvPr>
        </p:nvSpPr>
        <p:spPr>
          <a:xfrm>
            <a:off x="1366839" y="5089525"/>
            <a:ext cx="6429375" cy="979488"/>
          </a:xfrm>
        </p:spPr>
        <p:txBody>
          <a:bodyPr/>
          <a:lstStyle>
            <a:lvl1pPr algn="ctr">
              <a:buNone/>
              <a:defRPr i="1"/>
            </a:lvl1pPr>
            <a:lvl2pPr>
              <a:buNone/>
              <a:defRPr/>
            </a:lvl2pPr>
          </a:lstStyle>
          <a:p>
            <a:pPr lvl="0"/>
            <a:r>
              <a:rPr lang="en-US" dirty="0" smtClean="0"/>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5" name="Picture 9" descr="bkg"/>
          <p:cNvPicPr>
            <a:picLocks noChangeAspect="1" noChangeArrowheads="1"/>
          </p:cNvPicPr>
          <p:nvPr userDrawn="1"/>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6" name="Rectangle 8"/>
          <p:cNvSpPr>
            <a:spLocks noChangeArrowheads="1"/>
          </p:cNvSpPr>
          <p:nvPr userDrawn="1"/>
        </p:nvSpPr>
        <p:spPr bwMode="auto">
          <a:xfrm>
            <a:off x="152400" y="1676400"/>
            <a:ext cx="8839200" cy="2133600"/>
          </a:xfrm>
          <a:prstGeom prst="rect">
            <a:avLst/>
          </a:prstGeom>
          <a:solidFill>
            <a:schemeClr val="bg1"/>
          </a:solidFill>
          <a:ln w="19050">
            <a:solidFill>
              <a:schemeClr val="accent2"/>
            </a:solidFill>
            <a:miter lim="800000"/>
            <a:headEnd/>
            <a:tailEnd/>
          </a:ln>
          <a:effectLst/>
        </p:spPr>
        <p:txBody>
          <a:bodyPr wrap="none" lIns="91433" tIns="45716" rIns="91433" bIns="45716" anchor="ctr"/>
          <a:lstStyle/>
          <a:p>
            <a:pPr>
              <a:defRPr/>
            </a:pPr>
            <a:endParaRPr lang="en-US" sz="1800" b="1" u="sng">
              <a:solidFill>
                <a:srgbClr val="000000"/>
              </a:solidFill>
              <a:latin typeface="Arial" charset="0"/>
              <a:ea typeface="ＭＳ Ｐゴシック" pitchFamily="1" charset="-128"/>
              <a:cs typeface="Arial" pitchFamily="34" charset="0"/>
            </a:endParaRPr>
          </a:p>
        </p:txBody>
      </p:sp>
      <p:sp>
        <p:nvSpPr>
          <p:cNvPr id="5122" name="Rectangle 2"/>
          <p:cNvSpPr>
            <a:spLocks noGrp="1" noChangeArrowheads="1"/>
          </p:cNvSpPr>
          <p:nvPr>
            <p:ph type="ctrTitle"/>
          </p:nvPr>
        </p:nvSpPr>
        <p:spPr>
          <a:xfrm>
            <a:off x="685800" y="1905001"/>
            <a:ext cx="7772400" cy="1470025"/>
          </a:xfrm>
        </p:spPr>
        <p:txBody>
          <a:bodyPr/>
          <a:lstStyle>
            <a:lvl1pPr>
              <a:defRPr sz="3600">
                <a:latin typeface="Times New Roman" pitchFamily="-110" charset="0"/>
              </a:defRPr>
            </a:lvl1pPr>
          </a:lstStyle>
          <a:p>
            <a:r>
              <a:rPr lang="en-US" dirty="0"/>
              <a:t>Click to edit Master title style</a:t>
            </a:r>
          </a:p>
        </p:txBody>
      </p:sp>
      <p:sp>
        <p:nvSpPr>
          <p:cNvPr id="5123" name="Rectangle 3"/>
          <p:cNvSpPr>
            <a:spLocks noGrp="1" noChangeArrowheads="1"/>
          </p:cNvSpPr>
          <p:nvPr>
            <p:ph type="subTitle" idx="1"/>
          </p:nvPr>
        </p:nvSpPr>
        <p:spPr>
          <a:xfrm>
            <a:off x="1371600" y="3886201"/>
            <a:ext cx="6400800" cy="972127"/>
          </a:xfrm>
        </p:spPr>
        <p:txBody>
          <a:bodyPr/>
          <a:lstStyle>
            <a:lvl1pPr marL="0" indent="0" algn="ctr">
              <a:buFont typeface="Wingdings" pitchFamily="-110" charset="2"/>
              <a:buNone/>
              <a:defRPr sz="2000"/>
            </a:lvl1pPr>
          </a:lstStyle>
          <a:p>
            <a:r>
              <a:rPr lang="en-US" dirty="0"/>
              <a:t>Click to edit Master subtitle style</a:t>
            </a:r>
          </a:p>
        </p:txBody>
      </p:sp>
      <p:sp>
        <p:nvSpPr>
          <p:cNvPr id="7" name="Text Placeholder 6"/>
          <p:cNvSpPr>
            <a:spLocks noGrp="1"/>
          </p:cNvSpPr>
          <p:nvPr>
            <p:ph type="body" sz="quarter" idx="10"/>
          </p:nvPr>
        </p:nvSpPr>
        <p:spPr>
          <a:xfrm>
            <a:off x="1366839" y="5089525"/>
            <a:ext cx="6429375" cy="979488"/>
          </a:xfrm>
        </p:spPr>
        <p:txBody>
          <a:bodyPr/>
          <a:lstStyle>
            <a:lvl1pPr algn="ctr">
              <a:buNone/>
              <a:defRPr i="1"/>
            </a:lvl1pPr>
            <a:lvl2pPr>
              <a:buNone/>
              <a:defRPr/>
            </a:lvl2pPr>
          </a:lstStyle>
          <a:p>
            <a:pPr lvl="0"/>
            <a:r>
              <a:rPr lang="en-US" dirty="0" smtClean="0"/>
              <a:t>Click to edit Master text styles</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smtClean="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450138" y="6400800"/>
            <a:ext cx="1693862" cy="457200"/>
          </a:xfrm>
          <a:prstGeom prst="rect">
            <a:avLst/>
          </a:prstGeom>
        </p:spPr>
        <p:txBody>
          <a:bodyPr/>
          <a:lstStyle>
            <a:lvl1pPr>
              <a:defRPr>
                <a:cs typeface="Arial" pitchFamily="34" charset="0"/>
              </a:defRPr>
            </a:lvl1pPr>
          </a:lstStyle>
          <a:p>
            <a:pPr>
              <a:defRPr/>
            </a:pPr>
            <a:fld id="{F16FE701-9FEA-4ABC-A4D7-6FA11708BB0C}"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74663" y="1562100"/>
            <a:ext cx="4021137"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562100"/>
            <a:ext cx="4021138"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xfrm>
            <a:off x="7450138" y="6400800"/>
            <a:ext cx="1693862" cy="457200"/>
          </a:xfrm>
          <a:prstGeom prst="rect">
            <a:avLst/>
          </a:prstGeom>
        </p:spPr>
        <p:txBody>
          <a:bodyPr/>
          <a:lstStyle>
            <a:lvl1pPr>
              <a:defRPr>
                <a:cs typeface="Arial" pitchFamily="34" charset="0"/>
              </a:defRPr>
            </a:lvl1pPr>
          </a:lstStyle>
          <a:p>
            <a:pPr>
              <a:defRPr/>
            </a:pPr>
            <a:fld id="{CB1C89C4-AC3B-4032-B7F8-29D45A800DE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1">
    <p:spTree>
      <p:nvGrpSpPr>
        <p:cNvPr id="1" name=""/>
        <p:cNvGrpSpPr/>
        <p:nvPr/>
      </p:nvGrpSpPr>
      <p:grpSpPr>
        <a:xfrm>
          <a:off x="0" y="0"/>
          <a:ext cx="0" cy="0"/>
          <a:chOff x="0" y="0"/>
          <a:chExt cx="0" cy="0"/>
        </a:xfrm>
      </p:grpSpPr>
      <p:sp>
        <p:nvSpPr>
          <p:cNvPr id="5" name="Rectangle 2"/>
          <p:cNvSpPr/>
          <p:nvPr userDrawn="1"/>
        </p:nvSpPr>
        <p:spPr>
          <a:xfrm>
            <a:off x="603250" y="1746250"/>
            <a:ext cx="7802563" cy="4124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1"/>
          </p:nvPr>
        </p:nvSpPr>
        <p:spPr>
          <a:xfrm>
            <a:off x="369682" y="1106332"/>
            <a:ext cx="8496022" cy="4748045"/>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389560" y="6576913"/>
            <a:ext cx="6726238" cy="209551"/>
          </a:xfrm>
        </p:spPr>
        <p:txBody>
          <a:bodyPr rtlCol="0" anchor="b">
            <a:noAutofit/>
          </a:bodyPr>
          <a:lstStyle>
            <a:lvl1pPr marL="0" indent="0" algn="l" defTabSz="457200" rtl="0" eaLnBrk="1" latinLnBrk="0" hangingPunct="1">
              <a:spcBef>
                <a:spcPct val="20000"/>
              </a:spcBef>
              <a:buClr>
                <a:srgbClr val="A8D04B"/>
              </a:buClr>
              <a:buFont typeface="Arial"/>
              <a:buNone/>
              <a:defRPr lang="en-US" sz="1200" b="0" kern="1200" baseline="0" dirty="0" smtClean="0">
                <a:solidFill>
                  <a:srgbClr val="333333"/>
                </a:solidFill>
                <a:latin typeface="Calibri"/>
                <a:ea typeface="+mn-ea"/>
                <a:cs typeface="Calibri"/>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66" indent="0">
              <a:buNone/>
              <a:defRPr sz="1800"/>
            </a:lvl2pPr>
            <a:lvl3pPr marL="914333" indent="0">
              <a:buNone/>
              <a:defRPr sz="1600"/>
            </a:lvl3pPr>
            <a:lvl4pPr marL="1371499" indent="0">
              <a:buNone/>
              <a:defRPr sz="1400"/>
            </a:lvl4pPr>
            <a:lvl5pPr marL="1828665" indent="0">
              <a:buNone/>
              <a:defRPr sz="1400"/>
            </a:lvl5pPr>
            <a:lvl6pPr marL="2285832" indent="0">
              <a:buNone/>
              <a:defRPr sz="1400"/>
            </a:lvl6pPr>
            <a:lvl7pPr marL="2742998" indent="0">
              <a:buNone/>
              <a:defRPr sz="1400"/>
            </a:lvl7pPr>
            <a:lvl8pPr marL="3200165" indent="0">
              <a:buNone/>
              <a:defRPr sz="1400"/>
            </a:lvl8pPr>
            <a:lvl9pPr marL="3657332" indent="0">
              <a:buNone/>
              <a:defRPr sz="14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66" indent="0">
              <a:buNone/>
              <a:defRPr sz="2000" b="1"/>
            </a:lvl2pPr>
            <a:lvl3pPr marL="914333" indent="0">
              <a:buNone/>
              <a:defRPr sz="1800" b="1"/>
            </a:lvl3pPr>
            <a:lvl4pPr marL="1371499" indent="0">
              <a:buNone/>
              <a:defRPr sz="1600" b="1"/>
            </a:lvl4pPr>
            <a:lvl5pPr marL="1828665" indent="0">
              <a:buNone/>
              <a:defRPr sz="1600" b="1"/>
            </a:lvl5pPr>
            <a:lvl6pPr marL="2285832" indent="0">
              <a:buNone/>
              <a:defRPr sz="1600" b="1"/>
            </a:lvl6pPr>
            <a:lvl7pPr marL="2742998" indent="0">
              <a:buNone/>
              <a:defRPr sz="1600" b="1"/>
            </a:lvl7pPr>
            <a:lvl8pPr marL="3200165" indent="0">
              <a:buNone/>
              <a:defRPr sz="1600" b="1"/>
            </a:lvl8pPr>
            <a:lvl9pPr marL="36573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66" indent="0">
              <a:buNone/>
              <a:defRPr sz="2000" b="1"/>
            </a:lvl2pPr>
            <a:lvl3pPr marL="914333" indent="0">
              <a:buNone/>
              <a:defRPr sz="1800" b="1"/>
            </a:lvl3pPr>
            <a:lvl4pPr marL="1371499" indent="0">
              <a:buNone/>
              <a:defRPr sz="1600" b="1"/>
            </a:lvl4pPr>
            <a:lvl5pPr marL="1828665" indent="0">
              <a:buNone/>
              <a:defRPr sz="1600" b="1"/>
            </a:lvl5pPr>
            <a:lvl6pPr marL="2285832" indent="0">
              <a:buNone/>
              <a:defRPr sz="1600" b="1"/>
            </a:lvl6pPr>
            <a:lvl7pPr marL="2742998" indent="0">
              <a:buNone/>
              <a:defRPr sz="1600" b="1"/>
            </a:lvl7pPr>
            <a:lvl8pPr marL="3200165" indent="0">
              <a:buNone/>
              <a:defRPr sz="1600" b="1"/>
            </a:lvl8pPr>
            <a:lvl9pPr marL="36573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1"/>
          <p:cNvSpPr>
            <a:spLocks noGrp="1"/>
          </p:cNvSpPr>
          <p:nvPr>
            <p:ph type="title"/>
          </p:nvPr>
        </p:nvSpPr>
        <p:spPr>
          <a:xfrm>
            <a:off x="457200" y="76200"/>
            <a:ext cx="8229600" cy="990600"/>
          </a:xfrm>
        </p:spPr>
        <p:txBody>
          <a:bodyPr/>
          <a:lstStyle/>
          <a:p>
            <a:r>
              <a:rPr lang="en-US" smtClean="0"/>
              <a:t>Click to edit Master title style</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66" indent="0">
              <a:buNone/>
              <a:defRPr sz="1200"/>
            </a:lvl2pPr>
            <a:lvl3pPr marL="914333" indent="0">
              <a:buNone/>
              <a:defRPr sz="1000"/>
            </a:lvl3pPr>
            <a:lvl4pPr marL="1371499" indent="0">
              <a:buNone/>
              <a:defRPr sz="900"/>
            </a:lvl4pPr>
            <a:lvl5pPr marL="1828665" indent="0">
              <a:buNone/>
              <a:defRPr sz="900"/>
            </a:lvl5pPr>
            <a:lvl6pPr marL="2285832" indent="0">
              <a:buNone/>
              <a:defRPr sz="900"/>
            </a:lvl6pPr>
            <a:lvl7pPr marL="2742998" indent="0">
              <a:buNone/>
              <a:defRPr sz="900"/>
            </a:lvl7pPr>
            <a:lvl8pPr marL="3200165" indent="0">
              <a:buNone/>
              <a:defRPr sz="900"/>
            </a:lvl8pPr>
            <a:lvl9pPr marL="3657332"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6" indent="0">
              <a:buNone/>
              <a:defRPr sz="2800"/>
            </a:lvl2pPr>
            <a:lvl3pPr marL="914333" indent="0">
              <a:buNone/>
              <a:defRPr sz="2400"/>
            </a:lvl3pPr>
            <a:lvl4pPr marL="1371499" indent="0">
              <a:buNone/>
              <a:defRPr sz="2000"/>
            </a:lvl4pPr>
            <a:lvl5pPr marL="1828665" indent="0">
              <a:buNone/>
              <a:defRPr sz="2000"/>
            </a:lvl5pPr>
            <a:lvl6pPr marL="2285832" indent="0">
              <a:buNone/>
              <a:defRPr sz="2000"/>
            </a:lvl6pPr>
            <a:lvl7pPr marL="2742998" indent="0">
              <a:buNone/>
              <a:defRPr sz="2000"/>
            </a:lvl7pPr>
            <a:lvl8pPr marL="3200165" indent="0">
              <a:buNone/>
              <a:defRPr sz="2000"/>
            </a:lvl8pPr>
            <a:lvl9pPr marL="3657332"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66" indent="0">
              <a:buNone/>
              <a:defRPr sz="1200"/>
            </a:lvl2pPr>
            <a:lvl3pPr marL="914333" indent="0">
              <a:buNone/>
              <a:defRPr sz="1000"/>
            </a:lvl3pPr>
            <a:lvl4pPr marL="1371499" indent="0">
              <a:buNone/>
              <a:defRPr sz="900"/>
            </a:lvl4pPr>
            <a:lvl5pPr marL="1828665" indent="0">
              <a:buNone/>
              <a:defRPr sz="900"/>
            </a:lvl5pPr>
            <a:lvl6pPr marL="2285832" indent="0">
              <a:buNone/>
              <a:defRPr sz="900"/>
            </a:lvl6pPr>
            <a:lvl7pPr marL="2742998" indent="0">
              <a:buNone/>
              <a:defRPr sz="900"/>
            </a:lvl7pPr>
            <a:lvl8pPr marL="3200165" indent="0">
              <a:buNone/>
              <a:defRPr sz="900"/>
            </a:lvl8pPr>
            <a:lvl9pPr marL="3657332"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96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762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112839"/>
            <a:ext cx="8229600" cy="5059362"/>
          </a:xfrm>
        </p:spPr>
        <p:txBody>
          <a:bodyPr/>
          <a:lstStyle/>
          <a:p>
            <a:pPr lvl="0"/>
            <a:endParaRPr lang="en-AU" noProof="0"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66" indent="0" algn="ctr">
              <a:buNone/>
              <a:defRPr/>
            </a:lvl2pPr>
            <a:lvl3pPr marL="914333" indent="0" algn="ctr">
              <a:buNone/>
              <a:defRPr/>
            </a:lvl3pPr>
            <a:lvl4pPr marL="1371499" indent="0" algn="ctr">
              <a:buNone/>
              <a:defRPr/>
            </a:lvl4pPr>
            <a:lvl5pPr marL="1828665" indent="0" algn="ctr">
              <a:buNone/>
              <a:defRPr/>
            </a:lvl5pPr>
            <a:lvl6pPr marL="2285832" indent="0" algn="ctr">
              <a:buNone/>
              <a:defRPr/>
            </a:lvl6pPr>
            <a:lvl7pPr marL="2742998" indent="0" algn="ctr">
              <a:buNone/>
              <a:defRPr/>
            </a:lvl7pPr>
            <a:lvl8pPr marL="3200165" indent="0" algn="ctr">
              <a:buNone/>
              <a:defRPr/>
            </a:lvl8pPr>
            <a:lvl9pPr marL="3657332" indent="0" algn="ctr">
              <a:buNone/>
              <a:defRPr/>
            </a:lvl9pPr>
          </a:lstStyle>
          <a:p>
            <a:r>
              <a:rPr lang="en-US" smtClean="0"/>
              <a:t>Click to edit Master subtitle style</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 name="Picture 9" descr="bkg"/>
          <p:cNvPicPr>
            <a:picLocks noChangeAspect="1" noChangeArrowheads="1"/>
          </p:cNvPicPr>
          <p:nvPr userDrawn="1"/>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6" name="Rectangle 8"/>
          <p:cNvSpPr>
            <a:spLocks noChangeArrowheads="1"/>
          </p:cNvSpPr>
          <p:nvPr userDrawn="1"/>
        </p:nvSpPr>
        <p:spPr bwMode="auto">
          <a:xfrm>
            <a:off x="152400" y="1676400"/>
            <a:ext cx="8839200" cy="2133600"/>
          </a:xfrm>
          <a:prstGeom prst="rect">
            <a:avLst/>
          </a:prstGeom>
          <a:solidFill>
            <a:schemeClr val="bg1"/>
          </a:solidFill>
          <a:ln w="19050">
            <a:solidFill>
              <a:schemeClr val="accent2"/>
            </a:solidFill>
            <a:miter lim="800000"/>
            <a:headEnd/>
            <a:tailEnd/>
          </a:ln>
          <a:effectLst/>
        </p:spPr>
        <p:txBody>
          <a:bodyPr wrap="none" lIns="91433" tIns="45716" rIns="91433" bIns="45716" anchor="ctr"/>
          <a:lstStyle/>
          <a:p>
            <a:pPr>
              <a:defRPr/>
            </a:pPr>
            <a:endParaRPr lang="en-US" sz="1800" b="1" u="sng">
              <a:solidFill>
                <a:srgbClr val="000000"/>
              </a:solidFill>
              <a:latin typeface="Arial"/>
              <a:ea typeface="ＭＳ Ｐゴシック" pitchFamily="1" charset="-128"/>
              <a:cs typeface="+mn-cs"/>
            </a:endParaRPr>
          </a:p>
        </p:txBody>
      </p:sp>
      <p:sp>
        <p:nvSpPr>
          <p:cNvPr id="5122" name="Rectangle 2"/>
          <p:cNvSpPr>
            <a:spLocks noGrp="1" noChangeArrowheads="1"/>
          </p:cNvSpPr>
          <p:nvPr>
            <p:ph type="ctrTitle"/>
          </p:nvPr>
        </p:nvSpPr>
        <p:spPr>
          <a:xfrm>
            <a:off x="685800" y="1905001"/>
            <a:ext cx="7772400" cy="1470025"/>
          </a:xfrm>
        </p:spPr>
        <p:txBody>
          <a:bodyPr/>
          <a:lstStyle>
            <a:lvl1pPr>
              <a:defRPr sz="3600">
                <a:latin typeface="Times New Roman" pitchFamily="-110" charset="0"/>
              </a:defRPr>
            </a:lvl1pPr>
          </a:lstStyle>
          <a:p>
            <a:r>
              <a:rPr lang="en-US" dirty="0"/>
              <a:t>Click to edit Master title style</a:t>
            </a:r>
          </a:p>
        </p:txBody>
      </p:sp>
      <p:sp>
        <p:nvSpPr>
          <p:cNvPr id="5123" name="Rectangle 3"/>
          <p:cNvSpPr>
            <a:spLocks noGrp="1" noChangeArrowheads="1"/>
          </p:cNvSpPr>
          <p:nvPr>
            <p:ph type="subTitle" idx="1"/>
          </p:nvPr>
        </p:nvSpPr>
        <p:spPr>
          <a:xfrm>
            <a:off x="1371600" y="3886201"/>
            <a:ext cx="6400800" cy="972127"/>
          </a:xfrm>
        </p:spPr>
        <p:txBody>
          <a:bodyPr/>
          <a:lstStyle>
            <a:lvl1pPr marL="0" indent="0" algn="ctr">
              <a:buFont typeface="Wingdings" pitchFamily="-110" charset="2"/>
              <a:buNone/>
              <a:defRPr sz="2000"/>
            </a:lvl1pPr>
          </a:lstStyle>
          <a:p>
            <a:r>
              <a:rPr lang="en-US" dirty="0"/>
              <a:t>Click to edit Master subtitle style</a:t>
            </a:r>
          </a:p>
        </p:txBody>
      </p:sp>
      <p:sp>
        <p:nvSpPr>
          <p:cNvPr id="7" name="Text Placeholder 6"/>
          <p:cNvSpPr>
            <a:spLocks noGrp="1"/>
          </p:cNvSpPr>
          <p:nvPr>
            <p:ph type="body" sz="quarter" idx="10"/>
          </p:nvPr>
        </p:nvSpPr>
        <p:spPr>
          <a:xfrm>
            <a:off x="1366839" y="5089525"/>
            <a:ext cx="6429375" cy="979488"/>
          </a:xfrm>
        </p:spPr>
        <p:txBody>
          <a:bodyPr/>
          <a:lstStyle>
            <a:lvl1pPr algn="ctr">
              <a:buNone/>
              <a:defRPr i="1"/>
            </a:lvl1pPr>
            <a:lvl2pPr>
              <a:buNone/>
              <a:defRPr/>
            </a:lvl2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5" name="Picture 9" descr="bkg"/>
          <p:cNvPicPr>
            <a:picLocks noChangeAspect="1" noChangeArrowheads="1"/>
          </p:cNvPicPr>
          <p:nvPr userDrawn="1"/>
        </p:nvPicPr>
        <p:blipFill>
          <a:blip r:embed="rId2" cstate="print"/>
          <a:srcRect/>
          <a:stretch>
            <a:fillRect/>
          </a:stretch>
        </p:blipFill>
        <p:spPr bwMode="auto">
          <a:xfrm>
            <a:off x="0" y="-3175"/>
            <a:ext cx="9144000" cy="6864350"/>
          </a:xfrm>
          <a:prstGeom prst="rect">
            <a:avLst/>
          </a:prstGeom>
          <a:noFill/>
          <a:ln w="9525">
            <a:noFill/>
            <a:miter lim="800000"/>
            <a:headEnd/>
            <a:tailEnd/>
          </a:ln>
        </p:spPr>
      </p:pic>
      <p:sp>
        <p:nvSpPr>
          <p:cNvPr id="6" name="Rectangle 8"/>
          <p:cNvSpPr>
            <a:spLocks noChangeArrowheads="1"/>
          </p:cNvSpPr>
          <p:nvPr userDrawn="1"/>
        </p:nvSpPr>
        <p:spPr bwMode="auto">
          <a:xfrm>
            <a:off x="152400" y="1676400"/>
            <a:ext cx="8839200" cy="2133600"/>
          </a:xfrm>
          <a:prstGeom prst="rect">
            <a:avLst/>
          </a:prstGeom>
          <a:solidFill>
            <a:schemeClr val="bg1"/>
          </a:solidFill>
          <a:ln w="19050">
            <a:solidFill>
              <a:schemeClr val="accent2"/>
            </a:solidFill>
            <a:miter lim="800000"/>
            <a:headEnd/>
            <a:tailEnd/>
          </a:ln>
          <a:effectLst/>
        </p:spPr>
        <p:txBody>
          <a:bodyPr wrap="none" lIns="91433" tIns="45716" rIns="91433" bIns="45716" anchor="ctr"/>
          <a:lstStyle/>
          <a:p>
            <a:pPr>
              <a:defRPr/>
            </a:pPr>
            <a:endParaRPr lang="en-US" sz="1800" b="1" u="sng">
              <a:solidFill>
                <a:srgbClr val="000000"/>
              </a:solidFill>
              <a:latin typeface="Arial"/>
              <a:ea typeface="ＭＳ Ｐゴシック" pitchFamily="1" charset="-128"/>
              <a:cs typeface="+mn-cs"/>
            </a:endParaRPr>
          </a:p>
        </p:txBody>
      </p:sp>
      <p:sp>
        <p:nvSpPr>
          <p:cNvPr id="5122" name="Rectangle 2"/>
          <p:cNvSpPr>
            <a:spLocks noGrp="1" noChangeArrowheads="1"/>
          </p:cNvSpPr>
          <p:nvPr>
            <p:ph type="ctrTitle"/>
          </p:nvPr>
        </p:nvSpPr>
        <p:spPr>
          <a:xfrm>
            <a:off x="685800" y="1905001"/>
            <a:ext cx="7772400" cy="1470025"/>
          </a:xfrm>
        </p:spPr>
        <p:txBody>
          <a:bodyPr/>
          <a:lstStyle>
            <a:lvl1pPr>
              <a:defRPr sz="3600">
                <a:latin typeface="Times New Roman" pitchFamily="-110" charset="0"/>
              </a:defRPr>
            </a:lvl1pPr>
          </a:lstStyle>
          <a:p>
            <a:r>
              <a:rPr lang="en-US" dirty="0"/>
              <a:t>Click to edit Master title style</a:t>
            </a:r>
          </a:p>
        </p:txBody>
      </p:sp>
      <p:sp>
        <p:nvSpPr>
          <p:cNvPr id="5123" name="Rectangle 3"/>
          <p:cNvSpPr>
            <a:spLocks noGrp="1" noChangeArrowheads="1"/>
          </p:cNvSpPr>
          <p:nvPr>
            <p:ph type="subTitle" idx="1"/>
          </p:nvPr>
        </p:nvSpPr>
        <p:spPr>
          <a:xfrm>
            <a:off x="1371600" y="3886201"/>
            <a:ext cx="6400800" cy="972127"/>
          </a:xfrm>
        </p:spPr>
        <p:txBody>
          <a:bodyPr/>
          <a:lstStyle>
            <a:lvl1pPr marL="0" indent="0" algn="ctr">
              <a:buFont typeface="Wingdings" pitchFamily="-110" charset="2"/>
              <a:buNone/>
              <a:defRPr sz="2000"/>
            </a:lvl1pPr>
          </a:lstStyle>
          <a:p>
            <a:r>
              <a:rPr lang="en-US" dirty="0"/>
              <a:t>Click to edit Master subtitle style</a:t>
            </a:r>
          </a:p>
        </p:txBody>
      </p:sp>
      <p:sp>
        <p:nvSpPr>
          <p:cNvPr id="7" name="Text Placeholder 6"/>
          <p:cNvSpPr>
            <a:spLocks noGrp="1"/>
          </p:cNvSpPr>
          <p:nvPr>
            <p:ph type="body" sz="quarter" idx="10"/>
          </p:nvPr>
        </p:nvSpPr>
        <p:spPr>
          <a:xfrm>
            <a:off x="1366839" y="5089525"/>
            <a:ext cx="6429375" cy="979488"/>
          </a:xfrm>
        </p:spPr>
        <p:txBody>
          <a:bodyPr/>
          <a:lstStyle>
            <a:lvl1pPr algn="ctr">
              <a:buNone/>
              <a:defRPr i="1"/>
            </a:lvl1pPr>
            <a:lvl2pPr>
              <a:buNone/>
              <a:defRPr/>
            </a:lvl2pPr>
          </a:lstStyle>
          <a:p>
            <a:pPr lvl="0"/>
            <a:r>
              <a:rPr lang="en-US" dirty="0"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4213" y="6400800"/>
            <a:ext cx="1905000" cy="457200"/>
          </a:xfrm>
          <a:prstGeom prst="rect">
            <a:avLst/>
          </a:prstGeom>
        </p:spPr>
        <p:txBody>
          <a:bodyPr lIns="91433" tIns="45716" rIns="91433" bIns="45716"/>
          <a:lstStyle>
            <a:lvl1pPr eaLnBrk="1" fontAlgn="auto" hangingPunct="1">
              <a:spcBef>
                <a:spcPts val="0"/>
              </a:spcBef>
              <a:spcAft>
                <a:spcPts val="0"/>
              </a:spcAft>
              <a:defRPr sz="1800" b="1" u="sng">
                <a:solidFill>
                  <a:srgbClr val="000000"/>
                </a:solidFill>
                <a:latin typeface="Arial"/>
                <a:ea typeface="ＭＳ Ｐゴシック"/>
                <a:cs typeface="+mn-cs"/>
              </a:defRPr>
            </a:lvl1pPr>
          </a:lstStyle>
          <a:p>
            <a:pPr>
              <a:defRPr/>
            </a:pPr>
            <a:endParaRPr lang="en-US"/>
          </a:p>
        </p:txBody>
      </p:sp>
      <p:sp>
        <p:nvSpPr>
          <p:cNvPr id="3" name="Rectangle 5"/>
          <p:cNvSpPr>
            <a:spLocks noGrp="1" noChangeArrowheads="1"/>
          </p:cNvSpPr>
          <p:nvPr>
            <p:ph type="ftr" sz="quarter" idx="11"/>
          </p:nvPr>
        </p:nvSpPr>
        <p:spPr>
          <a:xfrm>
            <a:off x="3059113" y="6400800"/>
            <a:ext cx="2895600" cy="457200"/>
          </a:xfrm>
          <a:prstGeom prst="rect">
            <a:avLst/>
          </a:prstGeom>
        </p:spPr>
        <p:txBody>
          <a:bodyPr lIns="91433" tIns="45716" rIns="91433" bIns="45716"/>
          <a:lstStyle>
            <a:lvl1pPr eaLnBrk="1" fontAlgn="auto" hangingPunct="1">
              <a:spcBef>
                <a:spcPts val="0"/>
              </a:spcBef>
              <a:spcAft>
                <a:spcPts val="0"/>
              </a:spcAft>
              <a:defRPr sz="1800" b="1" u="sng">
                <a:solidFill>
                  <a:srgbClr val="000000"/>
                </a:solidFill>
                <a:latin typeface="Arial"/>
                <a:ea typeface="ＭＳ Ｐゴシック"/>
                <a:cs typeface="+mn-cs"/>
              </a:defRPr>
            </a:lvl1pPr>
          </a:lstStyle>
          <a:p>
            <a:pPr>
              <a:defRPr/>
            </a:pPr>
            <a:endParaRPr lang="en-US"/>
          </a:p>
        </p:txBody>
      </p:sp>
      <p:sp>
        <p:nvSpPr>
          <p:cNvPr id="4" name="Rectangle 6"/>
          <p:cNvSpPr>
            <a:spLocks noGrp="1" noChangeArrowheads="1"/>
          </p:cNvSpPr>
          <p:nvPr>
            <p:ph type="sldNum" sz="quarter" idx="12"/>
          </p:nvPr>
        </p:nvSpPr>
        <p:spPr>
          <a:xfrm>
            <a:off x="6588125" y="6400800"/>
            <a:ext cx="1905000" cy="457200"/>
          </a:xfrm>
          <a:prstGeom prst="rect">
            <a:avLst/>
          </a:prstGeom>
        </p:spPr>
        <p:txBody>
          <a:bodyPr lIns="91433" tIns="45716" rIns="91433" bIns="45716"/>
          <a:lstStyle>
            <a:lvl1pPr eaLnBrk="1" fontAlgn="auto" hangingPunct="1">
              <a:spcBef>
                <a:spcPts val="0"/>
              </a:spcBef>
              <a:spcAft>
                <a:spcPts val="0"/>
              </a:spcAft>
              <a:defRPr sz="1800" b="1" u="sng">
                <a:solidFill>
                  <a:srgbClr val="000000"/>
                </a:solidFill>
                <a:latin typeface="Arial"/>
                <a:ea typeface="ＭＳ Ｐゴシック"/>
                <a:cs typeface="+mn-cs"/>
              </a:defRPr>
            </a:lvl1pPr>
          </a:lstStyle>
          <a:p>
            <a:pPr>
              <a:defRPr/>
            </a:pPr>
            <a:fld id="{619DAC3E-DDAC-44A3-BBF3-AA49DA048910}"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
            <a:ext cx="7924800" cy="914400"/>
          </a:xfrm>
        </p:spPr>
        <p:txBody>
          <a:bodyPr/>
          <a:lstStyle/>
          <a:p>
            <a:r>
              <a:rPr lang="en-US" smtClean="0"/>
              <a:t>Click to edit Master title style</a:t>
            </a:r>
            <a:endParaRPr lang="de-DE"/>
          </a:p>
        </p:txBody>
      </p:sp>
      <p:sp>
        <p:nvSpPr>
          <p:cNvPr id="3" name="Chart Placeholder 2"/>
          <p:cNvSpPr>
            <a:spLocks noGrp="1"/>
          </p:cNvSpPr>
          <p:nvPr>
            <p:ph type="chart" idx="1"/>
          </p:nvPr>
        </p:nvSpPr>
        <p:spPr>
          <a:xfrm>
            <a:off x="1049867" y="2095500"/>
            <a:ext cx="7237589" cy="2438400"/>
          </a:xfrm>
        </p:spPr>
        <p:txBody>
          <a:bodyPr/>
          <a:lstStyle/>
          <a:p>
            <a:pPr lvl="0"/>
            <a:endParaRPr lang="de-DE" noProof="0" smtClean="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
            <a:ext cx="7772400" cy="1143000"/>
          </a:xfrm>
        </p:spPr>
        <p:txBody>
          <a:bodyPr/>
          <a:lstStyle>
            <a:lvl1pPr>
              <a:defRPr>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1371600" y="2362200"/>
            <a:ext cx="6400800" cy="1752600"/>
          </a:xfrm>
        </p:spPr>
        <p:txBody>
          <a:bodyPr/>
          <a:lstStyle>
            <a:lvl1pPr marL="0" indent="0" algn="ctr">
              <a:defRPr>
                <a:solidFill>
                  <a:schemeClr val="bg1"/>
                </a:solidFill>
              </a:defRPr>
            </a:lvl1pPr>
          </a:lstStyle>
          <a:p>
            <a:r>
              <a:rPr lang="en-GB"/>
              <a:t>Click to edit Master subtitle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smtClean="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6"/>
          <p:cNvSpPr>
            <a:spLocks noGrp="1"/>
          </p:cNvSpPr>
          <p:nvPr>
            <p:ph type="body" sz="quarter" idx="10"/>
          </p:nvPr>
        </p:nvSpPr>
        <p:spPr>
          <a:xfrm>
            <a:off x="215901" y="6280150"/>
            <a:ext cx="8659813" cy="376238"/>
          </a:xfrm>
        </p:spPr>
        <p:txBody>
          <a:bodyPr/>
          <a:lstStyle>
            <a:lvl1pPr algn="l">
              <a:buNone/>
              <a:defRPr sz="800"/>
            </a:lvl1pPr>
            <a:lvl2pPr algn="l">
              <a:buNone/>
              <a:defRPr sz="800"/>
            </a:lvl2pPr>
            <a:lvl3pPr algn="l">
              <a:buNone/>
              <a:defRPr sz="800"/>
            </a:lvl3pPr>
            <a:lvl4pPr algn="l">
              <a:buNone/>
              <a:defRPr sz="800"/>
            </a:lvl4pPr>
            <a:lvl5pPr algn="l">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mp; Content 1">
    <p:spTree>
      <p:nvGrpSpPr>
        <p:cNvPr id="1" name=""/>
        <p:cNvGrpSpPr/>
        <p:nvPr/>
      </p:nvGrpSpPr>
      <p:grpSpPr>
        <a:xfrm>
          <a:off x="0" y="0"/>
          <a:ext cx="0" cy="0"/>
          <a:chOff x="0" y="0"/>
          <a:chExt cx="0" cy="0"/>
        </a:xfrm>
      </p:grpSpPr>
      <p:sp>
        <p:nvSpPr>
          <p:cNvPr id="5" name="Rectangle 2"/>
          <p:cNvSpPr/>
          <p:nvPr userDrawn="1"/>
        </p:nvSpPr>
        <p:spPr>
          <a:xfrm>
            <a:off x="603250" y="1746250"/>
            <a:ext cx="7802563" cy="4124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1"/>
          </p:nvPr>
        </p:nvSpPr>
        <p:spPr>
          <a:xfrm>
            <a:off x="369682" y="1106332"/>
            <a:ext cx="8496022" cy="4748045"/>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389560" y="6576913"/>
            <a:ext cx="6726238" cy="209551"/>
          </a:xfrm>
        </p:spPr>
        <p:txBody>
          <a:bodyPr rtlCol="0" anchor="b">
            <a:noAutofit/>
          </a:bodyPr>
          <a:lstStyle>
            <a:lvl1pPr marL="0" indent="0" algn="l" defTabSz="457200" rtl="0" eaLnBrk="1" latinLnBrk="0" hangingPunct="1">
              <a:spcBef>
                <a:spcPct val="20000"/>
              </a:spcBef>
              <a:buClr>
                <a:srgbClr val="A8D04B"/>
              </a:buClr>
              <a:buFont typeface="Arial"/>
              <a:buNone/>
              <a:defRPr lang="en-US" sz="1200" b="0" kern="1200" baseline="0" dirty="0" smtClean="0">
                <a:solidFill>
                  <a:srgbClr val="333333"/>
                </a:solidFill>
                <a:latin typeface="Calibri"/>
                <a:ea typeface="+mn-ea"/>
                <a:cs typeface="Calibri"/>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66" indent="0">
              <a:buNone/>
              <a:defRPr sz="1800"/>
            </a:lvl2pPr>
            <a:lvl3pPr marL="914333" indent="0">
              <a:buNone/>
              <a:defRPr sz="1600"/>
            </a:lvl3pPr>
            <a:lvl4pPr marL="1371499" indent="0">
              <a:buNone/>
              <a:defRPr sz="1400"/>
            </a:lvl4pPr>
            <a:lvl5pPr marL="1828665" indent="0">
              <a:buNone/>
              <a:defRPr sz="1400"/>
            </a:lvl5pPr>
            <a:lvl6pPr marL="2285832" indent="0">
              <a:buNone/>
              <a:defRPr sz="1400"/>
            </a:lvl6pPr>
            <a:lvl7pPr marL="2742998" indent="0">
              <a:buNone/>
              <a:defRPr sz="1400"/>
            </a:lvl7pPr>
            <a:lvl8pPr marL="3200165" indent="0">
              <a:buNone/>
              <a:defRPr sz="1400"/>
            </a:lvl8pPr>
            <a:lvl9pPr marL="3657332" indent="0">
              <a:buNone/>
              <a:defRPr sz="1400"/>
            </a:lvl9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66" indent="0">
              <a:buNone/>
              <a:defRPr sz="2000" b="1"/>
            </a:lvl2pPr>
            <a:lvl3pPr marL="914333" indent="0">
              <a:buNone/>
              <a:defRPr sz="1800" b="1"/>
            </a:lvl3pPr>
            <a:lvl4pPr marL="1371499" indent="0">
              <a:buNone/>
              <a:defRPr sz="1600" b="1"/>
            </a:lvl4pPr>
            <a:lvl5pPr marL="1828665" indent="0">
              <a:buNone/>
              <a:defRPr sz="1600" b="1"/>
            </a:lvl5pPr>
            <a:lvl6pPr marL="2285832" indent="0">
              <a:buNone/>
              <a:defRPr sz="1600" b="1"/>
            </a:lvl6pPr>
            <a:lvl7pPr marL="2742998" indent="0">
              <a:buNone/>
              <a:defRPr sz="1600" b="1"/>
            </a:lvl7pPr>
            <a:lvl8pPr marL="3200165" indent="0">
              <a:buNone/>
              <a:defRPr sz="1600" b="1"/>
            </a:lvl8pPr>
            <a:lvl9pPr marL="36573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66" indent="0">
              <a:buNone/>
              <a:defRPr sz="2000" b="1"/>
            </a:lvl2pPr>
            <a:lvl3pPr marL="914333" indent="0">
              <a:buNone/>
              <a:defRPr sz="1800" b="1"/>
            </a:lvl3pPr>
            <a:lvl4pPr marL="1371499" indent="0">
              <a:buNone/>
              <a:defRPr sz="1600" b="1"/>
            </a:lvl4pPr>
            <a:lvl5pPr marL="1828665" indent="0">
              <a:buNone/>
              <a:defRPr sz="1600" b="1"/>
            </a:lvl5pPr>
            <a:lvl6pPr marL="2285832" indent="0">
              <a:buNone/>
              <a:defRPr sz="1600" b="1"/>
            </a:lvl6pPr>
            <a:lvl7pPr marL="2742998" indent="0">
              <a:buNone/>
              <a:defRPr sz="1600" b="1"/>
            </a:lvl7pPr>
            <a:lvl8pPr marL="3200165" indent="0">
              <a:buNone/>
              <a:defRPr sz="1600" b="1"/>
            </a:lvl8pPr>
            <a:lvl9pPr marL="36573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1"/>
          <p:cNvSpPr>
            <a:spLocks noGrp="1"/>
          </p:cNvSpPr>
          <p:nvPr>
            <p:ph type="title"/>
          </p:nvPr>
        </p:nvSpPr>
        <p:spPr>
          <a:xfrm>
            <a:off x="457200" y="76200"/>
            <a:ext cx="8229600" cy="990600"/>
          </a:xfrm>
        </p:spPr>
        <p:txBody>
          <a:bodyPr/>
          <a:lstStyle/>
          <a:p>
            <a:r>
              <a:rPr lang="en-US" smtClean="0"/>
              <a:t>Click to edit Master title style</a:t>
            </a:r>
            <a:endParaRPr lang="en-A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66" indent="0">
              <a:buNone/>
              <a:defRPr sz="1200"/>
            </a:lvl2pPr>
            <a:lvl3pPr marL="914333" indent="0">
              <a:buNone/>
              <a:defRPr sz="1000"/>
            </a:lvl3pPr>
            <a:lvl4pPr marL="1371499" indent="0">
              <a:buNone/>
              <a:defRPr sz="900"/>
            </a:lvl4pPr>
            <a:lvl5pPr marL="1828665" indent="0">
              <a:buNone/>
              <a:defRPr sz="900"/>
            </a:lvl5pPr>
            <a:lvl6pPr marL="2285832" indent="0">
              <a:buNone/>
              <a:defRPr sz="900"/>
            </a:lvl6pPr>
            <a:lvl7pPr marL="2742998" indent="0">
              <a:buNone/>
              <a:defRPr sz="900"/>
            </a:lvl7pPr>
            <a:lvl8pPr marL="3200165" indent="0">
              <a:buNone/>
              <a:defRPr sz="900"/>
            </a:lvl8pPr>
            <a:lvl9pPr marL="3657332" indent="0">
              <a:buNone/>
              <a:defRPr sz="900"/>
            </a:lvl9pPr>
          </a:lstStyle>
          <a:p>
            <a:pPr lvl="0"/>
            <a:r>
              <a:rPr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6" indent="0">
              <a:buNone/>
              <a:defRPr sz="2800"/>
            </a:lvl2pPr>
            <a:lvl3pPr marL="914333" indent="0">
              <a:buNone/>
              <a:defRPr sz="2400"/>
            </a:lvl3pPr>
            <a:lvl4pPr marL="1371499" indent="0">
              <a:buNone/>
              <a:defRPr sz="2000"/>
            </a:lvl4pPr>
            <a:lvl5pPr marL="1828665" indent="0">
              <a:buNone/>
              <a:defRPr sz="2000"/>
            </a:lvl5pPr>
            <a:lvl6pPr marL="2285832" indent="0">
              <a:buNone/>
              <a:defRPr sz="2000"/>
            </a:lvl6pPr>
            <a:lvl7pPr marL="2742998" indent="0">
              <a:buNone/>
              <a:defRPr sz="2000"/>
            </a:lvl7pPr>
            <a:lvl8pPr marL="3200165" indent="0">
              <a:buNone/>
              <a:defRPr sz="2000"/>
            </a:lvl8pPr>
            <a:lvl9pPr marL="3657332"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66" indent="0">
              <a:buNone/>
              <a:defRPr sz="1200"/>
            </a:lvl2pPr>
            <a:lvl3pPr marL="914333" indent="0">
              <a:buNone/>
              <a:defRPr sz="1000"/>
            </a:lvl3pPr>
            <a:lvl4pPr marL="1371499" indent="0">
              <a:buNone/>
              <a:defRPr sz="900"/>
            </a:lvl4pPr>
            <a:lvl5pPr marL="1828665" indent="0">
              <a:buNone/>
              <a:defRPr sz="900"/>
            </a:lvl5pPr>
            <a:lvl6pPr marL="2285832" indent="0">
              <a:buNone/>
              <a:defRPr sz="900"/>
            </a:lvl6pPr>
            <a:lvl7pPr marL="2742998" indent="0">
              <a:buNone/>
              <a:defRPr sz="900"/>
            </a:lvl7pPr>
            <a:lvl8pPr marL="3200165" indent="0">
              <a:buNone/>
              <a:defRPr sz="900"/>
            </a:lvl8pPr>
            <a:lvl9pPr marL="3657332" indent="0">
              <a:buNone/>
              <a:defRPr sz="900"/>
            </a:lvl9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96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762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112839"/>
            <a:ext cx="8229600" cy="5059362"/>
          </a:xfrm>
        </p:spPr>
        <p:txBody>
          <a:bodyPr/>
          <a:lstStyle/>
          <a:p>
            <a:pPr lvl="0"/>
            <a:endParaRPr lang="en-AU" noProof="0" dirty="0" smtClean="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66" indent="0" algn="ctr">
              <a:buNone/>
              <a:defRPr/>
            </a:lvl2pPr>
            <a:lvl3pPr marL="914333" indent="0" algn="ctr">
              <a:buNone/>
              <a:defRPr/>
            </a:lvl3pPr>
            <a:lvl4pPr marL="1371499" indent="0" algn="ctr">
              <a:buNone/>
              <a:defRPr/>
            </a:lvl4pPr>
            <a:lvl5pPr marL="1828665" indent="0" algn="ctr">
              <a:buNone/>
              <a:defRPr/>
            </a:lvl5pPr>
            <a:lvl6pPr marL="2285832" indent="0" algn="ctr">
              <a:buNone/>
              <a:defRPr/>
            </a:lvl6pPr>
            <a:lvl7pPr marL="2742998" indent="0" algn="ctr">
              <a:buNone/>
              <a:defRPr/>
            </a:lvl7pPr>
            <a:lvl8pPr marL="3200165" indent="0" algn="ctr">
              <a:buNone/>
              <a:defRPr/>
            </a:lvl8pPr>
            <a:lvl9pPr marL="3657332" indent="0" algn="ctr">
              <a:buNone/>
              <a:defRPr/>
            </a:lvl9pPr>
          </a:lstStyle>
          <a:p>
            <a:r>
              <a:rPr lang="en-US" smtClean="0"/>
              <a:t>Click to edit Master subtitle style</a:t>
            </a:r>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2100" y="1112838"/>
            <a:ext cx="8536132" cy="5030788"/>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292100" y="5880100"/>
            <a:ext cx="8575675" cy="257175"/>
          </a:xfrm>
        </p:spPr>
        <p:txBody>
          <a:bodyPr/>
          <a:lstStyle>
            <a:lvl1pPr>
              <a:buNone/>
              <a:defRPr sz="1000"/>
            </a:lvl1pPr>
          </a:lstStyle>
          <a:p>
            <a:pPr lvl="0"/>
            <a:endParaRPr lang="en-GB" dirty="0"/>
          </a:p>
        </p:txBody>
      </p:sp>
      <p:sp>
        <p:nvSpPr>
          <p:cNvPr id="7" name="Text Placeholder 6"/>
          <p:cNvSpPr>
            <a:spLocks noGrp="1"/>
          </p:cNvSpPr>
          <p:nvPr>
            <p:ph type="body" sz="quarter" idx="11"/>
          </p:nvPr>
        </p:nvSpPr>
        <p:spPr>
          <a:xfrm>
            <a:off x="292100" y="6283326"/>
            <a:ext cx="8585200" cy="261937"/>
          </a:xfrm>
        </p:spPr>
        <p:txBody>
          <a:bodyPr/>
          <a:lstStyle>
            <a:lvl1pPr>
              <a:buNone/>
              <a:defRPr sz="1000"/>
            </a:lvl1pPr>
          </a:lstStyle>
          <a:p>
            <a:pPr lvl="0"/>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image" Target="../media/image1.jpeg"/><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theme" Target="../theme/theme2.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3.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theme" Target="../theme/theme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image" Target="../media/image1.jpe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4213" y="20605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2" name="Rectangle 18"/>
          <p:cNvSpPr>
            <a:spLocks noChangeArrowheads="1"/>
          </p:cNvSpPr>
          <p:nvPr/>
        </p:nvSpPr>
        <p:spPr bwMode="auto">
          <a:xfrm>
            <a:off x="2411413" y="6581775"/>
            <a:ext cx="2470150" cy="276225"/>
          </a:xfrm>
          <a:prstGeom prst="rect">
            <a:avLst/>
          </a:prstGeom>
          <a:noFill/>
          <a:ln w="9525">
            <a:noFill/>
            <a:miter lim="800000"/>
            <a:headEnd/>
            <a:tailEnd/>
          </a:ln>
          <a:effectLst/>
        </p:spPr>
        <p:txBody>
          <a:bodyPr wrap="none">
            <a:spAutoFit/>
          </a:bodyPr>
          <a:lstStyle/>
          <a:p>
            <a:pPr algn="r" eaLnBrk="0" hangingPunct="0">
              <a:spcBef>
                <a:spcPct val="50000"/>
              </a:spcBef>
              <a:defRPr/>
            </a:pPr>
            <a:r>
              <a:rPr lang="en-GB" sz="1200" dirty="0">
                <a:solidFill>
                  <a:srgbClr val="192E63"/>
                </a:solidFill>
                <a:latin typeface="Arial" charset="0"/>
                <a:cs typeface="+mn-cs"/>
              </a:rPr>
              <a:t>Date of preparation October 2010</a:t>
            </a:r>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383" r:id="rId15"/>
    <p:sldLayoutId id="2147484487" r:id="rId16"/>
  </p:sldLayoutIdLst>
  <p:txStyles>
    <p:titleStyle>
      <a:lvl1pPr algn="l" rtl="0" eaLnBrk="0" fontAlgn="base" hangingPunct="0">
        <a:spcBef>
          <a:spcPct val="0"/>
        </a:spcBef>
        <a:spcAft>
          <a:spcPct val="0"/>
        </a:spcAft>
        <a:defRPr sz="2800" b="1">
          <a:solidFill>
            <a:srgbClr val="192E63"/>
          </a:solidFill>
          <a:latin typeface="+mj-lt"/>
          <a:ea typeface="+mj-ea"/>
          <a:cs typeface="+mj-cs"/>
        </a:defRPr>
      </a:lvl1pPr>
      <a:lvl2pPr algn="l" rtl="0" eaLnBrk="0" fontAlgn="base" hangingPunct="0">
        <a:spcBef>
          <a:spcPct val="0"/>
        </a:spcBef>
        <a:spcAft>
          <a:spcPct val="0"/>
        </a:spcAft>
        <a:defRPr sz="2800" b="1">
          <a:solidFill>
            <a:srgbClr val="192E63"/>
          </a:solidFill>
          <a:latin typeface="Arial" charset="0"/>
        </a:defRPr>
      </a:lvl2pPr>
      <a:lvl3pPr algn="l" rtl="0" eaLnBrk="0" fontAlgn="base" hangingPunct="0">
        <a:spcBef>
          <a:spcPct val="0"/>
        </a:spcBef>
        <a:spcAft>
          <a:spcPct val="0"/>
        </a:spcAft>
        <a:defRPr sz="2800" b="1">
          <a:solidFill>
            <a:srgbClr val="192E63"/>
          </a:solidFill>
          <a:latin typeface="Arial" charset="0"/>
        </a:defRPr>
      </a:lvl3pPr>
      <a:lvl4pPr algn="l" rtl="0" eaLnBrk="0" fontAlgn="base" hangingPunct="0">
        <a:spcBef>
          <a:spcPct val="0"/>
        </a:spcBef>
        <a:spcAft>
          <a:spcPct val="0"/>
        </a:spcAft>
        <a:defRPr sz="2800" b="1">
          <a:solidFill>
            <a:srgbClr val="192E63"/>
          </a:solidFill>
          <a:latin typeface="Arial" charset="0"/>
        </a:defRPr>
      </a:lvl4pPr>
      <a:lvl5pPr algn="l" rtl="0" eaLnBrk="0" fontAlgn="base" hangingPunct="0">
        <a:spcBef>
          <a:spcPct val="0"/>
        </a:spcBef>
        <a:spcAft>
          <a:spcPct val="0"/>
        </a:spcAft>
        <a:defRPr sz="2800" b="1">
          <a:solidFill>
            <a:srgbClr val="192E63"/>
          </a:solidFill>
          <a:latin typeface="Arial" charset="0"/>
        </a:defRPr>
      </a:lvl5pPr>
      <a:lvl6pPr marL="457200" algn="l" rtl="0" fontAlgn="base">
        <a:spcBef>
          <a:spcPct val="0"/>
        </a:spcBef>
        <a:spcAft>
          <a:spcPct val="0"/>
        </a:spcAft>
        <a:defRPr sz="2800" b="1">
          <a:solidFill>
            <a:srgbClr val="192E63"/>
          </a:solidFill>
          <a:latin typeface="Arial" charset="0"/>
        </a:defRPr>
      </a:lvl6pPr>
      <a:lvl7pPr marL="914400" algn="l" rtl="0" fontAlgn="base">
        <a:spcBef>
          <a:spcPct val="0"/>
        </a:spcBef>
        <a:spcAft>
          <a:spcPct val="0"/>
        </a:spcAft>
        <a:defRPr sz="2800" b="1">
          <a:solidFill>
            <a:srgbClr val="192E63"/>
          </a:solidFill>
          <a:latin typeface="Arial" charset="0"/>
        </a:defRPr>
      </a:lvl7pPr>
      <a:lvl8pPr marL="1371600" algn="l" rtl="0" fontAlgn="base">
        <a:spcBef>
          <a:spcPct val="0"/>
        </a:spcBef>
        <a:spcAft>
          <a:spcPct val="0"/>
        </a:spcAft>
        <a:defRPr sz="2800" b="1">
          <a:solidFill>
            <a:srgbClr val="192E63"/>
          </a:solidFill>
          <a:latin typeface="Arial" charset="0"/>
        </a:defRPr>
      </a:lvl8pPr>
      <a:lvl9pPr marL="1828800" algn="l" rtl="0" fontAlgn="base">
        <a:spcBef>
          <a:spcPct val="0"/>
        </a:spcBef>
        <a:spcAft>
          <a:spcPct val="0"/>
        </a:spcAft>
        <a:defRPr sz="2800" b="1">
          <a:solidFill>
            <a:srgbClr val="192E63"/>
          </a:solidFill>
          <a:latin typeface="Arial" charset="0"/>
        </a:defRPr>
      </a:lvl9pPr>
    </p:titleStyle>
    <p:bodyStyle>
      <a:lvl1pPr marL="188913" indent="-188913" algn="l" rtl="0" eaLnBrk="0" fontAlgn="base" hangingPunct="0">
        <a:spcBef>
          <a:spcPct val="20000"/>
        </a:spcBef>
        <a:spcAft>
          <a:spcPct val="0"/>
        </a:spcAft>
        <a:defRPr sz="1600">
          <a:solidFill>
            <a:srgbClr val="192E63"/>
          </a:solidFill>
          <a:latin typeface="+mn-lt"/>
          <a:ea typeface="+mn-ea"/>
          <a:cs typeface="+mn-cs"/>
        </a:defRPr>
      </a:lvl1pPr>
      <a:lvl2pPr marL="568325" indent="-188913" algn="l" rtl="0" eaLnBrk="0" fontAlgn="base" hangingPunct="0">
        <a:spcBef>
          <a:spcPct val="20000"/>
        </a:spcBef>
        <a:spcAft>
          <a:spcPct val="0"/>
        </a:spcAft>
        <a:defRPr sz="1600">
          <a:solidFill>
            <a:srgbClr val="192E63"/>
          </a:solidFill>
          <a:latin typeface="+mn-lt"/>
        </a:defRPr>
      </a:lvl2pPr>
      <a:lvl3pPr marL="957263" indent="-198438" algn="l" rtl="0" eaLnBrk="0" fontAlgn="base" hangingPunct="0">
        <a:spcBef>
          <a:spcPct val="20000"/>
        </a:spcBef>
        <a:spcAft>
          <a:spcPct val="0"/>
        </a:spcAft>
        <a:defRPr sz="1600">
          <a:solidFill>
            <a:srgbClr val="192E63"/>
          </a:solidFill>
          <a:latin typeface="+mn-lt"/>
        </a:defRPr>
      </a:lvl3pPr>
      <a:lvl4pPr marL="1430338" indent="-188913" algn="l" rtl="0" eaLnBrk="0" fontAlgn="base" hangingPunct="0">
        <a:spcBef>
          <a:spcPct val="20000"/>
        </a:spcBef>
        <a:spcAft>
          <a:spcPct val="0"/>
        </a:spcAft>
        <a:defRPr sz="1600">
          <a:solidFill>
            <a:srgbClr val="192E63"/>
          </a:solidFill>
          <a:latin typeface="+mn-lt"/>
        </a:defRPr>
      </a:lvl4pPr>
      <a:lvl5pPr marL="1905000" indent="-188913" algn="l" rtl="0" eaLnBrk="0" fontAlgn="base" hangingPunct="0">
        <a:spcBef>
          <a:spcPct val="20000"/>
        </a:spcBef>
        <a:spcAft>
          <a:spcPct val="0"/>
        </a:spcAft>
        <a:defRPr sz="1600">
          <a:solidFill>
            <a:srgbClr val="192E63"/>
          </a:solidFill>
          <a:latin typeface="+mn-lt"/>
        </a:defRPr>
      </a:lvl5pPr>
      <a:lvl6pPr marL="2362200" indent="-188913" algn="l" rtl="0" fontAlgn="base">
        <a:spcBef>
          <a:spcPct val="20000"/>
        </a:spcBef>
        <a:spcAft>
          <a:spcPct val="0"/>
        </a:spcAft>
        <a:defRPr sz="1600">
          <a:solidFill>
            <a:srgbClr val="192E63"/>
          </a:solidFill>
          <a:latin typeface="+mn-lt"/>
        </a:defRPr>
      </a:lvl6pPr>
      <a:lvl7pPr marL="2819400" indent="-188913" algn="l" rtl="0" fontAlgn="base">
        <a:spcBef>
          <a:spcPct val="20000"/>
        </a:spcBef>
        <a:spcAft>
          <a:spcPct val="0"/>
        </a:spcAft>
        <a:defRPr sz="1600">
          <a:solidFill>
            <a:srgbClr val="192E63"/>
          </a:solidFill>
          <a:latin typeface="+mn-lt"/>
        </a:defRPr>
      </a:lvl7pPr>
      <a:lvl8pPr marL="3276600" indent="-188913" algn="l" rtl="0" fontAlgn="base">
        <a:spcBef>
          <a:spcPct val="20000"/>
        </a:spcBef>
        <a:spcAft>
          <a:spcPct val="0"/>
        </a:spcAft>
        <a:defRPr sz="1600">
          <a:solidFill>
            <a:srgbClr val="192E63"/>
          </a:solidFill>
          <a:latin typeface="+mn-lt"/>
        </a:defRPr>
      </a:lvl8pPr>
      <a:lvl9pPr marL="3733800" indent="-188913" algn="l" rtl="0" fontAlgn="base">
        <a:spcBef>
          <a:spcPct val="20000"/>
        </a:spcBef>
        <a:spcAft>
          <a:spcPct val="0"/>
        </a:spcAft>
        <a:defRPr sz="1600">
          <a:solidFill>
            <a:srgbClr val="192E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8" descr="bkg"/>
          <p:cNvPicPr>
            <a:picLocks noChangeAspect="1" noChangeArrowheads="1"/>
          </p:cNvPicPr>
          <p:nvPr/>
        </p:nvPicPr>
        <p:blipFill>
          <a:blip r:embed="rId57" cstate="print"/>
          <a:srcRect/>
          <a:stretch>
            <a:fillRect/>
          </a:stretch>
        </p:blipFill>
        <p:spPr bwMode="auto">
          <a:xfrm>
            <a:off x="0" y="-3175"/>
            <a:ext cx="9144000" cy="6864350"/>
          </a:xfrm>
          <a:prstGeom prst="rect">
            <a:avLst/>
          </a:prstGeom>
          <a:noFill/>
          <a:ln w="9525">
            <a:noFill/>
            <a:miter lim="800000"/>
            <a:headEnd/>
            <a:tailEnd/>
          </a:ln>
        </p:spPr>
      </p:pic>
      <p:sp>
        <p:nvSpPr>
          <p:cNvPr id="1031" name="Rectangle 7"/>
          <p:cNvSpPr>
            <a:spLocks noChangeArrowheads="1"/>
          </p:cNvSpPr>
          <p:nvPr/>
        </p:nvSpPr>
        <p:spPr bwMode="auto">
          <a:xfrm>
            <a:off x="152400" y="1066800"/>
            <a:ext cx="8839200" cy="5626100"/>
          </a:xfrm>
          <a:prstGeom prst="rect">
            <a:avLst/>
          </a:prstGeom>
          <a:solidFill>
            <a:schemeClr val="bg1"/>
          </a:solidFill>
          <a:ln w="19050">
            <a:solidFill>
              <a:schemeClr val="accent2"/>
            </a:solidFill>
            <a:miter lim="800000"/>
            <a:headEnd/>
            <a:tailEnd/>
          </a:ln>
          <a:effectLst/>
        </p:spPr>
        <p:txBody>
          <a:bodyPr wrap="none" lIns="91433" tIns="45716" rIns="91433" bIns="45716" anchor="ctr"/>
          <a:lstStyle/>
          <a:p>
            <a:pPr>
              <a:defRPr/>
            </a:pPr>
            <a:endParaRPr lang="en-AU" sz="1800">
              <a:solidFill>
                <a:srgbClr val="000000"/>
              </a:solidFill>
              <a:latin typeface="Arial"/>
              <a:ea typeface="ＭＳ Ｐゴシック"/>
            </a:endParaRPr>
          </a:p>
        </p:txBody>
      </p:sp>
      <p:sp>
        <p:nvSpPr>
          <p:cNvPr id="18436" name="Rectangle 2"/>
          <p:cNvSpPr>
            <a:spLocks noGrp="1" noChangeArrowheads="1"/>
          </p:cNvSpPr>
          <p:nvPr>
            <p:ph type="title"/>
          </p:nvPr>
        </p:nvSpPr>
        <p:spPr bwMode="auto">
          <a:xfrm>
            <a:off x="457200" y="76200"/>
            <a:ext cx="8229600" cy="990600"/>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p>
            <a:pPr lvl="0"/>
            <a:r>
              <a:rPr lang="en-US" smtClean="0"/>
              <a:t>Click to edit Master title style</a:t>
            </a:r>
          </a:p>
        </p:txBody>
      </p:sp>
      <p:sp>
        <p:nvSpPr>
          <p:cNvPr id="18437" name="Rectangle 3"/>
          <p:cNvSpPr>
            <a:spLocks noGrp="1" noChangeArrowheads="1"/>
          </p:cNvSpPr>
          <p:nvPr>
            <p:ph type="body" idx="1"/>
          </p:nvPr>
        </p:nvSpPr>
        <p:spPr bwMode="auto">
          <a:xfrm>
            <a:off x="457200" y="1112838"/>
            <a:ext cx="8229600" cy="5059362"/>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8438" name="Picture 8" descr="bkg"/>
          <p:cNvPicPr>
            <a:picLocks noChangeAspect="1" noChangeArrowheads="1"/>
          </p:cNvPicPr>
          <p:nvPr/>
        </p:nvPicPr>
        <p:blipFill>
          <a:blip r:embed="rId57" cstate="print"/>
          <a:srcRect/>
          <a:stretch>
            <a:fillRect/>
          </a:stretch>
        </p:blipFill>
        <p:spPr bwMode="auto">
          <a:xfrm>
            <a:off x="0" y="-17463"/>
            <a:ext cx="9144000" cy="68643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35" r:id="rId1"/>
    <p:sldLayoutId id="2147484434" r:id="rId2"/>
    <p:sldLayoutId id="2147484433" r:id="rId3"/>
    <p:sldLayoutId id="2147484432" r:id="rId4"/>
    <p:sldLayoutId id="2147484431" r:id="rId5"/>
    <p:sldLayoutId id="2147484430" r:id="rId6"/>
    <p:sldLayoutId id="2147484429" r:id="rId7"/>
    <p:sldLayoutId id="2147484428" r:id="rId8"/>
    <p:sldLayoutId id="2147484427" r:id="rId9"/>
    <p:sldLayoutId id="2147484426" r:id="rId10"/>
    <p:sldLayoutId id="2147484425" r:id="rId11"/>
    <p:sldLayoutId id="2147484424" r:id="rId12"/>
    <p:sldLayoutId id="2147484488" r:id="rId13"/>
    <p:sldLayoutId id="2147484489" r:id="rId14"/>
    <p:sldLayoutId id="2147484423" r:id="rId15"/>
    <p:sldLayoutId id="2147484422" r:id="rId16"/>
    <p:sldLayoutId id="2147484421" r:id="rId17"/>
    <p:sldLayoutId id="2147484420" r:id="rId18"/>
    <p:sldLayoutId id="2147484419" r:id="rId19"/>
    <p:sldLayoutId id="2147484418" r:id="rId20"/>
    <p:sldLayoutId id="2147484417" r:id="rId21"/>
    <p:sldLayoutId id="2147484416" r:id="rId22"/>
    <p:sldLayoutId id="2147484415" r:id="rId23"/>
    <p:sldLayoutId id="2147484414" r:id="rId24"/>
    <p:sldLayoutId id="2147484413" r:id="rId25"/>
    <p:sldLayoutId id="2147484412" r:id="rId26"/>
    <p:sldLayoutId id="2147484411" r:id="rId27"/>
    <p:sldLayoutId id="2147484410" r:id="rId28"/>
    <p:sldLayoutId id="2147484409" r:id="rId29"/>
    <p:sldLayoutId id="2147484408" r:id="rId30"/>
    <p:sldLayoutId id="2147484407" r:id="rId31"/>
    <p:sldLayoutId id="2147484406" r:id="rId32"/>
    <p:sldLayoutId id="2147484405" r:id="rId33"/>
    <p:sldLayoutId id="2147484404" r:id="rId34"/>
    <p:sldLayoutId id="2147484403" r:id="rId35"/>
    <p:sldLayoutId id="2147484402" r:id="rId36"/>
    <p:sldLayoutId id="2147484401" r:id="rId37"/>
    <p:sldLayoutId id="2147484400" r:id="rId38"/>
    <p:sldLayoutId id="2147484399" r:id="rId39"/>
    <p:sldLayoutId id="2147484398" r:id="rId40"/>
    <p:sldLayoutId id="2147484397" r:id="rId41"/>
    <p:sldLayoutId id="2147484396" r:id="rId42"/>
    <p:sldLayoutId id="2147484395" r:id="rId43"/>
    <p:sldLayoutId id="2147484394" r:id="rId44"/>
    <p:sldLayoutId id="2147484393" r:id="rId45"/>
    <p:sldLayoutId id="2147484392" r:id="rId46"/>
    <p:sldLayoutId id="2147484391" r:id="rId47"/>
    <p:sldLayoutId id="2147484390" r:id="rId48"/>
    <p:sldLayoutId id="2147484389" r:id="rId49"/>
    <p:sldLayoutId id="2147484388" r:id="rId50"/>
    <p:sldLayoutId id="2147484387" r:id="rId51"/>
    <p:sldLayoutId id="2147484490" r:id="rId52"/>
    <p:sldLayoutId id="2147484386" r:id="rId53"/>
    <p:sldLayoutId id="2147484385" r:id="rId54"/>
    <p:sldLayoutId id="2147484384" r:id="rId55"/>
  </p:sldLayoutIdLst>
  <p:hf hdr="0" ftr="0" dt="0"/>
  <p:txStyles>
    <p:titleStyle>
      <a:lvl1pPr algn="ctr" rtl="0" eaLnBrk="0" fontAlgn="base" hangingPunct="0">
        <a:spcBef>
          <a:spcPct val="0"/>
        </a:spcBef>
        <a:spcAft>
          <a:spcPct val="0"/>
        </a:spcAft>
        <a:defRPr sz="2800" b="1">
          <a:solidFill>
            <a:schemeClr val="accent1"/>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5pPr>
      <a:lvl6pPr marL="457166" algn="ctr" rtl="0" fontAlgn="base">
        <a:spcBef>
          <a:spcPct val="0"/>
        </a:spcBef>
        <a:spcAft>
          <a:spcPct val="0"/>
        </a:spcAft>
        <a:defRPr sz="2800" b="1">
          <a:solidFill>
            <a:schemeClr val="accent1"/>
          </a:solidFill>
          <a:latin typeface="Arial" charset="0"/>
        </a:defRPr>
      </a:lvl6pPr>
      <a:lvl7pPr marL="914333" algn="ctr" rtl="0" fontAlgn="base">
        <a:spcBef>
          <a:spcPct val="0"/>
        </a:spcBef>
        <a:spcAft>
          <a:spcPct val="0"/>
        </a:spcAft>
        <a:defRPr sz="2800" b="1">
          <a:solidFill>
            <a:schemeClr val="accent1"/>
          </a:solidFill>
          <a:latin typeface="Arial" charset="0"/>
        </a:defRPr>
      </a:lvl7pPr>
      <a:lvl8pPr marL="1371499" algn="ctr" rtl="0" fontAlgn="base">
        <a:spcBef>
          <a:spcPct val="0"/>
        </a:spcBef>
        <a:spcAft>
          <a:spcPct val="0"/>
        </a:spcAft>
        <a:defRPr sz="2800" b="1">
          <a:solidFill>
            <a:schemeClr val="accent1"/>
          </a:solidFill>
          <a:latin typeface="Arial" charset="0"/>
        </a:defRPr>
      </a:lvl8pPr>
      <a:lvl9pPr marL="1828665" algn="ctr" rtl="0" fontAlgn="base">
        <a:spcBef>
          <a:spcPct val="0"/>
        </a:spcBef>
        <a:spcAft>
          <a:spcPct val="0"/>
        </a:spcAft>
        <a:defRPr sz="2800" b="1">
          <a:solidFill>
            <a:schemeClr val="accent1"/>
          </a:solidFill>
          <a:latin typeface="Arial" charset="0"/>
        </a:defRPr>
      </a:lvl9pPr>
    </p:titleStyle>
    <p:bodyStyle>
      <a:lvl1pPr marL="341313" indent="-341313"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chemeClr val="accent1"/>
        </a:buClr>
        <a:buFont typeface="Arial" charset="0"/>
        <a:buChar char="–"/>
        <a:defRPr sz="2800">
          <a:solidFill>
            <a:schemeClr val="tx1"/>
          </a:solidFill>
          <a:latin typeface="+mn-lt"/>
          <a:ea typeface="ＭＳ Ｐゴシック" charset="-128"/>
          <a:cs typeface="ＭＳ Ｐゴシック"/>
        </a:defRPr>
      </a:lvl2pPr>
      <a:lvl3pPr marL="1141413" indent="-227013" algn="l" rtl="0" eaLnBrk="0" fontAlgn="base" hangingPunct="0">
        <a:spcBef>
          <a:spcPct val="20000"/>
        </a:spcBef>
        <a:spcAft>
          <a:spcPct val="0"/>
        </a:spcAft>
        <a:buClr>
          <a:schemeClr val="accent1"/>
        </a:buClr>
        <a:buChar char="•"/>
        <a:defRPr sz="1600">
          <a:solidFill>
            <a:schemeClr val="tx1"/>
          </a:solidFill>
          <a:latin typeface="+mn-lt"/>
          <a:ea typeface="ＭＳ Ｐゴシック" charset="-128"/>
          <a:cs typeface="ＭＳ Ｐゴシック"/>
        </a:defRPr>
      </a:lvl3pPr>
      <a:lvl4pPr marL="1598613" indent="-227013" algn="l" rtl="0" eaLnBrk="0" fontAlgn="base" hangingPunct="0">
        <a:spcBef>
          <a:spcPct val="20000"/>
        </a:spcBef>
        <a:spcAft>
          <a:spcPct val="0"/>
        </a:spcAft>
        <a:buChar char="–"/>
        <a:defRPr sz="1400">
          <a:solidFill>
            <a:schemeClr val="tx1"/>
          </a:solidFill>
          <a:latin typeface="+mn-lt"/>
          <a:ea typeface="ＭＳ Ｐゴシック" charset="-128"/>
          <a:cs typeface="ＭＳ Ｐゴシック"/>
        </a:defRPr>
      </a:lvl4pPr>
      <a:lvl5pPr marL="2055813" indent="-227013" algn="l" rtl="0" eaLnBrk="0" fontAlgn="base" hangingPunct="0">
        <a:spcBef>
          <a:spcPct val="20000"/>
        </a:spcBef>
        <a:spcAft>
          <a:spcPct val="0"/>
        </a:spcAft>
        <a:buChar char="»"/>
        <a:defRPr sz="1400">
          <a:solidFill>
            <a:schemeClr val="tx1"/>
          </a:solidFill>
          <a:latin typeface="+mn-lt"/>
          <a:ea typeface="ＭＳ Ｐゴシック" charset="-128"/>
          <a:cs typeface="ＭＳ Ｐゴシック"/>
        </a:defRPr>
      </a:lvl5pPr>
      <a:lvl6pPr marL="2514415" indent="-228583" algn="l" rtl="0" fontAlgn="base">
        <a:spcBef>
          <a:spcPct val="20000"/>
        </a:spcBef>
        <a:spcAft>
          <a:spcPct val="0"/>
        </a:spcAft>
        <a:buChar char="»"/>
        <a:defRPr>
          <a:solidFill>
            <a:schemeClr val="tx1"/>
          </a:solidFill>
          <a:latin typeface="+mn-lt"/>
        </a:defRPr>
      </a:lvl6pPr>
      <a:lvl7pPr marL="2971582" indent="-228583" algn="l" rtl="0" fontAlgn="base">
        <a:spcBef>
          <a:spcPct val="20000"/>
        </a:spcBef>
        <a:spcAft>
          <a:spcPct val="0"/>
        </a:spcAft>
        <a:buChar char="»"/>
        <a:defRPr>
          <a:solidFill>
            <a:schemeClr val="tx1"/>
          </a:solidFill>
          <a:latin typeface="+mn-lt"/>
        </a:defRPr>
      </a:lvl7pPr>
      <a:lvl8pPr marL="3428749" indent="-228583" algn="l" rtl="0" fontAlgn="base">
        <a:spcBef>
          <a:spcPct val="20000"/>
        </a:spcBef>
        <a:spcAft>
          <a:spcPct val="0"/>
        </a:spcAft>
        <a:buChar char="»"/>
        <a:defRPr>
          <a:solidFill>
            <a:schemeClr val="tx1"/>
          </a:solidFill>
          <a:latin typeface="+mn-lt"/>
        </a:defRPr>
      </a:lvl8pPr>
      <a:lvl9pPr marL="3885915" indent="-228583" algn="l" rtl="0" fontAlgn="base">
        <a:spcBef>
          <a:spcPct val="20000"/>
        </a:spcBef>
        <a:spcAft>
          <a:spcPct val="0"/>
        </a:spcAft>
        <a:buChar char="»"/>
        <a:defRPr>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5779" name="Rectangle 3"/>
          <p:cNvSpPr>
            <a:spLocks noGrp="1" noChangeArrowheads="1"/>
          </p:cNvSpPr>
          <p:nvPr>
            <p:ph type="body" idx="1"/>
          </p:nvPr>
        </p:nvSpPr>
        <p:spPr bwMode="auto">
          <a:xfrm>
            <a:off x="684213" y="20605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2" name="Rectangle 18"/>
          <p:cNvSpPr>
            <a:spLocks noChangeArrowheads="1"/>
          </p:cNvSpPr>
          <p:nvPr/>
        </p:nvSpPr>
        <p:spPr bwMode="auto">
          <a:xfrm>
            <a:off x="2411413" y="6581775"/>
            <a:ext cx="2470150" cy="276225"/>
          </a:xfrm>
          <a:prstGeom prst="rect">
            <a:avLst/>
          </a:prstGeom>
          <a:noFill/>
          <a:ln w="9525">
            <a:noFill/>
            <a:miter lim="800000"/>
            <a:headEnd/>
            <a:tailEnd/>
          </a:ln>
          <a:effectLst/>
        </p:spPr>
        <p:txBody>
          <a:bodyPr wrap="none">
            <a:spAutoFit/>
          </a:bodyPr>
          <a:lstStyle/>
          <a:p>
            <a:pPr algn="r" eaLnBrk="0" hangingPunct="0">
              <a:spcBef>
                <a:spcPct val="50000"/>
              </a:spcBef>
              <a:defRPr/>
            </a:pPr>
            <a:r>
              <a:rPr lang="en-GB" sz="1200" dirty="0">
                <a:solidFill>
                  <a:srgbClr val="192E63"/>
                </a:solidFill>
                <a:latin typeface="Arial" charset="0"/>
                <a:cs typeface="Arial" pitchFamily="34" charset="0"/>
              </a:rPr>
              <a:t>Date of preparation October 2010</a:t>
            </a:r>
          </a:p>
        </p:txBody>
      </p:sp>
    </p:spTree>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 id="2147484504" r:id="rId14"/>
    <p:sldLayoutId id="2147484437" r:id="rId15"/>
    <p:sldLayoutId id="2147484436" r:id="rId16"/>
    <p:sldLayoutId id="2147484505" r:id="rId17"/>
  </p:sldLayoutIdLst>
  <p:txStyles>
    <p:titleStyle>
      <a:lvl1pPr algn="l" rtl="0" eaLnBrk="0" fontAlgn="base" hangingPunct="0">
        <a:spcBef>
          <a:spcPct val="0"/>
        </a:spcBef>
        <a:spcAft>
          <a:spcPct val="0"/>
        </a:spcAft>
        <a:defRPr sz="2800" b="1">
          <a:solidFill>
            <a:srgbClr val="192E63"/>
          </a:solidFill>
          <a:latin typeface="+mj-lt"/>
          <a:ea typeface="+mj-ea"/>
          <a:cs typeface="+mj-cs"/>
        </a:defRPr>
      </a:lvl1pPr>
      <a:lvl2pPr algn="l" rtl="0" eaLnBrk="0" fontAlgn="base" hangingPunct="0">
        <a:spcBef>
          <a:spcPct val="0"/>
        </a:spcBef>
        <a:spcAft>
          <a:spcPct val="0"/>
        </a:spcAft>
        <a:defRPr sz="2800" b="1">
          <a:solidFill>
            <a:srgbClr val="192E63"/>
          </a:solidFill>
          <a:latin typeface="Arial" charset="0"/>
        </a:defRPr>
      </a:lvl2pPr>
      <a:lvl3pPr algn="l" rtl="0" eaLnBrk="0" fontAlgn="base" hangingPunct="0">
        <a:spcBef>
          <a:spcPct val="0"/>
        </a:spcBef>
        <a:spcAft>
          <a:spcPct val="0"/>
        </a:spcAft>
        <a:defRPr sz="2800" b="1">
          <a:solidFill>
            <a:srgbClr val="192E63"/>
          </a:solidFill>
          <a:latin typeface="Arial" charset="0"/>
        </a:defRPr>
      </a:lvl3pPr>
      <a:lvl4pPr algn="l" rtl="0" eaLnBrk="0" fontAlgn="base" hangingPunct="0">
        <a:spcBef>
          <a:spcPct val="0"/>
        </a:spcBef>
        <a:spcAft>
          <a:spcPct val="0"/>
        </a:spcAft>
        <a:defRPr sz="2800" b="1">
          <a:solidFill>
            <a:srgbClr val="192E63"/>
          </a:solidFill>
          <a:latin typeface="Arial" charset="0"/>
        </a:defRPr>
      </a:lvl4pPr>
      <a:lvl5pPr algn="l" rtl="0" eaLnBrk="0" fontAlgn="base" hangingPunct="0">
        <a:spcBef>
          <a:spcPct val="0"/>
        </a:spcBef>
        <a:spcAft>
          <a:spcPct val="0"/>
        </a:spcAft>
        <a:defRPr sz="2800" b="1">
          <a:solidFill>
            <a:srgbClr val="192E63"/>
          </a:solidFill>
          <a:latin typeface="Arial" charset="0"/>
        </a:defRPr>
      </a:lvl5pPr>
      <a:lvl6pPr marL="457200" algn="l" rtl="0" fontAlgn="base">
        <a:spcBef>
          <a:spcPct val="0"/>
        </a:spcBef>
        <a:spcAft>
          <a:spcPct val="0"/>
        </a:spcAft>
        <a:defRPr sz="2800" b="1">
          <a:solidFill>
            <a:srgbClr val="192E63"/>
          </a:solidFill>
          <a:latin typeface="Arial" charset="0"/>
        </a:defRPr>
      </a:lvl6pPr>
      <a:lvl7pPr marL="914400" algn="l" rtl="0" fontAlgn="base">
        <a:spcBef>
          <a:spcPct val="0"/>
        </a:spcBef>
        <a:spcAft>
          <a:spcPct val="0"/>
        </a:spcAft>
        <a:defRPr sz="2800" b="1">
          <a:solidFill>
            <a:srgbClr val="192E63"/>
          </a:solidFill>
          <a:latin typeface="Arial" charset="0"/>
        </a:defRPr>
      </a:lvl7pPr>
      <a:lvl8pPr marL="1371600" algn="l" rtl="0" fontAlgn="base">
        <a:spcBef>
          <a:spcPct val="0"/>
        </a:spcBef>
        <a:spcAft>
          <a:spcPct val="0"/>
        </a:spcAft>
        <a:defRPr sz="2800" b="1">
          <a:solidFill>
            <a:srgbClr val="192E63"/>
          </a:solidFill>
          <a:latin typeface="Arial" charset="0"/>
        </a:defRPr>
      </a:lvl8pPr>
      <a:lvl9pPr marL="1828800" algn="l" rtl="0" fontAlgn="base">
        <a:spcBef>
          <a:spcPct val="0"/>
        </a:spcBef>
        <a:spcAft>
          <a:spcPct val="0"/>
        </a:spcAft>
        <a:defRPr sz="2800" b="1">
          <a:solidFill>
            <a:srgbClr val="192E63"/>
          </a:solidFill>
          <a:latin typeface="Arial" charset="0"/>
        </a:defRPr>
      </a:lvl9pPr>
    </p:titleStyle>
    <p:bodyStyle>
      <a:lvl1pPr marL="188913" indent="-188913" algn="l" rtl="0" eaLnBrk="0" fontAlgn="base" hangingPunct="0">
        <a:spcBef>
          <a:spcPct val="20000"/>
        </a:spcBef>
        <a:spcAft>
          <a:spcPct val="0"/>
        </a:spcAft>
        <a:defRPr sz="1600">
          <a:solidFill>
            <a:srgbClr val="192E63"/>
          </a:solidFill>
          <a:latin typeface="+mn-lt"/>
          <a:ea typeface="+mn-ea"/>
          <a:cs typeface="+mn-cs"/>
        </a:defRPr>
      </a:lvl1pPr>
      <a:lvl2pPr marL="568325" indent="-188913" algn="l" rtl="0" eaLnBrk="0" fontAlgn="base" hangingPunct="0">
        <a:spcBef>
          <a:spcPct val="20000"/>
        </a:spcBef>
        <a:spcAft>
          <a:spcPct val="0"/>
        </a:spcAft>
        <a:defRPr sz="1600">
          <a:solidFill>
            <a:srgbClr val="192E63"/>
          </a:solidFill>
          <a:latin typeface="+mn-lt"/>
        </a:defRPr>
      </a:lvl2pPr>
      <a:lvl3pPr marL="957263" indent="-198438" algn="l" rtl="0" eaLnBrk="0" fontAlgn="base" hangingPunct="0">
        <a:spcBef>
          <a:spcPct val="20000"/>
        </a:spcBef>
        <a:spcAft>
          <a:spcPct val="0"/>
        </a:spcAft>
        <a:defRPr sz="1600">
          <a:solidFill>
            <a:srgbClr val="192E63"/>
          </a:solidFill>
          <a:latin typeface="+mn-lt"/>
        </a:defRPr>
      </a:lvl3pPr>
      <a:lvl4pPr marL="1430338" indent="-188913" algn="l" rtl="0" eaLnBrk="0" fontAlgn="base" hangingPunct="0">
        <a:spcBef>
          <a:spcPct val="20000"/>
        </a:spcBef>
        <a:spcAft>
          <a:spcPct val="0"/>
        </a:spcAft>
        <a:defRPr sz="1600">
          <a:solidFill>
            <a:srgbClr val="192E63"/>
          </a:solidFill>
          <a:latin typeface="+mn-lt"/>
        </a:defRPr>
      </a:lvl4pPr>
      <a:lvl5pPr marL="1905000" indent="-188913" algn="l" rtl="0" eaLnBrk="0" fontAlgn="base" hangingPunct="0">
        <a:spcBef>
          <a:spcPct val="20000"/>
        </a:spcBef>
        <a:spcAft>
          <a:spcPct val="0"/>
        </a:spcAft>
        <a:defRPr sz="1600">
          <a:solidFill>
            <a:srgbClr val="192E63"/>
          </a:solidFill>
          <a:latin typeface="+mn-lt"/>
        </a:defRPr>
      </a:lvl5pPr>
      <a:lvl6pPr marL="2362200" indent="-188913" algn="l" rtl="0" fontAlgn="base">
        <a:spcBef>
          <a:spcPct val="20000"/>
        </a:spcBef>
        <a:spcAft>
          <a:spcPct val="0"/>
        </a:spcAft>
        <a:defRPr sz="1600">
          <a:solidFill>
            <a:srgbClr val="192E63"/>
          </a:solidFill>
          <a:latin typeface="+mn-lt"/>
        </a:defRPr>
      </a:lvl6pPr>
      <a:lvl7pPr marL="2819400" indent="-188913" algn="l" rtl="0" fontAlgn="base">
        <a:spcBef>
          <a:spcPct val="20000"/>
        </a:spcBef>
        <a:spcAft>
          <a:spcPct val="0"/>
        </a:spcAft>
        <a:defRPr sz="1600">
          <a:solidFill>
            <a:srgbClr val="192E63"/>
          </a:solidFill>
          <a:latin typeface="+mn-lt"/>
        </a:defRPr>
      </a:lvl7pPr>
      <a:lvl8pPr marL="3276600" indent="-188913" algn="l" rtl="0" fontAlgn="base">
        <a:spcBef>
          <a:spcPct val="20000"/>
        </a:spcBef>
        <a:spcAft>
          <a:spcPct val="0"/>
        </a:spcAft>
        <a:defRPr sz="1600">
          <a:solidFill>
            <a:srgbClr val="192E63"/>
          </a:solidFill>
          <a:latin typeface="+mn-lt"/>
        </a:defRPr>
      </a:lvl8pPr>
      <a:lvl9pPr marL="3733800" indent="-188913" algn="l" rtl="0" fontAlgn="base">
        <a:spcBef>
          <a:spcPct val="20000"/>
        </a:spcBef>
        <a:spcAft>
          <a:spcPct val="0"/>
        </a:spcAft>
        <a:defRPr sz="1600">
          <a:solidFill>
            <a:srgbClr val="192E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210" name="Picture 8" descr="bkg"/>
          <p:cNvPicPr>
            <a:picLocks noChangeAspect="1" noChangeArrowheads="1"/>
          </p:cNvPicPr>
          <p:nvPr/>
        </p:nvPicPr>
        <p:blipFill>
          <a:blip r:embed="rId40" cstate="print"/>
          <a:srcRect/>
          <a:stretch>
            <a:fillRect/>
          </a:stretch>
        </p:blipFill>
        <p:spPr bwMode="auto">
          <a:xfrm>
            <a:off x="0" y="-3175"/>
            <a:ext cx="9144000" cy="6864350"/>
          </a:xfrm>
          <a:prstGeom prst="rect">
            <a:avLst/>
          </a:prstGeom>
          <a:noFill/>
          <a:ln w="9525">
            <a:noFill/>
            <a:miter lim="800000"/>
            <a:headEnd/>
            <a:tailEnd/>
          </a:ln>
        </p:spPr>
      </p:pic>
      <p:sp>
        <p:nvSpPr>
          <p:cNvPr id="1031" name="Rectangle 7"/>
          <p:cNvSpPr>
            <a:spLocks noChangeArrowheads="1"/>
          </p:cNvSpPr>
          <p:nvPr/>
        </p:nvSpPr>
        <p:spPr bwMode="auto">
          <a:xfrm>
            <a:off x="152400" y="1066800"/>
            <a:ext cx="8839200" cy="5626100"/>
          </a:xfrm>
          <a:prstGeom prst="rect">
            <a:avLst/>
          </a:prstGeom>
          <a:solidFill>
            <a:schemeClr val="bg1"/>
          </a:solidFill>
          <a:ln w="19050">
            <a:solidFill>
              <a:schemeClr val="accent2"/>
            </a:solidFill>
            <a:miter lim="800000"/>
            <a:headEnd/>
            <a:tailEnd/>
          </a:ln>
          <a:effectLst/>
        </p:spPr>
        <p:txBody>
          <a:bodyPr wrap="none" lIns="91433" tIns="45716" rIns="91433" bIns="45716" anchor="ctr"/>
          <a:lstStyle/>
          <a:p>
            <a:pPr>
              <a:defRPr/>
            </a:pPr>
            <a:endParaRPr lang="en-AU" sz="1800">
              <a:solidFill>
                <a:srgbClr val="000000"/>
              </a:solidFill>
              <a:latin typeface="Arial" charset="0"/>
              <a:ea typeface="ＭＳ Ｐゴシック"/>
            </a:endParaRPr>
          </a:p>
        </p:txBody>
      </p:sp>
      <p:sp>
        <p:nvSpPr>
          <p:cNvPr id="94212" name="Rectangle 2"/>
          <p:cNvSpPr>
            <a:spLocks noGrp="1" noChangeArrowheads="1"/>
          </p:cNvSpPr>
          <p:nvPr>
            <p:ph type="title"/>
          </p:nvPr>
        </p:nvSpPr>
        <p:spPr bwMode="auto">
          <a:xfrm>
            <a:off x="457200" y="76200"/>
            <a:ext cx="8229600" cy="990600"/>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p>
            <a:pPr lvl="0"/>
            <a:r>
              <a:rPr lang="en-US" smtClean="0"/>
              <a:t>Click to edit Master title style</a:t>
            </a:r>
          </a:p>
        </p:txBody>
      </p:sp>
      <p:sp>
        <p:nvSpPr>
          <p:cNvPr id="94213" name="Rectangle 3"/>
          <p:cNvSpPr>
            <a:spLocks noGrp="1" noChangeArrowheads="1"/>
          </p:cNvSpPr>
          <p:nvPr>
            <p:ph type="body" idx="1"/>
          </p:nvPr>
        </p:nvSpPr>
        <p:spPr bwMode="auto">
          <a:xfrm>
            <a:off x="457200" y="1112838"/>
            <a:ext cx="8229600" cy="5059362"/>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4214" name="Picture 8" descr="bkg"/>
          <p:cNvPicPr>
            <a:picLocks noChangeAspect="1" noChangeArrowheads="1"/>
          </p:cNvPicPr>
          <p:nvPr/>
        </p:nvPicPr>
        <p:blipFill>
          <a:blip r:embed="rId40" cstate="print"/>
          <a:srcRect/>
          <a:stretch>
            <a:fillRect/>
          </a:stretch>
        </p:blipFill>
        <p:spPr bwMode="auto">
          <a:xfrm>
            <a:off x="0" y="-6350"/>
            <a:ext cx="9144000"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1" r:id="rId1"/>
    <p:sldLayoutId id="2147484470" r:id="rId2"/>
    <p:sldLayoutId id="2147484469" r:id="rId3"/>
    <p:sldLayoutId id="2147484468" r:id="rId4"/>
    <p:sldLayoutId id="2147484467" r:id="rId5"/>
    <p:sldLayoutId id="2147484466" r:id="rId6"/>
    <p:sldLayoutId id="2147484465" r:id="rId7"/>
    <p:sldLayoutId id="2147484464" r:id="rId8"/>
    <p:sldLayoutId id="2147484463" r:id="rId9"/>
    <p:sldLayoutId id="2147484462" r:id="rId10"/>
    <p:sldLayoutId id="2147484461" r:id="rId11"/>
    <p:sldLayoutId id="2147484506" r:id="rId12"/>
    <p:sldLayoutId id="2147484507" r:id="rId13"/>
    <p:sldLayoutId id="2147484460" r:id="rId14"/>
    <p:sldLayoutId id="2147484459" r:id="rId15"/>
    <p:sldLayoutId id="2147484458" r:id="rId16"/>
    <p:sldLayoutId id="2147484457" r:id="rId17"/>
    <p:sldLayoutId id="2147484456" r:id="rId18"/>
    <p:sldLayoutId id="2147484455" r:id="rId19"/>
    <p:sldLayoutId id="2147484454" r:id="rId20"/>
    <p:sldLayoutId id="2147484453" r:id="rId21"/>
    <p:sldLayoutId id="2147484452" r:id="rId22"/>
    <p:sldLayoutId id="2147484451" r:id="rId23"/>
    <p:sldLayoutId id="2147484450" r:id="rId24"/>
    <p:sldLayoutId id="2147484449" r:id="rId25"/>
    <p:sldLayoutId id="2147484448" r:id="rId26"/>
    <p:sldLayoutId id="2147484447" r:id="rId27"/>
    <p:sldLayoutId id="2147484446" r:id="rId28"/>
    <p:sldLayoutId id="2147484445" r:id="rId29"/>
    <p:sldLayoutId id="2147484444" r:id="rId30"/>
    <p:sldLayoutId id="2147484443" r:id="rId31"/>
    <p:sldLayoutId id="2147484442" r:id="rId32"/>
    <p:sldLayoutId id="2147484441" r:id="rId33"/>
    <p:sldLayoutId id="2147484440" r:id="rId34"/>
    <p:sldLayoutId id="2147484439" r:id="rId35"/>
    <p:sldLayoutId id="2147484438" r:id="rId36"/>
    <p:sldLayoutId id="2147484508" r:id="rId37"/>
    <p:sldLayoutId id="2147484509" r:id="rId38"/>
  </p:sldLayoutIdLst>
  <p:hf hdr="0" ftr="0" dt="0"/>
  <p:txStyles>
    <p:titleStyle>
      <a:lvl1pPr algn="ctr" rtl="0" eaLnBrk="0" fontAlgn="base" hangingPunct="0">
        <a:spcBef>
          <a:spcPct val="0"/>
        </a:spcBef>
        <a:spcAft>
          <a:spcPct val="0"/>
        </a:spcAft>
        <a:defRPr sz="2800" b="1">
          <a:solidFill>
            <a:schemeClr val="accent1"/>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accent1"/>
          </a:solidFill>
          <a:latin typeface="Arial" charset="0"/>
          <a:ea typeface="ＭＳ Ｐゴシック" charset="-128"/>
          <a:cs typeface="ＭＳ Ｐゴシック" charset="-128"/>
        </a:defRPr>
      </a:lvl5pPr>
      <a:lvl6pPr marL="457166" algn="ctr" rtl="0" fontAlgn="base">
        <a:spcBef>
          <a:spcPct val="0"/>
        </a:spcBef>
        <a:spcAft>
          <a:spcPct val="0"/>
        </a:spcAft>
        <a:defRPr sz="2800" b="1">
          <a:solidFill>
            <a:schemeClr val="accent1"/>
          </a:solidFill>
          <a:latin typeface="Arial" charset="0"/>
        </a:defRPr>
      </a:lvl6pPr>
      <a:lvl7pPr marL="914333" algn="ctr" rtl="0" fontAlgn="base">
        <a:spcBef>
          <a:spcPct val="0"/>
        </a:spcBef>
        <a:spcAft>
          <a:spcPct val="0"/>
        </a:spcAft>
        <a:defRPr sz="2800" b="1">
          <a:solidFill>
            <a:schemeClr val="accent1"/>
          </a:solidFill>
          <a:latin typeface="Arial" charset="0"/>
        </a:defRPr>
      </a:lvl7pPr>
      <a:lvl8pPr marL="1371499" algn="ctr" rtl="0" fontAlgn="base">
        <a:spcBef>
          <a:spcPct val="0"/>
        </a:spcBef>
        <a:spcAft>
          <a:spcPct val="0"/>
        </a:spcAft>
        <a:defRPr sz="2800" b="1">
          <a:solidFill>
            <a:schemeClr val="accent1"/>
          </a:solidFill>
          <a:latin typeface="Arial" charset="0"/>
        </a:defRPr>
      </a:lvl8pPr>
      <a:lvl9pPr marL="1828665" algn="ctr" rtl="0" fontAlgn="base">
        <a:spcBef>
          <a:spcPct val="0"/>
        </a:spcBef>
        <a:spcAft>
          <a:spcPct val="0"/>
        </a:spcAft>
        <a:defRPr sz="2800" b="1">
          <a:solidFill>
            <a:schemeClr val="accent1"/>
          </a:solidFill>
          <a:latin typeface="Arial" charset="0"/>
        </a:defRPr>
      </a:lvl9pPr>
    </p:titleStyle>
    <p:bodyStyle>
      <a:lvl1pPr marL="341313" indent="-341313"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chemeClr val="accent1"/>
        </a:buClr>
        <a:buFont typeface="Arial" charset="0"/>
        <a:buChar char="–"/>
        <a:defRPr sz="2800">
          <a:solidFill>
            <a:schemeClr val="tx1"/>
          </a:solidFill>
          <a:latin typeface="+mn-lt"/>
          <a:ea typeface="ＭＳ Ｐゴシック" charset="-128"/>
          <a:cs typeface="ＭＳ Ｐゴシック"/>
        </a:defRPr>
      </a:lvl2pPr>
      <a:lvl3pPr marL="1141413" indent="-227013" algn="l" rtl="0" eaLnBrk="0" fontAlgn="base" hangingPunct="0">
        <a:spcBef>
          <a:spcPct val="20000"/>
        </a:spcBef>
        <a:spcAft>
          <a:spcPct val="0"/>
        </a:spcAft>
        <a:buClr>
          <a:schemeClr val="accent1"/>
        </a:buClr>
        <a:buChar char="•"/>
        <a:defRPr sz="1600">
          <a:solidFill>
            <a:schemeClr val="tx1"/>
          </a:solidFill>
          <a:latin typeface="+mn-lt"/>
          <a:ea typeface="ＭＳ Ｐゴシック" charset="-128"/>
          <a:cs typeface="ＭＳ Ｐゴシック"/>
        </a:defRPr>
      </a:lvl3pPr>
      <a:lvl4pPr marL="1598613" indent="-227013" algn="l" rtl="0" eaLnBrk="0" fontAlgn="base" hangingPunct="0">
        <a:spcBef>
          <a:spcPct val="20000"/>
        </a:spcBef>
        <a:spcAft>
          <a:spcPct val="0"/>
        </a:spcAft>
        <a:buChar char="–"/>
        <a:defRPr sz="1400">
          <a:solidFill>
            <a:schemeClr val="tx1"/>
          </a:solidFill>
          <a:latin typeface="+mn-lt"/>
          <a:ea typeface="ＭＳ Ｐゴシック" charset="-128"/>
          <a:cs typeface="ＭＳ Ｐゴシック"/>
        </a:defRPr>
      </a:lvl4pPr>
      <a:lvl5pPr marL="2055813" indent="-227013" algn="l" rtl="0" eaLnBrk="0" fontAlgn="base" hangingPunct="0">
        <a:spcBef>
          <a:spcPct val="20000"/>
        </a:spcBef>
        <a:spcAft>
          <a:spcPct val="0"/>
        </a:spcAft>
        <a:buChar char="»"/>
        <a:defRPr sz="1400">
          <a:solidFill>
            <a:schemeClr val="tx1"/>
          </a:solidFill>
          <a:latin typeface="+mn-lt"/>
          <a:ea typeface="ＭＳ Ｐゴシック" charset="-128"/>
          <a:cs typeface="ＭＳ Ｐゴシック"/>
        </a:defRPr>
      </a:lvl5pPr>
      <a:lvl6pPr marL="2514415" indent="-228583" algn="l" rtl="0" fontAlgn="base">
        <a:spcBef>
          <a:spcPct val="20000"/>
        </a:spcBef>
        <a:spcAft>
          <a:spcPct val="0"/>
        </a:spcAft>
        <a:buChar char="»"/>
        <a:defRPr>
          <a:solidFill>
            <a:schemeClr val="tx1"/>
          </a:solidFill>
          <a:latin typeface="+mn-lt"/>
        </a:defRPr>
      </a:lvl6pPr>
      <a:lvl7pPr marL="2971582" indent="-228583" algn="l" rtl="0" fontAlgn="base">
        <a:spcBef>
          <a:spcPct val="20000"/>
        </a:spcBef>
        <a:spcAft>
          <a:spcPct val="0"/>
        </a:spcAft>
        <a:buChar char="»"/>
        <a:defRPr>
          <a:solidFill>
            <a:schemeClr val="tx1"/>
          </a:solidFill>
          <a:latin typeface="+mn-lt"/>
        </a:defRPr>
      </a:lvl7pPr>
      <a:lvl8pPr marL="3428749" indent="-228583" algn="l" rtl="0" fontAlgn="base">
        <a:spcBef>
          <a:spcPct val="20000"/>
        </a:spcBef>
        <a:spcAft>
          <a:spcPct val="0"/>
        </a:spcAft>
        <a:buChar char="»"/>
        <a:defRPr>
          <a:solidFill>
            <a:schemeClr val="tx1"/>
          </a:solidFill>
          <a:latin typeface="+mn-lt"/>
        </a:defRPr>
      </a:lvl8pPr>
      <a:lvl9pPr marL="3885915" indent="-228583" algn="l" rtl="0" fontAlgn="base">
        <a:spcBef>
          <a:spcPct val="20000"/>
        </a:spcBef>
        <a:spcAft>
          <a:spcPct val="0"/>
        </a:spcAft>
        <a:buChar char="»"/>
        <a:defRPr>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hyperlink" Target="http://www.kingsfund.org.uk/publica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Microsoft_Excel_97-2003_Worksheet2.xls"/><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2.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oleObject" Target="../embeddings/Microsoft_Excel_97-2003_Worksheet3.xls"/><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5.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Microsoft_Excel_97-2003_Worksheet4.xls"/><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5.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Microsoft_Excel_97-2003_Worksheet5.xls"/><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5.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5.xml"/><Relationship Id="rId1" Type="http://schemas.openxmlformats.org/officeDocument/2006/relationships/vmlDrawing" Target="../drawings/vmlDrawing10.vml"/><Relationship Id="rId5" Type="http://schemas.openxmlformats.org/officeDocument/2006/relationships/image" Target="../media/image21.emf"/><Relationship Id="rId4" Type="http://schemas.openxmlformats.org/officeDocument/2006/relationships/oleObject" Target="../embeddings/Microsoft_Excel_97-2003_Worksheet6.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1.xml"/><Relationship Id="rId1" Type="http://schemas.openxmlformats.org/officeDocument/2006/relationships/vmlDrawing" Target="../drawings/vmlDrawing11.vml"/><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vmlDrawing" Target="../drawings/vmlDrawing12.vml"/><Relationship Id="rId6" Type="http://schemas.openxmlformats.org/officeDocument/2006/relationships/image" Target="../media/image23.emf"/><Relationship Id="rId5" Type="http://schemas.openxmlformats.org/officeDocument/2006/relationships/oleObject" Target="../embeddings/Microsoft_Excel_97-2003_Worksheet7.xls"/><Relationship Id="rId4"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27.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8.emf"/><Relationship Id="rId4" Type="http://schemas.openxmlformats.org/officeDocument/2006/relationships/oleObject" Target="../embeddings/oleObject15.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9.emf"/><Relationship Id="rId5" Type="http://schemas.openxmlformats.org/officeDocument/2006/relationships/oleObject" Target="../embeddings/Microsoft_Excel_97-2003_Worksheet8.xls"/><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18.bin"/><Relationship Id="rId5" Type="http://schemas.openxmlformats.org/officeDocument/2006/relationships/image" Target="../media/image30.emf"/><Relationship Id="rId4" Type="http://schemas.openxmlformats.org/officeDocument/2006/relationships/oleObject" Target="../embeddings/oleObject17.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ctrTitle" sz="quarter"/>
          </p:nvPr>
        </p:nvSpPr>
        <p:spPr>
          <a:xfrm>
            <a:off x="0" y="188641"/>
            <a:ext cx="9144000" cy="1440159"/>
          </a:xfrm>
        </p:spPr>
        <p:txBody>
          <a:bodyPr/>
          <a:lstStyle/>
          <a:p>
            <a:pPr algn="ctr"/>
            <a:r>
              <a:rPr lang="en-CA" sz="3200" b="0" dirty="0" err="1" smtClean="0">
                <a:solidFill>
                  <a:schemeClr val="tx2"/>
                </a:solidFill>
              </a:rPr>
              <a:t>Neuropsychopharmacology</a:t>
            </a:r>
            <a:r>
              <a:rPr lang="en-CA" sz="3200" b="0" dirty="0" smtClean="0">
                <a:solidFill>
                  <a:schemeClr val="tx2"/>
                </a:solidFill>
              </a:rPr>
              <a:t> </a:t>
            </a:r>
            <a:r>
              <a:rPr lang="en-CA" sz="3200" b="0" dirty="0" smtClean="0">
                <a:solidFill>
                  <a:schemeClr val="tx2"/>
                </a:solidFill>
              </a:rPr>
              <a:t>of </a:t>
            </a:r>
            <a:r>
              <a:rPr lang="en-CA" sz="3200" b="0" dirty="0" smtClean="0">
                <a:solidFill>
                  <a:schemeClr val="tx2"/>
                </a:solidFill>
              </a:rPr>
              <a:t>Bipolar Disorder</a:t>
            </a:r>
            <a:br>
              <a:rPr lang="en-CA" sz="3200" b="0" dirty="0" smtClean="0">
                <a:solidFill>
                  <a:schemeClr val="tx2"/>
                </a:solidFill>
              </a:rPr>
            </a:br>
            <a:r>
              <a:rPr lang="en-CA" sz="3200" b="0" dirty="0" smtClean="0">
                <a:solidFill>
                  <a:schemeClr val="tx2"/>
                </a:solidFill>
              </a:rPr>
              <a:t>Part </a:t>
            </a:r>
            <a:r>
              <a:rPr lang="en-CA" sz="3200" b="0" dirty="0" smtClean="0">
                <a:solidFill>
                  <a:schemeClr val="tx2"/>
                </a:solidFill>
              </a:rPr>
              <a:t>1</a:t>
            </a:r>
            <a:endParaRPr lang="en-US" sz="3200" b="0" dirty="0" smtClean="0">
              <a:solidFill>
                <a:schemeClr val="tx2"/>
              </a:solidFill>
            </a:endParaRPr>
          </a:p>
        </p:txBody>
      </p:sp>
      <p:sp>
        <p:nvSpPr>
          <p:cNvPr id="153602" name="Subtitle 2"/>
          <p:cNvSpPr>
            <a:spLocks noGrp="1"/>
          </p:cNvSpPr>
          <p:nvPr>
            <p:ph type="subTitle" sz="quarter" idx="1"/>
          </p:nvPr>
        </p:nvSpPr>
        <p:spPr>
          <a:xfrm>
            <a:off x="0" y="4797425"/>
            <a:ext cx="9144000" cy="2674938"/>
          </a:xfrm>
        </p:spPr>
        <p:txBody>
          <a:bodyPr/>
          <a:lstStyle/>
          <a:p>
            <a:endParaRPr lang="en-GB" dirty="0" smtClean="0"/>
          </a:p>
          <a:p>
            <a:endParaRPr lang="en-GB" sz="2400" dirty="0" smtClean="0"/>
          </a:p>
          <a:p>
            <a:r>
              <a:rPr lang="en-GB" sz="2800" dirty="0" smtClean="0">
                <a:solidFill>
                  <a:schemeClr val="tx2"/>
                </a:solidFill>
              </a:rPr>
              <a:t>Professor Allan Young</a:t>
            </a:r>
            <a:r>
              <a:rPr lang="en-GB" sz="2400" i="1" dirty="0" smtClean="0">
                <a:solidFill>
                  <a:schemeClr val="tx2"/>
                </a:solidFill>
              </a:rPr>
              <a:t/>
            </a:r>
            <a:br>
              <a:rPr lang="en-GB" sz="2400" i="1" dirty="0" smtClean="0">
                <a:solidFill>
                  <a:schemeClr val="tx2"/>
                </a:solidFill>
              </a:rPr>
            </a:br>
            <a:r>
              <a:rPr lang="en-GB" sz="2400" i="1" dirty="0" smtClean="0">
                <a:solidFill>
                  <a:schemeClr val="tx2"/>
                </a:solidFill>
              </a:rPr>
              <a:t>Imperial College London</a:t>
            </a:r>
          </a:p>
          <a:p>
            <a:endParaRPr lang="en-US" sz="2400" dirty="0" smtClean="0">
              <a:solidFill>
                <a:schemeClr val="tx2"/>
              </a:solidFill>
            </a:endParaRPr>
          </a:p>
        </p:txBody>
      </p:sp>
      <p:sp>
        <p:nvSpPr>
          <p:cNvPr id="153603" name="Rectangle 6"/>
          <p:cNvSpPr>
            <a:spLocks noChangeArrowheads="1"/>
          </p:cNvSpPr>
          <p:nvPr/>
        </p:nvSpPr>
        <p:spPr bwMode="auto">
          <a:xfrm>
            <a:off x="2913063" y="2844800"/>
            <a:ext cx="3378200" cy="1811338"/>
          </a:xfrm>
          <a:prstGeom prst="rect">
            <a:avLst/>
          </a:prstGeom>
          <a:solidFill>
            <a:schemeClr val="accent1"/>
          </a:solidFill>
          <a:ln w="9525">
            <a:solidFill>
              <a:schemeClr val="tx1"/>
            </a:solidFill>
            <a:miter lim="800000"/>
            <a:headEnd/>
            <a:tailEnd/>
          </a:ln>
        </p:spPr>
        <p:txBody>
          <a:bodyPr wrap="none" lIns="91408" tIns="45704" rIns="91408" bIns="45704" anchor="ctr"/>
          <a:lstStyle/>
          <a:p>
            <a:pPr algn="r" eaLnBrk="0" hangingPunct="0">
              <a:spcBef>
                <a:spcPct val="50000"/>
              </a:spcBef>
            </a:pPr>
            <a:endParaRPr lang="en-US" sz="1800" b="1">
              <a:solidFill>
                <a:srgbClr val="FFFFFF"/>
              </a:solidFill>
              <a:latin typeface="Arial" charset="0"/>
            </a:endParaRPr>
          </a:p>
        </p:txBody>
      </p:sp>
      <p:pic>
        <p:nvPicPr>
          <p:cNvPr id="153604" name="Picture 2" descr="http://daniel.farrell.name/contact/ic.jpg"/>
          <p:cNvPicPr>
            <a:picLocks noChangeAspect="1" noChangeArrowheads="1"/>
          </p:cNvPicPr>
          <p:nvPr/>
        </p:nvPicPr>
        <p:blipFill>
          <a:blip r:embed="rId2" cstate="print"/>
          <a:srcRect/>
          <a:stretch>
            <a:fillRect/>
          </a:stretch>
        </p:blipFill>
        <p:spPr bwMode="auto">
          <a:xfrm>
            <a:off x="0" y="1881188"/>
            <a:ext cx="4511675" cy="3441700"/>
          </a:xfrm>
          <a:prstGeom prst="rect">
            <a:avLst/>
          </a:prstGeom>
          <a:noFill/>
          <a:ln w="9525">
            <a:noFill/>
            <a:miter lim="800000"/>
            <a:headEnd/>
            <a:tailEnd/>
          </a:ln>
        </p:spPr>
      </p:pic>
      <p:pic>
        <p:nvPicPr>
          <p:cNvPr id="153605" name="Picture 2" descr="http://www.plant-biology.com/Imperial-college-london-logo.jpg"/>
          <p:cNvPicPr>
            <a:picLocks noChangeAspect="1" noChangeArrowheads="1"/>
          </p:cNvPicPr>
          <p:nvPr/>
        </p:nvPicPr>
        <p:blipFill>
          <a:blip r:embed="rId3" cstate="print"/>
          <a:srcRect/>
          <a:stretch>
            <a:fillRect/>
          </a:stretch>
        </p:blipFill>
        <p:spPr bwMode="auto">
          <a:xfrm>
            <a:off x="4484688" y="1881188"/>
            <a:ext cx="4659312"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1143000" y="76200"/>
            <a:ext cx="6908800" cy="838200"/>
          </a:xfrm>
          <a:noFill/>
          <a:ln/>
        </p:spPr>
        <p:txBody>
          <a:bodyPr lIns="90488" tIns="44450" rIns="90488" bIns="44450"/>
          <a:lstStyle/>
          <a:p>
            <a:pPr algn="ctr"/>
            <a:r>
              <a:rPr lang="en-US" sz="2800" dirty="0"/>
              <a:t>Classification of Mood Disorders</a:t>
            </a:r>
            <a:endParaRPr lang="en-US" dirty="0"/>
          </a:p>
        </p:txBody>
      </p:sp>
      <p:sp>
        <p:nvSpPr>
          <p:cNvPr id="976899" name="Rectangle 3"/>
          <p:cNvSpPr>
            <a:spLocks noChangeArrowheads="1"/>
          </p:cNvSpPr>
          <p:nvPr/>
        </p:nvSpPr>
        <p:spPr bwMode="auto">
          <a:xfrm>
            <a:off x="2971800" y="3573463"/>
            <a:ext cx="920125" cy="335989"/>
          </a:xfrm>
          <a:prstGeom prst="rect">
            <a:avLst/>
          </a:prstGeom>
          <a:noFill/>
          <a:ln w="12700">
            <a:noFill/>
            <a:miter lim="800000"/>
            <a:headEnd/>
            <a:tailEnd/>
          </a:ln>
          <a:effectLst/>
        </p:spPr>
        <p:txBody>
          <a:bodyPr wrap="none" lIns="90488" tIns="44450" rIns="90488" bIns="44450">
            <a:spAutoFit/>
          </a:bodyPr>
          <a:lstStyle/>
          <a:p>
            <a:pPr eaLnBrk="0" hangingPunct="0"/>
            <a:r>
              <a:rPr lang="en-US" b="0" dirty="0">
                <a:solidFill>
                  <a:schemeClr val="accent2"/>
                </a:solidFill>
              </a:rPr>
              <a:t>Bipolar I</a:t>
            </a:r>
          </a:p>
        </p:txBody>
      </p:sp>
      <p:sp>
        <p:nvSpPr>
          <p:cNvPr id="976900" name="Line 4"/>
          <p:cNvSpPr>
            <a:spLocks noChangeShapeType="1"/>
          </p:cNvSpPr>
          <p:nvPr/>
        </p:nvSpPr>
        <p:spPr bwMode="auto">
          <a:xfrm>
            <a:off x="5267325" y="3746500"/>
            <a:ext cx="655638" cy="0"/>
          </a:xfrm>
          <a:prstGeom prst="line">
            <a:avLst/>
          </a:prstGeom>
          <a:noFill/>
          <a:ln w="25400">
            <a:solidFill>
              <a:schemeClr val="tx1"/>
            </a:solidFill>
            <a:round/>
            <a:headEnd/>
            <a:tailEnd/>
          </a:ln>
          <a:effectLst/>
        </p:spPr>
        <p:txBody>
          <a:bodyPr wrap="none" anchor="ctr"/>
          <a:lstStyle/>
          <a:p>
            <a:endParaRPr lang="en-GB"/>
          </a:p>
        </p:txBody>
      </p:sp>
      <p:sp>
        <p:nvSpPr>
          <p:cNvPr id="976901" name="Line 5"/>
          <p:cNvSpPr>
            <a:spLocks noChangeShapeType="1"/>
          </p:cNvSpPr>
          <p:nvPr/>
        </p:nvSpPr>
        <p:spPr bwMode="auto">
          <a:xfrm flipV="1">
            <a:off x="5945188" y="3200400"/>
            <a:ext cx="44450" cy="558800"/>
          </a:xfrm>
          <a:prstGeom prst="line">
            <a:avLst/>
          </a:prstGeom>
          <a:noFill/>
          <a:ln w="25400">
            <a:solidFill>
              <a:schemeClr val="tx1"/>
            </a:solidFill>
            <a:round/>
            <a:headEnd/>
            <a:tailEnd/>
          </a:ln>
          <a:effectLst/>
        </p:spPr>
        <p:txBody>
          <a:bodyPr wrap="none" anchor="ctr"/>
          <a:lstStyle/>
          <a:p>
            <a:endParaRPr lang="en-GB"/>
          </a:p>
        </p:txBody>
      </p:sp>
      <p:sp>
        <p:nvSpPr>
          <p:cNvPr id="976902" name="Line 6"/>
          <p:cNvSpPr>
            <a:spLocks noChangeShapeType="1"/>
          </p:cNvSpPr>
          <p:nvPr/>
        </p:nvSpPr>
        <p:spPr bwMode="auto">
          <a:xfrm>
            <a:off x="6011863" y="3225800"/>
            <a:ext cx="46037" cy="965200"/>
          </a:xfrm>
          <a:prstGeom prst="line">
            <a:avLst/>
          </a:prstGeom>
          <a:noFill/>
          <a:ln w="25400">
            <a:solidFill>
              <a:schemeClr val="tx1"/>
            </a:solidFill>
            <a:round/>
            <a:headEnd/>
            <a:tailEnd/>
          </a:ln>
          <a:effectLst/>
        </p:spPr>
        <p:txBody>
          <a:bodyPr wrap="none" anchor="ctr"/>
          <a:lstStyle/>
          <a:p>
            <a:endParaRPr lang="en-GB"/>
          </a:p>
        </p:txBody>
      </p:sp>
      <p:sp>
        <p:nvSpPr>
          <p:cNvPr id="976903" name="Line 7"/>
          <p:cNvSpPr>
            <a:spLocks noChangeShapeType="1"/>
          </p:cNvSpPr>
          <p:nvPr/>
        </p:nvSpPr>
        <p:spPr bwMode="auto">
          <a:xfrm flipV="1">
            <a:off x="6080125" y="3733800"/>
            <a:ext cx="112713" cy="482600"/>
          </a:xfrm>
          <a:prstGeom prst="line">
            <a:avLst/>
          </a:prstGeom>
          <a:noFill/>
          <a:ln w="25400">
            <a:solidFill>
              <a:schemeClr val="tx1"/>
            </a:solidFill>
            <a:round/>
            <a:headEnd/>
            <a:tailEnd/>
          </a:ln>
          <a:effectLst/>
        </p:spPr>
        <p:txBody>
          <a:bodyPr wrap="none" anchor="ctr"/>
          <a:lstStyle/>
          <a:p>
            <a:endParaRPr lang="en-GB"/>
          </a:p>
        </p:txBody>
      </p:sp>
      <p:sp>
        <p:nvSpPr>
          <p:cNvPr id="976904" name="Line 8"/>
          <p:cNvSpPr>
            <a:spLocks noChangeShapeType="1"/>
          </p:cNvSpPr>
          <p:nvPr/>
        </p:nvSpPr>
        <p:spPr bwMode="auto">
          <a:xfrm>
            <a:off x="6215063" y="3746500"/>
            <a:ext cx="1062037" cy="0"/>
          </a:xfrm>
          <a:prstGeom prst="line">
            <a:avLst/>
          </a:prstGeom>
          <a:noFill/>
          <a:ln w="25400">
            <a:solidFill>
              <a:schemeClr val="tx1"/>
            </a:solidFill>
            <a:round/>
            <a:headEnd/>
            <a:tailEnd/>
          </a:ln>
          <a:effectLst/>
        </p:spPr>
        <p:txBody>
          <a:bodyPr wrap="none" anchor="ctr"/>
          <a:lstStyle/>
          <a:p>
            <a:endParaRPr lang="en-GB"/>
          </a:p>
        </p:txBody>
      </p:sp>
      <p:sp>
        <p:nvSpPr>
          <p:cNvPr id="976905" name="Line 9"/>
          <p:cNvSpPr>
            <a:spLocks noChangeShapeType="1"/>
          </p:cNvSpPr>
          <p:nvPr/>
        </p:nvSpPr>
        <p:spPr bwMode="auto">
          <a:xfrm flipV="1">
            <a:off x="7299325" y="3200400"/>
            <a:ext cx="46038" cy="558800"/>
          </a:xfrm>
          <a:prstGeom prst="line">
            <a:avLst/>
          </a:prstGeom>
          <a:noFill/>
          <a:ln w="25400">
            <a:solidFill>
              <a:schemeClr val="tx1"/>
            </a:solidFill>
            <a:round/>
            <a:headEnd/>
            <a:tailEnd/>
          </a:ln>
          <a:effectLst/>
        </p:spPr>
        <p:txBody>
          <a:bodyPr wrap="none" anchor="ctr"/>
          <a:lstStyle/>
          <a:p>
            <a:endParaRPr lang="en-GB"/>
          </a:p>
        </p:txBody>
      </p:sp>
      <p:sp>
        <p:nvSpPr>
          <p:cNvPr id="976906" name="Line 10"/>
          <p:cNvSpPr>
            <a:spLocks noChangeShapeType="1"/>
          </p:cNvSpPr>
          <p:nvPr/>
        </p:nvSpPr>
        <p:spPr bwMode="auto">
          <a:xfrm>
            <a:off x="7367588" y="3225800"/>
            <a:ext cx="44450" cy="965200"/>
          </a:xfrm>
          <a:prstGeom prst="line">
            <a:avLst/>
          </a:prstGeom>
          <a:noFill/>
          <a:ln w="25400">
            <a:solidFill>
              <a:schemeClr val="tx1"/>
            </a:solidFill>
            <a:round/>
            <a:headEnd/>
            <a:tailEnd/>
          </a:ln>
          <a:effectLst/>
        </p:spPr>
        <p:txBody>
          <a:bodyPr wrap="none" anchor="ctr"/>
          <a:lstStyle/>
          <a:p>
            <a:endParaRPr lang="en-GB"/>
          </a:p>
        </p:txBody>
      </p:sp>
      <p:sp>
        <p:nvSpPr>
          <p:cNvPr id="976907" name="Line 11"/>
          <p:cNvSpPr>
            <a:spLocks noChangeShapeType="1"/>
          </p:cNvSpPr>
          <p:nvPr/>
        </p:nvSpPr>
        <p:spPr bwMode="auto">
          <a:xfrm flipV="1">
            <a:off x="7434263" y="3733800"/>
            <a:ext cx="114300" cy="482600"/>
          </a:xfrm>
          <a:prstGeom prst="line">
            <a:avLst/>
          </a:prstGeom>
          <a:noFill/>
          <a:ln w="25400">
            <a:solidFill>
              <a:schemeClr val="tx1"/>
            </a:solidFill>
            <a:round/>
            <a:headEnd/>
            <a:tailEnd/>
          </a:ln>
          <a:effectLst/>
        </p:spPr>
        <p:txBody>
          <a:bodyPr wrap="none" anchor="ctr"/>
          <a:lstStyle/>
          <a:p>
            <a:endParaRPr lang="en-GB"/>
          </a:p>
        </p:txBody>
      </p:sp>
      <p:sp>
        <p:nvSpPr>
          <p:cNvPr id="976908" name="Line 12"/>
          <p:cNvSpPr>
            <a:spLocks noChangeShapeType="1"/>
          </p:cNvSpPr>
          <p:nvPr/>
        </p:nvSpPr>
        <p:spPr bwMode="auto">
          <a:xfrm>
            <a:off x="7570788" y="3746500"/>
            <a:ext cx="1060450" cy="0"/>
          </a:xfrm>
          <a:prstGeom prst="line">
            <a:avLst/>
          </a:prstGeom>
          <a:noFill/>
          <a:ln w="25400">
            <a:solidFill>
              <a:schemeClr val="tx1"/>
            </a:solidFill>
            <a:round/>
            <a:headEnd/>
            <a:tailEnd/>
          </a:ln>
          <a:effectLst/>
        </p:spPr>
        <p:txBody>
          <a:bodyPr wrap="none" anchor="ctr"/>
          <a:lstStyle/>
          <a:p>
            <a:endParaRPr lang="en-GB"/>
          </a:p>
        </p:txBody>
      </p:sp>
      <p:sp>
        <p:nvSpPr>
          <p:cNvPr id="976909" name="Line 13"/>
          <p:cNvSpPr>
            <a:spLocks noChangeShapeType="1"/>
          </p:cNvSpPr>
          <p:nvPr/>
        </p:nvSpPr>
        <p:spPr bwMode="auto">
          <a:xfrm>
            <a:off x="5256213" y="3670300"/>
            <a:ext cx="3363912"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10" name="Line 14"/>
          <p:cNvSpPr>
            <a:spLocks noChangeShapeType="1"/>
          </p:cNvSpPr>
          <p:nvPr/>
        </p:nvSpPr>
        <p:spPr bwMode="auto">
          <a:xfrm>
            <a:off x="5256213" y="3822700"/>
            <a:ext cx="3363912"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11" name="Rectangle 15"/>
          <p:cNvSpPr>
            <a:spLocks noChangeArrowheads="1"/>
          </p:cNvSpPr>
          <p:nvPr/>
        </p:nvSpPr>
        <p:spPr bwMode="auto">
          <a:xfrm>
            <a:off x="2971800" y="4564063"/>
            <a:ext cx="989054" cy="335989"/>
          </a:xfrm>
          <a:prstGeom prst="rect">
            <a:avLst/>
          </a:prstGeom>
          <a:noFill/>
          <a:ln w="12700">
            <a:noFill/>
            <a:miter lim="800000"/>
            <a:headEnd/>
            <a:tailEnd/>
          </a:ln>
          <a:effectLst/>
        </p:spPr>
        <p:txBody>
          <a:bodyPr wrap="none" lIns="90488" tIns="44450" rIns="90488" bIns="44450">
            <a:spAutoFit/>
          </a:bodyPr>
          <a:lstStyle/>
          <a:p>
            <a:pPr eaLnBrk="0" hangingPunct="0"/>
            <a:r>
              <a:rPr lang="en-US" b="0" dirty="0">
                <a:solidFill>
                  <a:schemeClr val="accent2"/>
                </a:solidFill>
              </a:rPr>
              <a:t>Bipolar II</a:t>
            </a:r>
          </a:p>
        </p:txBody>
      </p:sp>
      <p:sp>
        <p:nvSpPr>
          <p:cNvPr id="976912" name="Line 16"/>
          <p:cNvSpPr>
            <a:spLocks noChangeShapeType="1"/>
          </p:cNvSpPr>
          <p:nvPr/>
        </p:nvSpPr>
        <p:spPr bwMode="auto">
          <a:xfrm>
            <a:off x="5224463" y="4813300"/>
            <a:ext cx="3365500"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13" name="Line 17"/>
          <p:cNvSpPr>
            <a:spLocks noChangeShapeType="1"/>
          </p:cNvSpPr>
          <p:nvPr/>
        </p:nvSpPr>
        <p:spPr bwMode="auto">
          <a:xfrm>
            <a:off x="5224463" y="4737100"/>
            <a:ext cx="3365500"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14" name="Line 18"/>
          <p:cNvSpPr>
            <a:spLocks noChangeShapeType="1"/>
          </p:cNvSpPr>
          <p:nvPr/>
        </p:nvSpPr>
        <p:spPr bwMode="auto">
          <a:xfrm>
            <a:off x="5235575" y="4965700"/>
            <a:ext cx="317500" cy="0"/>
          </a:xfrm>
          <a:prstGeom prst="line">
            <a:avLst/>
          </a:prstGeom>
          <a:noFill/>
          <a:ln w="25400">
            <a:solidFill>
              <a:schemeClr val="tx1"/>
            </a:solidFill>
            <a:round/>
            <a:headEnd/>
            <a:tailEnd/>
          </a:ln>
          <a:effectLst/>
        </p:spPr>
        <p:txBody>
          <a:bodyPr wrap="none" anchor="ctr"/>
          <a:lstStyle/>
          <a:p>
            <a:endParaRPr lang="en-GB"/>
          </a:p>
        </p:txBody>
      </p:sp>
      <p:sp>
        <p:nvSpPr>
          <p:cNvPr id="976915" name="Line 19"/>
          <p:cNvSpPr>
            <a:spLocks noChangeShapeType="1"/>
          </p:cNvSpPr>
          <p:nvPr/>
        </p:nvSpPr>
        <p:spPr bwMode="auto">
          <a:xfrm flipV="1">
            <a:off x="5575300" y="4495800"/>
            <a:ext cx="44450" cy="482600"/>
          </a:xfrm>
          <a:prstGeom prst="line">
            <a:avLst/>
          </a:prstGeom>
          <a:noFill/>
          <a:ln w="25400">
            <a:solidFill>
              <a:schemeClr val="tx1"/>
            </a:solidFill>
            <a:round/>
            <a:headEnd/>
            <a:tailEnd/>
          </a:ln>
          <a:effectLst/>
        </p:spPr>
        <p:txBody>
          <a:bodyPr wrap="none" anchor="ctr"/>
          <a:lstStyle/>
          <a:p>
            <a:endParaRPr lang="en-GB"/>
          </a:p>
        </p:txBody>
      </p:sp>
      <p:sp>
        <p:nvSpPr>
          <p:cNvPr id="976916" name="Line 20"/>
          <p:cNvSpPr>
            <a:spLocks noChangeShapeType="1"/>
          </p:cNvSpPr>
          <p:nvPr/>
        </p:nvSpPr>
        <p:spPr bwMode="auto">
          <a:xfrm>
            <a:off x="5641975" y="4521200"/>
            <a:ext cx="46038" cy="431800"/>
          </a:xfrm>
          <a:prstGeom prst="line">
            <a:avLst/>
          </a:prstGeom>
          <a:noFill/>
          <a:ln w="25400">
            <a:solidFill>
              <a:schemeClr val="tx1"/>
            </a:solidFill>
            <a:round/>
            <a:headEnd/>
            <a:tailEnd/>
          </a:ln>
          <a:effectLst/>
        </p:spPr>
        <p:txBody>
          <a:bodyPr wrap="none" anchor="ctr"/>
          <a:lstStyle/>
          <a:p>
            <a:endParaRPr lang="en-GB"/>
          </a:p>
        </p:txBody>
      </p:sp>
      <p:sp>
        <p:nvSpPr>
          <p:cNvPr id="976917" name="Line 21"/>
          <p:cNvSpPr>
            <a:spLocks noChangeShapeType="1"/>
          </p:cNvSpPr>
          <p:nvPr/>
        </p:nvSpPr>
        <p:spPr bwMode="auto">
          <a:xfrm>
            <a:off x="7607300" y="4965700"/>
            <a:ext cx="315913" cy="0"/>
          </a:xfrm>
          <a:prstGeom prst="line">
            <a:avLst/>
          </a:prstGeom>
          <a:noFill/>
          <a:ln w="25400">
            <a:solidFill>
              <a:schemeClr val="tx1"/>
            </a:solidFill>
            <a:round/>
            <a:headEnd/>
            <a:tailEnd/>
          </a:ln>
          <a:effectLst/>
        </p:spPr>
        <p:txBody>
          <a:bodyPr wrap="none" anchor="ctr"/>
          <a:lstStyle/>
          <a:p>
            <a:endParaRPr lang="en-GB"/>
          </a:p>
        </p:txBody>
      </p:sp>
      <p:sp>
        <p:nvSpPr>
          <p:cNvPr id="976918" name="Line 22"/>
          <p:cNvSpPr>
            <a:spLocks noChangeShapeType="1"/>
          </p:cNvSpPr>
          <p:nvPr/>
        </p:nvSpPr>
        <p:spPr bwMode="auto">
          <a:xfrm flipV="1">
            <a:off x="7945438" y="4495800"/>
            <a:ext cx="46037" cy="482600"/>
          </a:xfrm>
          <a:prstGeom prst="line">
            <a:avLst/>
          </a:prstGeom>
          <a:noFill/>
          <a:ln w="25400">
            <a:solidFill>
              <a:schemeClr val="tx1"/>
            </a:solidFill>
            <a:round/>
            <a:headEnd/>
            <a:tailEnd/>
          </a:ln>
          <a:effectLst/>
        </p:spPr>
        <p:txBody>
          <a:bodyPr wrap="none" anchor="ctr"/>
          <a:lstStyle/>
          <a:p>
            <a:endParaRPr lang="en-GB"/>
          </a:p>
        </p:txBody>
      </p:sp>
      <p:sp>
        <p:nvSpPr>
          <p:cNvPr id="976919" name="Line 23"/>
          <p:cNvSpPr>
            <a:spLocks noChangeShapeType="1"/>
          </p:cNvSpPr>
          <p:nvPr/>
        </p:nvSpPr>
        <p:spPr bwMode="auto">
          <a:xfrm>
            <a:off x="8013700" y="4521200"/>
            <a:ext cx="44450" cy="431800"/>
          </a:xfrm>
          <a:prstGeom prst="line">
            <a:avLst/>
          </a:prstGeom>
          <a:noFill/>
          <a:ln w="25400">
            <a:solidFill>
              <a:schemeClr val="tx1"/>
            </a:solidFill>
            <a:round/>
            <a:headEnd/>
            <a:tailEnd/>
          </a:ln>
          <a:effectLst/>
        </p:spPr>
        <p:txBody>
          <a:bodyPr wrap="none" anchor="ctr"/>
          <a:lstStyle/>
          <a:p>
            <a:endParaRPr lang="en-GB"/>
          </a:p>
        </p:txBody>
      </p:sp>
      <p:sp>
        <p:nvSpPr>
          <p:cNvPr id="976920" name="Line 24"/>
          <p:cNvSpPr>
            <a:spLocks noChangeShapeType="1"/>
          </p:cNvSpPr>
          <p:nvPr/>
        </p:nvSpPr>
        <p:spPr bwMode="auto">
          <a:xfrm>
            <a:off x="7132638" y="4965700"/>
            <a:ext cx="315912" cy="0"/>
          </a:xfrm>
          <a:prstGeom prst="line">
            <a:avLst/>
          </a:prstGeom>
          <a:noFill/>
          <a:ln w="25400">
            <a:solidFill>
              <a:schemeClr val="tx1"/>
            </a:solidFill>
            <a:round/>
            <a:headEnd/>
            <a:tailEnd/>
          </a:ln>
          <a:effectLst/>
        </p:spPr>
        <p:txBody>
          <a:bodyPr wrap="none" anchor="ctr"/>
          <a:lstStyle/>
          <a:p>
            <a:endParaRPr lang="en-GB"/>
          </a:p>
        </p:txBody>
      </p:sp>
      <p:sp>
        <p:nvSpPr>
          <p:cNvPr id="976921" name="Line 25"/>
          <p:cNvSpPr>
            <a:spLocks noChangeShapeType="1"/>
          </p:cNvSpPr>
          <p:nvPr/>
        </p:nvSpPr>
        <p:spPr bwMode="auto">
          <a:xfrm flipV="1">
            <a:off x="7470775" y="4495800"/>
            <a:ext cx="46038" cy="482600"/>
          </a:xfrm>
          <a:prstGeom prst="line">
            <a:avLst/>
          </a:prstGeom>
          <a:noFill/>
          <a:ln w="25400">
            <a:solidFill>
              <a:schemeClr val="tx1"/>
            </a:solidFill>
            <a:round/>
            <a:headEnd/>
            <a:tailEnd/>
          </a:ln>
          <a:effectLst/>
        </p:spPr>
        <p:txBody>
          <a:bodyPr wrap="none" anchor="ctr"/>
          <a:lstStyle/>
          <a:p>
            <a:endParaRPr lang="en-GB"/>
          </a:p>
        </p:txBody>
      </p:sp>
      <p:sp>
        <p:nvSpPr>
          <p:cNvPr id="976922" name="Line 26"/>
          <p:cNvSpPr>
            <a:spLocks noChangeShapeType="1"/>
          </p:cNvSpPr>
          <p:nvPr/>
        </p:nvSpPr>
        <p:spPr bwMode="auto">
          <a:xfrm>
            <a:off x="7539038" y="4521200"/>
            <a:ext cx="46037" cy="431800"/>
          </a:xfrm>
          <a:prstGeom prst="line">
            <a:avLst/>
          </a:prstGeom>
          <a:noFill/>
          <a:ln w="25400">
            <a:solidFill>
              <a:schemeClr val="tx1"/>
            </a:solidFill>
            <a:round/>
            <a:headEnd/>
            <a:tailEnd/>
          </a:ln>
          <a:effectLst/>
        </p:spPr>
        <p:txBody>
          <a:bodyPr wrap="none" anchor="ctr"/>
          <a:lstStyle/>
          <a:p>
            <a:endParaRPr lang="en-GB"/>
          </a:p>
        </p:txBody>
      </p:sp>
      <p:sp>
        <p:nvSpPr>
          <p:cNvPr id="976923" name="Line 27"/>
          <p:cNvSpPr>
            <a:spLocks noChangeShapeType="1"/>
          </p:cNvSpPr>
          <p:nvPr/>
        </p:nvSpPr>
        <p:spPr bwMode="auto">
          <a:xfrm>
            <a:off x="6657975" y="4965700"/>
            <a:ext cx="317500" cy="0"/>
          </a:xfrm>
          <a:prstGeom prst="line">
            <a:avLst/>
          </a:prstGeom>
          <a:noFill/>
          <a:ln w="25400">
            <a:solidFill>
              <a:schemeClr val="tx1"/>
            </a:solidFill>
            <a:round/>
            <a:headEnd/>
            <a:tailEnd/>
          </a:ln>
          <a:effectLst/>
        </p:spPr>
        <p:txBody>
          <a:bodyPr wrap="none" anchor="ctr"/>
          <a:lstStyle/>
          <a:p>
            <a:endParaRPr lang="en-GB"/>
          </a:p>
        </p:txBody>
      </p:sp>
      <p:sp>
        <p:nvSpPr>
          <p:cNvPr id="976924" name="Line 28"/>
          <p:cNvSpPr>
            <a:spLocks noChangeShapeType="1"/>
          </p:cNvSpPr>
          <p:nvPr/>
        </p:nvSpPr>
        <p:spPr bwMode="auto">
          <a:xfrm flipV="1">
            <a:off x="6997700" y="4495800"/>
            <a:ext cx="44450" cy="482600"/>
          </a:xfrm>
          <a:prstGeom prst="line">
            <a:avLst/>
          </a:prstGeom>
          <a:noFill/>
          <a:ln w="25400">
            <a:solidFill>
              <a:schemeClr val="tx1"/>
            </a:solidFill>
            <a:round/>
            <a:headEnd/>
            <a:tailEnd/>
          </a:ln>
          <a:effectLst/>
        </p:spPr>
        <p:txBody>
          <a:bodyPr wrap="none" anchor="ctr"/>
          <a:lstStyle/>
          <a:p>
            <a:endParaRPr lang="en-GB"/>
          </a:p>
        </p:txBody>
      </p:sp>
      <p:sp>
        <p:nvSpPr>
          <p:cNvPr id="976925" name="Line 29"/>
          <p:cNvSpPr>
            <a:spLocks noChangeShapeType="1"/>
          </p:cNvSpPr>
          <p:nvPr/>
        </p:nvSpPr>
        <p:spPr bwMode="auto">
          <a:xfrm>
            <a:off x="7064375" y="4521200"/>
            <a:ext cx="46038" cy="431800"/>
          </a:xfrm>
          <a:prstGeom prst="line">
            <a:avLst/>
          </a:prstGeom>
          <a:noFill/>
          <a:ln w="25400">
            <a:solidFill>
              <a:schemeClr val="tx1"/>
            </a:solidFill>
            <a:round/>
            <a:headEnd/>
            <a:tailEnd/>
          </a:ln>
          <a:effectLst/>
        </p:spPr>
        <p:txBody>
          <a:bodyPr wrap="none" anchor="ctr"/>
          <a:lstStyle/>
          <a:p>
            <a:endParaRPr lang="en-GB"/>
          </a:p>
        </p:txBody>
      </p:sp>
      <p:sp>
        <p:nvSpPr>
          <p:cNvPr id="976926" name="Line 30"/>
          <p:cNvSpPr>
            <a:spLocks noChangeShapeType="1"/>
          </p:cNvSpPr>
          <p:nvPr/>
        </p:nvSpPr>
        <p:spPr bwMode="auto">
          <a:xfrm>
            <a:off x="6184900" y="4965700"/>
            <a:ext cx="315913" cy="0"/>
          </a:xfrm>
          <a:prstGeom prst="line">
            <a:avLst/>
          </a:prstGeom>
          <a:noFill/>
          <a:ln w="25400">
            <a:solidFill>
              <a:schemeClr val="tx1"/>
            </a:solidFill>
            <a:round/>
            <a:headEnd/>
            <a:tailEnd/>
          </a:ln>
          <a:effectLst/>
        </p:spPr>
        <p:txBody>
          <a:bodyPr wrap="none" anchor="ctr"/>
          <a:lstStyle/>
          <a:p>
            <a:endParaRPr lang="en-GB"/>
          </a:p>
        </p:txBody>
      </p:sp>
      <p:sp>
        <p:nvSpPr>
          <p:cNvPr id="976927" name="Line 31"/>
          <p:cNvSpPr>
            <a:spLocks noChangeShapeType="1"/>
          </p:cNvSpPr>
          <p:nvPr/>
        </p:nvSpPr>
        <p:spPr bwMode="auto">
          <a:xfrm flipV="1">
            <a:off x="6523038" y="4495800"/>
            <a:ext cx="46037" cy="482600"/>
          </a:xfrm>
          <a:prstGeom prst="line">
            <a:avLst/>
          </a:prstGeom>
          <a:noFill/>
          <a:ln w="25400">
            <a:solidFill>
              <a:schemeClr val="tx1"/>
            </a:solidFill>
            <a:round/>
            <a:headEnd/>
            <a:tailEnd/>
          </a:ln>
          <a:effectLst/>
        </p:spPr>
        <p:txBody>
          <a:bodyPr wrap="none" anchor="ctr"/>
          <a:lstStyle/>
          <a:p>
            <a:endParaRPr lang="en-GB"/>
          </a:p>
        </p:txBody>
      </p:sp>
      <p:sp>
        <p:nvSpPr>
          <p:cNvPr id="976928" name="Line 32"/>
          <p:cNvSpPr>
            <a:spLocks noChangeShapeType="1"/>
          </p:cNvSpPr>
          <p:nvPr/>
        </p:nvSpPr>
        <p:spPr bwMode="auto">
          <a:xfrm>
            <a:off x="6591300" y="4521200"/>
            <a:ext cx="44450" cy="431800"/>
          </a:xfrm>
          <a:prstGeom prst="line">
            <a:avLst/>
          </a:prstGeom>
          <a:noFill/>
          <a:ln w="25400">
            <a:solidFill>
              <a:schemeClr val="tx1"/>
            </a:solidFill>
            <a:round/>
            <a:headEnd/>
            <a:tailEnd/>
          </a:ln>
          <a:effectLst/>
        </p:spPr>
        <p:txBody>
          <a:bodyPr wrap="none" anchor="ctr"/>
          <a:lstStyle/>
          <a:p>
            <a:endParaRPr lang="en-GB"/>
          </a:p>
        </p:txBody>
      </p:sp>
      <p:sp>
        <p:nvSpPr>
          <p:cNvPr id="976929" name="Line 33"/>
          <p:cNvSpPr>
            <a:spLocks noChangeShapeType="1"/>
          </p:cNvSpPr>
          <p:nvPr/>
        </p:nvSpPr>
        <p:spPr bwMode="auto">
          <a:xfrm>
            <a:off x="5710238" y="4965700"/>
            <a:ext cx="315912" cy="0"/>
          </a:xfrm>
          <a:prstGeom prst="line">
            <a:avLst/>
          </a:prstGeom>
          <a:noFill/>
          <a:ln w="25400">
            <a:solidFill>
              <a:schemeClr val="tx1"/>
            </a:solidFill>
            <a:round/>
            <a:headEnd/>
            <a:tailEnd/>
          </a:ln>
          <a:effectLst/>
        </p:spPr>
        <p:txBody>
          <a:bodyPr wrap="none" anchor="ctr"/>
          <a:lstStyle/>
          <a:p>
            <a:endParaRPr lang="en-GB"/>
          </a:p>
        </p:txBody>
      </p:sp>
      <p:sp>
        <p:nvSpPr>
          <p:cNvPr id="976930" name="Line 34"/>
          <p:cNvSpPr>
            <a:spLocks noChangeShapeType="1"/>
          </p:cNvSpPr>
          <p:nvPr/>
        </p:nvSpPr>
        <p:spPr bwMode="auto">
          <a:xfrm flipV="1">
            <a:off x="6048375" y="4495800"/>
            <a:ext cx="46038" cy="482600"/>
          </a:xfrm>
          <a:prstGeom prst="line">
            <a:avLst/>
          </a:prstGeom>
          <a:noFill/>
          <a:ln w="25400">
            <a:solidFill>
              <a:schemeClr val="tx1"/>
            </a:solidFill>
            <a:round/>
            <a:headEnd/>
            <a:tailEnd/>
          </a:ln>
          <a:effectLst/>
        </p:spPr>
        <p:txBody>
          <a:bodyPr wrap="none" anchor="ctr"/>
          <a:lstStyle/>
          <a:p>
            <a:endParaRPr lang="en-GB"/>
          </a:p>
        </p:txBody>
      </p:sp>
      <p:sp>
        <p:nvSpPr>
          <p:cNvPr id="976931" name="Line 35"/>
          <p:cNvSpPr>
            <a:spLocks noChangeShapeType="1"/>
          </p:cNvSpPr>
          <p:nvPr/>
        </p:nvSpPr>
        <p:spPr bwMode="auto">
          <a:xfrm>
            <a:off x="6116638" y="4521200"/>
            <a:ext cx="46037" cy="431800"/>
          </a:xfrm>
          <a:prstGeom prst="line">
            <a:avLst/>
          </a:prstGeom>
          <a:noFill/>
          <a:ln w="25400">
            <a:solidFill>
              <a:schemeClr val="tx1"/>
            </a:solidFill>
            <a:round/>
            <a:headEnd/>
            <a:tailEnd/>
          </a:ln>
          <a:effectLst/>
        </p:spPr>
        <p:txBody>
          <a:bodyPr wrap="none" anchor="ctr"/>
          <a:lstStyle/>
          <a:p>
            <a:endParaRPr lang="en-GB"/>
          </a:p>
        </p:txBody>
      </p:sp>
      <p:sp>
        <p:nvSpPr>
          <p:cNvPr id="976932" name="Line 36"/>
          <p:cNvSpPr>
            <a:spLocks noChangeShapeType="1"/>
          </p:cNvSpPr>
          <p:nvPr/>
        </p:nvSpPr>
        <p:spPr bwMode="auto">
          <a:xfrm>
            <a:off x="8080375" y="4965700"/>
            <a:ext cx="317500" cy="0"/>
          </a:xfrm>
          <a:prstGeom prst="line">
            <a:avLst/>
          </a:prstGeom>
          <a:noFill/>
          <a:ln w="25400">
            <a:solidFill>
              <a:schemeClr val="tx1"/>
            </a:solidFill>
            <a:round/>
            <a:headEnd/>
            <a:tailEnd/>
          </a:ln>
          <a:effectLst/>
        </p:spPr>
        <p:txBody>
          <a:bodyPr wrap="none" anchor="ctr"/>
          <a:lstStyle/>
          <a:p>
            <a:endParaRPr lang="en-GB"/>
          </a:p>
        </p:txBody>
      </p:sp>
      <p:sp>
        <p:nvSpPr>
          <p:cNvPr id="976933" name="Line 37"/>
          <p:cNvSpPr>
            <a:spLocks noChangeShapeType="1"/>
          </p:cNvSpPr>
          <p:nvPr/>
        </p:nvSpPr>
        <p:spPr bwMode="auto">
          <a:xfrm flipV="1">
            <a:off x="8420100" y="4495800"/>
            <a:ext cx="44450" cy="482600"/>
          </a:xfrm>
          <a:prstGeom prst="line">
            <a:avLst/>
          </a:prstGeom>
          <a:noFill/>
          <a:ln w="25400">
            <a:solidFill>
              <a:schemeClr val="tx1"/>
            </a:solidFill>
            <a:round/>
            <a:headEnd/>
            <a:tailEnd/>
          </a:ln>
          <a:effectLst/>
        </p:spPr>
        <p:txBody>
          <a:bodyPr wrap="none" anchor="ctr"/>
          <a:lstStyle/>
          <a:p>
            <a:endParaRPr lang="en-GB"/>
          </a:p>
        </p:txBody>
      </p:sp>
      <p:sp>
        <p:nvSpPr>
          <p:cNvPr id="976934" name="Line 38"/>
          <p:cNvSpPr>
            <a:spLocks noChangeShapeType="1"/>
          </p:cNvSpPr>
          <p:nvPr/>
        </p:nvSpPr>
        <p:spPr bwMode="auto">
          <a:xfrm>
            <a:off x="8486775" y="4521200"/>
            <a:ext cx="46038" cy="431800"/>
          </a:xfrm>
          <a:prstGeom prst="line">
            <a:avLst/>
          </a:prstGeom>
          <a:noFill/>
          <a:ln w="25400">
            <a:solidFill>
              <a:schemeClr val="tx1"/>
            </a:solidFill>
            <a:round/>
            <a:headEnd/>
            <a:tailEnd/>
          </a:ln>
          <a:effectLst/>
        </p:spPr>
        <p:txBody>
          <a:bodyPr wrap="none" anchor="ctr"/>
          <a:lstStyle/>
          <a:p>
            <a:endParaRPr lang="en-GB"/>
          </a:p>
        </p:txBody>
      </p:sp>
      <p:sp>
        <p:nvSpPr>
          <p:cNvPr id="976935" name="Rectangle 39"/>
          <p:cNvSpPr>
            <a:spLocks noChangeArrowheads="1"/>
          </p:cNvSpPr>
          <p:nvPr/>
        </p:nvSpPr>
        <p:spPr bwMode="auto">
          <a:xfrm>
            <a:off x="2971800" y="5334000"/>
            <a:ext cx="1245535" cy="335989"/>
          </a:xfrm>
          <a:prstGeom prst="rect">
            <a:avLst/>
          </a:prstGeom>
          <a:noFill/>
          <a:ln w="12700">
            <a:noFill/>
            <a:miter lim="800000"/>
            <a:headEnd/>
            <a:tailEnd/>
          </a:ln>
          <a:effectLst/>
        </p:spPr>
        <p:txBody>
          <a:bodyPr wrap="none" lIns="90488" tIns="44450" rIns="90488" bIns="44450">
            <a:spAutoFit/>
          </a:bodyPr>
          <a:lstStyle/>
          <a:p>
            <a:pPr eaLnBrk="0" hangingPunct="0"/>
            <a:r>
              <a:rPr lang="en-US" b="0" dirty="0" err="1">
                <a:solidFill>
                  <a:schemeClr val="accent2"/>
                </a:solidFill>
              </a:rPr>
              <a:t>Cyclothymia</a:t>
            </a:r>
            <a:endParaRPr lang="en-US" b="0" dirty="0">
              <a:solidFill>
                <a:schemeClr val="accent2"/>
              </a:solidFill>
            </a:endParaRPr>
          </a:p>
        </p:txBody>
      </p:sp>
      <p:sp>
        <p:nvSpPr>
          <p:cNvPr id="976936" name="Line 40"/>
          <p:cNvSpPr>
            <a:spLocks noChangeShapeType="1"/>
          </p:cNvSpPr>
          <p:nvPr/>
        </p:nvSpPr>
        <p:spPr bwMode="auto">
          <a:xfrm flipV="1">
            <a:off x="53752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37" name="Line 41"/>
          <p:cNvSpPr>
            <a:spLocks noChangeShapeType="1"/>
          </p:cNvSpPr>
          <p:nvPr/>
        </p:nvSpPr>
        <p:spPr bwMode="auto">
          <a:xfrm>
            <a:off x="54435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38" name="Line 42"/>
          <p:cNvSpPr>
            <a:spLocks noChangeShapeType="1"/>
          </p:cNvSpPr>
          <p:nvPr/>
        </p:nvSpPr>
        <p:spPr bwMode="auto">
          <a:xfrm flipV="1">
            <a:off x="55102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39" name="Line 43"/>
          <p:cNvSpPr>
            <a:spLocks noChangeShapeType="1"/>
          </p:cNvSpPr>
          <p:nvPr/>
        </p:nvSpPr>
        <p:spPr bwMode="auto">
          <a:xfrm>
            <a:off x="55784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40" name="Line 44"/>
          <p:cNvSpPr>
            <a:spLocks noChangeShapeType="1"/>
          </p:cNvSpPr>
          <p:nvPr/>
        </p:nvSpPr>
        <p:spPr bwMode="auto">
          <a:xfrm flipV="1">
            <a:off x="56467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41" name="Line 45"/>
          <p:cNvSpPr>
            <a:spLocks noChangeShapeType="1"/>
          </p:cNvSpPr>
          <p:nvPr/>
        </p:nvSpPr>
        <p:spPr bwMode="auto">
          <a:xfrm>
            <a:off x="57134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42" name="Line 46"/>
          <p:cNvSpPr>
            <a:spLocks noChangeShapeType="1"/>
          </p:cNvSpPr>
          <p:nvPr/>
        </p:nvSpPr>
        <p:spPr bwMode="auto">
          <a:xfrm flipV="1">
            <a:off x="57816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43" name="Line 47"/>
          <p:cNvSpPr>
            <a:spLocks noChangeShapeType="1"/>
          </p:cNvSpPr>
          <p:nvPr/>
        </p:nvSpPr>
        <p:spPr bwMode="auto">
          <a:xfrm>
            <a:off x="58499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44" name="Line 48"/>
          <p:cNvSpPr>
            <a:spLocks noChangeShapeType="1"/>
          </p:cNvSpPr>
          <p:nvPr/>
        </p:nvSpPr>
        <p:spPr bwMode="auto">
          <a:xfrm flipV="1">
            <a:off x="59166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45" name="Line 49"/>
          <p:cNvSpPr>
            <a:spLocks noChangeShapeType="1"/>
          </p:cNvSpPr>
          <p:nvPr/>
        </p:nvSpPr>
        <p:spPr bwMode="auto">
          <a:xfrm>
            <a:off x="59848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46" name="Line 50"/>
          <p:cNvSpPr>
            <a:spLocks noChangeShapeType="1"/>
          </p:cNvSpPr>
          <p:nvPr/>
        </p:nvSpPr>
        <p:spPr bwMode="auto">
          <a:xfrm flipV="1">
            <a:off x="60531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47" name="Line 51"/>
          <p:cNvSpPr>
            <a:spLocks noChangeShapeType="1"/>
          </p:cNvSpPr>
          <p:nvPr/>
        </p:nvSpPr>
        <p:spPr bwMode="auto">
          <a:xfrm>
            <a:off x="61198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48" name="Line 52"/>
          <p:cNvSpPr>
            <a:spLocks noChangeShapeType="1"/>
          </p:cNvSpPr>
          <p:nvPr/>
        </p:nvSpPr>
        <p:spPr bwMode="auto">
          <a:xfrm flipV="1">
            <a:off x="61880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49" name="Line 53"/>
          <p:cNvSpPr>
            <a:spLocks noChangeShapeType="1"/>
          </p:cNvSpPr>
          <p:nvPr/>
        </p:nvSpPr>
        <p:spPr bwMode="auto">
          <a:xfrm>
            <a:off x="62563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50" name="Line 54"/>
          <p:cNvSpPr>
            <a:spLocks noChangeShapeType="1"/>
          </p:cNvSpPr>
          <p:nvPr/>
        </p:nvSpPr>
        <p:spPr bwMode="auto">
          <a:xfrm flipV="1">
            <a:off x="63230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51" name="Line 55"/>
          <p:cNvSpPr>
            <a:spLocks noChangeShapeType="1"/>
          </p:cNvSpPr>
          <p:nvPr/>
        </p:nvSpPr>
        <p:spPr bwMode="auto">
          <a:xfrm>
            <a:off x="63912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52" name="Line 56"/>
          <p:cNvSpPr>
            <a:spLocks noChangeShapeType="1"/>
          </p:cNvSpPr>
          <p:nvPr/>
        </p:nvSpPr>
        <p:spPr bwMode="auto">
          <a:xfrm flipV="1">
            <a:off x="64595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53" name="Line 57"/>
          <p:cNvSpPr>
            <a:spLocks noChangeShapeType="1"/>
          </p:cNvSpPr>
          <p:nvPr/>
        </p:nvSpPr>
        <p:spPr bwMode="auto">
          <a:xfrm>
            <a:off x="65262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54" name="Line 58"/>
          <p:cNvSpPr>
            <a:spLocks noChangeShapeType="1"/>
          </p:cNvSpPr>
          <p:nvPr/>
        </p:nvSpPr>
        <p:spPr bwMode="auto">
          <a:xfrm flipV="1">
            <a:off x="65944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55" name="Line 59"/>
          <p:cNvSpPr>
            <a:spLocks noChangeShapeType="1"/>
          </p:cNvSpPr>
          <p:nvPr/>
        </p:nvSpPr>
        <p:spPr bwMode="auto">
          <a:xfrm>
            <a:off x="66627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56" name="Line 60"/>
          <p:cNvSpPr>
            <a:spLocks noChangeShapeType="1"/>
          </p:cNvSpPr>
          <p:nvPr/>
        </p:nvSpPr>
        <p:spPr bwMode="auto">
          <a:xfrm flipV="1">
            <a:off x="67294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57" name="Line 61"/>
          <p:cNvSpPr>
            <a:spLocks noChangeShapeType="1"/>
          </p:cNvSpPr>
          <p:nvPr/>
        </p:nvSpPr>
        <p:spPr bwMode="auto">
          <a:xfrm>
            <a:off x="67976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58" name="Line 62"/>
          <p:cNvSpPr>
            <a:spLocks noChangeShapeType="1"/>
          </p:cNvSpPr>
          <p:nvPr/>
        </p:nvSpPr>
        <p:spPr bwMode="auto">
          <a:xfrm flipV="1">
            <a:off x="68659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59" name="Line 63"/>
          <p:cNvSpPr>
            <a:spLocks noChangeShapeType="1"/>
          </p:cNvSpPr>
          <p:nvPr/>
        </p:nvSpPr>
        <p:spPr bwMode="auto">
          <a:xfrm>
            <a:off x="69326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60" name="Line 64"/>
          <p:cNvSpPr>
            <a:spLocks noChangeShapeType="1"/>
          </p:cNvSpPr>
          <p:nvPr/>
        </p:nvSpPr>
        <p:spPr bwMode="auto">
          <a:xfrm flipV="1">
            <a:off x="70008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61" name="Line 65"/>
          <p:cNvSpPr>
            <a:spLocks noChangeShapeType="1"/>
          </p:cNvSpPr>
          <p:nvPr/>
        </p:nvSpPr>
        <p:spPr bwMode="auto">
          <a:xfrm>
            <a:off x="70691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62" name="Line 66"/>
          <p:cNvSpPr>
            <a:spLocks noChangeShapeType="1"/>
          </p:cNvSpPr>
          <p:nvPr/>
        </p:nvSpPr>
        <p:spPr bwMode="auto">
          <a:xfrm flipV="1">
            <a:off x="71358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63" name="Line 67"/>
          <p:cNvSpPr>
            <a:spLocks noChangeShapeType="1"/>
          </p:cNvSpPr>
          <p:nvPr/>
        </p:nvSpPr>
        <p:spPr bwMode="auto">
          <a:xfrm>
            <a:off x="72040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64" name="Line 68"/>
          <p:cNvSpPr>
            <a:spLocks noChangeShapeType="1"/>
          </p:cNvSpPr>
          <p:nvPr/>
        </p:nvSpPr>
        <p:spPr bwMode="auto">
          <a:xfrm flipV="1">
            <a:off x="72723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65" name="Line 69"/>
          <p:cNvSpPr>
            <a:spLocks noChangeShapeType="1"/>
          </p:cNvSpPr>
          <p:nvPr/>
        </p:nvSpPr>
        <p:spPr bwMode="auto">
          <a:xfrm>
            <a:off x="73390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66" name="Line 70"/>
          <p:cNvSpPr>
            <a:spLocks noChangeShapeType="1"/>
          </p:cNvSpPr>
          <p:nvPr/>
        </p:nvSpPr>
        <p:spPr bwMode="auto">
          <a:xfrm flipV="1">
            <a:off x="74072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67" name="Line 71"/>
          <p:cNvSpPr>
            <a:spLocks noChangeShapeType="1"/>
          </p:cNvSpPr>
          <p:nvPr/>
        </p:nvSpPr>
        <p:spPr bwMode="auto">
          <a:xfrm>
            <a:off x="74755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68" name="Line 72"/>
          <p:cNvSpPr>
            <a:spLocks noChangeShapeType="1"/>
          </p:cNvSpPr>
          <p:nvPr/>
        </p:nvSpPr>
        <p:spPr bwMode="auto">
          <a:xfrm flipV="1">
            <a:off x="75422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69" name="Line 73"/>
          <p:cNvSpPr>
            <a:spLocks noChangeShapeType="1"/>
          </p:cNvSpPr>
          <p:nvPr/>
        </p:nvSpPr>
        <p:spPr bwMode="auto">
          <a:xfrm>
            <a:off x="76104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70" name="Line 74"/>
          <p:cNvSpPr>
            <a:spLocks noChangeShapeType="1"/>
          </p:cNvSpPr>
          <p:nvPr/>
        </p:nvSpPr>
        <p:spPr bwMode="auto">
          <a:xfrm flipV="1">
            <a:off x="76787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71" name="Line 75"/>
          <p:cNvSpPr>
            <a:spLocks noChangeShapeType="1"/>
          </p:cNvSpPr>
          <p:nvPr/>
        </p:nvSpPr>
        <p:spPr bwMode="auto">
          <a:xfrm>
            <a:off x="77454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72" name="Line 76"/>
          <p:cNvSpPr>
            <a:spLocks noChangeShapeType="1"/>
          </p:cNvSpPr>
          <p:nvPr/>
        </p:nvSpPr>
        <p:spPr bwMode="auto">
          <a:xfrm flipV="1">
            <a:off x="78136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73" name="Line 77"/>
          <p:cNvSpPr>
            <a:spLocks noChangeShapeType="1"/>
          </p:cNvSpPr>
          <p:nvPr/>
        </p:nvSpPr>
        <p:spPr bwMode="auto">
          <a:xfrm>
            <a:off x="78819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74" name="Line 78"/>
          <p:cNvSpPr>
            <a:spLocks noChangeShapeType="1"/>
          </p:cNvSpPr>
          <p:nvPr/>
        </p:nvSpPr>
        <p:spPr bwMode="auto">
          <a:xfrm flipV="1">
            <a:off x="79486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75" name="Line 79"/>
          <p:cNvSpPr>
            <a:spLocks noChangeShapeType="1"/>
          </p:cNvSpPr>
          <p:nvPr/>
        </p:nvSpPr>
        <p:spPr bwMode="auto">
          <a:xfrm>
            <a:off x="80168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76" name="Line 80"/>
          <p:cNvSpPr>
            <a:spLocks noChangeShapeType="1"/>
          </p:cNvSpPr>
          <p:nvPr/>
        </p:nvSpPr>
        <p:spPr bwMode="auto">
          <a:xfrm flipV="1">
            <a:off x="80851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77" name="Line 81"/>
          <p:cNvSpPr>
            <a:spLocks noChangeShapeType="1"/>
          </p:cNvSpPr>
          <p:nvPr/>
        </p:nvSpPr>
        <p:spPr bwMode="auto">
          <a:xfrm>
            <a:off x="81518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78" name="Line 82"/>
          <p:cNvSpPr>
            <a:spLocks noChangeShapeType="1"/>
          </p:cNvSpPr>
          <p:nvPr/>
        </p:nvSpPr>
        <p:spPr bwMode="auto">
          <a:xfrm flipV="1">
            <a:off x="8220075" y="5384800"/>
            <a:ext cx="46038" cy="254000"/>
          </a:xfrm>
          <a:prstGeom prst="line">
            <a:avLst/>
          </a:prstGeom>
          <a:noFill/>
          <a:ln w="25400">
            <a:solidFill>
              <a:schemeClr val="tx1"/>
            </a:solidFill>
            <a:round/>
            <a:headEnd/>
            <a:tailEnd/>
          </a:ln>
          <a:effectLst/>
        </p:spPr>
        <p:txBody>
          <a:bodyPr wrap="none" anchor="ctr"/>
          <a:lstStyle/>
          <a:p>
            <a:endParaRPr lang="en-GB"/>
          </a:p>
        </p:txBody>
      </p:sp>
      <p:sp>
        <p:nvSpPr>
          <p:cNvPr id="976979" name="Line 83"/>
          <p:cNvSpPr>
            <a:spLocks noChangeShapeType="1"/>
          </p:cNvSpPr>
          <p:nvPr/>
        </p:nvSpPr>
        <p:spPr bwMode="auto">
          <a:xfrm>
            <a:off x="8288338" y="5410200"/>
            <a:ext cx="44450" cy="203200"/>
          </a:xfrm>
          <a:prstGeom prst="line">
            <a:avLst/>
          </a:prstGeom>
          <a:noFill/>
          <a:ln w="25400">
            <a:solidFill>
              <a:schemeClr val="tx1"/>
            </a:solidFill>
            <a:round/>
            <a:headEnd/>
            <a:tailEnd/>
          </a:ln>
          <a:effectLst/>
        </p:spPr>
        <p:txBody>
          <a:bodyPr wrap="none" anchor="ctr"/>
          <a:lstStyle/>
          <a:p>
            <a:endParaRPr lang="en-GB"/>
          </a:p>
        </p:txBody>
      </p:sp>
      <p:sp>
        <p:nvSpPr>
          <p:cNvPr id="976980" name="Line 84"/>
          <p:cNvSpPr>
            <a:spLocks noChangeShapeType="1"/>
          </p:cNvSpPr>
          <p:nvPr/>
        </p:nvSpPr>
        <p:spPr bwMode="auto">
          <a:xfrm flipV="1">
            <a:off x="8355013" y="5384800"/>
            <a:ext cx="46037" cy="254000"/>
          </a:xfrm>
          <a:prstGeom prst="line">
            <a:avLst/>
          </a:prstGeom>
          <a:noFill/>
          <a:ln w="25400">
            <a:solidFill>
              <a:schemeClr val="tx1"/>
            </a:solidFill>
            <a:round/>
            <a:headEnd/>
            <a:tailEnd/>
          </a:ln>
          <a:effectLst/>
        </p:spPr>
        <p:txBody>
          <a:bodyPr wrap="none" anchor="ctr"/>
          <a:lstStyle/>
          <a:p>
            <a:endParaRPr lang="en-GB"/>
          </a:p>
        </p:txBody>
      </p:sp>
      <p:sp>
        <p:nvSpPr>
          <p:cNvPr id="976981" name="Line 85"/>
          <p:cNvSpPr>
            <a:spLocks noChangeShapeType="1"/>
          </p:cNvSpPr>
          <p:nvPr/>
        </p:nvSpPr>
        <p:spPr bwMode="auto">
          <a:xfrm>
            <a:off x="8423275" y="5410200"/>
            <a:ext cx="46038" cy="203200"/>
          </a:xfrm>
          <a:prstGeom prst="line">
            <a:avLst/>
          </a:prstGeom>
          <a:noFill/>
          <a:ln w="25400">
            <a:solidFill>
              <a:schemeClr val="tx1"/>
            </a:solidFill>
            <a:round/>
            <a:headEnd/>
            <a:tailEnd/>
          </a:ln>
          <a:effectLst/>
        </p:spPr>
        <p:txBody>
          <a:bodyPr wrap="none" anchor="ctr"/>
          <a:lstStyle/>
          <a:p>
            <a:endParaRPr lang="en-GB"/>
          </a:p>
        </p:txBody>
      </p:sp>
      <p:sp>
        <p:nvSpPr>
          <p:cNvPr id="976982" name="Line 86"/>
          <p:cNvSpPr>
            <a:spLocks noChangeShapeType="1"/>
          </p:cNvSpPr>
          <p:nvPr/>
        </p:nvSpPr>
        <p:spPr bwMode="auto">
          <a:xfrm flipV="1">
            <a:off x="8491538" y="5384800"/>
            <a:ext cx="44450" cy="254000"/>
          </a:xfrm>
          <a:prstGeom prst="line">
            <a:avLst/>
          </a:prstGeom>
          <a:noFill/>
          <a:ln w="25400">
            <a:solidFill>
              <a:schemeClr val="tx1"/>
            </a:solidFill>
            <a:round/>
            <a:headEnd/>
            <a:tailEnd/>
          </a:ln>
          <a:effectLst/>
        </p:spPr>
        <p:txBody>
          <a:bodyPr wrap="none" anchor="ctr"/>
          <a:lstStyle/>
          <a:p>
            <a:endParaRPr lang="en-GB"/>
          </a:p>
        </p:txBody>
      </p:sp>
      <p:sp>
        <p:nvSpPr>
          <p:cNvPr id="976983" name="Line 87"/>
          <p:cNvSpPr>
            <a:spLocks noChangeShapeType="1"/>
          </p:cNvSpPr>
          <p:nvPr/>
        </p:nvSpPr>
        <p:spPr bwMode="auto">
          <a:xfrm>
            <a:off x="8558213" y="5410200"/>
            <a:ext cx="46037" cy="203200"/>
          </a:xfrm>
          <a:prstGeom prst="line">
            <a:avLst/>
          </a:prstGeom>
          <a:noFill/>
          <a:ln w="25400">
            <a:solidFill>
              <a:schemeClr val="tx1"/>
            </a:solidFill>
            <a:round/>
            <a:headEnd/>
            <a:tailEnd/>
          </a:ln>
          <a:effectLst/>
        </p:spPr>
        <p:txBody>
          <a:bodyPr wrap="none" anchor="ctr"/>
          <a:lstStyle/>
          <a:p>
            <a:endParaRPr lang="en-GB"/>
          </a:p>
        </p:txBody>
      </p:sp>
      <p:sp>
        <p:nvSpPr>
          <p:cNvPr id="976984" name="Line 88"/>
          <p:cNvSpPr>
            <a:spLocks noChangeShapeType="1"/>
          </p:cNvSpPr>
          <p:nvPr/>
        </p:nvSpPr>
        <p:spPr bwMode="auto">
          <a:xfrm>
            <a:off x="5229225" y="5473700"/>
            <a:ext cx="3363913"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85" name="Line 89"/>
          <p:cNvSpPr>
            <a:spLocks noChangeShapeType="1"/>
          </p:cNvSpPr>
          <p:nvPr/>
        </p:nvSpPr>
        <p:spPr bwMode="auto">
          <a:xfrm>
            <a:off x="5229225" y="5549900"/>
            <a:ext cx="3363913"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86" name="Line 90"/>
          <p:cNvSpPr>
            <a:spLocks noChangeShapeType="1"/>
          </p:cNvSpPr>
          <p:nvPr/>
        </p:nvSpPr>
        <p:spPr bwMode="auto">
          <a:xfrm>
            <a:off x="5254625" y="1087438"/>
            <a:ext cx="3365500"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87" name="Line 91"/>
          <p:cNvSpPr>
            <a:spLocks noChangeShapeType="1"/>
          </p:cNvSpPr>
          <p:nvPr/>
        </p:nvSpPr>
        <p:spPr bwMode="auto">
          <a:xfrm>
            <a:off x="5254625" y="1239838"/>
            <a:ext cx="3365500"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88" name="Line 92"/>
          <p:cNvSpPr>
            <a:spLocks noChangeShapeType="1"/>
          </p:cNvSpPr>
          <p:nvPr/>
        </p:nvSpPr>
        <p:spPr bwMode="auto">
          <a:xfrm>
            <a:off x="6215063" y="1163638"/>
            <a:ext cx="2395537" cy="0"/>
          </a:xfrm>
          <a:prstGeom prst="line">
            <a:avLst/>
          </a:prstGeom>
          <a:noFill/>
          <a:ln w="25400">
            <a:solidFill>
              <a:schemeClr val="tx1"/>
            </a:solidFill>
            <a:round/>
            <a:headEnd/>
            <a:tailEnd/>
          </a:ln>
          <a:effectLst/>
        </p:spPr>
        <p:txBody>
          <a:bodyPr wrap="none" anchor="ctr"/>
          <a:lstStyle/>
          <a:p>
            <a:endParaRPr lang="en-GB"/>
          </a:p>
        </p:txBody>
      </p:sp>
      <p:sp>
        <p:nvSpPr>
          <p:cNvPr id="976989" name="Line 93"/>
          <p:cNvSpPr>
            <a:spLocks noChangeShapeType="1"/>
          </p:cNvSpPr>
          <p:nvPr/>
        </p:nvSpPr>
        <p:spPr bwMode="auto">
          <a:xfrm>
            <a:off x="5257800" y="1163638"/>
            <a:ext cx="798513" cy="0"/>
          </a:xfrm>
          <a:prstGeom prst="line">
            <a:avLst/>
          </a:prstGeom>
          <a:noFill/>
          <a:ln w="25400">
            <a:solidFill>
              <a:schemeClr val="tx1"/>
            </a:solidFill>
            <a:round/>
            <a:headEnd/>
            <a:tailEnd/>
          </a:ln>
          <a:effectLst/>
        </p:spPr>
        <p:txBody>
          <a:bodyPr wrap="none" anchor="ctr"/>
          <a:lstStyle/>
          <a:p>
            <a:endParaRPr lang="en-GB"/>
          </a:p>
        </p:txBody>
      </p:sp>
      <p:sp>
        <p:nvSpPr>
          <p:cNvPr id="976990" name="Line 94"/>
          <p:cNvSpPr>
            <a:spLocks noChangeShapeType="1"/>
          </p:cNvSpPr>
          <p:nvPr/>
        </p:nvSpPr>
        <p:spPr bwMode="auto">
          <a:xfrm>
            <a:off x="6078538" y="1176338"/>
            <a:ext cx="46037" cy="431800"/>
          </a:xfrm>
          <a:prstGeom prst="line">
            <a:avLst/>
          </a:prstGeom>
          <a:noFill/>
          <a:ln w="25400">
            <a:solidFill>
              <a:schemeClr val="tx1"/>
            </a:solidFill>
            <a:round/>
            <a:headEnd/>
            <a:tailEnd/>
          </a:ln>
          <a:effectLst/>
        </p:spPr>
        <p:txBody>
          <a:bodyPr wrap="none" anchor="ctr"/>
          <a:lstStyle/>
          <a:p>
            <a:endParaRPr lang="en-GB"/>
          </a:p>
        </p:txBody>
      </p:sp>
      <p:sp>
        <p:nvSpPr>
          <p:cNvPr id="976991" name="Line 95"/>
          <p:cNvSpPr>
            <a:spLocks noChangeShapeType="1"/>
          </p:cNvSpPr>
          <p:nvPr/>
        </p:nvSpPr>
        <p:spPr bwMode="auto">
          <a:xfrm flipV="1">
            <a:off x="6146800" y="1150938"/>
            <a:ext cx="46038" cy="482600"/>
          </a:xfrm>
          <a:prstGeom prst="line">
            <a:avLst/>
          </a:prstGeom>
          <a:noFill/>
          <a:ln w="25400">
            <a:solidFill>
              <a:schemeClr val="tx1"/>
            </a:solidFill>
            <a:round/>
            <a:headEnd/>
            <a:tailEnd/>
          </a:ln>
          <a:effectLst/>
        </p:spPr>
        <p:txBody>
          <a:bodyPr wrap="none" anchor="ctr"/>
          <a:lstStyle/>
          <a:p>
            <a:endParaRPr lang="en-GB"/>
          </a:p>
        </p:txBody>
      </p:sp>
      <p:sp>
        <p:nvSpPr>
          <p:cNvPr id="976992" name="Rectangle 96"/>
          <p:cNvSpPr>
            <a:spLocks noChangeArrowheads="1"/>
          </p:cNvSpPr>
          <p:nvPr/>
        </p:nvSpPr>
        <p:spPr bwMode="auto">
          <a:xfrm>
            <a:off x="2971800" y="990600"/>
            <a:ext cx="1354539" cy="582211"/>
          </a:xfrm>
          <a:prstGeom prst="rect">
            <a:avLst/>
          </a:prstGeom>
          <a:noFill/>
          <a:ln w="12700">
            <a:noFill/>
            <a:miter lim="800000"/>
            <a:headEnd/>
            <a:tailEnd/>
          </a:ln>
          <a:effectLst/>
        </p:spPr>
        <p:txBody>
          <a:bodyPr wrap="none" lIns="90488" tIns="44450" rIns="90488" bIns="44450">
            <a:spAutoFit/>
          </a:bodyPr>
          <a:lstStyle/>
          <a:p>
            <a:pPr eaLnBrk="0" hangingPunct="0"/>
            <a:r>
              <a:rPr lang="en-US" b="0" dirty="0">
                <a:solidFill>
                  <a:schemeClr val="tx2"/>
                </a:solidFill>
              </a:rPr>
              <a:t>Unipolar</a:t>
            </a:r>
          </a:p>
          <a:p>
            <a:pPr eaLnBrk="0" hangingPunct="0"/>
            <a:r>
              <a:rPr lang="en-US" b="0" dirty="0">
                <a:solidFill>
                  <a:schemeClr val="tx2"/>
                </a:solidFill>
              </a:rPr>
              <a:t>single episode</a:t>
            </a:r>
          </a:p>
        </p:txBody>
      </p:sp>
      <p:sp>
        <p:nvSpPr>
          <p:cNvPr id="976993" name="Line 97"/>
          <p:cNvSpPr>
            <a:spLocks noChangeShapeType="1"/>
          </p:cNvSpPr>
          <p:nvPr/>
        </p:nvSpPr>
        <p:spPr bwMode="auto">
          <a:xfrm>
            <a:off x="5170488" y="6172200"/>
            <a:ext cx="3363912"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94" name="Line 98"/>
          <p:cNvSpPr>
            <a:spLocks noChangeShapeType="1"/>
          </p:cNvSpPr>
          <p:nvPr/>
        </p:nvSpPr>
        <p:spPr bwMode="auto">
          <a:xfrm>
            <a:off x="5170488" y="6265863"/>
            <a:ext cx="3363912" cy="0"/>
          </a:xfrm>
          <a:prstGeom prst="line">
            <a:avLst/>
          </a:prstGeom>
          <a:noFill/>
          <a:ln w="25400">
            <a:solidFill>
              <a:srgbClr val="FF0000"/>
            </a:solidFill>
            <a:prstDash val="dash"/>
            <a:round/>
            <a:headEnd/>
            <a:tailEnd/>
          </a:ln>
          <a:effectLst/>
        </p:spPr>
        <p:txBody>
          <a:bodyPr wrap="none" anchor="ctr"/>
          <a:lstStyle/>
          <a:p>
            <a:endParaRPr lang="en-GB"/>
          </a:p>
        </p:txBody>
      </p:sp>
      <p:sp>
        <p:nvSpPr>
          <p:cNvPr id="976995" name="Line 99"/>
          <p:cNvSpPr>
            <a:spLocks noChangeShapeType="1"/>
          </p:cNvSpPr>
          <p:nvPr/>
        </p:nvSpPr>
        <p:spPr bwMode="auto">
          <a:xfrm>
            <a:off x="5181600" y="6096000"/>
            <a:ext cx="315913" cy="0"/>
          </a:xfrm>
          <a:prstGeom prst="line">
            <a:avLst/>
          </a:prstGeom>
          <a:noFill/>
          <a:ln w="25400">
            <a:solidFill>
              <a:schemeClr val="tx1"/>
            </a:solidFill>
            <a:round/>
            <a:headEnd/>
            <a:tailEnd/>
          </a:ln>
          <a:effectLst/>
        </p:spPr>
        <p:txBody>
          <a:bodyPr wrap="none" anchor="ctr"/>
          <a:lstStyle/>
          <a:p>
            <a:endParaRPr lang="en-GB"/>
          </a:p>
        </p:txBody>
      </p:sp>
      <p:sp>
        <p:nvSpPr>
          <p:cNvPr id="976996" name="Line 100"/>
          <p:cNvSpPr>
            <a:spLocks noChangeShapeType="1"/>
          </p:cNvSpPr>
          <p:nvPr/>
        </p:nvSpPr>
        <p:spPr bwMode="auto">
          <a:xfrm>
            <a:off x="5519738" y="6108700"/>
            <a:ext cx="46037" cy="431800"/>
          </a:xfrm>
          <a:prstGeom prst="line">
            <a:avLst/>
          </a:prstGeom>
          <a:noFill/>
          <a:ln w="25400">
            <a:solidFill>
              <a:schemeClr val="tx1"/>
            </a:solidFill>
            <a:round/>
            <a:headEnd/>
            <a:tailEnd/>
          </a:ln>
          <a:effectLst/>
        </p:spPr>
        <p:txBody>
          <a:bodyPr wrap="none" anchor="ctr"/>
          <a:lstStyle/>
          <a:p>
            <a:endParaRPr lang="en-GB"/>
          </a:p>
        </p:txBody>
      </p:sp>
      <p:sp>
        <p:nvSpPr>
          <p:cNvPr id="976997" name="Line 101"/>
          <p:cNvSpPr>
            <a:spLocks noChangeShapeType="1"/>
          </p:cNvSpPr>
          <p:nvPr/>
        </p:nvSpPr>
        <p:spPr bwMode="auto">
          <a:xfrm flipV="1">
            <a:off x="5588000" y="6083300"/>
            <a:ext cx="44450" cy="482600"/>
          </a:xfrm>
          <a:prstGeom prst="line">
            <a:avLst/>
          </a:prstGeom>
          <a:noFill/>
          <a:ln w="25400">
            <a:solidFill>
              <a:schemeClr val="tx1"/>
            </a:solidFill>
            <a:round/>
            <a:headEnd/>
            <a:tailEnd/>
          </a:ln>
          <a:effectLst/>
        </p:spPr>
        <p:txBody>
          <a:bodyPr wrap="none" anchor="ctr"/>
          <a:lstStyle/>
          <a:p>
            <a:endParaRPr lang="en-GB"/>
          </a:p>
        </p:txBody>
      </p:sp>
      <p:sp>
        <p:nvSpPr>
          <p:cNvPr id="976998" name="Line 102"/>
          <p:cNvSpPr>
            <a:spLocks noChangeShapeType="1"/>
          </p:cNvSpPr>
          <p:nvPr/>
        </p:nvSpPr>
        <p:spPr bwMode="auto">
          <a:xfrm>
            <a:off x="7551738" y="6096000"/>
            <a:ext cx="315912" cy="0"/>
          </a:xfrm>
          <a:prstGeom prst="line">
            <a:avLst/>
          </a:prstGeom>
          <a:noFill/>
          <a:ln w="25400">
            <a:solidFill>
              <a:schemeClr val="tx1"/>
            </a:solidFill>
            <a:round/>
            <a:headEnd/>
            <a:tailEnd/>
          </a:ln>
          <a:effectLst/>
        </p:spPr>
        <p:txBody>
          <a:bodyPr wrap="none" anchor="ctr"/>
          <a:lstStyle/>
          <a:p>
            <a:endParaRPr lang="en-GB"/>
          </a:p>
        </p:txBody>
      </p:sp>
      <p:sp>
        <p:nvSpPr>
          <p:cNvPr id="976999" name="Line 103"/>
          <p:cNvSpPr>
            <a:spLocks noChangeShapeType="1"/>
          </p:cNvSpPr>
          <p:nvPr/>
        </p:nvSpPr>
        <p:spPr bwMode="auto">
          <a:xfrm>
            <a:off x="7889875" y="6108700"/>
            <a:ext cx="46038" cy="431800"/>
          </a:xfrm>
          <a:prstGeom prst="line">
            <a:avLst/>
          </a:prstGeom>
          <a:noFill/>
          <a:ln w="25400">
            <a:solidFill>
              <a:schemeClr val="tx1"/>
            </a:solidFill>
            <a:round/>
            <a:headEnd/>
            <a:tailEnd/>
          </a:ln>
          <a:effectLst/>
        </p:spPr>
        <p:txBody>
          <a:bodyPr wrap="none" anchor="ctr"/>
          <a:lstStyle/>
          <a:p>
            <a:endParaRPr lang="en-GB"/>
          </a:p>
        </p:txBody>
      </p:sp>
      <p:sp>
        <p:nvSpPr>
          <p:cNvPr id="977000" name="Line 104"/>
          <p:cNvSpPr>
            <a:spLocks noChangeShapeType="1"/>
          </p:cNvSpPr>
          <p:nvPr/>
        </p:nvSpPr>
        <p:spPr bwMode="auto">
          <a:xfrm flipV="1">
            <a:off x="7958138" y="6083300"/>
            <a:ext cx="46037" cy="482600"/>
          </a:xfrm>
          <a:prstGeom prst="line">
            <a:avLst/>
          </a:prstGeom>
          <a:noFill/>
          <a:ln w="25400">
            <a:solidFill>
              <a:schemeClr val="tx1"/>
            </a:solidFill>
            <a:round/>
            <a:headEnd/>
            <a:tailEnd/>
          </a:ln>
          <a:effectLst/>
        </p:spPr>
        <p:txBody>
          <a:bodyPr wrap="none" anchor="ctr"/>
          <a:lstStyle/>
          <a:p>
            <a:endParaRPr lang="en-GB"/>
          </a:p>
        </p:txBody>
      </p:sp>
      <p:sp>
        <p:nvSpPr>
          <p:cNvPr id="977001" name="Line 105"/>
          <p:cNvSpPr>
            <a:spLocks noChangeShapeType="1"/>
          </p:cNvSpPr>
          <p:nvPr/>
        </p:nvSpPr>
        <p:spPr bwMode="auto">
          <a:xfrm>
            <a:off x="7077075" y="6096000"/>
            <a:ext cx="317500" cy="0"/>
          </a:xfrm>
          <a:prstGeom prst="line">
            <a:avLst/>
          </a:prstGeom>
          <a:noFill/>
          <a:ln w="25400">
            <a:solidFill>
              <a:schemeClr val="tx1"/>
            </a:solidFill>
            <a:round/>
            <a:headEnd/>
            <a:tailEnd/>
          </a:ln>
          <a:effectLst/>
        </p:spPr>
        <p:txBody>
          <a:bodyPr wrap="none" anchor="ctr"/>
          <a:lstStyle/>
          <a:p>
            <a:endParaRPr lang="en-GB"/>
          </a:p>
        </p:txBody>
      </p:sp>
      <p:sp>
        <p:nvSpPr>
          <p:cNvPr id="977002" name="Line 106"/>
          <p:cNvSpPr>
            <a:spLocks noChangeShapeType="1"/>
          </p:cNvSpPr>
          <p:nvPr/>
        </p:nvSpPr>
        <p:spPr bwMode="auto">
          <a:xfrm>
            <a:off x="7416800" y="6108700"/>
            <a:ext cx="44450" cy="431800"/>
          </a:xfrm>
          <a:prstGeom prst="line">
            <a:avLst/>
          </a:prstGeom>
          <a:noFill/>
          <a:ln w="25400">
            <a:solidFill>
              <a:schemeClr val="tx1"/>
            </a:solidFill>
            <a:round/>
            <a:headEnd/>
            <a:tailEnd/>
          </a:ln>
          <a:effectLst/>
        </p:spPr>
        <p:txBody>
          <a:bodyPr wrap="none" anchor="ctr"/>
          <a:lstStyle/>
          <a:p>
            <a:endParaRPr lang="en-GB"/>
          </a:p>
        </p:txBody>
      </p:sp>
      <p:sp>
        <p:nvSpPr>
          <p:cNvPr id="977003" name="Line 107"/>
          <p:cNvSpPr>
            <a:spLocks noChangeShapeType="1"/>
          </p:cNvSpPr>
          <p:nvPr/>
        </p:nvSpPr>
        <p:spPr bwMode="auto">
          <a:xfrm flipV="1">
            <a:off x="7483475" y="6083300"/>
            <a:ext cx="46038" cy="482600"/>
          </a:xfrm>
          <a:prstGeom prst="line">
            <a:avLst/>
          </a:prstGeom>
          <a:noFill/>
          <a:ln w="25400">
            <a:solidFill>
              <a:schemeClr val="tx1"/>
            </a:solidFill>
            <a:round/>
            <a:headEnd/>
            <a:tailEnd/>
          </a:ln>
          <a:effectLst/>
        </p:spPr>
        <p:txBody>
          <a:bodyPr wrap="none" anchor="ctr"/>
          <a:lstStyle/>
          <a:p>
            <a:endParaRPr lang="en-GB"/>
          </a:p>
        </p:txBody>
      </p:sp>
      <p:sp>
        <p:nvSpPr>
          <p:cNvPr id="977004" name="Line 108"/>
          <p:cNvSpPr>
            <a:spLocks noChangeShapeType="1"/>
          </p:cNvSpPr>
          <p:nvPr/>
        </p:nvSpPr>
        <p:spPr bwMode="auto">
          <a:xfrm>
            <a:off x="6604000" y="6096000"/>
            <a:ext cx="315913" cy="0"/>
          </a:xfrm>
          <a:prstGeom prst="line">
            <a:avLst/>
          </a:prstGeom>
          <a:noFill/>
          <a:ln w="25400">
            <a:solidFill>
              <a:schemeClr val="tx1"/>
            </a:solidFill>
            <a:round/>
            <a:headEnd/>
            <a:tailEnd/>
          </a:ln>
          <a:effectLst/>
        </p:spPr>
        <p:txBody>
          <a:bodyPr wrap="none" anchor="ctr"/>
          <a:lstStyle/>
          <a:p>
            <a:endParaRPr lang="en-GB"/>
          </a:p>
        </p:txBody>
      </p:sp>
      <p:sp>
        <p:nvSpPr>
          <p:cNvPr id="977005" name="Line 109"/>
          <p:cNvSpPr>
            <a:spLocks noChangeShapeType="1"/>
          </p:cNvSpPr>
          <p:nvPr/>
        </p:nvSpPr>
        <p:spPr bwMode="auto">
          <a:xfrm>
            <a:off x="6942138" y="6108700"/>
            <a:ext cx="46037" cy="431800"/>
          </a:xfrm>
          <a:prstGeom prst="line">
            <a:avLst/>
          </a:prstGeom>
          <a:noFill/>
          <a:ln w="25400">
            <a:solidFill>
              <a:schemeClr val="tx1"/>
            </a:solidFill>
            <a:round/>
            <a:headEnd/>
            <a:tailEnd/>
          </a:ln>
          <a:effectLst/>
        </p:spPr>
        <p:txBody>
          <a:bodyPr wrap="none" anchor="ctr"/>
          <a:lstStyle/>
          <a:p>
            <a:endParaRPr lang="en-GB"/>
          </a:p>
        </p:txBody>
      </p:sp>
      <p:sp>
        <p:nvSpPr>
          <p:cNvPr id="977006" name="Line 110"/>
          <p:cNvSpPr>
            <a:spLocks noChangeShapeType="1"/>
          </p:cNvSpPr>
          <p:nvPr/>
        </p:nvSpPr>
        <p:spPr bwMode="auto">
          <a:xfrm flipV="1">
            <a:off x="7010400" y="6083300"/>
            <a:ext cx="44450" cy="482600"/>
          </a:xfrm>
          <a:prstGeom prst="line">
            <a:avLst/>
          </a:prstGeom>
          <a:noFill/>
          <a:ln w="25400">
            <a:solidFill>
              <a:schemeClr val="tx1"/>
            </a:solidFill>
            <a:round/>
            <a:headEnd/>
            <a:tailEnd/>
          </a:ln>
          <a:effectLst/>
        </p:spPr>
        <p:txBody>
          <a:bodyPr wrap="none" anchor="ctr"/>
          <a:lstStyle/>
          <a:p>
            <a:endParaRPr lang="en-GB"/>
          </a:p>
        </p:txBody>
      </p:sp>
      <p:sp>
        <p:nvSpPr>
          <p:cNvPr id="977007" name="Line 111"/>
          <p:cNvSpPr>
            <a:spLocks noChangeShapeType="1"/>
          </p:cNvSpPr>
          <p:nvPr/>
        </p:nvSpPr>
        <p:spPr bwMode="auto">
          <a:xfrm>
            <a:off x="6129338" y="6096000"/>
            <a:ext cx="315912" cy="0"/>
          </a:xfrm>
          <a:prstGeom prst="line">
            <a:avLst/>
          </a:prstGeom>
          <a:noFill/>
          <a:ln w="25400">
            <a:solidFill>
              <a:schemeClr val="tx1"/>
            </a:solidFill>
            <a:round/>
            <a:headEnd/>
            <a:tailEnd/>
          </a:ln>
          <a:effectLst/>
        </p:spPr>
        <p:txBody>
          <a:bodyPr wrap="none" anchor="ctr"/>
          <a:lstStyle/>
          <a:p>
            <a:endParaRPr lang="en-GB"/>
          </a:p>
        </p:txBody>
      </p:sp>
      <p:sp>
        <p:nvSpPr>
          <p:cNvPr id="977008" name="Line 112"/>
          <p:cNvSpPr>
            <a:spLocks noChangeShapeType="1"/>
          </p:cNvSpPr>
          <p:nvPr/>
        </p:nvSpPr>
        <p:spPr bwMode="auto">
          <a:xfrm>
            <a:off x="6467475" y="6108700"/>
            <a:ext cx="46038" cy="431800"/>
          </a:xfrm>
          <a:prstGeom prst="line">
            <a:avLst/>
          </a:prstGeom>
          <a:noFill/>
          <a:ln w="25400">
            <a:solidFill>
              <a:schemeClr val="tx1"/>
            </a:solidFill>
            <a:round/>
            <a:headEnd/>
            <a:tailEnd/>
          </a:ln>
          <a:effectLst/>
        </p:spPr>
        <p:txBody>
          <a:bodyPr wrap="none" anchor="ctr"/>
          <a:lstStyle/>
          <a:p>
            <a:endParaRPr lang="en-GB"/>
          </a:p>
        </p:txBody>
      </p:sp>
      <p:sp>
        <p:nvSpPr>
          <p:cNvPr id="977009" name="Line 113"/>
          <p:cNvSpPr>
            <a:spLocks noChangeShapeType="1"/>
          </p:cNvSpPr>
          <p:nvPr/>
        </p:nvSpPr>
        <p:spPr bwMode="auto">
          <a:xfrm flipV="1">
            <a:off x="6535738" y="6083300"/>
            <a:ext cx="46037" cy="482600"/>
          </a:xfrm>
          <a:prstGeom prst="line">
            <a:avLst/>
          </a:prstGeom>
          <a:noFill/>
          <a:ln w="25400">
            <a:solidFill>
              <a:schemeClr val="tx1"/>
            </a:solidFill>
            <a:round/>
            <a:headEnd/>
            <a:tailEnd/>
          </a:ln>
          <a:effectLst/>
        </p:spPr>
        <p:txBody>
          <a:bodyPr wrap="none" anchor="ctr"/>
          <a:lstStyle/>
          <a:p>
            <a:endParaRPr lang="en-GB"/>
          </a:p>
        </p:txBody>
      </p:sp>
      <p:sp>
        <p:nvSpPr>
          <p:cNvPr id="977010" name="Line 114"/>
          <p:cNvSpPr>
            <a:spLocks noChangeShapeType="1"/>
          </p:cNvSpPr>
          <p:nvPr/>
        </p:nvSpPr>
        <p:spPr bwMode="auto">
          <a:xfrm>
            <a:off x="5654675" y="6096000"/>
            <a:ext cx="317500" cy="0"/>
          </a:xfrm>
          <a:prstGeom prst="line">
            <a:avLst/>
          </a:prstGeom>
          <a:noFill/>
          <a:ln w="25400">
            <a:solidFill>
              <a:schemeClr val="tx1"/>
            </a:solidFill>
            <a:round/>
            <a:headEnd/>
            <a:tailEnd/>
          </a:ln>
          <a:effectLst/>
        </p:spPr>
        <p:txBody>
          <a:bodyPr wrap="none" anchor="ctr"/>
          <a:lstStyle/>
          <a:p>
            <a:endParaRPr lang="en-GB"/>
          </a:p>
        </p:txBody>
      </p:sp>
      <p:sp>
        <p:nvSpPr>
          <p:cNvPr id="977011" name="Line 115"/>
          <p:cNvSpPr>
            <a:spLocks noChangeShapeType="1"/>
          </p:cNvSpPr>
          <p:nvPr/>
        </p:nvSpPr>
        <p:spPr bwMode="auto">
          <a:xfrm>
            <a:off x="5994400" y="6108700"/>
            <a:ext cx="44450" cy="431800"/>
          </a:xfrm>
          <a:prstGeom prst="line">
            <a:avLst/>
          </a:prstGeom>
          <a:noFill/>
          <a:ln w="25400">
            <a:solidFill>
              <a:schemeClr val="tx1"/>
            </a:solidFill>
            <a:round/>
            <a:headEnd/>
            <a:tailEnd/>
          </a:ln>
          <a:effectLst/>
        </p:spPr>
        <p:txBody>
          <a:bodyPr wrap="none" anchor="ctr"/>
          <a:lstStyle/>
          <a:p>
            <a:endParaRPr lang="en-GB"/>
          </a:p>
        </p:txBody>
      </p:sp>
      <p:sp>
        <p:nvSpPr>
          <p:cNvPr id="977012" name="Line 116"/>
          <p:cNvSpPr>
            <a:spLocks noChangeShapeType="1"/>
          </p:cNvSpPr>
          <p:nvPr/>
        </p:nvSpPr>
        <p:spPr bwMode="auto">
          <a:xfrm flipV="1">
            <a:off x="6061075" y="6083300"/>
            <a:ext cx="46038" cy="482600"/>
          </a:xfrm>
          <a:prstGeom prst="line">
            <a:avLst/>
          </a:prstGeom>
          <a:noFill/>
          <a:ln w="25400">
            <a:solidFill>
              <a:schemeClr val="tx1"/>
            </a:solidFill>
            <a:round/>
            <a:headEnd/>
            <a:tailEnd/>
          </a:ln>
          <a:effectLst/>
        </p:spPr>
        <p:txBody>
          <a:bodyPr wrap="none" anchor="ctr"/>
          <a:lstStyle/>
          <a:p>
            <a:endParaRPr lang="en-GB"/>
          </a:p>
        </p:txBody>
      </p:sp>
      <p:sp>
        <p:nvSpPr>
          <p:cNvPr id="977013" name="Line 117"/>
          <p:cNvSpPr>
            <a:spLocks noChangeShapeType="1"/>
          </p:cNvSpPr>
          <p:nvPr/>
        </p:nvSpPr>
        <p:spPr bwMode="auto">
          <a:xfrm>
            <a:off x="8026400" y="6096000"/>
            <a:ext cx="315913" cy="0"/>
          </a:xfrm>
          <a:prstGeom prst="line">
            <a:avLst/>
          </a:prstGeom>
          <a:noFill/>
          <a:ln w="25400">
            <a:solidFill>
              <a:schemeClr val="tx1"/>
            </a:solidFill>
            <a:round/>
            <a:headEnd/>
            <a:tailEnd/>
          </a:ln>
          <a:effectLst/>
        </p:spPr>
        <p:txBody>
          <a:bodyPr wrap="none" anchor="ctr"/>
          <a:lstStyle/>
          <a:p>
            <a:endParaRPr lang="en-GB"/>
          </a:p>
        </p:txBody>
      </p:sp>
      <p:sp>
        <p:nvSpPr>
          <p:cNvPr id="977014" name="Line 118"/>
          <p:cNvSpPr>
            <a:spLocks noChangeShapeType="1"/>
          </p:cNvSpPr>
          <p:nvPr/>
        </p:nvSpPr>
        <p:spPr bwMode="auto">
          <a:xfrm>
            <a:off x="8364538" y="6108700"/>
            <a:ext cx="46037" cy="431800"/>
          </a:xfrm>
          <a:prstGeom prst="line">
            <a:avLst/>
          </a:prstGeom>
          <a:noFill/>
          <a:ln w="25400">
            <a:solidFill>
              <a:schemeClr val="tx1"/>
            </a:solidFill>
            <a:round/>
            <a:headEnd/>
            <a:tailEnd/>
          </a:ln>
          <a:effectLst/>
        </p:spPr>
        <p:txBody>
          <a:bodyPr wrap="none" anchor="ctr"/>
          <a:lstStyle/>
          <a:p>
            <a:endParaRPr lang="en-GB"/>
          </a:p>
        </p:txBody>
      </p:sp>
      <p:sp>
        <p:nvSpPr>
          <p:cNvPr id="977015" name="Line 119"/>
          <p:cNvSpPr>
            <a:spLocks noChangeShapeType="1"/>
          </p:cNvSpPr>
          <p:nvPr/>
        </p:nvSpPr>
        <p:spPr bwMode="auto">
          <a:xfrm flipV="1">
            <a:off x="8432800" y="6083300"/>
            <a:ext cx="44450" cy="482600"/>
          </a:xfrm>
          <a:prstGeom prst="line">
            <a:avLst/>
          </a:prstGeom>
          <a:noFill/>
          <a:ln w="25400">
            <a:solidFill>
              <a:schemeClr val="tx1"/>
            </a:solidFill>
            <a:round/>
            <a:headEnd/>
            <a:tailEnd/>
          </a:ln>
          <a:effectLst/>
        </p:spPr>
        <p:txBody>
          <a:bodyPr wrap="none" anchor="ctr"/>
          <a:lstStyle/>
          <a:p>
            <a:endParaRPr lang="en-GB"/>
          </a:p>
        </p:txBody>
      </p:sp>
      <p:sp>
        <p:nvSpPr>
          <p:cNvPr id="977016" name="Rectangle 120"/>
          <p:cNvSpPr>
            <a:spLocks noChangeArrowheads="1"/>
          </p:cNvSpPr>
          <p:nvPr/>
        </p:nvSpPr>
        <p:spPr bwMode="auto">
          <a:xfrm>
            <a:off x="2971800" y="5867400"/>
            <a:ext cx="1267977" cy="582211"/>
          </a:xfrm>
          <a:prstGeom prst="rect">
            <a:avLst/>
          </a:prstGeom>
          <a:noFill/>
          <a:ln w="12700">
            <a:noFill/>
            <a:miter lim="800000"/>
            <a:headEnd/>
            <a:tailEnd/>
          </a:ln>
          <a:effectLst/>
        </p:spPr>
        <p:txBody>
          <a:bodyPr wrap="none" lIns="90488" tIns="44450" rIns="90488" bIns="44450">
            <a:spAutoFit/>
          </a:bodyPr>
          <a:lstStyle/>
          <a:p>
            <a:pPr eaLnBrk="0" hangingPunct="0"/>
            <a:r>
              <a:rPr lang="en-US" b="0" dirty="0">
                <a:solidFill>
                  <a:schemeClr val="accent2"/>
                </a:solidFill>
              </a:rPr>
              <a:t>Unipolar-</a:t>
            </a:r>
          </a:p>
          <a:p>
            <a:pPr eaLnBrk="0" hangingPunct="0"/>
            <a:r>
              <a:rPr lang="en-US" b="0" dirty="0" err="1">
                <a:solidFill>
                  <a:schemeClr val="accent2"/>
                </a:solidFill>
              </a:rPr>
              <a:t>Hyperthymic</a:t>
            </a:r>
            <a:endParaRPr lang="en-US" b="0" dirty="0">
              <a:solidFill>
                <a:schemeClr val="accent2"/>
              </a:solidFill>
            </a:endParaRPr>
          </a:p>
        </p:txBody>
      </p:sp>
      <p:sp>
        <p:nvSpPr>
          <p:cNvPr id="977017" name="Line 121"/>
          <p:cNvSpPr>
            <a:spLocks noChangeShapeType="1"/>
          </p:cNvSpPr>
          <p:nvPr/>
        </p:nvSpPr>
        <p:spPr bwMode="auto">
          <a:xfrm>
            <a:off x="5246688" y="2667000"/>
            <a:ext cx="3363912" cy="0"/>
          </a:xfrm>
          <a:prstGeom prst="line">
            <a:avLst/>
          </a:prstGeom>
          <a:noFill/>
          <a:ln w="25400">
            <a:solidFill>
              <a:srgbClr val="FF0000"/>
            </a:solidFill>
            <a:prstDash val="dash"/>
            <a:round/>
            <a:headEnd/>
            <a:tailEnd/>
          </a:ln>
          <a:effectLst/>
        </p:spPr>
        <p:txBody>
          <a:bodyPr wrap="none" anchor="ctr"/>
          <a:lstStyle/>
          <a:p>
            <a:endParaRPr lang="en-GB"/>
          </a:p>
        </p:txBody>
      </p:sp>
      <p:sp>
        <p:nvSpPr>
          <p:cNvPr id="977018" name="Line 122"/>
          <p:cNvSpPr>
            <a:spLocks noChangeShapeType="1"/>
          </p:cNvSpPr>
          <p:nvPr/>
        </p:nvSpPr>
        <p:spPr bwMode="auto">
          <a:xfrm>
            <a:off x="5246688" y="2819400"/>
            <a:ext cx="3363912" cy="0"/>
          </a:xfrm>
          <a:prstGeom prst="line">
            <a:avLst/>
          </a:prstGeom>
          <a:noFill/>
          <a:ln w="25400">
            <a:solidFill>
              <a:srgbClr val="FF0000"/>
            </a:solidFill>
            <a:prstDash val="dash"/>
            <a:round/>
            <a:headEnd/>
            <a:tailEnd/>
          </a:ln>
          <a:effectLst/>
        </p:spPr>
        <p:txBody>
          <a:bodyPr wrap="none" anchor="ctr"/>
          <a:lstStyle/>
          <a:p>
            <a:endParaRPr lang="en-GB"/>
          </a:p>
        </p:txBody>
      </p:sp>
      <p:sp>
        <p:nvSpPr>
          <p:cNvPr id="977019" name="Freeform 123"/>
          <p:cNvSpPr>
            <a:spLocks/>
          </p:cNvSpPr>
          <p:nvPr/>
        </p:nvSpPr>
        <p:spPr bwMode="auto">
          <a:xfrm>
            <a:off x="5256213" y="2886075"/>
            <a:ext cx="3286125" cy="206375"/>
          </a:xfrm>
          <a:custGeom>
            <a:avLst/>
            <a:gdLst/>
            <a:ahLst/>
            <a:cxnLst>
              <a:cxn ang="0">
                <a:pos x="0" y="0"/>
              </a:cxn>
              <a:cxn ang="0">
                <a:pos x="39" y="53"/>
              </a:cxn>
              <a:cxn ang="0">
                <a:pos x="243" y="47"/>
              </a:cxn>
              <a:cxn ang="0">
                <a:pos x="349" y="33"/>
              </a:cxn>
              <a:cxn ang="0">
                <a:pos x="435" y="53"/>
              </a:cxn>
              <a:cxn ang="0">
                <a:pos x="454" y="73"/>
              </a:cxn>
              <a:cxn ang="0">
                <a:pos x="474" y="86"/>
              </a:cxn>
              <a:cxn ang="0">
                <a:pos x="507" y="119"/>
              </a:cxn>
              <a:cxn ang="0">
                <a:pos x="606" y="106"/>
              </a:cxn>
              <a:cxn ang="0">
                <a:pos x="679" y="73"/>
              </a:cxn>
              <a:cxn ang="0">
                <a:pos x="810" y="60"/>
              </a:cxn>
              <a:cxn ang="0">
                <a:pos x="962" y="73"/>
              </a:cxn>
              <a:cxn ang="0">
                <a:pos x="1087" y="33"/>
              </a:cxn>
              <a:cxn ang="0">
                <a:pos x="1186" y="73"/>
              </a:cxn>
              <a:cxn ang="0">
                <a:pos x="1318" y="47"/>
              </a:cxn>
              <a:cxn ang="0">
                <a:pos x="1384" y="47"/>
              </a:cxn>
              <a:cxn ang="0">
                <a:pos x="1437" y="53"/>
              </a:cxn>
              <a:cxn ang="0">
                <a:pos x="1476" y="60"/>
              </a:cxn>
              <a:cxn ang="0">
                <a:pos x="1602" y="73"/>
              </a:cxn>
              <a:cxn ang="0">
                <a:pos x="1727" y="112"/>
              </a:cxn>
              <a:cxn ang="0">
                <a:pos x="1766" y="93"/>
              </a:cxn>
              <a:cxn ang="0">
                <a:pos x="1826" y="20"/>
              </a:cxn>
              <a:cxn ang="0">
                <a:pos x="1898" y="0"/>
              </a:cxn>
              <a:cxn ang="0">
                <a:pos x="1977" y="20"/>
              </a:cxn>
              <a:cxn ang="0">
                <a:pos x="2010" y="40"/>
              </a:cxn>
              <a:cxn ang="0">
                <a:pos x="2070" y="66"/>
              </a:cxn>
            </a:cxnLst>
            <a:rect l="0" t="0" r="r" b="b"/>
            <a:pathLst>
              <a:path w="2070" h="130">
                <a:moveTo>
                  <a:pt x="0" y="0"/>
                </a:moveTo>
                <a:cubicBezTo>
                  <a:pt x="8" y="27"/>
                  <a:pt x="15" y="38"/>
                  <a:pt x="39" y="53"/>
                </a:cubicBezTo>
                <a:cubicBezTo>
                  <a:pt x="86" y="126"/>
                  <a:pt x="179" y="67"/>
                  <a:pt x="243" y="47"/>
                </a:cubicBezTo>
                <a:cubicBezTo>
                  <a:pt x="276" y="14"/>
                  <a:pt x="297" y="29"/>
                  <a:pt x="349" y="33"/>
                </a:cubicBezTo>
                <a:cubicBezTo>
                  <a:pt x="404" y="52"/>
                  <a:pt x="375" y="45"/>
                  <a:pt x="435" y="53"/>
                </a:cubicBezTo>
                <a:cubicBezTo>
                  <a:pt x="441" y="60"/>
                  <a:pt x="447" y="67"/>
                  <a:pt x="454" y="73"/>
                </a:cubicBezTo>
                <a:cubicBezTo>
                  <a:pt x="460" y="78"/>
                  <a:pt x="468" y="80"/>
                  <a:pt x="474" y="86"/>
                </a:cubicBezTo>
                <a:cubicBezTo>
                  <a:pt x="518" y="130"/>
                  <a:pt x="454" y="84"/>
                  <a:pt x="507" y="119"/>
                </a:cubicBezTo>
                <a:cubicBezTo>
                  <a:pt x="510" y="119"/>
                  <a:pt x="585" y="115"/>
                  <a:pt x="606" y="106"/>
                </a:cubicBezTo>
                <a:cubicBezTo>
                  <a:pt x="633" y="95"/>
                  <a:pt x="649" y="80"/>
                  <a:pt x="679" y="73"/>
                </a:cubicBezTo>
                <a:cubicBezTo>
                  <a:pt x="726" y="41"/>
                  <a:pt x="738" y="55"/>
                  <a:pt x="810" y="60"/>
                </a:cubicBezTo>
                <a:cubicBezTo>
                  <a:pt x="850" y="97"/>
                  <a:pt x="912" y="76"/>
                  <a:pt x="962" y="73"/>
                </a:cubicBezTo>
                <a:cubicBezTo>
                  <a:pt x="1003" y="59"/>
                  <a:pt x="1045" y="44"/>
                  <a:pt x="1087" y="33"/>
                </a:cubicBezTo>
                <a:cubicBezTo>
                  <a:pt x="1122" y="45"/>
                  <a:pt x="1152" y="61"/>
                  <a:pt x="1186" y="73"/>
                </a:cubicBezTo>
                <a:cubicBezTo>
                  <a:pt x="1311" y="64"/>
                  <a:pt x="1246" y="69"/>
                  <a:pt x="1318" y="47"/>
                </a:cubicBezTo>
                <a:cubicBezTo>
                  <a:pt x="1341" y="22"/>
                  <a:pt x="1356" y="42"/>
                  <a:pt x="1384" y="47"/>
                </a:cubicBezTo>
                <a:cubicBezTo>
                  <a:pt x="1402" y="50"/>
                  <a:pt x="1419" y="51"/>
                  <a:pt x="1437" y="53"/>
                </a:cubicBezTo>
                <a:cubicBezTo>
                  <a:pt x="1450" y="55"/>
                  <a:pt x="1463" y="58"/>
                  <a:pt x="1476" y="60"/>
                </a:cubicBezTo>
                <a:cubicBezTo>
                  <a:pt x="1533" y="54"/>
                  <a:pt x="1554" y="50"/>
                  <a:pt x="1602" y="73"/>
                </a:cubicBezTo>
                <a:cubicBezTo>
                  <a:pt x="1656" y="127"/>
                  <a:pt x="1647" y="121"/>
                  <a:pt x="1727" y="112"/>
                </a:cubicBezTo>
                <a:cubicBezTo>
                  <a:pt x="1739" y="104"/>
                  <a:pt x="1755" y="102"/>
                  <a:pt x="1766" y="93"/>
                </a:cubicBezTo>
                <a:cubicBezTo>
                  <a:pt x="1789" y="75"/>
                  <a:pt x="1803" y="38"/>
                  <a:pt x="1826" y="20"/>
                </a:cubicBezTo>
                <a:cubicBezTo>
                  <a:pt x="1840" y="9"/>
                  <a:pt x="1883" y="3"/>
                  <a:pt x="1898" y="0"/>
                </a:cubicBezTo>
                <a:cubicBezTo>
                  <a:pt x="1925" y="7"/>
                  <a:pt x="1949" y="15"/>
                  <a:pt x="1977" y="20"/>
                </a:cubicBezTo>
                <a:cubicBezTo>
                  <a:pt x="2008" y="49"/>
                  <a:pt x="1972" y="19"/>
                  <a:pt x="2010" y="40"/>
                </a:cubicBezTo>
                <a:cubicBezTo>
                  <a:pt x="2063" y="70"/>
                  <a:pt x="2031" y="66"/>
                  <a:pt x="2070" y="66"/>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GB"/>
          </a:p>
        </p:txBody>
      </p:sp>
      <p:sp>
        <p:nvSpPr>
          <p:cNvPr id="977020" name="Text Box 124"/>
          <p:cNvSpPr txBox="1">
            <a:spLocks noChangeArrowheads="1"/>
          </p:cNvSpPr>
          <p:nvPr/>
        </p:nvSpPr>
        <p:spPr bwMode="auto">
          <a:xfrm>
            <a:off x="2971800" y="2514600"/>
            <a:ext cx="1882775" cy="338554"/>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b="0" dirty="0" err="1">
                <a:solidFill>
                  <a:schemeClr val="tx2"/>
                </a:solidFill>
              </a:rPr>
              <a:t>Dysthymia</a:t>
            </a:r>
            <a:endParaRPr lang="en-US" b="0" dirty="0">
              <a:solidFill>
                <a:schemeClr val="tx2"/>
              </a:solidFill>
            </a:endParaRPr>
          </a:p>
        </p:txBody>
      </p:sp>
      <p:sp>
        <p:nvSpPr>
          <p:cNvPr id="977021" name="Line 125"/>
          <p:cNvSpPr>
            <a:spLocks noChangeShapeType="1"/>
          </p:cNvSpPr>
          <p:nvPr/>
        </p:nvSpPr>
        <p:spPr bwMode="auto">
          <a:xfrm>
            <a:off x="5254625" y="1849438"/>
            <a:ext cx="3365500" cy="0"/>
          </a:xfrm>
          <a:prstGeom prst="line">
            <a:avLst/>
          </a:prstGeom>
          <a:noFill/>
          <a:ln w="25400">
            <a:solidFill>
              <a:srgbClr val="FF0000"/>
            </a:solidFill>
            <a:prstDash val="dash"/>
            <a:round/>
            <a:headEnd/>
            <a:tailEnd/>
          </a:ln>
          <a:effectLst/>
        </p:spPr>
        <p:txBody>
          <a:bodyPr wrap="none" anchor="ctr"/>
          <a:lstStyle/>
          <a:p>
            <a:endParaRPr lang="en-GB"/>
          </a:p>
        </p:txBody>
      </p:sp>
      <p:sp>
        <p:nvSpPr>
          <p:cNvPr id="977022" name="Line 126"/>
          <p:cNvSpPr>
            <a:spLocks noChangeShapeType="1"/>
          </p:cNvSpPr>
          <p:nvPr/>
        </p:nvSpPr>
        <p:spPr bwMode="auto">
          <a:xfrm>
            <a:off x="5254625" y="2001838"/>
            <a:ext cx="3365500" cy="0"/>
          </a:xfrm>
          <a:prstGeom prst="line">
            <a:avLst/>
          </a:prstGeom>
          <a:noFill/>
          <a:ln w="25400">
            <a:solidFill>
              <a:srgbClr val="FF0000"/>
            </a:solidFill>
            <a:prstDash val="dash"/>
            <a:round/>
            <a:headEnd/>
            <a:tailEnd/>
          </a:ln>
          <a:effectLst/>
        </p:spPr>
        <p:txBody>
          <a:bodyPr wrap="none" anchor="ctr"/>
          <a:lstStyle/>
          <a:p>
            <a:endParaRPr lang="en-GB"/>
          </a:p>
        </p:txBody>
      </p:sp>
      <p:sp>
        <p:nvSpPr>
          <p:cNvPr id="977023" name="Line 127"/>
          <p:cNvSpPr>
            <a:spLocks noChangeShapeType="1"/>
          </p:cNvSpPr>
          <p:nvPr/>
        </p:nvSpPr>
        <p:spPr bwMode="auto">
          <a:xfrm>
            <a:off x="5265738" y="1925638"/>
            <a:ext cx="317500" cy="0"/>
          </a:xfrm>
          <a:prstGeom prst="line">
            <a:avLst/>
          </a:prstGeom>
          <a:noFill/>
          <a:ln w="25400">
            <a:solidFill>
              <a:schemeClr val="tx1"/>
            </a:solidFill>
            <a:round/>
            <a:headEnd/>
            <a:tailEnd/>
          </a:ln>
          <a:effectLst/>
        </p:spPr>
        <p:txBody>
          <a:bodyPr wrap="none" anchor="ctr"/>
          <a:lstStyle/>
          <a:p>
            <a:endParaRPr lang="en-GB"/>
          </a:p>
        </p:txBody>
      </p:sp>
      <p:sp>
        <p:nvSpPr>
          <p:cNvPr id="977024" name="Line 128"/>
          <p:cNvSpPr>
            <a:spLocks noChangeShapeType="1"/>
          </p:cNvSpPr>
          <p:nvPr/>
        </p:nvSpPr>
        <p:spPr bwMode="auto">
          <a:xfrm>
            <a:off x="5605463" y="1938338"/>
            <a:ext cx="44450" cy="431800"/>
          </a:xfrm>
          <a:prstGeom prst="line">
            <a:avLst/>
          </a:prstGeom>
          <a:noFill/>
          <a:ln w="25400">
            <a:solidFill>
              <a:schemeClr val="tx1"/>
            </a:solidFill>
            <a:round/>
            <a:headEnd/>
            <a:tailEnd/>
          </a:ln>
          <a:effectLst/>
        </p:spPr>
        <p:txBody>
          <a:bodyPr wrap="none" anchor="ctr"/>
          <a:lstStyle/>
          <a:p>
            <a:endParaRPr lang="en-GB"/>
          </a:p>
        </p:txBody>
      </p:sp>
      <p:sp>
        <p:nvSpPr>
          <p:cNvPr id="977025" name="Line 129"/>
          <p:cNvSpPr>
            <a:spLocks noChangeShapeType="1"/>
          </p:cNvSpPr>
          <p:nvPr/>
        </p:nvSpPr>
        <p:spPr bwMode="auto">
          <a:xfrm flipV="1">
            <a:off x="5672138" y="2133600"/>
            <a:ext cx="42862" cy="261938"/>
          </a:xfrm>
          <a:prstGeom prst="line">
            <a:avLst/>
          </a:prstGeom>
          <a:noFill/>
          <a:ln w="25400">
            <a:solidFill>
              <a:schemeClr val="tx1"/>
            </a:solidFill>
            <a:round/>
            <a:headEnd/>
            <a:tailEnd/>
          </a:ln>
          <a:effectLst/>
        </p:spPr>
        <p:txBody>
          <a:bodyPr wrap="none" anchor="ctr"/>
          <a:lstStyle/>
          <a:p>
            <a:endParaRPr lang="en-GB"/>
          </a:p>
        </p:txBody>
      </p:sp>
      <p:sp>
        <p:nvSpPr>
          <p:cNvPr id="977026" name="Line 130"/>
          <p:cNvSpPr>
            <a:spLocks noChangeShapeType="1"/>
          </p:cNvSpPr>
          <p:nvPr/>
        </p:nvSpPr>
        <p:spPr bwMode="auto">
          <a:xfrm>
            <a:off x="7637463" y="1925638"/>
            <a:ext cx="315912" cy="0"/>
          </a:xfrm>
          <a:prstGeom prst="line">
            <a:avLst/>
          </a:prstGeom>
          <a:noFill/>
          <a:ln w="25400">
            <a:solidFill>
              <a:schemeClr val="tx1"/>
            </a:solidFill>
            <a:round/>
            <a:headEnd/>
            <a:tailEnd/>
          </a:ln>
          <a:effectLst/>
        </p:spPr>
        <p:txBody>
          <a:bodyPr wrap="none" anchor="ctr"/>
          <a:lstStyle/>
          <a:p>
            <a:endParaRPr lang="en-GB"/>
          </a:p>
        </p:txBody>
      </p:sp>
      <p:sp>
        <p:nvSpPr>
          <p:cNvPr id="977027" name="Line 131"/>
          <p:cNvSpPr>
            <a:spLocks noChangeShapeType="1"/>
          </p:cNvSpPr>
          <p:nvPr/>
        </p:nvSpPr>
        <p:spPr bwMode="auto">
          <a:xfrm>
            <a:off x="7975600" y="1938338"/>
            <a:ext cx="46038" cy="431800"/>
          </a:xfrm>
          <a:prstGeom prst="line">
            <a:avLst/>
          </a:prstGeom>
          <a:noFill/>
          <a:ln w="25400">
            <a:solidFill>
              <a:schemeClr val="tx1"/>
            </a:solidFill>
            <a:round/>
            <a:headEnd/>
            <a:tailEnd/>
          </a:ln>
          <a:effectLst/>
        </p:spPr>
        <p:txBody>
          <a:bodyPr wrap="none" anchor="ctr"/>
          <a:lstStyle/>
          <a:p>
            <a:endParaRPr lang="en-GB"/>
          </a:p>
        </p:txBody>
      </p:sp>
      <p:sp>
        <p:nvSpPr>
          <p:cNvPr id="977028" name="Line 132"/>
          <p:cNvSpPr>
            <a:spLocks noChangeShapeType="1"/>
          </p:cNvSpPr>
          <p:nvPr/>
        </p:nvSpPr>
        <p:spPr bwMode="auto">
          <a:xfrm flipV="1">
            <a:off x="8043863" y="1912938"/>
            <a:ext cx="44450" cy="482600"/>
          </a:xfrm>
          <a:prstGeom prst="line">
            <a:avLst/>
          </a:prstGeom>
          <a:noFill/>
          <a:ln w="25400">
            <a:solidFill>
              <a:schemeClr val="tx1"/>
            </a:solidFill>
            <a:round/>
            <a:headEnd/>
            <a:tailEnd/>
          </a:ln>
          <a:effectLst/>
        </p:spPr>
        <p:txBody>
          <a:bodyPr wrap="none" anchor="ctr"/>
          <a:lstStyle/>
          <a:p>
            <a:endParaRPr lang="en-GB"/>
          </a:p>
        </p:txBody>
      </p:sp>
      <p:sp>
        <p:nvSpPr>
          <p:cNvPr id="977029" name="Line 133"/>
          <p:cNvSpPr>
            <a:spLocks noChangeShapeType="1"/>
          </p:cNvSpPr>
          <p:nvPr/>
        </p:nvSpPr>
        <p:spPr bwMode="auto">
          <a:xfrm>
            <a:off x="7500938" y="1938338"/>
            <a:ext cx="46037" cy="431800"/>
          </a:xfrm>
          <a:prstGeom prst="line">
            <a:avLst/>
          </a:prstGeom>
          <a:noFill/>
          <a:ln w="25400">
            <a:solidFill>
              <a:schemeClr val="tx1"/>
            </a:solidFill>
            <a:round/>
            <a:headEnd/>
            <a:tailEnd/>
          </a:ln>
          <a:effectLst/>
        </p:spPr>
        <p:txBody>
          <a:bodyPr wrap="none" anchor="ctr"/>
          <a:lstStyle/>
          <a:p>
            <a:endParaRPr lang="en-GB"/>
          </a:p>
        </p:txBody>
      </p:sp>
      <p:sp>
        <p:nvSpPr>
          <p:cNvPr id="977030" name="Line 134"/>
          <p:cNvSpPr>
            <a:spLocks noChangeShapeType="1"/>
          </p:cNvSpPr>
          <p:nvPr/>
        </p:nvSpPr>
        <p:spPr bwMode="auto">
          <a:xfrm flipV="1">
            <a:off x="7569200" y="1912938"/>
            <a:ext cx="46038" cy="482600"/>
          </a:xfrm>
          <a:prstGeom prst="line">
            <a:avLst/>
          </a:prstGeom>
          <a:noFill/>
          <a:ln w="25400">
            <a:solidFill>
              <a:schemeClr val="tx1"/>
            </a:solidFill>
            <a:round/>
            <a:headEnd/>
            <a:tailEnd/>
          </a:ln>
          <a:effectLst/>
        </p:spPr>
        <p:txBody>
          <a:bodyPr wrap="none" anchor="ctr"/>
          <a:lstStyle/>
          <a:p>
            <a:endParaRPr lang="en-GB"/>
          </a:p>
        </p:txBody>
      </p:sp>
      <p:sp>
        <p:nvSpPr>
          <p:cNvPr id="977031" name="Line 135"/>
          <p:cNvSpPr>
            <a:spLocks noChangeShapeType="1"/>
          </p:cNvSpPr>
          <p:nvPr/>
        </p:nvSpPr>
        <p:spPr bwMode="auto">
          <a:xfrm>
            <a:off x="7027863" y="1938338"/>
            <a:ext cx="44450" cy="431800"/>
          </a:xfrm>
          <a:prstGeom prst="line">
            <a:avLst/>
          </a:prstGeom>
          <a:noFill/>
          <a:ln w="25400">
            <a:solidFill>
              <a:schemeClr val="tx1"/>
            </a:solidFill>
            <a:round/>
            <a:headEnd/>
            <a:tailEnd/>
          </a:ln>
          <a:effectLst/>
        </p:spPr>
        <p:txBody>
          <a:bodyPr wrap="none" anchor="ctr"/>
          <a:lstStyle/>
          <a:p>
            <a:endParaRPr lang="en-GB"/>
          </a:p>
        </p:txBody>
      </p:sp>
      <p:sp>
        <p:nvSpPr>
          <p:cNvPr id="977032" name="Line 136"/>
          <p:cNvSpPr>
            <a:spLocks noChangeShapeType="1"/>
          </p:cNvSpPr>
          <p:nvPr/>
        </p:nvSpPr>
        <p:spPr bwMode="auto">
          <a:xfrm flipH="1" flipV="1">
            <a:off x="7086600" y="2133600"/>
            <a:ext cx="7938" cy="261938"/>
          </a:xfrm>
          <a:prstGeom prst="line">
            <a:avLst/>
          </a:prstGeom>
          <a:noFill/>
          <a:ln w="25400">
            <a:solidFill>
              <a:schemeClr val="tx1"/>
            </a:solidFill>
            <a:round/>
            <a:headEnd/>
            <a:tailEnd/>
          </a:ln>
          <a:effectLst/>
        </p:spPr>
        <p:txBody>
          <a:bodyPr wrap="none" anchor="ctr"/>
          <a:lstStyle/>
          <a:p>
            <a:endParaRPr lang="en-GB"/>
          </a:p>
        </p:txBody>
      </p:sp>
      <p:sp>
        <p:nvSpPr>
          <p:cNvPr id="977033" name="Line 137"/>
          <p:cNvSpPr>
            <a:spLocks noChangeShapeType="1"/>
          </p:cNvSpPr>
          <p:nvPr/>
        </p:nvSpPr>
        <p:spPr bwMode="auto">
          <a:xfrm>
            <a:off x="6215063" y="1925638"/>
            <a:ext cx="315912" cy="0"/>
          </a:xfrm>
          <a:prstGeom prst="line">
            <a:avLst/>
          </a:prstGeom>
          <a:noFill/>
          <a:ln w="25400">
            <a:solidFill>
              <a:schemeClr val="tx1"/>
            </a:solidFill>
            <a:round/>
            <a:headEnd/>
            <a:tailEnd/>
          </a:ln>
          <a:effectLst/>
        </p:spPr>
        <p:txBody>
          <a:bodyPr wrap="none" anchor="ctr"/>
          <a:lstStyle/>
          <a:p>
            <a:endParaRPr lang="en-GB"/>
          </a:p>
        </p:txBody>
      </p:sp>
      <p:sp>
        <p:nvSpPr>
          <p:cNvPr id="977034" name="Line 138"/>
          <p:cNvSpPr>
            <a:spLocks noChangeShapeType="1"/>
          </p:cNvSpPr>
          <p:nvPr/>
        </p:nvSpPr>
        <p:spPr bwMode="auto">
          <a:xfrm>
            <a:off x="6553200" y="1938338"/>
            <a:ext cx="46038" cy="431800"/>
          </a:xfrm>
          <a:prstGeom prst="line">
            <a:avLst/>
          </a:prstGeom>
          <a:noFill/>
          <a:ln w="25400">
            <a:solidFill>
              <a:schemeClr val="tx1"/>
            </a:solidFill>
            <a:round/>
            <a:headEnd/>
            <a:tailEnd/>
          </a:ln>
          <a:effectLst/>
        </p:spPr>
        <p:txBody>
          <a:bodyPr wrap="none" anchor="ctr"/>
          <a:lstStyle/>
          <a:p>
            <a:endParaRPr lang="en-GB"/>
          </a:p>
        </p:txBody>
      </p:sp>
      <p:sp>
        <p:nvSpPr>
          <p:cNvPr id="977035" name="Line 139"/>
          <p:cNvSpPr>
            <a:spLocks noChangeShapeType="1"/>
          </p:cNvSpPr>
          <p:nvPr/>
        </p:nvSpPr>
        <p:spPr bwMode="auto">
          <a:xfrm flipV="1">
            <a:off x="6621463" y="1912938"/>
            <a:ext cx="44450" cy="482600"/>
          </a:xfrm>
          <a:prstGeom prst="line">
            <a:avLst/>
          </a:prstGeom>
          <a:noFill/>
          <a:ln w="25400">
            <a:solidFill>
              <a:schemeClr val="tx1"/>
            </a:solidFill>
            <a:round/>
            <a:headEnd/>
            <a:tailEnd/>
          </a:ln>
          <a:effectLst/>
        </p:spPr>
        <p:txBody>
          <a:bodyPr wrap="none" anchor="ctr"/>
          <a:lstStyle/>
          <a:p>
            <a:endParaRPr lang="en-GB"/>
          </a:p>
        </p:txBody>
      </p:sp>
      <p:sp>
        <p:nvSpPr>
          <p:cNvPr id="977036" name="Line 140"/>
          <p:cNvSpPr>
            <a:spLocks noChangeShapeType="1"/>
          </p:cNvSpPr>
          <p:nvPr/>
        </p:nvSpPr>
        <p:spPr bwMode="auto">
          <a:xfrm>
            <a:off x="6096000" y="2209800"/>
            <a:ext cx="28575" cy="160338"/>
          </a:xfrm>
          <a:prstGeom prst="line">
            <a:avLst/>
          </a:prstGeom>
          <a:noFill/>
          <a:ln w="25400">
            <a:solidFill>
              <a:schemeClr val="tx1"/>
            </a:solidFill>
            <a:round/>
            <a:headEnd/>
            <a:tailEnd/>
          </a:ln>
          <a:effectLst/>
        </p:spPr>
        <p:txBody>
          <a:bodyPr wrap="none" anchor="ctr"/>
          <a:lstStyle/>
          <a:p>
            <a:endParaRPr lang="en-GB"/>
          </a:p>
        </p:txBody>
      </p:sp>
      <p:sp>
        <p:nvSpPr>
          <p:cNvPr id="977037" name="Line 141"/>
          <p:cNvSpPr>
            <a:spLocks noChangeShapeType="1"/>
          </p:cNvSpPr>
          <p:nvPr/>
        </p:nvSpPr>
        <p:spPr bwMode="auto">
          <a:xfrm flipV="1">
            <a:off x="6146800" y="1912938"/>
            <a:ext cx="46038" cy="482600"/>
          </a:xfrm>
          <a:prstGeom prst="line">
            <a:avLst/>
          </a:prstGeom>
          <a:noFill/>
          <a:ln w="25400">
            <a:solidFill>
              <a:schemeClr val="tx1"/>
            </a:solidFill>
            <a:round/>
            <a:headEnd/>
            <a:tailEnd/>
          </a:ln>
          <a:effectLst/>
        </p:spPr>
        <p:txBody>
          <a:bodyPr wrap="none" anchor="ctr"/>
          <a:lstStyle/>
          <a:p>
            <a:endParaRPr lang="en-GB"/>
          </a:p>
        </p:txBody>
      </p:sp>
      <p:sp>
        <p:nvSpPr>
          <p:cNvPr id="977038" name="Line 142"/>
          <p:cNvSpPr>
            <a:spLocks noChangeShapeType="1"/>
          </p:cNvSpPr>
          <p:nvPr/>
        </p:nvSpPr>
        <p:spPr bwMode="auto">
          <a:xfrm>
            <a:off x="8450263" y="1938338"/>
            <a:ext cx="44450" cy="431800"/>
          </a:xfrm>
          <a:prstGeom prst="line">
            <a:avLst/>
          </a:prstGeom>
          <a:noFill/>
          <a:ln w="25400">
            <a:solidFill>
              <a:schemeClr val="tx1"/>
            </a:solidFill>
            <a:round/>
            <a:headEnd/>
            <a:tailEnd/>
          </a:ln>
          <a:effectLst/>
        </p:spPr>
        <p:txBody>
          <a:bodyPr wrap="none" anchor="ctr"/>
          <a:lstStyle/>
          <a:p>
            <a:endParaRPr lang="en-GB"/>
          </a:p>
        </p:txBody>
      </p:sp>
      <p:sp>
        <p:nvSpPr>
          <p:cNvPr id="977039" name="Line 143"/>
          <p:cNvSpPr>
            <a:spLocks noChangeShapeType="1"/>
          </p:cNvSpPr>
          <p:nvPr/>
        </p:nvSpPr>
        <p:spPr bwMode="auto">
          <a:xfrm flipV="1">
            <a:off x="8516938" y="1912938"/>
            <a:ext cx="46037" cy="482600"/>
          </a:xfrm>
          <a:prstGeom prst="line">
            <a:avLst/>
          </a:prstGeom>
          <a:noFill/>
          <a:ln w="25400">
            <a:solidFill>
              <a:schemeClr val="tx1"/>
            </a:solidFill>
            <a:round/>
            <a:headEnd/>
            <a:tailEnd/>
          </a:ln>
          <a:effectLst/>
        </p:spPr>
        <p:txBody>
          <a:bodyPr wrap="none" anchor="ctr"/>
          <a:lstStyle/>
          <a:p>
            <a:endParaRPr lang="en-GB"/>
          </a:p>
        </p:txBody>
      </p:sp>
      <p:sp>
        <p:nvSpPr>
          <p:cNvPr id="977040" name="Rectangle 144"/>
          <p:cNvSpPr>
            <a:spLocks noChangeArrowheads="1"/>
          </p:cNvSpPr>
          <p:nvPr/>
        </p:nvSpPr>
        <p:spPr bwMode="auto">
          <a:xfrm>
            <a:off x="2971800" y="1752600"/>
            <a:ext cx="926537" cy="582211"/>
          </a:xfrm>
          <a:prstGeom prst="rect">
            <a:avLst/>
          </a:prstGeom>
          <a:noFill/>
          <a:ln w="12700">
            <a:noFill/>
            <a:miter lim="800000"/>
            <a:headEnd/>
            <a:tailEnd/>
          </a:ln>
          <a:effectLst/>
        </p:spPr>
        <p:txBody>
          <a:bodyPr wrap="none" lIns="90488" tIns="44450" rIns="90488" bIns="44450">
            <a:spAutoFit/>
          </a:bodyPr>
          <a:lstStyle/>
          <a:p>
            <a:pPr eaLnBrk="0" hangingPunct="0"/>
            <a:r>
              <a:rPr lang="en-US" b="0" dirty="0">
                <a:solidFill>
                  <a:schemeClr val="tx2"/>
                </a:solidFill>
              </a:rPr>
              <a:t>Unipolar</a:t>
            </a:r>
          </a:p>
          <a:p>
            <a:pPr eaLnBrk="0" hangingPunct="0"/>
            <a:r>
              <a:rPr lang="en-US" b="0" dirty="0">
                <a:solidFill>
                  <a:schemeClr val="tx2"/>
                </a:solidFill>
              </a:rPr>
              <a:t>recurrent</a:t>
            </a:r>
          </a:p>
        </p:txBody>
      </p:sp>
      <p:sp>
        <p:nvSpPr>
          <p:cNvPr id="977041" name="Freeform 145"/>
          <p:cNvSpPr>
            <a:spLocks/>
          </p:cNvSpPr>
          <p:nvPr/>
        </p:nvSpPr>
        <p:spPr bwMode="auto">
          <a:xfrm>
            <a:off x="5715000" y="2041525"/>
            <a:ext cx="390525" cy="168275"/>
          </a:xfrm>
          <a:custGeom>
            <a:avLst/>
            <a:gdLst/>
            <a:ahLst/>
            <a:cxnLst>
              <a:cxn ang="0">
                <a:pos x="0" y="49"/>
              </a:cxn>
              <a:cxn ang="0">
                <a:pos x="55" y="24"/>
              </a:cxn>
              <a:cxn ang="0">
                <a:pos x="104" y="18"/>
              </a:cxn>
              <a:cxn ang="0">
                <a:pos x="140" y="61"/>
              </a:cxn>
              <a:cxn ang="0">
                <a:pos x="214" y="42"/>
              </a:cxn>
              <a:cxn ang="0">
                <a:pos x="238" y="73"/>
              </a:cxn>
              <a:cxn ang="0">
                <a:pos x="257" y="91"/>
              </a:cxn>
            </a:cxnLst>
            <a:rect l="0" t="0" r="r" b="b"/>
            <a:pathLst>
              <a:path w="257" h="95">
                <a:moveTo>
                  <a:pt x="0" y="49"/>
                </a:moveTo>
                <a:cubicBezTo>
                  <a:pt x="20" y="41"/>
                  <a:pt x="35" y="30"/>
                  <a:pt x="55" y="24"/>
                </a:cubicBezTo>
                <a:cubicBezTo>
                  <a:pt x="76" y="10"/>
                  <a:pt x="84" y="0"/>
                  <a:pt x="104" y="18"/>
                </a:cubicBezTo>
                <a:cubicBezTo>
                  <a:pt x="112" y="41"/>
                  <a:pt x="120" y="47"/>
                  <a:pt x="140" y="61"/>
                </a:cubicBezTo>
                <a:cubicBezTo>
                  <a:pt x="168" y="57"/>
                  <a:pt x="188" y="52"/>
                  <a:pt x="214" y="42"/>
                </a:cubicBezTo>
                <a:cubicBezTo>
                  <a:pt x="229" y="89"/>
                  <a:pt x="207" y="35"/>
                  <a:pt x="238" y="73"/>
                </a:cubicBezTo>
                <a:cubicBezTo>
                  <a:pt x="256" y="95"/>
                  <a:pt x="231" y="91"/>
                  <a:pt x="257" y="91"/>
                </a:cubicBezTo>
              </a:path>
            </a:pathLst>
          </a:custGeom>
          <a:noFill/>
          <a:ln w="28575" cap="sq" cmpd="sng">
            <a:solidFill>
              <a:schemeClr val="tx1"/>
            </a:solidFill>
            <a:prstDash val="solid"/>
            <a:round/>
            <a:headEnd type="none" w="sm" len="sm"/>
            <a:tailEnd type="none" w="sm" len="sm"/>
          </a:ln>
          <a:effectLst/>
        </p:spPr>
        <p:txBody>
          <a:bodyPr wrap="none" anchor="ctr"/>
          <a:lstStyle/>
          <a:p>
            <a:endParaRPr lang="en-GB"/>
          </a:p>
        </p:txBody>
      </p:sp>
      <p:sp>
        <p:nvSpPr>
          <p:cNvPr id="977042" name="Freeform 146"/>
          <p:cNvSpPr>
            <a:spLocks/>
          </p:cNvSpPr>
          <p:nvPr/>
        </p:nvSpPr>
        <p:spPr bwMode="auto">
          <a:xfrm>
            <a:off x="6678613" y="1892300"/>
            <a:ext cx="352425" cy="314325"/>
          </a:xfrm>
          <a:custGeom>
            <a:avLst/>
            <a:gdLst/>
            <a:ahLst/>
            <a:cxnLst>
              <a:cxn ang="0">
                <a:pos x="0" y="20"/>
              </a:cxn>
              <a:cxn ang="0">
                <a:pos x="31" y="26"/>
              </a:cxn>
              <a:cxn ang="0">
                <a:pos x="55" y="81"/>
              </a:cxn>
              <a:cxn ang="0">
                <a:pos x="86" y="130"/>
              </a:cxn>
              <a:cxn ang="0">
                <a:pos x="116" y="198"/>
              </a:cxn>
              <a:cxn ang="0">
                <a:pos x="153" y="179"/>
              </a:cxn>
              <a:cxn ang="0">
                <a:pos x="177" y="143"/>
              </a:cxn>
              <a:cxn ang="0">
                <a:pos x="202" y="57"/>
              </a:cxn>
              <a:cxn ang="0">
                <a:pos x="220" y="38"/>
              </a:cxn>
            </a:cxnLst>
            <a:rect l="0" t="0" r="r" b="b"/>
            <a:pathLst>
              <a:path w="222" h="198">
                <a:moveTo>
                  <a:pt x="0" y="20"/>
                </a:moveTo>
                <a:cubicBezTo>
                  <a:pt x="10" y="22"/>
                  <a:pt x="22" y="21"/>
                  <a:pt x="31" y="26"/>
                </a:cubicBezTo>
                <a:cubicBezTo>
                  <a:pt x="42" y="32"/>
                  <a:pt x="54" y="77"/>
                  <a:pt x="55" y="81"/>
                </a:cubicBezTo>
                <a:cubicBezTo>
                  <a:pt x="62" y="102"/>
                  <a:pt x="69" y="114"/>
                  <a:pt x="86" y="130"/>
                </a:cubicBezTo>
                <a:cubicBezTo>
                  <a:pt x="97" y="165"/>
                  <a:pt x="108" y="156"/>
                  <a:pt x="116" y="198"/>
                </a:cubicBezTo>
                <a:cubicBezTo>
                  <a:pt x="131" y="194"/>
                  <a:pt x="146" y="196"/>
                  <a:pt x="153" y="179"/>
                </a:cubicBezTo>
                <a:cubicBezTo>
                  <a:pt x="169" y="140"/>
                  <a:pt x="144" y="154"/>
                  <a:pt x="177" y="143"/>
                </a:cubicBezTo>
                <a:cubicBezTo>
                  <a:pt x="213" y="107"/>
                  <a:pt x="166" y="159"/>
                  <a:pt x="202" y="57"/>
                </a:cubicBezTo>
                <a:cubicBezTo>
                  <a:pt x="222" y="0"/>
                  <a:pt x="220" y="66"/>
                  <a:pt x="220" y="38"/>
                </a:cubicBezTo>
              </a:path>
            </a:pathLst>
          </a:custGeom>
          <a:noFill/>
          <a:ln w="28575" cap="sq" cmpd="sng">
            <a:solidFill>
              <a:schemeClr val="tx1"/>
            </a:solidFill>
            <a:prstDash val="solid"/>
            <a:round/>
            <a:headEnd type="none" w="sm" len="sm"/>
            <a:tailEnd type="none" w="sm" len="sm"/>
          </a:ln>
          <a:effectLst/>
        </p:spPr>
        <p:txBody>
          <a:bodyPr wrap="none" anchor="ctr"/>
          <a:lstStyle/>
          <a:p>
            <a:endParaRPr lang="en-GB"/>
          </a:p>
        </p:txBody>
      </p:sp>
      <p:sp>
        <p:nvSpPr>
          <p:cNvPr id="977043" name="Freeform 147"/>
          <p:cNvSpPr>
            <a:spLocks/>
          </p:cNvSpPr>
          <p:nvPr/>
        </p:nvSpPr>
        <p:spPr bwMode="auto">
          <a:xfrm>
            <a:off x="7086600" y="1949450"/>
            <a:ext cx="454025" cy="260350"/>
          </a:xfrm>
          <a:custGeom>
            <a:avLst/>
            <a:gdLst/>
            <a:ahLst/>
            <a:cxnLst>
              <a:cxn ang="0">
                <a:pos x="0" y="100"/>
              </a:cxn>
              <a:cxn ang="0">
                <a:pos x="67" y="76"/>
              </a:cxn>
              <a:cxn ang="0">
                <a:pos x="104" y="162"/>
              </a:cxn>
              <a:cxn ang="0">
                <a:pos x="147" y="113"/>
              </a:cxn>
              <a:cxn ang="0">
                <a:pos x="202" y="94"/>
              </a:cxn>
              <a:cxn ang="0">
                <a:pos x="226" y="45"/>
              </a:cxn>
              <a:cxn ang="0">
                <a:pos x="232" y="27"/>
              </a:cxn>
              <a:cxn ang="0">
                <a:pos x="251" y="21"/>
              </a:cxn>
              <a:cxn ang="0">
                <a:pos x="238" y="2"/>
              </a:cxn>
            </a:cxnLst>
            <a:rect l="0" t="0" r="r" b="b"/>
            <a:pathLst>
              <a:path w="261" h="166">
                <a:moveTo>
                  <a:pt x="0" y="100"/>
                </a:moveTo>
                <a:cubicBezTo>
                  <a:pt x="27" y="95"/>
                  <a:pt x="44" y="91"/>
                  <a:pt x="67" y="76"/>
                </a:cubicBezTo>
                <a:cubicBezTo>
                  <a:pt x="84" y="102"/>
                  <a:pt x="91" y="133"/>
                  <a:pt x="104" y="162"/>
                </a:cubicBezTo>
                <a:cubicBezTo>
                  <a:pt x="149" y="153"/>
                  <a:pt x="131" y="166"/>
                  <a:pt x="147" y="113"/>
                </a:cubicBezTo>
                <a:cubicBezTo>
                  <a:pt x="147" y="113"/>
                  <a:pt x="198" y="95"/>
                  <a:pt x="202" y="94"/>
                </a:cubicBezTo>
                <a:cubicBezTo>
                  <a:pt x="216" y="52"/>
                  <a:pt x="205" y="67"/>
                  <a:pt x="226" y="45"/>
                </a:cubicBezTo>
                <a:cubicBezTo>
                  <a:pt x="228" y="39"/>
                  <a:pt x="227" y="31"/>
                  <a:pt x="232" y="27"/>
                </a:cubicBezTo>
                <a:cubicBezTo>
                  <a:pt x="237" y="22"/>
                  <a:pt x="248" y="27"/>
                  <a:pt x="251" y="21"/>
                </a:cubicBezTo>
                <a:cubicBezTo>
                  <a:pt x="261" y="0"/>
                  <a:pt x="246" y="2"/>
                  <a:pt x="238" y="2"/>
                </a:cubicBezTo>
              </a:path>
            </a:pathLst>
          </a:custGeom>
          <a:noFill/>
          <a:ln w="28575" cap="sq" cmpd="sng">
            <a:solidFill>
              <a:schemeClr val="tx1"/>
            </a:solidFill>
            <a:prstDash val="solid"/>
            <a:round/>
            <a:headEnd type="none" w="sm" len="sm"/>
            <a:tailEnd type="none" w="sm" len="sm"/>
          </a:ln>
          <a:effectLst/>
        </p:spPr>
        <p:txBody>
          <a:bodyPr wrap="none" anchor="ctr"/>
          <a:lstStyle/>
          <a:p>
            <a:endParaRPr lang="en-GB"/>
          </a:p>
        </p:txBody>
      </p:sp>
      <p:sp>
        <p:nvSpPr>
          <p:cNvPr id="977044" name="Freeform 148"/>
          <p:cNvSpPr>
            <a:spLocks/>
          </p:cNvSpPr>
          <p:nvPr/>
        </p:nvSpPr>
        <p:spPr bwMode="auto">
          <a:xfrm>
            <a:off x="8097838" y="1914525"/>
            <a:ext cx="385762" cy="330200"/>
          </a:xfrm>
          <a:custGeom>
            <a:avLst/>
            <a:gdLst/>
            <a:ahLst/>
            <a:cxnLst>
              <a:cxn ang="0">
                <a:pos x="0" y="0"/>
              </a:cxn>
              <a:cxn ang="0">
                <a:pos x="12" y="18"/>
              </a:cxn>
              <a:cxn ang="0">
                <a:pos x="24" y="31"/>
              </a:cxn>
              <a:cxn ang="0">
                <a:pos x="49" y="67"/>
              </a:cxn>
              <a:cxn ang="0">
                <a:pos x="104" y="208"/>
              </a:cxn>
              <a:cxn ang="0">
                <a:pos x="141" y="135"/>
              </a:cxn>
              <a:cxn ang="0">
                <a:pos x="177" y="141"/>
              </a:cxn>
              <a:cxn ang="0">
                <a:pos x="202" y="104"/>
              </a:cxn>
              <a:cxn ang="0">
                <a:pos x="220" y="92"/>
              </a:cxn>
              <a:cxn ang="0">
                <a:pos x="214" y="24"/>
              </a:cxn>
            </a:cxnLst>
            <a:rect l="0" t="0" r="r" b="b"/>
            <a:pathLst>
              <a:path w="243" h="208">
                <a:moveTo>
                  <a:pt x="0" y="0"/>
                </a:moveTo>
                <a:cubicBezTo>
                  <a:pt x="4" y="6"/>
                  <a:pt x="8" y="12"/>
                  <a:pt x="12" y="18"/>
                </a:cubicBezTo>
                <a:cubicBezTo>
                  <a:pt x="16" y="23"/>
                  <a:pt x="20" y="26"/>
                  <a:pt x="24" y="31"/>
                </a:cubicBezTo>
                <a:cubicBezTo>
                  <a:pt x="33" y="43"/>
                  <a:pt x="49" y="67"/>
                  <a:pt x="49" y="67"/>
                </a:cubicBezTo>
                <a:cubicBezTo>
                  <a:pt x="54" y="136"/>
                  <a:pt x="48" y="171"/>
                  <a:pt x="104" y="208"/>
                </a:cubicBezTo>
                <a:cubicBezTo>
                  <a:pt x="112" y="184"/>
                  <a:pt x="123" y="152"/>
                  <a:pt x="141" y="135"/>
                </a:cubicBezTo>
                <a:cubicBezTo>
                  <a:pt x="153" y="137"/>
                  <a:pt x="165" y="144"/>
                  <a:pt x="177" y="141"/>
                </a:cubicBezTo>
                <a:cubicBezTo>
                  <a:pt x="204" y="135"/>
                  <a:pt x="190" y="118"/>
                  <a:pt x="202" y="104"/>
                </a:cubicBezTo>
                <a:cubicBezTo>
                  <a:pt x="207" y="98"/>
                  <a:pt x="214" y="96"/>
                  <a:pt x="220" y="92"/>
                </a:cubicBezTo>
                <a:cubicBezTo>
                  <a:pt x="225" y="75"/>
                  <a:pt x="243" y="24"/>
                  <a:pt x="214" y="24"/>
                </a:cubicBezTo>
              </a:path>
            </a:pathLst>
          </a:custGeom>
          <a:noFill/>
          <a:ln w="28575" cap="sq" cmpd="sng">
            <a:solidFill>
              <a:schemeClr val="tx1"/>
            </a:solidFill>
            <a:prstDash val="solid"/>
            <a:round/>
            <a:headEnd type="none" w="sm" len="sm"/>
            <a:tailEnd type="none" w="sm" len="sm"/>
          </a:ln>
          <a:effectLst/>
        </p:spPr>
        <p:txBody>
          <a:bodyPr wrap="none" anchor="ctr"/>
          <a:lstStyle/>
          <a:p>
            <a:endParaRPr lang="en-GB"/>
          </a:p>
        </p:txBody>
      </p:sp>
      <p:sp>
        <p:nvSpPr>
          <p:cNvPr id="977045" name="Text Box 149"/>
          <p:cNvSpPr txBox="1">
            <a:spLocks noChangeArrowheads="1"/>
          </p:cNvSpPr>
          <p:nvPr/>
        </p:nvSpPr>
        <p:spPr bwMode="auto">
          <a:xfrm>
            <a:off x="669925" y="1868488"/>
            <a:ext cx="1322388"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b="0" dirty="0">
                <a:solidFill>
                  <a:schemeClr val="tx2"/>
                </a:solidFill>
              </a:rPr>
              <a:t>Unipolar</a:t>
            </a:r>
            <a:endParaRPr lang="en-US" sz="2400" b="0" dirty="0">
              <a:solidFill>
                <a:schemeClr val="tx2"/>
              </a:solidFill>
              <a:latin typeface="Times New Roman" pitchFamily="18" charset="0"/>
            </a:endParaRPr>
          </a:p>
        </p:txBody>
      </p:sp>
      <p:sp>
        <p:nvSpPr>
          <p:cNvPr id="977046" name="Text Box 150"/>
          <p:cNvSpPr txBox="1">
            <a:spLocks noChangeArrowheads="1"/>
          </p:cNvSpPr>
          <p:nvPr/>
        </p:nvSpPr>
        <p:spPr bwMode="auto">
          <a:xfrm>
            <a:off x="685800" y="4648200"/>
            <a:ext cx="1135063"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b="0" dirty="0">
                <a:solidFill>
                  <a:schemeClr val="accent2"/>
                </a:solidFill>
              </a:rPr>
              <a:t>Bipolar</a:t>
            </a:r>
            <a:endParaRPr lang="en-US" sz="2400" b="0" dirty="0">
              <a:solidFill>
                <a:schemeClr val="accent2"/>
              </a:solidFill>
              <a:latin typeface="Times New Roman" pitchFamily="18" charset="0"/>
            </a:endParaRPr>
          </a:p>
        </p:txBody>
      </p:sp>
      <p:sp>
        <p:nvSpPr>
          <p:cNvPr id="977047" name="AutoShape 151"/>
          <p:cNvSpPr>
            <a:spLocks/>
          </p:cNvSpPr>
          <p:nvPr/>
        </p:nvSpPr>
        <p:spPr bwMode="auto">
          <a:xfrm>
            <a:off x="2286000" y="3352800"/>
            <a:ext cx="609600" cy="3200400"/>
          </a:xfrm>
          <a:prstGeom prst="leftBrace">
            <a:avLst>
              <a:gd name="adj1" fmla="val 43750"/>
              <a:gd name="adj2" fmla="val 50000"/>
            </a:avLst>
          </a:prstGeom>
          <a:noFill/>
          <a:ln w="28575" cap="sq">
            <a:solidFill>
              <a:schemeClr val="tx1"/>
            </a:solidFill>
            <a:round/>
            <a:headEnd type="none" w="sm" len="sm"/>
            <a:tailEnd type="none" w="sm" len="sm"/>
          </a:ln>
          <a:effectLst/>
        </p:spPr>
        <p:txBody>
          <a:bodyPr wrap="none" anchor="ctr"/>
          <a:lstStyle/>
          <a:p>
            <a:endParaRPr lang="en-GB"/>
          </a:p>
        </p:txBody>
      </p:sp>
      <p:sp>
        <p:nvSpPr>
          <p:cNvPr id="977048" name="AutoShape 152"/>
          <p:cNvSpPr>
            <a:spLocks/>
          </p:cNvSpPr>
          <p:nvPr/>
        </p:nvSpPr>
        <p:spPr bwMode="auto">
          <a:xfrm>
            <a:off x="2286000" y="914400"/>
            <a:ext cx="609600" cy="2057400"/>
          </a:xfrm>
          <a:prstGeom prst="leftBrace">
            <a:avLst>
              <a:gd name="adj1" fmla="val 28125"/>
              <a:gd name="adj2" fmla="val 50000"/>
            </a:avLst>
          </a:prstGeom>
          <a:noFill/>
          <a:ln w="28575" cap="sq">
            <a:solidFill>
              <a:schemeClr val="tx1"/>
            </a:solidFill>
            <a:round/>
            <a:headEnd type="none" w="sm" len="sm"/>
            <a:tailEnd type="none" w="sm" len="sm"/>
          </a:ln>
          <a:effec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50825" y="142875"/>
            <a:ext cx="8882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0" hangingPunct="0">
              <a:spcBef>
                <a:spcPct val="50000"/>
              </a:spcBef>
              <a:defRPr/>
            </a:pPr>
            <a:r>
              <a:rPr lang="en-GB" altLang="zh-CN" sz="2400" dirty="0" err="1">
                <a:solidFill>
                  <a:schemeClr val="bg1"/>
                </a:solidFill>
                <a:latin typeface="+mn-lt"/>
                <a:ea typeface="宋体" pitchFamily="2" charset="-122"/>
                <a:cs typeface="Arial" charset="0"/>
              </a:rPr>
              <a:t>SPaRCLE</a:t>
            </a:r>
            <a:r>
              <a:rPr lang="en-GB" altLang="zh-CN" sz="2400" dirty="0">
                <a:solidFill>
                  <a:schemeClr val="bg1"/>
                </a:solidFill>
                <a:latin typeface="+mn-lt"/>
                <a:ea typeface="宋体" pitchFamily="2" charset="-122"/>
                <a:cs typeface="Arial" charset="0"/>
              </a:rPr>
              <a:t> Study</a:t>
            </a:r>
          </a:p>
        </p:txBody>
      </p:sp>
      <p:sp>
        <p:nvSpPr>
          <p:cNvPr id="29699" name="Rectangle 2"/>
          <p:cNvSpPr>
            <a:spLocks noChangeArrowheads="1"/>
          </p:cNvSpPr>
          <p:nvPr/>
        </p:nvSpPr>
        <p:spPr bwMode="auto">
          <a:xfrm>
            <a:off x="3408363" y="4573588"/>
            <a:ext cx="92233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50000"/>
              </a:spcBef>
              <a:defRPr/>
            </a:pPr>
            <a:r>
              <a:rPr lang="en-GB" altLang="zh-CN" sz="1400" dirty="0">
                <a:latin typeface="+mn-lt"/>
                <a:ea typeface="ＭＳ Ｐゴシック" pitchFamily="34" charset="-128"/>
                <a:cs typeface="Arial" charset="0"/>
              </a:rPr>
              <a:t>Stable</a:t>
            </a:r>
            <a:br>
              <a:rPr lang="en-GB" altLang="zh-CN" sz="1400" dirty="0">
                <a:latin typeface="+mn-lt"/>
                <a:ea typeface="ＭＳ Ｐゴシック" pitchFamily="34" charset="-128"/>
                <a:cs typeface="Arial" charset="0"/>
              </a:rPr>
            </a:br>
            <a:r>
              <a:rPr lang="en-GB" altLang="zh-CN" sz="1400" dirty="0">
                <a:latin typeface="+mn-lt"/>
                <a:ea typeface="ＭＳ Ｐゴシック" pitchFamily="34" charset="-128"/>
                <a:cs typeface="Arial" charset="0"/>
              </a:rPr>
              <a:t>period</a:t>
            </a:r>
          </a:p>
          <a:p>
            <a:pPr algn="ctr" eaLnBrk="0" hangingPunct="0">
              <a:spcBef>
                <a:spcPct val="50000"/>
              </a:spcBef>
              <a:defRPr/>
            </a:pPr>
            <a:r>
              <a:rPr lang="en-GB" altLang="zh-CN" sz="1400" dirty="0">
                <a:latin typeface="+mn-lt"/>
                <a:ea typeface="ＭＳ Ｐゴシック" pitchFamily="34" charset="-128"/>
                <a:cs typeface="Arial" charset="0"/>
              </a:rPr>
              <a:t>4 weeks</a:t>
            </a:r>
            <a:endParaRPr lang="en-US" altLang="zh-CN" sz="1400" dirty="0">
              <a:latin typeface="+mn-lt"/>
              <a:ea typeface="ＭＳ Ｐゴシック" pitchFamily="34" charset="-128"/>
              <a:cs typeface="Arial" charset="0"/>
            </a:endParaRPr>
          </a:p>
        </p:txBody>
      </p:sp>
      <p:sp>
        <p:nvSpPr>
          <p:cNvPr id="13316" name="Rectangle 12"/>
          <p:cNvSpPr>
            <a:spLocks noChangeArrowheads="1"/>
          </p:cNvSpPr>
          <p:nvPr/>
        </p:nvSpPr>
        <p:spPr bwMode="auto">
          <a:xfrm>
            <a:off x="2351088" y="4551363"/>
            <a:ext cx="973137" cy="515937"/>
          </a:xfrm>
          <a:prstGeom prst="rect">
            <a:avLst/>
          </a:prstGeom>
          <a:noFill/>
          <a:ln w="9525">
            <a:noFill/>
            <a:miter lim="800000"/>
            <a:headEnd/>
            <a:tailEnd/>
          </a:ln>
        </p:spPr>
        <p:txBody>
          <a:bodyPr/>
          <a:lstStyle/>
          <a:p>
            <a:pPr algn="ctr" eaLnBrk="0" hangingPunct="0">
              <a:spcBef>
                <a:spcPct val="50000"/>
              </a:spcBef>
            </a:pPr>
            <a:endParaRPr lang="en-US" altLang="zh-CN" sz="1600">
              <a:ea typeface="MS PGothic" pitchFamily="34" charset="-128"/>
            </a:endParaRPr>
          </a:p>
        </p:txBody>
      </p:sp>
      <p:sp>
        <p:nvSpPr>
          <p:cNvPr id="13317" name="Rectangle 13"/>
          <p:cNvSpPr>
            <a:spLocks noChangeArrowheads="1"/>
          </p:cNvSpPr>
          <p:nvPr/>
        </p:nvSpPr>
        <p:spPr bwMode="auto">
          <a:xfrm>
            <a:off x="2543175" y="4551363"/>
            <a:ext cx="584200" cy="206375"/>
          </a:xfrm>
          <a:prstGeom prst="rect">
            <a:avLst/>
          </a:prstGeom>
          <a:noFill/>
          <a:ln w="9525">
            <a:noFill/>
            <a:miter lim="800000"/>
            <a:headEnd/>
            <a:tailEnd/>
          </a:ln>
        </p:spPr>
        <p:txBody>
          <a:bodyPr/>
          <a:lstStyle/>
          <a:p>
            <a:pPr algn="ctr" eaLnBrk="0" hangingPunct="0">
              <a:spcBef>
                <a:spcPct val="50000"/>
              </a:spcBef>
            </a:pPr>
            <a:endParaRPr lang="en-US" altLang="zh-CN" sz="1600">
              <a:ea typeface="MS PGothic" pitchFamily="34" charset="-128"/>
            </a:endParaRPr>
          </a:p>
        </p:txBody>
      </p:sp>
      <p:sp>
        <p:nvSpPr>
          <p:cNvPr id="13318" name="Rectangle 14"/>
          <p:cNvSpPr>
            <a:spLocks noChangeArrowheads="1"/>
          </p:cNvSpPr>
          <p:nvPr/>
        </p:nvSpPr>
        <p:spPr bwMode="auto">
          <a:xfrm>
            <a:off x="2543175" y="4562475"/>
            <a:ext cx="650875" cy="234950"/>
          </a:xfrm>
          <a:prstGeom prst="rect">
            <a:avLst/>
          </a:prstGeom>
          <a:noFill/>
          <a:ln w="9525">
            <a:noFill/>
            <a:miter lim="800000"/>
            <a:headEnd/>
            <a:tailEnd/>
          </a:ln>
        </p:spPr>
        <p:txBody>
          <a:bodyPr/>
          <a:lstStyle/>
          <a:p>
            <a:pPr algn="ctr" eaLnBrk="0" hangingPunct="0">
              <a:spcBef>
                <a:spcPct val="50000"/>
              </a:spcBef>
            </a:pPr>
            <a:endParaRPr lang="en-US" altLang="zh-CN" sz="1600">
              <a:ea typeface="MS PGothic" pitchFamily="34" charset="-128"/>
            </a:endParaRPr>
          </a:p>
        </p:txBody>
      </p:sp>
      <p:sp>
        <p:nvSpPr>
          <p:cNvPr id="13319" name="Rectangle 15"/>
          <p:cNvSpPr>
            <a:spLocks noChangeArrowheads="1"/>
          </p:cNvSpPr>
          <p:nvPr/>
        </p:nvSpPr>
        <p:spPr bwMode="auto">
          <a:xfrm>
            <a:off x="3162300" y="4579938"/>
            <a:ext cx="31750" cy="153987"/>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GB" altLang="zh-CN" sz="1000">
                <a:latin typeface="Times New Roman" pitchFamily="18" charset="0"/>
                <a:ea typeface="MS PGothic" pitchFamily="34" charset="-128"/>
              </a:rPr>
              <a:t> </a:t>
            </a:r>
            <a:endParaRPr lang="en-GB" altLang="zh-CN" sz="1600">
              <a:ea typeface="MS PGothic" pitchFamily="34" charset="-128"/>
            </a:endParaRPr>
          </a:p>
        </p:txBody>
      </p:sp>
      <p:sp>
        <p:nvSpPr>
          <p:cNvPr id="29704" name="Rectangle 21"/>
          <p:cNvSpPr>
            <a:spLocks noChangeArrowheads="1"/>
          </p:cNvSpPr>
          <p:nvPr/>
        </p:nvSpPr>
        <p:spPr bwMode="auto">
          <a:xfrm>
            <a:off x="5176838" y="5867400"/>
            <a:ext cx="3162300" cy="238125"/>
          </a:xfrm>
          <a:prstGeom prst="rect">
            <a:avLst/>
          </a:prstGeom>
          <a:solidFill>
            <a:schemeClr val="bg1"/>
          </a:solidFill>
          <a:ln>
            <a:noFill/>
          </a:ln>
        </p:spPr>
        <p:txBody>
          <a:bodyPr lIns="0" tIns="0" rIns="0" bIns="0">
            <a:spAutoFit/>
          </a:bodyPr>
          <a:lstStyle/>
          <a:p>
            <a:pPr algn="ctr" eaLnBrk="0" hangingPunct="0">
              <a:lnSpc>
                <a:spcPct val="110000"/>
              </a:lnSpc>
              <a:spcBef>
                <a:spcPct val="50000"/>
              </a:spcBef>
              <a:defRPr/>
            </a:pPr>
            <a:r>
              <a:rPr lang="en-GB" altLang="zh-CN" sz="1400" dirty="0">
                <a:solidFill>
                  <a:schemeClr val="tx2"/>
                </a:solidFill>
                <a:latin typeface="+mn-lt"/>
                <a:ea typeface="ＭＳ Ｐゴシック" pitchFamily="34" charset="-128"/>
                <a:cs typeface="Arial" charset="0"/>
              </a:rPr>
              <a:t>Randomised phase</a:t>
            </a:r>
          </a:p>
        </p:txBody>
      </p:sp>
      <p:sp>
        <p:nvSpPr>
          <p:cNvPr id="13321" name="Rectangle 22"/>
          <p:cNvSpPr>
            <a:spLocks noChangeArrowheads="1"/>
          </p:cNvSpPr>
          <p:nvPr/>
        </p:nvSpPr>
        <p:spPr bwMode="auto">
          <a:xfrm>
            <a:off x="3173413" y="3133725"/>
            <a:ext cx="323850" cy="171450"/>
          </a:xfrm>
          <a:prstGeom prst="rect">
            <a:avLst/>
          </a:prstGeom>
          <a:noFill/>
          <a:ln w="9525">
            <a:noFill/>
            <a:miter lim="800000"/>
            <a:headEnd/>
            <a:tailEnd/>
          </a:ln>
        </p:spPr>
        <p:txBody>
          <a:bodyPr/>
          <a:lstStyle/>
          <a:p>
            <a:pPr eaLnBrk="0" hangingPunct="0">
              <a:spcBef>
                <a:spcPct val="50000"/>
              </a:spcBef>
            </a:pPr>
            <a:endParaRPr lang="en-US" altLang="zh-CN">
              <a:ea typeface="MS PGothic" pitchFamily="34" charset="-128"/>
            </a:endParaRPr>
          </a:p>
        </p:txBody>
      </p:sp>
      <p:sp>
        <p:nvSpPr>
          <p:cNvPr id="13322" name="Rectangle 25"/>
          <p:cNvSpPr>
            <a:spLocks noChangeArrowheads="1"/>
          </p:cNvSpPr>
          <p:nvPr/>
        </p:nvSpPr>
        <p:spPr bwMode="auto">
          <a:xfrm>
            <a:off x="3022600" y="3409950"/>
            <a:ext cx="1182688" cy="258763"/>
          </a:xfrm>
          <a:prstGeom prst="rect">
            <a:avLst/>
          </a:prstGeom>
          <a:noFill/>
          <a:ln w="9525">
            <a:noFill/>
            <a:miter lim="800000"/>
            <a:headEnd/>
            <a:tailEnd/>
          </a:ln>
        </p:spPr>
        <p:txBody>
          <a:bodyPr/>
          <a:lstStyle/>
          <a:p>
            <a:pPr eaLnBrk="0" hangingPunct="0">
              <a:spcBef>
                <a:spcPct val="50000"/>
              </a:spcBef>
            </a:pPr>
            <a:endParaRPr lang="en-US" altLang="zh-CN">
              <a:ea typeface="MS PGothic" pitchFamily="34" charset="-128"/>
            </a:endParaRPr>
          </a:p>
        </p:txBody>
      </p:sp>
      <p:sp>
        <p:nvSpPr>
          <p:cNvPr id="29707" name="Rectangle 27"/>
          <p:cNvSpPr>
            <a:spLocks noChangeArrowheads="1"/>
          </p:cNvSpPr>
          <p:nvPr/>
        </p:nvSpPr>
        <p:spPr bwMode="auto">
          <a:xfrm>
            <a:off x="5326063" y="3321050"/>
            <a:ext cx="2719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50000"/>
              </a:spcBef>
              <a:defRPr/>
            </a:pPr>
            <a:r>
              <a:rPr lang="en-GB" altLang="zh-CN" sz="1400" dirty="0" err="1">
                <a:solidFill>
                  <a:schemeClr val="accent1">
                    <a:lumMod val="50000"/>
                  </a:schemeClr>
                </a:solidFill>
                <a:latin typeface="+mn-lt"/>
                <a:ea typeface="ＭＳ Ｐゴシック" pitchFamily="34" charset="-128"/>
                <a:cs typeface="Arial" charset="0"/>
              </a:rPr>
              <a:t>Quetiapine</a:t>
            </a:r>
            <a:r>
              <a:rPr lang="en-GB" altLang="zh-CN" sz="1400" dirty="0">
                <a:solidFill>
                  <a:schemeClr val="accent1">
                    <a:lumMod val="50000"/>
                  </a:schemeClr>
                </a:solidFill>
                <a:latin typeface="+mn-lt"/>
                <a:ea typeface="ＭＳ Ｐゴシック" pitchFamily="34" charset="-128"/>
                <a:cs typeface="Arial" charset="0"/>
              </a:rPr>
              <a:t> (300-800 mg/day)</a:t>
            </a:r>
          </a:p>
        </p:txBody>
      </p:sp>
      <p:sp>
        <p:nvSpPr>
          <p:cNvPr id="13324" name="Rectangle 28"/>
          <p:cNvSpPr>
            <a:spLocks noChangeArrowheads="1"/>
          </p:cNvSpPr>
          <p:nvPr/>
        </p:nvSpPr>
        <p:spPr bwMode="auto">
          <a:xfrm>
            <a:off x="7226300" y="2774950"/>
            <a:ext cx="34925" cy="169863"/>
          </a:xfrm>
          <a:prstGeom prst="rect">
            <a:avLst/>
          </a:prstGeom>
          <a:noFill/>
          <a:ln w="9525">
            <a:noFill/>
            <a:miter lim="800000"/>
            <a:headEnd/>
            <a:tailEnd/>
          </a:ln>
        </p:spPr>
        <p:txBody>
          <a:bodyPr wrap="none" lIns="0" tIns="0" rIns="0" bIns="0">
            <a:spAutoFit/>
          </a:bodyPr>
          <a:lstStyle/>
          <a:p>
            <a:pPr eaLnBrk="0" hangingPunct="0">
              <a:spcBef>
                <a:spcPct val="50000"/>
              </a:spcBef>
            </a:pPr>
            <a:r>
              <a:rPr lang="en-GB" altLang="zh-CN" sz="1100">
                <a:latin typeface="Times New Roman" pitchFamily="18" charset="0"/>
                <a:ea typeface="MS PGothic" pitchFamily="34" charset="-128"/>
              </a:rPr>
              <a:t> </a:t>
            </a:r>
            <a:endParaRPr lang="en-GB" altLang="zh-CN">
              <a:ea typeface="MS PGothic" pitchFamily="34" charset="-128"/>
            </a:endParaRPr>
          </a:p>
        </p:txBody>
      </p:sp>
      <p:sp>
        <p:nvSpPr>
          <p:cNvPr id="13325" name="Rectangle 29"/>
          <p:cNvSpPr>
            <a:spLocks noChangeArrowheads="1"/>
          </p:cNvSpPr>
          <p:nvPr/>
        </p:nvSpPr>
        <p:spPr bwMode="auto">
          <a:xfrm>
            <a:off x="4965700" y="4094163"/>
            <a:ext cx="2316163" cy="277812"/>
          </a:xfrm>
          <a:prstGeom prst="rect">
            <a:avLst/>
          </a:prstGeom>
          <a:noFill/>
          <a:ln w="9525">
            <a:noFill/>
            <a:miter lim="800000"/>
            <a:headEnd/>
            <a:tailEnd/>
          </a:ln>
        </p:spPr>
        <p:txBody>
          <a:bodyPr/>
          <a:lstStyle/>
          <a:p>
            <a:pPr eaLnBrk="0" hangingPunct="0">
              <a:spcBef>
                <a:spcPct val="50000"/>
              </a:spcBef>
            </a:pPr>
            <a:endParaRPr lang="en-US" altLang="zh-CN">
              <a:ea typeface="MS PGothic" pitchFamily="34" charset="-128"/>
            </a:endParaRPr>
          </a:p>
        </p:txBody>
      </p:sp>
      <p:sp>
        <p:nvSpPr>
          <p:cNvPr id="13326" name="Rectangle 30"/>
          <p:cNvSpPr>
            <a:spLocks noChangeArrowheads="1"/>
          </p:cNvSpPr>
          <p:nvPr/>
        </p:nvSpPr>
        <p:spPr bwMode="auto">
          <a:xfrm>
            <a:off x="5075238" y="4154488"/>
            <a:ext cx="1752600" cy="174625"/>
          </a:xfrm>
          <a:prstGeom prst="rect">
            <a:avLst/>
          </a:prstGeom>
          <a:noFill/>
          <a:ln w="9525">
            <a:noFill/>
            <a:miter lim="800000"/>
            <a:headEnd/>
            <a:tailEnd/>
          </a:ln>
        </p:spPr>
        <p:txBody>
          <a:bodyPr/>
          <a:lstStyle/>
          <a:p>
            <a:pPr eaLnBrk="0" hangingPunct="0">
              <a:spcBef>
                <a:spcPct val="50000"/>
              </a:spcBef>
            </a:pPr>
            <a:endParaRPr lang="en-US" altLang="zh-CN">
              <a:ea typeface="MS PGothic" pitchFamily="34" charset="-128"/>
            </a:endParaRPr>
          </a:p>
        </p:txBody>
      </p:sp>
      <p:sp>
        <p:nvSpPr>
          <p:cNvPr id="29711" name="Rectangle 32"/>
          <p:cNvSpPr>
            <a:spLocks noChangeArrowheads="1"/>
          </p:cNvSpPr>
          <p:nvPr/>
        </p:nvSpPr>
        <p:spPr bwMode="auto">
          <a:xfrm>
            <a:off x="6370638" y="3997325"/>
            <a:ext cx="687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50000"/>
              </a:spcBef>
              <a:defRPr/>
            </a:pPr>
            <a:r>
              <a:rPr lang="en-GB" altLang="zh-CN" sz="1400" dirty="0">
                <a:latin typeface="+mn-lt"/>
                <a:ea typeface="ＭＳ Ｐゴシック" pitchFamily="34" charset="-128"/>
                <a:cs typeface="Arial" charset="0"/>
              </a:rPr>
              <a:t>Placebo</a:t>
            </a:r>
          </a:p>
        </p:txBody>
      </p:sp>
      <p:sp>
        <p:nvSpPr>
          <p:cNvPr id="13328" name="Rectangle 40"/>
          <p:cNvSpPr>
            <a:spLocks noChangeArrowheads="1"/>
          </p:cNvSpPr>
          <p:nvPr/>
        </p:nvSpPr>
        <p:spPr bwMode="auto">
          <a:xfrm>
            <a:off x="2351088" y="4551363"/>
            <a:ext cx="973137" cy="515937"/>
          </a:xfrm>
          <a:prstGeom prst="rect">
            <a:avLst/>
          </a:prstGeom>
          <a:noFill/>
          <a:ln w="9525">
            <a:noFill/>
            <a:miter lim="800000"/>
            <a:headEnd/>
            <a:tailEnd/>
          </a:ln>
        </p:spPr>
        <p:txBody>
          <a:bodyPr/>
          <a:lstStyle/>
          <a:p>
            <a:pPr algn="ctr" eaLnBrk="0" hangingPunct="0">
              <a:spcBef>
                <a:spcPct val="50000"/>
              </a:spcBef>
            </a:pPr>
            <a:endParaRPr lang="en-US" altLang="zh-CN" sz="1600">
              <a:ea typeface="MS PGothic" pitchFamily="34" charset="-128"/>
            </a:endParaRPr>
          </a:p>
        </p:txBody>
      </p:sp>
      <p:sp>
        <p:nvSpPr>
          <p:cNvPr id="29713" name="Rectangle 41"/>
          <p:cNvSpPr>
            <a:spLocks noChangeArrowheads="1"/>
          </p:cNvSpPr>
          <p:nvPr/>
        </p:nvSpPr>
        <p:spPr bwMode="auto">
          <a:xfrm>
            <a:off x="2028825" y="4618038"/>
            <a:ext cx="1047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defRPr/>
            </a:pPr>
            <a:r>
              <a:rPr lang="en-GB" altLang="zh-CN" sz="1400" dirty="0">
                <a:latin typeface="+mn-lt"/>
                <a:ea typeface="ＭＳ Ｐゴシック" pitchFamily="34" charset="-128"/>
                <a:cs typeface="Arial" charset="0"/>
              </a:rPr>
              <a:t>Acute </a:t>
            </a:r>
          </a:p>
          <a:p>
            <a:pPr algn="ctr" eaLnBrk="0" hangingPunct="0">
              <a:spcBef>
                <a:spcPct val="50000"/>
              </a:spcBef>
              <a:defRPr/>
            </a:pPr>
            <a:r>
              <a:rPr lang="en-GB" altLang="zh-CN" sz="1400" dirty="0">
                <a:latin typeface="+mn-lt"/>
                <a:ea typeface="ＭＳ Ｐゴシック" pitchFamily="34" charset="-128"/>
                <a:cs typeface="Arial" charset="0"/>
              </a:rPr>
              <a:t>treatment </a:t>
            </a:r>
          </a:p>
          <a:p>
            <a:pPr algn="ctr" eaLnBrk="0" hangingPunct="0">
              <a:spcBef>
                <a:spcPct val="50000"/>
              </a:spcBef>
              <a:defRPr/>
            </a:pPr>
            <a:r>
              <a:rPr lang="en-GB" altLang="zh-CN" sz="1400" dirty="0">
                <a:latin typeface="+mn-lt"/>
                <a:ea typeface="ＭＳ Ｐゴシック" pitchFamily="34" charset="-128"/>
                <a:cs typeface="Arial" charset="0"/>
              </a:rPr>
              <a:t>0-20 weeks</a:t>
            </a:r>
          </a:p>
        </p:txBody>
      </p:sp>
      <p:sp>
        <p:nvSpPr>
          <p:cNvPr id="13330" name="Rectangle 42"/>
          <p:cNvSpPr>
            <a:spLocks noChangeArrowheads="1"/>
          </p:cNvSpPr>
          <p:nvPr/>
        </p:nvSpPr>
        <p:spPr bwMode="auto">
          <a:xfrm>
            <a:off x="2608263" y="1987550"/>
            <a:ext cx="31750" cy="153988"/>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GB" altLang="zh-CN" sz="1000">
                <a:latin typeface="Times New Roman" pitchFamily="18" charset="0"/>
                <a:ea typeface="MS PGothic" pitchFamily="34" charset="-128"/>
              </a:rPr>
              <a:t> </a:t>
            </a:r>
            <a:endParaRPr lang="en-GB" altLang="zh-CN" sz="1600">
              <a:ea typeface="MS PGothic" pitchFamily="34" charset="-128"/>
            </a:endParaRPr>
          </a:p>
        </p:txBody>
      </p:sp>
      <p:sp>
        <p:nvSpPr>
          <p:cNvPr id="13331" name="Rectangle 45"/>
          <p:cNvSpPr>
            <a:spLocks noChangeArrowheads="1"/>
          </p:cNvSpPr>
          <p:nvPr/>
        </p:nvSpPr>
        <p:spPr bwMode="auto">
          <a:xfrm>
            <a:off x="4965700" y="3992563"/>
            <a:ext cx="2316163" cy="277812"/>
          </a:xfrm>
          <a:prstGeom prst="rect">
            <a:avLst/>
          </a:prstGeom>
          <a:noFill/>
          <a:ln w="9525">
            <a:noFill/>
            <a:miter lim="800000"/>
            <a:headEnd/>
            <a:tailEnd/>
          </a:ln>
        </p:spPr>
        <p:txBody>
          <a:bodyPr/>
          <a:lstStyle/>
          <a:p>
            <a:pPr eaLnBrk="0" hangingPunct="0">
              <a:spcBef>
                <a:spcPct val="50000"/>
              </a:spcBef>
            </a:pPr>
            <a:endParaRPr lang="en-US" altLang="zh-CN" sz="1400">
              <a:ea typeface="MS PGothic" pitchFamily="34" charset="-128"/>
            </a:endParaRPr>
          </a:p>
        </p:txBody>
      </p:sp>
      <p:sp>
        <p:nvSpPr>
          <p:cNvPr id="29716" name="Rectangle 92"/>
          <p:cNvSpPr>
            <a:spLocks noChangeArrowheads="1"/>
          </p:cNvSpPr>
          <p:nvPr/>
        </p:nvSpPr>
        <p:spPr bwMode="auto">
          <a:xfrm>
            <a:off x="4646613" y="2652713"/>
            <a:ext cx="4221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Bef>
                <a:spcPct val="50000"/>
              </a:spcBef>
              <a:defRPr/>
            </a:pPr>
            <a:r>
              <a:rPr lang="en-GB" altLang="zh-CN" sz="1400" dirty="0">
                <a:solidFill>
                  <a:srgbClr val="C00000"/>
                </a:solidFill>
                <a:latin typeface="+mn-lt"/>
                <a:ea typeface="ＭＳ Ｐゴシック" pitchFamily="34" charset="-128"/>
                <a:cs typeface="Arial" charset="0"/>
              </a:rPr>
              <a:t>Lithium (</a:t>
            </a:r>
            <a:r>
              <a:rPr lang="en-US" altLang="zh-CN" sz="1400" dirty="0">
                <a:solidFill>
                  <a:srgbClr val="C00000"/>
                </a:solidFill>
                <a:latin typeface="+mn-lt"/>
                <a:ea typeface="ＭＳ Ｐゴシック" pitchFamily="34" charset="-128"/>
                <a:cs typeface="Arial" charset="0"/>
              </a:rPr>
              <a:t>0.6-1.2 </a:t>
            </a:r>
            <a:r>
              <a:rPr lang="en-US" altLang="zh-CN" sz="1400" dirty="0" err="1">
                <a:solidFill>
                  <a:srgbClr val="C00000"/>
                </a:solidFill>
                <a:latin typeface="+mn-lt"/>
                <a:ea typeface="ＭＳ Ｐゴシック" pitchFamily="34" charset="-128"/>
                <a:cs typeface="Arial" charset="0"/>
              </a:rPr>
              <a:t>mEq</a:t>
            </a:r>
            <a:r>
              <a:rPr lang="en-US" altLang="zh-CN" sz="1400" dirty="0">
                <a:solidFill>
                  <a:srgbClr val="C00000"/>
                </a:solidFill>
                <a:latin typeface="+mn-lt"/>
                <a:ea typeface="ＭＳ Ｐゴシック" pitchFamily="34" charset="-128"/>
                <a:cs typeface="Arial" charset="0"/>
              </a:rPr>
              <a:t>/L; 600-1800 mg/day</a:t>
            </a:r>
            <a:r>
              <a:rPr lang="en-GB" altLang="zh-CN" sz="1400" dirty="0">
                <a:solidFill>
                  <a:srgbClr val="C00000"/>
                </a:solidFill>
                <a:latin typeface="+mn-lt"/>
                <a:ea typeface="ＭＳ Ｐゴシック" pitchFamily="34" charset="-128"/>
                <a:cs typeface="Arial" charset="0"/>
              </a:rPr>
              <a:t>)</a:t>
            </a:r>
          </a:p>
        </p:txBody>
      </p:sp>
      <p:sp>
        <p:nvSpPr>
          <p:cNvPr id="29717" name="Rectangle 83"/>
          <p:cNvSpPr>
            <a:spLocks noChangeArrowheads="1"/>
          </p:cNvSpPr>
          <p:nvPr/>
        </p:nvSpPr>
        <p:spPr bwMode="auto">
          <a:xfrm>
            <a:off x="1517650" y="3068638"/>
            <a:ext cx="3162300" cy="488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algn="ctr" eaLnBrk="0" hangingPunct="0">
              <a:spcBef>
                <a:spcPct val="50000"/>
              </a:spcBef>
              <a:spcAft>
                <a:spcPct val="65000"/>
              </a:spcAft>
              <a:defRPr/>
            </a:pPr>
            <a:r>
              <a:rPr lang="en-GB" altLang="zh-CN" sz="1600" dirty="0" err="1">
                <a:solidFill>
                  <a:schemeClr val="accent1">
                    <a:lumMod val="50000"/>
                  </a:schemeClr>
                </a:solidFill>
                <a:latin typeface="Arial" charset="0"/>
                <a:ea typeface="ＭＳ Ｐゴシック" pitchFamily="34" charset="-128"/>
                <a:cs typeface="Arial" charset="0"/>
              </a:rPr>
              <a:t>Quetiapine</a:t>
            </a:r>
            <a:r>
              <a:rPr lang="en-GB" altLang="zh-CN" sz="1600" dirty="0">
                <a:solidFill>
                  <a:schemeClr val="accent1">
                    <a:lumMod val="50000"/>
                  </a:schemeClr>
                </a:solidFill>
                <a:latin typeface="Arial" charset="0"/>
                <a:ea typeface="ＭＳ Ｐゴシック" pitchFamily="34" charset="-128"/>
                <a:cs typeface="Arial" charset="0"/>
              </a:rPr>
              <a:t> (open label)</a:t>
            </a:r>
            <a:br>
              <a:rPr lang="en-GB" altLang="zh-CN" sz="1600" dirty="0">
                <a:solidFill>
                  <a:schemeClr val="accent1">
                    <a:lumMod val="50000"/>
                  </a:schemeClr>
                </a:solidFill>
                <a:latin typeface="Arial" charset="0"/>
                <a:ea typeface="ＭＳ Ｐゴシック" pitchFamily="34" charset="-128"/>
                <a:cs typeface="Arial" charset="0"/>
              </a:rPr>
            </a:br>
            <a:r>
              <a:rPr lang="en-GB" altLang="zh-CN" sz="1600" dirty="0">
                <a:solidFill>
                  <a:schemeClr val="accent1">
                    <a:lumMod val="50000"/>
                  </a:schemeClr>
                </a:solidFill>
                <a:latin typeface="Arial" charset="0"/>
                <a:ea typeface="ＭＳ Ｐゴシック" pitchFamily="34" charset="-128"/>
                <a:cs typeface="Arial" charset="0"/>
              </a:rPr>
              <a:t>(300-800 mg/day)</a:t>
            </a:r>
          </a:p>
        </p:txBody>
      </p:sp>
      <p:sp>
        <p:nvSpPr>
          <p:cNvPr id="29718" name="Rectangle 296"/>
          <p:cNvSpPr>
            <a:spLocks noChangeArrowheads="1"/>
          </p:cNvSpPr>
          <p:nvPr/>
        </p:nvSpPr>
        <p:spPr bwMode="auto">
          <a:xfrm>
            <a:off x="5994400" y="5205413"/>
            <a:ext cx="151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50000"/>
              </a:spcBef>
              <a:defRPr/>
            </a:pPr>
            <a:r>
              <a:rPr lang="en-GB" altLang="zh-CN" sz="1400" dirty="0">
                <a:latin typeface="+mn-lt"/>
                <a:ea typeface="ＭＳ Ｐゴシック" pitchFamily="34" charset="-128"/>
                <a:cs typeface="Arial" charset="0"/>
              </a:rPr>
              <a:t>Up to 104 weeks</a:t>
            </a:r>
          </a:p>
        </p:txBody>
      </p:sp>
      <p:sp>
        <p:nvSpPr>
          <p:cNvPr id="29719" name="Rectangle 304"/>
          <p:cNvSpPr>
            <a:spLocks noChangeArrowheads="1"/>
          </p:cNvSpPr>
          <p:nvPr/>
        </p:nvSpPr>
        <p:spPr bwMode="auto">
          <a:xfrm>
            <a:off x="3582988" y="1476375"/>
            <a:ext cx="1663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spcBef>
                <a:spcPct val="50000"/>
              </a:spcBef>
            </a:pPr>
            <a:r>
              <a:rPr lang="en-GB" altLang="zh-CN" sz="1400">
                <a:latin typeface="Verdana" pitchFamily="34" charset="0"/>
                <a:ea typeface="MS PGothic" pitchFamily="34" charset="-128"/>
              </a:rPr>
              <a:t>Randomisation when stable </a:t>
            </a:r>
            <a:br>
              <a:rPr lang="en-GB" altLang="zh-CN" sz="1400">
                <a:latin typeface="Verdana" pitchFamily="34" charset="0"/>
                <a:ea typeface="MS PGothic" pitchFamily="34" charset="-128"/>
              </a:rPr>
            </a:br>
            <a:r>
              <a:rPr lang="en-GB" altLang="zh-CN" sz="1400">
                <a:latin typeface="Verdana" pitchFamily="34" charset="0"/>
                <a:ea typeface="MS PGothic" pitchFamily="34" charset="-128"/>
              </a:rPr>
              <a:t>≥4 weeks</a:t>
            </a:r>
          </a:p>
        </p:txBody>
      </p:sp>
      <p:sp>
        <p:nvSpPr>
          <p:cNvPr id="29720" name="Rectangle 326"/>
          <p:cNvSpPr>
            <a:spLocks noChangeArrowheads="1"/>
          </p:cNvSpPr>
          <p:nvPr/>
        </p:nvSpPr>
        <p:spPr bwMode="auto">
          <a:xfrm>
            <a:off x="547688" y="1476375"/>
            <a:ext cx="2474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GB" altLang="zh-CN" sz="1400">
                <a:latin typeface="Verdana" pitchFamily="34" charset="0"/>
                <a:ea typeface="MS PGothic" pitchFamily="34" charset="-128"/>
              </a:rPr>
              <a:t>Enrolment in acute episode or after recent </a:t>
            </a:r>
          </a:p>
          <a:p>
            <a:pPr algn="ctr" eaLnBrk="0" hangingPunct="0"/>
            <a:r>
              <a:rPr lang="en-GB" altLang="zh-CN" sz="1400">
                <a:latin typeface="Verdana" pitchFamily="34" charset="0"/>
                <a:ea typeface="MS PGothic" pitchFamily="34" charset="-128"/>
              </a:rPr>
              <a:t>(≤26 weeks) episode</a:t>
            </a:r>
          </a:p>
        </p:txBody>
      </p:sp>
      <p:sp>
        <p:nvSpPr>
          <p:cNvPr id="13337" name="Line 423"/>
          <p:cNvSpPr>
            <a:spLocks noChangeShapeType="1"/>
          </p:cNvSpPr>
          <p:nvPr/>
        </p:nvSpPr>
        <p:spPr bwMode="auto">
          <a:xfrm>
            <a:off x="1824038" y="2286000"/>
            <a:ext cx="0" cy="636588"/>
          </a:xfrm>
          <a:prstGeom prst="line">
            <a:avLst/>
          </a:prstGeom>
          <a:noFill/>
          <a:ln w="57150">
            <a:solidFill>
              <a:schemeClr val="tx1"/>
            </a:solidFill>
            <a:round/>
            <a:headEnd/>
            <a:tailEnd type="triangle" w="med" len="med"/>
          </a:ln>
        </p:spPr>
        <p:txBody>
          <a:bodyPr wrap="none" anchor="ctr"/>
          <a:lstStyle/>
          <a:p>
            <a:endParaRPr lang="en-CA"/>
          </a:p>
        </p:txBody>
      </p:sp>
      <p:sp>
        <p:nvSpPr>
          <p:cNvPr id="13338" name="Line 424"/>
          <p:cNvSpPr>
            <a:spLocks noChangeShapeType="1"/>
          </p:cNvSpPr>
          <p:nvPr/>
        </p:nvSpPr>
        <p:spPr bwMode="auto">
          <a:xfrm>
            <a:off x="4429125" y="2279650"/>
            <a:ext cx="0" cy="636588"/>
          </a:xfrm>
          <a:prstGeom prst="line">
            <a:avLst/>
          </a:prstGeom>
          <a:noFill/>
          <a:ln w="57150">
            <a:solidFill>
              <a:schemeClr val="tx1"/>
            </a:solidFill>
            <a:round/>
            <a:headEnd/>
            <a:tailEnd type="triangle" w="med" len="med"/>
          </a:ln>
        </p:spPr>
        <p:txBody>
          <a:bodyPr wrap="none" anchor="ctr"/>
          <a:lstStyle/>
          <a:p>
            <a:endParaRPr lang="en-CA"/>
          </a:p>
        </p:txBody>
      </p:sp>
      <p:sp>
        <p:nvSpPr>
          <p:cNvPr id="13339" name="Freeform 427"/>
          <p:cNvSpPr>
            <a:spLocks/>
          </p:cNvSpPr>
          <p:nvPr/>
        </p:nvSpPr>
        <p:spPr bwMode="auto">
          <a:xfrm>
            <a:off x="4465638" y="3065463"/>
            <a:ext cx="4497387" cy="657225"/>
          </a:xfrm>
          <a:custGeom>
            <a:avLst/>
            <a:gdLst>
              <a:gd name="T0" fmla="*/ 0 w 3208"/>
              <a:gd name="T1" fmla="*/ 2147483647 h 438"/>
              <a:gd name="T2" fmla="*/ 0 w 3208"/>
              <a:gd name="T3" fmla="*/ 0 h 438"/>
              <a:gd name="T4" fmla="*/ 2147483647 w 3208"/>
              <a:gd name="T5" fmla="*/ 0 h 438"/>
              <a:gd name="T6" fmla="*/ 0 60000 65536"/>
              <a:gd name="T7" fmla="*/ 0 60000 65536"/>
              <a:gd name="T8" fmla="*/ 0 60000 65536"/>
              <a:gd name="T9" fmla="*/ 0 w 3208"/>
              <a:gd name="T10" fmla="*/ 0 h 438"/>
              <a:gd name="T11" fmla="*/ 3208 w 3208"/>
              <a:gd name="T12" fmla="*/ 438 h 438"/>
            </a:gdLst>
            <a:ahLst/>
            <a:cxnLst>
              <a:cxn ang="T6">
                <a:pos x="T0" y="T1"/>
              </a:cxn>
              <a:cxn ang="T7">
                <a:pos x="T2" y="T3"/>
              </a:cxn>
              <a:cxn ang="T8">
                <a:pos x="T4" y="T5"/>
              </a:cxn>
            </a:cxnLst>
            <a:rect l="T9" t="T10" r="T11" b="T12"/>
            <a:pathLst>
              <a:path w="3208" h="438">
                <a:moveTo>
                  <a:pt x="0" y="438"/>
                </a:moveTo>
                <a:lnTo>
                  <a:pt x="0" y="0"/>
                </a:lnTo>
                <a:lnTo>
                  <a:pt x="3208" y="0"/>
                </a:lnTo>
              </a:path>
            </a:pathLst>
          </a:custGeom>
          <a:noFill/>
          <a:ln w="57150">
            <a:solidFill>
              <a:srgbClr val="C00000"/>
            </a:solidFill>
            <a:round/>
            <a:headEnd/>
            <a:tailEnd type="triangle" w="med" len="med"/>
          </a:ln>
        </p:spPr>
        <p:txBody>
          <a:bodyPr wrap="none" anchor="ctr"/>
          <a:lstStyle/>
          <a:p>
            <a:endParaRPr lang="en-CA"/>
          </a:p>
        </p:txBody>
      </p:sp>
      <p:sp>
        <p:nvSpPr>
          <p:cNvPr id="29724" name="Text Box 428"/>
          <p:cNvSpPr txBox="1">
            <a:spLocks noChangeArrowheads="1"/>
          </p:cNvSpPr>
          <p:nvPr/>
        </p:nvSpPr>
        <p:spPr bwMode="auto">
          <a:xfrm>
            <a:off x="1704975" y="5799138"/>
            <a:ext cx="2849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65000"/>
              </a:spcAft>
              <a:defRPr/>
            </a:pPr>
            <a:r>
              <a:rPr lang="en-GB" altLang="zh-CN" sz="1400" b="1" dirty="0" smtClean="0">
                <a:solidFill>
                  <a:schemeClr val="tx2"/>
                </a:solidFill>
                <a:latin typeface="+mn-lt"/>
                <a:ea typeface="ＭＳ Ｐゴシック" pitchFamily="34" charset="-128"/>
              </a:rPr>
              <a:t>Pre-randomisation phase</a:t>
            </a:r>
            <a:endParaRPr lang="en-GB" altLang="zh-CN" sz="1400" dirty="0" smtClean="0">
              <a:solidFill>
                <a:schemeClr val="tx2"/>
              </a:solidFill>
              <a:latin typeface="+mn-lt"/>
              <a:ea typeface="ＭＳ Ｐゴシック" pitchFamily="34" charset="-128"/>
            </a:endParaRPr>
          </a:p>
        </p:txBody>
      </p:sp>
      <p:sp>
        <p:nvSpPr>
          <p:cNvPr id="13341" name="Line 86"/>
          <p:cNvSpPr>
            <a:spLocks noChangeShapeType="1"/>
          </p:cNvSpPr>
          <p:nvPr/>
        </p:nvSpPr>
        <p:spPr bwMode="auto">
          <a:xfrm flipV="1">
            <a:off x="1825625" y="5605463"/>
            <a:ext cx="1501775" cy="0"/>
          </a:xfrm>
          <a:prstGeom prst="line">
            <a:avLst/>
          </a:prstGeom>
          <a:noFill/>
          <a:ln w="57150">
            <a:solidFill>
              <a:schemeClr val="tx1"/>
            </a:solidFill>
            <a:prstDash val="sysDot"/>
            <a:round/>
            <a:headEnd type="triangle" w="med" len="med"/>
            <a:tailEnd type="triangle" w="med" len="med"/>
          </a:ln>
        </p:spPr>
        <p:txBody>
          <a:bodyPr/>
          <a:lstStyle/>
          <a:p>
            <a:endParaRPr lang="en-CA"/>
          </a:p>
        </p:txBody>
      </p:sp>
      <p:sp>
        <p:nvSpPr>
          <p:cNvPr id="13342" name="Line 86"/>
          <p:cNvSpPr>
            <a:spLocks noChangeShapeType="1"/>
          </p:cNvSpPr>
          <p:nvPr/>
        </p:nvSpPr>
        <p:spPr bwMode="auto">
          <a:xfrm>
            <a:off x="3348038" y="5605463"/>
            <a:ext cx="1077912" cy="3175"/>
          </a:xfrm>
          <a:prstGeom prst="line">
            <a:avLst/>
          </a:prstGeom>
          <a:noFill/>
          <a:ln w="57150">
            <a:solidFill>
              <a:schemeClr val="tx1"/>
            </a:solidFill>
            <a:prstDash val="sysDot"/>
            <a:round/>
            <a:headEnd type="triangle" w="med" len="med"/>
            <a:tailEnd type="triangle" w="med" len="med"/>
          </a:ln>
        </p:spPr>
        <p:txBody>
          <a:bodyPr/>
          <a:lstStyle/>
          <a:p>
            <a:endParaRPr lang="en-CA"/>
          </a:p>
        </p:txBody>
      </p:sp>
      <p:sp>
        <p:nvSpPr>
          <p:cNvPr id="13343" name="Line 86"/>
          <p:cNvSpPr>
            <a:spLocks noChangeShapeType="1"/>
          </p:cNvSpPr>
          <p:nvPr/>
        </p:nvSpPr>
        <p:spPr bwMode="auto">
          <a:xfrm flipV="1">
            <a:off x="4448175" y="5597525"/>
            <a:ext cx="4522788" cy="6350"/>
          </a:xfrm>
          <a:prstGeom prst="line">
            <a:avLst/>
          </a:prstGeom>
          <a:noFill/>
          <a:ln w="57150">
            <a:solidFill>
              <a:schemeClr val="tx1"/>
            </a:solidFill>
            <a:prstDash val="sysDot"/>
            <a:round/>
            <a:headEnd/>
            <a:tailEnd type="triangle" w="med" len="med"/>
          </a:ln>
        </p:spPr>
        <p:txBody>
          <a:bodyPr/>
          <a:lstStyle/>
          <a:p>
            <a:endParaRPr lang="en-CA"/>
          </a:p>
        </p:txBody>
      </p:sp>
      <p:sp>
        <p:nvSpPr>
          <p:cNvPr id="13344" name="Line 44"/>
          <p:cNvSpPr>
            <a:spLocks noChangeShapeType="1"/>
          </p:cNvSpPr>
          <p:nvPr/>
        </p:nvSpPr>
        <p:spPr bwMode="auto">
          <a:xfrm flipH="1">
            <a:off x="1809750" y="3754438"/>
            <a:ext cx="12700" cy="2540000"/>
          </a:xfrm>
          <a:prstGeom prst="line">
            <a:avLst/>
          </a:prstGeom>
          <a:noFill/>
          <a:ln w="25400">
            <a:solidFill>
              <a:schemeClr val="tx1"/>
            </a:solidFill>
            <a:prstDash val="sysDot"/>
            <a:round/>
            <a:headEnd type="none" w="sm" len="sm"/>
            <a:tailEnd type="none" w="sm" len="sm"/>
          </a:ln>
        </p:spPr>
        <p:txBody>
          <a:bodyPr/>
          <a:lstStyle/>
          <a:p>
            <a:endParaRPr lang="en-CA"/>
          </a:p>
        </p:txBody>
      </p:sp>
      <p:sp>
        <p:nvSpPr>
          <p:cNvPr id="13345" name="Line 45"/>
          <p:cNvSpPr>
            <a:spLocks noChangeShapeType="1"/>
          </p:cNvSpPr>
          <p:nvPr/>
        </p:nvSpPr>
        <p:spPr bwMode="auto">
          <a:xfrm flipH="1">
            <a:off x="4446588" y="3748088"/>
            <a:ext cx="12700" cy="2554287"/>
          </a:xfrm>
          <a:prstGeom prst="line">
            <a:avLst/>
          </a:prstGeom>
          <a:noFill/>
          <a:ln w="25400">
            <a:solidFill>
              <a:schemeClr val="tx1"/>
            </a:solidFill>
            <a:prstDash val="sysDot"/>
            <a:round/>
            <a:headEnd type="none" w="sm" len="sm"/>
            <a:tailEnd type="none" w="sm" len="sm"/>
          </a:ln>
        </p:spPr>
        <p:txBody>
          <a:bodyPr/>
          <a:lstStyle/>
          <a:p>
            <a:endParaRPr lang="en-CA"/>
          </a:p>
        </p:txBody>
      </p:sp>
      <p:sp>
        <p:nvSpPr>
          <p:cNvPr id="13346" name="Line 46"/>
          <p:cNvSpPr>
            <a:spLocks noChangeShapeType="1"/>
          </p:cNvSpPr>
          <p:nvPr/>
        </p:nvSpPr>
        <p:spPr bwMode="auto">
          <a:xfrm flipH="1">
            <a:off x="3338513" y="3765550"/>
            <a:ext cx="4762" cy="1847850"/>
          </a:xfrm>
          <a:prstGeom prst="line">
            <a:avLst/>
          </a:prstGeom>
          <a:noFill/>
          <a:ln w="25400">
            <a:solidFill>
              <a:schemeClr val="tx1"/>
            </a:solidFill>
            <a:prstDash val="sysDot"/>
            <a:round/>
            <a:headEnd type="none" w="sm" len="sm"/>
            <a:tailEnd type="none" w="sm" len="sm"/>
          </a:ln>
        </p:spPr>
        <p:txBody>
          <a:bodyPr/>
          <a:lstStyle/>
          <a:p>
            <a:endParaRPr lang="en-CA"/>
          </a:p>
        </p:txBody>
      </p:sp>
      <p:sp>
        <p:nvSpPr>
          <p:cNvPr id="13347" name="Line 47"/>
          <p:cNvSpPr>
            <a:spLocks noChangeShapeType="1"/>
          </p:cNvSpPr>
          <p:nvPr/>
        </p:nvSpPr>
        <p:spPr bwMode="auto">
          <a:xfrm flipH="1" flipV="1">
            <a:off x="352425" y="6291263"/>
            <a:ext cx="8604250" cy="1587"/>
          </a:xfrm>
          <a:prstGeom prst="line">
            <a:avLst/>
          </a:prstGeom>
          <a:noFill/>
          <a:ln w="25400">
            <a:solidFill>
              <a:schemeClr val="tx1"/>
            </a:solidFill>
            <a:prstDash val="sysDot"/>
            <a:round/>
            <a:headEnd type="triangle" w="med" len="med"/>
            <a:tailEnd type="triangle" w="med" len="med"/>
          </a:ln>
        </p:spPr>
        <p:txBody>
          <a:bodyPr/>
          <a:lstStyle/>
          <a:p>
            <a:endParaRPr lang="en-CA"/>
          </a:p>
        </p:txBody>
      </p:sp>
      <p:sp>
        <p:nvSpPr>
          <p:cNvPr id="13348" name="Freeform 426"/>
          <p:cNvSpPr>
            <a:spLocks/>
          </p:cNvSpPr>
          <p:nvPr/>
        </p:nvSpPr>
        <p:spPr bwMode="auto">
          <a:xfrm flipV="1">
            <a:off x="4465638" y="3743325"/>
            <a:ext cx="4506912" cy="644525"/>
          </a:xfrm>
          <a:custGeom>
            <a:avLst/>
            <a:gdLst>
              <a:gd name="T0" fmla="*/ 0 w 3208"/>
              <a:gd name="T1" fmla="*/ 2147483647 h 438"/>
              <a:gd name="T2" fmla="*/ 0 w 3208"/>
              <a:gd name="T3" fmla="*/ 0 h 438"/>
              <a:gd name="T4" fmla="*/ 2147483647 w 3208"/>
              <a:gd name="T5" fmla="*/ 0 h 438"/>
              <a:gd name="T6" fmla="*/ 0 60000 65536"/>
              <a:gd name="T7" fmla="*/ 0 60000 65536"/>
              <a:gd name="T8" fmla="*/ 0 60000 65536"/>
              <a:gd name="T9" fmla="*/ 0 w 3208"/>
              <a:gd name="T10" fmla="*/ 0 h 438"/>
              <a:gd name="T11" fmla="*/ 3208 w 3208"/>
              <a:gd name="T12" fmla="*/ 438 h 438"/>
            </a:gdLst>
            <a:ahLst/>
            <a:cxnLst>
              <a:cxn ang="T6">
                <a:pos x="T0" y="T1"/>
              </a:cxn>
              <a:cxn ang="T7">
                <a:pos x="T2" y="T3"/>
              </a:cxn>
              <a:cxn ang="T8">
                <a:pos x="T4" y="T5"/>
              </a:cxn>
            </a:cxnLst>
            <a:rect l="T9" t="T10" r="T11" b="T12"/>
            <a:pathLst>
              <a:path w="3208" h="438">
                <a:moveTo>
                  <a:pt x="0" y="438"/>
                </a:moveTo>
                <a:lnTo>
                  <a:pt x="0" y="0"/>
                </a:lnTo>
                <a:lnTo>
                  <a:pt x="3208" y="0"/>
                </a:lnTo>
              </a:path>
            </a:pathLst>
          </a:custGeom>
          <a:noFill/>
          <a:ln w="57150">
            <a:solidFill>
              <a:schemeClr val="tx1"/>
            </a:solidFill>
            <a:round/>
            <a:headEnd/>
            <a:tailEnd type="triangle" w="med" len="med"/>
          </a:ln>
        </p:spPr>
        <p:txBody>
          <a:bodyPr rot="10800000" wrap="none" anchor="ctr"/>
          <a:lstStyle/>
          <a:p>
            <a:endParaRPr lang="en-CA"/>
          </a:p>
        </p:txBody>
      </p:sp>
      <p:sp>
        <p:nvSpPr>
          <p:cNvPr id="29733" name="Rectangle 41"/>
          <p:cNvSpPr>
            <a:spLocks noChangeArrowheads="1"/>
          </p:cNvSpPr>
          <p:nvPr/>
        </p:nvSpPr>
        <p:spPr bwMode="auto">
          <a:xfrm>
            <a:off x="477838" y="4616450"/>
            <a:ext cx="1203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defRPr/>
            </a:pPr>
            <a:r>
              <a:rPr lang="en-GB" altLang="zh-CN" sz="1400" dirty="0">
                <a:latin typeface="+mn-lt"/>
                <a:ea typeface="ＭＳ Ｐゴシック" pitchFamily="34" charset="-128"/>
                <a:cs typeface="Arial" charset="0"/>
              </a:rPr>
              <a:t>Documented </a:t>
            </a:r>
          </a:p>
          <a:p>
            <a:pPr algn="ctr" eaLnBrk="0" hangingPunct="0">
              <a:spcBef>
                <a:spcPct val="50000"/>
              </a:spcBef>
              <a:defRPr/>
            </a:pPr>
            <a:r>
              <a:rPr lang="en-GB" altLang="zh-CN" sz="1400" dirty="0">
                <a:latin typeface="+mn-lt"/>
                <a:ea typeface="ＭＳ Ｐゴシック" pitchFamily="34" charset="-128"/>
                <a:cs typeface="Arial" charset="0"/>
              </a:rPr>
              <a:t>treatment </a:t>
            </a:r>
          </a:p>
          <a:p>
            <a:pPr algn="ctr" eaLnBrk="0" hangingPunct="0">
              <a:spcBef>
                <a:spcPct val="50000"/>
              </a:spcBef>
              <a:defRPr/>
            </a:pPr>
            <a:r>
              <a:rPr lang="en-GB" altLang="zh-CN" sz="1400" dirty="0">
                <a:latin typeface="+mn-lt"/>
                <a:ea typeface="ＭＳ Ｐゴシック" pitchFamily="34" charset="-128"/>
                <a:cs typeface="Arial" charset="0"/>
              </a:rPr>
              <a:t>0-26 weeks</a:t>
            </a:r>
          </a:p>
        </p:txBody>
      </p:sp>
      <p:sp>
        <p:nvSpPr>
          <p:cNvPr id="13350" name="Line 86"/>
          <p:cNvSpPr>
            <a:spLocks noChangeShapeType="1"/>
          </p:cNvSpPr>
          <p:nvPr/>
        </p:nvSpPr>
        <p:spPr bwMode="auto">
          <a:xfrm>
            <a:off x="342900" y="3722688"/>
            <a:ext cx="1416050" cy="4762"/>
          </a:xfrm>
          <a:prstGeom prst="line">
            <a:avLst/>
          </a:prstGeom>
          <a:noFill/>
          <a:ln w="57150">
            <a:solidFill>
              <a:schemeClr val="tx1"/>
            </a:solidFill>
            <a:prstDash val="sysDot"/>
            <a:round/>
            <a:headEnd type="triangle" w="med" len="med"/>
            <a:tailEnd/>
          </a:ln>
        </p:spPr>
        <p:txBody>
          <a:bodyPr/>
          <a:lstStyle/>
          <a:p>
            <a:endParaRPr lang="en-CA"/>
          </a:p>
        </p:txBody>
      </p:sp>
      <p:sp>
        <p:nvSpPr>
          <p:cNvPr id="29735" name="Line 423"/>
          <p:cNvSpPr>
            <a:spLocks noChangeShapeType="1"/>
          </p:cNvSpPr>
          <p:nvPr/>
        </p:nvSpPr>
        <p:spPr bwMode="auto">
          <a:xfrm rot="-5400000">
            <a:off x="5374482" y="126206"/>
            <a:ext cx="0" cy="7199313"/>
          </a:xfrm>
          <a:prstGeom prst="line">
            <a:avLst/>
          </a:prstGeom>
          <a:noFill/>
          <a:ln w="57150">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29736" name="TextBox 68"/>
          <p:cNvSpPr txBox="1">
            <a:spLocks noChangeArrowheads="1"/>
          </p:cNvSpPr>
          <p:nvPr/>
        </p:nvSpPr>
        <p:spPr bwMode="auto">
          <a:xfrm>
            <a:off x="7127875" y="6286500"/>
            <a:ext cx="181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200" b="1" dirty="0" err="1" smtClean="0">
                <a:latin typeface="+mn-lt"/>
                <a:ea typeface="ＭＳ Ｐゴシック" pitchFamily="34" charset="-128"/>
              </a:rPr>
              <a:t>Weisler</a:t>
            </a:r>
            <a:r>
              <a:rPr lang="en-GB" altLang="zh-CN" sz="1200" b="1" dirty="0" smtClean="0">
                <a:latin typeface="+mn-lt"/>
                <a:ea typeface="ＭＳ Ｐゴシック" pitchFamily="34" charset="-128"/>
              </a:rPr>
              <a:t> et al, 2011</a:t>
            </a:r>
            <a:endParaRPr lang="en-US" altLang="zh-CN" sz="1200" b="1" dirty="0" smtClean="0">
              <a:latin typeface="+mn-lt"/>
              <a:ea typeface="ＭＳ Ｐゴシック" pitchFamily="34" charset="-12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3850" y="266700"/>
            <a:ext cx="8809038" cy="1143000"/>
          </a:xfrm>
          <a:prstGeom prst="rect">
            <a:avLst/>
          </a:prstGeom>
          <a:noFill/>
          <a:ln w="9525">
            <a:noFill/>
            <a:miter lim="800000"/>
            <a:headEnd/>
            <a:tailEnd/>
          </a:ln>
        </p:spPr>
        <p:txBody>
          <a:bodyPr lIns="92075" tIns="46038" rIns="92075" bIns="46038" anchor="ctr"/>
          <a:lstStyle/>
          <a:p>
            <a:pPr eaLnBrk="0" hangingPunct="0">
              <a:spcBef>
                <a:spcPct val="50000"/>
              </a:spcBef>
            </a:pPr>
            <a:r>
              <a:rPr lang="en-GB" altLang="zh-CN" sz="2800" dirty="0" err="1">
                <a:solidFill>
                  <a:schemeClr val="tx2"/>
                </a:solidFill>
                <a:ea typeface="SimSun" pitchFamily="2" charset="-122"/>
              </a:rPr>
              <a:t>SPaRCLE</a:t>
            </a:r>
            <a:r>
              <a:rPr lang="en-GB" altLang="zh-CN" sz="2800" dirty="0">
                <a:solidFill>
                  <a:schemeClr val="tx2"/>
                </a:solidFill>
                <a:ea typeface="SimSun" pitchFamily="2" charset="-122"/>
              </a:rPr>
              <a:t> Study: Time to Recurrence (Any Mood event) </a:t>
            </a:r>
            <a:br>
              <a:rPr lang="en-GB" altLang="zh-CN" sz="2800" dirty="0">
                <a:solidFill>
                  <a:schemeClr val="tx2"/>
                </a:solidFill>
                <a:ea typeface="SimSun" pitchFamily="2" charset="-122"/>
              </a:rPr>
            </a:br>
            <a:endParaRPr lang="en-US" altLang="zh-CN" sz="2800" dirty="0">
              <a:solidFill>
                <a:schemeClr val="tx2"/>
              </a:solidFill>
              <a:ea typeface="SimSun" pitchFamily="2" charset="-122"/>
            </a:endParaRPr>
          </a:p>
        </p:txBody>
      </p:sp>
      <p:sp>
        <p:nvSpPr>
          <p:cNvPr id="30723" name="Text Box 3"/>
          <p:cNvSpPr txBox="1">
            <a:spLocks noChangeArrowheads="1"/>
          </p:cNvSpPr>
          <p:nvPr/>
        </p:nvSpPr>
        <p:spPr bwMode="auto">
          <a:xfrm>
            <a:off x="2270125" y="6135688"/>
            <a:ext cx="6357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altLang="zh-CN" sz="1600" b="1" dirty="0" smtClean="0">
                <a:latin typeface="+mn-lt"/>
                <a:ea typeface="Arial Unicode MS" pitchFamily="34" charset="-128"/>
                <a:cs typeface="Arial Unicode MS" pitchFamily="34" charset="-128"/>
              </a:rPr>
              <a:t>Time (weeks)</a:t>
            </a:r>
          </a:p>
        </p:txBody>
      </p:sp>
      <p:sp>
        <p:nvSpPr>
          <p:cNvPr id="14340" name="Freeform 4"/>
          <p:cNvSpPr>
            <a:spLocks/>
          </p:cNvSpPr>
          <p:nvPr/>
        </p:nvSpPr>
        <p:spPr bwMode="auto">
          <a:xfrm>
            <a:off x="2197100" y="1812925"/>
            <a:ext cx="6402388" cy="3919538"/>
          </a:xfrm>
          <a:custGeom>
            <a:avLst/>
            <a:gdLst>
              <a:gd name="T0" fmla="*/ 0 w 4026"/>
              <a:gd name="T1" fmla="*/ 0 h 2470"/>
              <a:gd name="T2" fmla="*/ 0 w 4026"/>
              <a:gd name="T3" fmla="*/ 2147483647 h 2470"/>
              <a:gd name="T4" fmla="*/ 2147483647 w 4026"/>
              <a:gd name="T5" fmla="*/ 2147483647 h 2470"/>
              <a:gd name="T6" fmla="*/ 0 60000 65536"/>
              <a:gd name="T7" fmla="*/ 0 60000 65536"/>
              <a:gd name="T8" fmla="*/ 0 60000 65536"/>
              <a:gd name="T9" fmla="*/ 0 w 4026"/>
              <a:gd name="T10" fmla="*/ 0 h 2470"/>
              <a:gd name="T11" fmla="*/ 4026 w 4026"/>
              <a:gd name="T12" fmla="*/ 2470 h 2470"/>
            </a:gdLst>
            <a:ahLst/>
            <a:cxnLst>
              <a:cxn ang="T6">
                <a:pos x="T0" y="T1"/>
              </a:cxn>
              <a:cxn ang="T7">
                <a:pos x="T2" y="T3"/>
              </a:cxn>
              <a:cxn ang="T8">
                <a:pos x="T4" y="T5"/>
              </a:cxn>
            </a:cxnLst>
            <a:rect l="T9" t="T10" r="T11" b="T12"/>
            <a:pathLst>
              <a:path w="4026" h="2470">
                <a:moveTo>
                  <a:pt x="0" y="0"/>
                </a:moveTo>
                <a:lnTo>
                  <a:pt x="0" y="2470"/>
                </a:lnTo>
                <a:lnTo>
                  <a:pt x="4026" y="2470"/>
                </a:lnTo>
              </a:path>
            </a:pathLst>
          </a:custGeom>
          <a:noFill/>
          <a:ln w="28575">
            <a:solidFill>
              <a:schemeClr val="tx1"/>
            </a:solidFill>
            <a:round/>
            <a:headEnd type="none" w="sm" len="sm"/>
            <a:tailEnd type="none" w="sm" len="sm"/>
          </a:ln>
        </p:spPr>
        <p:txBody>
          <a:bodyPr/>
          <a:lstStyle/>
          <a:p>
            <a:endParaRPr lang="en-CA"/>
          </a:p>
        </p:txBody>
      </p:sp>
      <p:sp>
        <p:nvSpPr>
          <p:cNvPr id="14341" name="Text Box 5"/>
          <p:cNvSpPr txBox="1">
            <a:spLocks noChangeArrowheads="1"/>
          </p:cNvSpPr>
          <p:nvPr/>
        </p:nvSpPr>
        <p:spPr bwMode="auto">
          <a:xfrm>
            <a:off x="2628900" y="4657725"/>
            <a:ext cx="2239963" cy="338138"/>
          </a:xfrm>
          <a:prstGeom prst="rect">
            <a:avLst/>
          </a:prstGeom>
          <a:noFill/>
          <a:ln w="25400">
            <a:noFill/>
            <a:miter lim="800000"/>
            <a:headEnd type="none" w="sm" len="sm"/>
            <a:tailEnd type="none" w="sm" len="sm"/>
          </a:ln>
        </p:spPr>
        <p:txBody>
          <a:bodyPr wrap="none">
            <a:spAutoFit/>
          </a:bodyPr>
          <a:lstStyle/>
          <a:p>
            <a:pPr eaLnBrk="0" hangingPunct="0">
              <a:spcBef>
                <a:spcPct val="50000"/>
              </a:spcBef>
            </a:pPr>
            <a:r>
              <a:rPr lang="en-GB" altLang="zh-CN" sz="1600">
                <a:latin typeface="Verdana" pitchFamily="34" charset="0"/>
                <a:ea typeface="SimSun" pitchFamily="2" charset="-122"/>
              </a:rPr>
              <a:t>Quetiapine (n=404)</a:t>
            </a:r>
            <a:endParaRPr lang="en-US" altLang="zh-CN" sz="1600">
              <a:latin typeface="Verdana" pitchFamily="34" charset="0"/>
              <a:ea typeface="SimSun" pitchFamily="2" charset="-122"/>
            </a:endParaRPr>
          </a:p>
        </p:txBody>
      </p:sp>
      <p:sp>
        <p:nvSpPr>
          <p:cNvPr id="30726" name="Text Box 6"/>
          <p:cNvSpPr txBox="1">
            <a:spLocks noChangeArrowheads="1"/>
          </p:cNvSpPr>
          <p:nvPr/>
        </p:nvSpPr>
        <p:spPr bwMode="auto">
          <a:xfrm>
            <a:off x="2628900" y="4953000"/>
            <a:ext cx="1916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600" dirty="0" smtClean="0">
                <a:latin typeface="+mn-lt"/>
                <a:ea typeface="Arial Unicode MS" pitchFamily="34" charset="-128"/>
                <a:cs typeface="Arial Unicode MS" pitchFamily="34" charset="-128"/>
              </a:rPr>
              <a:t>Placebo (n=404)</a:t>
            </a:r>
            <a:endParaRPr lang="en-US" altLang="zh-CN" sz="1600" dirty="0" smtClean="0">
              <a:latin typeface="+mn-lt"/>
              <a:ea typeface="Arial Unicode MS" pitchFamily="34" charset="-128"/>
              <a:cs typeface="Arial Unicode MS" pitchFamily="34" charset="-128"/>
            </a:endParaRPr>
          </a:p>
        </p:txBody>
      </p:sp>
      <p:sp>
        <p:nvSpPr>
          <p:cNvPr id="14343" name="Line 7"/>
          <p:cNvSpPr>
            <a:spLocks noChangeShapeType="1"/>
          </p:cNvSpPr>
          <p:nvPr/>
        </p:nvSpPr>
        <p:spPr bwMode="auto">
          <a:xfrm>
            <a:off x="2425700" y="4857750"/>
            <a:ext cx="187325" cy="0"/>
          </a:xfrm>
          <a:prstGeom prst="line">
            <a:avLst/>
          </a:prstGeom>
          <a:noFill/>
          <a:ln w="38100">
            <a:solidFill>
              <a:srgbClr val="00FF00"/>
            </a:solidFill>
            <a:round/>
            <a:headEnd type="none" w="sm" len="sm"/>
            <a:tailEnd type="none" w="sm" len="sm"/>
          </a:ln>
        </p:spPr>
        <p:txBody>
          <a:bodyPr/>
          <a:lstStyle/>
          <a:p>
            <a:endParaRPr lang="en-CA"/>
          </a:p>
        </p:txBody>
      </p:sp>
      <p:sp>
        <p:nvSpPr>
          <p:cNvPr id="14344" name="Line 8"/>
          <p:cNvSpPr>
            <a:spLocks noChangeShapeType="1"/>
          </p:cNvSpPr>
          <p:nvPr/>
        </p:nvSpPr>
        <p:spPr bwMode="auto">
          <a:xfrm>
            <a:off x="2425700" y="5132388"/>
            <a:ext cx="187325" cy="0"/>
          </a:xfrm>
          <a:prstGeom prst="line">
            <a:avLst/>
          </a:prstGeom>
          <a:noFill/>
          <a:ln w="38100">
            <a:solidFill>
              <a:schemeClr val="tx1"/>
            </a:solidFill>
            <a:round/>
            <a:headEnd type="none" w="sm" len="sm"/>
            <a:tailEnd type="none" w="sm" len="sm"/>
          </a:ln>
        </p:spPr>
        <p:txBody>
          <a:bodyPr/>
          <a:lstStyle/>
          <a:p>
            <a:endParaRPr lang="en-CA"/>
          </a:p>
        </p:txBody>
      </p:sp>
      <p:sp>
        <p:nvSpPr>
          <p:cNvPr id="30729" name="Text Box 9"/>
          <p:cNvSpPr txBox="1">
            <a:spLocks noChangeArrowheads="1"/>
          </p:cNvSpPr>
          <p:nvPr/>
        </p:nvSpPr>
        <p:spPr bwMode="auto">
          <a:xfrm rot="16200000">
            <a:off x="-1079500" y="3367088"/>
            <a:ext cx="4252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600" b="1" dirty="0" smtClean="0">
                <a:latin typeface="+mn-lt"/>
                <a:ea typeface="ＭＳ Ｐゴシック" pitchFamily="34" charset="-128"/>
              </a:rPr>
              <a:t>Proportion of patients event free</a:t>
            </a:r>
            <a:r>
              <a:rPr lang="en-US" altLang="zh-CN" sz="1600" b="1" dirty="0" smtClean="0">
                <a:latin typeface="+mn-lt"/>
                <a:ea typeface="ＭＳ Ｐゴシック" pitchFamily="34" charset="-128"/>
              </a:rPr>
              <a:t> </a:t>
            </a:r>
            <a:endParaRPr lang="en-GB" altLang="zh-CN" sz="1600" b="1" dirty="0" smtClean="0">
              <a:latin typeface="+mn-lt"/>
              <a:ea typeface="ＭＳ Ｐゴシック" pitchFamily="34" charset="-128"/>
            </a:endParaRPr>
          </a:p>
        </p:txBody>
      </p:sp>
      <p:sp>
        <p:nvSpPr>
          <p:cNvPr id="14346" name="Freeform 10"/>
          <p:cNvSpPr>
            <a:spLocks/>
          </p:cNvSpPr>
          <p:nvPr/>
        </p:nvSpPr>
        <p:spPr bwMode="auto">
          <a:xfrm>
            <a:off x="2205038" y="1831975"/>
            <a:ext cx="6249987" cy="1554163"/>
          </a:xfrm>
          <a:custGeom>
            <a:avLst/>
            <a:gdLst>
              <a:gd name="T0" fmla="*/ 2147483647 w 4265"/>
              <a:gd name="T1" fmla="*/ 2147483647 h 979"/>
              <a:gd name="T2" fmla="*/ 2147483647 w 4265"/>
              <a:gd name="T3" fmla="*/ 2147483647 h 979"/>
              <a:gd name="T4" fmla="*/ 2147483647 w 4265"/>
              <a:gd name="T5" fmla="*/ 2147483647 h 979"/>
              <a:gd name="T6" fmla="*/ 2147483647 w 4265"/>
              <a:gd name="T7" fmla="*/ 2147483647 h 979"/>
              <a:gd name="T8" fmla="*/ 2147483647 w 4265"/>
              <a:gd name="T9" fmla="*/ 2147483647 h 979"/>
              <a:gd name="T10" fmla="*/ 2147483647 w 4265"/>
              <a:gd name="T11" fmla="*/ 2147483647 h 979"/>
              <a:gd name="T12" fmla="*/ 2147483647 w 4265"/>
              <a:gd name="T13" fmla="*/ 2147483647 h 979"/>
              <a:gd name="T14" fmla="*/ 2147483647 w 4265"/>
              <a:gd name="T15" fmla="*/ 2147483647 h 979"/>
              <a:gd name="T16" fmla="*/ 2147483647 w 4265"/>
              <a:gd name="T17" fmla="*/ 2147483647 h 979"/>
              <a:gd name="T18" fmla="*/ 2147483647 w 4265"/>
              <a:gd name="T19" fmla="*/ 2147483647 h 979"/>
              <a:gd name="T20" fmla="*/ 2147483647 w 4265"/>
              <a:gd name="T21" fmla="*/ 2147483647 h 979"/>
              <a:gd name="T22" fmla="*/ 2147483647 w 4265"/>
              <a:gd name="T23" fmla="*/ 2147483647 h 979"/>
              <a:gd name="T24" fmla="*/ 2147483647 w 4265"/>
              <a:gd name="T25" fmla="*/ 2147483647 h 979"/>
              <a:gd name="T26" fmla="*/ 2147483647 w 4265"/>
              <a:gd name="T27" fmla="*/ 2147483647 h 979"/>
              <a:gd name="T28" fmla="*/ 2147483647 w 4265"/>
              <a:gd name="T29" fmla="*/ 2147483647 h 979"/>
              <a:gd name="T30" fmla="*/ 2147483647 w 4265"/>
              <a:gd name="T31" fmla="*/ 2147483647 h 979"/>
              <a:gd name="T32" fmla="*/ 2147483647 w 4265"/>
              <a:gd name="T33" fmla="*/ 2147483647 h 979"/>
              <a:gd name="T34" fmla="*/ 2147483647 w 4265"/>
              <a:gd name="T35" fmla="*/ 2147483647 h 979"/>
              <a:gd name="T36" fmla="*/ 2147483647 w 4265"/>
              <a:gd name="T37" fmla="*/ 2147483647 h 979"/>
              <a:gd name="T38" fmla="*/ 2147483647 w 4265"/>
              <a:gd name="T39" fmla="*/ 2147483647 h 979"/>
              <a:gd name="T40" fmla="*/ 2147483647 w 4265"/>
              <a:gd name="T41" fmla="*/ 2147483647 h 979"/>
              <a:gd name="T42" fmla="*/ 2147483647 w 4265"/>
              <a:gd name="T43" fmla="*/ 2147483647 h 979"/>
              <a:gd name="T44" fmla="*/ 2147483647 w 4265"/>
              <a:gd name="T45" fmla="*/ 2147483647 h 979"/>
              <a:gd name="T46" fmla="*/ 2147483647 w 4265"/>
              <a:gd name="T47" fmla="*/ 2147483647 h 979"/>
              <a:gd name="T48" fmla="*/ 2147483647 w 4265"/>
              <a:gd name="T49" fmla="*/ 2147483647 h 979"/>
              <a:gd name="T50" fmla="*/ 2147483647 w 4265"/>
              <a:gd name="T51" fmla="*/ 2147483647 h 979"/>
              <a:gd name="T52" fmla="*/ 2147483647 w 4265"/>
              <a:gd name="T53" fmla="*/ 2147483647 h 979"/>
              <a:gd name="T54" fmla="*/ 2147483647 w 4265"/>
              <a:gd name="T55" fmla="*/ 2147483647 h 979"/>
              <a:gd name="T56" fmla="*/ 2147483647 w 4265"/>
              <a:gd name="T57" fmla="*/ 2147483647 h 979"/>
              <a:gd name="T58" fmla="*/ 2147483647 w 4265"/>
              <a:gd name="T59" fmla="*/ 2147483647 h 979"/>
              <a:gd name="T60" fmla="*/ 2147483647 w 4265"/>
              <a:gd name="T61" fmla="*/ 2147483647 h 979"/>
              <a:gd name="T62" fmla="*/ 2147483647 w 4265"/>
              <a:gd name="T63" fmla="*/ 2147483647 h 979"/>
              <a:gd name="T64" fmla="*/ 2147483647 w 4265"/>
              <a:gd name="T65" fmla="*/ 2147483647 h 979"/>
              <a:gd name="T66" fmla="*/ 2147483647 w 4265"/>
              <a:gd name="T67" fmla="*/ 2147483647 h 979"/>
              <a:gd name="T68" fmla="*/ 2147483647 w 4265"/>
              <a:gd name="T69" fmla="*/ 2147483647 h 979"/>
              <a:gd name="T70" fmla="*/ 2147483647 w 4265"/>
              <a:gd name="T71" fmla="*/ 2147483647 h 979"/>
              <a:gd name="T72" fmla="*/ 2147483647 w 4265"/>
              <a:gd name="T73" fmla="*/ 2147483647 h 979"/>
              <a:gd name="T74" fmla="*/ 2147483647 w 4265"/>
              <a:gd name="T75" fmla="*/ 2147483647 h 979"/>
              <a:gd name="T76" fmla="*/ 2147483647 w 4265"/>
              <a:gd name="T77" fmla="*/ 2147483647 h 979"/>
              <a:gd name="T78" fmla="*/ 2147483647 w 4265"/>
              <a:gd name="T79" fmla="*/ 2147483647 h 979"/>
              <a:gd name="T80" fmla="*/ 2147483647 w 4265"/>
              <a:gd name="T81" fmla="*/ 2147483647 h 979"/>
              <a:gd name="T82" fmla="*/ 2147483647 w 4265"/>
              <a:gd name="T83" fmla="*/ 2147483647 h 979"/>
              <a:gd name="T84" fmla="*/ 2147483647 w 4265"/>
              <a:gd name="T85" fmla="*/ 2147483647 h 9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5"/>
              <a:gd name="T130" fmla="*/ 0 h 979"/>
              <a:gd name="T131" fmla="*/ 4265 w 4265"/>
              <a:gd name="T132" fmla="*/ 979 h 9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5" h="979">
                <a:moveTo>
                  <a:pt x="0" y="0"/>
                </a:moveTo>
                <a:lnTo>
                  <a:pt x="49" y="24"/>
                </a:lnTo>
                <a:lnTo>
                  <a:pt x="54" y="58"/>
                </a:lnTo>
                <a:lnTo>
                  <a:pt x="93" y="61"/>
                </a:lnTo>
                <a:lnTo>
                  <a:pt x="90" y="88"/>
                </a:lnTo>
                <a:lnTo>
                  <a:pt x="104" y="87"/>
                </a:lnTo>
                <a:lnTo>
                  <a:pt x="106" y="100"/>
                </a:lnTo>
                <a:lnTo>
                  <a:pt x="129" y="102"/>
                </a:lnTo>
                <a:lnTo>
                  <a:pt x="139" y="123"/>
                </a:lnTo>
                <a:lnTo>
                  <a:pt x="161" y="120"/>
                </a:lnTo>
                <a:lnTo>
                  <a:pt x="166" y="133"/>
                </a:lnTo>
                <a:lnTo>
                  <a:pt x="179" y="133"/>
                </a:lnTo>
                <a:lnTo>
                  <a:pt x="179" y="165"/>
                </a:lnTo>
                <a:lnTo>
                  <a:pt x="220" y="169"/>
                </a:lnTo>
                <a:lnTo>
                  <a:pt x="221" y="180"/>
                </a:lnTo>
                <a:lnTo>
                  <a:pt x="250" y="180"/>
                </a:lnTo>
                <a:lnTo>
                  <a:pt x="256" y="202"/>
                </a:lnTo>
                <a:lnTo>
                  <a:pt x="295" y="202"/>
                </a:lnTo>
                <a:lnTo>
                  <a:pt x="298" y="222"/>
                </a:lnTo>
                <a:lnTo>
                  <a:pt x="330" y="222"/>
                </a:lnTo>
                <a:lnTo>
                  <a:pt x="334" y="247"/>
                </a:lnTo>
                <a:lnTo>
                  <a:pt x="387" y="252"/>
                </a:lnTo>
                <a:lnTo>
                  <a:pt x="389" y="264"/>
                </a:lnTo>
                <a:lnTo>
                  <a:pt x="412" y="264"/>
                </a:lnTo>
                <a:lnTo>
                  <a:pt x="418" y="274"/>
                </a:lnTo>
                <a:lnTo>
                  <a:pt x="442" y="277"/>
                </a:lnTo>
                <a:lnTo>
                  <a:pt x="445" y="291"/>
                </a:lnTo>
                <a:lnTo>
                  <a:pt x="480" y="292"/>
                </a:lnTo>
                <a:lnTo>
                  <a:pt x="482" y="315"/>
                </a:lnTo>
                <a:lnTo>
                  <a:pt x="526" y="315"/>
                </a:lnTo>
                <a:lnTo>
                  <a:pt x="554" y="321"/>
                </a:lnTo>
                <a:lnTo>
                  <a:pt x="554" y="334"/>
                </a:lnTo>
                <a:lnTo>
                  <a:pt x="614" y="334"/>
                </a:lnTo>
                <a:lnTo>
                  <a:pt x="619" y="348"/>
                </a:lnTo>
                <a:lnTo>
                  <a:pt x="645" y="351"/>
                </a:lnTo>
                <a:lnTo>
                  <a:pt x="651" y="366"/>
                </a:lnTo>
                <a:lnTo>
                  <a:pt x="664" y="367"/>
                </a:lnTo>
                <a:lnTo>
                  <a:pt x="667" y="382"/>
                </a:lnTo>
                <a:lnTo>
                  <a:pt x="715" y="384"/>
                </a:lnTo>
                <a:lnTo>
                  <a:pt x="718" y="405"/>
                </a:lnTo>
                <a:lnTo>
                  <a:pt x="777" y="403"/>
                </a:lnTo>
                <a:lnTo>
                  <a:pt x="778" y="418"/>
                </a:lnTo>
                <a:lnTo>
                  <a:pt x="836" y="414"/>
                </a:lnTo>
                <a:lnTo>
                  <a:pt x="840" y="432"/>
                </a:lnTo>
                <a:lnTo>
                  <a:pt x="998" y="430"/>
                </a:lnTo>
                <a:lnTo>
                  <a:pt x="998" y="439"/>
                </a:lnTo>
                <a:lnTo>
                  <a:pt x="1064" y="441"/>
                </a:lnTo>
                <a:lnTo>
                  <a:pt x="1067" y="471"/>
                </a:lnTo>
                <a:lnTo>
                  <a:pt x="1137" y="471"/>
                </a:lnTo>
                <a:lnTo>
                  <a:pt x="1147" y="490"/>
                </a:lnTo>
                <a:lnTo>
                  <a:pt x="1171" y="490"/>
                </a:lnTo>
                <a:lnTo>
                  <a:pt x="1173" y="505"/>
                </a:lnTo>
                <a:lnTo>
                  <a:pt x="1252" y="505"/>
                </a:lnTo>
                <a:lnTo>
                  <a:pt x="1258" y="558"/>
                </a:lnTo>
                <a:lnTo>
                  <a:pt x="1300" y="559"/>
                </a:lnTo>
                <a:lnTo>
                  <a:pt x="1303" y="577"/>
                </a:lnTo>
                <a:lnTo>
                  <a:pt x="1350" y="576"/>
                </a:lnTo>
                <a:lnTo>
                  <a:pt x="1355" y="589"/>
                </a:lnTo>
                <a:lnTo>
                  <a:pt x="1368" y="591"/>
                </a:lnTo>
                <a:lnTo>
                  <a:pt x="1368" y="606"/>
                </a:lnTo>
                <a:lnTo>
                  <a:pt x="1436" y="607"/>
                </a:lnTo>
                <a:lnTo>
                  <a:pt x="1437" y="643"/>
                </a:lnTo>
                <a:lnTo>
                  <a:pt x="1505" y="640"/>
                </a:lnTo>
                <a:lnTo>
                  <a:pt x="1508" y="652"/>
                </a:lnTo>
                <a:lnTo>
                  <a:pt x="1612" y="652"/>
                </a:lnTo>
                <a:lnTo>
                  <a:pt x="1613" y="670"/>
                </a:lnTo>
                <a:lnTo>
                  <a:pt x="1700" y="669"/>
                </a:lnTo>
                <a:lnTo>
                  <a:pt x="1701" y="687"/>
                </a:lnTo>
                <a:lnTo>
                  <a:pt x="1714" y="688"/>
                </a:lnTo>
                <a:lnTo>
                  <a:pt x="1717" y="706"/>
                </a:lnTo>
                <a:lnTo>
                  <a:pt x="1779" y="705"/>
                </a:lnTo>
                <a:lnTo>
                  <a:pt x="1784" y="727"/>
                </a:lnTo>
                <a:lnTo>
                  <a:pt x="1902" y="726"/>
                </a:lnTo>
                <a:lnTo>
                  <a:pt x="1905" y="751"/>
                </a:lnTo>
                <a:lnTo>
                  <a:pt x="2149" y="751"/>
                </a:lnTo>
                <a:lnTo>
                  <a:pt x="2152" y="771"/>
                </a:lnTo>
                <a:lnTo>
                  <a:pt x="2182" y="771"/>
                </a:lnTo>
                <a:lnTo>
                  <a:pt x="2184" y="795"/>
                </a:lnTo>
                <a:lnTo>
                  <a:pt x="2341" y="798"/>
                </a:lnTo>
                <a:lnTo>
                  <a:pt x="2346" y="825"/>
                </a:lnTo>
                <a:lnTo>
                  <a:pt x="2398" y="828"/>
                </a:lnTo>
                <a:lnTo>
                  <a:pt x="2403" y="862"/>
                </a:lnTo>
                <a:lnTo>
                  <a:pt x="2731" y="862"/>
                </a:lnTo>
                <a:lnTo>
                  <a:pt x="2731" y="910"/>
                </a:lnTo>
                <a:lnTo>
                  <a:pt x="2867" y="904"/>
                </a:lnTo>
                <a:lnTo>
                  <a:pt x="2874" y="979"/>
                </a:lnTo>
                <a:lnTo>
                  <a:pt x="4265" y="976"/>
                </a:lnTo>
              </a:path>
            </a:pathLst>
          </a:custGeom>
          <a:noFill/>
          <a:ln w="38100">
            <a:solidFill>
              <a:srgbClr val="00FF00"/>
            </a:solidFill>
            <a:round/>
            <a:headEnd type="none" w="sm" len="sm"/>
            <a:tailEnd type="none" w="sm" len="sm"/>
          </a:ln>
        </p:spPr>
        <p:txBody>
          <a:bodyPr/>
          <a:lstStyle/>
          <a:p>
            <a:endParaRPr lang="en-CA"/>
          </a:p>
        </p:txBody>
      </p:sp>
      <p:sp>
        <p:nvSpPr>
          <p:cNvPr id="14347" name="Freeform 11"/>
          <p:cNvSpPr>
            <a:spLocks/>
          </p:cNvSpPr>
          <p:nvPr/>
        </p:nvSpPr>
        <p:spPr bwMode="auto">
          <a:xfrm>
            <a:off x="2198688" y="1827213"/>
            <a:ext cx="5014912" cy="3305175"/>
          </a:xfrm>
          <a:custGeom>
            <a:avLst/>
            <a:gdLst>
              <a:gd name="T0" fmla="*/ 2147483647 w 3159"/>
              <a:gd name="T1" fmla="*/ 2147483647 h 2082"/>
              <a:gd name="T2" fmla="*/ 2147483647 w 3159"/>
              <a:gd name="T3" fmla="*/ 2147483647 h 2082"/>
              <a:gd name="T4" fmla="*/ 2147483647 w 3159"/>
              <a:gd name="T5" fmla="*/ 2147483647 h 2082"/>
              <a:gd name="T6" fmla="*/ 2147483647 w 3159"/>
              <a:gd name="T7" fmla="*/ 2147483647 h 2082"/>
              <a:gd name="T8" fmla="*/ 2147483647 w 3159"/>
              <a:gd name="T9" fmla="*/ 2147483647 h 2082"/>
              <a:gd name="T10" fmla="*/ 2147483647 w 3159"/>
              <a:gd name="T11" fmla="*/ 2147483647 h 2082"/>
              <a:gd name="T12" fmla="*/ 2147483647 w 3159"/>
              <a:gd name="T13" fmla="*/ 2147483647 h 2082"/>
              <a:gd name="T14" fmla="*/ 2147483647 w 3159"/>
              <a:gd name="T15" fmla="*/ 2147483647 h 2082"/>
              <a:gd name="T16" fmla="*/ 2147483647 w 3159"/>
              <a:gd name="T17" fmla="*/ 2147483647 h 2082"/>
              <a:gd name="T18" fmla="*/ 2147483647 w 3159"/>
              <a:gd name="T19" fmla="*/ 2147483647 h 2082"/>
              <a:gd name="T20" fmla="*/ 2147483647 w 3159"/>
              <a:gd name="T21" fmla="*/ 2147483647 h 2082"/>
              <a:gd name="T22" fmla="*/ 2147483647 w 3159"/>
              <a:gd name="T23" fmla="*/ 2147483647 h 2082"/>
              <a:gd name="T24" fmla="*/ 2147483647 w 3159"/>
              <a:gd name="T25" fmla="*/ 2147483647 h 2082"/>
              <a:gd name="T26" fmla="*/ 2147483647 w 3159"/>
              <a:gd name="T27" fmla="*/ 2147483647 h 2082"/>
              <a:gd name="T28" fmla="*/ 2147483647 w 3159"/>
              <a:gd name="T29" fmla="*/ 2147483647 h 2082"/>
              <a:gd name="T30" fmla="*/ 2147483647 w 3159"/>
              <a:gd name="T31" fmla="*/ 2147483647 h 2082"/>
              <a:gd name="T32" fmla="*/ 2147483647 w 3159"/>
              <a:gd name="T33" fmla="*/ 2147483647 h 2082"/>
              <a:gd name="T34" fmla="*/ 2147483647 w 3159"/>
              <a:gd name="T35" fmla="*/ 2147483647 h 2082"/>
              <a:gd name="T36" fmla="*/ 2147483647 w 3159"/>
              <a:gd name="T37" fmla="*/ 2147483647 h 2082"/>
              <a:gd name="T38" fmla="*/ 2147483647 w 3159"/>
              <a:gd name="T39" fmla="*/ 2147483647 h 2082"/>
              <a:gd name="T40" fmla="*/ 2147483647 w 3159"/>
              <a:gd name="T41" fmla="*/ 2147483647 h 2082"/>
              <a:gd name="T42" fmla="*/ 2147483647 w 3159"/>
              <a:gd name="T43" fmla="*/ 2147483647 h 2082"/>
              <a:gd name="T44" fmla="*/ 2147483647 w 3159"/>
              <a:gd name="T45" fmla="*/ 2147483647 h 2082"/>
              <a:gd name="T46" fmla="*/ 2147483647 w 3159"/>
              <a:gd name="T47" fmla="*/ 2147483647 h 2082"/>
              <a:gd name="T48" fmla="*/ 2147483647 w 3159"/>
              <a:gd name="T49" fmla="*/ 2147483647 h 2082"/>
              <a:gd name="T50" fmla="*/ 2147483647 w 3159"/>
              <a:gd name="T51" fmla="*/ 2147483647 h 2082"/>
              <a:gd name="T52" fmla="*/ 2147483647 w 3159"/>
              <a:gd name="T53" fmla="*/ 2147483647 h 2082"/>
              <a:gd name="T54" fmla="*/ 2147483647 w 3159"/>
              <a:gd name="T55" fmla="*/ 2147483647 h 2082"/>
              <a:gd name="T56" fmla="*/ 2147483647 w 3159"/>
              <a:gd name="T57" fmla="*/ 2147483647 h 2082"/>
              <a:gd name="T58" fmla="*/ 2147483647 w 3159"/>
              <a:gd name="T59" fmla="*/ 2147483647 h 2082"/>
              <a:gd name="T60" fmla="*/ 2147483647 w 3159"/>
              <a:gd name="T61" fmla="*/ 2147483647 h 2082"/>
              <a:gd name="T62" fmla="*/ 2147483647 w 3159"/>
              <a:gd name="T63" fmla="*/ 2147483647 h 2082"/>
              <a:gd name="T64" fmla="*/ 2147483647 w 3159"/>
              <a:gd name="T65" fmla="*/ 2147483647 h 2082"/>
              <a:gd name="T66" fmla="*/ 2147483647 w 3159"/>
              <a:gd name="T67" fmla="*/ 2147483647 h 2082"/>
              <a:gd name="T68" fmla="*/ 2147483647 w 3159"/>
              <a:gd name="T69" fmla="*/ 2147483647 h 2082"/>
              <a:gd name="T70" fmla="*/ 2147483647 w 3159"/>
              <a:gd name="T71" fmla="*/ 2147483647 h 2082"/>
              <a:gd name="T72" fmla="*/ 2147483647 w 3159"/>
              <a:gd name="T73" fmla="*/ 2147483647 h 2082"/>
              <a:gd name="T74" fmla="*/ 2147483647 w 3159"/>
              <a:gd name="T75" fmla="*/ 2147483647 h 2082"/>
              <a:gd name="T76" fmla="*/ 2147483647 w 3159"/>
              <a:gd name="T77" fmla="*/ 2147483647 h 2082"/>
              <a:gd name="T78" fmla="*/ 2147483647 w 3159"/>
              <a:gd name="T79" fmla="*/ 2147483647 h 2082"/>
              <a:gd name="T80" fmla="*/ 2147483647 w 3159"/>
              <a:gd name="T81" fmla="*/ 2147483647 h 2082"/>
              <a:gd name="T82" fmla="*/ 2147483647 w 3159"/>
              <a:gd name="T83" fmla="*/ 2147483647 h 2082"/>
              <a:gd name="T84" fmla="*/ 2147483647 w 3159"/>
              <a:gd name="T85" fmla="*/ 2147483647 h 20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59"/>
              <a:gd name="T130" fmla="*/ 0 h 2082"/>
              <a:gd name="T131" fmla="*/ 3159 w 3159"/>
              <a:gd name="T132" fmla="*/ 2082 h 20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59" h="2082">
                <a:moveTo>
                  <a:pt x="0" y="0"/>
                </a:moveTo>
                <a:lnTo>
                  <a:pt x="27" y="15"/>
                </a:lnTo>
                <a:lnTo>
                  <a:pt x="51" y="30"/>
                </a:lnTo>
                <a:lnTo>
                  <a:pt x="52" y="66"/>
                </a:lnTo>
                <a:lnTo>
                  <a:pt x="93" y="66"/>
                </a:lnTo>
                <a:lnTo>
                  <a:pt x="93" y="219"/>
                </a:lnTo>
                <a:lnTo>
                  <a:pt x="106" y="220"/>
                </a:lnTo>
                <a:lnTo>
                  <a:pt x="106" y="238"/>
                </a:lnTo>
                <a:lnTo>
                  <a:pt x="118" y="238"/>
                </a:lnTo>
                <a:lnTo>
                  <a:pt x="118" y="259"/>
                </a:lnTo>
                <a:lnTo>
                  <a:pt x="135" y="258"/>
                </a:lnTo>
                <a:lnTo>
                  <a:pt x="136" y="298"/>
                </a:lnTo>
                <a:lnTo>
                  <a:pt x="145" y="297"/>
                </a:lnTo>
                <a:lnTo>
                  <a:pt x="145" y="324"/>
                </a:lnTo>
                <a:lnTo>
                  <a:pt x="160" y="324"/>
                </a:lnTo>
                <a:lnTo>
                  <a:pt x="162" y="355"/>
                </a:lnTo>
                <a:lnTo>
                  <a:pt x="174" y="357"/>
                </a:lnTo>
                <a:lnTo>
                  <a:pt x="171" y="430"/>
                </a:lnTo>
                <a:lnTo>
                  <a:pt x="196" y="447"/>
                </a:lnTo>
                <a:lnTo>
                  <a:pt x="205" y="463"/>
                </a:lnTo>
                <a:lnTo>
                  <a:pt x="220" y="469"/>
                </a:lnTo>
                <a:lnTo>
                  <a:pt x="223" y="498"/>
                </a:lnTo>
                <a:lnTo>
                  <a:pt x="235" y="499"/>
                </a:lnTo>
                <a:lnTo>
                  <a:pt x="234" y="589"/>
                </a:lnTo>
                <a:lnTo>
                  <a:pt x="246" y="588"/>
                </a:lnTo>
                <a:lnTo>
                  <a:pt x="247" y="613"/>
                </a:lnTo>
                <a:lnTo>
                  <a:pt x="258" y="610"/>
                </a:lnTo>
                <a:lnTo>
                  <a:pt x="258" y="628"/>
                </a:lnTo>
                <a:lnTo>
                  <a:pt x="271" y="627"/>
                </a:lnTo>
                <a:lnTo>
                  <a:pt x="274" y="648"/>
                </a:lnTo>
                <a:lnTo>
                  <a:pt x="288" y="651"/>
                </a:lnTo>
                <a:lnTo>
                  <a:pt x="292" y="682"/>
                </a:lnTo>
                <a:lnTo>
                  <a:pt x="312" y="685"/>
                </a:lnTo>
                <a:lnTo>
                  <a:pt x="310" y="748"/>
                </a:lnTo>
                <a:lnTo>
                  <a:pt x="319" y="771"/>
                </a:lnTo>
                <a:lnTo>
                  <a:pt x="351" y="771"/>
                </a:lnTo>
                <a:lnTo>
                  <a:pt x="354" y="807"/>
                </a:lnTo>
                <a:lnTo>
                  <a:pt x="364" y="807"/>
                </a:lnTo>
                <a:lnTo>
                  <a:pt x="367" y="826"/>
                </a:lnTo>
                <a:lnTo>
                  <a:pt x="385" y="825"/>
                </a:lnTo>
                <a:lnTo>
                  <a:pt x="390" y="841"/>
                </a:lnTo>
                <a:lnTo>
                  <a:pt x="403" y="843"/>
                </a:lnTo>
                <a:lnTo>
                  <a:pt x="408" y="868"/>
                </a:lnTo>
                <a:lnTo>
                  <a:pt x="426" y="867"/>
                </a:lnTo>
                <a:lnTo>
                  <a:pt x="454" y="894"/>
                </a:lnTo>
                <a:lnTo>
                  <a:pt x="471" y="900"/>
                </a:lnTo>
                <a:lnTo>
                  <a:pt x="477" y="939"/>
                </a:lnTo>
                <a:lnTo>
                  <a:pt x="513" y="939"/>
                </a:lnTo>
                <a:lnTo>
                  <a:pt x="517" y="951"/>
                </a:lnTo>
                <a:lnTo>
                  <a:pt x="537" y="949"/>
                </a:lnTo>
                <a:lnTo>
                  <a:pt x="538" y="973"/>
                </a:lnTo>
                <a:lnTo>
                  <a:pt x="570" y="975"/>
                </a:lnTo>
                <a:lnTo>
                  <a:pt x="582" y="991"/>
                </a:lnTo>
                <a:lnTo>
                  <a:pt x="598" y="996"/>
                </a:lnTo>
                <a:lnTo>
                  <a:pt x="612" y="1000"/>
                </a:lnTo>
                <a:lnTo>
                  <a:pt x="619" y="1021"/>
                </a:lnTo>
                <a:lnTo>
                  <a:pt x="630" y="1038"/>
                </a:lnTo>
                <a:lnTo>
                  <a:pt x="642" y="1035"/>
                </a:lnTo>
                <a:lnTo>
                  <a:pt x="640" y="1054"/>
                </a:lnTo>
                <a:lnTo>
                  <a:pt x="655" y="1054"/>
                </a:lnTo>
                <a:lnTo>
                  <a:pt x="657" y="1084"/>
                </a:lnTo>
                <a:lnTo>
                  <a:pt x="675" y="1102"/>
                </a:lnTo>
                <a:lnTo>
                  <a:pt x="711" y="1108"/>
                </a:lnTo>
                <a:lnTo>
                  <a:pt x="714" y="1120"/>
                </a:lnTo>
                <a:lnTo>
                  <a:pt x="781" y="1119"/>
                </a:lnTo>
                <a:lnTo>
                  <a:pt x="787" y="1156"/>
                </a:lnTo>
                <a:lnTo>
                  <a:pt x="813" y="1156"/>
                </a:lnTo>
                <a:lnTo>
                  <a:pt x="816" y="1173"/>
                </a:lnTo>
                <a:lnTo>
                  <a:pt x="832" y="1173"/>
                </a:lnTo>
                <a:lnTo>
                  <a:pt x="832" y="1198"/>
                </a:lnTo>
                <a:lnTo>
                  <a:pt x="846" y="1200"/>
                </a:lnTo>
                <a:lnTo>
                  <a:pt x="849" y="1212"/>
                </a:lnTo>
                <a:lnTo>
                  <a:pt x="922" y="1215"/>
                </a:lnTo>
                <a:lnTo>
                  <a:pt x="930" y="1231"/>
                </a:lnTo>
                <a:lnTo>
                  <a:pt x="942" y="1231"/>
                </a:lnTo>
                <a:lnTo>
                  <a:pt x="942" y="1258"/>
                </a:lnTo>
                <a:lnTo>
                  <a:pt x="952" y="1260"/>
                </a:lnTo>
                <a:lnTo>
                  <a:pt x="955" y="1287"/>
                </a:lnTo>
                <a:lnTo>
                  <a:pt x="1006" y="1296"/>
                </a:lnTo>
                <a:lnTo>
                  <a:pt x="1011" y="1318"/>
                </a:lnTo>
                <a:lnTo>
                  <a:pt x="1026" y="1312"/>
                </a:lnTo>
                <a:lnTo>
                  <a:pt x="1030" y="1333"/>
                </a:lnTo>
                <a:lnTo>
                  <a:pt x="1059" y="1332"/>
                </a:lnTo>
                <a:lnTo>
                  <a:pt x="1074" y="1338"/>
                </a:lnTo>
                <a:lnTo>
                  <a:pt x="1071" y="1354"/>
                </a:lnTo>
                <a:lnTo>
                  <a:pt x="1084" y="1354"/>
                </a:lnTo>
                <a:lnTo>
                  <a:pt x="1084" y="1377"/>
                </a:lnTo>
                <a:lnTo>
                  <a:pt x="1128" y="1377"/>
                </a:lnTo>
                <a:lnTo>
                  <a:pt x="1128" y="1392"/>
                </a:lnTo>
                <a:lnTo>
                  <a:pt x="1140" y="1392"/>
                </a:lnTo>
                <a:lnTo>
                  <a:pt x="1141" y="1419"/>
                </a:lnTo>
                <a:lnTo>
                  <a:pt x="1152" y="1419"/>
                </a:lnTo>
                <a:lnTo>
                  <a:pt x="1153" y="1446"/>
                </a:lnTo>
                <a:lnTo>
                  <a:pt x="1183" y="1447"/>
                </a:lnTo>
                <a:lnTo>
                  <a:pt x="1201" y="1456"/>
                </a:lnTo>
                <a:lnTo>
                  <a:pt x="1206" y="1483"/>
                </a:lnTo>
                <a:lnTo>
                  <a:pt x="1249" y="1482"/>
                </a:lnTo>
                <a:lnTo>
                  <a:pt x="1251" y="1545"/>
                </a:lnTo>
                <a:lnTo>
                  <a:pt x="1287" y="1548"/>
                </a:lnTo>
                <a:lnTo>
                  <a:pt x="1290" y="1578"/>
                </a:lnTo>
                <a:lnTo>
                  <a:pt x="1336" y="1578"/>
                </a:lnTo>
                <a:lnTo>
                  <a:pt x="1335" y="1596"/>
                </a:lnTo>
                <a:lnTo>
                  <a:pt x="1359" y="1593"/>
                </a:lnTo>
                <a:lnTo>
                  <a:pt x="1360" y="1605"/>
                </a:lnTo>
                <a:lnTo>
                  <a:pt x="1387" y="1606"/>
                </a:lnTo>
                <a:lnTo>
                  <a:pt x="1387" y="1618"/>
                </a:lnTo>
                <a:lnTo>
                  <a:pt x="1404" y="1615"/>
                </a:lnTo>
                <a:lnTo>
                  <a:pt x="1402" y="1632"/>
                </a:lnTo>
                <a:lnTo>
                  <a:pt x="1459" y="1633"/>
                </a:lnTo>
                <a:lnTo>
                  <a:pt x="1461" y="1648"/>
                </a:lnTo>
                <a:lnTo>
                  <a:pt x="1489" y="1651"/>
                </a:lnTo>
                <a:lnTo>
                  <a:pt x="1489" y="1671"/>
                </a:lnTo>
                <a:lnTo>
                  <a:pt x="1530" y="1669"/>
                </a:lnTo>
                <a:lnTo>
                  <a:pt x="1528" y="1689"/>
                </a:lnTo>
                <a:lnTo>
                  <a:pt x="1633" y="1689"/>
                </a:lnTo>
                <a:lnTo>
                  <a:pt x="1630" y="1705"/>
                </a:lnTo>
                <a:lnTo>
                  <a:pt x="1690" y="1707"/>
                </a:lnTo>
                <a:lnTo>
                  <a:pt x="1690" y="1723"/>
                </a:lnTo>
                <a:lnTo>
                  <a:pt x="1746" y="1723"/>
                </a:lnTo>
                <a:lnTo>
                  <a:pt x="1747" y="1743"/>
                </a:lnTo>
                <a:lnTo>
                  <a:pt x="1887" y="1743"/>
                </a:lnTo>
                <a:lnTo>
                  <a:pt x="1890" y="1771"/>
                </a:lnTo>
                <a:lnTo>
                  <a:pt x="1990" y="1768"/>
                </a:lnTo>
                <a:lnTo>
                  <a:pt x="1993" y="1797"/>
                </a:lnTo>
                <a:lnTo>
                  <a:pt x="2052" y="1800"/>
                </a:lnTo>
                <a:lnTo>
                  <a:pt x="2050" y="1840"/>
                </a:lnTo>
                <a:lnTo>
                  <a:pt x="2304" y="1837"/>
                </a:lnTo>
                <a:lnTo>
                  <a:pt x="2304" y="1896"/>
                </a:lnTo>
                <a:lnTo>
                  <a:pt x="2944" y="1897"/>
                </a:lnTo>
                <a:lnTo>
                  <a:pt x="2940" y="2082"/>
                </a:lnTo>
                <a:lnTo>
                  <a:pt x="3159" y="2079"/>
                </a:lnTo>
              </a:path>
            </a:pathLst>
          </a:custGeom>
          <a:noFill/>
          <a:ln w="38100">
            <a:solidFill>
              <a:schemeClr val="tx1"/>
            </a:solidFill>
            <a:round/>
            <a:headEnd type="none" w="sm" len="sm"/>
            <a:tailEnd type="none" w="sm" len="sm"/>
          </a:ln>
        </p:spPr>
        <p:txBody>
          <a:bodyPr/>
          <a:lstStyle/>
          <a:p>
            <a:endParaRPr lang="en-CA"/>
          </a:p>
        </p:txBody>
      </p:sp>
      <p:sp>
        <p:nvSpPr>
          <p:cNvPr id="14348" name="Freeform 12"/>
          <p:cNvSpPr>
            <a:spLocks/>
          </p:cNvSpPr>
          <p:nvPr/>
        </p:nvSpPr>
        <p:spPr bwMode="auto">
          <a:xfrm>
            <a:off x="2200275" y="1827213"/>
            <a:ext cx="4867275" cy="1592262"/>
          </a:xfrm>
          <a:custGeom>
            <a:avLst/>
            <a:gdLst>
              <a:gd name="T0" fmla="*/ 2147483647 w 3066"/>
              <a:gd name="T1" fmla="*/ 2147483647 h 1003"/>
              <a:gd name="T2" fmla="*/ 2147483647 w 3066"/>
              <a:gd name="T3" fmla="*/ 2147483647 h 1003"/>
              <a:gd name="T4" fmla="*/ 2147483647 w 3066"/>
              <a:gd name="T5" fmla="*/ 2147483647 h 1003"/>
              <a:gd name="T6" fmla="*/ 2147483647 w 3066"/>
              <a:gd name="T7" fmla="*/ 2147483647 h 1003"/>
              <a:gd name="T8" fmla="*/ 2147483647 w 3066"/>
              <a:gd name="T9" fmla="*/ 2147483647 h 1003"/>
              <a:gd name="T10" fmla="*/ 2147483647 w 3066"/>
              <a:gd name="T11" fmla="*/ 2147483647 h 1003"/>
              <a:gd name="T12" fmla="*/ 2147483647 w 3066"/>
              <a:gd name="T13" fmla="*/ 2147483647 h 1003"/>
              <a:gd name="T14" fmla="*/ 2147483647 w 3066"/>
              <a:gd name="T15" fmla="*/ 2147483647 h 1003"/>
              <a:gd name="T16" fmla="*/ 2147483647 w 3066"/>
              <a:gd name="T17" fmla="*/ 2147483647 h 1003"/>
              <a:gd name="T18" fmla="*/ 2147483647 w 3066"/>
              <a:gd name="T19" fmla="*/ 2147483647 h 1003"/>
              <a:gd name="T20" fmla="*/ 2147483647 w 3066"/>
              <a:gd name="T21" fmla="*/ 2147483647 h 1003"/>
              <a:gd name="T22" fmla="*/ 2147483647 w 3066"/>
              <a:gd name="T23" fmla="*/ 2147483647 h 1003"/>
              <a:gd name="T24" fmla="*/ 2147483647 w 3066"/>
              <a:gd name="T25" fmla="*/ 2147483647 h 1003"/>
              <a:gd name="T26" fmla="*/ 2147483647 w 3066"/>
              <a:gd name="T27" fmla="*/ 2147483647 h 1003"/>
              <a:gd name="T28" fmla="*/ 2147483647 w 3066"/>
              <a:gd name="T29" fmla="*/ 2147483647 h 1003"/>
              <a:gd name="T30" fmla="*/ 2147483647 w 3066"/>
              <a:gd name="T31" fmla="*/ 2147483647 h 1003"/>
              <a:gd name="T32" fmla="*/ 2147483647 w 3066"/>
              <a:gd name="T33" fmla="*/ 2147483647 h 1003"/>
              <a:gd name="T34" fmla="*/ 2147483647 w 3066"/>
              <a:gd name="T35" fmla="*/ 2147483647 h 1003"/>
              <a:gd name="T36" fmla="*/ 2147483647 w 3066"/>
              <a:gd name="T37" fmla="*/ 2147483647 h 1003"/>
              <a:gd name="T38" fmla="*/ 2147483647 w 3066"/>
              <a:gd name="T39" fmla="*/ 2147483647 h 1003"/>
              <a:gd name="T40" fmla="*/ 2147483647 w 3066"/>
              <a:gd name="T41" fmla="*/ 2147483647 h 1003"/>
              <a:gd name="T42" fmla="*/ 2147483647 w 3066"/>
              <a:gd name="T43" fmla="*/ 2147483647 h 1003"/>
              <a:gd name="T44" fmla="*/ 2147483647 w 3066"/>
              <a:gd name="T45" fmla="*/ 2147483647 h 1003"/>
              <a:gd name="T46" fmla="*/ 2147483647 w 3066"/>
              <a:gd name="T47" fmla="*/ 2147483647 h 1003"/>
              <a:gd name="T48" fmla="*/ 2147483647 w 3066"/>
              <a:gd name="T49" fmla="*/ 2147483647 h 1003"/>
              <a:gd name="T50" fmla="*/ 2147483647 w 3066"/>
              <a:gd name="T51" fmla="*/ 2147483647 h 1003"/>
              <a:gd name="T52" fmla="*/ 2147483647 w 3066"/>
              <a:gd name="T53" fmla="*/ 2147483647 h 1003"/>
              <a:gd name="T54" fmla="*/ 2147483647 w 3066"/>
              <a:gd name="T55" fmla="*/ 2147483647 h 1003"/>
              <a:gd name="T56" fmla="*/ 2147483647 w 3066"/>
              <a:gd name="T57" fmla="*/ 2147483647 h 1003"/>
              <a:gd name="T58" fmla="*/ 2147483647 w 3066"/>
              <a:gd name="T59" fmla="*/ 2147483647 h 1003"/>
              <a:gd name="T60" fmla="*/ 2147483647 w 3066"/>
              <a:gd name="T61" fmla="*/ 2147483647 h 1003"/>
              <a:gd name="T62" fmla="*/ 2147483647 w 3066"/>
              <a:gd name="T63" fmla="*/ 2147483647 h 1003"/>
              <a:gd name="T64" fmla="*/ 2147483647 w 3066"/>
              <a:gd name="T65" fmla="*/ 2147483647 h 1003"/>
              <a:gd name="T66" fmla="*/ 2147483647 w 3066"/>
              <a:gd name="T67" fmla="*/ 2147483647 h 1003"/>
              <a:gd name="T68" fmla="*/ 2147483647 w 3066"/>
              <a:gd name="T69" fmla="*/ 2147483647 h 1003"/>
              <a:gd name="T70" fmla="*/ 2147483647 w 3066"/>
              <a:gd name="T71" fmla="*/ 2147483647 h 1003"/>
              <a:gd name="T72" fmla="*/ 2147483647 w 3066"/>
              <a:gd name="T73" fmla="*/ 2147483647 h 10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6"/>
              <a:gd name="T112" fmla="*/ 0 h 1003"/>
              <a:gd name="T113" fmla="*/ 3066 w 3066"/>
              <a:gd name="T114" fmla="*/ 1003 h 10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6" h="1003">
                <a:moveTo>
                  <a:pt x="0" y="0"/>
                </a:moveTo>
                <a:lnTo>
                  <a:pt x="36" y="18"/>
                </a:lnTo>
                <a:lnTo>
                  <a:pt x="53" y="37"/>
                </a:lnTo>
                <a:lnTo>
                  <a:pt x="53" y="73"/>
                </a:lnTo>
                <a:lnTo>
                  <a:pt x="66" y="75"/>
                </a:lnTo>
                <a:lnTo>
                  <a:pt x="65" y="100"/>
                </a:lnTo>
                <a:lnTo>
                  <a:pt x="80" y="97"/>
                </a:lnTo>
                <a:lnTo>
                  <a:pt x="80" y="123"/>
                </a:lnTo>
                <a:lnTo>
                  <a:pt x="93" y="123"/>
                </a:lnTo>
                <a:lnTo>
                  <a:pt x="93" y="145"/>
                </a:lnTo>
                <a:lnTo>
                  <a:pt x="107" y="147"/>
                </a:lnTo>
                <a:lnTo>
                  <a:pt x="108" y="162"/>
                </a:lnTo>
                <a:lnTo>
                  <a:pt x="123" y="163"/>
                </a:lnTo>
                <a:lnTo>
                  <a:pt x="125" y="189"/>
                </a:lnTo>
                <a:lnTo>
                  <a:pt x="135" y="190"/>
                </a:lnTo>
                <a:lnTo>
                  <a:pt x="134" y="214"/>
                </a:lnTo>
                <a:lnTo>
                  <a:pt x="164" y="214"/>
                </a:lnTo>
                <a:lnTo>
                  <a:pt x="165" y="250"/>
                </a:lnTo>
                <a:lnTo>
                  <a:pt x="174" y="249"/>
                </a:lnTo>
                <a:lnTo>
                  <a:pt x="176" y="283"/>
                </a:lnTo>
                <a:lnTo>
                  <a:pt x="203" y="282"/>
                </a:lnTo>
                <a:lnTo>
                  <a:pt x="204" y="300"/>
                </a:lnTo>
                <a:lnTo>
                  <a:pt x="219" y="313"/>
                </a:lnTo>
                <a:lnTo>
                  <a:pt x="233" y="312"/>
                </a:lnTo>
                <a:lnTo>
                  <a:pt x="231" y="379"/>
                </a:lnTo>
                <a:lnTo>
                  <a:pt x="258" y="388"/>
                </a:lnTo>
                <a:lnTo>
                  <a:pt x="263" y="400"/>
                </a:lnTo>
                <a:lnTo>
                  <a:pt x="308" y="400"/>
                </a:lnTo>
                <a:lnTo>
                  <a:pt x="311" y="423"/>
                </a:lnTo>
                <a:lnTo>
                  <a:pt x="318" y="427"/>
                </a:lnTo>
                <a:lnTo>
                  <a:pt x="341" y="432"/>
                </a:lnTo>
                <a:lnTo>
                  <a:pt x="339" y="456"/>
                </a:lnTo>
                <a:lnTo>
                  <a:pt x="356" y="456"/>
                </a:lnTo>
                <a:lnTo>
                  <a:pt x="354" y="469"/>
                </a:lnTo>
                <a:lnTo>
                  <a:pt x="380" y="474"/>
                </a:lnTo>
                <a:lnTo>
                  <a:pt x="386" y="481"/>
                </a:lnTo>
                <a:lnTo>
                  <a:pt x="387" y="498"/>
                </a:lnTo>
                <a:lnTo>
                  <a:pt x="399" y="496"/>
                </a:lnTo>
                <a:lnTo>
                  <a:pt x="398" y="538"/>
                </a:lnTo>
                <a:lnTo>
                  <a:pt x="429" y="541"/>
                </a:lnTo>
                <a:lnTo>
                  <a:pt x="452" y="553"/>
                </a:lnTo>
                <a:lnTo>
                  <a:pt x="471" y="567"/>
                </a:lnTo>
                <a:lnTo>
                  <a:pt x="503" y="568"/>
                </a:lnTo>
                <a:lnTo>
                  <a:pt x="506" y="588"/>
                </a:lnTo>
                <a:lnTo>
                  <a:pt x="563" y="589"/>
                </a:lnTo>
                <a:lnTo>
                  <a:pt x="566" y="624"/>
                </a:lnTo>
                <a:lnTo>
                  <a:pt x="605" y="627"/>
                </a:lnTo>
                <a:lnTo>
                  <a:pt x="606" y="640"/>
                </a:lnTo>
                <a:lnTo>
                  <a:pt x="633" y="654"/>
                </a:lnTo>
                <a:lnTo>
                  <a:pt x="716" y="654"/>
                </a:lnTo>
                <a:lnTo>
                  <a:pt x="734" y="675"/>
                </a:lnTo>
                <a:lnTo>
                  <a:pt x="740" y="691"/>
                </a:lnTo>
                <a:lnTo>
                  <a:pt x="909" y="688"/>
                </a:lnTo>
                <a:lnTo>
                  <a:pt x="921" y="712"/>
                </a:lnTo>
                <a:lnTo>
                  <a:pt x="942" y="712"/>
                </a:lnTo>
                <a:lnTo>
                  <a:pt x="945" y="742"/>
                </a:lnTo>
                <a:lnTo>
                  <a:pt x="981" y="742"/>
                </a:lnTo>
                <a:lnTo>
                  <a:pt x="984" y="762"/>
                </a:lnTo>
                <a:lnTo>
                  <a:pt x="1032" y="763"/>
                </a:lnTo>
                <a:lnTo>
                  <a:pt x="1035" y="793"/>
                </a:lnTo>
                <a:lnTo>
                  <a:pt x="1088" y="790"/>
                </a:lnTo>
                <a:lnTo>
                  <a:pt x="1088" y="813"/>
                </a:lnTo>
                <a:lnTo>
                  <a:pt x="1239" y="810"/>
                </a:lnTo>
                <a:lnTo>
                  <a:pt x="1239" y="832"/>
                </a:lnTo>
                <a:lnTo>
                  <a:pt x="1404" y="826"/>
                </a:lnTo>
                <a:lnTo>
                  <a:pt x="1403" y="855"/>
                </a:lnTo>
                <a:lnTo>
                  <a:pt x="1464" y="855"/>
                </a:lnTo>
                <a:lnTo>
                  <a:pt x="1464" y="882"/>
                </a:lnTo>
                <a:lnTo>
                  <a:pt x="1643" y="880"/>
                </a:lnTo>
                <a:lnTo>
                  <a:pt x="1646" y="909"/>
                </a:lnTo>
                <a:lnTo>
                  <a:pt x="1809" y="910"/>
                </a:lnTo>
                <a:lnTo>
                  <a:pt x="1811" y="957"/>
                </a:lnTo>
                <a:lnTo>
                  <a:pt x="1988" y="957"/>
                </a:lnTo>
                <a:lnTo>
                  <a:pt x="1989" y="999"/>
                </a:lnTo>
                <a:lnTo>
                  <a:pt x="3066" y="1003"/>
                </a:lnTo>
              </a:path>
            </a:pathLst>
          </a:custGeom>
          <a:noFill/>
          <a:ln w="38100">
            <a:solidFill>
              <a:srgbClr val="3399FF"/>
            </a:solidFill>
            <a:round/>
            <a:headEnd/>
            <a:tailEnd/>
          </a:ln>
        </p:spPr>
        <p:txBody>
          <a:bodyPr/>
          <a:lstStyle/>
          <a:p>
            <a:endParaRPr lang="en-CA"/>
          </a:p>
        </p:txBody>
      </p:sp>
      <p:sp>
        <p:nvSpPr>
          <p:cNvPr id="30733" name="Text Box 13"/>
          <p:cNvSpPr txBox="1">
            <a:spLocks noChangeArrowheads="1"/>
          </p:cNvSpPr>
          <p:nvPr/>
        </p:nvSpPr>
        <p:spPr bwMode="auto">
          <a:xfrm>
            <a:off x="2628900" y="5260975"/>
            <a:ext cx="1897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600" dirty="0" smtClean="0">
                <a:latin typeface="+mn-lt"/>
                <a:ea typeface="Arial Unicode MS" pitchFamily="34" charset="-128"/>
                <a:cs typeface="Arial Unicode MS" pitchFamily="34" charset="-128"/>
              </a:rPr>
              <a:t>Lithium (n=364)</a:t>
            </a:r>
            <a:endParaRPr lang="en-US" altLang="zh-CN" sz="1600" dirty="0" smtClean="0">
              <a:latin typeface="+mn-lt"/>
              <a:ea typeface="Arial Unicode MS" pitchFamily="34" charset="-128"/>
              <a:cs typeface="Arial Unicode MS" pitchFamily="34" charset="-128"/>
            </a:endParaRPr>
          </a:p>
        </p:txBody>
      </p:sp>
      <p:sp>
        <p:nvSpPr>
          <p:cNvPr id="14350" name="Line 14"/>
          <p:cNvSpPr>
            <a:spLocks noChangeShapeType="1"/>
          </p:cNvSpPr>
          <p:nvPr/>
        </p:nvSpPr>
        <p:spPr bwMode="auto">
          <a:xfrm>
            <a:off x="2425700" y="5440363"/>
            <a:ext cx="187325" cy="0"/>
          </a:xfrm>
          <a:prstGeom prst="line">
            <a:avLst/>
          </a:prstGeom>
          <a:noFill/>
          <a:ln w="38100">
            <a:solidFill>
              <a:srgbClr val="3399FF"/>
            </a:solidFill>
            <a:round/>
            <a:headEnd type="none" w="sm" len="sm"/>
            <a:tailEnd type="none" w="sm" len="sm"/>
          </a:ln>
        </p:spPr>
        <p:txBody>
          <a:bodyPr/>
          <a:lstStyle/>
          <a:p>
            <a:endParaRPr lang="en-CA"/>
          </a:p>
        </p:txBody>
      </p:sp>
      <p:grpSp>
        <p:nvGrpSpPr>
          <p:cNvPr id="2" name="Group 16"/>
          <p:cNvGrpSpPr>
            <a:grpSpLocks/>
          </p:cNvGrpSpPr>
          <p:nvPr/>
        </p:nvGrpSpPr>
        <p:grpSpPr bwMode="auto">
          <a:xfrm>
            <a:off x="1500188" y="1638300"/>
            <a:ext cx="709612" cy="4222750"/>
            <a:chOff x="945" y="963"/>
            <a:chExt cx="447" cy="2660"/>
          </a:xfrm>
        </p:grpSpPr>
        <p:sp>
          <p:nvSpPr>
            <p:cNvPr id="14380" name="Line 17"/>
            <p:cNvSpPr>
              <a:spLocks noChangeShapeType="1"/>
            </p:cNvSpPr>
            <p:nvPr/>
          </p:nvSpPr>
          <p:spPr bwMode="auto">
            <a:xfrm>
              <a:off x="1322" y="2306"/>
              <a:ext cx="70" cy="0"/>
            </a:xfrm>
            <a:prstGeom prst="line">
              <a:avLst/>
            </a:prstGeom>
            <a:noFill/>
            <a:ln w="28575">
              <a:noFill/>
              <a:round/>
              <a:headEnd type="none" w="sm" len="sm"/>
              <a:tailEnd type="none" w="sm" len="sm"/>
            </a:ln>
          </p:spPr>
          <p:txBody>
            <a:bodyPr/>
            <a:lstStyle/>
            <a:p>
              <a:endParaRPr lang="en-CA"/>
            </a:p>
          </p:txBody>
        </p:sp>
        <p:grpSp>
          <p:nvGrpSpPr>
            <p:cNvPr id="3" name="Group 18"/>
            <p:cNvGrpSpPr>
              <a:grpSpLocks/>
            </p:cNvGrpSpPr>
            <p:nvPr/>
          </p:nvGrpSpPr>
          <p:grpSpPr bwMode="auto">
            <a:xfrm>
              <a:off x="945" y="963"/>
              <a:ext cx="447" cy="2660"/>
              <a:chOff x="945" y="963"/>
              <a:chExt cx="447" cy="2660"/>
            </a:xfrm>
          </p:grpSpPr>
          <p:sp>
            <p:nvSpPr>
              <p:cNvPr id="14382" name="Line 19"/>
              <p:cNvSpPr>
                <a:spLocks noChangeShapeType="1"/>
              </p:cNvSpPr>
              <p:nvPr/>
            </p:nvSpPr>
            <p:spPr bwMode="auto">
              <a:xfrm>
                <a:off x="1317" y="1080"/>
                <a:ext cx="75" cy="0"/>
              </a:xfrm>
              <a:prstGeom prst="line">
                <a:avLst/>
              </a:prstGeom>
              <a:noFill/>
              <a:ln w="28575">
                <a:noFill/>
                <a:round/>
                <a:headEnd type="none" w="sm" len="sm"/>
                <a:tailEnd type="none" w="sm" len="sm"/>
              </a:ln>
            </p:spPr>
            <p:txBody>
              <a:bodyPr/>
              <a:lstStyle/>
              <a:p>
                <a:endParaRPr lang="en-CA"/>
              </a:p>
            </p:txBody>
          </p:sp>
          <p:sp>
            <p:nvSpPr>
              <p:cNvPr id="30776" name="Text Box 20"/>
              <p:cNvSpPr txBox="1">
                <a:spLocks noChangeArrowheads="1"/>
              </p:cNvSpPr>
              <p:nvPr/>
            </p:nvSpPr>
            <p:spPr bwMode="auto">
              <a:xfrm>
                <a:off x="945" y="963"/>
                <a:ext cx="375" cy="194"/>
              </a:xfrm>
              <a:prstGeom prst="rect">
                <a:avLst/>
              </a:prstGeom>
              <a:noFill/>
              <a:ln w="254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defRPr/>
                </a:pPr>
                <a:r>
                  <a:rPr lang="en-GB" altLang="zh-CN" sz="1400" dirty="0" smtClean="0">
                    <a:latin typeface="+mn-lt"/>
                    <a:ea typeface="Arial Unicode MS" pitchFamily="34" charset="-128"/>
                    <a:cs typeface="Arial Unicode MS" pitchFamily="34" charset="-128"/>
                  </a:rPr>
                  <a:t>1.0</a:t>
                </a:r>
              </a:p>
            </p:txBody>
          </p:sp>
          <p:sp>
            <p:nvSpPr>
              <p:cNvPr id="14384" name="Text Box 21"/>
              <p:cNvSpPr txBox="1">
                <a:spLocks noChangeArrowheads="1"/>
              </p:cNvSpPr>
              <p:nvPr/>
            </p:nvSpPr>
            <p:spPr bwMode="auto">
              <a:xfrm>
                <a:off x="989" y="3429"/>
                <a:ext cx="331" cy="194"/>
              </a:xfrm>
              <a:prstGeom prst="rect">
                <a:avLst/>
              </a:prstGeom>
              <a:noFill/>
              <a:ln w="25400">
                <a:noFill/>
                <a:miter lim="800000"/>
                <a:headEnd type="none" w="sm" len="sm"/>
                <a:tailEnd type="none" w="sm" len="sm"/>
              </a:ln>
            </p:spPr>
            <p:txBody>
              <a:bodyPr>
                <a:spAutoFit/>
              </a:bodyPr>
              <a:lstStyle/>
              <a:p>
                <a:pPr algn="r" eaLnBrk="0" hangingPunct="0">
                  <a:spcBef>
                    <a:spcPct val="50000"/>
                  </a:spcBef>
                </a:pPr>
                <a:r>
                  <a:rPr lang="en-GB" altLang="zh-CN" sz="1400">
                    <a:latin typeface="Verdana" pitchFamily="34" charset="0"/>
                    <a:ea typeface="SimSun" pitchFamily="2" charset="-122"/>
                  </a:rPr>
                  <a:t>0.0</a:t>
                </a:r>
              </a:p>
            </p:txBody>
          </p:sp>
          <p:sp>
            <p:nvSpPr>
              <p:cNvPr id="30778" name="Text Box 22"/>
              <p:cNvSpPr txBox="1">
                <a:spLocks noChangeArrowheads="1"/>
              </p:cNvSpPr>
              <p:nvPr/>
            </p:nvSpPr>
            <p:spPr bwMode="auto">
              <a:xfrm>
                <a:off x="989" y="1944"/>
                <a:ext cx="331" cy="194"/>
              </a:xfrm>
              <a:prstGeom prst="rect">
                <a:avLst/>
              </a:prstGeom>
              <a:noFill/>
              <a:ln w="254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defRPr/>
                </a:pPr>
                <a:r>
                  <a:rPr lang="en-GB" altLang="zh-CN" sz="1400" dirty="0" smtClean="0">
                    <a:latin typeface="+mn-lt"/>
                    <a:ea typeface="Arial Unicode MS" pitchFamily="34" charset="-128"/>
                    <a:cs typeface="Arial Unicode MS" pitchFamily="34" charset="-128"/>
                  </a:rPr>
                  <a:t>0.6</a:t>
                </a:r>
              </a:p>
            </p:txBody>
          </p:sp>
          <p:sp>
            <p:nvSpPr>
              <p:cNvPr id="30779" name="Text Box 23"/>
              <p:cNvSpPr txBox="1">
                <a:spLocks noChangeArrowheads="1"/>
              </p:cNvSpPr>
              <p:nvPr/>
            </p:nvSpPr>
            <p:spPr bwMode="auto">
              <a:xfrm>
                <a:off x="989" y="1451"/>
                <a:ext cx="331" cy="194"/>
              </a:xfrm>
              <a:prstGeom prst="rect">
                <a:avLst/>
              </a:prstGeom>
              <a:noFill/>
              <a:ln w="254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defRPr/>
                </a:pPr>
                <a:r>
                  <a:rPr lang="en-GB" altLang="zh-CN" sz="1400" dirty="0" smtClean="0">
                    <a:latin typeface="+mn-lt"/>
                    <a:ea typeface="Arial Unicode MS" pitchFamily="34" charset="-128"/>
                    <a:cs typeface="Arial Unicode MS" pitchFamily="34" charset="-128"/>
                  </a:rPr>
                  <a:t>0.8</a:t>
                </a:r>
              </a:p>
            </p:txBody>
          </p:sp>
          <p:sp>
            <p:nvSpPr>
              <p:cNvPr id="30780" name="Text Box 24"/>
              <p:cNvSpPr txBox="1">
                <a:spLocks noChangeArrowheads="1"/>
              </p:cNvSpPr>
              <p:nvPr/>
            </p:nvSpPr>
            <p:spPr bwMode="auto">
              <a:xfrm>
                <a:off x="989" y="2929"/>
                <a:ext cx="331" cy="194"/>
              </a:xfrm>
              <a:prstGeom prst="rect">
                <a:avLst/>
              </a:prstGeom>
              <a:noFill/>
              <a:ln w="254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defRPr/>
                </a:pPr>
                <a:r>
                  <a:rPr lang="en-GB" altLang="zh-CN" sz="1400" dirty="0" smtClean="0">
                    <a:latin typeface="+mn-lt"/>
                    <a:ea typeface="Arial Unicode MS" pitchFamily="34" charset="-128"/>
                    <a:cs typeface="Arial Unicode MS" pitchFamily="34" charset="-128"/>
                  </a:rPr>
                  <a:t>0.2</a:t>
                </a:r>
              </a:p>
            </p:txBody>
          </p:sp>
          <p:sp>
            <p:nvSpPr>
              <p:cNvPr id="30781" name="Text Box 25"/>
              <p:cNvSpPr txBox="1">
                <a:spLocks noChangeArrowheads="1"/>
              </p:cNvSpPr>
              <p:nvPr/>
            </p:nvSpPr>
            <p:spPr bwMode="auto">
              <a:xfrm>
                <a:off x="989" y="2436"/>
                <a:ext cx="331" cy="194"/>
              </a:xfrm>
              <a:prstGeom prst="rect">
                <a:avLst/>
              </a:prstGeom>
              <a:noFill/>
              <a:ln w="254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defRPr/>
                </a:pPr>
                <a:r>
                  <a:rPr lang="en-GB" altLang="zh-CN" sz="1400" dirty="0" smtClean="0">
                    <a:latin typeface="+mn-lt"/>
                    <a:ea typeface="Arial Unicode MS" pitchFamily="34" charset="-128"/>
                    <a:cs typeface="Arial Unicode MS" pitchFamily="34" charset="-128"/>
                  </a:rPr>
                  <a:t>0.4</a:t>
                </a:r>
              </a:p>
            </p:txBody>
          </p:sp>
          <p:sp>
            <p:nvSpPr>
              <p:cNvPr id="14389" name="Line 26"/>
              <p:cNvSpPr>
                <a:spLocks noChangeShapeType="1"/>
              </p:cNvSpPr>
              <p:nvPr/>
            </p:nvSpPr>
            <p:spPr bwMode="auto">
              <a:xfrm>
                <a:off x="1322" y="2558"/>
                <a:ext cx="70" cy="0"/>
              </a:xfrm>
              <a:prstGeom prst="line">
                <a:avLst/>
              </a:prstGeom>
              <a:noFill/>
              <a:ln w="28575">
                <a:noFill/>
                <a:round/>
                <a:headEnd type="none" w="sm" len="sm"/>
                <a:tailEnd type="none" w="sm" len="sm"/>
              </a:ln>
            </p:spPr>
            <p:txBody>
              <a:bodyPr/>
              <a:lstStyle/>
              <a:p>
                <a:endParaRPr lang="en-CA"/>
              </a:p>
            </p:txBody>
          </p:sp>
          <p:sp>
            <p:nvSpPr>
              <p:cNvPr id="14390" name="Line 27"/>
              <p:cNvSpPr>
                <a:spLocks noChangeShapeType="1"/>
              </p:cNvSpPr>
              <p:nvPr/>
            </p:nvSpPr>
            <p:spPr bwMode="auto">
              <a:xfrm>
                <a:off x="1322" y="2066"/>
                <a:ext cx="70" cy="0"/>
              </a:xfrm>
              <a:prstGeom prst="line">
                <a:avLst/>
              </a:prstGeom>
              <a:noFill/>
              <a:ln w="28575">
                <a:noFill/>
                <a:round/>
                <a:headEnd type="none" w="sm" len="sm"/>
                <a:tailEnd type="none" w="sm" len="sm"/>
              </a:ln>
            </p:spPr>
            <p:txBody>
              <a:bodyPr/>
              <a:lstStyle/>
              <a:p>
                <a:endParaRPr lang="en-CA"/>
              </a:p>
            </p:txBody>
          </p:sp>
          <p:sp>
            <p:nvSpPr>
              <p:cNvPr id="14391" name="Line 28"/>
              <p:cNvSpPr>
                <a:spLocks noChangeShapeType="1"/>
              </p:cNvSpPr>
              <p:nvPr/>
            </p:nvSpPr>
            <p:spPr bwMode="auto">
              <a:xfrm>
                <a:off x="1322" y="1574"/>
                <a:ext cx="70" cy="0"/>
              </a:xfrm>
              <a:prstGeom prst="line">
                <a:avLst/>
              </a:prstGeom>
              <a:noFill/>
              <a:ln w="28575">
                <a:noFill/>
                <a:round/>
                <a:headEnd type="none" w="sm" len="sm"/>
                <a:tailEnd type="none" w="sm" len="sm"/>
              </a:ln>
            </p:spPr>
            <p:txBody>
              <a:bodyPr/>
              <a:lstStyle/>
              <a:p>
                <a:endParaRPr lang="en-CA"/>
              </a:p>
            </p:txBody>
          </p:sp>
          <p:sp>
            <p:nvSpPr>
              <p:cNvPr id="14392" name="Line 29"/>
              <p:cNvSpPr>
                <a:spLocks noChangeShapeType="1"/>
              </p:cNvSpPr>
              <p:nvPr/>
            </p:nvSpPr>
            <p:spPr bwMode="auto">
              <a:xfrm>
                <a:off x="1322" y="3543"/>
                <a:ext cx="70" cy="0"/>
              </a:xfrm>
              <a:prstGeom prst="line">
                <a:avLst/>
              </a:prstGeom>
              <a:noFill/>
              <a:ln w="28575">
                <a:noFill/>
                <a:round/>
                <a:headEnd type="none" w="sm" len="sm"/>
                <a:tailEnd type="none" w="sm" len="sm"/>
              </a:ln>
            </p:spPr>
            <p:txBody>
              <a:bodyPr/>
              <a:lstStyle/>
              <a:p>
                <a:endParaRPr lang="en-CA"/>
              </a:p>
            </p:txBody>
          </p:sp>
          <p:sp>
            <p:nvSpPr>
              <p:cNvPr id="14393" name="Line 30"/>
              <p:cNvSpPr>
                <a:spLocks noChangeShapeType="1"/>
              </p:cNvSpPr>
              <p:nvPr/>
            </p:nvSpPr>
            <p:spPr bwMode="auto">
              <a:xfrm>
                <a:off x="1322" y="3050"/>
                <a:ext cx="70" cy="0"/>
              </a:xfrm>
              <a:prstGeom prst="line">
                <a:avLst/>
              </a:prstGeom>
              <a:noFill/>
              <a:ln w="28575">
                <a:noFill/>
                <a:round/>
                <a:headEnd type="none" w="sm" len="sm"/>
                <a:tailEnd type="none" w="sm" len="sm"/>
              </a:ln>
            </p:spPr>
            <p:txBody>
              <a:bodyPr/>
              <a:lstStyle/>
              <a:p>
                <a:endParaRPr lang="en-CA"/>
              </a:p>
            </p:txBody>
          </p:sp>
          <p:sp>
            <p:nvSpPr>
              <p:cNvPr id="14394" name="Line 35"/>
              <p:cNvSpPr>
                <a:spLocks noChangeShapeType="1"/>
              </p:cNvSpPr>
              <p:nvPr/>
            </p:nvSpPr>
            <p:spPr bwMode="auto">
              <a:xfrm>
                <a:off x="1322" y="2798"/>
                <a:ext cx="70" cy="0"/>
              </a:xfrm>
              <a:prstGeom prst="line">
                <a:avLst/>
              </a:prstGeom>
              <a:noFill/>
              <a:ln w="28575">
                <a:noFill/>
                <a:round/>
                <a:headEnd type="none" w="sm" len="sm"/>
                <a:tailEnd type="none" w="sm" len="sm"/>
              </a:ln>
            </p:spPr>
            <p:txBody>
              <a:bodyPr/>
              <a:lstStyle/>
              <a:p>
                <a:endParaRPr lang="en-CA"/>
              </a:p>
            </p:txBody>
          </p:sp>
          <p:sp>
            <p:nvSpPr>
              <p:cNvPr id="14395" name="Line 36"/>
              <p:cNvSpPr>
                <a:spLocks noChangeShapeType="1"/>
              </p:cNvSpPr>
              <p:nvPr/>
            </p:nvSpPr>
            <p:spPr bwMode="auto">
              <a:xfrm>
                <a:off x="1322" y="1814"/>
                <a:ext cx="70" cy="0"/>
              </a:xfrm>
              <a:prstGeom prst="line">
                <a:avLst/>
              </a:prstGeom>
              <a:noFill/>
              <a:ln w="28575">
                <a:noFill/>
                <a:round/>
                <a:headEnd type="none" w="sm" len="sm"/>
                <a:tailEnd type="none" w="sm" len="sm"/>
              </a:ln>
            </p:spPr>
            <p:txBody>
              <a:bodyPr/>
              <a:lstStyle/>
              <a:p>
                <a:endParaRPr lang="en-CA"/>
              </a:p>
            </p:txBody>
          </p:sp>
          <p:sp>
            <p:nvSpPr>
              <p:cNvPr id="14396" name="Line 37"/>
              <p:cNvSpPr>
                <a:spLocks noChangeShapeType="1"/>
              </p:cNvSpPr>
              <p:nvPr/>
            </p:nvSpPr>
            <p:spPr bwMode="auto">
              <a:xfrm>
                <a:off x="1322" y="3290"/>
                <a:ext cx="70" cy="0"/>
              </a:xfrm>
              <a:prstGeom prst="line">
                <a:avLst/>
              </a:prstGeom>
              <a:noFill/>
              <a:ln w="28575">
                <a:noFill/>
                <a:round/>
                <a:headEnd type="none" w="sm" len="sm"/>
                <a:tailEnd type="none" w="sm" len="sm"/>
              </a:ln>
            </p:spPr>
            <p:txBody>
              <a:bodyPr/>
              <a:lstStyle/>
              <a:p>
                <a:endParaRPr lang="en-CA"/>
              </a:p>
            </p:txBody>
          </p:sp>
          <p:sp>
            <p:nvSpPr>
              <p:cNvPr id="14397" name="Line 39"/>
              <p:cNvSpPr>
                <a:spLocks noChangeShapeType="1"/>
              </p:cNvSpPr>
              <p:nvPr/>
            </p:nvSpPr>
            <p:spPr bwMode="auto">
              <a:xfrm>
                <a:off x="1322" y="1322"/>
                <a:ext cx="70" cy="0"/>
              </a:xfrm>
              <a:prstGeom prst="line">
                <a:avLst/>
              </a:prstGeom>
              <a:noFill/>
              <a:ln w="28575">
                <a:noFill/>
                <a:round/>
                <a:headEnd type="none" w="sm" len="sm"/>
                <a:tailEnd type="none" w="sm" len="sm"/>
              </a:ln>
            </p:spPr>
            <p:txBody>
              <a:bodyPr/>
              <a:lstStyle/>
              <a:p>
                <a:endParaRPr lang="en-CA"/>
              </a:p>
            </p:txBody>
          </p:sp>
        </p:grpSp>
      </p:grpSp>
      <p:sp>
        <p:nvSpPr>
          <p:cNvPr id="30736" name="Text Box 42"/>
          <p:cNvSpPr txBox="1">
            <a:spLocks noChangeArrowheads="1"/>
          </p:cNvSpPr>
          <p:nvPr/>
        </p:nvSpPr>
        <p:spPr bwMode="auto">
          <a:xfrm>
            <a:off x="2027238" y="5810250"/>
            <a:ext cx="525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400" dirty="0" smtClean="0">
                <a:latin typeface="+mn-lt"/>
                <a:ea typeface="Arial Unicode MS" pitchFamily="34" charset="-128"/>
                <a:cs typeface="Arial Unicode MS" pitchFamily="34" charset="-128"/>
              </a:rPr>
              <a:t>0</a:t>
            </a:r>
          </a:p>
        </p:txBody>
      </p:sp>
      <p:sp>
        <p:nvSpPr>
          <p:cNvPr id="14353" name="Line 43"/>
          <p:cNvSpPr>
            <a:spLocks noChangeShapeType="1"/>
          </p:cNvSpPr>
          <p:nvPr/>
        </p:nvSpPr>
        <p:spPr bwMode="auto">
          <a:xfrm rot="-5400000">
            <a:off x="2135187"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30738" name="Text Box 45"/>
          <p:cNvSpPr txBox="1">
            <a:spLocks noChangeArrowheads="1"/>
          </p:cNvSpPr>
          <p:nvPr/>
        </p:nvSpPr>
        <p:spPr bwMode="auto">
          <a:xfrm>
            <a:off x="3457575" y="5827713"/>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400" dirty="0" smtClean="0">
                <a:latin typeface="+mn-lt"/>
                <a:ea typeface="Arial Unicode MS" pitchFamily="34" charset="-128"/>
                <a:cs typeface="Arial Unicode MS" pitchFamily="34" charset="-128"/>
              </a:rPr>
              <a:t>24</a:t>
            </a:r>
          </a:p>
        </p:txBody>
      </p:sp>
      <p:sp>
        <p:nvSpPr>
          <p:cNvPr id="14355" name="Line 46"/>
          <p:cNvSpPr>
            <a:spLocks noChangeShapeType="1"/>
          </p:cNvSpPr>
          <p:nvPr/>
        </p:nvSpPr>
        <p:spPr bwMode="auto">
          <a:xfrm rot="-5400000">
            <a:off x="3630612"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56" name="Line 49"/>
          <p:cNvSpPr>
            <a:spLocks noChangeShapeType="1"/>
          </p:cNvSpPr>
          <p:nvPr/>
        </p:nvSpPr>
        <p:spPr bwMode="auto">
          <a:xfrm rot="-5400000">
            <a:off x="5588000"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57" name="Line 52"/>
          <p:cNvSpPr>
            <a:spLocks noChangeShapeType="1"/>
          </p:cNvSpPr>
          <p:nvPr/>
        </p:nvSpPr>
        <p:spPr bwMode="auto">
          <a:xfrm rot="-5400000">
            <a:off x="7013575"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30744" name="Text Box 54"/>
          <p:cNvSpPr txBox="1">
            <a:spLocks noChangeArrowheads="1"/>
          </p:cNvSpPr>
          <p:nvPr/>
        </p:nvSpPr>
        <p:spPr bwMode="auto">
          <a:xfrm>
            <a:off x="8264525" y="5827713"/>
            <a:ext cx="725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400" dirty="0" smtClean="0">
                <a:latin typeface="+mn-lt"/>
                <a:ea typeface="Arial Unicode MS" pitchFamily="34" charset="-128"/>
                <a:cs typeface="Arial Unicode MS" pitchFamily="34" charset="-128"/>
              </a:rPr>
              <a:t>104</a:t>
            </a:r>
          </a:p>
        </p:txBody>
      </p:sp>
      <p:sp>
        <p:nvSpPr>
          <p:cNvPr id="14359" name="Line 55"/>
          <p:cNvSpPr>
            <a:spLocks noChangeShapeType="1"/>
          </p:cNvSpPr>
          <p:nvPr/>
        </p:nvSpPr>
        <p:spPr bwMode="auto">
          <a:xfrm rot="-5400000">
            <a:off x="8523287"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60" name="Line 58"/>
          <p:cNvSpPr>
            <a:spLocks noChangeShapeType="1"/>
          </p:cNvSpPr>
          <p:nvPr/>
        </p:nvSpPr>
        <p:spPr bwMode="auto">
          <a:xfrm rot="-5400000">
            <a:off x="2671762"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61" name="Line 61"/>
          <p:cNvSpPr>
            <a:spLocks noChangeShapeType="1"/>
          </p:cNvSpPr>
          <p:nvPr/>
        </p:nvSpPr>
        <p:spPr bwMode="auto">
          <a:xfrm rot="-5400000">
            <a:off x="3157537"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62" name="Line 64"/>
          <p:cNvSpPr>
            <a:spLocks noChangeShapeType="1"/>
          </p:cNvSpPr>
          <p:nvPr/>
        </p:nvSpPr>
        <p:spPr bwMode="auto">
          <a:xfrm rot="-5400000">
            <a:off x="4127500"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63" name="Line 67"/>
          <p:cNvSpPr>
            <a:spLocks noChangeShapeType="1"/>
          </p:cNvSpPr>
          <p:nvPr/>
        </p:nvSpPr>
        <p:spPr bwMode="auto">
          <a:xfrm rot="-5400000">
            <a:off x="4598987"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30754" name="Text Box 69"/>
          <p:cNvSpPr txBox="1">
            <a:spLocks noChangeArrowheads="1"/>
          </p:cNvSpPr>
          <p:nvPr/>
        </p:nvSpPr>
        <p:spPr bwMode="auto">
          <a:xfrm>
            <a:off x="4943475" y="5827713"/>
            <a:ext cx="525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400" dirty="0" smtClean="0">
                <a:latin typeface="+mn-lt"/>
                <a:ea typeface="Arial Unicode MS" pitchFamily="34" charset="-128"/>
                <a:cs typeface="Arial Unicode MS" pitchFamily="34" charset="-128"/>
              </a:rPr>
              <a:t>48</a:t>
            </a:r>
          </a:p>
        </p:txBody>
      </p:sp>
      <p:sp>
        <p:nvSpPr>
          <p:cNvPr id="14365" name="Line 70"/>
          <p:cNvSpPr>
            <a:spLocks noChangeShapeType="1"/>
          </p:cNvSpPr>
          <p:nvPr/>
        </p:nvSpPr>
        <p:spPr bwMode="auto">
          <a:xfrm rot="-5400000">
            <a:off x="5100637"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66" name="Line 73"/>
          <p:cNvSpPr>
            <a:spLocks noChangeShapeType="1"/>
          </p:cNvSpPr>
          <p:nvPr/>
        </p:nvSpPr>
        <p:spPr bwMode="auto">
          <a:xfrm rot="-5400000">
            <a:off x="6069012"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30758" name="Text Box 75"/>
          <p:cNvSpPr txBox="1">
            <a:spLocks noChangeArrowheads="1"/>
          </p:cNvSpPr>
          <p:nvPr/>
        </p:nvSpPr>
        <p:spPr bwMode="auto">
          <a:xfrm>
            <a:off x="6384925" y="5827713"/>
            <a:ext cx="525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GB" altLang="zh-CN" sz="1400" dirty="0" smtClean="0">
                <a:latin typeface="+mn-lt"/>
                <a:ea typeface="Arial Unicode MS" pitchFamily="34" charset="-128"/>
                <a:cs typeface="Arial Unicode MS" pitchFamily="34" charset="-128"/>
              </a:rPr>
              <a:t>72</a:t>
            </a:r>
          </a:p>
        </p:txBody>
      </p:sp>
      <p:sp>
        <p:nvSpPr>
          <p:cNvPr id="14368" name="Line 76"/>
          <p:cNvSpPr>
            <a:spLocks noChangeShapeType="1"/>
          </p:cNvSpPr>
          <p:nvPr/>
        </p:nvSpPr>
        <p:spPr bwMode="auto">
          <a:xfrm rot="-5400000">
            <a:off x="6542087"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69" name="Line 79"/>
          <p:cNvSpPr>
            <a:spLocks noChangeShapeType="1"/>
          </p:cNvSpPr>
          <p:nvPr/>
        </p:nvSpPr>
        <p:spPr bwMode="auto">
          <a:xfrm rot="-5400000">
            <a:off x="7532687"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14370" name="Line 82"/>
          <p:cNvSpPr>
            <a:spLocks noChangeShapeType="1"/>
          </p:cNvSpPr>
          <p:nvPr/>
        </p:nvSpPr>
        <p:spPr bwMode="auto">
          <a:xfrm rot="-5400000">
            <a:off x="7997825" y="5784851"/>
            <a:ext cx="111125" cy="0"/>
          </a:xfrm>
          <a:prstGeom prst="line">
            <a:avLst/>
          </a:prstGeom>
          <a:noFill/>
          <a:ln w="28575">
            <a:solidFill>
              <a:srgbClr val="FFFFFF"/>
            </a:solidFill>
            <a:round/>
            <a:headEnd type="none" w="sm" len="sm"/>
            <a:tailEnd type="none" w="sm" len="sm"/>
          </a:ln>
        </p:spPr>
        <p:txBody>
          <a:bodyPr/>
          <a:lstStyle/>
          <a:p>
            <a:endParaRPr lang="en-CA"/>
          </a:p>
        </p:txBody>
      </p:sp>
      <p:sp>
        <p:nvSpPr>
          <p:cNvPr id="30764" name="Text Box 85"/>
          <p:cNvSpPr txBox="1">
            <a:spLocks noChangeArrowheads="1"/>
          </p:cNvSpPr>
          <p:nvPr/>
        </p:nvSpPr>
        <p:spPr bwMode="auto">
          <a:xfrm>
            <a:off x="214337" y="2623343"/>
            <a:ext cx="400110" cy="192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vert="vert27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altLang="zh-CN" sz="1400" b="1" dirty="0" smtClean="0">
                <a:latin typeface="+mn-lt"/>
                <a:ea typeface="ＭＳ Ｐゴシック" pitchFamily="34" charset="-128"/>
              </a:rPr>
              <a:t>ITT population</a:t>
            </a:r>
            <a:endParaRPr lang="en-US" altLang="zh-CN" sz="1400" b="1" dirty="0" smtClean="0">
              <a:latin typeface="+mn-lt"/>
              <a:ea typeface="ＭＳ Ｐゴシック" pitchFamily="34" charset="-128"/>
            </a:endParaRPr>
          </a:p>
        </p:txBody>
      </p:sp>
      <p:sp>
        <p:nvSpPr>
          <p:cNvPr id="30765" name="Text Box 86"/>
          <p:cNvSpPr txBox="1">
            <a:spLocks noChangeArrowheads="1"/>
          </p:cNvSpPr>
          <p:nvPr/>
        </p:nvSpPr>
        <p:spPr bwMode="auto">
          <a:xfrm>
            <a:off x="4960938" y="1651000"/>
            <a:ext cx="1201737" cy="1169988"/>
          </a:xfrm>
          <a:prstGeom prst="rect">
            <a:avLst/>
          </a:prstGeom>
          <a:noFill/>
          <a:ln w="254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0"/>
              </a:spcBef>
              <a:defRPr/>
            </a:pPr>
            <a:endParaRPr lang="en-GB" altLang="zh-CN" sz="1400" b="1" dirty="0" smtClean="0">
              <a:latin typeface="+mn-lt"/>
              <a:ea typeface="ＭＳ Ｐゴシック" pitchFamily="34" charset="-128"/>
            </a:endParaRPr>
          </a:p>
          <a:p>
            <a:pPr>
              <a:spcBef>
                <a:spcPts val="0"/>
              </a:spcBef>
              <a:defRPr/>
            </a:pPr>
            <a:endParaRPr lang="en-GB" altLang="zh-CN" sz="1400" b="1" dirty="0" smtClean="0">
              <a:latin typeface="+mn-lt"/>
              <a:ea typeface="ＭＳ Ｐゴシック" pitchFamily="34" charset="-128"/>
            </a:endParaRPr>
          </a:p>
          <a:p>
            <a:pPr>
              <a:spcBef>
                <a:spcPts val="0"/>
              </a:spcBef>
              <a:defRPr/>
            </a:pPr>
            <a:r>
              <a:rPr lang="en-GB" altLang="zh-CN" sz="1400" dirty="0" smtClean="0">
                <a:latin typeface="+mn-lt"/>
                <a:ea typeface="ＭＳ Ｐゴシック" pitchFamily="34" charset="-128"/>
              </a:rPr>
              <a:t>QTP </a:t>
            </a:r>
            <a:r>
              <a:rPr lang="en-GB" altLang="zh-CN" sz="1400" dirty="0" err="1" smtClean="0">
                <a:latin typeface="+mn-lt"/>
                <a:ea typeface="ＭＳ Ｐゴシック" pitchFamily="34" charset="-128"/>
              </a:rPr>
              <a:t>vs</a:t>
            </a:r>
            <a:r>
              <a:rPr lang="en-GB" altLang="zh-CN" sz="1400" dirty="0" smtClean="0">
                <a:latin typeface="+mn-lt"/>
                <a:ea typeface="ＭＳ Ｐゴシック" pitchFamily="34" charset="-128"/>
              </a:rPr>
              <a:t> PLA</a:t>
            </a:r>
          </a:p>
          <a:p>
            <a:pPr>
              <a:spcBef>
                <a:spcPts val="0"/>
              </a:spcBef>
              <a:defRPr/>
            </a:pPr>
            <a:r>
              <a:rPr lang="en-GB" altLang="zh-CN" sz="1400" dirty="0" smtClean="0">
                <a:latin typeface="+mn-lt"/>
                <a:ea typeface="ＭＳ Ｐゴシック" pitchFamily="34" charset="-128"/>
              </a:rPr>
              <a:t>QTP </a:t>
            </a:r>
            <a:r>
              <a:rPr lang="en-GB" altLang="zh-CN" sz="1400" dirty="0" err="1" smtClean="0">
                <a:latin typeface="+mn-lt"/>
                <a:ea typeface="ＭＳ Ｐゴシック" pitchFamily="34" charset="-128"/>
              </a:rPr>
              <a:t>vs</a:t>
            </a:r>
            <a:r>
              <a:rPr lang="en-GB" altLang="zh-CN" sz="1400" dirty="0" smtClean="0">
                <a:latin typeface="+mn-lt"/>
                <a:ea typeface="ＭＳ Ｐゴシック" pitchFamily="34" charset="-128"/>
              </a:rPr>
              <a:t> LI</a:t>
            </a:r>
          </a:p>
          <a:p>
            <a:pPr>
              <a:spcBef>
                <a:spcPts val="0"/>
              </a:spcBef>
              <a:defRPr/>
            </a:pPr>
            <a:r>
              <a:rPr lang="en-GB" altLang="zh-CN" sz="1400" dirty="0" smtClean="0">
                <a:latin typeface="+mn-lt"/>
                <a:ea typeface="ＭＳ Ｐゴシック" pitchFamily="34" charset="-128"/>
              </a:rPr>
              <a:t>LI </a:t>
            </a:r>
            <a:r>
              <a:rPr lang="en-GB" altLang="zh-CN" sz="1400" dirty="0" err="1" smtClean="0">
                <a:latin typeface="+mn-lt"/>
                <a:ea typeface="ＭＳ Ｐゴシック" pitchFamily="34" charset="-128"/>
              </a:rPr>
              <a:t>vs</a:t>
            </a:r>
            <a:r>
              <a:rPr lang="en-GB" altLang="zh-CN" sz="1400" dirty="0" smtClean="0">
                <a:latin typeface="+mn-lt"/>
                <a:ea typeface="ＭＳ Ｐゴシック" pitchFamily="34" charset="-128"/>
              </a:rPr>
              <a:t> PLA</a:t>
            </a:r>
          </a:p>
        </p:txBody>
      </p:sp>
      <p:sp>
        <p:nvSpPr>
          <p:cNvPr id="30766" name="Text Box 87"/>
          <p:cNvSpPr txBox="1">
            <a:spLocks noChangeArrowheads="1"/>
          </p:cNvSpPr>
          <p:nvPr/>
        </p:nvSpPr>
        <p:spPr bwMode="auto">
          <a:xfrm>
            <a:off x="6213475" y="1655763"/>
            <a:ext cx="5921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defRPr/>
            </a:pPr>
            <a:r>
              <a:rPr lang="en-GB" altLang="zh-CN" sz="1400" dirty="0" smtClean="0">
                <a:latin typeface="+mn-lt"/>
                <a:ea typeface="ＭＳ Ｐゴシック" pitchFamily="34" charset="-128"/>
              </a:rPr>
              <a:t>HR</a:t>
            </a:r>
          </a:p>
          <a:p>
            <a:pPr>
              <a:spcBef>
                <a:spcPts val="0"/>
              </a:spcBef>
              <a:defRPr/>
            </a:pPr>
            <a:endParaRPr lang="en-GB" altLang="zh-CN" sz="1400" b="1" dirty="0" smtClean="0">
              <a:latin typeface="+mn-lt"/>
              <a:ea typeface="ＭＳ Ｐゴシック" pitchFamily="34" charset="-128"/>
            </a:endParaRPr>
          </a:p>
          <a:p>
            <a:pPr>
              <a:spcBef>
                <a:spcPts val="0"/>
              </a:spcBef>
              <a:defRPr/>
            </a:pPr>
            <a:r>
              <a:rPr lang="en-GB" altLang="zh-CN" sz="1400" dirty="0" smtClean="0">
                <a:latin typeface="+mn-lt"/>
                <a:ea typeface="ＭＳ Ｐゴシック" pitchFamily="34" charset="-128"/>
              </a:rPr>
              <a:t>0.29</a:t>
            </a:r>
          </a:p>
          <a:p>
            <a:pPr>
              <a:spcBef>
                <a:spcPts val="0"/>
              </a:spcBef>
              <a:defRPr/>
            </a:pPr>
            <a:r>
              <a:rPr lang="en-GB" altLang="zh-CN" sz="1400" dirty="0" smtClean="0">
                <a:latin typeface="+mn-lt"/>
                <a:ea typeface="ＭＳ Ｐゴシック" pitchFamily="34" charset="-128"/>
              </a:rPr>
              <a:t>0.66</a:t>
            </a:r>
          </a:p>
          <a:p>
            <a:pPr>
              <a:spcBef>
                <a:spcPts val="0"/>
              </a:spcBef>
              <a:defRPr/>
            </a:pPr>
            <a:r>
              <a:rPr lang="en-GB" altLang="zh-CN" sz="1400" dirty="0" smtClean="0">
                <a:latin typeface="+mn-lt"/>
                <a:ea typeface="ＭＳ Ｐゴシック" pitchFamily="34" charset="-128"/>
              </a:rPr>
              <a:t>0.46</a:t>
            </a:r>
          </a:p>
        </p:txBody>
      </p:sp>
      <p:sp>
        <p:nvSpPr>
          <p:cNvPr id="30767" name="Text Box 88"/>
          <p:cNvSpPr txBox="1">
            <a:spLocks noChangeArrowheads="1"/>
          </p:cNvSpPr>
          <p:nvPr/>
        </p:nvSpPr>
        <p:spPr bwMode="auto">
          <a:xfrm>
            <a:off x="6770688" y="1635125"/>
            <a:ext cx="1127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0"/>
              </a:spcBef>
              <a:defRPr/>
            </a:pPr>
            <a:r>
              <a:rPr lang="en-GB" altLang="zh-CN" sz="1400" dirty="0" smtClean="0">
                <a:latin typeface="+mn-lt"/>
                <a:ea typeface="ＭＳ Ｐゴシック" pitchFamily="34" charset="-128"/>
              </a:rPr>
              <a:t>95% CI</a:t>
            </a:r>
          </a:p>
          <a:p>
            <a:pPr>
              <a:spcBef>
                <a:spcPts val="0"/>
              </a:spcBef>
              <a:defRPr/>
            </a:pPr>
            <a:endParaRPr lang="en-GB" altLang="zh-CN" sz="1400" dirty="0" smtClean="0">
              <a:latin typeface="+mn-lt"/>
              <a:ea typeface="ＭＳ Ｐゴシック" pitchFamily="34" charset="-128"/>
            </a:endParaRPr>
          </a:p>
          <a:p>
            <a:pPr>
              <a:spcBef>
                <a:spcPts val="0"/>
              </a:spcBef>
              <a:defRPr/>
            </a:pPr>
            <a:r>
              <a:rPr lang="en-GB" altLang="zh-CN" sz="1400" dirty="0" smtClean="0">
                <a:latin typeface="+mn-lt"/>
                <a:ea typeface="ＭＳ Ｐゴシック" pitchFamily="34" charset="-128"/>
              </a:rPr>
              <a:t>0.23, 0.38</a:t>
            </a:r>
          </a:p>
          <a:p>
            <a:pPr>
              <a:spcBef>
                <a:spcPts val="0"/>
              </a:spcBef>
              <a:defRPr/>
            </a:pPr>
            <a:r>
              <a:rPr lang="en-GB" altLang="zh-CN" sz="1400" dirty="0" smtClean="0">
                <a:latin typeface="+mn-lt"/>
                <a:ea typeface="ＭＳ Ｐゴシック" pitchFamily="34" charset="-128"/>
              </a:rPr>
              <a:t>0.49, 0.88</a:t>
            </a:r>
          </a:p>
          <a:p>
            <a:pPr>
              <a:spcBef>
                <a:spcPts val="0"/>
              </a:spcBef>
              <a:defRPr/>
            </a:pPr>
            <a:r>
              <a:rPr lang="en-GB" altLang="zh-CN" sz="1400" dirty="0" smtClean="0">
                <a:latin typeface="+mn-lt"/>
                <a:ea typeface="ＭＳ Ｐゴシック" pitchFamily="34" charset="-128"/>
              </a:rPr>
              <a:t>0.36, 0.59</a:t>
            </a:r>
          </a:p>
        </p:txBody>
      </p:sp>
      <p:sp>
        <p:nvSpPr>
          <p:cNvPr id="30768" name="Text Box 89"/>
          <p:cNvSpPr txBox="1">
            <a:spLocks noChangeArrowheads="1"/>
          </p:cNvSpPr>
          <p:nvPr/>
        </p:nvSpPr>
        <p:spPr bwMode="auto">
          <a:xfrm>
            <a:off x="7788275" y="1635125"/>
            <a:ext cx="855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0"/>
              </a:spcBef>
              <a:defRPr/>
            </a:pPr>
            <a:r>
              <a:rPr lang="en-GB" altLang="zh-CN" sz="1400" dirty="0" smtClean="0">
                <a:latin typeface="+mn-lt"/>
                <a:ea typeface="ＭＳ Ｐゴシック" pitchFamily="34" charset="-128"/>
              </a:rPr>
              <a:t>p-value</a:t>
            </a:r>
          </a:p>
          <a:p>
            <a:pPr>
              <a:spcBef>
                <a:spcPts val="0"/>
              </a:spcBef>
              <a:defRPr/>
            </a:pPr>
            <a:endParaRPr lang="en-GB" altLang="zh-CN" sz="1400" b="1" dirty="0" smtClean="0">
              <a:solidFill>
                <a:schemeClr val="tx2"/>
              </a:solidFill>
              <a:latin typeface="+mn-lt"/>
              <a:ea typeface="ＭＳ Ｐゴシック" pitchFamily="34" charset="-128"/>
            </a:endParaRPr>
          </a:p>
          <a:p>
            <a:pPr>
              <a:spcBef>
                <a:spcPts val="0"/>
              </a:spcBef>
              <a:defRPr/>
            </a:pPr>
            <a:r>
              <a:rPr lang="en-GB" altLang="zh-CN" sz="1400" dirty="0" smtClean="0">
                <a:solidFill>
                  <a:schemeClr val="tx2"/>
                </a:solidFill>
                <a:latin typeface="+mn-lt"/>
                <a:ea typeface="ＭＳ Ｐゴシック" pitchFamily="34" charset="-128"/>
              </a:rPr>
              <a:t>&lt;0.001</a:t>
            </a:r>
          </a:p>
          <a:p>
            <a:pPr>
              <a:spcBef>
                <a:spcPts val="0"/>
              </a:spcBef>
              <a:defRPr/>
            </a:pPr>
            <a:r>
              <a:rPr lang="en-GB" altLang="zh-CN" sz="1400" dirty="0" smtClean="0">
                <a:solidFill>
                  <a:schemeClr val="tx2"/>
                </a:solidFill>
                <a:latin typeface="+mn-lt"/>
                <a:ea typeface="ＭＳ Ｐゴシック" pitchFamily="34" charset="-128"/>
              </a:rPr>
              <a:t>&lt;0.01</a:t>
            </a:r>
          </a:p>
          <a:p>
            <a:pPr>
              <a:spcBef>
                <a:spcPts val="0"/>
              </a:spcBef>
              <a:defRPr/>
            </a:pPr>
            <a:r>
              <a:rPr lang="en-GB" altLang="zh-CN" sz="1400" dirty="0" smtClean="0">
                <a:solidFill>
                  <a:schemeClr val="tx2"/>
                </a:solidFill>
                <a:latin typeface="+mn-lt"/>
                <a:ea typeface="ＭＳ Ｐゴシック" pitchFamily="34" charset="-128"/>
              </a:rPr>
              <a:t>&lt;0.001</a:t>
            </a:r>
          </a:p>
        </p:txBody>
      </p:sp>
      <p:sp>
        <p:nvSpPr>
          <p:cNvPr id="14376" name="Line 92"/>
          <p:cNvSpPr>
            <a:spLocks noChangeShapeType="1"/>
          </p:cNvSpPr>
          <p:nvPr/>
        </p:nvSpPr>
        <p:spPr bwMode="auto">
          <a:xfrm>
            <a:off x="4857750" y="1651000"/>
            <a:ext cx="3903663" cy="0"/>
          </a:xfrm>
          <a:prstGeom prst="line">
            <a:avLst/>
          </a:prstGeom>
          <a:noFill/>
          <a:ln w="25400">
            <a:solidFill>
              <a:schemeClr val="tx1"/>
            </a:solidFill>
            <a:round/>
            <a:headEnd type="none" w="sm" len="sm"/>
            <a:tailEnd type="none" w="sm" len="sm"/>
          </a:ln>
        </p:spPr>
        <p:txBody>
          <a:bodyPr/>
          <a:lstStyle/>
          <a:p>
            <a:endParaRPr lang="en-CA"/>
          </a:p>
        </p:txBody>
      </p:sp>
      <p:sp>
        <p:nvSpPr>
          <p:cNvPr id="14377" name="Line 93"/>
          <p:cNvSpPr>
            <a:spLocks noChangeShapeType="1"/>
          </p:cNvSpPr>
          <p:nvPr/>
        </p:nvSpPr>
        <p:spPr bwMode="auto">
          <a:xfrm>
            <a:off x="4857750" y="1947863"/>
            <a:ext cx="3903663" cy="0"/>
          </a:xfrm>
          <a:prstGeom prst="line">
            <a:avLst/>
          </a:prstGeom>
          <a:noFill/>
          <a:ln w="25400">
            <a:solidFill>
              <a:schemeClr val="tx1"/>
            </a:solidFill>
            <a:round/>
            <a:headEnd type="none" w="sm" len="sm"/>
            <a:tailEnd type="none" w="sm" len="sm"/>
          </a:ln>
        </p:spPr>
        <p:txBody>
          <a:bodyPr/>
          <a:lstStyle/>
          <a:p>
            <a:endParaRPr lang="en-CA"/>
          </a:p>
        </p:txBody>
      </p:sp>
      <p:sp>
        <p:nvSpPr>
          <p:cNvPr id="14378" name="Line 94"/>
          <p:cNvSpPr>
            <a:spLocks noChangeShapeType="1"/>
          </p:cNvSpPr>
          <p:nvPr/>
        </p:nvSpPr>
        <p:spPr bwMode="auto">
          <a:xfrm>
            <a:off x="4857750" y="2762250"/>
            <a:ext cx="3903663" cy="0"/>
          </a:xfrm>
          <a:prstGeom prst="line">
            <a:avLst/>
          </a:prstGeom>
          <a:noFill/>
          <a:ln w="25400">
            <a:solidFill>
              <a:schemeClr val="tx1"/>
            </a:solidFill>
            <a:round/>
            <a:headEnd type="none" w="sm" len="sm"/>
            <a:tailEnd type="none" w="sm" len="sm"/>
          </a:ln>
        </p:spPr>
        <p:txBody>
          <a:bodyPr/>
          <a:lstStyle/>
          <a:p>
            <a:endParaRPr lang="en-CA"/>
          </a:p>
        </p:txBody>
      </p:sp>
      <p:sp>
        <p:nvSpPr>
          <p:cNvPr id="14379" name="TextBox 68"/>
          <p:cNvSpPr txBox="1">
            <a:spLocks noChangeArrowheads="1"/>
          </p:cNvSpPr>
          <p:nvPr/>
        </p:nvSpPr>
        <p:spPr bwMode="auto">
          <a:xfrm>
            <a:off x="7307263" y="6550025"/>
            <a:ext cx="1773237" cy="307975"/>
          </a:xfrm>
          <a:prstGeom prst="rect">
            <a:avLst/>
          </a:prstGeom>
          <a:noFill/>
          <a:ln w="9525">
            <a:noFill/>
            <a:miter lim="800000"/>
            <a:headEnd/>
            <a:tailEnd/>
          </a:ln>
        </p:spPr>
        <p:txBody>
          <a:bodyPr wrap="none">
            <a:spAutoFit/>
          </a:bodyPr>
          <a:lstStyle/>
          <a:p>
            <a:pPr eaLnBrk="0" hangingPunct="0">
              <a:spcBef>
                <a:spcPct val="50000"/>
              </a:spcBef>
            </a:pPr>
            <a:r>
              <a:rPr lang="en-GB" altLang="zh-CN" sz="1400" b="1">
                <a:ea typeface="MS PGothic" pitchFamily="34" charset="-128"/>
              </a:rPr>
              <a:t>Weisler et al, 2009</a:t>
            </a:r>
            <a:endParaRPr lang="en-US" altLang="zh-CN" sz="1400" b="1">
              <a:ea typeface="MS PGothic" pitchFamily="34" charset="-12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Aripiprazole</a:t>
            </a:r>
          </a:p>
        </p:txBody>
      </p:sp>
      <p:pic>
        <p:nvPicPr>
          <p:cNvPr id="15363" name="Content Placeholder 4"/>
          <p:cNvPicPr>
            <a:picLocks noGrp="1" noChangeAspect="1"/>
          </p:cNvPicPr>
          <p:nvPr>
            <p:ph sz="half" idx="1"/>
          </p:nvPr>
        </p:nvPicPr>
        <p:blipFill>
          <a:blip r:embed="rId3" cstate="print"/>
          <a:srcRect/>
          <a:stretch>
            <a:fillRect/>
          </a:stretch>
        </p:blipFill>
        <p:spPr>
          <a:xfrm>
            <a:off x="539750" y="3357563"/>
            <a:ext cx="3168650" cy="1398587"/>
          </a:xfrm>
        </p:spPr>
      </p:pic>
      <p:sp>
        <p:nvSpPr>
          <p:cNvPr id="4" name="Content Placeholder 3"/>
          <p:cNvSpPr>
            <a:spLocks noGrp="1"/>
          </p:cNvSpPr>
          <p:nvPr>
            <p:ph sz="half" idx="2"/>
          </p:nvPr>
        </p:nvSpPr>
        <p:spPr>
          <a:xfrm>
            <a:off x="4572000" y="1600200"/>
            <a:ext cx="4321175" cy="4525963"/>
          </a:xfrm>
          <a:solidFill>
            <a:schemeClr val="bg1"/>
          </a:solidFill>
        </p:spPr>
        <p:txBody>
          <a:bodyPr/>
          <a:lstStyle/>
          <a:p>
            <a:pPr marL="0" indent="0">
              <a:buFontTx/>
              <a:buNone/>
              <a:defRPr/>
            </a:pPr>
            <a:endParaRPr lang="en-GB" sz="1800" dirty="0" smtClean="0"/>
          </a:p>
          <a:p>
            <a:pPr marL="0" indent="0">
              <a:buFontTx/>
              <a:buNone/>
              <a:defRPr/>
            </a:pPr>
            <a:endParaRPr lang="en-GB" sz="1600" dirty="0" smtClean="0"/>
          </a:p>
          <a:p>
            <a:pPr marL="0" indent="0">
              <a:lnSpc>
                <a:spcPct val="150000"/>
              </a:lnSpc>
              <a:buFontTx/>
              <a:buNone/>
              <a:defRPr/>
            </a:pPr>
            <a:r>
              <a:rPr lang="en-GB" sz="1600" dirty="0"/>
              <a:t>FDA approval for maintenance treatment in bipolar disorder</a:t>
            </a:r>
            <a:r>
              <a:rPr lang="en-GB" sz="1600" dirty="0" smtClean="0"/>
              <a:t>.</a:t>
            </a:r>
          </a:p>
          <a:p>
            <a:pPr marL="0" indent="0">
              <a:lnSpc>
                <a:spcPct val="150000"/>
              </a:lnSpc>
              <a:buFontTx/>
              <a:buNone/>
              <a:defRPr/>
            </a:pPr>
            <a:endParaRPr lang="en-GB" sz="1600" dirty="0"/>
          </a:p>
          <a:p>
            <a:pPr marL="0" indent="0">
              <a:lnSpc>
                <a:spcPct val="150000"/>
              </a:lnSpc>
              <a:buFontTx/>
              <a:buNone/>
              <a:defRPr/>
            </a:pPr>
            <a:r>
              <a:rPr lang="en-GB" sz="1600" dirty="0" err="1" smtClean="0"/>
              <a:t>Aripiprazole</a:t>
            </a:r>
            <a:r>
              <a:rPr lang="en-GB" sz="1600" dirty="0" smtClean="0"/>
              <a:t> prevents manic recurrence.</a:t>
            </a:r>
          </a:p>
          <a:p>
            <a:pPr marL="0" indent="0">
              <a:lnSpc>
                <a:spcPct val="150000"/>
              </a:lnSpc>
              <a:buFontTx/>
              <a:buNone/>
              <a:defRPr/>
            </a:pPr>
            <a:endParaRPr lang="en-GB" sz="1600" dirty="0"/>
          </a:p>
          <a:p>
            <a:pPr marL="0" indent="0">
              <a:lnSpc>
                <a:spcPct val="150000"/>
              </a:lnSpc>
              <a:buFontTx/>
              <a:buNone/>
              <a:defRPr/>
            </a:pPr>
            <a:r>
              <a:rPr lang="en-GB" sz="1600" dirty="0" smtClean="0"/>
              <a:t>Antidepressant prophylaxis not demonstrated.</a:t>
            </a:r>
          </a:p>
          <a:p>
            <a:pPr marL="0" indent="0">
              <a:lnSpc>
                <a:spcPct val="150000"/>
              </a:lnSpc>
              <a:buFontTx/>
              <a:buNone/>
              <a:defRPr/>
            </a:pPr>
            <a:endParaRPr lang="en-GB" sz="1600" dirty="0"/>
          </a:p>
          <a:p>
            <a:pPr>
              <a:defRPr/>
            </a:pPr>
            <a:endParaRPr lang="en-GB"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Valproate</a:t>
            </a:r>
          </a:p>
        </p:txBody>
      </p:sp>
      <p:pic>
        <p:nvPicPr>
          <p:cNvPr id="16387" name="Content Placeholder 4"/>
          <p:cNvPicPr>
            <a:picLocks noGrp="1" noChangeAspect="1"/>
          </p:cNvPicPr>
          <p:nvPr>
            <p:ph sz="half" idx="1"/>
          </p:nvPr>
        </p:nvPicPr>
        <p:blipFill>
          <a:blip r:embed="rId3" cstate="print"/>
          <a:srcRect/>
          <a:stretch>
            <a:fillRect/>
          </a:stretch>
        </p:blipFill>
        <p:spPr>
          <a:xfrm>
            <a:off x="323850" y="3348038"/>
            <a:ext cx="2735263" cy="914400"/>
          </a:xfrm>
        </p:spPr>
      </p:pic>
      <p:sp>
        <p:nvSpPr>
          <p:cNvPr id="16388" name="Content Placeholder 3"/>
          <p:cNvSpPr>
            <a:spLocks noGrp="1"/>
          </p:cNvSpPr>
          <p:nvPr>
            <p:ph sz="half" idx="2"/>
          </p:nvPr>
        </p:nvSpPr>
        <p:spPr>
          <a:xfrm>
            <a:off x="3708400" y="1600200"/>
            <a:ext cx="5327650" cy="4525963"/>
          </a:xfrm>
          <a:solidFill>
            <a:schemeClr val="bg1"/>
          </a:solidFill>
        </p:spPr>
        <p:txBody>
          <a:bodyPr/>
          <a:lstStyle/>
          <a:p>
            <a:pPr marL="0" indent="0">
              <a:lnSpc>
                <a:spcPct val="150000"/>
              </a:lnSpc>
              <a:buFontTx/>
              <a:buNone/>
            </a:pPr>
            <a:r>
              <a:rPr lang="en-GB" sz="1600" smtClean="0"/>
              <a:t>No primary analysis of RCT data supports valproate monotherapy in maintenance treatment.</a:t>
            </a:r>
          </a:p>
          <a:p>
            <a:pPr marL="0" indent="0">
              <a:lnSpc>
                <a:spcPct val="150000"/>
              </a:lnSpc>
              <a:buFontTx/>
              <a:buNone/>
            </a:pPr>
            <a:endParaRPr lang="en-GB" sz="1600" smtClean="0"/>
          </a:p>
          <a:p>
            <a:pPr marL="0" indent="0">
              <a:lnSpc>
                <a:spcPct val="150000"/>
              </a:lnSpc>
              <a:buFontTx/>
              <a:buNone/>
            </a:pPr>
            <a:r>
              <a:rPr lang="en-GB" sz="1600" smtClean="0"/>
              <a:t>Secondary analysis of a large scale study does supports efficacy against mood episodes, especially depression. </a:t>
            </a:r>
          </a:p>
          <a:p>
            <a:pPr marL="0" indent="0">
              <a:lnSpc>
                <a:spcPct val="150000"/>
              </a:lnSpc>
              <a:buFontTx/>
              <a:buNone/>
            </a:pPr>
            <a:r>
              <a:rPr lang="en-GB" sz="1600" b="1" smtClean="0"/>
              <a:t>                                   </a:t>
            </a:r>
            <a:r>
              <a:rPr lang="en-GB" sz="1200" b="1" smtClean="0"/>
              <a:t>(Bowden et al, 2000)</a:t>
            </a:r>
          </a:p>
          <a:p>
            <a:pPr marL="0" indent="0">
              <a:lnSpc>
                <a:spcPct val="150000"/>
              </a:lnSpc>
              <a:buFontTx/>
              <a:buNone/>
            </a:pPr>
            <a:endParaRPr lang="en-GB" sz="1600" smtClean="0"/>
          </a:p>
          <a:p>
            <a:pPr marL="0" indent="0">
              <a:lnSpc>
                <a:spcPct val="150000"/>
              </a:lnSpc>
              <a:buFontTx/>
              <a:buNone/>
            </a:pPr>
            <a:r>
              <a:rPr lang="en-GB" sz="1600" smtClean="0"/>
              <a:t>Often recommended for patients who  predominantly experience mania due to its efficacy against acute mania.</a:t>
            </a:r>
          </a:p>
          <a:p>
            <a:pPr marL="0" indent="0">
              <a:buFontTx/>
              <a:buNone/>
            </a:pPr>
            <a:endParaRPr lang="en-GB" smtClean="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Olanzapine </a:t>
            </a:r>
          </a:p>
        </p:txBody>
      </p:sp>
      <p:pic>
        <p:nvPicPr>
          <p:cNvPr id="17411" name="Content Placeholder 3"/>
          <p:cNvPicPr>
            <a:picLocks noGrp="1" noChangeAspect="1"/>
          </p:cNvPicPr>
          <p:nvPr>
            <p:ph sz="half" idx="1"/>
          </p:nvPr>
        </p:nvPicPr>
        <p:blipFill>
          <a:blip r:embed="rId3" cstate="print"/>
          <a:srcRect/>
          <a:stretch>
            <a:fillRect/>
          </a:stretch>
        </p:blipFill>
        <p:spPr>
          <a:xfrm>
            <a:off x="636588" y="2171700"/>
            <a:ext cx="2208212" cy="2030413"/>
          </a:xfrm>
        </p:spPr>
      </p:pic>
      <p:sp>
        <p:nvSpPr>
          <p:cNvPr id="17412" name="Content Placeholder 2"/>
          <p:cNvSpPr>
            <a:spLocks noGrp="1"/>
          </p:cNvSpPr>
          <p:nvPr>
            <p:ph sz="half" idx="2"/>
          </p:nvPr>
        </p:nvSpPr>
        <p:spPr>
          <a:xfrm>
            <a:off x="3851275" y="1600200"/>
            <a:ext cx="4835525" cy="4781550"/>
          </a:xfrm>
          <a:solidFill>
            <a:schemeClr val="bg1"/>
          </a:solidFill>
        </p:spPr>
        <p:txBody>
          <a:bodyPr/>
          <a:lstStyle/>
          <a:p>
            <a:pPr marL="0" indent="0">
              <a:lnSpc>
                <a:spcPct val="150000"/>
              </a:lnSpc>
              <a:buFontTx/>
              <a:buNone/>
            </a:pPr>
            <a:r>
              <a:rPr lang="en-GB" sz="1600" smtClean="0"/>
              <a:t>FDA approved for maintenance treatment. </a:t>
            </a:r>
          </a:p>
          <a:p>
            <a:pPr marL="0" indent="0">
              <a:lnSpc>
                <a:spcPct val="150000"/>
              </a:lnSpc>
              <a:buFontTx/>
              <a:buNone/>
            </a:pPr>
            <a:endParaRPr lang="en-GB" sz="1600" smtClean="0"/>
          </a:p>
          <a:p>
            <a:pPr marL="0" indent="0">
              <a:lnSpc>
                <a:spcPct val="150000"/>
              </a:lnSpc>
              <a:buFontTx/>
              <a:buNone/>
            </a:pPr>
            <a:r>
              <a:rPr lang="en-GB" sz="1600" smtClean="0"/>
              <a:t>Maintenance efficacy established:</a:t>
            </a:r>
          </a:p>
          <a:p>
            <a:pPr marL="0" indent="0">
              <a:lnSpc>
                <a:spcPct val="150000"/>
              </a:lnSpc>
              <a:buFontTx/>
              <a:buNone/>
            </a:pPr>
            <a:r>
              <a:rPr lang="en-GB" sz="1600" smtClean="0"/>
              <a:t>Olanzapine/Placebo </a:t>
            </a:r>
            <a:r>
              <a:rPr lang="en-GB" sz="1600" b="1" smtClean="0"/>
              <a:t>(Tohen et al, 2006)</a:t>
            </a:r>
          </a:p>
          <a:p>
            <a:pPr marL="0" indent="0">
              <a:lnSpc>
                <a:spcPct val="150000"/>
              </a:lnSpc>
              <a:buFontTx/>
              <a:buNone/>
            </a:pPr>
            <a:r>
              <a:rPr lang="en-GB" sz="1600" smtClean="0"/>
              <a:t>Combination design </a:t>
            </a:r>
            <a:r>
              <a:rPr lang="en-GB" sz="1600" b="1" smtClean="0"/>
              <a:t>(Tohen et al, 2004)</a:t>
            </a:r>
          </a:p>
          <a:p>
            <a:pPr marL="0" indent="0">
              <a:lnSpc>
                <a:spcPct val="150000"/>
              </a:lnSpc>
              <a:buFontTx/>
              <a:buNone/>
            </a:pPr>
            <a:r>
              <a:rPr lang="en-GB" sz="1600" smtClean="0"/>
              <a:t>Olanzapine/Lithium </a:t>
            </a:r>
            <a:r>
              <a:rPr lang="en-GB" sz="1600" b="1" smtClean="0"/>
              <a:t>(Tohen et al, 2005)</a:t>
            </a:r>
          </a:p>
          <a:p>
            <a:pPr marL="0" indent="0">
              <a:lnSpc>
                <a:spcPct val="150000"/>
              </a:lnSpc>
              <a:buFontTx/>
              <a:buNone/>
            </a:pPr>
            <a:endParaRPr lang="en-GB" sz="1600" smtClean="0"/>
          </a:p>
          <a:p>
            <a:pPr marL="0" indent="0">
              <a:lnSpc>
                <a:spcPct val="150000"/>
              </a:lnSpc>
              <a:buFontTx/>
              <a:buNone/>
            </a:pPr>
            <a:r>
              <a:rPr lang="en-GB" sz="1600" smtClean="0"/>
              <a:t>Efficacy greater in preventing mania than depression. (More efficacious than lithium in preventing mania.) </a:t>
            </a:r>
          </a:p>
          <a:p>
            <a:pPr marL="0" indent="0">
              <a:lnSpc>
                <a:spcPct val="150000"/>
              </a:lnSpc>
              <a:buFontTx/>
              <a:buNone/>
            </a:pPr>
            <a:endParaRPr lang="en-GB" smtClean="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Lamotrigine</a:t>
            </a:r>
          </a:p>
        </p:txBody>
      </p:sp>
      <p:pic>
        <p:nvPicPr>
          <p:cNvPr id="18435" name="Content Placeholder 4"/>
          <p:cNvPicPr>
            <a:picLocks noGrp="1" noChangeAspect="1"/>
          </p:cNvPicPr>
          <p:nvPr>
            <p:ph sz="half" idx="1"/>
          </p:nvPr>
        </p:nvPicPr>
        <p:blipFill>
          <a:blip r:embed="rId3" cstate="print"/>
          <a:srcRect/>
          <a:stretch>
            <a:fillRect/>
          </a:stretch>
        </p:blipFill>
        <p:spPr>
          <a:xfrm>
            <a:off x="468313" y="3203575"/>
            <a:ext cx="1905000" cy="1524000"/>
          </a:xfrm>
        </p:spPr>
      </p:pic>
      <p:sp>
        <p:nvSpPr>
          <p:cNvPr id="18436" name="Content Placeholder 3"/>
          <p:cNvSpPr>
            <a:spLocks noGrp="1"/>
          </p:cNvSpPr>
          <p:nvPr>
            <p:ph sz="half" idx="2"/>
          </p:nvPr>
        </p:nvSpPr>
        <p:spPr>
          <a:xfrm>
            <a:off x="2916238" y="1600200"/>
            <a:ext cx="6048375" cy="4781550"/>
          </a:xfrm>
          <a:solidFill>
            <a:schemeClr val="bg1"/>
          </a:solidFill>
        </p:spPr>
        <p:txBody>
          <a:bodyPr/>
          <a:lstStyle/>
          <a:p>
            <a:pPr marL="0" indent="0">
              <a:lnSpc>
                <a:spcPct val="150000"/>
              </a:lnSpc>
              <a:buFontTx/>
              <a:buNone/>
            </a:pPr>
            <a:r>
              <a:rPr lang="en-GB" sz="1600" smtClean="0"/>
              <a:t>Approved by FDA for maintenance treatment on basis of two 18 month parallel double-blind trials comparing lamotrigine to lithium or placebo:</a:t>
            </a:r>
          </a:p>
          <a:p>
            <a:pPr marL="0" indent="0">
              <a:lnSpc>
                <a:spcPct val="150000"/>
              </a:lnSpc>
              <a:buFontTx/>
              <a:buNone/>
            </a:pPr>
            <a:r>
              <a:rPr lang="en-GB" sz="1600" smtClean="0"/>
              <a:t>  patients recently manic/hypomanic </a:t>
            </a:r>
            <a:r>
              <a:rPr lang="en-GB" sz="1200" b="1" smtClean="0"/>
              <a:t>(Bowden et al, 2003)</a:t>
            </a:r>
          </a:p>
          <a:p>
            <a:pPr marL="0" indent="0">
              <a:lnSpc>
                <a:spcPct val="150000"/>
              </a:lnSpc>
              <a:buFontTx/>
              <a:buNone/>
            </a:pPr>
            <a:r>
              <a:rPr lang="en-GB" sz="1600" smtClean="0"/>
              <a:t>  patients recently depressed </a:t>
            </a:r>
            <a:r>
              <a:rPr lang="en-GB" sz="1200" b="1" smtClean="0"/>
              <a:t>(Calabrese et al, 2003)</a:t>
            </a:r>
          </a:p>
          <a:p>
            <a:pPr marL="0" indent="0">
              <a:lnSpc>
                <a:spcPct val="150000"/>
              </a:lnSpc>
              <a:buFontTx/>
              <a:buNone/>
            </a:pPr>
            <a:endParaRPr lang="en-GB" sz="1200" b="1" smtClean="0"/>
          </a:p>
          <a:p>
            <a:pPr marL="0" indent="0">
              <a:lnSpc>
                <a:spcPct val="150000"/>
              </a:lnSpc>
              <a:buFontTx/>
              <a:buNone/>
            </a:pPr>
            <a:r>
              <a:rPr lang="en-GB" sz="1600" smtClean="0"/>
              <a:t>In a combined analysis:</a:t>
            </a:r>
          </a:p>
          <a:p>
            <a:pPr marL="0" indent="0">
              <a:lnSpc>
                <a:spcPct val="150000"/>
              </a:lnSpc>
              <a:buFontTx/>
              <a:buNone/>
            </a:pPr>
            <a:r>
              <a:rPr lang="en-GB" sz="1600" smtClean="0"/>
              <a:t>     32% reduction in mood episodes cv placebo.</a:t>
            </a:r>
          </a:p>
          <a:p>
            <a:pPr marL="0" indent="0">
              <a:lnSpc>
                <a:spcPct val="150000"/>
              </a:lnSpc>
              <a:buFontTx/>
              <a:buNone/>
            </a:pPr>
            <a:r>
              <a:rPr lang="en-GB" sz="1600" smtClean="0"/>
              <a:t>     better than placebo in delaying both mood episodes.</a:t>
            </a:r>
          </a:p>
          <a:p>
            <a:pPr marL="0" indent="0">
              <a:lnSpc>
                <a:spcPct val="150000"/>
              </a:lnSpc>
              <a:buFontTx/>
              <a:buNone/>
            </a:pPr>
            <a:r>
              <a:rPr lang="en-GB" sz="1600" smtClean="0"/>
              <a:t>     less efficacious than lithium in delaying mania.</a:t>
            </a:r>
          </a:p>
          <a:p>
            <a:pPr marL="0" indent="0">
              <a:lnSpc>
                <a:spcPct val="150000"/>
              </a:lnSpc>
              <a:buFontTx/>
              <a:buNone/>
            </a:pPr>
            <a:endParaRPr lang="en-GB" sz="1600" smtClean="0"/>
          </a:p>
          <a:p>
            <a:pPr marL="0" indent="0">
              <a:lnSpc>
                <a:spcPct val="150000"/>
              </a:lnSpc>
              <a:buFontTx/>
              <a:buNone/>
            </a:pPr>
            <a:r>
              <a:rPr lang="en-GB" sz="1600" smtClean="0"/>
              <a:t>Subsequent data largely follow this pattern.  </a:t>
            </a:r>
          </a:p>
          <a:p>
            <a:pPr marL="0" indent="0">
              <a:lnSpc>
                <a:spcPct val="150000"/>
              </a:lnSpc>
              <a:buFontTx/>
              <a:buNone/>
            </a:pPr>
            <a:r>
              <a:rPr lang="en-GB" sz="1600" smtClean="0"/>
              <a:t>                                                   </a:t>
            </a:r>
            <a:r>
              <a:rPr lang="en-GB" sz="1200" b="1" smtClean="0"/>
              <a:t>Gitlin and Frye, 2012</a:t>
            </a:r>
          </a:p>
          <a:p>
            <a:pPr marL="0" indent="0">
              <a:lnSpc>
                <a:spcPct val="150000"/>
              </a:lnSpc>
              <a:buFontTx/>
              <a:buNone/>
            </a:pPr>
            <a:endParaRPr lang="en-GB" sz="1600" smtClean="0"/>
          </a:p>
          <a:p>
            <a:pPr marL="0" indent="0">
              <a:lnSpc>
                <a:spcPct val="150000"/>
              </a:lnSpc>
              <a:buFontTx/>
              <a:buNone/>
            </a:pPr>
            <a:endParaRPr lang="en-GB" sz="1600" smtClean="0"/>
          </a:p>
          <a:p>
            <a:pPr marL="0" indent="0">
              <a:lnSpc>
                <a:spcPct val="150000"/>
              </a:lnSpc>
              <a:buFontTx/>
              <a:buNone/>
            </a:pPr>
            <a:endParaRPr lang="en-GB" sz="1600"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206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6022" rIns="92043" bIns="46022" anchor="ctr"/>
          <a:lstStyle/>
          <a:p>
            <a:pPr algn="ctr" eaLnBrk="0" hangingPunct="0">
              <a:defRPr/>
            </a:pPr>
            <a:r>
              <a:rPr lang="en-GB" sz="2800" dirty="0">
                <a:solidFill>
                  <a:schemeClr val="tx2"/>
                </a:solidFill>
                <a:latin typeface="Arial" charset="0"/>
                <a:cs typeface="Arial" charset="0"/>
              </a:rPr>
              <a:t>Combination therapy: t</a:t>
            </a:r>
            <a:r>
              <a:rPr lang="en-GB" sz="2800" dirty="0">
                <a:solidFill>
                  <a:schemeClr val="tx2"/>
                </a:solidFill>
                <a:latin typeface="+mn-lt"/>
                <a:cs typeface="Arial" charset="0"/>
              </a:rPr>
              <a:t>he Advantages and Disadvantages</a:t>
            </a:r>
          </a:p>
        </p:txBody>
      </p:sp>
      <p:sp>
        <p:nvSpPr>
          <p:cNvPr id="9219" name="Text Box 3"/>
          <p:cNvSpPr txBox="1">
            <a:spLocks noChangeArrowheads="1"/>
          </p:cNvSpPr>
          <p:nvPr/>
        </p:nvSpPr>
        <p:spPr bwMode="auto">
          <a:xfrm>
            <a:off x="3906838" y="6372225"/>
            <a:ext cx="507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defRPr/>
            </a:pPr>
            <a:r>
              <a:rPr lang="en-GB" sz="1200" b="1" dirty="0" smtClean="0">
                <a:latin typeface="+mn-lt"/>
              </a:rPr>
              <a:t>Bowden 2004; Goodwin &amp; </a:t>
            </a:r>
            <a:r>
              <a:rPr lang="en-GB" sz="1200" b="1" dirty="0" err="1" smtClean="0">
                <a:latin typeface="+mn-lt"/>
              </a:rPr>
              <a:t>Vieta</a:t>
            </a:r>
            <a:r>
              <a:rPr lang="en-GB" sz="1200" b="1" dirty="0" smtClean="0">
                <a:latin typeface="+mn-lt"/>
              </a:rPr>
              <a:t> 2005</a:t>
            </a:r>
            <a:r>
              <a:rPr lang="en-GB" sz="1200" b="1" dirty="0" smtClean="0">
                <a:latin typeface="+mn-lt"/>
                <a:ea typeface="ＭＳ Ｐゴシック" pitchFamily="34" charset="-128"/>
              </a:rPr>
              <a:t>; </a:t>
            </a:r>
            <a:r>
              <a:rPr lang="en-GB" sz="1200" b="1" dirty="0" err="1" smtClean="0">
                <a:latin typeface="+mn-lt"/>
                <a:ea typeface="ＭＳ Ｐゴシック" pitchFamily="34" charset="-128"/>
              </a:rPr>
              <a:t>Suppes</a:t>
            </a:r>
            <a:r>
              <a:rPr lang="en-GB" sz="1200" b="1" dirty="0" smtClean="0">
                <a:latin typeface="+mn-lt"/>
                <a:ea typeface="ＭＳ Ｐゴシック" pitchFamily="34" charset="-128"/>
              </a:rPr>
              <a:t> et al 2005</a:t>
            </a:r>
            <a:endParaRPr lang="en-US" sz="1200" b="1" dirty="0" smtClean="0">
              <a:latin typeface="+mn-lt"/>
            </a:endParaRPr>
          </a:p>
        </p:txBody>
      </p:sp>
      <p:sp>
        <p:nvSpPr>
          <p:cNvPr id="19460" name="Line 5"/>
          <p:cNvSpPr>
            <a:spLocks noChangeShapeType="1"/>
          </p:cNvSpPr>
          <p:nvPr/>
        </p:nvSpPr>
        <p:spPr bwMode="auto">
          <a:xfrm>
            <a:off x="4570413" y="4638675"/>
            <a:ext cx="0" cy="1404938"/>
          </a:xfrm>
          <a:prstGeom prst="line">
            <a:avLst/>
          </a:prstGeom>
          <a:noFill/>
          <a:ln w="127000">
            <a:solidFill>
              <a:srgbClr val="FF0000"/>
            </a:solidFill>
            <a:round/>
            <a:headEnd type="none" w="sm" len="sm"/>
            <a:tailEnd type="none" w="sm" len="sm"/>
          </a:ln>
        </p:spPr>
        <p:txBody>
          <a:bodyPr lIns="91408" tIns="45704" rIns="91408" bIns="45704"/>
          <a:lstStyle/>
          <a:p>
            <a:endParaRPr lang="en-CA"/>
          </a:p>
        </p:txBody>
      </p:sp>
      <p:sp>
        <p:nvSpPr>
          <p:cNvPr id="19461" name="Rectangle 6"/>
          <p:cNvSpPr>
            <a:spLocks noChangeArrowheads="1"/>
          </p:cNvSpPr>
          <p:nvPr/>
        </p:nvSpPr>
        <p:spPr bwMode="auto">
          <a:xfrm>
            <a:off x="3409950" y="5870575"/>
            <a:ext cx="2320925" cy="377825"/>
          </a:xfrm>
          <a:prstGeom prst="rect">
            <a:avLst/>
          </a:prstGeom>
          <a:solidFill>
            <a:srgbClr val="C00000"/>
          </a:solidFill>
          <a:ln w="25400">
            <a:solidFill>
              <a:srgbClr val="B2B2B2"/>
            </a:solidFill>
            <a:miter lim="800000"/>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19462" name="Oval 7"/>
          <p:cNvSpPr>
            <a:spLocks noChangeArrowheads="1"/>
          </p:cNvSpPr>
          <p:nvPr/>
        </p:nvSpPr>
        <p:spPr bwMode="auto">
          <a:xfrm>
            <a:off x="1235075" y="4037013"/>
            <a:ext cx="163513" cy="231775"/>
          </a:xfrm>
          <a:prstGeom prst="ellipse">
            <a:avLst/>
          </a:prstGeom>
          <a:solidFill>
            <a:srgbClr val="B2B2B2"/>
          </a:solidFill>
          <a:ln w="25400">
            <a:noFill/>
            <a:round/>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19463" name="AutoShape 9"/>
          <p:cNvSpPr>
            <a:spLocks noChangeArrowheads="1"/>
          </p:cNvSpPr>
          <p:nvPr/>
        </p:nvSpPr>
        <p:spPr bwMode="auto">
          <a:xfrm>
            <a:off x="900113" y="4718050"/>
            <a:ext cx="719137" cy="769938"/>
          </a:xfrm>
          <a:prstGeom prst="triangle">
            <a:avLst>
              <a:gd name="adj" fmla="val 50000"/>
            </a:avLst>
          </a:prstGeom>
          <a:solidFill>
            <a:schemeClr val="tx1"/>
          </a:solidFill>
          <a:ln w="25400">
            <a:solidFill>
              <a:schemeClr val="tx1"/>
            </a:solidFill>
            <a:miter lim="800000"/>
            <a:headEnd type="none" w="sm" len="sm"/>
            <a:tailEnd type="none" w="sm" len="sm"/>
          </a:ln>
        </p:spPr>
        <p:txBody>
          <a:bodyPr wrap="none" lIns="91408" tIns="45704" rIns="91408" bIns="45704" anchor="ctr"/>
          <a:lstStyle/>
          <a:p>
            <a:pPr eaLnBrk="0" hangingPunct="0">
              <a:spcBef>
                <a:spcPct val="50000"/>
              </a:spcBef>
            </a:pPr>
            <a:endParaRPr lang="en-GB" sz="1600" b="1"/>
          </a:p>
        </p:txBody>
      </p:sp>
      <p:sp>
        <p:nvSpPr>
          <p:cNvPr id="19464" name="Oval 10"/>
          <p:cNvSpPr>
            <a:spLocks noChangeArrowheads="1"/>
          </p:cNvSpPr>
          <p:nvPr/>
        </p:nvSpPr>
        <p:spPr bwMode="auto">
          <a:xfrm>
            <a:off x="7947025" y="4037013"/>
            <a:ext cx="163513" cy="231775"/>
          </a:xfrm>
          <a:prstGeom prst="ellipse">
            <a:avLst/>
          </a:prstGeom>
          <a:solidFill>
            <a:srgbClr val="B2B2B2"/>
          </a:solidFill>
          <a:ln w="25400">
            <a:noFill/>
            <a:round/>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19465" name="AutoShape 12"/>
          <p:cNvSpPr>
            <a:spLocks noChangeArrowheads="1"/>
          </p:cNvSpPr>
          <p:nvPr/>
        </p:nvSpPr>
        <p:spPr bwMode="auto">
          <a:xfrm>
            <a:off x="7734300" y="4716463"/>
            <a:ext cx="752475" cy="771525"/>
          </a:xfrm>
          <a:prstGeom prst="triangle">
            <a:avLst>
              <a:gd name="adj" fmla="val 50000"/>
            </a:avLst>
          </a:prstGeom>
          <a:solidFill>
            <a:schemeClr val="tx1"/>
          </a:solidFill>
          <a:ln w="25400">
            <a:solidFill>
              <a:schemeClr val="tx1"/>
            </a:solidFill>
            <a:miter lim="800000"/>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9228" name="Text Box 13"/>
          <p:cNvSpPr txBox="1">
            <a:spLocks noChangeArrowheads="1"/>
          </p:cNvSpPr>
          <p:nvPr/>
        </p:nvSpPr>
        <p:spPr bwMode="auto">
          <a:xfrm>
            <a:off x="1692275" y="1644650"/>
            <a:ext cx="652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GB" sz="1600" b="1" dirty="0" smtClean="0">
                <a:latin typeface="+mn-lt"/>
              </a:rPr>
              <a:t>FOR</a:t>
            </a:r>
          </a:p>
        </p:txBody>
      </p:sp>
      <p:sp>
        <p:nvSpPr>
          <p:cNvPr id="9229" name="Text Box 14"/>
          <p:cNvSpPr txBox="1">
            <a:spLocks noChangeArrowheads="1"/>
          </p:cNvSpPr>
          <p:nvPr/>
        </p:nvSpPr>
        <p:spPr bwMode="auto">
          <a:xfrm rot="10800000" flipV="1">
            <a:off x="6156325" y="1644650"/>
            <a:ext cx="1985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GB" sz="1600" b="1" dirty="0" smtClean="0">
                <a:latin typeface="+mn-lt"/>
              </a:rPr>
              <a:t>AGAINST</a:t>
            </a:r>
          </a:p>
        </p:txBody>
      </p:sp>
      <p:sp>
        <p:nvSpPr>
          <p:cNvPr id="19468" name="Rectangle 15"/>
          <p:cNvSpPr>
            <a:spLocks noChangeArrowheads="1"/>
          </p:cNvSpPr>
          <p:nvPr/>
        </p:nvSpPr>
        <p:spPr bwMode="auto">
          <a:xfrm>
            <a:off x="127000" y="2062163"/>
            <a:ext cx="4373563" cy="2303462"/>
          </a:xfrm>
          <a:prstGeom prst="rect">
            <a:avLst/>
          </a:prstGeom>
          <a:solidFill>
            <a:schemeClr val="bg1"/>
          </a:solidFill>
          <a:ln w="9525">
            <a:noFill/>
            <a:miter lim="800000"/>
            <a:headEnd/>
            <a:tailEnd/>
          </a:ln>
        </p:spPr>
        <p:txBody>
          <a:bodyPr lIns="92043" tIns="46022" rIns="92043" bIns="46022"/>
          <a:lstStyle/>
          <a:p>
            <a:pPr marL="0" lvl="1" eaLnBrk="0" hangingPunct="0">
              <a:spcBef>
                <a:spcPct val="30000"/>
              </a:spcBef>
              <a:spcAft>
                <a:spcPct val="30000"/>
              </a:spcAft>
              <a:buClr>
                <a:srgbClr val="FAFD00"/>
              </a:buClr>
              <a:buSzPct val="100000"/>
            </a:pPr>
            <a:r>
              <a:rPr lang="en-GB" sz="1600" b="1">
                <a:ea typeface="MS PGothic" pitchFamily="34" charset="-128"/>
              </a:rPr>
              <a:t>Application of different mechanisms of action and receptor-binding profiles</a:t>
            </a:r>
          </a:p>
        </p:txBody>
      </p:sp>
      <p:sp>
        <p:nvSpPr>
          <p:cNvPr id="9232" name="Rectangle 17"/>
          <p:cNvSpPr>
            <a:spLocks noChangeArrowheads="1"/>
          </p:cNvSpPr>
          <p:nvPr/>
        </p:nvSpPr>
        <p:spPr bwMode="auto">
          <a:xfrm>
            <a:off x="4859338" y="2060575"/>
            <a:ext cx="4168775" cy="2208213"/>
          </a:xfrm>
          <a:prstGeom prst="rect">
            <a:avLst/>
          </a:prstGeom>
          <a:solidFill>
            <a:schemeClr val="bg1"/>
          </a:solidFill>
          <a:ln>
            <a:noFill/>
          </a:ln>
        </p:spPr>
        <p:txBody>
          <a:bodyPr lIns="92043" tIns="46022" rIns="92043" bIns="46022"/>
          <a:lstStyle/>
          <a:p>
            <a:pPr eaLnBrk="0" hangingPunct="0">
              <a:spcBef>
                <a:spcPts val="300"/>
              </a:spcBef>
              <a:spcAft>
                <a:spcPts val="300"/>
              </a:spcAft>
              <a:buClr>
                <a:srgbClr val="FAFD00"/>
              </a:buClr>
              <a:buSzPct val="100000"/>
              <a:defRPr/>
            </a:pPr>
            <a:r>
              <a:rPr lang="en-GB" sz="1600" b="1" dirty="0">
                <a:latin typeface="Arial" charset="0"/>
                <a:cs typeface="Arial" charset="0"/>
              </a:rPr>
              <a:t>Drug interactions</a:t>
            </a:r>
          </a:p>
          <a:p>
            <a:pPr eaLnBrk="0" hangingPunct="0">
              <a:spcBef>
                <a:spcPts val="300"/>
              </a:spcBef>
              <a:spcAft>
                <a:spcPts val="300"/>
              </a:spcAft>
              <a:buClr>
                <a:srgbClr val="FAFD00"/>
              </a:buClr>
              <a:buSzPct val="100000"/>
              <a:defRPr/>
            </a:pPr>
            <a:r>
              <a:rPr lang="en-GB" sz="1600" b="1" dirty="0">
                <a:latin typeface="Arial" charset="0"/>
                <a:cs typeface="Arial" charset="0"/>
              </a:rPr>
              <a:t>Sub-optimal dosing of both agents</a:t>
            </a:r>
          </a:p>
          <a:p>
            <a:pPr eaLnBrk="0" hangingPunct="0">
              <a:spcBef>
                <a:spcPts val="300"/>
              </a:spcBef>
              <a:spcAft>
                <a:spcPts val="300"/>
              </a:spcAft>
              <a:buClr>
                <a:srgbClr val="FAFD00"/>
              </a:buClr>
              <a:buSzPct val="100000"/>
              <a:defRPr/>
            </a:pPr>
            <a:r>
              <a:rPr lang="en-GB" sz="1600" b="1" dirty="0">
                <a:latin typeface="Arial" charset="0"/>
                <a:cs typeface="Arial" charset="0"/>
              </a:rPr>
              <a:t>More complex  treatment regimens </a:t>
            </a:r>
          </a:p>
          <a:p>
            <a:pPr eaLnBrk="0" hangingPunct="0">
              <a:spcBef>
                <a:spcPts val="300"/>
              </a:spcBef>
              <a:spcAft>
                <a:spcPts val="300"/>
              </a:spcAft>
              <a:buClr>
                <a:srgbClr val="FAFD00"/>
              </a:buClr>
              <a:buSzPct val="100000"/>
              <a:defRPr/>
            </a:pPr>
            <a:r>
              <a:rPr lang="en-GB" sz="1600" b="1" dirty="0">
                <a:latin typeface="Arial" charset="0"/>
                <a:cs typeface="Arial" charset="0"/>
              </a:rPr>
              <a:t>Decreased adherence</a:t>
            </a:r>
          </a:p>
          <a:p>
            <a:pPr eaLnBrk="0" hangingPunct="0">
              <a:spcBef>
                <a:spcPts val="300"/>
              </a:spcBef>
              <a:spcAft>
                <a:spcPts val="300"/>
              </a:spcAft>
              <a:buClr>
                <a:srgbClr val="FAFD00"/>
              </a:buClr>
              <a:buSzPct val="100000"/>
              <a:defRPr/>
            </a:pPr>
            <a:r>
              <a:rPr lang="en-GB" sz="1600" b="1" dirty="0">
                <a:latin typeface="Arial" charset="0"/>
                <a:cs typeface="Arial" charset="0"/>
              </a:rPr>
              <a:t>Increased side effects</a:t>
            </a:r>
          </a:p>
          <a:p>
            <a:pPr eaLnBrk="0" hangingPunct="0">
              <a:spcBef>
                <a:spcPts val="300"/>
              </a:spcBef>
              <a:spcAft>
                <a:spcPts val="300"/>
              </a:spcAft>
              <a:buClr>
                <a:srgbClr val="FAFD00"/>
              </a:buClr>
              <a:buSzPct val="100000"/>
              <a:defRPr/>
            </a:pPr>
            <a:r>
              <a:rPr lang="en-GB" sz="1600" b="1" dirty="0">
                <a:latin typeface="Arial" charset="0"/>
                <a:cs typeface="Arial" charset="0"/>
              </a:rPr>
              <a:t>Cost</a:t>
            </a:r>
          </a:p>
          <a:p>
            <a:pPr marL="358775" indent="-358775" eaLnBrk="0" hangingPunct="0">
              <a:spcBef>
                <a:spcPts val="300"/>
              </a:spcBef>
              <a:spcAft>
                <a:spcPts val="300"/>
              </a:spcAft>
              <a:buClr>
                <a:srgbClr val="FAFD00"/>
              </a:buClr>
              <a:buSzPct val="100000"/>
              <a:defRPr/>
            </a:pPr>
            <a:endParaRPr lang="en-GB" sz="1600" b="1" dirty="0">
              <a:latin typeface="Arial" charset="0"/>
              <a:cs typeface="Arial" charset="0"/>
            </a:endParaRPr>
          </a:p>
        </p:txBody>
      </p:sp>
      <p:sp>
        <p:nvSpPr>
          <p:cNvPr id="19470" name="Line 5"/>
          <p:cNvSpPr>
            <a:spLocks noChangeShapeType="1"/>
          </p:cNvSpPr>
          <p:nvPr/>
        </p:nvSpPr>
        <p:spPr bwMode="auto">
          <a:xfrm rot="5400000">
            <a:off x="4688682" y="1185068"/>
            <a:ext cx="0" cy="6907213"/>
          </a:xfrm>
          <a:prstGeom prst="line">
            <a:avLst/>
          </a:prstGeom>
          <a:noFill/>
          <a:ln w="127000">
            <a:solidFill>
              <a:srgbClr val="FF0000"/>
            </a:solidFill>
            <a:round/>
            <a:headEnd type="none" w="sm" len="sm"/>
            <a:tailEnd type="none" w="sm" len="sm"/>
          </a:ln>
        </p:spPr>
        <p:txBody>
          <a:bodyPr lIns="91408" tIns="45704" rIns="91408" bIns="45704"/>
          <a:lstStyle/>
          <a:p>
            <a:endParaRPr lang="en-CA"/>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150000"/>
              </a:lnSpc>
            </a:pPr>
            <a:r>
              <a:rPr lang="en-GB" smtClean="0"/>
              <a:t/>
            </a:r>
            <a:br>
              <a:rPr lang="en-GB" smtClean="0"/>
            </a:br>
            <a:r>
              <a:rPr lang="en-GB" smtClean="0"/>
              <a:t/>
            </a:r>
            <a:br>
              <a:rPr lang="en-GB" smtClean="0"/>
            </a:br>
            <a:r>
              <a:rPr lang="en-GB" smtClean="0"/>
              <a:t>Combination Treatment</a:t>
            </a:r>
            <a:br>
              <a:rPr lang="en-GB" smtClean="0"/>
            </a:br>
            <a:r>
              <a:rPr lang="en-GB" smtClean="0"/>
              <a:t/>
            </a:r>
            <a:br>
              <a:rPr lang="en-GB" smtClean="0"/>
            </a:br>
            <a:endParaRPr lang="en-GB" smtClean="0"/>
          </a:p>
        </p:txBody>
      </p:sp>
      <p:sp>
        <p:nvSpPr>
          <p:cNvPr id="20483" name="Content Placeholder 2"/>
          <p:cNvSpPr>
            <a:spLocks noGrp="1"/>
          </p:cNvSpPr>
          <p:nvPr>
            <p:ph idx="1"/>
          </p:nvPr>
        </p:nvSpPr>
        <p:spPr>
          <a:xfrm>
            <a:off x="395288" y="1628775"/>
            <a:ext cx="8435975" cy="4525963"/>
          </a:xfrm>
          <a:solidFill>
            <a:schemeClr val="bg1"/>
          </a:solidFill>
        </p:spPr>
        <p:txBody>
          <a:bodyPr/>
          <a:lstStyle/>
          <a:p>
            <a:pPr marL="0" indent="0">
              <a:buFontTx/>
              <a:buNone/>
            </a:pPr>
            <a:endParaRPr lang="en-GB" smtClean="0"/>
          </a:p>
          <a:p>
            <a:pPr marL="0" indent="0">
              <a:buFontTx/>
              <a:buNone/>
            </a:pPr>
            <a:endParaRPr lang="en-GB" smtClean="0"/>
          </a:p>
          <a:p>
            <a:pPr marL="0" indent="0">
              <a:buFontTx/>
              <a:buNone/>
            </a:pPr>
            <a:r>
              <a:rPr lang="en-GB" smtClean="0"/>
              <a:t>Successful maintenance treatment often requires combination therapy.</a:t>
            </a:r>
          </a:p>
          <a:p>
            <a:pPr marL="0" indent="0">
              <a:buFontTx/>
              <a:buNone/>
            </a:pPr>
            <a:endParaRPr lang="en-GB" smtClean="0"/>
          </a:p>
          <a:p>
            <a:pPr marL="0" indent="0">
              <a:buFontTx/>
              <a:buNone/>
            </a:pPr>
            <a:r>
              <a:rPr lang="en-GB" smtClean="0"/>
              <a:t>However, there are few data to guide choice.</a:t>
            </a:r>
          </a:p>
          <a:p>
            <a:pPr marL="0" indent="0">
              <a:buFontTx/>
              <a:buNone/>
            </a:pPr>
            <a:endParaRPr lang="en-GB" smtClean="0"/>
          </a:p>
          <a:p>
            <a:pPr marL="0" indent="0">
              <a:buFontTx/>
              <a:buNone/>
            </a:pPr>
            <a:r>
              <a:rPr lang="en-GB" smtClean="0"/>
              <a:t>The Balance Study: </a:t>
            </a:r>
          </a:p>
          <a:p>
            <a:pPr marL="0" indent="0">
              <a:buFontTx/>
              <a:buNone/>
            </a:pPr>
            <a:r>
              <a:rPr lang="en-GB" smtClean="0"/>
              <a:t>	330 patients with bipolar I disorder</a:t>
            </a:r>
          </a:p>
          <a:p>
            <a:pPr marL="0" indent="0">
              <a:buFontTx/>
              <a:buNone/>
            </a:pPr>
            <a:r>
              <a:rPr lang="en-GB" smtClean="0"/>
              <a:t>           Random open assignment to:</a:t>
            </a:r>
          </a:p>
          <a:p>
            <a:pPr marL="0" indent="0">
              <a:buFontTx/>
              <a:buNone/>
            </a:pPr>
            <a:r>
              <a:rPr lang="en-GB" smtClean="0"/>
              <a:t> </a:t>
            </a:r>
          </a:p>
          <a:p>
            <a:pPr marL="0" indent="0">
              <a:buFontTx/>
              <a:buNone/>
            </a:pPr>
            <a:r>
              <a:rPr lang="en-GB" smtClean="0"/>
              <a:t>                                        </a:t>
            </a:r>
            <a:r>
              <a:rPr lang="en-GB" smtClean="0">
                <a:solidFill>
                  <a:srgbClr val="C00000"/>
                </a:solidFill>
              </a:rPr>
              <a:t>lithium</a:t>
            </a:r>
          </a:p>
          <a:p>
            <a:pPr marL="0" indent="0">
              <a:buFontTx/>
              <a:buNone/>
            </a:pPr>
            <a:r>
              <a:rPr lang="en-GB" smtClean="0">
                <a:solidFill>
                  <a:srgbClr val="C00000"/>
                </a:solidFill>
              </a:rPr>
              <a:t>                                        valproate</a:t>
            </a:r>
          </a:p>
          <a:p>
            <a:pPr marL="0" indent="0">
              <a:buFontTx/>
              <a:buNone/>
            </a:pPr>
            <a:r>
              <a:rPr lang="en-GB" smtClean="0">
                <a:solidFill>
                  <a:srgbClr val="C00000"/>
                </a:solidFill>
              </a:rPr>
              <a:t>                                        lithium and valproate in combination</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t="2" b="15698"/>
          <a:stretch>
            <a:fillRect/>
          </a:stretch>
        </p:blipFill>
        <p:spPr bwMode="auto">
          <a:xfrm>
            <a:off x="611188" y="1979613"/>
            <a:ext cx="7764462" cy="4392612"/>
          </a:xfrm>
          <a:prstGeom prst="rect">
            <a:avLst/>
          </a:prstGeom>
          <a:solidFill>
            <a:schemeClr val="bg1"/>
          </a:solidFill>
          <a:ln w="9525">
            <a:noFill/>
            <a:miter lim="800000"/>
            <a:headEnd/>
            <a:tailEnd/>
          </a:ln>
        </p:spPr>
      </p:pic>
      <p:sp>
        <p:nvSpPr>
          <p:cNvPr id="23556" name="Rectangle 4"/>
          <p:cNvSpPr>
            <a:spLocks noChangeArrowheads="1"/>
          </p:cNvSpPr>
          <p:nvPr/>
        </p:nvSpPr>
        <p:spPr bwMode="auto">
          <a:xfrm>
            <a:off x="222250" y="-34252"/>
            <a:ext cx="9057736" cy="130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lnSpc>
                <a:spcPct val="150000"/>
              </a:lnSpc>
              <a:defRPr/>
            </a:pPr>
            <a:r>
              <a:rPr lang="en-GB" sz="2800" dirty="0">
                <a:solidFill>
                  <a:schemeClr val="tx2"/>
                </a:solidFill>
                <a:latin typeface="+mn-lt"/>
                <a:ea typeface="ＭＳ Ｐゴシック" pitchFamily="34" charset="-128"/>
                <a:cs typeface="Arial" charset="0"/>
              </a:rPr>
              <a:t>The BALANCE Study </a:t>
            </a:r>
          </a:p>
          <a:p>
            <a:pPr algn="ctr">
              <a:lnSpc>
                <a:spcPct val="150000"/>
              </a:lnSpc>
              <a:defRPr/>
            </a:pPr>
            <a:r>
              <a:rPr lang="en-GB" sz="2800" dirty="0">
                <a:solidFill>
                  <a:schemeClr val="tx2"/>
                </a:solidFill>
                <a:latin typeface="+mn-lt"/>
                <a:ea typeface="ＭＳ Ｐゴシック" pitchFamily="34" charset="-128"/>
                <a:cs typeface="Arial" charset="0"/>
              </a:rPr>
              <a:t>Primary Outcome – New Treatment/Hospital Admission </a:t>
            </a:r>
          </a:p>
        </p:txBody>
      </p:sp>
      <p:sp>
        <p:nvSpPr>
          <p:cNvPr id="23557" name="Text Box 5"/>
          <p:cNvSpPr txBox="1">
            <a:spLocks noChangeArrowheads="1"/>
          </p:cNvSpPr>
          <p:nvPr/>
        </p:nvSpPr>
        <p:spPr bwMode="auto">
          <a:xfrm flipH="1">
            <a:off x="6732588" y="6537325"/>
            <a:ext cx="2106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200" b="1" dirty="0" smtClean="0">
                <a:latin typeface="+mn-lt"/>
              </a:rPr>
              <a:t>Geddes et al, 2010</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Rapid Cycling</a:t>
            </a:r>
          </a:p>
        </p:txBody>
      </p:sp>
      <p:sp>
        <p:nvSpPr>
          <p:cNvPr id="3" name="Content Placeholder 2"/>
          <p:cNvSpPr>
            <a:spLocks noGrp="1"/>
          </p:cNvSpPr>
          <p:nvPr>
            <p:ph idx="1"/>
          </p:nvPr>
        </p:nvSpPr>
        <p:spPr>
          <a:xfrm>
            <a:off x="457200" y="1600200"/>
            <a:ext cx="8229600" cy="4708525"/>
          </a:xfrm>
        </p:spPr>
        <p:txBody>
          <a:bodyPr/>
          <a:lstStyle/>
          <a:p>
            <a:pPr>
              <a:lnSpc>
                <a:spcPct val="150000"/>
              </a:lnSpc>
              <a:buFont typeface="Arial" pitchFamily="34" charset="0"/>
              <a:buChar char="•"/>
              <a:defRPr/>
            </a:pPr>
            <a:r>
              <a:rPr lang="en-GB" sz="1600" dirty="0" smtClean="0"/>
              <a:t>Four or more affective episodes or polar switches in one year.</a:t>
            </a:r>
          </a:p>
          <a:p>
            <a:pPr>
              <a:lnSpc>
                <a:spcPct val="150000"/>
              </a:lnSpc>
              <a:buFont typeface="Arial" pitchFamily="34" charset="0"/>
              <a:buChar char="•"/>
              <a:defRPr/>
            </a:pPr>
            <a:r>
              <a:rPr lang="en-GB" sz="1600" dirty="0" smtClean="0"/>
              <a:t>Most available data from extrapolation or secondary analyses of bipolar I disorder trials. </a:t>
            </a:r>
          </a:p>
          <a:p>
            <a:pPr>
              <a:lnSpc>
                <a:spcPct val="150000"/>
              </a:lnSpc>
              <a:buFont typeface="Arial" pitchFamily="34" charset="0"/>
              <a:buChar char="•"/>
              <a:defRPr/>
            </a:pPr>
            <a:r>
              <a:rPr lang="en-GB" sz="1600" dirty="0" smtClean="0"/>
              <a:t>No clear basis for managing rapid cycling as a distinct sub-group with particular treatment approaches.</a:t>
            </a:r>
          </a:p>
          <a:p>
            <a:pPr marL="0" indent="0">
              <a:lnSpc>
                <a:spcPct val="150000"/>
              </a:lnSpc>
              <a:buFontTx/>
              <a:buNone/>
              <a:defRPr/>
            </a:pPr>
            <a:endParaRPr lang="en-GB" sz="1600" dirty="0"/>
          </a:p>
          <a:p>
            <a:pPr marL="0" indent="0">
              <a:lnSpc>
                <a:spcPct val="150000"/>
              </a:lnSpc>
              <a:buFontTx/>
              <a:buNone/>
              <a:defRPr/>
            </a:pPr>
            <a:r>
              <a:rPr lang="en-GB" sz="1600" b="1" dirty="0" smtClean="0"/>
              <a:t>BAP Recommendations: </a:t>
            </a:r>
          </a:p>
          <a:p>
            <a:pPr marL="0" indent="0">
              <a:lnSpc>
                <a:spcPct val="150000"/>
              </a:lnSpc>
              <a:buFontTx/>
              <a:buNone/>
              <a:defRPr/>
            </a:pPr>
            <a:r>
              <a:rPr lang="en-GB" sz="1600" dirty="0" smtClean="0"/>
              <a:t>	1. Identify and treat any contributing conditions/treatments, </a:t>
            </a:r>
          </a:p>
          <a:p>
            <a:pPr marL="0" indent="0">
              <a:lnSpc>
                <a:spcPct val="150000"/>
              </a:lnSpc>
              <a:buFontTx/>
              <a:buNone/>
              <a:defRPr/>
            </a:pPr>
            <a:r>
              <a:rPr lang="en-GB" sz="1600" dirty="0" smtClean="0"/>
              <a:t>                 </a:t>
            </a:r>
            <a:r>
              <a:rPr lang="en-GB" sz="1600" dirty="0" err="1" smtClean="0"/>
              <a:t>e.g</a:t>
            </a:r>
            <a:r>
              <a:rPr lang="en-GB" sz="1600" dirty="0" smtClean="0"/>
              <a:t> hypothyroidism, antidepressants.</a:t>
            </a:r>
          </a:p>
          <a:p>
            <a:pPr marL="0" indent="0">
              <a:lnSpc>
                <a:spcPct val="150000"/>
              </a:lnSpc>
              <a:buFontTx/>
              <a:buNone/>
              <a:defRPr/>
            </a:pPr>
            <a:r>
              <a:rPr lang="en-GB" sz="1600" dirty="0" smtClean="0"/>
              <a:t>	2. Assess effectiveness of treatment over periods of  6 months.</a:t>
            </a:r>
          </a:p>
          <a:p>
            <a:pPr marL="0" indent="0">
              <a:lnSpc>
                <a:spcPct val="150000"/>
              </a:lnSpc>
              <a:buFontTx/>
              <a:buNone/>
              <a:defRPr/>
            </a:pPr>
            <a:r>
              <a:rPr lang="en-GB" sz="1600" dirty="0" smtClean="0"/>
              <a:t>	3. Discontinue ineffective treatments.</a:t>
            </a:r>
          </a:p>
          <a:p>
            <a:pPr marL="0" indent="0">
              <a:lnSpc>
                <a:spcPct val="150000"/>
              </a:lnSpc>
              <a:buFontTx/>
              <a:buNone/>
              <a:defRPr/>
            </a:pPr>
            <a:r>
              <a:rPr lang="en-GB" dirty="0" smtClean="0"/>
              <a:t> </a:t>
            </a:r>
          </a:p>
          <a:p>
            <a:pPr marL="0" indent="0">
              <a:lnSpc>
                <a:spcPct val="150000"/>
              </a:lnSpc>
              <a:buFontTx/>
              <a:buNone/>
              <a:defRPr/>
            </a:pPr>
            <a:endParaRPr lang="en-GB" dirty="0"/>
          </a:p>
          <a:p>
            <a:pPr marL="0" indent="0">
              <a:buFontTx/>
              <a:buNone/>
              <a:defRPr/>
            </a:pPr>
            <a:endParaRPr lang="en-GB" dirty="0" smtClean="0"/>
          </a:p>
        </p:txBody>
      </p:sp>
      <p:sp>
        <p:nvSpPr>
          <p:cNvPr id="4" name="TextBox 3"/>
          <p:cNvSpPr txBox="1"/>
          <p:nvPr/>
        </p:nvSpPr>
        <p:spPr>
          <a:xfrm>
            <a:off x="6084888" y="5949950"/>
            <a:ext cx="2076450" cy="276225"/>
          </a:xfrm>
          <a:prstGeom prst="rect">
            <a:avLst/>
          </a:prstGeom>
          <a:solidFill>
            <a:schemeClr val="bg1"/>
          </a:solidFill>
        </p:spPr>
        <p:txBody>
          <a:bodyPr>
            <a:spAutoFit/>
          </a:bodyPr>
          <a:lstStyle/>
          <a:p>
            <a:pPr algn="r">
              <a:defRPr/>
            </a:pPr>
            <a:r>
              <a:rPr lang="en-GB" sz="1200" b="1" dirty="0">
                <a:latin typeface="+mn-lt"/>
                <a:cs typeface="Arial" charset="0"/>
              </a:rPr>
              <a:t>Goodwin et al, 2009</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idx="4294967295"/>
          </p:nvPr>
        </p:nvSpPr>
        <p:spPr bwMode="auto">
          <a:xfrm>
            <a:off x="0" y="0"/>
            <a:ext cx="9144000" cy="1485553"/>
          </a:xfrm>
          <a:prstGeom prst="rect">
            <a:avLst/>
          </a:prstGeom>
          <a:solidFill>
            <a:srgbClr val="CCFFFF"/>
          </a:solidFill>
          <a:ln>
            <a:miter lim="800000"/>
            <a:headEnd/>
            <a:tailEnd/>
          </a:ln>
        </p:spPr>
        <p:txBody>
          <a:bodyPr anchor="ctr"/>
          <a:lstStyle/>
          <a:p>
            <a:pPr algn="ctr" eaLnBrk="1" hangingPunct="1"/>
            <a:r>
              <a:rPr lang="en-US" sz="3200" b="1" dirty="0" smtClean="0"/>
              <a:t>Diagnostic classification: an enduring crisis</a:t>
            </a:r>
          </a:p>
        </p:txBody>
      </p:sp>
      <p:sp>
        <p:nvSpPr>
          <p:cNvPr id="413699" name="Content Placeholder 2"/>
          <p:cNvSpPr>
            <a:spLocks noGrp="1"/>
          </p:cNvSpPr>
          <p:nvPr>
            <p:ph idx="4294967295"/>
          </p:nvPr>
        </p:nvSpPr>
        <p:spPr bwMode="auto">
          <a:xfrm>
            <a:off x="565212" y="1340768"/>
            <a:ext cx="8229600" cy="4830762"/>
          </a:xfrm>
          <a:prstGeom prst="rect">
            <a:avLst/>
          </a:prstGeom>
          <a:noFill/>
          <a:ln>
            <a:miter lim="800000"/>
            <a:headEnd/>
            <a:tailEnd/>
          </a:ln>
        </p:spPr>
        <p:txBody>
          <a:bodyPr/>
          <a:lstStyle/>
          <a:p>
            <a:pPr marL="287338" indent="-287338" algn="ctr" eaLnBrk="1" hangingPunct="1">
              <a:buFontTx/>
              <a:buNone/>
            </a:pPr>
            <a:r>
              <a:rPr lang="en-AU" sz="2400" b="1" i="1" dirty="0" smtClean="0"/>
              <a:t>	</a:t>
            </a:r>
            <a:r>
              <a:rPr lang="en-AU" sz="2000" b="1" i="1" dirty="0" smtClean="0"/>
              <a:t>“A scientific theory is declared invalid only if an alternate candidate is available to take its place” Kuhn (1962</a:t>
            </a:r>
            <a:r>
              <a:rPr lang="en-AU" sz="2000" b="1" dirty="0" smtClean="0"/>
              <a:t> )</a:t>
            </a:r>
            <a:endParaRPr lang="en-US" sz="2000" b="1" dirty="0" smtClean="0"/>
          </a:p>
          <a:p>
            <a:pPr marL="287338" indent="-287338" eaLnBrk="1" hangingPunct="1"/>
            <a:endParaRPr lang="en-US" sz="2000" dirty="0" smtClean="0"/>
          </a:p>
          <a:p>
            <a:pPr marL="287338" indent="-287338" eaLnBrk="1" hangingPunct="1"/>
            <a:r>
              <a:rPr lang="en-US" sz="2000" dirty="0" smtClean="0"/>
              <a:t>Essentially descriptive: constructed in the age of steam</a:t>
            </a:r>
          </a:p>
          <a:p>
            <a:pPr marL="287338" indent="-287338" eaLnBrk="1" hangingPunct="1"/>
            <a:r>
              <a:rPr lang="en-US" sz="2000" dirty="0" smtClean="0"/>
              <a:t>Syndromes (poorly validated) equated with Diseases</a:t>
            </a:r>
          </a:p>
          <a:p>
            <a:pPr marL="287338" indent="-287338" eaLnBrk="1" hangingPunct="1"/>
            <a:r>
              <a:rPr lang="en-US" sz="2000" dirty="0" smtClean="0"/>
              <a:t>Heterogeneity and </a:t>
            </a:r>
            <a:r>
              <a:rPr lang="en-US" sz="2000" dirty="0" err="1" smtClean="0"/>
              <a:t>Pleiotropism</a:t>
            </a:r>
            <a:r>
              <a:rPr lang="en-US" sz="2000" dirty="0" smtClean="0"/>
              <a:t> conspire against this</a:t>
            </a:r>
          </a:p>
          <a:p>
            <a:pPr marL="287338" indent="-287338" eaLnBrk="1" hangingPunct="1"/>
            <a:r>
              <a:rPr lang="en-US" sz="2000" dirty="0" smtClean="0"/>
              <a:t>Very few categories meet validity standards</a:t>
            </a:r>
          </a:p>
          <a:p>
            <a:pPr marL="287338" indent="-287338" eaLnBrk="1" hangingPunct="1"/>
            <a:r>
              <a:rPr lang="en-US" sz="2000" dirty="0" smtClean="0"/>
              <a:t>Operational criteria rescued psychiatry in the 1970s</a:t>
            </a:r>
          </a:p>
          <a:p>
            <a:pPr marL="287338" indent="-287338" eaLnBrk="1" hangingPunct="1"/>
            <a:r>
              <a:rPr lang="en-US" sz="2000" dirty="0" smtClean="0"/>
              <a:t>Reliability reasonable in research settings, poor in clinical ones</a:t>
            </a:r>
          </a:p>
          <a:p>
            <a:pPr marL="287338" indent="-287338" eaLnBrk="1" hangingPunct="1"/>
            <a:r>
              <a:rPr lang="en-US" sz="2000" dirty="0" smtClean="0"/>
              <a:t>DSM revision taking place with limited focus and within silos – a better steam engine…..</a:t>
            </a:r>
          </a:p>
          <a:p>
            <a:pPr marL="287338" indent="-287338" eaLnBrk="1" hangingPunct="1"/>
            <a:r>
              <a:rPr lang="en-US" sz="2000" dirty="0" smtClean="0"/>
              <a:t>Poor utility of diagnostic categories for specific treatment selection, neurobiological research </a:t>
            </a:r>
          </a:p>
        </p:txBody>
      </p:sp>
      <p:sp>
        <p:nvSpPr>
          <p:cNvPr id="2" name="TextBox 1"/>
          <p:cNvSpPr txBox="1"/>
          <p:nvPr/>
        </p:nvSpPr>
        <p:spPr>
          <a:xfrm>
            <a:off x="395536" y="6317455"/>
            <a:ext cx="8568952" cy="461665"/>
          </a:xfrm>
          <a:prstGeom prst="rect">
            <a:avLst/>
          </a:prstGeom>
          <a:noFill/>
        </p:spPr>
        <p:txBody>
          <a:bodyPr wrap="square" rtlCol="0">
            <a:spAutoFit/>
          </a:bodyPr>
          <a:lstStyle/>
          <a:p>
            <a:r>
              <a:rPr lang="en-AU" sz="1200" dirty="0"/>
              <a:t>Thomas S. </a:t>
            </a:r>
            <a:r>
              <a:rPr lang="en-AU" sz="1200" b="1" dirty="0"/>
              <a:t>Kuhn</a:t>
            </a:r>
            <a:r>
              <a:rPr lang="en-AU" sz="1200" dirty="0"/>
              <a:t> The </a:t>
            </a:r>
            <a:r>
              <a:rPr lang="en-AU" sz="1200" b="1" dirty="0"/>
              <a:t>Structure</a:t>
            </a:r>
            <a:r>
              <a:rPr lang="en-AU" sz="1200" dirty="0"/>
              <a:t> of </a:t>
            </a:r>
            <a:r>
              <a:rPr lang="en-AU" sz="1200" b="1" dirty="0"/>
              <a:t>Scientific</a:t>
            </a:r>
            <a:r>
              <a:rPr lang="en-AU" sz="1200" dirty="0"/>
              <a:t> </a:t>
            </a:r>
            <a:r>
              <a:rPr lang="en-AU" sz="1200" b="1" dirty="0"/>
              <a:t>Revolutions</a:t>
            </a:r>
            <a:r>
              <a:rPr lang="en-AU" sz="1200" dirty="0"/>
              <a:t> Third Edition The University of </a:t>
            </a:r>
            <a:r>
              <a:rPr lang="en-AU" sz="1200" dirty="0" smtClean="0"/>
              <a:t>Chicago Press </a:t>
            </a:r>
            <a:r>
              <a:rPr lang="en-AU" sz="1200" dirty="0"/>
              <a:t>Chicago and London </a:t>
            </a:r>
            <a:r>
              <a:rPr lang="en-AU" sz="1200" b="1" dirty="0" smtClean="0"/>
              <a:t>1962</a:t>
            </a:r>
            <a:endParaRPr lang="es-ES_tradnl" sz="1200" dirty="0"/>
          </a:p>
        </p:txBody>
      </p:sp>
    </p:spTree>
    <p:extLst>
      <p:ext uri="{BB962C8B-B14F-4D97-AF65-F5344CB8AC3E}">
        <p14:creationId xmlns:p14="http://schemas.microsoft.com/office/powerpoint/2010/main" val="32380522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3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36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369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369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369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3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t>Treatment Resistance: Clozapine</a:t>
            </a:r>
          </a:p>
        </p:txBody>
      </p:sp>
      <p:sp>
        <p:nvSpPr>
          <p:cNvPr id="23555" name="Content Placeholder 2"/>
          <p:cNvSpPr>
            <a:spLocks noGrp="1"/>
          </p:cNvSpPr>
          <p:nvPr>
            <p:ph idx="1"/>
          </p:nvPr>
        </p:nvSpPr>
        <p:spPr>
          <a:xfrm>
            <a:off x="323850" y="1600200"/>
            <a:ext cx="8496300" cy="4525963"/>
          </a:xfrm>
          <a:solidFill>
            <a:schemeClr val="bg1"/>
          </a:solidFill>
        </p:spPr>
        <p:txBody>
          <a:bodyPr/>
          <a:lstStyle/>
          <a:p>
            <a:pPr marL="0" indent="0">
              <a:lnSpc>
                <a:spcPct val="150000"/>
              </a:lnSpc>
              <a:buFontTx/>
              <a:buNone/>
            </a:pPr>
            <a:r>
              <a:rPr lang="en-GB" sz="1600" smtClean="0">
                <a:solidFill>
                  <a:srgbClr val="C00000"/>
                </a:solidFill>
              </a:rPr>
              <a:t>Clozapine</a:t>
            </a:r>
          </a:p>
          <a:p>
            <a:pPr marL="0" indent="0">
              <a:lnSpc>
                <a:spcPct val="150000"/>
              </a:lnSpc>
              <a:buFontTx/>
              <a:buNone/>
            </a:pPr>
            <a:r>
              <a:rPr lang="en-GB" sz="1600" smtClean="0"/>
              <a:t>Little randomised controlled trial evidence</a:t>
            </a:r>
          </a:p>
          <a:p>
            <a:pPr marL="0" indent="0">
              <a:lnSpc>
                <a:spcPct val="150000"/>
              </a:lnSpc>
              <a:buFontTx/>
              <a:buNone/>
            </a:pPr>
            <a:r>
              <a:rPr lang="en-GB" sz="1600" smtClean="0"/>
              <a:t>Widely considered as an important agent in treatment resistance. </a:t>
            </a:r>
          </a:p>
          <a:p>
            <a:pPr marL="0" indent="0">
              <a:lnSpc>
                <a:spcPct val="150000"/>
              </a:lnSpc>
              <a:buFontTx/>
              <a:buNone/>
            </a:pPr>
            <a:endParaRPr lang="en-GB" sz="1600" smtClean="0"/>
          </a:p>
          <a:p>
            <a:pPr marL="0" indent="0">
              <a:lnSpc>
                <a:spcPct val="150000"/>
              </a:lnSpc>
              <a:buFontTx/>
              <a:buNone/>
            </a:pPr>
            <a:r>
              <a:rPr lang="en-GB" sz="1600" smtClean="0"/>
              <a:t>Clozapine as adjunct to ‘treatment as usual (TAU)’ –randomised but not blinded. </a:t>
            </a:r>
          </a:p>
          <a:p>
            <a:pPr marL="0" indent="0">
              <a:lnSpc>
                <a:spcPct val="150000"/>
              </a:lnSpc>
              <a:buFontTx/>
              <a:buNone/>
            </a:pPr>
            <a:r>
              <a:rPr lang="en-GB" sz="1600" smtClean="0"/>
              <a:t>                 38 bipolar I disorder and schizoaffective patients. </a:t>
            </a:r>
          </a:p>
          <a:p>
            <a:pPr marL="0" indent="0">
              <a:lnSpc>
                <a:spcPct val="150000"/>
              </a:lnSpc>
              <a:buFontTx/>
              <a:buNone/>
            </a:pPr>
            <a:r>
              <a:rPr lang="en-GB" sz="1600" smtClean="0"/>
              <a:t>                 Treatment period 6 months.</a:t>
            </a:r>
          </a:p>
          <a:p>
            <a:pPr marL="0" indent="0">
              <a:lnSpc>
                <a:spcPct val="150000"/>
              </a:lnSpc>
              <a:buFontTx/>
              <a:buNone/>
            </a:pPr>
            <a:r>
              <a:rPr lang="en-GB" sz="1600" smtClean="0"/>
              <a:t>Significantly decreased symptoms by ≥30% in 82% (cv 57% of TAU patients).</a:t>
            </a:r>
          </a:p>
          <a:p>
            <a:pPr marL="0" indent="0">
              <a:lnSpc>
                <a:spcPct val="150000"/>
              </a:lnSpc>
              <a:buFontTx/>
              <a:buNone/>
            </a:pPr>
            <a:r>
              <a:rPr lang="en-GB" sz="1200" b="1" smtClean="0"/>
              <a:t>                                                                                                                           </a:t>
            </a:r>
          </a:p>
          <a:p>
            <a:pPr marL="0" indent="0">
              <a:lnSpc>
                <a:spcPct val="150000"/>
              </a:lnSpc>
              <a:buFontTx/>
              <a:buNone/>
            </a:pPr>
            <a:r>
              <a:rPr lang="en-GB" sz="1200" b="1" smtClean="0"/>
              <a:t>                                                                                                                            Suppes et al, 1999</a:t>
            </a:r>
          </a:p>
          <a:p>
            <a:pPr marL="0" indent="0">
              <a:lnSpc>
                <a:spcPct val="150000"/>
              </a:lnSpc>
              <a:buFontTx/>
              <a:buNone/>
            </a:pPr>
            <a:endParaRPr lang="en-GB" sz="1600" smtClean="0"/>
          </a:p>
          <a:p>
            <a:pPr marL="0" indent="0">
              <a:lnSpc>
                <a:spcPct val="150000"/>
              </a:lnSpc>
              <a:buFontTx/>
              <a:buNone/>
            </a:pPr>
            <a:endParaRPr lang="en-GB" sz="1600" smtClean="0"/>
          </a:p>
          <a:p>
            <a:pPr marL="0" indent="0">
              <a:lnSpc>
                <a:spcPct val="150000"/>
              </a:lnSpc>
              <a:buFontTx/>
              <a:buNone/>
            </a:pPr>
            <a:endParaRPr lang="en-GB" sz="1600" smtClean="0"/>
          </a:p>
          <a:p>
            <a:pPr marL="0" indent="0">
              <a:lnSpc>
                <a:spcPct val="150000"/>
              </a:lnSpc>
              <a:buFontTx/>
              <a:buNone/>
            </a:pPr>
            <a:endParaRPr lang="en-GB" sz="1600"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150000"/>
              </a:lnSpc>
            </a:pPr>
            <a:r>
              <a:rPr lang="en-GB" smtClean="0"/>
              <a:t>Treatment Resistance: Electroconvulsive Therapy</a:t>
            </a:r>
            <a:br>
              <a:rPr lang="en-GB" smtClean="0"/>
            </a:br>
            <a:r>
              <a:rPr lang="en-GB" sz="1800" smtClean="0"/>
              <a:t>Recent literature review</a:t>
            </a:r>
          </a:p>
        </p:txBody>
      </p:sp>
      <p:sp>
        <p:nvSpPr>
          <p:cNvPr id="25603" name="Content Placeholder 2"/>
          <p:cNvSpPr>
            <a:spLocks noGrp="1"/>
          </p:cNvSpPr>
          <p:nvPr>
            <p:ph idx="1"/>
          </p:nvPr>
        </p:nvSpPr>
        <p:spPr>
          <a:xfrm>
            <a:off x="323850" y="1600200"/>
            <a:ext cx="8496300" cy="4525963"/>
          </a:xfrm>
          <a:solidFill>
            <a:schemeClr val="bg1"/>
          </a:solidFill>
        </p:spPr>
        <p:txBody>
          <a:bodyPr/>
          <a:lstStyle/>
          <a:p>
            <a:pPr marL="0" indent="0" algn="ctr">
              <a:lnSpc>
                <a:spcPct val="150000"/>
              </a:lnSpc>
              <a:buFontTx/>
              <a:buNone/>
              <a:defRPr/>
            </a:pPr>
            <a:endParaRPr lang="en-GB" sz="1600" dirty="0" smtClean="0"/>
          </a:p>
          <a:p>
            <a:pPr marL="0" indent="0">
              <a:lnSpc>
                <a:spcPct val="150000"/>
              </a:lnSpc>
              <a:buFontTx/>
              <a:buNone/>
              <a:defRPr/>
            </a:pPr>
            <a:r>
              <a:rPr lang="en-GB" sz="1600" dirty="0" smtClean="0"/>
              <a:t>‘Continuation and maintenance ECT </a:t>
            </a:r>
            <a:r>
              <a:rPr lang="en-GB" sz="1600" dirty="0"/>
              <a:t>are valuable </a:t>
            </a:r>
            <a:r>
              <a:rPr lang="en-GB" sz="1600" dirty="0" smtClean="0"/>
              <a:t>treatment modalities </a:t>
            </a:r>
            <a:r>
              <a:rPr lang="en-GB" sz="1600" dirty="0"/>
              <a:t>to prevent relapse and recurrence of mood </a:t>
            </a:r>
            <a:r>
              <a:rPr lang="en-GB" sz="1600" dirty="0" smtClean="0"/>
              <a:t>disorders in </a:t>
            </a:r>
            <a:r>
              <a:rPr lang="en-GB" sz="1600" dirty="0"/>
              <a:t>patients who have responded to an index course </a:t>
            </a:r>
            <a:r>
              <a:rPr lang="en-GB" sz="1600" dirty="0" smtClean="0"/>
              <a:t>of ECT</a:t>
            </a:r>
            <a:r>
              <a:rPr lang="en-GB" sz="1600" dirty="0"/>
              <a:t>. </a:t>
            </a:r>
            <a:endParaRPr lang="en-GB" sz="1600" dirty="0" smtClean="0"/>
          </a:p>
          <a:p>
            <a:pPr>
              <a:lnSpc>
                <a:spcPct val="150000"/>
              </a:lnSpc>
              <a:defRPr/>
            </a:pPr>
            <a:endParaRPr lang="en-GB" sz="1600" dirty="0"/>
          </a:p>
          <a:p>
            <a:pPr marL="0" indent="0">
              <a:lnSpc>
                <a:spcPct val="150000"/>
              </a:lnSpc>
              <a:buFontTx/>
              <a:buNone/>
              <a:defRPr/>
            </a:pPr>
            <a:r>
              <a:rPr lang="en-GB" sz="1600" dirty="0" smtClean="0"/>
              <a:t>Continuation and Maintenance ECT </a:t>
            </a:r>
            <a:r>
              <a:rPr lang="en-GB" sz="1600" dirty="0"/>
              <a:t>are underused and insufficiently studied</a:t>
            </a:r>
          </a:p>
          <a:p>
            <a:pPr marL="0" indent="0">
              <a:lnSpc>
                <a:spcPct val="150000"/>
              </a:lnSpc>
              <a:buFontTx/>
              <a:buNone/>
              <a:defRPr/>
            </a:pPr>
            <a:r>
              <a:rPr lang="en-GB" sz="1600" dirty="0"/>
              <a:t>despite positive clinical experience of more than </a:t>
            </a:r>
            <a:r>
              <a:rPr lang="en-GB" sz="1600" dirty="0" smtClean="0"/>
              <a:t>70 years.’</a:t>
            </a:r>
          </a:p>
          <a:p>
            <a:pPr marL="0" indent="0">
              <a:lnSpc>
                <a:spcPct val="150000"/>
              </a:lnSpc>
              <a:buFontTx/>
              <a:buNone/>
              <a:defRPr/>
            </a:pPr>
            <a:endParaRPr lang="en-GB" sz="1600" dirty="0"/>
          </a:p>
          <a:p>
            <a:pPr marL="0" indent="0">
              <a:lnSpc>
                <a:spcPct val="150000"/>
              </a:lnSpc>
              <a:buFontTx/>
              <a:buNone/>
              <a:defRPr/>
            </a:pPr>
            <a:r>
              <a:rPr lang="en-GB" sz="1600" b="1" dirty="0" smtClean="0"/>
              <a:t>                                                                                    </a:t>
            </a:r>
            <a:r>
              <a:rPr lang="en-GB" sz="1200" b="1" dirty="0" err="1" smtClean="0"/>
              <a:t>Petrides</a:t>
            </a:r>
            <a:r>
              <a:rPr lang="en-GB" sz="1200" b="1" dirty="0" smtClean="0"/>
              <a:t> et al, 2010</a:t>
            </a:r>
            <a:endParaRPr lang="en-GB" sz="1200" dirty="0" smtClean="0"/>
          </a:p>
          <a:p>
            <a:pPr marL="0" indent="0">
              <a:lnSpc>
                <a:spcPct val="150000"/>
              </a:lnSpc>
              <a:buFontTx/>
              <a:buNone/>
              <a:defRPr/>
            </a:pPr>
            <a:endParaRPr lang="en-GB" sz="1600" dirty="0"/>
          </a:p>
          <a:p>
            <a:pPr marL="0" indent="0">
              <a:lnSpc>
                <a:spcPct val="150000"/>
              </a:lnSpc>
              <a:buFontTx/>
              <a:buNone/>
              <a:defRPr/>
            </a:pPr>
            <a:endParaRPr lang="en-GB" sz="1600" dirty="0"/>
          </a:p>
          <a:p>
            <a:pPr marL="0" indent="0">
              <a:lnSpc>
                <a:spcPct val="150000"/>
              </a:lnSpc>
              <a:buFontTx/>
              <a:buNone/>
              <a:defRPr/>
            </a:pPr>
            <a:endParaRPr lang="en-GB" sz="1600" dirty="0" smtClean="0"/>
          </a:p>
          <a:p>
            <a:pPr marL="0" indent="0">
              <a:lnSpc>
                <a:spcPct val="150000"/>
              </a:lnSpc>
              <a:buFontTx/>
              <a:buNone/>
              <a:defRPr/>
            </a:pPr>
            <a:endParaRPr lang="en-GB" sz="1600" dirty="0" smtClean="0"/>
          </a:p>
          <a:p>
            <a:pPr marL="0" indent="0">
              <a:lnSpc>
                <a:spcPct val="150000"/>
              </a:lnSpc>
              <a:buFontTx/>
              <a:buNone/>
              <a:defRPr/>
            </a:pPr>
            <a:endParaRPr lang="en-GB" sz="1600" dirty="0" smtClean="0"/>
          </a:p>
          <a:p>
            <a:pPr marL="0" indent="0">
              <a:lnSpc>
                <a:spcPct val="150000"/>
              </a:lnSpc>
              <a:buFontTx/>
              <a:buNone/>
              <a:defRPr/>
            </a:pPr>
            <a:endParaRPr lang="en-GB" sz="1600" dirty="0" smtClean="0"/>
          </a:p>
          <a:p>
            <a:pPr marL="0" indent="0">
              <a:lnSpc>
                <a:spcPct val="150000"/>
              </a:lnSpc>
              <a:buFontTx/>
              <a:buNone/>
              <a:defRPr/>
            </a:pPr>
            <a:endParaRPr lang="en-GB" sz="1600" dirty="0"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150000"/>
              </a:lnSpc>
            </a:pPr>
            <a:r>
              <a:rPr lang="en-GB" smtClean="0"/>
              <a:t>Treatment Resistance: Electroconvulsive Therapy</a:t>
            </a:r>
            <a:br>
              <a:rPr lang="en-GB" smtClean="0"/>
            </a:br>
            <a:r>
              <a:rPr lang="en-GB" sz="1800" smtClean="0"/>
              <a:t>Selected studies</a:t>
            </a:r>
          </a:p>
        </p:txBody>
      </p:sp>
      <p:sp>
        <p:nvSpPr>
          <p:cNvPr id="25603" name="Content Placeholder 2"/>
          <p:cNvSpPr>
            <a:spLocks noGrp="1"/>
          </p:cNvSpPr>
          <p:nvPr>
            <p:ph idx="1"/>
          </p:nvPr>
        </p:nvSpPr>
        <p:spPr>
          <a:xfrm>
            <a:off x="323850" y="1600200"/>
            <a:ext cx="8496300" cy="4525963"/>
          </a:xfrm>
          <a:solidFill>
            <a:schemeClr val="bg1"/>
          </a:solidFill>
        </p:spPr>
        <p:txBody>
          <a:bodyPr/>
          <a:lstStyle/>
          <a:p>
            <a:pPr marL="0" indent="0">
              <a:lnSpc>
                <a:spcPct val="150000"/>
              </a:lnSpc>
              <a:buFontTx/>
              <a:buNone/>
            </a:pPr>
            <a:r>
              <a:rPr lang="en-GB" sz="1600" smtClean="0"/>
              <a:t>16 month prospective study of 22 patients with affective disorder: </a:t>
            </a:r>
          </a:p>
          <a:p>
            <a:pPr marL="0" indent="0">
              <a:lnSpc>
                <a:spcPct val="150000"/>
              </a:lnSpc>
              <a:buFontTx/>
              <a:buNone/>
            </a:pPr>
            <a:r>
              <a:rPr lang="en-GB" sz="1600" smtClean="0"/>
              <a:t>Reduced hospitalisation from 44% to 7% of the year</a:t>
            </a:r>
          </a:p>
          <a:p>
            <a:pPr marL="0" indent="0">
              <a:lnSpc>
                <a:spcPct val="150000"/>
              </a:lnSpc>
              <a:buFontTx/>
              <a:buNone/>
            </a:pPr>
            <a:r>
              <a:rPr lang="en-GB" sz="1600" smtClean="0"/>
              <a:t>45% reached full remission </a:t>
            </a:r>
          </a:p>
          <a:p>
            <a:pPr marL="0" indent="0">
              <a:lnSpc>
                <a:spcPct val="150000"/>
              </a:lnSpc>
              <a:buFontTx/>
              <a:buNone/>
            </a:pPr>
            <a:r>
              <a:rPr lang="en-GB" sz="1600" smtClean="0"/>
              <a:t>27% achieved partial remission (DSM-III-R criteria) </a:t>
            </a:r>
          </a:p>
          <a:p>
            <a:pPr marL="0" indent="0">
              <a:lnSpc>
                <a:spcPct val="150000"/>
              </a:lnSpc>
              <a:buFontTx/>
              <a:buNone/>
            </a:pPr>
            <a:r>
              <a:rPr lang="en-GB" sz="1200" b="1" smtClean="0"/>
              <a:t>                                                                                                                       (Vanelle et al, 1994). </a:t>
            </a:r>
          </a:p>
          <a:p>
            <a:pPr marL="0" indent="0">
              <a:lnSpc>
                <a:spcPct val="150000"/>
              </a:lnSpc>
              <a:buFontTx/>
              <a:buNone/>
            </a:pPr>
            <a:endParaRPr lang="en-GB" sz="1600" smtClean="0"/>
          </a:p>
          <a:p>
            <a:pPr marL="0" indent="0">
              <a:lnSpc>
                <a:spcPct val="150000"/>
              </a:lnSpc>
              <a:buFontTx/>
              <a:buNone/>
            </a:pPr>
            <a:r>
              <a:rPr lang="en-GB" sz="1600" smtClean="0"/>
              <a:t>Successful maintenance for bipolar patients failing on pharmacotherapy </a:t>
            </a:r>
          </a:p>
          <a:p>
            <a:pPr marL="0" indent="0">
              <a:lnSpc>
                <a:spcPct val="150000"/>
              </a:lnSpc>
              <a:buFontTx/>
              <a:buNone/>
            </a:pPr>
            <a:r>
              <a:rPr lang="en-GB" sz="1600" smtClean="0"/>
              <a:t>                                                                                       </a:t>
            </a:r>
            <a:r>
              <a:rPr lang="en-GB" sz="1200" b="1" smtClean="0"/>
              <a:t>(Petrides et al, 1994).</a:t>
            </a:r>
          </a:p>
          <a:p>
            <a:pPr marL="0" indent="0">
              <a:lnSpc>
                <a:spcPct val="150000"/>
              </a:lnSpc>
              <a:buFontTx/>
              <a:buNone/>
            </a:pPr>
            <a:r>
              <a:rPr lang="en-GB" sz="1600" smtClean="0"/>
              <a:t>Rapid-cycling illness </a:t>
            </a:r>
            <a:r>
              <a:rPr lang="en-GB" sz="2000" b="1" smtClean="0"/>
              <a:t> </a:t>
            </a:r>
            <a:r>
              <a:rPr lang="en-GB" sz="1400" b="1" smtClean="0"/>
              <a:t>(Fink, 1991). </a:t>
            </a:r>
            <a:endParaRPr lang="en-GB" sz="1600" b="1" smtClean="0"/>
          </a:p>
          <a:p>
            <a:pPr marL="0" indent="0">
              <a:lnSpc>
                <a:spcPct val="150000"/>
              </a:lnSpc>
              <a:buFontTx/>
              <a:buNone/>
            </a:pPr>
            <a:endParaRPr lang="en-GB" sz="1600" smtClean="0"/>
          </a:p>
          <a:p>
            <a:pPr marL="0" indent="0" algn="ctr">
              <a:lnSpc>
                <a:spcPct val="150000"/>
              </a:lnSpc>
              <a:buFontTx/>
              <a:buNone/>
            </a:pPr>
            <a:r>
              <a:rPr lang="en-GB" sz="1600" smtClean="0"/>
              <a:t>[</a:t>
            </a:r>
          </a:p>
          <a:p>
            <a:pPr marL="0" indent="0">
              <a:lnSpc>
                <a:spcPct val="150000"/>
              </a:lnSpc>
              <a:buFontTx/>
              <a:buNone/>
            </a:pPr>
            <a:endParaRPr lang="en-GB" sz="1600" smtClean="0"/>
          </a:p>
          <a:p>
            <a:pPr marL="0" indent="0">
              <a:lnSpc>
                <a:spcPct val="150000"/>
              </a:lnSpc>
              <a:buFontTx/>
              <a:buNone/>
            </a:pPr>
            <a:endParaRPr lang="en-GB" sz="1600" smtClean="0"/>
          </a:p>
          <a:p>
            <a:pPr marL="0" indent="0">
              <a:lnSpc>
                <a:spcPct val="150000"/>
              </a:lnSpc>
              <a:buFontTx/>
              <a:buNone/>
            </a:pPr>
            <a:endParaRPr lang="en-GB" sz="1600" smtClean="0"/>
          </a:p>
          <a:p>
            <a:pPr marL="0" indent="0">
              <a:lnSpc>
                <a:spcPct val="150000"/>
              </a:lnSpc>
              <a:buFontTx/>
              <a:buNone/>
            </a:pPr>
            <a:endParaRPr lang="en-GB" sz="1600" smtClean="0"/>
          </a:p>
          <a:p>
            <a:pPr marL="0" indent="0">
              <a:lnSpc>
                <a:spcPct val="150000"/>
              </a:lnSpc>
              <a:buFontTx/>
              <a:buNone/>
            </a:pPr>
            <a:endParaRPr lang="en-GB" sz="1600"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4"/>
          <p:cNvSpPr>
            <a:spLocks noChangeShapeType="1"/>
          </p:cNvSpPr>
          <p:nvPr/>
        </p:nvSpPr>
        <p:spPr bwMode="auto">
          <a:xfrm>
            <a:off x="1900238" y="4960938"/>
            <a:ext cx="5380037" cy="1587"/>
          </a:xfrm>
          <a:prstGeom prst="line">
            <a:avLst/>
          </a:prstGeom>
          <a:noFill/>
          <a:ln w="9525">
            <a:solidFill>
              <a:srgbClr val="DDDDDD"/>
            </a:solidFill>
            <a:round/>
            <a:headEnd/>
            <a:tailEnd/>
          </a:ln>
        </p:spPr>
        <p:txBody>
          <a:bodyPr/>
          <a:lstStyle/>
          <a:p>
            <a:endParaRPr lang="en-CA"/>
          </a:p>
        </p:txBody>
      </p:sp>
      <p:sp>
        <p:nvSpPr>
          <p:cNvPr id="26627" name="Line 5"/>
          <p:cNvSpPr>
            <a:spLocks noChangeShapeType="1"/>
          </p:cNvSpPr>
          <p:nvPr/>
        </p:nvSpPr>
        <p:spPr bwMode="auto">
          <a:xfrm>
            <a:off x="1900238" y="4446588"/>
            <a:ext cx="5380037" cy="1587"/>
          </a:xfrm>
          <a:prstGeom prst="line">
            <a:avLst/>
          </a:prstGeom>
          <a:noFill/>
          <a:ln w="9525">
            <a:solidFill>
              <a:srgbClr val="DDDDDD"/>
            </a:solidFill>
            <a:round/>
            <a:headEnd/>
            <a:tailEnd/>
          </a:ln>
        </p:spPr>
        <p:txBody>
          <a:bodyPr/>
          <a:lstStyle/>
          <a:p>
            <a:endParaRPr lang="en-CA"/>
          </a:p>
        </p:txBody>
      </p:sp>
      <p:sp>
        <p:nvSpPr>
          <p:cNvPr id="26628" name="Line 6"/>
          <p:cNvSpPr>
            <a:spLocks noChangeShapeType="1"/>
          </p:cNvSpPr>
          <p:nvPr/>
        </p:nvSpPr>
        <p:spPr bwMode="auto">
          <a:xfrm>
            <a:off x="1900238" y="3932238"/>
            <a:ext cx="5380037" cy="1587"/>
          </a:xfrm>
          <a:prstGeom prst="line">
            <a:avLst/>
          </a:prstGeom>
          <a:noFill/>
          <a:ln w="9525">
            <a:solidFill>
              <a:srgbClr val="DDDDDD"/>
            </a:solidFill>
            <a:round/>
            <a:headEnd/>
            <a:tailEnd/>
          </a:ln>
        </p:spPr>
        <p:txBody>
          <a:bodyPr/>
          <a:lstStyle/>
          <a:p>
            <a:endParaRPr lang="en-CA"/>
          </a:p>
        </p:txBody>
      </p:sp>
      <p:sp>
        <p:nvSpPr>
          <p:cNvPr id="26629" name="Line 7"/>
          <p:cNvSpPr>
            <a:spLocks noChangeShapeType="1"/>
          </p:cNvSpPr>
          <p:nvPr/>
        </p:nvSpPr>
        <p:spPr bwMode="auto">
          <a:xfrm>
            <a:off x="1900238" y="3417888"/>
            <a:ext cx="5380037" cy="1587"/>
          </a:xfrm>
          <a:prstGeom prst="line">
            <a:avLst/>
          </a:prstGeom>
          <a:noFill/>
          <a:ln w="9525">
            <a:solidFill>
              <a:srgbClr val="DDDDDD"/>
            </a:solidFill>
            <a:round/>
            <a:headEnd/>
            <a:tailEnd/>
          </a:ln>
        </p:spPr>
        <p:txBody>
          <a:bodyPr/>
          <a:lstStyle/>
          <a:p>
            <a:endParaRPr lang="en-CA"/>
          </a:p>
        </p:txBody>
      </p:sp>
      <p:sp>
        <p:nvSpPr>
          <p:cNvPr id="26630" name="Line 8"/>
          <p:cNvSpPr>
            <a:spLocks noChangeShapeType="1"/>
          </p:cNvSpPr>
          <p:nvPr/>
        </p:nvSpPr>
        <p:spPr bwMode="auto">
          <a:xfrm>
            <a:off x="1862138" y="2919413"/>
            <a:ext cx="5380037" cy="3175"/>
          </a:xfrm>
          <a:prstGeom prst="line">
            <a:avLst/>
          </a:prstGeom>
          <a:noFill/>
          <a:ln w="9525">
            <a:solidFill>
              <a:srgbClr val="DDDDDD"/>
            </a:solidFill>
            <a:round/>
            <a:headEnd/>
            <a:tailEnd/>
          </a:ln>
        </p:spPr>
        <p:txBody>
          <a:bodyPr/>
          <a:lstStyle/>
          <a:p>
            <a:endParaRPr lang="en-CA"/>
          </a:p>
        </p:txBody>
      </p:sp>
      <p:sp>
        <p:nvSpPr>
          <p:cNvPr id="26631" name="Line 10"/>
          <p:cNvSpPr>
            <a:spLocks noChangeShapeType="1"/>
          </p:cNvSpPr>
          <p:nvPr/>
        </p:nvSpPr>
        <p:spPr bwMode="auto">
          <a:xfrm>
            <a:off x="1900238" y="2387600"/>
            <a:ext cx="1587" cy="3089275"/>
          </a:xfrm>
          <a:prstGeom prst="line">
            <a:avLst/>
          </a:prstGeom>
          <a:noFill/>
          <a:ln w="9525">
            <a:solidFill>
              <a:schemeClr val="tx1"/>
            </a:solidFill>
            <a:round/>
            <a:headEnd/>
            <a:tailEnd/>
          </a:ln>
        </p:spPr>
        <p:txBody>
          <a:bodyPr/>
          <a:lstStyle/>
          <a:p>
            <a:endParaRPr lang="en-CA"/>
          </a:p>
        </p:txBody>
      </p:sp>
      <p:sp>
        <p:nvSpPr>
          <p:cNvPr id="26632" name="Line 11"/>
          <p:cNvSpPr>
            <a:spLocks noChangeShapeType="1"/>
          </p:cNvSpPr>
          <p:nvPr/>
        </p:nvSpPr>
        <p:spPr bwMode="auto">
          <a:xfrm>
            <a:off x="1824038" y="5476875"/>
            <a:ext cx="76200" cy="1588"/>
          </a:xfrm>
          <a:prstGeom prst="line">
            <a:avLst/>
          </a:prstGeom>
          <a:noFill/>
          <a:ln w="9525">
            <a:solidFill>
              <a:srgbClr val="FFFFFF"/>
            </a:solidFill>
            <a:round/>
            <a:headEnd/>
            <a:tailEnd/>
          </a:ln>
        </p:spPr>
        <p:txBody>
          <a:bodyPr/>
          <a:lstStyle/>
          <a:p>
            <a:endParaRPr lang="en-CA"/>
          </a:p>
        </p:txBody>
      </p:sp>
      <p:sp>
        <p:nvSpPr>
          <p:cNvPr id="26633" name="Line 12"/>
          <p:cNvSpPr>
            <a:spLocks noChangeShapeType="1"/>
          </p:cNvSpPr>
          <p:nvPr/>
        </p:nvSpPr>
        <p:spPr bwMode="auto">
          <a:xfrm>
            <a:off x="1824038" y="4960938"/>
            <a:ext cx="76200" cy="1587"/>
          </a:xfrm>
          <a:prstGeom prst="line">
            <a:avLst/>
          </a:prstGeom>
          <a:noFill/>
          <a:ln w="9525">
            <a:solidFill>
              <a:srgbClr val="FFFFFF"/>
            </a:solidFill>
            <a:round/>
            <a:headEnd/>
            <a:tailEnd/>
          </a:ln>
        </p:spPr>
        <p:txBody>
          <a:bodyPr/>
          <a:lstStyle/>
          <a:p>
            <a:endParaRPr lang="en-CA"/>
          </a:p>
        </p:txBody>
      </p:sp>
      <p:sp>
        <p:nvSpPr>
          <p:cNvPr id="26634" name="Line 13"/>
          <p:cNvSpPr>
            <a:spLocks noChangeShapeType="1"/>
          </p:cNvSpPr>
          <p:nvPr/>
        </p:nvSpPr>
        <p:spPr bwMode="auto">
          <a:xfrm>
            <a:off x="1824038" y="4446588"/>
            <a:ext cx="76200" cy="1587"/>
          </a:xfrm>
          <a:prstGeom prst="line">
            <a:avLst/>
          </a:prstGeom>
          <a:noFill/>
          <a:ln w="9525">
            <a:solidFill>
              <a:srgbClr val="FFFFFF"/>
            </a:solidFill>
            <a:round/>
            <a:headEnd/>
            <a:tailEnd/>
          </a:ln>
        </p:spPr>
        <p:txBody>
          <a:bodyPr/>
          <a:lstStyle/>
          <a:p>
            <a:endParaRPr lang="en-CA"/>
          </a:p>
        </p:txBody>
      </p:sp>
      <p:sp>
        <p:nvSpPr>
          <p:cNvPr id="26635" name="Line 14"/>
          <p:cNvSpPr>
            <a:spLocks noChangeShapeType="1"/>
          </p:cNvSpPr>
          <p:nvPr/>
        </p:nvSpPr>
        <p:spPr bwMode="auto">
          <a:xfrm>
            <a:off x="1824038" y="3932238"/>
            <a:ext cx="76200" cy="1587"/>
          </a:xfrm>
          <a:prstGeom prst="line">
            <a:avLst/>
          </a:prstGeom>
          <a:noFill/>
          <a:ln w="9525">
            <a:solidFill>
              <a:srgbClr val="FFFFFF"/>
            </a:solidFill>
            <a:round/>
            <a:headEnd/>
            <a:tailEnd/>
          </a:ln>
        </p:spPr>
        <p:txBody>
          <a:bodyPr/>
          <a:lstStyle/>
          <a:p>
            <a:endParaRPr lang="en-CA"/>
          </a:p>
        </p:txBody>
      </p:sp>
      <p:sp>
        <p:nvSpPr>
          <p:cNvPr id="26636" name="Line 15"/>
          <p:cNvSpPr>
            <a:spLocks noChangeShapeType="1"/>
          </p:cNvSpPr>
          <p:nvPr/>
        </p:nvSpPr>
        <p:spPr bwMode="auto">
          <a:xfrm>
            <a:off x="1824038" y="3417888"/>
            <a:ext cx="76200" cy="1587"/>
          </a:xfrm>
          <a:prstGeom prst="line">
            <a:avLst/>
          </a:prstGeom>
          <a:noFill/>
          <a:ln w="9525">
            <a:solidFill>
              <a:srgbClr val="FFFFFF"/>
            </a:solidFill>
            <a:round/>
            <a:headEnd/>
            <a:tailEnd/>
          </a:ln>
        </p:spPr>
        <p:txBody>
          <a:bodyPr/>
          <a:lstStyle/>
          <a:p>
            <a:endParaRPr lang="en-CA"/>
          </a:p>
        </p:txBody>
      </p:sp>
      <p:sp>
        <p:nvSpPr>
          <p:cNvPr id="26637" name="Line 16"/>
          <p:cNvSpPr>
            <a:spLocks noChangeShapeType="1"/>
          </p:cNvSpPr>
          <p:nvPr/>
        </p:nvSpPr>
        <p:spPr bwMode="auto">
          <a:xfrm>
            <a:off x="1824038" y="2901950"/>
            <a:ext cx="76200" cy="1588"/>
          </a:xfrm>
          <a:prstGeom prst="line">
            <a:avLst/>
          </a:prstGeom>
          <a:noFill/>
          <a:ln w="9525">
            <a:solidFill>
              <a:srgbClr val="FFFFFF"/>
            </a:solidFill>
            <a:round/>
            <a:headEnd/>
            <a:tailEnd/>
          </a:ln>
        </p:spPr>
        <p:txBody>
          <a:bodyPr/>
          <a:lstStyle/>
          <a:p>
            <a:endParaRPr lang="en-CA"/>
          </a:p>
        </p:txBody>
      </p:sp>
      <p:sp>
        <p:nvSpPr>
          <p:cNvPr id="26638" name="Line 17"/>
          <p:cNvSpPr>
            <a:spLocks noChangeShapeType="1"/>
          </p:cNvSpPr>
          <p:nvPr/>
        </p:nvSpPr>
        <p:spPr bwMode="auto">
          <a:xfrm>
            <a:off x="1824038" y="2387600"/>
            <a:ext cx="76200" cy="1588"/>
          </a:xfrm>
          <a:prstGeom prst="line">
            <a:avLst/>
          </a:prstGeom>
          <a:noFill/>
          <a:ln w="9525">
            <a:solidFill>
              <a:srgbClr val="FFFFFF"/>
            </a:solidFill>
            <a:round/>
            <a:headEnd/>
            <a:tailEnd/>
          </a:ln>
        </p:spPr>
        <p:txBody>
          <a:bodyPr/>
          <a:lstStyle/>
          <a:p>
            <a:endParaRPr lang="en-CA"/>
          </a:p>
        </p:txBody>
      </p:sp>
      <p:sp>
        <p:nvSpPr>
          <p:cNvPr id="26639" name="Line 18"/>
          <p:cNvSpPr>
            <a:spLocks noChangeShapeType="1"/>
          </p:cNvSpPr>
          <p:nvPr/>
        </p:nvSpPr>
        <p:spPr bwMode="auto">
          <a:xfrm>
            <a:off x="1900238" y="5476875"/>
            <a:ext cx="5380037" cy="1588"/>
          </a:xfrm>
          <a:prstGeom prst="line">
            <a:avLst/>
          </a:prstGeom>
          <a:noFill/>
          <a:ln w="9525">
            <a:solidFill>
              <a:schemeClr val="tx1"/>
            </a:solidFill>
            <a:round/>
            <a:headEnd/>
            <a:tailEnd/>
          </a:ln>
        </p:spPr>
        <p:txBody>
          <a:bodyPr/>
          <a:lstStyle/>
          <a:p>
            <a:endParaRPr lang="en-CA"/>
          </a:p>
        </p:txBody>
      </p:sp>
      <p:sp>
        <p:nvSpPr>
          <p:cNvPr id="26640" name="Line 19"/>
          <p:cNvSpPr>
            <a:spLocks noChangeShapeType="1"/>
          </p:cNvSpPr>
          <p:nvPr/>
        </p:nvSpPr>
        <p:spPr bwMode="auto">
          <a:xfrm flipV="1">
            <a:off x="1900238" y="5476875"/>
            <a:ext cx="1587" cy="76200"/>
          </a:xfrm>
          <a:prstGeom prst="line">
            <a:avLst/>
          </a:prstGeom>
          <a:noFill/>
          <a:ln w="9525">
            <a:solidFill>
              <a:srgbClr val="FFFFFF"/>
            </a:solidFill>
            <a:round/>
            <a:headEnd/>
            <a:tailEnd/>
          </a:ln>
        </p:spPr>
        <p:txBody>
          <a:bodyPr/>
          <a:lstStyle/>
          <a:p>
            <a:endParaRPr lang="en-CA"/>
          </a:p>
        </p:txBody>
      </p:sp>
      <p:sp>
        <p:nvSpPr>
          <p:cNvPr id="26641" name="Line 20"/>
          <p:cNvSpPr>
            <a:spLocks noChangeShapeType="1"/>
          </p:cNvSpPr>
          <p:nvPr/>
        </p:nvSpPr>
        <p:spPr bwMode="auto">
          <a:xfrm flipV="1">
            <a:off x="2433638" y="5476875"/>
            <a:ext cx="1587" cy="76200"/>
          </a:xfrm>
          <a:prstGeom prst="line">
            <a:avLst/>
          </a:prstGeom>
          <a:noFill/>
          <a:ln w="9525">
            <a:solidFill>
              <a:srgbClr val="FFFFFF"/>
            </a:solidFill>
            <a:round/>
            <a:headEnd/>
            <a:tailEnd/>
          </a:ln>
        </p:spPr>
        <p:txBody>
          <a:bodyPr/>
          <a:lstStyle/>
          <a:p>
            <a:endParaRPr lang="en-CA"/>
          </a:p>
        </p:txBody>
      </p:sp>
      <p:sp>
        <p:nvSpPr>
          <p:cNvPr id="26642" name="Line 21"/>
          <p:cNvSpPr>
            <a:spLocks noChangeShapeType="1"/>
          </p:cNvSpPr>
          <p:nvPr/>
        </p:nvSpPr>
        <p:spPr bwMode="auto">
          <a:xfrm flipV="1">
            <a:off x="2978150" y="5476875"/>
            <a:ext cx="1588" cy="76200"/>
          </a:xfrm>
          <a:prstGeom prst="line">
            <a:avLst/>
          </a:prstGeom>
          <a:noFill/>
          <a:ln w="9525">
            <a:solidFill>
              <a:srgbClr val="FFFFFF"/>
            </a:solidFill>
            <a:round/>
            <a:headEnd/>
            <a:tailEnd/>
          </a:ln>
        </p:spPr>
        <p:txBody>
          <a:bodyPr/>
          <a:lstStyle/>
          <a:p>
            <a:endParaRPr lang="en-CA"/>
          </a:p>
        </p:txBody>
      </p:sp>
      <p:sp>
        <p:nvSpPr>
          <p:cNvPr id="26643" name="Line 22"/>
          <p:cNvSpPr>
            <a:spLocks noChangeShapeType="1"/>
          </p:cNvSpPr>
          <p:nvPr/>
        </p:nvSpPr>
        <p:spPr bwMode="auto">
          <a:xfrm flipV="1">
            <a:off x="3511550" y="5476875"/>
            <a:ext cx="1588" cy="76200"/>
          </a:xfrm>
          <a:prstGeom prst="line">
            <a:avLst/>
          </a:prstGeom>
          <a:noFill/>
          <a:ln w="9525">
            <a:solidFill>
              <a:srgbClr val="FFFFFF"/>
            </a:solidFill>
            <a:round/>
            <a:headEnd/>
            <a:tailEnd/>
          </a:ln>
        </p:spPr>
        <p:txBody>
          <a:bodyPr/>
          <a:lstStyle/>
          <a:p>
            <a:endParaRPr lang="en-CA"/>
          </a:p>
        </p:txBody>
      </p:sp>
      <p:sp>
        <p:nvSpPr>
          <p:cNvPr id="26644" name="Line 23"/>
          <p:cNvSpPr>
            <a:spLocks noChangeShapeType="1"/>
          </p:cNvSpPr>
          <p:nvPr/>
        </p:nvSpPr>
        <p:spPr bwMode="auto">
          <a:xfrm flipV="1">
            <a:off x="4056063" y="5476875"/>
            <a:ext cx="1587" cy="76200"/>
          </a:xfrm>
          <a:prstGeom prst="line">
            <a:avLst/>
          </a:prstGeom>
          <a:noFill/>
          <a:ln w="9525">
            <a:solidFill>
              <a:srgbClr val="FFFFFF"/>
            </a:solidFill>
            <a:round/>
            <a:headEnd/>
            <a:tailEnd/>
          </a:ln>
        </p:spPr>
        <p:txBody>
          <a:bodyPr/>
          <a:lstStyle/>
          <a:p>
            <a:endParaRPr lang="en-CA"/>
          </a:p>
        </p:txBody>
      </p:sp>
      <p:sp>
        <p:nvSpPr>
          <p:cNvPr id="26645" name="Line 24"/>
          <p:cNvSpPr>
            <a:spLocks noChangeShapeType="1"/>
          </p:cNvSpPr>
          <p:nvPr/>
        </p:nvSpPr>
        <p:spPr bwMode="auto">
          <a:xfrm flipV="1">
            <a:off x="4589463" y="5476875"/>
            <a:ext cx="1587" cy="76200"/>
          </a:xfrm>
          <a:prstGeom prst="line">
            <a:avLst/>
          </a:prstGeom>
          <a:noFill/>
          <a:ln w="9525">
            <a:solidFill>
              <a:srgbClr val="FFFFFF"/>
            </a:solidFill>
            <a:round/>
            <a:headEnd/>
            <a:tailEnd/>
          </a:ln>
        </p:spPr>
        <p:txBody>
          <a:bodyPr/>
          <a:lstStyle/>
          <a:p>
            <a:endParaRPr lang="en-CA"/>
          </a:p>
        </p:txBody>
      </p:sp>
      <p:sp>
        <p:nvSpPr>
          <p:cNvPr id="26646" name="Line 25"/>
          <p:cNvSpPr>
            <a:spLocks noChangeShapeType="1"/>
          </p:cNvSpPr>
          <p:nvPr/>
        </p:nvSpPr>
        <p:spPr bwMode="auto">
          <a:xfrm flipV="1">
            <a:off x="5124450" y="5476875"/>
            <a:ext cx="1588" cy="76200"/>
          </a:xfrm>
          <a:prstGeom prst="line">
            <a:avLst/>
          </a:prstGeom>
          <a:noFill/>
          <a:ln w="9525">
            <a:solidFill>
              <a:srgbClr val="FFFFFF"/>
            </a:solidFill>
            <a:round/>
            <a:headEnd/>
            <a:tailEnd/>
          </a:ln>
        </p:spPr>
        <p:txBody>
          <a:bodyPr/>
          <a:lstStyle/>
          <a:p>
            <a:endParaRPr lang="en-CA"/>
          </a:p>
        </p:txBody>
      </p:sp>
      <p:sp>
        <p:nvSpPr>
          <p:cNvPr id="26647" name="Line 26"/>
          <p:cNvSpPr>
            <a:spLocks noChangeShapeType="1"/>
          </p:cNvSpPr>
          <p:nvPr/>
        </p:nvSpPr>
        <p:spPr bwMode="auto">
          <a:xfrm flipV="1">
            <a:off x="5667375" y="5476875"/>
            <a:ext cx="1588" cy="76200"/>
          </a:xfrm>
          <a:prstGeom prst="line">
            <a:avLst/>
          </a:prstGeom>
          <a:noFill/>
          <a:ln w="9525">
            <a:solidFill>
              <a:srgbClr val="FFFFFF"/>
            </a:solidFill>
            <a:round/>
            <a:headEnd/>
            <a:tailEnd/>
          </a:ln>
        </p:spPr>
        <p:txBody>
          <a:bodyPr/>
          <a:lstStyle/>
          <a:p>
            <a:endParaRPr lang="en-CA"/>
          </a:p>
        </p:txBody>
      </p:sp>
      <p:sp>
        <p:nvSpPr>
          <p:cNvPr id="26648" name="Line 27"/>
          <p:cNvSpPr>
            <a:spLocks noChangeShapeType="1"/>
          </p:cNvSpPr>
          <p:nvPr/>
        </p:nvSpPr>
        <p:spPr bwMode="auto">
          <a:xfrm flipV="1">
            <a:off x="6202363" y="5476875"/>
            <a:ext cx="1587" cy="76200"/>
          </a:xfrm>
          <a:prstGeom prst="line">
            <a:avLst/>
          </a:prstGeom>
          <a:noFill/>
          <a:ln w="9525">
            <a:solidFill>
              <a:srgbClr val="FFFFFF"/>
            </a:solidFill>
            <a:round/>
            <a:headEnd/>
            <a:tailEnd/>
          </a:ln>
        </p:spPr>
        <p:txBody>
          <a:bodyPr/>
          <a:lstStyle/>
          <a:p>
            <a:endParaRPr lang="en-CA"/>
          </a:p>
        </p:txBody>
      </p:sp>
      <p:sp>
        <p:nvSpPr>
          <p:cNvPr id="26649" name="Line 28"/>
          <p:cNvSpPr>
            <a:spLocks noChangeShapeType="1"/>
          </p:cNvSpPr>
          <p:nvPr/>
        </p:nvSpPr>
        <p:spPr bwMode="auto">
          <a:xfrm flipV="1">
            <a:off x="6745288" y="5476875"/>
            <a:ext cx="1587" cy="76200"/>
          </a:xfrm>
          <a:prstGeom prst="line">
            <a:avLst/>
          </a:prstGeom>
          <a:noFill/>
          <a:ln w="9525">
            <a:solidFill>
              <a:srgbClr val="FFFFFF"/>
            </a:solidFill>
            <a:round/>
            <a:headEnd/>
            <a:tailEnd/>
          </a:ln>
        </p:spPr>
        <p:txBody>
          <a:bodyPr/>
          <a:lstStyle/>
          <a:p>
            <a:endParaRPr lang="en-CA"/>
          </a:p>
        </p:txBody>
      </p:sp>
      <p:sp>
        <p:nvSpPr>
          <p:cNvPr id="26650" name="Line 29"/>
          <p:cNvSpPr>
            <a:spLocks noChangeShapeType="1"/>
          </p:cNvSpPr>
          <p:nvPr/>
        </p:nvSpPr>
        <p:spPr bwMode="auto">
          <a:xfrm flipV="1">
            <a:off x="7280275" y="5476875"/>
            <a:ext cx="1588" cy="76200"/>
          </a:xfrm>
          <a:prstGeom prst="line">
            <a:avLst/>
          </a:prstGeom>
          <a:noFill/>
          <a:ln w="9525">
            <a:solidFill>
              <a:srgbClr val="FFFFFF"/>
            </a:solidFill>
            <a:round/>
            <a:headEnd/>
            <a:tailEnd/>
          </a:ln>
        </p:spPr>
        <p:txBody>
          <a:bodyPr/>
          <a:lstStyle/>
          <a:p>
            <a:endParaRPr lang="en-CA"/>
          </a:p>
        </p:txBody>
      </p:sp>
      <p:sp>
        <p:nvSpPr>
          <p:cNvPr id="26651" name="Line 30"/>
          <p:cNvSpPr>
            <a:spLocks noChangeShapeType="1"/>
          </p:cNvSpPr>
          <p:nvPr/>
        </p:nvSpPr>
        <p:spPr bwMode="auto">
          <a:xfrm>
            <a:off x="1900238" y="2901950"/>
            <a:ext cx="533400" cy="133350"/>
          </a:xfrm>
          <a:prstGeom prst="line">
            <a:avLst/>
          </a:prstGeom>
          <a:noFill/>
          <a:ln w="28575">
            <a:solidFill>
              <a:srgbClr val="FF0000"/>
            </a:solidFill>
            <a:round/>
            <a:headEnd/>
            <a:tailEnd/>
          </a:ln>
        </p:spPr>
        <p:txBody>
          <a:bodyPr/>
          <a:lstStyle/>
          <a:p>
            <a:endParaRPr lang="en-CA"/>
          </a:p>
        </p:txBody>
      </p:sp>
      <p:sp>
        <p:nvSpPr>
          <p:cNvPr id="26652" name="Line 31"/>
          <p:cNvSpPr>
            <a:spLocks noChangeShapeType="1"/>
          </p:cNvSpPr>
          <p:nvPr/>
        </p:nvSpPr>
        <p:spPr bwMode="auto">
          <a:xfrm>
            <a:off x="2433638" y="3035300"/>
            <a:ext cx="544512" cy="125413"/>
          </a:xfrm>
          <a:prstGeom prst="line">
            <a:avLst/>
          </a:prstGeom>
          <a:noFill/>
          <a:ln w="28575">
            <a:solidFill>
              <a:srgbClr val="FF0000"/>
            </a:solidFill>
            <a:round/>
            <a:headEnd/>
            <a:tailEnd/>
          </a:ln>
        </p:spPr>
        <p:txBody>
          <a:bodyPr/>
          <a:lstStyle/>
          <a:p>
            <a:endParaRPr lang="en-CA"/>
          </a:p>
        </p:txBody>
      </p:sp>
      <p:sp>
        <p:nvSpPr>
          <p:cNvPr id="26653" name="Line 32"/>
          <p:cNvSpPr>
            <a:spLocks noChangeShapeType="1"/>
          </p:cNvSpPr>
          <p:nvPr/>
        </p:nvSpPr>
        <p:spPr bwMode="auto">
          <a:xfrm>
            <a:off x="2978150" y="3160713"/>
            <a:ext cx="533400" cy="123825"/>
          </a:xfrm>
          <a:prstGeom prst="line">
            <a:avLst/>
          </a:prstGeom>
          <a:noFill/>
          <a:ln w="28575">
            <a:solidFill>
              <a:srgbClr val="FF0000"/>
            </a:solidFill>
            <a:round/>
            <a:headEnd/>
            <a:tailEnd/>
          </a:ln>
        </p:spPr>
        <p:txBody>
          <a:bodyPr/>
          <a:lstStyle/>
          <a:p>
            <a:endParaRPr lang="en-CA"/>
          </a:p>
        </p:txBody>
      </p:sp>
      <p:sp>
        <p:nvSpPr>
          <p:cNvPr id="26654" name="Line 33"/>
          <p:cNvSpPr>
            <a:spLocks noChangeShapeType="1"/>
          </p:cNvSpPr>
          <p:nvPr/>
        </p:nvSpPr>
        <p:spPr bwMode="auto">
          <a:xfrm>
            <a:off x="3511550" y="3284538"/>
            <a:ext cx="544513" cy="133350"/>
          </a:xfrm>
          <a:prstGeom prst="line">
            <a:avLst/>
          </a:prstGeom>
          <a:noFill/>
          <a:ln w="28575">
            <a:solidFill>
              <a:srgbClr val="FF0000"/>
            </a:solidFill>
            <a:round/>
            <a:headEnd/>
            <a:tailEnd/>
          </a:ln>
        </p:spPr>
        <p:txBody>
          <a:bodyPr/>
          <a:lstStyle/>
          <a:p>
            <a:endParaRPr lang="en-CA"/>
          </a:p>
        </p:txBody>
      </p:sp>
      <p:sp>
        <p:nvSpPr>
          <p:cNvPr id="26655" name="Line 34"/>
          <p:cNvSpPr>
            <a:spLocks noChangeShapeType="1"/>
          </p:cNvSpPr>
          <p:nvPr/>
        </p:nvSpPr>
        <p:spPr bwMode="auto">
          <a:xfrm>
            <a:off x="4056063" y="3417888"/>
            <a:ext cx="533400" cy="133350"/>
          </a:xfrm>
          <a:prstGeom prst="line">
            <a:avLst/>
          </a:prstGeom>
          <a:noFill/>
          <a:ln w="28575">
            <a:solidFill>
              <a:srgbClr val="FF0000"/>
            </a:solidFill>
            <a:round/>
            <a:headEnd/>
            <a:tailEnd/>
          </a:ln>
        </p:spPr>
        <p:txBody>
          <a:bodyPr/>
          <a:lstStyle/>
          <a:p>
            <a:endParaRPr lang="en-CA"/>
          </a:p>
        </p:txBody>
      </p:sp>
      <p:sp>
        <p:nvSpPr>
          <p:cNvPr id="26656" name="Line 35"/>
          <p:cNvSpPr>
            <a:spLocks noChangeShapeType="1"/>
          </p:cNvSpPr>
          <p:nvPr/>
        </p:nvSpPr>
        <p:spPr bwMode="auto">
          <a:xfrm>
            <a:off x="4589463" y="3551238"/>
            <a:ext cx="534987" cy="123825"/>
          </a:xfrm>
          <a:prstGeom prst="line">
            <a:avLst/>
          </a:prstGeom>
          <a:noFill/>
          <a:ln w="28575">
            <a:solidFill>
              <a:srgbClr val="FF0000"/>
            </a:solidFill>
            <a:round/>
            <a:headEnd/>
            <a:tailEnd/>
          </a:ln>
        </p:spPr>
        <p:txBody>
          <a:bodyPr/>
          <a:lstStyle/>
          <a:p>
            <a:endParaRPr lang="en-CA"/>
          </a:p>
        </p:txBody>
      </p:sp>
      <p:sp>
        <p:nvSpPr>
          <p:cNvPr id="26657" name="Line 36"/>
          <p:cNvSpPr>
            <a:spLocks noChangeShapeType="1"/>
          </p:cNvSpPr>
          <p:nvPr/>
        </p:nvSpPr>
        <p:spPr bwMode="auto">
          <a:xfrm>
            <a:off x="5124450" y="3675063"/>
            <a:ext cx="542925" cy="133350"/>
          </a:xfrm>
          <a:prstGeom prst="line">
            <a:avLst/>
          </a:prstGeom>
          <a:noFill/>
          <a:ln w="28575">
            <a:solidFill>
              <a:srgbClr val="FF0000"/>
            </a:solidFill>
            <a:round/>
            <a:headEnd/>
            <a:tailEnd/>
          </a:ln>
        </p:spPr>
        <p:txBody>
          <a:bodyPr/>
          <a:lstStyle/>
          <a:p>
            <a:endParaRPr lang="en-CA"/>
          </a:p>
        </p:txBody>
      </p:sp>
      <p:sp>
        <p:nvSpPr>
          <p:cNvPr id="26658" name="Line 37"/>
          <p:cNvSpPr>
            <a:spLocks noChangeShapeType="1"/>
          </p:cNvSpPr>
          <p:nvPr/>
        </p:nvSpPr>
        <p:spPr bwMode="auto">
          <a:xfrm>
            <a:off x="5667375" y="3808413"/>
            <a:ext cx="534988" cy="123825"/>
          </a:xfrm>
          <a:prstGeom prst="line">
            <a:avLst/>
          </a:prstGeom>
          <a:noFill/>
          <a:ln w="28575">
            <a:solidFill>
              <a:srgbClr val="FF0000"/>
            </a:solidFill>
            <a:round/>
            <a:headEnd/>
            <a:tailEnd/>
          </a:ln>
        </p:spPr>
        <p:txBody>
          <a:bodyPr/>
          <a:lstStyle/>
          <a:p>
            <a:endParaRPr lang="en-CA"/>
          </a:p>
        </p:txBody>
      </p:sp>
      <p:sp>
        <p:nvSpPr>
          <p:cNvPr id="26659" name="Line 38"/>
          <p:cNvSpPr>
            <a:spLocks noChangeShapeType="1"/>
          </p:cNvSpPr>
          <p:nvPr/>
        </p:nvSpPr>
        <p:spPr bwMode="auto">
          <a:xfrm>
            <a:off x="6202363" y="3932238"/>
            <a:ext cx="542925" cy="133350"/>
          </a:xfrm>
          <a:prstGeom prst="line">
            <a:avLst/>
          </a:prstGeom>
          <a:noFill/>
          <a:ln w="28575">
            <a:solidFill>
              <a:srgbClr val="FF0000"/>
            </a:solidFill>
            <a:round/>
            <a:headEnd/>
            <a:tailEnd/>
          </a:ln>
        </p:spPr>
        <p:txBody>
          <a:bodyPr/>
          <a:lstStyle/>
          <a:p>
            <a:endParaRPr lang="en-CA"/>
          </a:p>
        </p:txBody>
      </p:sp>
      <p:sp>
        <p:nvSpPr>
          <p:cNvPr id="26660" name="Line 39"/>
          <p:cNvSpPr>
            <a:spLocks noChangeShapeType="1"/>
          </p:cNvSpPr>
          <p:nvPr/>
        </p:nvSpPr>
        <p:spPr bwMode="auto">
          <a:xfrm>
            <a:off x="6745288" y="4065588"/>
            <a:ext cx="534987" cy="123825"/>
          </a:xfrm>
          <a:prstGeom prst="line">
            <a:avLst/>
          </a:prstGeom>
          <a:noFill/>
          <a:ln w="28575">
            <a:solidFill>
              <a:srgbClr val="FF0000"/>
            </a:solidFill>
            <a:round/>
            <a:headEnd/>
            <a:tailEnd/>
          </a:ln>
        </p:spPr>
        <p:txBody>
          <a:bodyPr/>
          <a:lstStyle/>
          <a:p>
            <a:endParaRPr lang="en-CA"/>
          </a:p>
        </p:txBody>
      </p:sp>
      <p:sp>
        <p:nvSpPr>
          <p:cNvPr id="26661" name="Line 40"/>
          <p:cNvSpPr>
            <a:spLocks noChangeShapeType="1"/>
          </p:cNvSpPr>
          <p:nvPr/>
        </p:nvSpPr>
        <p:spPr bwMode="auto">
          <a:xfrm>
            <a:off x="1900238" y="2901950"/>
            <a:ext cx="533400" cy="1588"/>
          </a:xfrm>
          <a:prstGeom prst="line">
            <a:avLst/>
          </a:prstGeom>
          <a:noFill/>
          <a:ln w="28575">
            <a:solidFill>
              <a:srgbClr val="FFFF00"/>
            </a:solidFill>
            <a:round/>
            <a:headEnd/>
            <a:tailEnd/>
          </a:ln>
        </p:spPr>
        <p:txBody>
          <a:bodyPr/>
          <a:lstStyle/>
          <a:p>
            <a:endParaRPr lang="en-CA"/>
          </a:p>
        </p:txBody>
      </p:sp>
      <p:sp>
        <p:nvSpPr>
          <p:cNvPr id="26662" name="Line 41"/>
          <p:cNvSpPr>
            <a:spLocks noChangeShapeType="1"/>
          </p:cNvSpPr>
          <p:nvPr/>
        </p:nvSpPr>
        <p:spPr bwMode="auto">
          <a:xfrm>
            <a:off x="2405063" y="2921000"/>
            <a:ext cx="544512" cy="1588"/>
          </a:xfrm>
          <a:prstGeom prst="line">
            <a:avLst/>
          </a:prstGeom>
          <a:noFill/>
          <a:ln w="28575">
            <a:solidFill>
              <a:srgbClr val="FFFF00"/>
            </a:solidFill>
            <a:round/>
            <a:headEnd/>
            <a:tailEnd/>
          </a:ln>
        </p:spPr>
        <p:txBody>
          <a:bodyPr/>
          <a:lstStyle/>
          <a:p>
            <a:endParaRPr lang="en-CA"/>
          </a:p>
        </p:txBody>
      </p:sp>
      <p:sp>
        <p:nvSpPr>
          <p:cNvPr id="26663" name="Line 42"/>
          <p:cNvSpPr>
            <a:spLocks noChangeShapeType="1"/>
          </p:cNvSpPr>
          <p:nvPr/>
        </p:nvSpPr>
        <p:spPr bwMode="auto">
          <a:xfrm>
            <a:off x="2978150" y="2901950"/>
            <a:ext cx="533400" cy="1287463"/>
          </a:xfrm>
          <a:prstGeom prst="line">
            <a:avLst/>
          </a:prstGeom>
          <a:noFill/>
          <a:ln w="28575">
            <a:solidFill>
              <a:srgbClr val="FFFF00"/>
            </a:solidFill>
            <a:round/>
            <a:headEnd/>
            <a:tailEnd/>
          </a:ln>
        </p:spPr>
        <p:txBody>
          <a:bodyPr/>
          <a:lstStyle/>
          <a:p>
            <a:endParaRPr lang="en-CA"/>
          </a:p>
        </p:txBody>
      </p:sp>
      <p:sp>
        <p:nvSpPr>
          <p:cNvPr id="26664" name="Line 43"/>
          <p:cNvSpPr>
            <a:spLocks noChangeShapeType="1"/>
          </p:cNvSpPr>
          <p:nvPr/>
        </p:nvSpPr>
        <p:spPr bwMode="auto">
          <a:xfrm>
            <a:off x="3511550" y="4189413"/>
            <a:ext cx="544513" cy="123825"/>
          </a:xfrm>
          <a:prstGeom prst="line">
            <a:avLst/>
          </a:prstGeom>
          <a:noFill/>
          <a:ln w="28575">
            <a:solidFill>
              <a:srgbClr val="FFFF00"/>
            </a:solidFill>
            <a:round/>
            <a:headEnd/>
            <a:tailEnd/>
          </a:ln>
        </p:spPr>
        <p:txBody>
          <a:bodyPr/>
          <a:lstStyle/>
          <a:p>
            <a:endParaRPr lang="en-CA"/>
          </a:p>
        </p:txBody>
      </p:sp>
      <p:sp>
        <p:nvSpPr>
          <p:cNvPr id="26665" name="Line 44"/>
          <p:cNvSpPr>
            <a:spLocks noChangeShapeType="1"/>
          </p:cNvSpPr>
          <p:nvPr/>
        </p:nvSpPr>
        <p:spPr bwMode="auto">
          <a:xfrm>
            <a:off x="4056063" y="4313238"/>
            <a:ext cx="533400" cy="133350"/>
          </a:xfrm>
          <a:prstGeom prst="line">
            <a:avLst/>
          </a:prstGeom>
          <a:noFill/>
          <a:ln w="28575">
            <a:solidFill>
              <a:srgbClr val="FFFF00"/>
            </a:solidFill>
            <a:round/>
            <a:headEnd/>
            <a:tailEnd/>
          </a:ln>
        </p:spPr>
        <p:txBody>
          <a:bodyPr/>
          <a:lstStyle/>
          <a:p>
            <a:endParaRPr lang="en-CA"/>
          </a:p>
        </p:txBody>
      </p:sp>
      <p:sp>
        <p:nvSpPr>
          <p:cNvPr id="26666" name="Line 45"/>
          <p:cNvSpPr>
            <a:spLocks noChangeShapeType="1"/>
          </p:cNvSpPr>
          <p:nvPr/>
        </p:nvSpPr>
        <p:spPr bwMode="auto">
          <a:xfrm>
            <a:off x="4589463" y="4446588"/>
            <a:ext cx="534987" cy="133350"/>
          </a:xfrm>
          <a:prstGeom prst="line">
            <a:avLst/>
          </a:prstGeom>
          <a:noFill/>
          <a:ln w="28575">
            <a:solidFill>
              <a:srgbClr val="FFFF00"/>
            </a:solidFill>
            <a:round/>
            <a:headEnd/>
            <a:tailEnd/>
          </a:ln>
        </p:spPr>
        <p:txBody>
          <a:bodyPr/>
          <a:lstStyle/>
          <a:p>
            <a:endParaRPr lang="en-CA"/>
          </a:p>
        </p:txBody>
      </p:sp>
      <p:sp>
        <p:nvSpPr>
          <p:cNvPr id="26667" name="Line 46"/>
          <p:cNvSpPr>
            <a:spLocks noChangeShapeType="1"/>
          </p:cNvSpPr>
          <p:nvPr/>
        </p:nvSpPr>
        <p:spPr bwMode="auto">
          <a:xfrm>
            <a:off x="5124450" y="4579938"/>
            <a:ext cx="542925" cy="123825"/>
          </a:xfrm>
          <a:prstGeom prst="line">
            <a:avLst/>
          </a:prstGeom>
          <a:noFill/>
          <a:ln w="28575">
            <a:solidFill>
              <a:srgbClr val="FFFF00"/>
            </a:solidFill>
            <a:round/>
            <a:headEnd/>
            <a:tailEnd/>
          </a:ln>
        </p:spPr>
        <p:txBody>
          <a:bodyPr/>
          <a:lstStyle/>
          <a:p>
            <a:endParaRPr lang="en-CA"/>
          </a:p>
        </p:txBody>
      </p:sp>
      <p:sp>
        <p:nvSpPr>
          <p:cNvPr id="26668" name="Line 47"/>
          <p:cNvSpPr>
            <a:spLocks noChangeShapeType="1"/>
          </p:cNvSpPr>
          <p:nvPr/>
        </p:nvSpPr>
        <p:spPr bwMode="auto">
          <a:xfrm>
            <a:off x="5667375" y="4703763"/>
            <a:ext cx="534988" cy="133350"/>
          </a:xfrm>
          <a:prstGeom prst="line">
            <a:avLst/>
          </a:prstGeom>
          <a:noFill/>
          <a:ln w="28575">
            <a:solidFill>
              <a:srgbClr val="FFFF00"/>
            </a:solidFill>
            <a:round/>
            <a:headEnd/>
            <a:tailEnd/>
          </a:ln>
        </p:spPr>
        <p:txBody>
          <a:bodyPr/>
          <a:lstStyle/>
          <a:p>
            <a:endParaRPr lang="en-CA"/>
          </a:p>
        </p:txBody>
      </p:sp>
      <p:sp>
        <p:nvSpPr>
          <p:cNvPr id="26669" name="Line 48"/>
          <p:cNvSpPr>
            <a:spLocks noChangeShapeType="1"/>
          </p:cNvSpPr>
          <p:nvPr/>
        </p:nvSpPr>
        <p:spPr bwMode="auto">
          <a:xfrm>
            <a:off x="6202363" y="4837113"/>
            <a:ext cx="542925" cy="123825"/>
          </a:xfrm>
          <a:prstGeom prst="line">
            <a:avLst/>
          </a:prstGeom>
          <a:noFill/>
          <a:ln w="28575">
            <a:solidFill>
              <a:srgbClr val="FFFF00"/>
            </a:solidFill>
            <a:round/>
            <a:headEnd/>
            <a:tailEnd/>
          </a:ln>
        </p:spPr>
        <p:txBody>
          <a:bodyPr/>
          <a:lstStyle/>
          <a:p>
            <a:endParaRPr lang="en-CA"/>
          </a:p>
        </p:txBody>
      </p:sp>
      <p:sp>
        <p:nvSpPr>
          <p:cNvPr id="26670" name="Line 49"/>
          <p:cNvSpPr>
            <a:spLocks noChangeShapeType="1"/>
          </p:cNvSpPr>
          <p:nvPr/>
        </p:nvSpPr>
        <p:spPr bwMode="auto">
          <a:xfrm>
            <a:off x="6745288" y="4960938"/>
            <a:ext cx="534987" cy="133350"/>
          </a:xfrm>
          <a:prstGeom prst="line">
            <a:avLst/>
          </a:prstGeom>
          <a:noFill/>
          <a:ln w="28575">
            <a:solidFill>
              <a:srgbClr val="FFFF00"/>
            </a:solidFill>
            <a:round/>
            <a:headEnd/>
            <a:tailEnd/>
          </a:ln>
        </p:spPr>
        <p:txBody>
          <a:bodyPr/>
          <a:lstStyle/>
          <a:p>
            <a:endParaRPr lang="en-CA"/>
          </a:p>
        </p:txBody>
      </p:sp>
      <p:sp>
        <p:nvSpPr>
          <p:cNvPr id="26671" name="Rectangle 50"/>
          <p:cNvSpPr>
            <a:spLocks noChangeArrowheads="1"/>
          </p:cNvSpPr>
          <p:nvPr/>
        </p:nvSpPr>
        <p:spPr bwMode="auto">
          <a:xfrm>
            <a:off x="1871663" y="2892425"/>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2" name="Rectangle 51"/>
          <p:cNvSpPr>
            <a:spLocks noChangeArrowheads="1"/>
          </p:cNvSpPr>
          <p:nvPr/>
        </p:nvSpPr>
        <p:spPr bwMode="auto">
          <a:xfrm>
            <a:off x="2405063" y="3025775"/>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3" name="Rectangle 52"/>
          <p:cNvSpPr>
            <a:spLocks noChangeArrowheads="1"/>
          </p:cNvSpPr>
          <p:nvPr/>
        </p:nvSpPr>
        <p:spPr bwMode="auto">
          <a:xfrm>
            <a:off x="2949575" y="3151188"/>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4" name="Rectangle 53"/>
          <p:cNvSpPr>
            <a:spLocks noChangeArrowheads="1"/>
          </p:cNvSpPr>
          <p:nvPr/>
        </p:nvSpPr>
        <p:spPr bwMode="auto">
          <a:xfrm>
            <a:off x="3482975" y="3275013"/>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5" name="Rectangle 54"/>
          <p:cNvSpPr>
            <a:spLocks noChangeArrowheads="1"/>
          </p:cNvSpPr>
          <p:nvPr/>
        </p:nvSpPr>
        <p:spPr bwMode="auto">
          <a:xfrm>
            <a:off x="4027488" y="3408363"/>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6" name="Rectangle 55"/>
          <p:cNvSpPr>
            <a:spLocks noChangeArrowheads="1"/>
          </p:cNvSpPr>
          <p:nvPr/>
        </p:nvSpPr>
        <p:spPr bwMode="auto">
          <a:xfrm>
            <a:off x="4560888" y="3541713"/>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7" name="Rectangle 56"/>
          <p:cNvSpPr>
            <a:spLocks noChangeArrowheads="1"/>
          </p:cNvSpPr>
          <p:nvPr/>
        </p:nvSpPr>
        <p:spPr bwMode="auto">
          <a:xfrm>
            <a:off x="5095875" y="3665538"/>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8" name="Rectangle 57"/>
          <p:cNvSpPr>
            <a:spLocks noChangeArrowheads="1"/>
          </p:cNvSpPr>
          <p:nvPr/>
        </p:nvSpPr>
        <p:spPr bwMode="auto">
          <a:xfrm>
            <a:off x="5638800" y="3798888"/>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79" name="Rectangle 58"/>
          <p:cNvSpPr>
            <a:spLocks noChangeArrowheads="1"/>
          </p:cNvSpPr>
          <p:nvPr/>
        </p:nvSpPr>
        <p:spPr bwMode="auto">
          <a:xfrm>
            <a:off x="6173788" y="3922713"/>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80" name="Rectangle 59"/>
          <p:cNvSpPr>
            <a:spLocks noChangeArrowheads="1"/>
          </p:cNvSpPr>
          <p:nvPr/>
        </p:nvSpPr>
        <p:spPr bwMode="auto">
          <a:xfrm>
            <a:off x="6716713" y="4056063"/>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81" name="Rectangle 60"/>
          <p:cNvSpPr>
            <a:spLocks noChangeArrowheads="1"/>
          </p:cNvSpPr>
          <p:nvPr/>
        </p:nvSpPr>
        <p:spPr bwMode="auto">
          <a:xfrm>
            <a:off x="7251700" y="4179888"/>
            <a:ext cx="57150" cy="9525"/>
          </a:xfrm>
          <a:prstGeom prst="rect">
            <a:avLst/>
          </a:prstGeom>
          <a:solidFill>
            <a:srgbClr val="FF0000"/>
          </a:solidFill>
          <a:ln w="9525">
            <a:solidFill>
              <a:srgbClr val="FF0000"/>
            </a:solidFill>
            <a:miter lim="800000"/>
            <a:headEnd/>
            <a:tailEnd/>
          </a:ln>
        </p:spPr>
        <p:txBody>
          <a:bodyPr/>
          <a:lstStyle/>
          <a:p>
            <a:pPr eaLnBrk="0" hangingPunct="0">
              <a:spcBef>
                <a:spcPct val="50000"/>
              </a:spcBef>
            </a:pPr>
            <a:endParaRPr lang="en-CA"/>
          </a:p>
        </p:txBody>
      </p:sp>
      <p:sp>
        <p:nvSpPr>
          <p:cNvPr id="26682" name="Rectangle 61"/>
          <p:cNvSpPr>
            <a:spLocks noChangeArrowheads="1"/>
          </p:cNvSpPr>
          <p:nvPr/>
        </p:nvSpPr>
        <p:spPr bwMode="auto">
          <a:xfrm>
            <a:off x="1871663" y="2892425"/>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83" name="Rectangle 62"/>
          <p:cNvSpPr>
            <a:spLocks noChangeArrowheads="1"/>
          </p:cNvSpPr>
          <p:nvPr/>
        </p:nvSpPr>
        <p:spPr bwMode="auto">
          <a:xfrm>
            <a:off x="2405063" y="2892425"/>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84" name="Rectangle 63"/>
          <p:cNvSpPr>
            <a:spLocks noChangeArrowheads="1"/>
          </p:cNvSpPr>
          <p:nvPr/>
        </p:nvSpPr>
        <p:spPr bwMode="auto">
          <a:xfrm>
            <a:off x="2949575" y="2892425"/>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85" name="Rectangle 64"/>
          <p:cNvSpPr>
            <a:spLocks noChangeArrowheads="1"/>
          </p:cNvSpPr>
          <p:nvPr/>
        </p:nvSpPr>
        <p:spPr bwMode="auto">
          <a:xfrm>
            <a:off x="3482975" y="4179888"/>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86" name="Rectangle 65"/>
          <p:cNvSpPr>
            <a:spLocks noChangeArrowheads="1"/>
          </p:cNvSpPr>
          <p:nvPr/>
        </p:nvSpPr>
        <p:spPr bwMode="auto">
          <a:xfrm>
            <a:off x="4027488" y="4303713"/>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87" name="Rectangle 66"/>
          <p:cNvSpPr>
            <a:spLocks noChangeArrowheads="1"/>
          </p:cNvSpPr>
          <p:nvPr/>
        </p:nvSpPr>
        <p:spPr bwMode="auto">
          <a:xfrm>
            <a:off x="4560888" y="4437063"/>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88" name="Rectangle 67"/>
          <p:cNvSpPr>
            <a:spLocks noChangeArrowheads="1"/>
          </p:cNvSpPr>
          <p:nvPr/>
        </p:nvSpPr>
        <p:spPr bwMode="auto">
          <a:xfrm>
            <a:off x="5095875" y="4570413"/>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89" name="Rectangle 68"/>
          <p:cNvSpPr>
            <a:spLocks noChangeArrowheads="1"/>
          </p:cNvSpPr>
          <p:nvPr/>
        </p:nvSpPr>
        <p:spPr bwMode="auto">
          <a:xfrm>
            <a:off x="5638800" y="4694238"/>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90" name="Rectangle 69"/>
          <p:cNvSpPr>
            <a:spLocks noChangeArrowheads="1"/>
          </p:cNvSpPr>
          <p:nvPr/>
        </p:nvSpPr>
        <p:spPr bwMode="auto">
          <a:xfrm>
            <a:off x="6173788" y="4827588"/>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91" name="Rectangle 70"/>
          <p:cNvSpPr>
            <a:spLocks noChangeArrowheads="1"/>
          </p:cNvSpPr>
          <p:nvPr/>
        </p:nvSpPr>
        <p:spPr bwMode="auto">
          <a:xfrm>
            <a:off x="6716713" y="4951413"/>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26692" name="Rectangle 71"/>
          <p:cNvSpPr>
            <a:spLocks noChangeArrowheads="1"/>
          </p:cNvSpPr>
          <p:nvPr/>
        </p:nvSpPr>
        <p:spPr bwMode="auto">
          <a:xfrm>
            <a:off x="7251700" y="5084763"/>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1119304" name="Rectangle 72"/>
          <p:cNvSpPr>
            <a:spLocks noChangeArrowheads="1"/>
          </p:cNvSpPr>
          <p:nvPr/>
        </p:nvSpPr>
        <p:spPr bwMode="auto">
          <a:xfrm flipV="1">
            <a:off x="1425575" y="5648325"/>
            <a:ext cx="257175" cy="274638"/>
          </a:xfrm>
          <a:prstGeom prst="rect">
            <a:avLst/>
          </a:prstGeom>
          <a:noFill/>
          <a:ln w="12700">
            <a:noFill/>
            <a:miter lim="800000"/>
            <a:headEnd/>
            <a:tailEnd/>
          </a:ln>
          <a:effectLst>
            <a:outerShdw dist="17961" sx="1000" sy="1000" algn="ctr" rotWithShape="0">
              <a:schemeClr val="bg2"/>
            </a:outerShdw>
          </a:effectLst>
        </p:spPr>
        <p:txBody>
          <a:bodyPr lIns="90488" tIns="44450" rIns="90488" bIns="44450">
            <a:spAutoFit/>
          </a:bodyPr>
          <a:lstStyle/>
          <a:p>
            <a:pPr algn="r" eaLnBrk="0" hangingPunct="0">
              <a:defRPr/>
            </a:pPr>
            <a:r>
              <a:rPr lang="en-US" sz="1200" dirty="0">
                <a:latin typeface="+mn-lt"/>
                <a:cs typeface="Arial" charset="0"/>
              </a:rPr>
              <a:t>0</a:t>
            </a:r>
          </a:p>
        </p:txBody>
      </p:sp>
      <p:sp>
        <p:nvSpPr>
          <p:cNvPr id="1119305" name="Rectangle 73"/>
          <p:cNvSpPr>
            <a:spLocks noChangeArrowheads="1"/>
          </p:cNvSpPr>
          <p:nvPr/>
        </p:nvSpPr>
        <p:spPr bwMode="auto">
          <a:xfrm>
            <a:off x="1368425" y="4818063"/>
            <a:ext cx="434975" cy="274637"/>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r" eaLnBrk="0" hangingPunct="0">
              <a:defRPr/>
            </a:pPr>
            <a:r>
              <a:rPr lang="en-US" sz="1200" dirty="0">
                <a:latin typeface="+mn-lt"/>
                <a:cs typeface="Arial" charset="0"/>
              </a:rPr>
              <a:t>0.2</a:t>
            </a:r>
          </a:p>
        </p:txBody>
      </p:sp>
      <p:sp>
        <p:nvSpPr>
          <p:cNvPr id="1119306" name="Rectangle 74"/>
          <p:cNvSpPr>
            <a:spLocks noChangeArrowheads="1"/>
          </p:cNvSpPr>
          <p:nvPr/>
        </p:nvSpPr>
        <p:spPr bwMode="auto">
          <a:xfrm>
            <a:off x="1368425" y="4303713"/>
            <a:ext cx="434975" cy="274637"/>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r" eaLnBrk="0" hangingPunct="0">
              <a:defRPr/>
            </a:pPr>
            <a:r>
              <a:rPr lang="en-US" sz="1200" dirty="0">
                <a:latin typeface="+mn-lt"/>
                <a:cs typeface="Arial" charset="0"/>
              </a:rPr>
              <a:t>0.4</a:t>
            </a:r>
          </a:p>
        </p:txBody>
      </p:sp>
      <p:sp>
        <p:nvSpPr>
          <p:cNvPr id="1119307" name="Rectangle 75"/>
          <p:cNvSpPr>
            <a:spLocks noChangeArrowheads="1"/>
          </p:cNvSpPr>
          <p:nvPr/>
        </p:nvSpPr>
        <p:spPr bwMode="auto">
          <a:xfrm>
            <a:off x="1368425" y="3789363"/>
            <a:ext cx="434975" cy="274637"/>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r" eaLnBrk="0" hangingPunct="0">
              <a:defRPr/>
            </a:pPr>
            <a:r>
              <a:rPr lang="en-US" sz="1200" dirty="0">
                <a:latin typeface="+mn-lt"/>
                <a:cs typeface="Arial" charset="0"/>
              </a:rPr>
              <a:t>0.6</a:t>
            </a:r>
          </a:p>
        </p:txBody>
      </p:sp>
      <p:sp>
        <p:nvSpPr>
          <p:cNvPr id="1119308" name="Rectangle 76"/>
          <p:cNvSpPr>
            <a:spLocks noChangeArrowheads="1"/>
          </p:cNvSpPr>
          <p:nvPr/>
        </p:nvSpPr>
        <p:spPr bwMode="auto">
          <a:xfrm>
            <a:off x="1368425" y="3275013"/>
            <a:ext cx="434975" cy="274637"/>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r" eaLnBrk="0" hangingPunct="0">
              <a:defRPr/>
            </a:pPr>
            <a:r>
              <a:rPr lang="en-US" sz="1200" dirty="0">
                <a:latin typeface="+mn-lt"/>
                <a:cs typeface="Arial" charset="0"/>
              </a:rPr>
              <a:t>0.8</a:t>
            </a:r>
          </a:p>
        </p:txBody>
      </p:sp>
      <p:sp>
        <p:nvSpPr>
          <p:cNvPr id="1119309" name="Rectangle 77"/>
          <p:cNvSpPr>
            <a:spLocks noChangeArrowheads="1"/>
          </p:cNvSpPr>
          <p:nvPr/>
        </p:nvSpPr>
        <p:spPr bwMode="auto">
          <a:xfrm>
            <a:off x="1358900" y="2759075"/>
            <a:ext cx="434975"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r" eaLnBrk="0" hangingPunct="0">
              <a:defRPr/>
            </a:pPr>
            <a:r>
              <a:rPr lang="en-US" sz="1200" dirty="0">
                <a:latin typeface="+mn-lt"/>
                <a:cs typeface="Arial" charset="0"/>
              </a:rPr>
              <a:t>1.0</a:t>
            </a:r>
          </a:p>
        </p:txBody>
      </p:sp>
      <p:sp>
        <p:nvSpPr>
          <p:cNvPr id="26699" name="Rectangle 80"/>
          <p:cNvSpPr>
            <a:spLocks noChangeArrowheads="1"/>
          </p:cNvSpPr>
          <p:nvPr/>
        </p:nvSpPr>
        <p:spPr bwMode="auto">
          <a:xfrm>
            <a:off x="2319338" y="5648325"/>
            <a:ext cx="268287"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r>
              <a:rPr lang="en-US" sz="1200"/>
              <a:t>3</a:t>
            </a:r>
          </a:p>
        </p:txBody>
      </p:sp>
      <p:sp>
        <p:nvSpPr>
          <p:cNvPr id="1119313" name="Rectangle 81"/>
          <p:cNvSpPr>
            <a:spLocks noChangeArrowheads="1"/>
          </p:cNvSpPr>
          <p:nvPr/>
        </p:nvSpPr>
        <p:spPr bwMode="auto">
          <a:xfrm>
            <a:off x="2857500" y="5648325"/>
            <a:ext cx="280988"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6</a:t>
            </a:r>
          </a:p>
        </p:txBody>
      </p:sp>
      <p:sp>
        <p:nvSpPr>
          <p:cNvPr id="1119314" name="Rectangle 82"/>
          <p:cNvSpPr>
            <a:spLocks noChangeArrowheads="1"/>
          </p:cNvSpPr>
          <p:nvPr/>
        </p:nvSpPr>
        <p:spPr bwMode="auto">
          <a:xfrm>
            <a:off x="3390900" y="5648325"/>
            <a:ext cx="280988"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9</a:t>
            </a:r>
          </a:p>
        </p:txBody>
      </p:sp>
      <p:sp>
        <p:nvSpPr>
          <p:cNvPr id="1119315" name="Rectangle 83"/>
          <p:cNvSpPr>
            <a:spLocks noChangeArrowheads="1"/>
          </p:cNvSpPr>
          <p:nvPr/>
        </p:nvSpPr>
        <p:spPr bwMode="auto">
          <a:xfrm>
            <a:off x="3879850" y="5648325"/>
            <a:ext cx="379413"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12</a:t>
            </a:r>
          </a:p>
        </p:txBody>
      </p:sp>
      <p:sp>
        <p:nvSpPr>
          <p:cNvPr id="1119316" name="Rectangle 84"/>
          <p:cNvSpPr>
            <a:spLocks noChangeArrowheads="1"/>
          </p:cNvSpPr>
          <p:nvPr/>
        </p:nvSpPr>
        <p:spPr bwMode="auto">
          <a:xfrm>
            <a:off x="4440238" y="5651500"/>
            <a:ext cx="377825"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15</a:t>
            </a:r>
          </a:p>
        </p:txBody>
      </p:sp>
      <p:sp>
        <p:nvSpPr>
          <p:cNvPr id="1119317" name="Rectangle 85"/>
          <p:cNvSpPr>
            <a:spLocks noChangeArrowheads="1"/>
          </p:cNvSpPr>
          <p:nvPr/>
        </p:nvSpPr>
        <p:spPr bwMode="auto">
          <a:xfrm>
            <a:off x="4949825" y="5648325"/>
            <a:ext cx="377825"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18</a:t>
            </a:r>
          </a:p>
        </p:txBody>
      </p:sp>
      <p:sp>
        <p:nvSpPr>
          <p:cNvPr id="1119318" name="Rectangle 86"/>
          <p:cNvSpPr>
            <a:spLocks noChangeArrowheads="1"/>
          </p:cNvSpPr>
          <p:nvPr/>
        </p:nvSpPr>
        <p:spPr bwMode="auto">
          <a:xfrm>
            <a:off x="5492750" y="5648325"/>
            <a:ext cx="377825"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21</a:t>
            </a:r>
          </a:p>
        </p:txBody>
      </p:sp>
      <p:sp>
        <p:nvSpPr>
          <p:cNvPr id="1119319" name="Rectangle 87"/>
          <p:cNvSpPr>
            <a:spLocks noChangeArrowheads="1"/>
          </p:cNvSpPr>
          <p:nvPr/>
        </p:nvSpPr>
        <p:spPr bwMode="auto">
          <a:xfrm>
            <a:off x="6026150" y="5648325"/>
            <a:ext cx="377825"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24</a:t>
            </a:r>
          </a:p>
        </p:txBody>
      </p:sp>
      <p:sp>
        <p:nvSpPr>
          <p:cNvPr id="1119320" name="Rectangle 88"/>
          <p:cNvSpPr>
            <a:spLocks noChangeArrowheads="1"/>
          </p:cNvSpPr>
          <p:nvPr/>
        </p:nvSpPr>
        <p:spPr bwMode="auto">
          <a:xfrm>
            <a:off x="6569075" y="5648325"/>
            <a:ext cx="379413"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27</a:t>
            </a:r>
          </a:p>
        </p:txBody>
      </p:sp>
      <p:sp>
        <p:nvSpPr>
          <p:cNvPr id="1119321" name="Rectangle 89"/>
          <p:cNvSpPr>
            <a:spLocks noChangeArrowheads="1"/>
          </p:cNvSpPr>
          <p:nvPr/>
        </p:nvSpPr>
        <p:spPr bwMode="auto">
          <a:xfrm>
            <a:off x="7102475" y="5648325"/>
            <a:ext cx="379413" cy="274638"/>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US" sz="1200" dirty="0">
                <a:latin typeface="+mn-lt"/>
                <a:cs typeface="Arial" charset="0"/>
              </a:rPr>
              <a:t>30</a:t>
            </a:r>
          </a:p>
        </p:txBody>
      </p:sp>
      <p:sp>
        <p:nvSpPr>
          <p:cNvPr id="1119322" name="Line 90"/>
          <p:cNvSpPr>
            <a:spLocks noChangeShapeType="1"/>
          </p:cNvSpPr>
          <p:nvPr/>
        </p:nvSpPr>
        <p:spPr bwMode="auto">
          <a:xfrm>
            <a:off x="4613275" y="2047875"/>
            <a:ext cx="257175" cy="1588"/>
          </a:xfrm>
          <a:prstGeom prst="line">
            <a:avLst/>
          </a:prstGeom>
          <a:noFill/>
          <a:ln w="38100">
            <a:solidFill>
              <a:srgbClr val="FF0000"/>
            </a:solidFill>
            <a:round/>
            <a:headEnd/>
            <a:tailEnd/>
          </a:ln>
          <a:effectLst>
            <a:outerShdw dist="17961" sx="1000" sy="1000" algn="ctr" rotWithShape="0">
              <a:schemeClr val="bg2"/>
            </a:outerShdw>
          </a:effectLst>
        </p:spPr>
        <p:txBody>
          <a:bodyPr/>
          <a:lstStyle/>
          <a:p>
            <a:pPr eaLnBrk="0" hangingPunct="0">
              <a:spcBef>
                <a:spcPct val="50000"/>
              </a:spcBef>
              <a:defRPr/>
            </a:pPr>
            <a:endParaRPr lang="en-CA">
              <a:cs typeface="+mn-cs"/>
            </a:endParaRPr>
          </a:p>
        </p:txBody>
      </p:sp>
      <p:sp>
        <p:nvSpPr>
          <p:cNvPr id="1119324" name="Line 92"/>
          <p:cNvSpPr>
            <a:spLocks noChangeShapeType="1"/>
          </p:cNvSpPr>
          <p:nvPr/>
        </p:nvSpPr>
        <p:spPr bwMode="auto">
          <a:xfrm>
            <a:off x="5857875" y="2047875"/>
            <a:ext cx="257175" cy="1588"/>
          </a:xfrm>
          <a:prstGeom prst="line">
            <a:avLst/>
          </a:prstGeom>
          <a:noFill/>
          <a:ln w="38100">
            <a:solidFill>
              <a:srgbClr val="FFFF00"/>
            </a:solidFill>
            <a:round/>
            <a:headEnd/>
            <a:tailEnd/>
          </a:ln>
          <a:effectLst>
            <a:outerShdw sx="1000" sy="1000" algn="ctr" rotWithShape="0">
              <a:schemeClr val="bg2"/>
            </a:outerShdw>
          </a:effectLst>
        </p:spPr>
        <p:txBody>
          <a:bodyPr/>
          <a:lstStyle/>
          <a:p>
            <a:pPr eaLnBrk="0" hangingPunct="0">
              <a:spcBef>
                <a:spcPct val="50000"/>
              </a:spcBef>
              <a:defRPr/>
            </a:pPr>
            <a:endParaRPr lang="en-CA">
              <a:cs typeface="+mn-cs"/>
            </a:endParaRPr>
          </a:p>
        </p:txBody>
      </p:sp>
      <p:sp>
        <p:nvSpPr>
          <p:cNvPr id="26711" name="Rectangle 93"/>
          <p:cNvSpPr>
            <a:spLocks noChangeArrowheads="1"/>
          </p:cNvSpPr>
          <p:nvPr/>
        </p:nvSpPr>
        <p:spPr bwMode="auto">
          <a:xfrm>
            <a:off x="6840538" y="2940050"/>
            <a:ext cx="57150" cy="9525"/>
          </a:xfrm>
          <a:prstGeom prst="rect">
            <a:avLst/>
          </a:prstGeom>
          <a:solidFill>
            <a:srgbClr val="FFFF00"/>
          </a:solidFill>
          <a:ln w="9525">
            <a:solidFill>
              <a:srgbClr val="FFFF00"/>
            </a:solidFill>
            <a:miter lim="800000"/>
            <a:headEnd/>
            <a:tailEnd/>
          </a:ln>
        </p:spPr>
        <p:txBody>
          <a:bodyPr/>
          <a:lstStyle/>
          <a:p>
            <a:pPr eaLnBrk="0" hangingPunct="0">
              <a:spcBef>
                <a:spcPct val="50000"/>
              </a:spcBef>
            </a:pPr>
            <a:endParaRPr lang="en-CA"/>
          </a:p>
        </p:txBody>
      </p:sp>
      <p:sp>
        <p:nvSpPr>
          <p:cNvPr id="1119328" name="Rectangle 96"/>
          <p:cNvSpPr>
            <a:spLocks noChangeArrowheads="1"/>
          </p:cNvSpPr>
          <p:nvPr/>
        </p:nvSpPr>
        <p:spPr bwMode="auto">
          <a:xfrm>
            <a:off x="3997325" y="6159500"/>
            <a:ext cx="1668463" cy="366713"/>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lgn="ctr" eaLnBrk="0" hangingPunct="0">
              <a:defRPr/>
            </a:pPr>
            <a:r>
              <a:rPr lang="en-GB" sz="1400" b="1" dirty="0">
                <a:latin typeface="+mn-lt"/>
                <a:cs typeface="Arial" charset="0"/>
              </a:rPr>
              <a:t>Time (months</a:t>
            </a:r>
            <a:r>
              <a:rPr lang="en-GB" dirty="0">
                <a:latin typeface="Arial" charset="0"/>
                <a:cs typeface="Arial" charset="0"/>
              </a:rPr>
              <a:t>)</a:t>
            </a:r>
          </a:p>
        </p:txBody>
      </p:sp>
      <p:sp>
        <p:nvSpPr>
          <p:cNvPr id="26713" name="Rectangle 98"/>
          <p:cNvSpPr>
            <a:spLocks noChangeArrowheads="1"/>
          </p:cNvSpPr>
          <p:nvPr/>
        </p:nvSpPr>
        <p:spPr bwMode="auto">
          <a:xfrm>
            <a:off x="179388" y="1663700"/>
            <a:ext cx="2827337" cy="366713"/>
          </a:xfrm>
          <a:prstGeom prst="rect">
            <a:avLst/>
          </a:prstGeom>
          <a:noFill/>
          <a:ln w="12700">
            <a:noFill/>
            <a:miter lim="800000"/>
            <a:headEnd/>
            <a:tailEnd/>
          </a:ln>
          <a:effectLst>
            <a:outerShdw dist="17961" dir="2700000" algn="ctr" rotWithShape="0">
              <a:schemeClr val="bg2"/>
            </a:outerShdw>
          </a:effectLst>
        </p:spPr>
        <p:txBody>
          <a:bodyPr lIns="90488" tIns="44450" rIns="90488" bIns="44450">
            <a:spAutoFit/>
          </a:bodyPr>
          <a:lstStyle/>
          <a:p>
            <a:pPr eaLnBrk="0" hangingPunct="0"/>
            <a:r>
              <a:rPr lang="en-GB"/>
              <a:t>Six months stable on Li</a:t>
            </a:r>
          </a:p>
        </p:txBody>
      </p:sp>
      <p:sp>
        <p:nvSpPr>
          <p:cNvPr id="2" name="TextBox 1"/>
          <p:cNvSpPr txBox="1"/>
          <p:nvPr/>
        </p:nvSpPr>
        <p:spPr>
          <a:xfrm>
            <a:off x="4919663" y="1816100"/>
            <a:ext cx="938212" cy="461963"/>
          </a:xfrm>
          <a:prstGeom prst="rect">
            <a:avLst/>
          </a:prstGeom>
          <a:noFill/>
        </p:spPr>
        <p:txBody>
          <a:bodyPr>
            <a:spAutoFit/>
          </a:bodyPr>
          <a:lstStyle/>
          <a:p>
            <a:pPr>
              <a:defRPr/>
            </a:pPr>
            <a:r>
              <a:rPr lang="en-GB" sz="1200" dirty="0">
                <a:latin typeface="+mn-lt"/>
                <a:cs typeface="Arial" charset="0"/>
              </a:rPr>
              <a:t>No Lithium</a:t>
            </a:r>
          </a:p>
        </p:txBody>
      </p:sp>
      <p:sp>
        <p:nvSpPr>
          <p:cNvPr id="26715" name="TextBox 2"/>
          <p:cNvSpPr txBox="1">
            <a:spLocks noChangeArrowheads="1"/>
          </p:cNvSpPr>
          <p:nvPr/>
        </p:nvSpPr>
        <p:spPr bwMode="auto">
          <a:xfrm>
            <a:off x="6230938" y="1817688"/>
            <a:ext cx="1077912" cy="523875"/>
          </a:xfrm>
          <a:prstGeom prst="rect">
            <a:avLst/>
          </a:prstGeom>
          <a:noFill/>
          <a:ln w="9525">
            <a:noFill/>
            <a:miter lim="800000"/>
            <a:headEnd/>
            <a:tailEnd/>
          </a:ln>
        </p:spPr>
        <p:txBody>
          <a:bodyPr>
            <a:spAutoFit/>
          </a:bodyPr>
          <a:lstStyle/>
          <a:p>
            <a:r>
              <a:rPr lang="en-GB" sz="1400"/>
              <a:t>Lithium</a:t>
            </a:r>
          </a:p>
          <a:p>
            <a:r>
              <a:rPr lang="en-GB" sz="1400"/>
              <a:t>*(Stopped)</a:t>
            </a:r>
          </a:p>
        </p:txBody>
      </p:sp>
      <p:cxnSp>
        <p:nvCxnSpPr>
          <p:cNvPr id="26716" name="AutoShape 21"/>
          <p:cNvCxnSpPr>
            <a:cxnSpLocks noChangeShapeType="1"/>
            <a:endCxn id="26713" idx="3"/>
          </p:cNvCxnSpPr>
          <p:nvPr/>
        </p:nvCxnSpPr>
        <p:spPr bwMode="auto">
          <a:xfrm>
            <a:off x="2678113" y="1816100"/>
            <a:ext cx="328612" cy="31750"/>
          </a:xfrm>
          <a:prstGeom prst="straightConnector1">
            <a:avLst/>
          </a:prstGeom>
          <a:noFill/>
          <a:ln w="38100">
            <a:solidFill>
              <a:schemeClr val="tx1"/>
            </a:solidFill>
            <a:round/>
            <a:headEnd/>
            <a:tailEnd type="triangle" w="lg" len="med"/>
          </a:ln>
        </p:spPr>
      </p:cxnSp>
      <p:cxnSp>
        <p:nvCxnSpPr>
          <p:cNvPr id="7" name="Straight Connector 6"/>
          <p:cNvCxnSpPr/>
          <p:nvPr/>
        </p:nvCxnSpPr>
        <p:spPr>
          <a:xfrm flipH="1">
            <a:off x="2998788" y="1663700"/>
            <a:ext cx="7937" cy="323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0238" y="4189413"/>
            <a:ext cx="2128837" cy="461962"/>
          </a:xfrm>
          <a:prstGeom prst="rect">
            <a:avLst/>
          </a:prstGeom>
          <a:noFill/>
        </p:spPr>
        <p:txBody>
          <a:bodyPr>
            <a:spAutoFit/>
          </a:bodyPr>
          <a:lstStyle/>
          <a:p>
            <a:pPr algn="ctr">
              <a:defRPr/>
            </a:pPr>
            <a:r>
              <a:rPr lang="en-GB" sz="1200" b="1" dirty="0">
                <a:latin typeface="+mn-lt"/>
                <a:cs typeface="Arial" charset="0"/>
              </a:rPr>
              <a:t>Risk brought forward 23 months</a:t>
            </a:r>
          </a:p>
        </p:txBody>
      </p:sp>
      <p:sp>
        <p:nvSpPr>
          <p:cNvPr id="26719" name="Title 10"/>
          <p:cNvSpPr>
            <a:spLocks noGrp="1"/>
          </p:cNvSpPr>
          <p:nvPr>
            <p:ph type="title"/>
          </p:nvPr>
        </p:nvSpPr>
        <p:spPr>
          <a:xfrm>
            <a:off x="179388" y="190500"/>
            <a:ext cx="8953500" cy="935038"/>
          </a:xfrm>
        </p:spPr>
        <p:txBody>
          <a:bodyPr/>
          <a:lstStyle/>
          <a:p>
            <a:pPr>
              <a:lnSpc>
                <a:spcPct val="150000"/>
              </a:lnSpc>
            </a:pPr>
            <a:r>
              <a:rPr lang="en-GB" smtClean="0"/>
              <a:t>Adherence  </a:t>
            </a:r>
            <a:br>
              <a:rPr lang="en-GB" smtClean="0"/>
            </a:br>
            <a:r>
              <a:rPr lang="en-GB" sz="1800" smtClean="0"/>
              <a:t>The Effect of Lithium Withdrawal: a thought experiment</a:t>
            </a:r>
          </a:p>
        </p:txBody>
      </p:sp>
      <p:sp>
        <p:nvSpPr>
          <p:cNvPr id="14" name="TextBox 13"/>
          <p:cNvSpPr txBox="1"/>
          <p:nvPr/>
        </p:nvSpPr>
        <p:spPr>
          <a:xfrm>
            <a:off x="7308850" y="6343650"/>
            <a:ext cx="1511300" cy="276225"/>
          </a:xfrm>
          <a:prstGeom prst="rect">
            <a:avLst/>
          </a:prstGeom>
          <a:noFill/>
        </p:spPr>
        <p:txBody>
          <a:bodyPr>
            <a:spAutoFit/>
          </a:bodyPr>
          <a:lstStyle/>
          <a:p>
            <a:pPr algn="r">
              <a:defRPr/>
            </a:pPr>
            <a:r>
              <a:rPr lang="en-GB" sz="1200" b="1" dirty="0">
                <a:latin typeface="+mn-lt"/>
                <a:cs typeface="Arial" charset="0"/>
              </a:rPr>
              <a:t>Goodwin, 1994</a:t>
            </a:r>
          </a:p>
        </p:txBody>
      </p:sp>
      <p:sp>
        <p:nvSpPr>
          <p:cNvPr id="3" name="TextBox 2"/>
          <p:cNvSpPr txBox="1"/>
          <p:nvPr/>
        </p:nvSpPr>
        <p:spPr>
          <a:xfrm>
            <a:off x="2706688" y="2244725"/>
            <a:ext cx="300037" cy="830263"/>
          </a:xfrm>
          <a:prstGeom prst="rect">
            <a:avLst/>
          </a:prstGeom>
          <a:noFill/>
          <a:ln>
            <a:solidFill>
              <a:schemeClr val="tx1"/>
            </a:solidFill>
          </a:ln>
        </p:spPr>
        <p:txBody>
          <a:bodyPr>
            <a:spAutoFit/>
          </a:bodyPr>
          <a:lstStyle/>
          <a:p>
            <a:pPr algn="ctr">
              <a:defRPr/>
            </a:pPr>
            <a:r>
              <a:rPr lang="en-GB" sz="1200" b="1" dirty="0">
                <a:latin typeface="+mn-lt"/>
                <a:cs typeface="Arial" charset="0"/>
              </a:rPr>
              <a:t>STOP</a:t>
            </a:r>
          </a:p>
        </p:txBody>
      </p:sp>
      <p:sp>
        <p:nvSpPr>
          <p:cNvPr id="5" name="TextBox 4"/>
          <p:cNvSpPr txBox="1"/>
          <p:nvPr/>
        </p:nvSpPr>
        <p:spPr>
          <a:xfrm>
            <a:off x="756000" y="2387600"/>
            <a:ext cx="432000" cy="3166718"/>
          </a:xfrm>
          <a:prstGeom prst="rect">
            <a:avLst/>
          </a:prstGeom>
          <a:noFill/>
        </p:spPr>
        <p:txBody>
          <a:bodyPr vert="vert270">
            <a:spAutoFit/>
          </a:bodyPr>
          <a:lstStyle/>
          <a:p>
            <a:pPr algn="ctr">
              <a:defRPr/>
            </a:pPr>
            <a:r>
              <a:rPr lang="en-GB" sz="1400" b="1" dirty="0">
                <a:latin typeface="+mn-lt"/>
                <a:cs typeface="Arial" charset="0"/>
              </a:rPr>
              <a:t>Probability of remaining well</a:t>
            </a:r>
          </a:p>
          <a:p>
            <a:pPr>
              <a:defRPr/>
            </a:pPr>
            <a:endParaRPr lang="en-GB" dirty="0">
              <a:latin typeface="+mn-lt"/>
              <a:cs typeface="Arial" charset="0"/>
            </a:endParaRPr>
          </a:p>
          <a:p>
            <a:pPr>
              <a:defRPr/>
            </a:pPr>
            <a:endParaRPr lang="en-GB" dirty="0">
              <a:latin typeface="+mn-lt"/>
              <a:cs typeface="Arial" charset="0"/>
            </a:endParaRPr>
          </a:p>
          <a:p>
            <a:pPr>
              <a:defRPr/>
            </a:pPr>
            <a:endParaRPr lang="en-GB" dirty="0">
              <a:latin typeface="+mn-lt"/>
              <a:cs typeface="Arial" charset="0"/>
            </a:endParaRPr>
          </a:p>
          <a:p>
            <a:pPr>
              <a:defRPr/>
            </a:pPr>
            <a:endParaRPr lang="en-GB" dirty="0">
              <a:latin typeface="+mn-lt"/>
              <a:cs typeface="Arial" charset="0"/>
            </a:endParaRPr>
          </a:p>
          <a:p>
            <a:pPr>
              <a:defRPr/>
            </a:pPr>
            <a:endParaRPr lang="en-GB" dirty="0">
              <a:latin typeface="+mn-lt"/>
              <a:cs typeface="Arial" charset="0"/>
            </a:endParaRPr>
          </a:p>
          <a:p>
            <a:pPr>
              <a:defRPr/>
            </a:pPr>
            <a:endParaRPr lang="en-GB" dirty="0">
              <a:latin typeface="+mn-lt"/>
              <a:cs typeface="Arial" charset="0"/>
            </a:endParaRPr>
          </a:p>
          <a:p>
            <a:pPr>
              <a:defRPr/>
            </a:pPr>
            <a:endParaRPr lang="en-GB" dirty="0">
              <a:latin typeface="+mn-lt"/>
              <a:cs typeface="Arial" charset="0"/>
            </a:endParaRPr>
          </a:p>
          <a:p>
            <a:pPr>
              <a:defRPr/>
            </a:pPr>
            <a:endParaRPr lang="en-GB" dirty="0">
              <a:latin typeface="+mn-lt"/>
              <a:cs typeface="Arial"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850" y="115888"/>
            <a:ext cx="8809038" cy="1228725"/>
          </a:xfrm>
        </p:spPr>
        <p:txBody>
          <a:bodyPr/>
          <a:lstStyle/>
          <a:p>
            <a:pPr>
              <a:lnSpc>
                <a:spcPct val="150000"/>
              </a:lnSpc>
            </a:pPr>
            <a:r>
              <a:rPr lang="en-US" smtClean="0"/>
              <a:t>Maintenance treatment</a:t>
            </a:r>
            <a:br>
              <a:rPr lang="en-US" smtClean="0"/>
            </a:br>
            <a:r>
              <a:rPr lang="en-GB" sz="1800" smtClean="0"/>
              <a:t>Key Points </a:t>
            </a:r>
          </a:p>
        </p:txBody>
      </p:sp>
      <p:sp>
        <p:nvSpPr>
          <p:cNvPr id="27651" name="Rectangle 3"/>
          <p:cNvSpPr>
            <a:spLocks noGrp="1" noChangeArrowheads="1"/>
          </p:cNvSpPr>
          <p:nvPr>
            <p:ph type="body" idx="1"/>
          </p:nvPr>
        </p:nvSpPr>
        <p:spPr>
          <a:xfrm>
            <a:off x="323850" y="1557338"/>
            <a:ext cx="8459788" cy="5056187"/>
          </a:xfrm>
          <a:solidFill>
            <a:schemeClr val="bg1"/>
          </a:solidFill>
        </p:spPr>
        <p:txBody>
          <a:bodyPr lIns="91578" tIns="45789" rIns="91578" bIns="45789"/>
          <a:lstStyle/>
          <a:p>
            <a:pPr>
              <a:lnSpc>
                <a:spcPct val="150000"/>
              </a:lnSpc>
              <a:buFontTx/>
              <a:buAutoNum type="arabicPeriod"/>
            </a:pPr>
            <a:r>
              <a:rPr lang="en-GB" sz="1600" smtClean="0"/>
              <a:t>Maintenance medication is only part of a larger rehabilitative programme.</a:t>
            </a:r>
          </a:p>
          <a:p>
            <a:pPr>
              <a:lnSpc>
                <a:spcPct val="150000"/>
              </a:lnSpc>
              <a:buFontTx/>
              <a:buAutoNum type="arabicPeriod"/>
            </a:pPr>
            <a:endParaRPr lang="en-GB" sz="1600" smtClean="0"/>
          </a:p>
          <a:p>
            <a:pPr>
              <a:lnSpc>
                <a:spcPct val="150000"/>
              </a:lnSpc>
              <a:buFontTx/>
              <a:buAutoNum type="arabicPeriod"/>
            </a:pPr>
            <a:r>
              <a:rPr lang="en-GB" sz="1600" smtClean="0"/>
              <a:t>In recent years, atypical antipsychotic agents have been added to the evidence-based armamentarium of maintenance treatments.</a:t>
            </a:r>
          </a:p>
          <a:p>
            <a:pPr>
              <a:lnSpc>
                <a:spcPct val="150000"/>
              </a:lnSpc>
              <a:buFontTx/>
              <a:buAutoNum type="arabicPeriod"/>
            </a:pPr>
            <a:endParaRPr lang="en-GB" sz="1600" smtClean="0"/>
          </a:p>
          <a:p>
            <a:pPr>
              <a:lnSpc>
                <a:spcPct val="150000"/>
              </a:lnSpc>
              <a:buFontTx/>
              <a:buAutoNum type="arabicPeriod"/>
            </a:pPr>
            <a:r>
              <a:rPr lang="en-GB" sz="1600" smtClean="0"/>
              <a:t>Treatment choice is theoretically dependent on which pole is most dominant.</a:t>
            </a:r>
          </a:p>
          <a:p>
            <a:pPr>
              <a:lnSpc>
                <a:spcPct val="150000"/>
              </a:lnSpc>
              <a:buFontTx/>
              <a:buAutoNum type="arabicPeriod"/>
            </a:pPr>
            <a:endParaRPr lang="en-GB" sz="1600" smtClean="0"/>
          </a:p>
          <a:p>
            <a:pPr>
              <a:lnSpc>
                <a:spcPct val="150000"/>
              </a:lnSpc>
              <a:buFontTx/>
              <a:buAutoNum type="arabicPeriod"/>
            </a:pPr>
            <a:r>
              <a:rPr lang="en-GB" sz="1600" smtClean="0"/>
              <a:t>However, combination therapy is often required –but few data are available except the recent BALANCE trial. </a:t>
            </a:r>
          </a:p>
          <a:p>
            <a:pPr>
              <a:lnSpc>
                <a:spcPct val="150000"/>
              </a:lnSpc>
              <a:buFontTx/>
              <a:buAutoNum type="arabicPeriod"/>
            </a:pPr>
            <a:endParaRPr lang="en-GB" sz="1600" smtClean="0"/>
          </a:p>
          <a:p>
            <a:pPr>
              <a:lnSpc>
                <a:spcPct val="150000"/>
              </a:lnSpc>
              <a:buFontTx/>
              <a:buAutoNum type="arabicPeriod"/>
            </a:pPr>
            <a:r>
              <a:rPr lang="en-GB" sz="1600" smtClean="0"/>
              <a:t>Treatment plans should include assessment and encouragement of treatment adherence. </a:t>
            </a:r>
          </a:p>
          <a:p>
            <a:endParaRPr lang="en-GB" sz="160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0" y="-22225"/>
            <a:ext cx="9144000" cy="1593850"/>
          </a:xfrm>
        </p:spPr>
        <p:txBody>
          <a:bodyPr/>
          <a:lstStyle/>
          <a:p>
            <a:pPr algn="ctr"/>
            <a:r>
              <a:rPr lang="en-US" sz="3600" smtClean="0"/>
              <a:t/>
            </a:r>
            <a:br>
              <a:rPr lang="en-US" sz="3600" smtClean="0"/>
            </a:br>
            <a:r>
              <a:rPr lang="en-US" sz="3600" smtClean="0"/>
              <a:t>Limitations of DSM-IV and ICD-10 </a:t>
            </a:r>
            <a:br>
              <a:rPr lang="en-US" sz="3600" smtClean="0"/>
            </a:br>
            <a:r>
              <a:rPr lang="en-US" sz="3600" smtClean="0"/>
              <a:t>Diagnostic Criteria</a:t>
            </a:r>
            <a:br>
              <a:rPr lang="en-US" sz="3600" smtClean="0"/>
            </a:br>
            <a:endParaRPr lang="en-GB" sz="3600" smtClean="0"/>
          </a:p>
        </p:txBody>
      </p:sp>
      <p:sp>
        <p:nvSpPr>
          <p:cNvPr id="277506" name="Rectangle 3"/>
          <p:cNvSpPr>
            <a:spLocks noGrp="1" noChangeArrowheads="1"/>
          </p:cNvSpPr>
          <p:nvPr>
            <p:ph type="body" idx="1"/>
          </p:nvPr>
        </p:nvSpPr>
        <p:spPr>
          <a:xfrm>
            <a:off x="611188" y="1557338"/>
            <a:ext cx="8137525" cy="4495800"/>
          </a:xfrm>
        </p:spPr>
        <p:txBody>
          <a:bodyPr/>
          <a:lstStyle/>
          <a:p>
            <a:pPr>
              <a:lnSpc>
                <a:spcPct val="90000"/>
              </a:lnSpc>
              <a:spcBef>
                <a:spcPct val="40000"/>
              </a:spcBef>
            </a:pPr>
            <a:r>
              <a:rPr lang="en-US" sz="2400" b="1" smtClean="0"/>
              <a:t>Recurring depression not recognized as a potential precursor of bipolar disorder</a:t>
            </a:r>
          </a:p>
          <a:p>
            <a:pPr marL="608013" lvl="1" indent="-212725">
              <a:lnSpc>
                <a:spcPct val="90000"/>
              </a:lnSpc>
            </a:pPr>
            <a:r>
              <a:rPr lang="en-US" sz="2000" smtClean="0"/>
              <a:t>May be incorrectly diagnosed as major depressive disorder</a:t>
            </a:r>
          </a:p>
          <a:p>
            <a:pPr>
              <a:lnSpc>
                <a:spcPct val="90000"/>
              </a:lnSpc>
              <a:spcBef>
                <a:spcPct val="40000"/>
              </a:spcBef>
            </a:pPr>
            <a:r>
              <a:rPr lang="en-US" sz="2400" b="1" smtClean="0"/>
              <a:t>4-day duration for hypomania diagnosis is too long</a:t>
            </a:r>
          </a:p>
          <a:p>
            <a:pPr marL="608013" lvl="1" indent="-212725">
              <a:lnSpc>
                <a:spcPct val="90000"/>
              </a:lnSpc>
            </a:pPr>
            <a:r>
              <a:rPr lang="en-US" sz="2000" smtClean="0"/>
              <a:t>Common duration is 1–3 days</a:t>
            </a:r>
          </a:p>
          <a:p>
            <a:pPr>
              <a:lnSpc>
                <a:spcPct val="90000"/>
              </a:lnSpc>
              <a:spcBef>
                <a:spcPct val="40000"/>
              </a:spcBef>
            </a:pPr>
            <a:r>
              <a:rPr lang="en-US" sz="2400" b="1" smtClean="0"/>
              <a:t>Drug-induced hypomania excluded</a:t>
            </a:r>
          </a:p>
          <a:p>
            <a:pPr>
              <a:lnSpc>
                <a:spcPct val="90000"/>
              </a:lnSpc>
              <a:spcBef>
                <a:spcPct val="40000"/>
              </a:spcBef>
            </a:pPr>
            <a:r>
              <a:rPr lang="en-US" sz="2400" b="1" smtClean="0"/>
              <a:t>Lack of recognition of subsyndromal forms of mania may result in</a:t>
            </a:r>
          </a:p>
          <a:p>
            <a:pPr marL="608013" lvl="1" indent="-212725">
              <a:lnSpc>
                <a:spcPct val="90000"/>
              </a:lnSpc>
            </a:pPr>
            <a:r>
              <a:rPr lang="en-US" sz="2000" smtClean="0"/>
              <a:t>Misdiagnosis (e.g. personality disorders)</a:t>
            </a:r>
          </a:p>
          <a:p>
            <a:pPr marL="608013" lvl="1" indent="-212725">
              <a:lnSpc>
                <a:spcPct val="90000"/>
              </a:lnSpc>
            </a:pPr>
            <a:r>
              <a:rPr lang="en-US" sz="2000" smtClean="0"/>
              <a:t>Delay to appropriate treatments and worsening prognosis</a:t>
            </a:r>
          </a:p>
          <a:p>
            <a:pPr>
              <a:lnSpc>
                <a:spcPct val="90000"/>
              </a:lnSpc>
              <a:spcBef>
                <a:spcPct val="40000"/>
              </a:spcBef>
            </a:pPr>
            <a:r>
              <a:rPr lang="en-US" sz="2400" b="1" smtClean="0"/>
              <a:t>Mixed symptoms insufficiently characterized</a:t>
            </a:r>
            <a:r>
              <a:rPr lang="en-US" sz="2400" smtClean="0"/>
              <a:t> </a:t>
            </a:r>
          </a:p>
          <a:p>
            <a:pPr>
              <a:lnSpc>
                <a:spcPct val="90000"/>
              </a:lnSpc>
              <a:spcBef>
                <a:spcPct val="40000"/>
              </a:spcBef>
            </a:pPr>
            <a:endParaRPr lang="en-GB" sz="2400" smtClean="0"/>
          </a:p>
        </p:txBody>
      </p:sp>
      <p:sp>
        <p:nvSpPr>
          <p:cNvPr id="277507" name="Rectangle 4"/>
          <p:cNvSpPr>
            <a:spLocks noChangeArrowheads="1"/>
          </p:cNvSpPr>
          <p:nvPr/>
        </p:nvSpPr>
        <p:spPr bwMode="auto">
          <a:xfrm>
            <a:off x="0" y="179388"/>
            <a:ext cx="9144000" cy="1171575"/>
          </a:xfrm>
          <a:prstGeom prst="rect">
            <a:avLst/>
          </a:prstGeom>
          <a:noFill/>
          <a:ln w="9525">
            <a:noFill/>
            <a:miter lim="800000"/>
            <a:headEnd/>
            <a:tailEnd/>
          </a:ln>
        </p:spPr>
        <p:txBody>
          <a:bodyPr lIns="92064" tIns="46033" rIns="92064" bIns="46033" anchor="ctr"/>
          <a:lstStyle/>
          <a:p>
            <a:pPr>
              <a:lnSpc>
                <a:spcPts val="4000"/>
              </a:lnSpc>
            </a:pPr>
            <a:endParaRPr lang="nl-NL" sz="2100" b="1">
              <a:solidFill>
                <a:srgbClr val="000048"/>
              </a:solidFill>
            </a:endParaRPr>
          </a:p>
        </p:txBody>
      </p:sp>
      <p:sp>
        <p:nvSpPr>
          <p:cNvPr id="277508" name="Rectangle 5"/>
          <p:cNvSpPr>
            <a:spLocks noChangeArrowheads="1"/>
          </p:cNvSpPr>
          <p:nvPr/>
        </p:nvSpPr>
        <p:spPr bwMode="auto">
          <a:xfrm>
            <a:off x="228600" y="1052513"/>
            <a:ext cx="8686800" cy="4624387"/>
          </a:xfrm>
          <a:prstGeom prst="rect">
            <a:avLst/>
          </a:prstGeom>
          <a:noFill/>
          <a:ln w="9525">
            <a:noFill/>
            <a:miter lim="800000"/>
            <a:headEnd/>
            <a:tailEnd/>
          </a:ln>
        </p:spPr>
        <p:txBody>
          <a:bodyPr lIns="92064" tIns="46033" rIns="92064" bIns="46033"/>
          <a:lstStyle/>
          <a:p>
            <a:pPr marL="342900" indent="-342900">
              <a:spcAft>
                <a:spcPts val="1500"/>
              </a:spcAft>
              <a:buClr>
                <a:schemeClr val="bg1"/>
              </a:buClr>
              <a:buFont typeface="Symbol" pitchFamily="18" charset="2"/>
              <a:buChar char="·"/>
            </a:pPr>
            <a:endParaRPr lang="nl-NL">
              <a:solidFill>
                <a:srgbClr val="000048"/>
              </a:solidFill>
            </a:endParaRPr>
          </a:p>
        </p:txBody>
      </p:sp>
      <p:sp>
        <p:nvSpPr>
          <p:cNvPr id="277509" name="Rectangle 7"/>
          <p:cNvSpPr>
            <a:spLocks noChangeArrowheads="1"/>
          </p:cNvSpPr>
          <p:nvPr/>
        </p:nvSpPr>
        <p:spPr bwMode="auto">
          <a:xfrm>
            <a:off x="57150" y="6572250"/>
            <a:ext cx="8439150" cy="238125"/>
          </a:xfrm>
          <a:prstGeom prst="rect">
            <a:avLst/>
          </a:prstGeom>
          <a:noFill/>
          <a:ln w="9525">
            <a:noFill/>
            <a:miter lim="800000"/>
            <a:headEnd/>
            <a:tailEnd/>
          </a:ln>
        </p:spPr>
        <p:txBody>
          <a:bodyPr lIns="92075" tIns="46038" rIns="92075" bIns="46038">
            <a:spAutoFit/>
          </a:bodyPr>
          <a:lstStyle/>
          <a:p>
            <a:pPr>
              <a:lnSpc>
                <a:spcPct val="80000"/>
              </a:lnSpc>
            </a:pPr>
            <a:r>
              <a:rPr lang="en-US" sz="1200">
                <a:cs typeface="Times New Roman" pitchFamily="18" charset="0"/>
              </a:rPr>
              <a:t>Akiskal. </a:t>
            </a:r>
            <a:r>
              <a:rPr lang="en-US" sz="1200" i="1">
                <a:cs typeface="Times New Roman" pitchFamily="18" charset="0"/>
              </a:rPr>
              <a:t>J Clin Psychopharmacol</a:t>
            </a:r>
            <a:r>
              <a:rPr lang="en-US" sz="1200">
                <a:cs typeface="Times New Roman" pitchFamily="18" charset="0"/>
              </a:rPr>
              <a:t> 1996;16(2 Suppl. 1):4S</a:t>
            </a:r>
            <a:r>
              <a:rPr lang="en-US" sz="1200"/>
              <a:t>–</a:t>
            </a:r>
            <a:r>
              <a:rPr lang="en-US" sz="1200">
                <a:cs typeface="Times New Roman" pitchFamily="18" charset="0"/>
              </a:rPr>
              <a:t>14S; Akiskal. </a:t>
            </a:r>
            <a:r>
              <a:rPr lang="en-US" sz="1200" i="1"/>
              <a:t>J Affect Disord</a:t>
            </a:r>
            <a:r>
              <a:rPr lang="en-US" sz="1200"/>
              <a:t>. 2006;96(3):197–205  </a:t>
            </a:r>
          </a:p>
        </p:txBody>
      </p:sp>
    </p:spTree>
  </p:cSld>
  <p:clrMapOvr>
    <a:masterClrMapping/>
  </p:clrMapOvr>
  <p:transition advClick="0"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Text Box 4"/>
          <p:cNvSpPr txBox="1">
            <a:spLocks noChangeArrowheads="1"/>
          </p:cNvSpPr>
          <p:nvPr/>
        </p:nvSpPr>
        <p:spPr bwMode="auto">
          <a:xfrm>
            <a:off x="339725" y="6165850"/>
            <a:ext cx="6319838" cy="479425"/>
          </a:xfrm>
          <a:prstGeom prst="rect">
            <a:avLst/>
          </a:prstGeom>
          <a:noFill/>
          <a:ln w="9525">
            <a:noFill/>
            <a:miter lim="800000"/>
            <a:headEnd/>
            <a:tailEnd/>
          </a:ln>
        </p:spPr>
        <p:txBody>
          <a:bodyPr wrap="none">
            <a:spAutoFit/>
          </a:bodyPr>
          <a:lstStyle/>
          <a:p>
            <a:pPr eaLnBrk="0" hangingPunct="0">
              <a:lnSpc>
                <a:spcPct val="90000"/>
              </a:lnSpc>
            </a:pPr>
            <a:r>
              <a:rPr lang="fr-FR" sz="1400">
                <a:solidFill>
                  <a:srgbClr val="000000"/>
                </a:solidFill>
              </a:rPr>
              <a:t>Goldberg JF, et al.  Am J </a:t>
            </a:r>
            <a:r>
              <a:rPr lang="fr-FR" sz="1400" i="1">
                <a:solidFill>
                  <a:srgbClr val="000000"/>
                </a:solidFill>
              </a:rPr>
              <a:t>Psychiatry. </a:t>
            </a:r>
            <a:r>
              <a:rPr lang="fr-FR" sz="1400">
                <a:solidFill>
                  <a:srgbClr val="000000"/>
                </a:solidFill>
              </a:rPr>
              <a:t>2009, 166(2): 173-181.</a:t>
            </a:r>
          </a:p>
          <a:p>
            <a:pPr eaLnBrk="0" hangingPunct="0">
              <a:lnSpc>
                <a:spcPct val="90000"/>
              </a:lnSpc>
            </a:pPr>
            <a:r>
              <a:rPr lang="en-US" sz="1400">
                <a:solidFill>
                  <a:srgbClr val="000000"/>
                </a:solidFill>
              </a:rPr>
              <a:t>STEP-BD = Systematic Treatment Enhancement Program of Bipolar Disorder</a:t>
            </a:r>
          </a:p>
        </p:txBody>
      </p:sp>
      <p:graphicFrame>
        <p:nvGraphicFramePr>
          <p:cNvPr id="236546" name="Chart 80"/>
          <p:cNvGraphicFramePr>
            <a:graphicFrameLocks/>
          </p:cNvGraphicFramePr>
          <p:nvPr/>
        </p:nvGraphicFramePr>
        <p:xfrm>
          <a:off x="101600" y="1930400"/>
          <a:ext cx="9042400" cy="4090988"/>
        </p:xfrm>
        <a:graphic>
          <a:graphicData uri="http://schemas.openxmlformats.org/presentationml/2006/ole">
            <mc:AlternateContent xmlns:mc="http://schemas.openxmlformats.org/markup-compatibility/2006">
              <mc:Choice xmlns:v="urn:schemas-microsoft-com:vml" Requires="v">
                <p:oleObj spid="_x0000_s475140" r:id="rId6" imgW="9041152" imgH="4090771" progId="Excel.Sheet.8">
                  <p:embed/>
                </p:oleObj>
              </mc:Choice>
              <mc:Fallback>
                <p:oleObj r:id="rId6" imgW="9041152" imgH="4090771" progId="Excel.Sheet.8">
                  <p:embed/>
                  <p:pic>
                    <p:nvPicPr>
                      <p:cNvPr id="0" name="Picture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1930400"/>
                        <a:ext cx="90424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548" name="TextBox 83"/>
          <p:cNvSpPr txBox="1">
            <a:spLocks noChangeArrowheads="1"/>
          </p:cNvSpPr>
          <p:nvPr/>
        </p:nvSpPr>
        <p:spPr bwMode="auto">
          <a:xfrm>
            <a:off x="1828800" y="1371600"/>
            <a:ext cx="5334000" cy="584200"/>
          </a:xfrm>
          <a:prstGeom prst="rect">
            <a:avLst/>
          </a:prstGeom>
          <a:noFill/>
          <a:ln w="9525">
            <a:noFill/>
            <a:miter lim="800000"/>
            <a:headEnd/>
            <a:tailEnd/>
          </a:ln>
        </p:spPr>
        <p:txBody>
          <a:bodyPr>
            <a:spAutoFit/>
          </a:bodyPr>
          <a:lstStyle/>
          <a:p>
            <a:pPr algn="ctr"/>
            <a:r>
              <a:rPr lang="en-US">
                <a:solidFill>
                  <a:srgbClr val="000000"/>
                </a:solidFill>
                <a:latin typeface="Arial" charset="0"/>
              </a:rPr>
              <a:t>Number of DSM-IV Manic Symptoms During an Index Episode of Bipolar Depression in STEP-BD (N=1380)</a:t>
            </a:r>
          </a:p>
        </p:txBody>
      </p:sp>
      <p:sp>
        <p:nvSpPr>
          <p:cNvPr id="236549" name="Rectangle 2"/>
          <p:cNvSpPr txBox="1">
            <a:spLocks noChangeArrowheads="1"/>
          </p:cNvSpPr>
          <p:nvPr/>
        </p:nvSpPr>
        <p:spPr bwMode="auto">
          <a:xfrm>
            <a:off x="474663" y="152400"/>
            <a:ext cx="8194675" cy="1143000"/>
          </a:xfrm>
          <a:prstGeom prst="rect">
            <a:avLst/>
          </a:prstGeom>
          <a:noFill/>
          <a:ln w="9525">
            <a:noFill/>
            <a:miter lim="800000"/>
            <a:headEnd/>
            <a:tailEnd/>
          </a:ln>
        </p:spPr>
        <p:txBody>
          <a:bodyPr anchor="ctr"/>
          <a:lstStyle/>
          <a:p>
            <a:r>
              <a:rPr lang="en-US" sz="3200" b="1">
                <a:solidFill>
                  <a:srgbClr val="C0504D"/>
                </a:solidFill>
              </a:rPr>
              <a:t>Manic Symptoms Common in Patients with Bipolar Depression</a:t>
            </a:r>
            <a:endParaRPr lang="en-US" sz="3200" b="1" baseline="30000">
              <a:solidFill>
                <a:srgbClr val="C0504D"/>
              </a:solidFill>
            </a:endParaRPr>
          </a:p>
        </p:txBody>
      </p:sp>
      <p:sp>
        <p:nvSpPr>
          <p:cNvPr id="236550" name="TextBox 88"/>
          <p:cNvSpPr txBox="1">
            <a:spLocks noChangeArrowheads="1"/>
          </p:cNvSpPr>
          <p:nvPr/>
        </p:nvSpPr>
        <p:spPr bwMode="auto">
          <a:xfrm>
            <a:off x="7315200" y="1524000"/>
            <a:ext cx="1447800" cy="430213"/>
          </a:xfrm>
          <a:prstGeom prst="rect">
            <a:avLst/>
          </a:prstGeom>
          <a:noFill/>
          <a:ln w="9525">
            <a:noFill/>
            <a:miter lim="800000"/>
            <a:headEnd/>
            <a:tailEnd/>
          </a:ln>
        </p:spPr>
        <p:txBody>
          <a:bodyPr>
            <a:spAutoFit/>
          </a:bodyPr>
          <a:lstStyle/>
          <a:p>
            <a:r>
              <a:rPr lang="en-US" sz="1100">
                <a:solidFill>
                  <a:srgbClr val="000000"/>
                </a:solidFill>
                <a:latin typeface="Arial" charset="0"/>
              </a:rPr>
              <a:t>Bipolar I (n=401)</a:t>
            </a:r>
          </a:p>
          <a:p>
            <a:r>
              <a:rPr lang="en-US" sz="1100">
                <a:solidFill>
                  <a:srgbClr val="000000"/>
                </a:solidFill>
                <a:latin typeface="Arial" charset="0"/>
              </a:rPr>
              <a:t>Bipolar II (n=979)</a:t>
            </a:r>
          </a:p>
        </p:txBody>
      </p:sp>
      <p:sp>
        <p:nvSpPr>
          <p:cNvPr id="236551" name="TextBox 91"/>
          <p:cNvSpPr txBox="1">
            <a:spLocks noChangeArrowheads="1"/>
          </p:cNvSpPr>
          <p:nvPr/>
        </p:nvSpPr>
        <p:spPr bwMode="auto">
          <a:xfrm>
            <a:off x="1277938" y="2112963"/>
            <a:ext cx="990600" cy="523875"/>
          </a:xfrm>
          <a:prstGeom prst="rect">
            <a:avLst/>
          </a:prstGeom>
          <a:noFill/>
          <a:ln w="9525">
            <a:noFill/>
            <a:miter lim="800000"/>
            <a:headEnd/>
            <a:tailEnd/>
          </a:ln>
        </p:spPr>
        <p:txBody>
          <a:bodyPr>
            <a:spAutoFit/>
          </a:bodyPr>
          <a:lstStyle/>
          <a:p>
            <a:pPr algn="ctr"/>
            <a:r>
              <a:rPr lang="en-US" sz="1400">
                <a:solidFill>
                  <a:srgbClr val="000000"/>
                </a:solidFill>
                <a:latin typeface="Arial" charset="0"/>
              </a:rPr>
              <a:t>No mania</a:t>
            </a:r>
          </a:p>
          <a:p>
            <a:pPr algn="ctr"/>
            <a:r>
              <a:rPr lang="en-US" sz="1400">
                <a:solidFill>
                  <a:srgbClr val="000000"/>
                </a:solidFill>
                <a:latin typeface="Arial" charset="0"/>
              </a:rPr>
              <a:t>(31%)</a:t>
            </a:r>
          </a:p>
        </p:txBody>
      </p:sp>
      <p:sp>
        <p:nvSpPr>
          <p:cNvPr id="236552" name="TextBox 92"/>
          <p:cNvSpPr txBox="1">
            <a:spLocks noChangeArrowheads="1"/>
          </p:cNvSpPr>
          <p:nvPr/>
        </p:nvSpPr>
        <p:spPr bwMode="auto">
          <a:xfrm>
            <a:off x="2819400" y="2112963"/>
            <a:ext cx="1981200" cy="523875"/>
          </a:xfrm>
          <a:prstGeom prst="rect">
            <a:avLst/>
          </a:prstGeom>
          <a:noFill/>
          <a:ln w="9525">
            <a:noFill/>
            <a:miter lim="800000"/>
            <a:headEnd/>
            <a:tailEnd/>
          </a:ln>
        </p:spPr>
        <p:txBody>
          <a:bodyPr>
            <a:spAutoFit/>
          </a:bodyPr>
          <a:lstStyle/>
          <a:p>
            <a:pPr algn="ctr"/>
            <a:r>
              <a:rPr lang="en-US" sz="1400">
                <a:solidFill>
                  <a:srgbClr val="000000"/>
                </a:solidFill>
                <a:latin typeface="Arial" charset="0"/>
              </a:rPr>
              <a:t>Subsyndromal mania</a:t>
            </a:r>
          </a:p>
          <a:p>
            <a:pPr algn="ctr"/>
            <a:r>
              <a:rPr lang="en-US" sz="1400">
                <a:solidFill>
                  <a:srgbClr val="000000"/>
                </a:solidFill>
                <a:latin typeface="Arial" charset="0"/>
              </a:rPr>
              <a:t>(54%)</a:t>
            </a:r>
          </a:p>
        </p:txBody>
      </p:sp>
      <p:sp>
        <p:nvSpPr>
          <p:cNvPr id="236553" name="TextBox 93"/>
          <p:cNvSpPr txBox="1">
            <a:spLocks noChangeArrowheads="1"/>
          </p:cNvSpPr>
          <p:nvPr/>
        </p:nvSpPr>
        <p:spPr bwMode="auto">
          <a:xfrm>
            <a:off x="5791200" y="2112963"/>
            <a:ext cx="2133600" cy="523875"/>
          </a:xfrm>
          <a:prstGeom prst="rect">
            <a:avLst/>
          </a:prstGeom>
          <a:noFill/>
          <a:ln w="9525">
            <a:noFill/>
            <a:miter lim="800000"/>
            <a:headEnd/>
            <a:tailEnd/>
          </a:ln>
        </p:spPr>
        <p:txBody>
          <a:bodyPr>
            <a:spAutoFit/>
          </a:bodyPr>
          <a:lstStyle/>
          <a:p>
            <a:pPr algn="ctr"/>
            <a:r>
              <a:rPr lang="en-US" sz="1400">
                <a:solidFill>
                  <a:srgbClr val="000000"/>
                </a:solidFill>
                <a:latin typeface="Arial" charset="0"/>
              </a:rPr>
              <a:t>Full mixed episode</a:t>
            </a:r>
          </a:p>
          <a:p>
            <a:pPr algn="ctr"/>
            <a:r>
              <a:rPr lang="en-US" sz="1400">
                <a:solidFill>
                  <a:srgbClr val="000000"/>
                </a:solidFill>
                <a:latin typeface="Arial" charset="0"/>
              </a:rPr>
              <a:t>(15%)</a:t>
            </a:r>
          </a:p>
        </p:txBody>
      </p:sp>
      <p:cxnSp>
        <p:nvCxnSpPr>
          <p:cNvPr id="236554" name="Straight Connector 95"/>
          <p:cNvCxnSpPr>
            <a:cxnSpLocks noChangeShapeType="1"/>
          </p:cNvCxnSpPr>
          <p:nvPr/>
        </p:nvCxnSpPr>
        <p:spPr bwMode="auto">
          <a:xfrm rot="5400000" flipH="1" flipV="1">
            <a:off x="794544" y="3375819"/>
            <a:ext cx="2713038" cy="0"/>
          </a:xfrm>
          <a:prstGeom prst="line">
            <a:avLst/>
          </a:prstGeom>
          <a:noFill/>
          <a:ln w="12700" algn="ctr">
            <a:solidFill>
              <a:schemeClr val="tx1"/>
            </a:solidFill>
            <a:prstDash val="dash"/>
            <a:round/>
            <a:headEnd/>
            <a:tailEnd/>
          </a:ln>
        </p:spPr>
      </p:cxnSp>
      <p:cxnSp>
        <p:nvCxnSpPr>
          <p:cNvPr id="236555" name="Straight Connector 103"/>
          <p:cNvCxnSpPr>
            <a:cxnSpLocks noChangeShapeType="1"/>
          </p:cNvCxnSpPr>
          <p:nvPr/>
        </p:nvCxnSpPr>
        <p:spPr bwMode="auto">
          <a:xfrm rot="5400000" flipH="1" flipV="1">
            <a:off x="3521075" y="3376613"/>
            <a:ext cx="2714625" cy="0"/>
          </a:xfrm>
          <a:prstGeom prst="line">
            <a:avLst/>
          </a:prstGeom>
          <a:noFill/>
          <a:ln w="12700" algn="ctr">
            <a:solidFill>
              <a:schemeClr val="tx1"/>
            </a:solidFill>
            <a:prstDash val="dash"/>
            <a:round/>
            <a:headEnd/>
            <a:tailEnd/>
          </a:ln>
        </p:spPr>
      </p:cxnSp>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p:nvPr>
        </p:nvSpPr>
        <p:spPr>
          <a:xfrm>
            <a:off x="685800" y="0"/>
            <a:ext cx="7772400" cy="1752600"/>
          </a:xfrm>
        </p:spPr>
        <p:txBody>
          <a:bodyPr/>
          <a:lstStyle/>
          <a:p>
            <a:pPr algn="ctr"/>
            <a:r>
              <a:rPr lang="en-GB" sz="3200" dirty="0" smtClean="0"/>
              <a:t>BPII: Phenotype and diagnosis</a:t>
            </a:r>
          </a:p>
        </p:txBody>
      </p:sp>
      <p:sp>
        <p:nvSpPr>
          <p:cNvPr id="275458" name="Rectangle 3"/>
          <p:cNvSpPr>
            <a:spLocks noGrp="1" noChangeArrowheads="1"/>
          </p:cNvSpPr>
          <p:nvPr>
            <p:ph type="body" idx="1"/>
          </p:nvPr>
        </p:nvSpPr>
        <p:spPr>
          <a:xfrm>
            <a:off x="539750" y="1500188"/>
            <a:ext cx="8147050" cy="4143375"/>
          </a:xfrm>
        </p:spPr>
        <p:txBody>
          <a:bodyPr/>
          <a:lstStyle/>
          <a:p>
            <a:r>
              <a:rPr lang="en-GB" sz="2800" dirty="0" smtClean="0"/>
              <a:t>Problems of diagnosis – retrospective history of hypomania may be unreliable</a:t>
            </a:r>
          </a:p>
          <a:p>
            <a:endParaRPr lang="en-GB" sz="2800" dirty="0" smtClean="0"/>
          </a:p>
          <a:p>
            <a:r>
              <a:rPr lang="en-GB" sz="2800" dirty="0" smtClean="0"/>
              <a:t>But…</a:t>
            </a:r>
          </a:p>
          <a:p>
            <a:pPr lvl="1"/>
            <a:r>
              <a:rPr lang="en-GB" sz="2400" dirty="0" smtClean="0"/>
              <a:t>Diagnostic stability high - switch rates into mania are low</a:t>
            </a:r>
          </a:p>
          <a:p>
            <a:pPr lvl="1"/>
            <a:r>
              <a:rPr lang="en-GB" sz="2400" dirty="0" smtClean="0"/>
              <a:t>High inter-</a:t>
            </a:r>
            <a:r>
              <a:rPr lang="en-GB" sz="2400" dirty="0" err="1" smtClean="0"/>
              <a:t>rater</a:t>
            </a:r>
            <a:r>
              <a:rPr lang="en-GB" sz="2400" dirty="0" smtClean="0"/>
              <a:t> reliability has been reported</a:t>
            </a:r>
          </a:p>
          <a:p>
            <a:pPr lvl="1"/>
            <a:r>
              <a:rPr lang="en-GB" sz="2400" dirty="0" smtClean="0"/>
              <a:t>Bipolar II tends to “breed true” despite genetic </a:t>
            </a:r>
            <a:r>
              <a:rPr lang="en-GB" sz="2400" dirty="0" err="1" smtClean="0"/>
              <a:t>heterogenity</a:t>
            </a:r>
            <a:endParaRPr lang="en-GB" sz="2000" dirty="0" smtClean="0"/>
          </a:p>
          <a:p>
            <a:endParaRPr lang="en-GB" sz="2800" dirty="0" smtClean="0"/>
          </a:p>
        </p:txBody>
      </p:sp>
      <p:sp>
        <p:nvSpPr>
          <p:cNvPr id="4" name="TextBox 3"/>
          <p:cNvSpPr txBox="1"/>
          <p:nvPr/>
        </p:nvSpPr>
        <p:spPr>
          <a:xfrm>
            <a:off x="857250" y="6416675"/>
            <a:ext cx="2797175" cy="369888"/>
          </a:xfrm>
          <a:prstGeom prst="rect">
            <a:avLst/>
          </a:prstGeom>
          <a:noFill/>
        </p:spPr>
        <p:txBody>
          <a:bodyPr wrap="none">
            <a:spAutoFit/>
          </a:bodyPr>
          <a:lstStyle/>
          <a:p>
            <a:pPr>
              <a:defRPr/>
            </a:pPr>
            <a:r>
              <a:rPr lang="en-GB" dirty="0">
                <a:solidFill>
                  <a:schemeClr val="bg1">
                    <a:lumMod val="65000"/>
                  </a:schemeClr>
                </a:solidFill>
                <a:latin typeface="Arial" pitchFamily="34" charset="0"/>
                <a:cs typeface="Arial" pitchFamily="34" charset="0"/>
              </a:rPr>
              <a:t>1.  </a:t>
            </a:r>
            <a:r>
              <a:rPr lang="en-GB" dirty="0" err="1">
                <a:solidFill>
                  <a:schemeClr val="bg1">
                    <a:lumMod val="65000"/>
                  </a:schemeClr>
                </a:solidFill>
                <a:latin typeface="Arial" pitchFamily="34" charset="0"/>
                <a:cs typeface="Arial" pitchFamily="34" charset="0"/>
              </a:rPr>
              <a:t>Vieta</a:t>
            </a:r>
            <a:r>
              <a:rPr lang="en-GB" dirty="0">
                <a:solidFill>
                  <a:schemeClr val="bg1">
                    <a:lumMod val="65000"/>
                  </a:schemeClr>
                </a:solidFill>
                <a:latin typeface="Arial" pitchFamily="34" charset="0"/>
                <a:cs typeface="Arial" pitchFamily="34" charset="0"/>
              </a:rPr>
              <a:t> &amp; </a:t>
            </a:r>
            <a:r>
              <a:rPr lang="en-GB" dirty="0" err="1">
                <a:solidFill>
                  <a:schemeClr val="bg1">
                    <a:lumMod val="65000"/>
                  </a:schemeClr>
                </a:solidFill>
                <a:latin typeface="Arial" pitchFamily="34" charset="0"/>
                <a:cs typeface="Arial" pitchFamily="34" charset="0"/>
              </a:rPr>
              <a:t>Suppes</a:t>
            </a:r>
            <a:r>
              <a:rPr lang="en-GB" dirty="0">
                <a:solidFill>
                  <a:schemeClr val="bg1">
                    <a:lumMod val="65000"/>
                  </a:schemeClr>
                </a:solidFill>
                <a:latin typeface="Arial" pitchFamily="34" charset="0"/>
                <a:cs typeface="Arial" pitchFamily="34" charset="0"/>
              </a:rPr>
              <a:t>, 2008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ChangeArrowheads="1"/>
          </p:cNvSpPr>
          <p:nvPr/>
        </p:nvSpPr>
        <p:spPr bwMode="auto">
          <a:xfrm>
            <a:off x="2362200" y="3429000"/>
            <a:ext cx="4572000" cy="1800225"/>
          </a:xfrm>
          <a:prstGeom prst="rect">
            <a:avLst/>
          </a:prstGeom>
          <a:noFill/>
          <a:ln w="9525">
            <a:noFill/>
            <a:miter lim="800000"/>
            <a:headEnd/>
            <a:tailEnd/>
          </a:ln>
        </p:spPr>
        <p:txBody>
          <a:bodyPr>
            <a:spAutoFit/>
          </a:bodyPr>
          <a:lstStyle/>
          <a:p>
            <a:endParaRPr lang="en-US" sz="2800">
              <a:solidFill>
                <a:srgbClr val="000000"/>
              </a:solidFill>
            </a:endParaRPr>
          </a:p>
          <a:p>
            <a:endParaRPr lang="en-US" sz="2800">
              <a:solidFill>
                <a:srgbClr val="000000"/>
              </a:solidFill>
            </a:endParaRPr>
          </a:p>
          <a:p>
            <a:endParaRPr lang="en-US" sz="2800">
              <a:solidFill>
                <a:srgbClr val="000000"/>
              </a:solidFill>
            </a:endParaRPr>
          </a:p>
          <a:p>
            <a:endParaRPr lang="en-US" sz="2800">
              <a:solidFill>
                <a:srgbClr val="000000"/>
              </a:solidFill>
            </a:endParaRPr>
          </a:p>
        </p:txBody>
      </p:sp>
      <p:graphicFrame>
        <p:nvGraphicFramePr>
          <p:cNvPr id="598055" name="Group 39"/>
          <p:cNvGraphicFramePr>
            <a:graphicFrameLocks noGrp="1"/>
          </p:cNvGraphicFramePr>
          <p:nvPr/>
        </p:nvGraphicFramePr>
        <p:xfrm>
          <a:off x="301625" y="1125538"/>
          <a:ext cx="8591550" cy="5297488"/>
        </p:xfrm>
        <a:graphic>
          <a:graphicData uri="http://schemas.openxmlformats.org/drawingml/2006/table">
            <a:tbl>
              <a:tblPr/>
              <a:tblGrid>
                <a:gridCol w="4070350"/>
                <a:gridCol w="4521200"/>
              </a:tblGrid>
              <a:tr h="6032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Arial Narrow" pitchFamily="34" charset="0"/>
                        </a:rPr>
                        <a:t>Bipolar Disorder</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latin typeface="Arial Narrow" pitchFamily="34" charset="0"/>
                        </a:rPr>
                        <a:t>Borderline Personality Disorder</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Onset in teens or early 20s </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rPr>
                        <a:t>No defined onset</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701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Spontaneous mood changes </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Mood changes </a:t>
                      </a:r>
                      <a:r>
                        <a:rPr kumimoji="0" lang="en-US" sz="2000" b="1" i="0" u="none" strike="noStrike" cap="none" normalizeH="0" baseline="0" smtClean="0">
                          <a:ln>
                            <a:noFill/>
                          </a:ln>
                          <a:solidFill>
                            <a:schemeClr val="tx1"/>
                          </a:solidFill>
                          <a:effectLst/>
                          <a:latin typeface="Arial Narrow" pitchFamily="34" charset="0"/>
                        </a:rPr>
                        <a:t>precipitated </a:t>
                      </a:r>
                      <a:r>
                        <a:rPr kumimoji="0" lang="en-US" sz="2000" b="0" i="0" u="none" strike="noStrike" cap="none" normalizeH="0" baseline="0" smtClean="0">
                          <a:ln>
                            <a:noFill/>
                          </a:ln>
                          <a:solidFill>
                            <a:schemeClr val="tx1"/>
                          </a:solidFill>
                          <a:effectLst/>
                          <a:latin typeface="Arial Narrow" pitchFamily="34" charset="0"/>
                        </a:rPr>
                        <a:t>by internal or external events</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701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Euthymic, dysphoric, anxious and elated mood shifts</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Euthymic, dysphoric, anxious and </a:t>
                      </a:r>
                      <a:r>
                        <a:rPr kumimoji="0" lang="en-US" sz="2000" b="1" i="0" u="none" strike="noStrike" cap="none" normalizeH="0" baseline="0" smtClean="0">
                          <a:ln>
                            <a:noFill/>
                          </a:ln>
                          <a:solidFill>
                            <a:schemeClr val="tx1"/>
                          </a:solidFill>
                          <a:effectLst/>
                          <a:latin typeface="Arial Narrow" pitchFamily="34" charset="0"/>
                        </a:rPr>
                        <a:t>angry</a:t>
                      </a:r>
                      <a:r>
                        <a:rPr kumimoji="0" lang="en-US" sz="2000" b="0" i="0" u="none" strike="noStrike" cap="none" normalizeH="0" baseline="0" smtClean="0">
                          <a:ln>
                            <a:noFill/>
                          </a:ln>
                          <a:solidFill>
                            <a:schemeClr val="tx1"/>
                          </a:solidFill>
                          <a:effectLst/>
                          <a:latin typeface="Arial Narrow" pitchFamily="34" charset="0"/>
                        </a:rPr>
                        <a:t> mood shifts </a:t>
                      </a:r>
                      <a:r>
                        <a:rPr kumimoji="0" lang="en-US" sz="2000" b="1" i="0" u="none" strike="noStrike" cap="none" normalizeH="0" baseline="0" smtClean="0">
                          <a:ln>
                            <a:noFill/>
                          </a:ln>
                          <a:solidFill>
                            <a:schemeClr val="tx1"/>
                          </a:solidFill>
                          <a:effectLst/>
                          <a:latin typeface="Arial Narrow" pitchFamily="34" charset="0"/>
                        </a:rPr>
                        <a:t>but elated mood is rare</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Episodic impulsivity and risk-taking </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rPr>
                        <a:t>Chronic impulsivity</a:t>
                      </a:r>
                      <a:r>
                        <a:rPr kumimoji="0" lang="en-US" sz="2000" b="0" i="0" u="none" strike="noStrike" cap="none" normalizeH="0" baseline="0" smtClean="0">
                          <a:ln>
                            <a:noFill/>
                          </a:ln>
                          <a:solidFill>
                            <a:schemeClr val="tx1"/>
                          </a:solidFill>
                          <a:effectLst/>
                          <a:latin typeface="Arial Narrow" pitchFamily="34" charset="0"/>
                        </a:rPr>
                        <a:t> and risk-taking</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100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Episodic suicide attempts related to depressive episodes </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rPr>
                        <a:t>Recurrent suicidal gestures</a:t>
                      </a:r>
                      <a:r>
                        <a:rPr kumimoji="0" lang="en-US" sz="2000" b="0" i="0" u="none" strike="noStrike" cap="none" normalizeH="0" baseline="0" smtClean="0">
                          <a:ln>
                            <a:noFill/>
                          </a:ln>
                          <a:solidFill>
                            <a:schemeClr val="tx1"/>
                          </a:solidFill>
                          <a:effectLst/>
                          <a:latin typeface="Arial Narrow" pitchFamily="34" charset="0"/>
                        </a:rPr>
                        <a:t> associated with both depression and internal/external precipitants</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Self-mutilation rare </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rPr>
                        <a:t>Self-mutilation</a:t>
                      </a:r>
                      <a:r>
                        <a:rPr kumimoji="0" lang="en-US" sz="2000" b="0" i="0" u="none" strike="noStrike" cap="none" normalizeH="0" baseline="0" smtClean="0">
                          <a:ln>
                            <a:noFill/>
                          </a:ln>
                          <a:solidFill>
                            <a:schemeClr val="tx1"/>
                          </a:solidFill>
                          <a:effectLst/>
                          <a:latin typeface="Arial Narrow" pitchFamily="34" charset="0"/>
                        </a:rPr>
                        <a:t> common</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Endorse ‘depressed mood’ as descriptor </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Endorse ‘</a:t>
                      </a:r>
                      <a:r>
                        <a:rPr kumimoji="0" lang="en-US" sz="2000" b="1" i="0" u="none" strike="noStrike" cap="none" normalizeH="0" baseline="0" smtClean="0">
                          <a:ln>
                            <a:noFill/>
                          </a:ln>
                          <a:solidFill>
                            <a:schemeClr val="tx1"/>
                          </a:solidFill>
                          <a:effectLst/>
                          <a:latin typeface="Arial Narrow" pitchFamily="34" charset="0"/>
                        </a:rPr>
                        <a:t>emptiness</a:t>
                      </a:r>
                      <a:r>
                        <a:rPr kumimoji="0" lang="en-US" sz="2000" b="0" i="0" u="none" strike="noStrike" cap="none" normalizeH="0" baseline="0" smtClean="0">
                          <a:ln>
                            <a:noFill/>
                          </a:ln>
                          <a:solidFill>
                            <a:schemeClr val="tx1"/>
                          </a:solidFill>
                          <a:effectLst/>
                          <a:latin typeface="Arial Narrow" pitchFamily="34" charset="0"/>
                        </a:rPr>
                        <a:t>’ as descriptor</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r h="701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Narrow" pitchFamily="34" charset="0"/>
                        </a:rPr>
                        <a:t>Family history of bipolar I or II or recurrent depression </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Narrow" pitchFamily="34" charset="0"/>
                        </a:rPr>
                        <a:t>Family history negative</a:t>
                      </a:r>
                      <a:r>
                        <a:rPr kumimoji="0" lang="en-US" sz="2000" b="0" i="0" u="none" strike="noStrike" cap="none" normalizeH="0" baseline="0" smtClean="0">
                          <a:ln>
                            <a:noFill/>
                          </a:ln>
                          <a:solidFill>
                            <a:schemeClr val="tx1"/>
                          </a:solidFill>
                          <a:effectLst/>
                          <a:latin typeface="Arial Narrow" pitchFamily="34" charset="0"/>
                        </a:rPr>
                        <a:t> for bipolar I, II and recurrent depression</a:t>
                      </a:r>
                    </a:p>
                  </a:txBody>
                  <a:tcPr marT="45723" marB="45723" anchor="ctr" horzOverflow="overflow">
                    <a:lnL w="12700" cap="flat" cmpd="sng" algn="ctr">
                      <a:solidFill>
                        <a:srgbClr val="EEC58B"/>
                      </a:solidFill>
                      <a:prstDash val="solid"/>
                      <a:round/>
                      <a:headEnd type="none" w="med" len="med"/>
                      <a:tailEnd type="none" w="med" len="med"/>
                    </a:lnL>
                    <a:lnR w="12700" cap="flat" cmpd="sng" algn="ctr">
                      <a:solidFill>
                        <a:srgbClr val="EEC58B"/>
                      </a:solidFill>
                      <a:prstDash val="solid"/>
                      <a:round/>
                      <a:headEnd type="none" w="med" len="med"/>
                      <a:tailEnd type="none" w="med" len="med"/>
                    </a:lnR>
                    <a:lnT w="12700" cap="flat" cmpd="sng" algn="ctr">
                      <a:solidFill>
                        <a:srgbClr val="EEC58B"/>
                      </a:solidFill>
                      <a:prstDash val="solid"/>
                      <a:round/>
                      <a:headEnd type="none" w="med" len="med"/>
                      <a:tailEnd type="none" w="med" len="med"/>
                    </a:lnT>
                    <a:lnB w="12700" cap="flat" cmpd="sng" algn="ctr">
                      <a:solidFill>
                        <a:srgbClr val="EEC58B"/>
                      </a:solidFill>
                      <a:prstDash val="solid"/>
                      <a:round/>
                      <a:headEnd type="none" w="med" len="med"/>
                      <a:tailEnd type="none" w="med" len="med"/>
                    </a:lnB>
                    <a:lnTlToBr>
                      <a:noFill/>
                    </a:lnTlToBr>
                    <a:lnBlToTr>
                      <a:noFill/>
                    </a:lnBlToTr>
                    <a:noFill/>
                  </a:tcPr>
                </a:tc>
              </a:tr>
            </a:tbl>
          </a:graphicData>
        </a:graphic>
      </p:graphicFrame>
      <p:sp>
        <p:nvSpPr>
          <p:cNvPr id="264226" name="Text Box 35"/>
          <p:cNvSpPr txBox="1">
            <a:spLocks noChangeArrowheads="1"/>
          </p:cNvSpPr>
          <p:nvPr/>
        </p:nvSpPr>
        <p:spPr bwMode="auto">
          <a:xfrm>
            <a:off x="234950" y="6362700"/>
            <a:ext cx="5870575" cy="488950"/>
          </a:xfrm>
          <a:prstGeom prst="rect">
            <a:avLst/>
          </a:prstGeom>
          <a:noFill/>
          <a:ln w="9525">
            <a:noFill/>
            <a:miter lim="800000"/>
            <a:headEnd/>
            <a:tailEnd/>
          </a:ln>
        </p:spPr>
        <p:txBody>
          <a:bodyPr>
            <a:spAutoFit/>
          </a:bodyPr>
          <a:lstStyle/>
          <a:p>
            <a:pPr eaLnBrk="0" hangingPunct="0">
              <a:lnSpc>
                <a:spcPct val="93000"/>
              </a:lnSpc>
              <a:buClr>
                <a:srgbClr val="FAFAFA"/>
              </a:buClr>
              <a:buFont typeface="Arial" charset="0"/>
              <a:buNone/>
            </a:pPr>
            <a:endParaRPr lang="en-GB" sz="1400">
              <a:solidFill>
                <a:srgbClr val="808080"/>
              </a:solidFill>
              <a:latin typeface="Arial Narrow" pitchFamily="34" charset="0"/>
            </a:endParaRPr>
          </a:p>
          <a:p>
            <a:pPr eaLnBrk="0" hangingPunct="0">
              <a:lnSpc>
                <a:spcPct val="93000"/>
              </a:lnSpc>
              <a:buClr>
                <a:srgbClr val="FAFAFA"/>
              </a:buClr>
              <a:buFont typeface="Arial" charset="0"/>
              <a:buNone/>
            </a:pPr>
            <a:r>
              <a:rPr lang="en-GB" sz="1400">
                <a:solidFill>
                  <a:srgbClr val="808080"/>
                </a:solidFill>
                <a:latin typeface="Arial Narrow" pitchFamily="34" charset="0"/>
              </a:rPr>
              <a:t>Adapted from Yatham L,  et al. </a:t>
            </a:r>
            <a:r>
              <a:rPr lang="en-GB" sz="1400" i="1">
                <a:solidFill>
                  <a:srgbClr val="808080"/>
                </a:solidFill>
                <a:latin typeface="Arial Narrow" pitchFamily="34" charset="0"/>
              </a:rPr>
              <a:t>Bipolar Disord </a:t>
            </a:r>
            <a:r>
              <a:rPr lang="en-GB" sz="1400">
                <a:solidFill>
                  <a:srgbClr val="808080"/>
                </a:solidFill>
                <a:latin typeface="Arial Narrow" pitchFamily="34" charset="0"/>
              </a:rPr>
              <a:t>2005: 7 (Suppl. 3): 5–69.</a:t>
            </a:r>
            <a:endParaRPr lang="en-US" sz="1400">
              <a:solidFill>
                <a:srgbClr val="808080"/>
              </a:solidFill>
              <a:latin typeface="Arial Narrow" pitchFamily="34" charset="0"/>
            </a:endParaRPr>
          </a:p>
        </p:txBody>
      </p:sp>
      <p:sp>
        <p:nvSpPr>
          <p:cNvPr id="264227" name="Rectangle 36"/>
          <p:cNvSpPr>
            <a:spLocks noChangeArrowheads="1"/>
          </p:cNvSpPr>
          <p:nvPr/>
        </p:nvSpPr>
        <p:spPr bwMode="auto">
          <a:xfrm>
            <a:off x="195263" y="150813"/>
            <a:ext cx="8624887" cy="874712"/>
          </a:xfrm>
          <a:prstGeom prst="rect">
            <a:avLst/>
          </a:prstGeom>
          <a:noFill/>
          <a:ln w="9525">
            <a:noFill/>
            <a:miter lim="800000"/>
            <a:headEnd/>
            <a:tailEnd/>
          </a:ln>
        </p:spPr>
        <p:txBody>
          <a:bodyPr tIns="45710" rIns="91420" bIns="45710" anchor="b"/>
          <a:lstStyle/>
          <a:p>
            <a:pPr algn="ctr"/>
            <a:r>
              <a:rPr lang="en-US" sz="3200" b="1">
                <a:solidFill>
                  <a:srgbClr val="333399"/>
                </a:solidFill>
              </a:rPr>
              <a:t>Bipolar Disorder &amp; </a:t>
            </a:r>
            <a:br>
              <a:rPr lang="en-US" sz="3200" b="1">
                <a:solidFill>
                  <a:srgbClr val="333399"/>
                </a:solidFill>
              </a:rPr>
            </a:br>
            <a:r>
              <a:rPr lang="en-US" sz="3200" b="1">
                <a:solidFill>
                  <a:srgbClr val="333399"/>
                </a:solidFill>
              </a:rPr>
              <a:t>Borderline Personality Disorder</a:t>
            </a:r>
            <a:endParaRPr lang="en-US" sz="4400" b="1">
              <a:solidFill>
                <a:srgbClr val="333399"/>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0" name="Rectangle 2"/>
          <p:cNvSpPr>
            <a:spLocks noGrp="1" noChangeArrowheads="1"/>
          </p:cNvSpPr>
          <p:nvPr>
            <p:ph type="title" idx="4294967295"/>
          </p:nvPr>
        </p:nvSpPr>
        <p:spPr bwMode="auto">
          <a:xfrm>
            <a:off x="947738" y="1009650"/>
            <a:ext cx="7267575" cy="895350"/>
          </a:xfrm>
          <a:prstGeom prst="rect">
            <a:avLst/>
          </a:prstGeom>
          <a:solidFill>
            <a:srgbClr val="CCFFFF"/>
          </a:solidFill>
          <a:ln>
            <a:miter lim="800000"/>
            <a:headEnd/>
            <a:tailEnd/>
          </a:ln>
        </p:spPr>
        <p:txBody>
          <a:bodyPr anchor="ctr"/>
          <a:lstStyle/>
          <a:p>
            <a:pPr algn="ctr" eaLnBrk="1" hangingPunct="1"/>
            <a:r>
              <a:rPr lang="en-US" sz="2400" b="1" dirty="0" smtClean="0"/>
              <a:t>Age of Onset of Bipolar Disorder</a:t>
            </a:r>
          </a:p>
        </p:txBody>
      </p:sp>
      <p:grpSp>
        <p:nvGrpSpPr>
          <p:cNvPr id="2" name="Group 3"/>
          <p:cNvGrpSpPr>
            <a:grpSpLocks/>
          </p:cNvGrpSpPr>
          <p:nvPr/>
        </p:nvGrpSpPr>
        <p:grpSpPr bwMode="auto">
          <a:xfrm>
            <a:off x="385763" y="1912938"/>
            <a:ext cx="7913687" cy="4614862"/>
            <a:chOff x="244" y="950"/>
            <a:chExt cx="5330" cy="2907"/>
          </a:xfrm>
        </p:grpSpPr>
        <p:graphicFrame>
          <p:nvGraphicFramePr>
            <p:cNvPr id="4119" name="Object 23"/>
            <p:cNvGraphicFramePr>
              <a:graphicFrameLocks noChangeAspect="1"/>
            </p:cNvGraphicFramePr>
            <p:nvPr/>
          </p:nvGraphicFramePr>
          <p:xfrm>
            <a:off x="752" y="1201"/>
            <a:ext cx="4464" cy="1891"/>
          </p:xfrm>
          <a:graphic>
            <a:graphicData uri="http://schemas.openxmlformats.org/presentationml/2006/ole">
              <mc:AlternateContent xmlns:mc="http://schemas.openxmlformats.org/markup-compatibility/2006">
                <mc:Choice xmlns:v="urn:schemas-microsoft-com:vml" Requires="v">
                  <p:oleObj spid="_x0000_s467972" name="Chart" r:id="rId4" imgW="7134267" imgH="3228945" progId="MSGraph.Chart.8">
                    <p:embed followColorScheme="full"/>
                  </p:oleObj>
                </mc:Choice>
                <mc:Fallback>
                  <p:oleObj name="Chart" r:id="rId4" imgW="7134267" imgH="322894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 y="1201"/>
                          <a:ext cx="4464" cy="1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2" name="Text Box 5"/>
            <p:cNvSpPr txBox="1">
              <a:spLocks noChangeArrowheads="1"/>
            </p:cNvSpPr>
            <p:nvPr/>
          </p:nvSpPr>
          <p:spPr bwMode="auto">
            <a:xfrm rot="2700000">
              <a:off x="625" y="3349"/>
              <a:ext cx="428"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a:t>
              </a:r>
              <a:r>
                <a:rPr lang="en-US" sz="2000" b="1">
                  <a:solidFill>
                    <a:srgbClr val="FAFD00"/>
                  </a:solidFill>
                  <a:latin typeface="Arial Narrow" pitchFamily="34" charset="0"/>
                  <a:ea typeface="ＭＳ Ｐゴシック"/>
                  <a:cs typeface="ＭＳ Ｐゴシック"/>
                  <a:sym typeface="Symbol" pitchFamily="18" charset="2"/>
                </a:rPr>
                <a:t> </a:t>
              </a:r>
              <a:r>
                <a:rPr lang="en-US" sz="2000" b="1">
                  <a:latin typeface="Arial Narrow" pitchFamily="34" charset="0"/>
                  <a:ea typeface="ＭＳ Ｐゴシック"/>
                  <a:cs typeface="ＭＳ Ｐゴシック"/>
                  <a:sym typeface="Symbol" pitchFamily="18" charset="2"/>
                </a:rPr>
                <a:t>7</a:t>
              </a:r>
              <a:endParaRPr lang="en-US" sz="2000" b="1">
                <a:latin typeface="Arial Narrow" pitchFamily="34" charset="0"/>
                <a:ea typeface="ＭＳ Ｐゴシック"/>
                <a:cs typeface="ＭＳ Ｐゴシック"/>
              </a:endParaRPr>
            </a:p>
          </p:txBody>
        </p:sp>
        <p:sp>
          <p:nvSpPr>
            <p:cNvPr id="4123" name="Text Box 6"/>
            <p:cNvSpPr txBox="1">
              <a:spLocks noChangeArrowheads="1"/>
            </p:cNvSpPr>
            <p:nvPr/>
          </p:nvSpPr>
          <p:spPr bwMode="auto">
            <a:xfrm rot="2700000">
              <a:off x="5231" y="3331"/>
              <a:ext cx="419"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 </a:t>
              </a:r>
              <a:r>
                <a:rPr lang="en-US" sz="2000" b="1">
                  <a:latin typeface="Arial Narrow" pitchFamily="34" charset="0"/>
                  <a:ea typeface="ＭＳ Ｐゴシック"/>
                  <a:cs typeface="ＭＳ Ｐゴシック"/>
                </a:rPr>
                <a:t>47</a:t>
              </a:r>
            </a:p>
          </p:txBody>
        </p:sp>
        <p:sp>
          <p:nvSpPr>
            <p:cNvPr id="4124" name="Text Box 7"/>
            <p:cNvSpPr txBox="1">
              <a:spLocks noChangeArrowheads="1"/>
            </p:cNvSpPr>
            <p:nvPr/>
          </p:nvSpPr>
          <p:spPr bwMode="auto">
            <a:xfrm rot="2700000">
              <a:off x="960" y="3305"/>
              <a:ext cx="379" cy="267"/>
            </a:xfrm>
            <a:prstGeom prst="rect">
              <a:avLst/>
            </a:prstGeom>
            <a:noFill/>
            <a:ln w="9525">
              <a:noFill/>
              <a:miter lim="800000"/>
              <a:headEnd/>
              <a:tailEnd/>
            </a:ln>
          </p:spPr>
          <p:txBody>
            <a:bodyPr wrap="none">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8-10</a:t>
              </a:r>
              <a:endParaRPr lang="en-US" sz="2000" b="1">
                <a:latin typeface="Arial Narrow" pitchFamily="34" charset="0"/>
                <a:ea typeface="ＭＳ Ｐゴシック"/>
                <a:cs typeface="ＭＳ Ｐゴシック"/>
              </a:endParaRPr>
            </a:p>
          </p:txBody>
        </p:sp>
        <p:sp>
          <p:nvSpPr>
            <p:cNvPr id="4125" name="Text Box 8"/>
            <p:cNvSpPr txBox="1">
              <a:spLocks noChangeArrowheads="1"/>
            </p:cNvSpPr>
            <p:nvPr/>
          </p:nvSpPr>
          <p:spPr bwMode="auto">
            <a:xfrm rot="2700000">
              <a:off x="1260" y="3339"/>
              <a:ext cx="452"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11-13</a:t>
              </a:r>
              <a:endParaRPr lang="en-US" sz="2000" b="1">
                <a:latin typeface="Arial Narrow" pitchFamily="34" charset="0"/>
                <a:ea typeface="ＭＳ Ｐゴシック"/>
                <a:cs typeface="ＭＳ Ｐゴシック"/>
              </a:endParaRPr>
            </a:p>
          </p:txBody>
        </p:sp>
        <p:sp>
          <p:nvSpPr>
            <p:cNvPr id="4126" name="Text Box 9"/>
            <p:cNvSpPr txBox="1">
              <a:spLocks noChangeArrowheads="1"/>
            </p:cNvSpPr>
            <p:nvPr/>
          </p:nvSpPr>
          <p:spPr bwMode="auto">
            <a:xfrm rot="2700000">
              <a:off x="1588" y="3339"/>
              <a:ext cx="452"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14-16</a:t>
              </a:r>
              <a:endParaRPr lang="en-US" sz="2000" b="1">
                <a:latin typeface="Arial Narrow" pitchFamily="34" charset="0"/>
                <a:ea typeface="ＭＳ Ｐゴシック"/>
                <a:cs typeface="ＭＳ Ｐゴシック"/>
              </a:endParaRPr>
            </a:p>
          </p:txBody>
        </p:sp>
        <p:sp>
          <p:nvSpPr>
            <p:cNvPr id="4127" name="Text Box 10"/>
            <p:cNvSpPr txBox="1">
              <a:spLocks noChangeArrowheads="1"/>
            </p:cNvSpPr>
            <p:nvPr/>
          </p:nvSpPr>
          <p:spPr bwMode="auto">
            <a:xfrm rot="2700000">
              <a:off x="1897" y="3339"/>
              <a:ext cx="452"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17-19</a:t>
              </a:r>
              <a:endParaRPr lang="en-US" sz="2000" b="1">
                <a:latin typeface="Arial Narrow" pitchFamily="34" charset="0"/>
                <a:ea typeface="ＭＳ Ｐゴシック"/>
                <a:cs typeface="ＭＳ Ｐゴシック"/>
              </a:endParaRPr>
            </a:p>
          </p:txBody>
        </p:sp>
        <p:sp>
          <p:nvSpPr>
            <p:cNvPr id="4128" name="Text Box 11"/>
            <p:cNvSpPr txBox="1">
              <a:spLocks noChangeArrowheads="1"/>
            </p:cNvSpPr>
            <p:nvPr/>
          </p:nvSpPr>
          <p:spPr bwMode="auto">
            <a:xfrm rot="2700000">
              <a:off x="2237" y="3339"/>
              <a:ext cx="453"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20-22</a:t>
              </a:r>
              <a:endParaRPr lang="en-US" sz="2000" b="1">
                <a:latin typeface="Arial Narrow" pitchFamily="34" charset="0"/>
                <a:ea typeface="ＭＳ Ｐゴシック"/>
                <a:cs typeface="ＭＳ Ｐゴシック"/>
              </a:endParaRPr>
            </a:p>
          </p:txBody>
        </p:sp>
        <p:sp>
          <p:nvSpPr>
            <p:cNvPr id="4129" name="Text Box 12"/>
            <p:cNvSpPr txBox="1">
              <a:spLocks noChangeArrowheads="1"/>
            </p:cNvSpPr>
            <p:nvPr/>
          </p:nvSpPr>
          <p:spPr bwMode="auto">
            <a:xfrm rot="2700000">
              <a:off x="2578" y="3339"/>
              <a:ext cx="453" cy="268"/>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23-25</a:t>
              </a:r>
              <a:endParaRPr lang="en-US" sz="2000" b="1">
                <a:latin typeface="Arial Narrow" pitchFamily="34" charset="0"/>
                <a:ea typeface="ＭＳ Ｐゴシック"/>
                <a:cs typeface="ＭＳ Ｐゴシック"/>
              </a:endParaRPr>
            </a:p>
          </p:txBody>
        </p:sp>
        <p:sp>
          <p:nvSpPr>
            <p:cNvPr id="4130" name="Text Box 13"/>
            <p:cNvSpPr txBox="1">
              <a:spLocks noChangeArrowheads="1"/>
            </p:cNvSpPr>
            <p:nvPr/>
          </p:nvSpPr>
          <p:spPr bwMode="auto">
            <a:xfrm rot="2700000">
              <a:off x="2919" y="3339"/>
              <a:ext cx="453" cy="268"/>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26-28</a:t>
              </a:r>
              <a:endParaRPr lang="en-US" sz="2000" b="1">
                <a:latin typeface="Arial Narrow" pitchFamily="34" charset="0"/>
                <a:ea typeface="ＭＳ Ｐゴシック"/>
                <a:cs typeface="ＭＳ Ｐゴシック"/>
              </a:endParaRPr>
            </a:p>
          </p:txBody>
        </p:sp>
        <p:sp>
          <p:nvSpPr>
            <p:cNvPr id="4131" name="Text Box 14"/>
            <p:cNvSpPr txBox="1">
              <a:spLocks noChangeArrowheads="1"/>
            </p:cNvSpPr>
            <p:nvPr/>
          </p:nvSpPr>
          <p:spPr bwMode="auto">
            <a:xfrm rot="2700000">
              <a:off x="3260" y="3339"/>
              <a:ext cx="453" cy="268"/>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29-31</a:t>
              </a:r>
              <a:endParaRPr lang="en-US" sz="2000" b="1">
                <a:latin typeface="Arial Narrow" pitchFamily="34" charset="0"/>
                <a:ea typeface="ＭＳ Ｐゴシック"/>
                <a:cs typeface="ＭＳ Ｐゴシック"/>
              </a:endParaRPr>
            </a:p>
          </p:txBody>
        </p:sp>
        <p:sp>
          <p:nvSpPr>
            <p:cNvPr id="4132" name="Text Box 15"/>
            <p:cNvSpPr txBox="1">
              <a:spLocks noChangeArrowheads="1"/>
            </p:cNvSpPr>
            <p:nvPr/>
          </p:nvSpPr>
          <p:spPr bwMode="auto">
            <a:xfrm rot="2700000">
              <a:off x="3569" y="3339"/>
              <a:ext cx="453" cy="268"/>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32-34</a:t>
              </a:r>
              <a:endParaRPr lang="en-US" sz="2000" b="1">
                <a:latin typeface="Arial Narrow" pitchFamily="34" charset="0"/>
                <a:ea typeface="ＭＳ Ｐゴシック"/>
                <a:cs typeface="ＭＳ Ｐゴシック"/>
              </a:endParaRPr>
            </a:p>
          </p:txBody>
        </p:sp>
        <p:sp>
          <p:nvSpPr>
            <p:cNvPr id="4133" name="Text Box 16"/>
            <p:cNvSpPr txBox="1">
              <a:spLocks noChangeArrowheads="1"/>
            </p:cNvSpPr>
            <p:nvPr/>
          </p:nvSpPr>
          <p:spPr bwMode="auto">
            <a:xfrm rot="2700000">
              <a:off x="4231" y="3339"/>
              <a:ext cx="452"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38-40</a:t>
              </a:r>
              <a:endParaRPr lang="en-US" sz="2000" b="1">
                <a:latin typeface="Arial Narrow" pitchFamily="34" charset="0"/>
                <a:ea typeface="ＭＳ Ｐゴシック"/>
                <a:cs typeface="ＭＳ Ｐゴシック"/>
              </a:endParaRPr>
            </a:p>
          </p:txBody>
        </p:sp>
        <p:sp>
          <p:nvSpPr>
            <p:cNvPr id="4134" name="Text Box 17"/>
            <p:cNvSpPr txBox="1">
              <a:spLocks noChangeArrowheads="1"/>
            </p:cNvSpPr>
            <p:nvPr/>
          </p:nvSpPr>
          <p:spPr bwMode="auto">
            <a:xfrm rot="2700000">
              <a:off x="4564" y="3339"/>
              <a:ext cx="452" cy="267"/>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41-43</a:t>
              </a:r>
              <a:endParaRPr lang="en-US" sz="2000" b="1">
                <a:latin typeface="Arial Narrow" pitchFamily="34" charset="0"/>
                <a:ea typeface="ＭＳ Ｐゴシック"/>
                <a:cs typeface="ＭＳ Ｐゴシック"/>
              </a:endParaRPr>
            </a:p>
          </p:txBody>
        </p:sp>
        <p:sp>
          <p:nvSpPr>
            <p:cNvPr id="4135" name="Text Box 18"/>
            <p:cNvSpPr txBox="1">
              <a:spLocks noChangeArrowheads="1"/>
            </p:cNvSpPr>
            <p:nvPr/>
          </p:nvSpPr>
          <p:spPr bwMode="auto">
            <a:xfrm rot="2700000">
              <a:off x="4895" y="3339"/>
              <a:ext cx="452" cy="268"/>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44-46</a:t>
              </a:r>
              <a:endParaRPr lang="en-US" sz="2000" b="1">
                <a:latin typeface="Arial Narrow" pitchFamily="34" charset="0"/>
                <a:ea typeface="ＭＳ Ｐゴシック"/>
                <a:cs typeface="ＭＳ Ｐゴシック"/>
              </a:endParaRPr>
            </a:p>
          </p:txBody>
        </p:sp>
        <p:sp>
          <p:nvSpPr>
            <p:cNvPr id="4136" name="Text Box 19"/>
            <p:cNvSpPr txBox="1">
              <a:spLocks noChangeArrowheads="1"/>
            </p:cNvSpPr>
            <p:nvPr/>
          </p:nvSpPr>
          <p:spPr bwMode="auto">
            <a:xfrm rot="2700000">
              <a:off x="3896" y="3349"/>
              <a:ext cx="481" cy="268"/>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ea typeface="ＭＳ Ｐゴシック"/>
                  <a:cs typeface="ＭＳ Ｐゴシック"/>
                  <a:sym typeface="Symbol" pitchFamily="18" charset="2"/>
                </a:rPr>
                <a:t>35-37</a:t>
              </a:r>
              <a:endParaRPr lang="en-US" sz="2000" b="1">
                <a:latin typeface="Arial Narrow" pitchFamily="34" charset="0"/>
                <a:ea typeface="ＭＳ Ｐゴシック"/>
                <a:cs typeface="ＭＳ Ｐゴシック"/>
              </a:endParaRPr>
            </a:p>
          </p:txBody>
        </p:sp>
        <p:sp>
          <p:nvSpPr>
            <p:cNvPr id="4137" name="Text Box 20"/>
            <p:cNvSpPr txBox="1">
              <a:spLocks noChangeArrowheads="1"/>
            </p:cNvSpPr>
            <p:nvPr/>
          </p:nvSpPr>
          <p:spPr bwMode="auto">
            <a:xfrm>
              <a:off x="2463" y="3645"/>
              <a:ext cx="996" cy="212"/>
            </a:xfrm>
            <a:prstGeom prst="rect">
              <a:avLst/>
            </a:prstGeom>
            <a:noFill/>
            <a:ln w="9525">
              <a:noFill/>
              <a:miter lim="800000"/>
              <a:headEnd/>
              <a:tailEnd/>
            </a:ln>
          </p:spPr>
          <p:txBody>
            <a:bodyPr wrap="none">
              <a:spAutoFit/>
            </a:bodyPr>
            <a:lstStyle/>
            <a:p>
              <a:pPr algn="ctr" eaLnBrk="0" hangingPunct="0">
                <a:lnSpc>
                  <a:spcPct val="80000"/>
                </a:lnSpc>
                <a:spcBef>
                  <a:spcPct val="50000"/>
                </a:spcBef>
              </a:pPr>
              <a:r>
                <a:rPr lang="en-US" sz="2000" b="1">
                  <a:latin typeface="Arial Narrow" pitchFamily="34" charset="0"/>
                  <a:ea typeface="ＭＳ Ｐゴシック"/>
                  <a:cs typeface="ＭＳ Ｐゴシック"/>
                </a:rPr>
                <a:t>Age of Onset</a:t>
              </a:r>
            </a:p>
          </p:txBody>
        </p:sp>
        <p:sp>
          <p:nvSpPr>
            <p:cNvPr id="4138" name="Text Box 21"/>
            <p:cNvSpPr txBox="1">
              <a:spLocks noChangeArrowheads="1"/>
            </p:cNvSpPr>
            <p:nvPr/>
          </p:nvSpPr>
          <p:spPr bwMode="invGray">
            <a:xfrm>
              <a:off x="244" y="950"/>
              <a:ext cx="348" cy="212"/>
            </a:xfrm>
            <a:prstGeom prst="rect">
              <a:avLst/>
            </a:prstGeom>
            <a:noFill/>
            <a:ln w="9525">
              <a:noFill/>
              <a:miter lim="800000"/>
              <a:headEnd/>
              <a:tailEnd/>
            </a:ln>
          </p:spPr>
          <p:txBody>
            <a:bodyPr>
              <a:spAutoFit/>
            </a:bodyPr>
            <a:lstStyle/>
            <a:p>
              <a:pPr algn="r" eaLnBrk="0" hangingPunct="0">
                <a:lnSpc>
                  <a:spcPct val="80000"/>
                </a:lnSpc>
                <a:spcBef>
                  <a:spcPct val="50000"/>
                </a:spcBef>
              </a:pPr>
              <a:r>
                <a:rPr lang="en-US" sz="2000" b="1">
                  <a:latin typeface="Arial Narrow" pitchFamily="34" charset="0"/>
                  <a:ea typeface="ＭＳ Ｐゴシック"/>
                  <a:cs typeface="ＭＳ Ｐゴシック"/>
                </a:rPr>
                <a:t>25</a:t>
              </a:r>
            </a:p>
          </p:txBody>
        </p:sp>
        <p:sp>
          <p:nvSpPr>
            <p:cNvPr id="4139" name="Rectangle 22"/>
            <p:cNvSpPr>
              <a:spLocks noChangeArrowheads="1"/>
            </p:cNvSpPr>
            <p:nvPr/>
          </p:nvSpPr>
          <p:spPr bwMode="auto">
            <a:xfrm>
              <a:off x="311" y="1387"/>
              <a:ext cx="281" cy="212"/>
            </a:xfrm>
            <a:prstGeom prst="rect">
              <a:avLst/>
            </a:prstGeom>
            <a:noFill/>
            <a:ln w="9525">
              <a:noFill/>
              <a:miter lim="800000"/>
              <a:headEnd/>
              <a:tailEnd/>
            </a:ln>
          </p:spPr>
          <p:txBody>
            <a:bodyPr wrap="none">
              <a:spAutoFit/>
            </a:bodyPr>
            <a:lstStyle/>
            <a:p>
              <a:pPr algn="r" eaLnBrk="0" hangingPunct="0">
                <a:lnSpc>
                  <a:spcPct val="80000"/>
                </a:lnSpc>
                <a:spcBef>
                  <a:spcPct val="50000"/>
                </a:spcBef>
              </a:pPr>
              <a:r>
                <a:rPr lang="en-US" sz="2000" b="1">
                  <a:latin typeface="Arial Narrow" pitchFamily="34" charset="0"/>
                  <a:ea typeface="ＭＳ Ｐゴシック"/>
                  <a:cs typeface="ＭＳ Ｐゴシック"/>
                </a:rPr>
                <a:t>20</a:t>
              </a:r>
            </a:p>
          </p:txBody>
        </p:sp>
        <p:sp>
          <p:nvSpPr>
            <p:cNvPr id="4140" name="Rectangle 23"/>
            <p:cNvSpPr>
              <a:spLocks noChangeArrowheads="1"/>
            </p:cNvSpPr>
            <p:nvPr/>
          </p:nvSpPr>
          <p:spPr bwMode="auto">
            <a:xfrm>
              <a:off x="311" y="1830"/>
              <a:ext cx="281" cy="212"/>
            </a:xfrm>
            <a:prstGeom prst="rect">
              <a:avLst/>
            </a:prstGeom>
            <a:noFill/>
            <a:ln w="9525">
              <a:noFill/>
              <a:miter lim="800000"/>
              <a:headEnd/>
              <a:tailEnd/>
            </a:ln>
          </p:spPr>
          <p:txBody>
            <a:bodyPr wrap="none">
              <a:spAutoFit/>
            </a:bodyPr>
            <a:lstStyle/>
            <a:p>
              <a:pPr algn="r" eaLnBrk="0" hangingPunct="0">
                <a:lnSpc>
                  <a:spcPct val="80000"/>
                </a:lnSpc>
                <a:spcBef>
                  <a:spcPct val="50000"/>
                </a:spcBef>
              </a:pPr>
              <a:r>
                <a:rPr lang="en-US" sz="2000" b="1">
                  <a:latin typeface="Arial Narrow" pitchFamily="34" charset="0"/>
                  <a:ea typeface="ＭＳ Ｐゴシック"/>
                  <a:cs typeface="ＭＳ Ｐゴシック"/>
                </a:rPr>
                <a:t>15</a:t>
              </a:r>
            </a:p>
          </p:txBody>
        </p:sp>
        <p:sp>
          <p:nvSpPr>
            <p:cNvPr id="4141" name="Rectangle 24"/>
            <p:cNvSpPr>
              <a:spLocks noChangeArrowheads="1"/>
            </p:cNvSpPr>
            <p:nvPr/>
          </p:nvSpPr>
          <p:spPr bwMode="auto">
            <a:xfrm>
              <a:off x="311" y="2272"/>
              <a:ext cx="281" cy="212"/>
            </a:xfrm>
            <a:prstGeom prst="rect">
              <a:avLst/>
            </a:prstGeom>
            <a:noFill/>
            <a:ln w="9525">
              <a:noFill/>
              <a:miter lim="800000"/>
              <a:headEnd/>
              <a:tailEnd/>
            </a:ln>
          </p:spPr>
          <p:txBody>
            <a:bodyPr wrap="none">
              <a:spAutoFit/>
            </a:bodyPr>
            <a:lstStyle/>
            <a:p>
              <a:pPr algn="r" eaLnBrk="0" hangingPunct="0">
                <a:lnSpc>
                  <a:spcPct val="80000"/>
                </a:lnSpc>
                <a:spcBef>
                  <a:spcPct val="50000"/>
                </a:spcBef>
              </a:pPr>
              <a:r>
                <a:rPr lang="en-US" sz="2000" b="1">
                  <a:latin typeface="Arial Narrow" pitchFamily="34" charset="0"/>
                  <a:ea typeface="ＭＳ Ｐゴシック"/>
                  <a:cs typeface="ＭＳ Ｐゴシック"/>
                </a:rPr>
                <a:t>10</a:t>
              </a:r>
            </a:p>
          </p:txBody>
        </p:sp>
        <p:sp>
          <p:nvSpPr>
            <p:cNvPr id="4142" name="Rectangle 25"/>
            <p:cNvSpPr>
              <a:spLocks noChangeArrowheads="1"/>
            </p:cNvSpPr>
            <p:nvPr/>
          </p:nvSpPr>
          <p:spPr bwMode="auto">
            <a:xfrm>
              <a:off x="389" y="2713"/>
              <a:ext cx="203" cy="212"/>
            </a:xfrm>
            <a:prstGeom prst="rect">
              <a:avLst/>
            </a:prstGeom>
            <a:noFill/>
            <a:ln w="9525">
              <a:noFill/>
              <a:miter lim="800000"/>
              <a:headEnd/>
              <a:tailEnd/>
            </a:ln>
          </p:spPr>
          <p:txBody>
            <a:bodyPr wrap="none">
              <a:spAutoFit/>
            </a:bodyPr>
            <a:lstStyle/>
            <a:p>
              <a:pPr algn="r" eaLnBrk="0" hangingPunct="0">
                <a:lnSpc>
                  <a:spcPct val="80000"/>
                </a:lnSpc>
                <a:spcBef>
                  <a:spcPct val="50000"/>
                </a:spcBef>
              </a:pPr>
              <a:r>
                <a:rPr lang="en-US" sz="2000" b="1">
                  <a:latin typeface="Arial Narrow" pitchFamily="34" charset="0"/>
                  <a:ea typeface="ＭＳ Ｐゴシック"/>
                  <a:cs typeface="ＭＳ Ｐゴシック"/>
                </a:rPr>
                <a:t>5</a:t>
              </a:r>
            </a:p>
          </p:txBody>
        </p:sp>
        <p:sp>
          <p:nvSpPr>
            <p:cNvPr id="4143" name="Rectangle 26"/>
            <p:cNvSpPr>
              <a:spLocks noChangeArrowheads="1"/>
            </p:cNvSpPr>
            <p:nvPr/>
          </p:nvSpPr>
          <p:spPr bwMode="auto">
            <a:xfrm>
              <a:off x="389" y="3148"/>
              <a:ext cx="203" cy="212"/>
            </a:xfrm>
            <a:prstGeom prst="rect">
              <a:avLst/>
            </a:prstGeom>
            <a:noFill/>
            <a:ln w="9525">
              <a:noFill/>
              <a:miter lim="800000"/>
              <a:headEnd/>
              <a:tailEnd/>
            </a:ln>
          </p:spPr>
          <p:txBody>
            <a:bodyPr wrap="none">
              <a:spAutoFit/>
            </a:bodyPr>
            <a:lstStyle/>
            <a:p>
              <a:pPr algn="r" eaLnBrk="0" hangingPunct="0">
                <a:lnSpc>
                  <a:spcPct val="80000"/>
                </a:lnSpc>
                <a:spcBef>
                  <a:spcPct val="50000"/>
                </a:spcBef>
              </a:pPr>
              <a:r>
                <a:rPr lang="en-US" sz="2000" b="1">
                  <a:latin typeface="Arial Narrow" pitchFamily="34" charset="0"/>
                  <a:ea typeface="ＭＳ Ｐゴシック"/>
                  <a:cs typeface="ＭＳ Ｐゴシック"/>
                </a:rPr>
                <a:t>0</a:t>
              </a:r>
            </a:p>
          </p:txBody>
        </p:sp>
        <p:sp>
          <p:nvSpPr>
            <p:cNvPr id="4144" name="Line 27"/>
            <p:cNvSpPr>
              <a:spLocks noChangeShapeType="1"/>
            </p:cNvSpPr>
            <p:nvPr/>
          </p:nvSpPr>
          <p:spPr bwMode="auto">
            <a:xfrm flipV="1">
              <a:off x="760" y="3286"/>
              <a:ext cx="4455" cy="0"/>
            </a:xfrm>
            <a:prstGeom prst="line">
              <a:avLst/>
            </a:prstGeom>
            <a:noFill/>
            <a:ln w="6350">
              <a:solidFill>
                <a:schemeClr val="tx2"/>
              </a:solidFill>
              <a:round/>
              <a:headEnd type="none" w="sm" len="sm"/>
              <a:tailEnd type="none" w="sm" len="sm"/>
            </a:ln>
          </p:spPr>
          <p:txBody>
            <a:bodyPr/>
            <a:lstStyle/>
            <a:p>
              <a:endParaRPr lang="en-US"/>
            </a:p>
          </p:txBody>
        </p:sp>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65" name="Object 21"/>
          <p:cNvGraphicFramePr>
            <a:graphicFrameLocks noChangeAspect="1"/>
          </p:cNvGraphicFramePr>
          <p:nvPr/>
        </p:nvGraphicFramePr>
        <p:xfrm>
          <a:off x="395288" y="1700213"/>
          <a:ext cx="2965450" cy="2692400"/>
        </p:xfrm>
        <a:graphic>
          <a:graphicData uri="http://schemas.openxmlformats.org/presentationml/2006/ole">
            <mc:AlternateContent xmlns:mc="http://schemas.openxmlformats.org/markup-compatibility/2006">
              <mc:Choice xmlns:v="urn:schemas-microsoft-com:vml" Requires="v">
                <p:oleObj spid="_x0000_s468996" name="Chart" r:id="rId4" imgW="5372093" imgH="4876890" progId="MSGraph.Chart.8">
                  <p:embed followColorScheme="full"/>
                </p:oleObj>
              </mc:Choice>
              <mc:Fallback>
                <p:oleObj name="Chart" r:id="rId4" imgW="5372093" imgH="487689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00213"/>
                        <a:ext cx="296545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836613" y="2061071"/>
            <a:ext cx="2085975" cy="729258"/>
            <a:chOff x="3822" y="1298"/>
            <a:chExt cx="1314" cy="300"/>
          </a:xfrm>
        </p:grpSpPr>
        <p:sp>
          <p:nvSpPr>
            <p:cNvPr id="82974" name="Rectangle 5"/>
            <p:cNvSpPr>
              <a:spLocks noChangeArrowheads="1"/>
            </p:cNvSpPr>
            <p:nvPr/>
          </p:nvSpPr>
          <p:spPr bwMode="white">
            <a:xfrm>
              <a:off x="4238" y="1298"/>
              <a:ext cx="483" cy="215"/>
            </a:xfrm>
            <a:prstGeom prst="rect">
              <a:avLst/>
            </a:prstGeom>
            <a:noFill/>
            <a:ln w="9525">
              <a:noFill/>
              <a:miter lim="800000"/>
              <a:headEnd/>
              <a:tailEnd/>
            </a:ln>
          </p:spPr>
          <p:txBody>
            <a:bodyPr wrap="square">
              <a:spAutoFit/>
            </a:bodyPr>
            <a:lstStyle/>
            <a:p>
              <a:r>
                <a:rPr lang="en-US" sz="2800" b="1" dirty="0">
                  <a:solidFill>
                    <a:srgbClr val="000000"/>
                  </a:solidFill>
                  <a:latin typeface="Arial Narrow" pitchFamily="34" charset="0"/>
                  <a:ea typeface="ＭＳ Ｐゴシック"/>
                  <a:cs typeface="ＭＳ Ｐゴシック"/>
                </a:rPr>
                <a:t>69%</a:t>
              </a:r>
            </a:p>
          </p:txBody>
        </p:sp>
        <p:sp>
          <p:nvSpPr>
            <p:cNvPr id="82975" name="Rectangle 6"/>
            <p:cNvSpPr>
              <a:spLocks noChangeArrowheads="1"/>
            </p:cNvSpPr>
            <p:nvPr/>
          </p:nvSpPr>
          <p:spPr bwMode="white">
            <a:xfrm>
              <a:off x="3822" y="1433"/>
              <a:ext cx="1314" cy="165"/>
            </a:xfrm>
            <a:prstGeom prst="rect">
              <a:avLst/>
            </a:prstGeom>
            <a:noFill/>
            <a:ln w="9525">
              <a:noFill/>
              <a:miter lim="800000"/>
              <a:headEnd/>
              <a:tailEnd/>
            </a:ln>
          </p:spPr>
          <p:txBody>
            <a:bodyPr>
              <a:spAutoFit/>
            </a:bodyPr>
            <a:lstStyle/>
            <a:p>
              <a:pPr algn="ctr">
                <a:buClr>
                  <a:srgbClr val="FF9966"/>
                </a:buClr>
                <a:buFont typeface="Wingdings" pitchFamily="2" charset="2"/>
                <a:buNone/>
              </a:pPr>
              <a:r>
                <a:rPr lang="en-US" sz="2000" b="1" dirty="0">
                  <a:solidFill>
                    <a:srgbClr val="000000"/>
                  </a:solidFill>
                  <a:latin typeface="Arial Narrow" pitchFamily="34" charset="0"/>
                  <a:ea typeface="ＭＳ Ｐゴシック"/>
                  <a:cs typeface="ＭＳ Ｐゴシック"/>
                </a:rPr>
                <a:t>Misdiagnosed</a:t>
              </a:r>
            </a:p>
          </p:txBody>
        </p:sp>
      </p:grpSp>
      <p:sp>
        <p:nvSpPr>
          <p:cNvPr id="82967" name="Rectangle 15"/>
          <p:cNvSpPr>
            <a:spLocks noGrp="1" noChangeArrowheads="1"/>
          </p:cNvSpPr>
          <p:nvPr>
            <p:ph type="title" idx="4294967295"/>
          </p:nvPr>
        </p:nvSpPr>
        <p:spPr bwMode="auto">
          <a:xfrm>
            <a:off x="395288" y="981075"/>
            <a:ext cx="8161337" cy="830263"/>
          </a:xfrm>
          <a:prstGeom prst="rect">
            <a:avLst/>
          </a:prstGeom>
          <a:solidFill>
            <a:srgbClr val="CCFFFF"/>
          </a:solidFill>
          <a:ln>
            <a:miter lim="800000"/>
            <a:headEnd/>
            <a:tailEnd/>
          </a:ln>
        </p:spPr>
        <p:txBody>
          <a:bodyPr lIns="92075" tIns="46038" rIns="92075" bIns="46038" anchor="b"/>
          <a:lstStyle/>
          <a:p>
            <a:pPr algn="ctr" eaLnBrk="1" hangingPunct="1"/>
            <a:r>
              <a:rPr lang="en-US" sz="2400" b="1" dirty="0" smtClean="0"/>
              <a:t>Misdiagnosis of Bipolar Disorder: NDMDA Survey (2000)</a:t>
            </a:r>
            <a:r>
              <a:rPr lang="en-US" sz="2400" b="1" baseline="30000" dirty="0" smtClean="0"/>
              <a:t>1</a:t>
            </a:r>
          </a:p>
        </p:txBody>
      </p:sp>
      <p:sp>
        <p:nvSpPr>
          <p:cNvPr id="82968" name="Rectangle 8"/>
          <p:cNvSpPr>
            <a:spLocks noGrp="1" noChangeArrowheads="1"/>
          </p:cNvSpPr>
          <p:nvPr>
            <p:ph type="body" idx="4294967295"/>
          </p:nvPr>
        </p:nvSpPr>
        <p:spPr bwMode="auto">
          <a:xfrm>
            <a:off x="3346450" y="1916113"/>
            <a:ext cx="5797550" cy="3087687"/>
          </a:xfrm>
          <a:prstGeom prst="rect">
            <a:avLst/>
          </a:prstGeom>
          <a:solidFill>
            <a:srgbClr val="CCFFFF"/>
          </a:solidFill>
          <a:ln>
            <a:miter lim="800000"/>
            <a:headEnd/>
            <a:tailEnd/>
          </a:ln>
        </p:spPr>
        <p:txBody>
          <a:bodyPr lIns="92075" tIns="46038" rIns="92075" bIns="46038"/>
          <a:lstStyle/>
          <a:p>
            <a:pPr marL="574675" indent="-282575" eaLnBrk="1" hangingPunct="1">
              <a:lnSpc>
                <a:spcPct val="80000"/>
              </a:lnSpc>
              <a:buClr>
                <a:srgbClr val="FFCD00"/>
              </a:buClr>
              <a:buSzPct val="80000"/>
              <a:tabLst>
                <a:tab pos="5429250" algn="l"/>
              </a:tabLst>
            </a:pPr>
            <a:r>
              <a:rPr lang="en-US" sz="2400" dirty="0" smtClean="0"/>
              <a:t>Patients were incorrectly </a:t>
            </a:r>
            <a:br>
              <a:rPr lang="en-US" sz="2400" dirty="0" smtClean="0"/>
            </a:br>
            <a:r>
              <a:rPr lang="en-US" sz="2400" dirty="0" smtClean="0"/>
              <a:t>diagnosed with:</a:t>
            </a:r>
          </a:p>
          <a:p>
            <a:pPr marL="1009650" lvl="1" eaLnBrk="1" hangingPunct="1">
              <a:lnSpc>
                <a:spcPct val="80000"/>
              </a:lnSpc>
              <a:buClr>
                <a:srgbClr val="FFCD00"/>
              </a:buClr>
              <a:buSzPct val="80000"/>
              <a:tabLst>
                <a:tab pos="5429250" algn="l"/>
              </a:tabLst>
            </a:pPr>
            <a:r>
              <a:rPr lang="en-US" sz="2400" dirty="0" smtClean="0"/>
              <a:t>Unipolar depression               60%</a:t>
            </a:r>
          </a:p>
          <a:p>
            <a:pPr marL="1009650" lvl="1" eaLnBrk="1" hangingPunct="1">
              <a:lnSpc>
                <a:spcPct val="80000"/>
              </a:lnSpc>
              <a:buClr>
                <a:srgbClr val="FFCD00"/>
              </a:buClr>
              <a:buSzPct val="80000"/>
              <a:tabLst>
                <a:tab pos="5429250" algn="l"/>
              </a:tabLst>
            </a:pPr>
            <a:r>
              <a:rPr lang="en-US" sz="2400" dirty="0" smtClean="0"/>
              <a:t>Anxiety disorders                   26%</a:t>
            </a:r>
          </a:p>
          <a:p>
            <a:pPr marL="1009650" lvl="1" eaLnBrk="1" hangingPunct="1">
              <a:lnSpc>
                <a:spcPct val="80000"/>
              </a:lnSpc>
              <a:buClr>
                <a:srgbClr val="FFCD00"/>
              </a:buClr>
              <a:buSzPct val="80000"/>
              <a:tabLst>
                <a:tab pos="5429250" algn="l"/>
              </a:tabLst>
            </a:pPr>
            <a:r>
              <a:rPr lang="en-US" sz="2400" dirty="0" smtClean="0"/>
              <a:t>Schizophrenia                        18%</a:t>
            </a:r>
          </a:p>
          <a:p>
            <a:pPr marL="1009650" lvl="1" eaLnBrk="1" hangingPunct="1">
              <a:lnSpc>
                <a:spcPct val="80000"/>
              </a:lnSpc>
              <a:buClr>
                <a:srgbClr val="FFCD00"/>
              </a:buClr>
              <a:buSzPct val="80000"/>
              <a:tabLst>
                <a:tab pos="5429250" algn="l"/>
              </a:tabLst>
            </a:pPr>
            <a:r>
              <a:rPr lang="en-US" sz="2400" dirty="0" smtClean="0"/>
              <a:t>Borderline or antisocial PD    17%</a:t>
            </a:r>
          </a:p>
          <a:p>
            <a:pPr marL="1009650" lvl="1" eaLnBrk="1" hangingPunct="1">
              <a:lnSpc>
                <a:spcPct val="80000"/>
              </a:lnSpc>
              <a:buClr>
                <a:srgbClr val="FFCD00"/>
              </a:buClr>
              <a:buSzPct val="80000"/>
              <a:tabLst>
                <a:tab pos="5429250" algn="l"/>
              </a:tabLst>
            </a:pPr>
            <a:r>
              <a:rPr lang="en-US" sz="2400" dirty="0" smtClean="0"/>
              <a:t>Alcohol abuse/dependence   14%</a:t>
            </a:r>
          </a:p>
          <a:p>
            <a:pPr marL="1009650" lvl="1" eaLnBrk="1" hangingPunct="1">
              <a:lnSpc>
                <a:spcPct val="80000"/>
              </a:lnSpc>
              <a:buClr>
                <a:srgbClr val="FFCD00"/>
              </a:buClr>
              <a:buSzPct val="80000"/>
              <a:tabLst>
                <a:tab pos="5429250" algn="l"/>
              </a:tabLst>
            </a:pPr>
            <a:r>
              <a:rPr lang="en-US" sz="2400" dirty="0" smtClean="0"/>
              <a:t>Schizoaffective disorder        11%</a:t>
            </a:r>
          </a:p>
        </p:txBody>
      </p:sp>
      <p:sp>
        <p:nvSpPr>
          <p:cNvPr id="82969" name="Text Box 9"/>
          <p:cNvSpPr txBox="1">
            <a:spLocks noChangeArrowheads="1"/>
          </p:cNvSpPr>
          <p:nvPr/>
        </p:nvSpPr>
        <p:spPr bwMode="auto">
          <a:xfrm>
            <a:off x="4648200" y="6610350"/>
            <a:ext cx="4495800" cy="247650"/>
          </a:xfrm>
          <a:prstGeom prst="rect">
            <a:avLst/>
          </a:prstGeom>
          <a:noFill/>
          <a:ln w="9525">
            <a:noFill/>
            <a:miter lim="800000"/>
            <a:headEnd/>
            <a:tailEnd/>
          </a:ln>
        </p:spPr>
        <p:txBody>
          <a:bodyPr wrap="none">
            <a:spAutoFit/>
          </a:bodyPr>
          <a:lstStyle/>
          <a:p>
            <a:pPr>
              <a:lnSpc>
                <a:spcPct val="85000"/>
              </a:lnSpc>
            </a:pPr>
            <a:r>
              <a:rPr lang="fr-FR" sz="1200">
                <a:ea typeface="ＭＳ Ｐゴシック"/>
                <a:cs typeface="ＭＳ Ｐゴシック"/>
              </a:rPr>
              <a:t>1. Hirschfeld RMA, et al. J Clin Psychiatry. 2003;64(2):161-174.</a:t>
            </a:r>
            <a:r>
              <a:rPr lang="en-US" sz="1200">
                <a:ea typeface="ＭＳ Ｐゴシック"/>
                <a:cs typeface="ＭＳ Ｐゴシック"/>
              </a:rPr>
              <a:t> </a:t>
            </a:r>
          </a:p>
        </p:txBody>
      </p:sp>
      <p:grpSp>
        <p:nvGrpSpPr>
          <p:cNvPr id="3" name="Group 10"/>
          <p:cNvGrpSpPr>
            <a:grpSpLocks/>
          </p:cNvGrpSpPr>
          <p:nvPr/>
        </p:nvGrpSpPr>
        <p:grpSpPr bwMode="auto">
          <a:xfrm>
            <a:off x="179388" y="4724400"/>
            <a:ext cx="7997825" cy="1477963"/>
            <a:chOff x="486" y="3024"/>
            <a:chExt cx="5666" cy="931"/>
          </a:xfrm>
        </p:grpSpPr>
        <p:sp>
          <p:nvSpPr>
            <p:cNvPr id="82971" name="AutoShape 11"/>
            <p:cNvSpPr>
              <a:spLocks noChangeArrowheads="1"/>
            </p:cNvSpPr>
            <p:nvPr/>
          </p:nvSpPr>
          <p:spPr bwMode="ltGray">
            <a:xfrm rot="-5400000">
              <a:off x="3015" y="819"/>
              <a:ext cx="931" cy="5342"/>
            </a:xfrm>
            <a:prstGeom prst="downArrow">
              <a:avLst>
                <a:gd name="adj1" fmla="val 70574"/>
                <a:gd name="adj2" fmla="val 44602"/>
              </a:avLst>
            </a:prstGeom>
            <a:gradFill rotWithShape="0">
              <a:gsLst>
                <a:gs pos="0">
                  <a:srgbClr val="901E34">
                    <a:alpha val="50000"/>
                  </a:srgbClr>
                </a:gs>
                <a:gs pos="100000">
                  <a:srgbClr val="A4223B"/>
                </a:gs>
              </a:gsLst>
              <a:lin ang="0" scaled="1"/>
            </a:gradFill>
            <a:ln w="9525">
              <a:noFill/>
              <a:miter lim="800000"/>
              <a:headEnd/>
              <a:tailEnd/>
            </a:ln>
          </p:spPr>
          <p:txBody>
            <a:bodyPr rot="10800000" wrap="none" anchor="ctr"/>
            <a:lstStyle/>
            <a:p>
              <a:endParaRPr lang="en-CA" b="1">
                <a:solidFill>
                  <a:schemeClr val="bg2"/>
                </a:solidFill>
                <a:latin typeface="Arial Narrow" pitchFamily="34" charset="0"/>
                <a:ea typeface="ＭＳ Ｐゴシック"/>
                <a:cs typeface="ＭＳ Ｐゴシック"/>
              </a:endParaRPr>
            </a:p>
          </p:txBody>
        </p:sp>
        <p:sp>
          <p:nvSpPr>
            <p:cNvPr id="1199116" name="Rectangle 12"/>
            <p:cNvSpPr>
              <a:spLocks noChangeArrowheads="1"/>
            </p:cNvSpPr>
            <p:nvPr/>
          </p:nvSpPr>
          <p:spPr bwMode="auto">
            <a:xfrm>
              <a:off x="486" y="3264"/>
              <a:ext cx="3396" cy="442"/>
            </a:xfrm>
            <a:prstGeom prst="rect">
              <a:avLst/>
            </a:prstGeom>
            <a:noFill/>
            <a:ln w="9525">
              <a:noFill/>
              <a:miter lim="800000"/>
              <a:headEnd/>
              <a:tailEnd/>
            </a:ln>
            <a:effectLst/>
          </p:spPr>
          <p:txBody>
            <a:bodyPr>
              <a:spAutoFit/>
            </a:bodyPr>
            <a:lstStyle/>
            <a:p>
              <a:pPr algn="ctr">
                <a:buClr>
                  <a:srgbClr val="FF9966"/>
                </a:buClr>
                <a:buFont typeface="Wingdings" pitchFamily="2" charset="2"/>
                <a:buNone/>
                <a:defRPr/>
              </a:pPr>
              <a:r>
                <a:rPr lang="en-US" sz="2000" b="1" dirty="0">
                  <a:solidFill>
                    <a:schemeClr val="bg1"/>
                  </a:solidFill>
                  <a:effectLst>
                    <a:outerShdw blurRad="38100" dist="38100" dir="2700000" algn="tl">
                      <a:srgbClr val="000000"/>
                    </a:outerShdw>
                  </a:effectLst>
                  <a:latin typeface="Arial Narrow" pitchFamily="34" charset="0"/>
                </a:rPr>
                <a:t>35% were symptomatic for more than</a:t>
              </a:r>
              <a:br>
                <a:rPr lang="en-US" sz="2000" b="1" dirty="0">
                  <a:solidFill>
                    <a:schemeClr val="bg1"/>
                  </a:solidFill>
                  <a:effectLst>
                    <a:outerShdw blurRad="38100" dist="38100" dir="2700000" algn="tl">
                      <a:srgbClr val="000000"/>
                    </a:outerShdw>
                  </a:effectLst>
                  <a:latin typeface="Arial Narrow" pitchFamily="34" charset="0"/>
                </a:rPr>
              </a:br>
              <a:r>
                <a:rPr lang="en-US" sz="2000" b="1" dirty="0">
                  <a:solidFill>
                    <a:schemeClr val="bg1"/>
                  </a:solidFill>
                  <a:effectLst>
                    <a:outerShdw blurRad="38100" dist="38100" dir="2700000" algn="tl">
                      <a:srgbClr val="000000"/>
                    </a:outerShdw>
                  </a:effectLst>
                  <a:latin typeface="Arial Narrow" pitchFamily="34" charset="0"/>
                </a:rPr>
                <a:t>10 years before correct diagnosis</a:t>
              </a:r>
            </a:p>
          </p:txBody>
        </p:sp>
        <p:sp>
          <p:nvSpPr>
            <p:cNvPr id="1199117" name="Rectangle 13"/>
            <p:cNvSpPr>
              <a:spLocks noChangeArrowheads="1"/>
            </p:cNvSpPr>
            <p:nvPr/>
          </p:nvSpPr>
          <p:spPr bwMode="auto">
            <a:xfrm>
              <a:off x="4482" y="3312"/>
              <a:ext cx="1076" cy="327"/>
            </a:xfrm>
            <a:prstGeom prst="rect">
              <a:avLst/>
            </a:prstGeom>
            <a:noFill/>
            <a:ln w="9525">
              <a:noFill/>
              <a:miter lim="800000"/>
              <a:headEnd/>
              <a:tailEnd/>
            </a:ln>
            <a:effectLst/>
          </p:spPr>
          <p:txBody>
            <a:bodyPr wrap="none">
              <a:spAutoFit/>
            </a:bodyPr>
            <a:lstStyle/>
            <a:p>
              <a:pPr>
                <a:defRPr/>
              </a:pPr>
              <a:r>
                <a:rPr lang="en-US" sz="2800" b="1" dirty="0">
                  <a:solidFill>
                    <a:schemeClr val="bg1"/>
                  </a:solidFill>
                  <a:effectLst>
                    <a:outerShdw blurRad="38100" dist="38100" dir="2700000" algn="tl">
                      <a:srgbClr val="000000"/>
                    </a:outerShdw>
                  </a:effectLst>
                  <a:latin typeface="Arial Narrow" pitchFamily="34" charset="0"/>
                </a:rPr>
                <a:t>10+ years</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074"/>
          <p:cNvSpPr>
            <a:spLocks noGrp="1" noChangeArrowheads="1"/>
          </p:cNvSpPr>
          <p:nvPr>
            <p:ph type="title" idx="4294967295"/>
          </p:nvPr>
        </p:nvSpPr>
        <p:spPr bwMode="auto">
          <a:xfrm>
            <a:off x="312738" y="1173163"/>
            <a:ext cx="8615362" cy="722312"/>
          </a:xfrm>
          <a:prstGeom prst="rect">
            <a:avLst/>
          </a:prstGeom>
          <a:solidFill>
            <a:srgbClr val="CCFFFF"/>
          </a:solidFill>
          <a:ln>
            <a:miter lim="800000"/>
            <a:headEnd/>
            <a:tailEnd/>
          </a:ln>
        </p:spPr>
        <p:txBody>
          <a:bodyPr anchor="ctr"/>
          <a:lstStyle/>
          <a:p>
            <a:pPr algn="ctr" eaLnBrk="1" hangingPunct="1"/>
            <a:r>
              <a:rPr lang="en-AU" sz="2400" dirty="0" smtClean="0"/>
              <a:t>T</a:t>
            </a:r>
            <a:r>
              <a:rPr lang="en-AU" sz="2400" b="1" dirty="0" smtClean="0"/>
              <a:t>imeline of Bipolar Disorder</a:t>
            </a:r>
          </a:p>
        </p:txBody>
      </p:sp>
      <p:sp>
        <p:nvSpPr>
          <p:cNvPr id="84994" name="Text Box 3075"/>
          <p:cNvSpPr txBox="1">
            <a:spLocks noChangeArrowheads="1"/>
          </p:cNvSpPr>
          <p:nvPr/>
        </p:nvSpPr>
        <p:spPr bwMode="auto">
          <a:xfrm rot="-1408279">
            <a:off x="1541463" y="2927905"/>
            <a:ext cx="1485900" cy="738664"/>
          </a:xfrm>
          <a:prstGeom prst="rect">
            <a:avLst/>
          </a:prstGeom>
          <a:noFill/>
          <a:ln w="9525">
            <a:noFill/>
            <a:miter lim="800000"/>
            <a:headEnd/>
            <a:tailEnd/>
          </a:ln>
        </p:spPr>
        <p:txBody>
          <a:bodyPr>
            <a:spAutoFit/>
          </a:bodyPr>
          <a:lstStyle/>
          <a:p>
            <a:pPr>
              <a:spcBef>
                <a:spcPct val="50000"/>
              </a:spcBef>
            </a:pPr>
            <a:r>
              <a:rPr lang="en-AU" sz="1400" b="1" dirty="0">
                <a:solidFill>
                  <a:schemeClr val="folHlink"/>
                </a:solidFill>
                <a:latin typeface="Calibri" pitchFamily="34" charset="0"/>
              </a:rPr>
              <a:t>Mood swings &amp; symptoms of depression (18.0)</a:t>
            </a:r>
          </a:p>
        </p:txBody>
      </p:sp>
      <p:sp>
        <p:nvSpPr>
          <p:cNvPr id="84995" name="Text Box 3076"/>
          <p:cNvSpPr txBox="1">
            <a:spLocks noChangeArrowheads="1"/>
          </p:cNvSpPr>
          <p:nvPr/>
        </p:nvSpPr>
        <p:spPr bwMode="auto">
          <a:xfrm rot="-1531371">
            <a:off x="2955925" y="2812018"/>
            <a:ext cx="1316038" cy="738664"/>
          </a:xfrm>
          <a:prstGeom prst="rect">
            <a:avLst/>
          </a:prstGeom>
          <a:noFill/>
          <a:ln w="9525">
            <a:noFill/>
            <a:miter lim="800000"/>
            <a:headEnd/>
            <a:tailEnd/>
          </a:ln>
        </p:spPr>
        <p:txBody>
          <a:bodyPr>
            <a:spAutoFit/>
          </a:bodyPr>
          <a:lstStyle/>
          <a:p>
            <a:pPr>
              <a:spcBef>
                <a:spcPct val="50000"/>
              </a:spcBef>
            </a:pPr>
            <a:r>
              <a:rPr lang="en-AU" sz="1400" b="1" dirty="0">
                <a:solidFill>
                  <a:schemeClr val="folHlink"/>
                </a:solidFill>
                <a:latin typeface="Calibri" pitchFamily="34" charset="0"/>
              </a:rPr>
              <a:t>Full episode of depression (21.1)</a:t>
            </a:r>
          </a:p>
        </p:txBody>
      </p:sp>
      <p:sp>
        <p:nvSpPr>
          <p:cNvPr id="84996" name="Text Box 3077"/>
          <p:cNvSpPr txBox="1">
            <a:spLocks noChangeArrowheads="1"/>
          </p:cNvSpPr>
          <p:nvPr/>
        </p:nvSpPr>
        <p:spPr bwMode="auto">
          <a:xfrm rot="-1843711">
            <a:off x="3962400" y="2995941"/>
            <a:ext cx="1319213" cy="523220"/>
          </a:xfrm>
          <a:prstGeom prst="rect">
            <a:avLst/>
          </a:prstGeom>
          <a:noFill/>
          <a:ln w="9525">
            <a:noFill/>
            <a:miter lim="800000"/>
            <a:headEnd/>
            <a:tailEnd/>
          </a:ln>
        </p:spPr>
        <p:txBody>
          <a:bodyPr>
            <a:spAutoFit/>
          </a:bodyPr>
          <a:lstStyle/>
          <a:p>
            <a:pPr>
              <a:spcBef>
                <a:spcPct val="50000"/>
              </a:spcBef>
            </a:pPr>
            <a:r>
              <a:rPr lang="en-AU" sz="1400" b="1" dirty="0">
                <a:solidFill>
                  <a:srgbClr val="FF0066"/>
                </a:solidFill>
                <a:latin typeface="Calibri" pitchFamily="34" charset="0"/>
              </a:rPr>
              <a:t>Symptoms of mania (21.3)</a:t>
            </a:r>
          </a:p>
        </p:txBody>
      </p:sp>
      <p:sp>
        <p:nvSpPr>
          <p:cNvPr id="84997" name="Text Box 3078"/>
          <p:cNvSpPr txBox="1">
            <a:spLocks noChangeArrowheads="1"/>
          </p:cNvSpPr>
          <p:nvPr/>
        </p:nvSpPr>
        <p:spPr bwMode="auto">
          <a:xfrm rot="-1702054">
            <a:off x="5357813" y="2921328"/>
            <a:ext cx="1317625" cy="523220"/>
          </a:xfrm>
          <a:prstGeom prst="rect">
            <a:avLst/>
          </a:prstGeom>
          <a:noFill/>
          <a:ln w="9525">
            <a:noFill/>
            <a:miter lim="800000"/>
            <a:headEnd/>
            <a:tailEnd/>
          </a:ln>
        </p:spPr>
        <p:txBody>
          <a:bodyPr>
            <a:spAutoFit/>
          </a:bodyPr>
          <a:lstStyle/>
          <a:p>
            <a:pPr>
              <a:spcBef>
                <a:spcPct val="50000"/>
              </a:spcBef>
            </a:pPr>
            <a:r>
              <a:rPr lang="en-AU" sz="1400" b="1" dirty="0">
                <a:solidFill>
                  <a:srgbClr val="FF0066"/>
                </a:solidFill>
                <a:latin typeface="Calibri" pitchFamily="34" charset="0"/>
              </a:rPr>
              <a:t>Full episode of mania (24.3)</a:t>
            </a:r>
          </a:p>
        </p:txBody>
      </p:sp>
      <p:sp>
        <p:nvSpPr>
          <p:cNvPr id="84998" name="Text Box 3079"/>
          <p:cNvSpPr txBox="1">
            <a:spLocks noChangeArrowheads="1"/>
          </p:cNvSpPr>
          <p:nvPr/>
        </p:nvSpPr>
        <p:spPr bwMode="auto">
          <a:xfrm rot="-1843711">
            <a:off x="3962400" y="4521200"/>
            <a:ext cx="1563688" cy="517525"/>
          </a:xfrm>
          <a:prstGeom prst="rect">
            <a:avLst/>
          </a:prstGeom>
          <a:noFill/>
          <a:ln w="9525">
            <a:noFill/>
            <a:miter lim="800000"/>
            <a:headEnd/>
            <a:tailEnd/>
          </a:ln>
        </p:spPr>
        <p:txBody>
          <a:bodyPr>
            <a:spAutoFit/>
          </a:bodyPr>
          <a:lstStyle/>
          <a:p>
            <a:pPr>
              <a:spcBef>
                <a:spcPct val="50000"/>
              </a:spcBef>
            </a:pPr>
            <a:r>
              <a:rPr lang="en-AU" sz="1400">
                <a:solidFill>
                  <a:srgbClr val="035497"/>
                </a:solidFill>
                <a:latin typeface="Calibri" pitchFamily="34" charset="0"/>
              </a:rPr>
              <a:t>Medical treatment (24)</a:t>
            </a:r>
          </a:p>
        </p:txBody>
      </p:sp>
      <p:sp>
        <p:nvSpPr>
          <p:cNvPr id="84999" name="Text Box 3080"/>
          <p:cNvSpPr txBox="1">
            <a:spLocks noChangeArrowheads="1"/>
          </p:cNvSpPr>
          <p:nvPr/>
        </p:nvSpPr>
        <p:spPr bwMode="auto">
          <a:xfrm rot="-1843711">
            <a:off x="7578725" y="2665968"/>
            <a:ext cx="1317625" cy="738664"/>
          </a:xfrm>
          <a:prstGeom prst="rect">
            <a:avLst/>
          </a:prstGeom>
          <a:noFill/>
          <a:ln w="9525">
            <a:noFill/>
            <a:miter lim="800000"/>
            <a:headEnd/>
            <a:tailEnd/>
          </a:ln>
        </p:spPr>
        <p:txBody>
          <a:bodyPr>
            <a:spAutoFit/>
          </a:bodyPr>
          <a:lstStyle/>
          <a:p>
            <a:pPr>
              <a:spcBef>
                <a:spcPct val="50000"/>
              </a:spcBef>
            </a:pPr>
            <a:r>
              <a:rPr lang="en-AU" sz="1400" b="1" dirty="0">
                <a:solidFill>
                  <a:srgbClr val="035497"/>
                </a:solidFill>
                <a:latin typeface="Calibri" pitchFamily="34" charset="0"/>
              </a:rPr>
              <a:t>Diagnosis of bipolar disorder (30.0)</a:t>
            </a:r>
          </a:p>
        </p:txBody>
      </p:sp>
      <p:sp>
        <p:nvSpPr>
          <p:cNvPr id="85000" name="Text Box 3081"/>
          <p:cNvSpPr txBox="1">
            <a:spLocks noChangeArrowheads="1"/>
          </p:cNvSpPr>
          <p:nvPr/>
        </p:nvSpPr>
        <p:spPr bwMode="auto">
          <a:xfrm rot="-1843711">
            <a:off x="655638" y="4389438"/>
            <a:ext cx="1698625" cy="730250"/>
          </a:xfrm>
          <a:prstGeom prst="rect">
            <a:avLst/>
          </a:prstGeom>
          <a:noFill/>
          <a:ln w="9525">
            <a:noFill/>
            <a:miter lim="800000"/>
            <a:headEnd/>
            <a:tailEnd/>
          </a:ln>
        </p:spPr>
        <p:txBody>
          <a:bodyPr>
            <a:spAutoFit/>
          </a:bodyPr>
          <a:lstStyle/>
          <a:p>
            <a:pPr>
              <a:spcBef>
                <a:spcPct val="50000"/>
              </a:spcBef>
            </a:pPr>
            <a:r>
              <a:rPr lang="en-AU" sz="1400">
                <a:solidFill>
                  <a:schemeClr val="tx2"/>
                </a:solidFill>
                <a:latin typeface="Calibri" pitchFamily="34" charset="0"/>
              </a:rPr>
              <a:t>Any symptoms of mental illness (17.5)</a:t>
            </a:r>
          </a:p>
        </p:txBody>
      </p:sp>
      <p:sp>
        <p:nvSpPr>
          <p:cNvPr id="85001" name="Line 3082"/>
          <p:cNvSpPr>
            <a:spLocks noChangeShapeType="1"/>
          </p:cNvSpPr>
          <p:nvPr/>
        </p:nvSpPr>
        <p:spPr bwMode="auto">
          <a:xfrm>
            <a:off x="719138" y="4008438"/>
            <a:ext cx="7667625" cy="0"/>
          </a:xfrm>
          <a:prstGeom prst="line">
            <a:avLst/>
          </a:prstGeom>
          <a:noFill/>
          <a:ln w="28575">
            <a:solidFill>
              <a:schemeClr val="tx1"/>
            </a:solidFill>
            <a:round/>
            <a:headEnd type="oval" w="med" len="med"/>
            <a:tailEnd type="oval" w="med" len="med"/>
          </a:ln>
        </p:spPr>
        <p:txBody>
          <a:bodyPr/>
          <a:lstStyle/>
          <a:p>
            <a:endParaRPr lang="en-US"/>
          </a:p>
        </p:txBody>
      </p:sp>
      <p:sp>
        <p:nvSpPr>
          <p:cNvPr id="85002" name="Text Box 3083"/>
          <p:cNvSpPr txBox="1">
            <a:spLocks noChangeArrowheads="1"/>
          </p:cNvSpPr>
          <p:nvPr/>
        </p:nvSpPr>
        <p:spPr bwMode="auto">
          <a:xfrm>
            <a:off x="609600" y="4098925"/>
            <a:ext cx="657225"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15</a:t>
            </a:r>
          </a:p>
        </p:txBody>
      </p:sp>
      <p:sp>
        <p:nvSpPr>
          <p:cNvPr id="85003" name="Text Box 3084"/>
          <p:cNvSpPr txBox="1">
            <a:spLocks noChangeArrowheads="1"/>
          </p:cNvSpPr>
          <p:nvPr/>
        </p:nvSpPr>
        <p:spPr bwMode="auto">
          <a:xfrm>
            <a:off x="3084513" y="4098925"/>
            <a:ext cx="657225"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20</a:t>
            </a:r>
          </a:p>
        </p:txBody>
      </p:sp>
      <p:sp>
        <p:nvSpPr>
          <p:cNvPr id="85004" name="Text Box 3085"/>
          <p:cNvSpPr txBox="1">
            <a:spLocks noChangeArrowheads="1"/>
          </p:cNvSpPr>
          <p:nvPr/>
        </p:nvSpPr>
        <p:spPr bwMode="auto">
          <a:xfrm>
            <a:off x="5557838" y="4098925"/>
            <a:ext cx="657225"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25</a:t>
            </a:r>
          </a:p>
        </p:txBody>
      </p:sp>
      <p:sp>
        <p:nvSpPr>
          <p:cNvPr id="85005" name="Text Box 3086"/>
          <p:cNvSpPr txBox="1">
            <a:spLocks noChangeArrowheads="1"/>
          </p:cNvSpPr>
          <p:nvPr/>
        </p:nvSpPr>
        <p:spPr bwMode="auto">
          <a:xfrm>
            <a:off x="7948613" y="4098925"/>
            <a:ext cx="657225"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30</a:t>
            </a:r>
          </a:p>
        </p:txBody>
      </p:sp>
      <p:sp>
        <p:nvSpPr>
          <p:cNvPr id="85006" name="AutoShape 3087"/>
          <p:cNvSpPr>
            <a:spLocks noChangeArrowheads="1"/>
          </p:cNvSpPr>
          <p:nvPr/>
        </p:nvSpPr>
        <p:spPr bwMode="auto">
          <a:xfrm>
            <a:off x="2176463" y="3916363"/>
            <a:ext cx="163512" cy="185737"/>
          </a:xfrm>
          <a:prstGeom prst="flowChartConnector">
            <a:avLst/>
          </a:prstGeom>
          <a:solidFill>
            <a:schemeClr val="folHlink"/>
          </a:solidFill>
          <a:ln w="9525">
            <a:solidFill>
              <a:schemeClr val="tx1"/>
            </a:solidFill>
            <a:round/>
            <a:headEnd/>
            <a:tailEnd/>
          </a:ln>
        </p:spPr>
        <p:txBody>
          <a:bodyPr wrap="none" anchor="ctr"/>
          <a:lstStyle/>
          <a:p>
            <a:endParaRPr lang="en-AU">
              <a:latin typeface="Calibri" pitchFamily="34" charset="0"/>
            </a:endParaRPr>
          </a:p>
        </p:txBody>
      </p:sp>
      <p:sp>
        <p:nvSpPr>
          <p:cNvPr id="85007" name="AutoShape 3088"/>
          <p:cNvSpPr>
            <a:spLocks noChangeArrowheads="1"/>
          </p:cNvSpPr>
          <p:nvPr/>
        </p:nvSpPr>
        <p:spPr bwMode="auto">
          <a:xfrm>
            <a:off x="3413125" y="3765550"/>
            <a:ext cx="431800" cy="457200"/>
          </a:xfrm>
          <a:prstGeom prst="flowChartConnector">
            <a:avLst/>
          </a:prstGeom>
          <a:solidFill>
            <a:schemeClr val="folHlink"/>
          </a:solidFill>
          <a:ln w="9525">
            <a:solidFill>
              <a:schemeClr val="tx1"/>
            </a:solidFill>
            <a:round/>
            <a:headEnd/>
            <a:tailEnd/>
          </a:ln>
        </p:spPr>
        <p:txBody>
          <a:bodyPr wrap="none" anchor="ctr"/>
          <a:lstStyle/>
          <a:p>
            <a:endParaRPr lang="en-AU">
              <a:latin typeface="Calibri" pitchFamily="34" charset="0"/>
            </a:endParaRPr>
          </a:p>
        </p:txBody>
      </p:sp>
      <p:sp>
        <p:nvSpPr>
          <p:cNvPr id="85008" name="AutoShape 3089"/>
          <p:cNvSpPr>
            <a:spLocks noChangeArrowheads="1"/>
          </p:cNvSpPr>
          <p:nvPr/>
        </p:nvSpPr>
        <p:spPr bwMode="auto">
          <a:xfrm>
            <a:off x="4154488" y="3916363"/>
            <a:ext cx="165100" cy="185737"/>
          </a:xfrm>
          <a:prstGeom prst="flowChartConnector">
            <a:avLst/>
          </a:prstGeom>
          <a:solidFill>
            <a:srgbClr val="FF0066"/>
          </a:solidFill>
          <a:ln w="9525">
            <a:solidFill>
              <a:schemeClr val="tx1"/>
            </a:solidFill>
            <a:round/>
            <a:headEnd/>
            <a:tailEnd/>
          </a:ln>
        </p:spPr>
        <p:txBody>
          <a:bodyPr wrap="none" anchor="ctr"/>
          <a:lstStyle/>
          <a:p>
            <a:pPr algn="ctr"/>
            <a:endParaRPr lang="en-AU">
              <a:solidFill>
                <a:srgbClr val="FF0066"/>
              </a:solidFill>
              <a:latin typeface="Calibri" pitchFamily="34" charset="0"/>
            </a:endParaRPr>
          </a:p>
        </p:txBody>
      </p:sp>
      <p:sp>
        <p:nvSpPr>
          <p:cNvPr id="85009" name="AutoShape 3090"/>
          <p:cNvSpPr>
            <a:spLocks noChangeArrowheads="1"/>
          </p:cNvSpPr>
          <p:nvPr/>
        </p:nvSpPr>
        <p:spPr bwMode="auto">
          <a:xfrm>
            <a:off x="5308600" y="3751263"/>
            <a:ext cx="460375" cy="485775"/>
          </a:xfrm>
          <a:prstGeom prst="flowChartConnector">
            <a:avLst/>
          </a:prstGeom>
          <a:solidFill>
            <a:srgbClr val="FF0066"/>
          </a:solidFill>
          <a:ln w="9525">
            <a:solidFill>
              <a:schemeClr val="tx1"/>
            </a:solidFill>
            <a:round/>
            <a:headEnd/>
            <a:tailEnd/>
          </a:ln>
        </p:spPr>
        <p:txBody>
          <a:bodyPr wrap="none" anchor="ctr"/>
          <a:lstStyle/>
          <a:p>
            <a:pPr algn="ctr"/>
            <a:endParaRPr lang="en-AU">
              <a:solidFill>
                <a:srgbClr val="FF0066"/>
              </a:solidFill>
              <a:latin typeface="Calibri" pitchFamily="34" charset="0"/>
            </a:endParaRPr>
          </a:p>
        </p:txBody>
      </p:sp>
      <p:sp>
        <p:nvSpPr>
          <p:cNvPr id="85010" name="AutoShape 3091"/>
          <p:cNvSpPr>
            <a:spLocks noChangeArrowheads="1"/>
          </p:cNvSpPr>
          <p:nvPr/>
        </p:nvSpPr>
        <p:spPr bwMode="auto">
          <a:xfrm>
            <a:off x="5143500" y="3824288"/>
            <a:ext cx="330200" cy="369887"/>
          </a:xfrm>
          <a:prstGeom prst="flowChartConnector">
            <a:avLst/>
          </a:prstGeom>
          <a:solidFill>
            <a:schemeClr val="accent2"/>
          </a:solidFill>
          <a:ln w="9525">
            <a:solidFill>
              <a:schemeClr val="tx1"/>
            </a:solidFill>
            <a:round/>
            <a:headEnd/>
            <a:tailEnd/>
          </a:ln>
        </p:spPr>
        <p:txBody>
          <a:bodyPr wrap="none" anchor="ctr"/>
          <a:lstStyle/>
          <a:p>
            <a:pPr algn="ctr"/>
            <a:endParaRPr lang="en-AU">
              <a:solidFill>
                <a:schemeClr val="accent2"/>
              </a:solidFill>
              <a:latin typeface="Calibri" pitchFamily="34" charset="0"/>
            </a:endParaRPr>
          </a:p>
        </p:txBody>
      </p:sp>
      <p:sp>
        <p:nvSpPr>
          <p:cNvPr id="85011" name="AutoShape 3092"/>
          <p:cNvSpPr>
            <a:spLocks noChangeArrowheads="1"/>
          </p:cNvSpPr>
          <p:nvPr/>
        </p:nvSpPr>
        <p:spPr bwMode="auto">
          <a:xfrm>
            <a:off x="8029575" y="3824288"/>
            <a:ext cx="328613" cy="369887"/>
          </a:xfrm>
          <a:prstGeom prst="flowChartConnector">
            <a:avLst/>
          </a:prstGeom>
          <a:solidFill>
            <a:srgbClr val="FFCC00"/>
          </a:solidFill>
          <a:ln w="9525">
            <a:solidFill>
              <a:schemeClr val="tx1"/>
            </a:solidFill>
            <a:round/>
            <a:headEnd/>
            <a:tailEnd/>
          </a:ln>
        </p:spPr>
        <p:txBody>
          <a:bodyPr wrap="none" anchor="ctr"/>
          <a:lstStyle/>
          <a:p>
            <a:endParaRPr lang="en-AU">
              <a:latin typeface="Calibri" pitchFamily="34" charset="0"/>
            </a:endParaRPr>
          </a:p>
        </p:txBody>
      </p:sp>
      <p:sp>
        <p:nvSpPr>
          <p:cNvPr id="85012" name="AutoShape 3093"/>
          <p:cNvSpPr>
            <a:spLocks noChangeArrowheads="1"/>
          </p:cNvSpPr>
          <p:nvPr/>
        </p:nvSpPr>
        <p:spPr bwMode="auto">
          <a:xfrm>
            <a:off x="1846263" y="3916363"/>
            <a:ext cx="165100" cy="185737"/>
          </a:xfrm>
          <a:prstGeom prst="flowChartConnector">
            <a:avLst/>
          </a:prstGeom>
          <a:solidFill>
            <a:schemeClr val="tx2"/>
          </a:solidFill>
          <a:ln w="9525">
            <a:solidFill>
              <a:schemeClr val="tx1"/>
            </a:solidFill>
            <a:round/>
            <a:headEnd/>
            <a:tailEnd/>
          </a:ln>
        </p:spPr>
        <p:txBody>
          <a:bodyPr wrap="none" anchor="ctr"/>
          <a:lstStyle/>
          <a:p>
            <a:pPr algn="ctr"/>
            <a:endParaRPr lang="en-AU" sz="2400">
              <a:solidFill>
                <a:srgbClr val="99FF66"/>
              </a:solidFill>
              <a:latin typeface="Calibri" pitchFamily="34" charset="0"/>
            </a:endParaRPr>
          </a:p>
        </p:txBody>
      </p:sp>
      <p:sp>
        <p:nvSpPr>
          <p:cNvPr id="85013" name="Text Box 3094"/>
          <p:cNvSpPr txBox="1">
            <a:spLocks noChangeArrowheads="1"/>
          </p:cNvSpPr>
          <p:nvPr/>
        </p:nvSpPr>
        <p:spPr bwMode="auto">
          <a:xfrm>
            <a:off x="4067945" y="6491288"/>
            <a:ext cx="5076056" cy="366712"/>
          </a:xfrm>
          <a:prstGeom prst="rect">
            <a:avLst/>
          </a:prstGeom>
          <a:noFill/>
          <a:ln w="9525">
            <a:noFill/>
            <a:miter lim="800000"/>
            <a:headEnd/>
            <a:tailEnd/>
          </a:ln>
        </p:spPr>
        <p:txBody>
          <a:bodyPr wrap="square">
            <a:spAutoFit/>
          </a:bodyPr>
          <a:lstStyle/>
          <a:p>
            <a:r>
              <a:rPr lang="en-AU" sz="1400" dirty="0" smtClean="0">
                <a:solidFill>
                  <a:schemeClr val="tx2"/>
                </a:solidFill>
                <a:latin typeface="Calibri" pitchFamily="34" charset="0"/>
              </a:rPr>
              <a:t>Adapted from Berk </a:t>
            </a:r>
            <a:r>
              <a:rPr lang="en-AU" sz="1400" dirty="0">
                <a:solidFill>
                  <a:schemeClr val="tx2"/>
                </a:solidFill>
                <a:latin typeface="Calibri" pitchFamily="34" charset="0"/>
              </a:rPr>
              <a:t>et al, </a:t>
            </a:r>
            <a:r>
              <a:rPr lang="en-GB" sz="1400" dirty="0">
                <a:solidFill>
                  <a:schemeClr val="tx2"/>
                </a:solidFill>
                <a:latin typeface="Calibri" pitchFamily="34" charset="0"/>
              </a:rPr>
              <a:t>JAD 103, 1–3, 181–186, 2007</a:t>
            </a:r>
            <a:r>
              <a:rPr lang="en-GB" dirty="0"/>
              <a:t> </a:t>
            </a:r>
            <a:endParaRPr lang="en-AU" sz="1400" dirty="0">
              <a:latin typeface="Calibri" pitchFamily="34" charset="0"/>
            </a:endParaRPr>
          </a:p>
        </p:txBody>
      </p:sp>
      <p:sp>
        <p:nvSpPr>
          <p:cNvPr id="85014" name="Text Box 3095"/>
          <p:cNvSpPr txBox="1">
            <a:spLocks noChangeArrowheads="1"/>
          </p:cNvSpPr>
          <p:nvPr/>
        </p:nvSpPr>
        <p:spPr bwMode="auto">
          <a:xfrm>
            <a:off x="3533775" y="5837238"/>
            <a:ext cx="2016125" cy="366712"/>
          </a:xfrm>
          <a:prstGeom prst="rect">
            <a:avLst/>
          </a:prstGeom>
          <a:noFill/>
          <a:ln w="9525">
            <a:noFill/>
            <a:miter lim="800000"/>
            <a:headEnd/>
            <a:tailEnd/>
          </a:ln>
        </p:spPr>
        <p:txBody>
          <a:bodyPr>
            <a:spAutoFit/>
          </a:bodyPr>
          <a:lstStyle/>
          <a:p>
            <a:pPr>
              <a:spcBef>
                <a:spcPct val="50000"/>
              </a:spcBef>
            </a:pPr>
            <a:r>
              <a:rPr lang="en-AU">
                <a:latin typeface="Calibri" pitchFamily="34" charset="0"/>
              </a:rPr>
              <a:t>Age, (Median)</a:t>
            </a:r>
          </a:p>
        </p:txBody>
      </p:sp>
      <p:sp>
        <p:nvSpPr>
          <p:cNvPr id="2" name="TextBox 1"/>
          <p:cNvSpPr txBox="1"/>
          <p:nvPr/>
        </p:nvSpPr>
        <p:spPr>
          <a:xfrm>
            <a:off x="609600" y="5510336"/>
            <a:ext cx="3627438" cy="338554"/>
          </a:xfrm>
          <a:prstGeom prst="rect">
            <a:avLst/>
          </a:prstGeom>
          <a:solidFill>
            <a:schemeClr val="tx2"/>
          </a:solidFill>
        </p:spPr>
        <p:txBody>
          <a:bodyPr wrap="square" rtlCol="0">
            <a:spAutoFit/>
          </a:bodyPr>
          <a:lstStyle/>
          <a:p>
            <a:pPr algn="ctr"/>
            <a:r>
              <a:rPr lang="en-AU" dirty="0" smtClean="0">
                <a:solidFill>
                  <a:schemeClr val="bg1"/>
                </a:solidFill>
              </a:rPr>
              <a:t>Diagnosis – not bipolar</a:t>
            </a:r>
            <a:endParaRPr lang="es-ES_tradnl" dirty="0">
              <a:solidFill>
                <a:schemeClr val="bg1"/>
              </a:solidFill>
            </a:endParaRPr>
          </a:p>
        </p:txBody>
      </p:sp>
      <p:sp>
        <p:nvSpPr>
          <p:cNvPr id="3" name="TextBox 2"/>
          <p:cNvSpPr txBox="1"/>
          <p:nvPr/>
        </p:nvSpPr>
        <p:spPr>
          <a:xfrm>
            <a:off x="4410900" y="5502398"/>
            <a:ext cx="3975863" cy="369332"/>
          </a:xfrm>
          <a:prstGeom prst="rect">
            <a:avLst/>
          </a:prstGeom>
          <a:solidFill>
            <a:schemeClr val="accent3"/>
          </a:solidFill>
        </p:spPr>
        <p:txBody>
          <a:bodyPr wrap="square" rtlCol="0">
            <a:spAutoFit/>
          </a:bodyPr>
          <a:lstStyle/>
          <a:p>
            <a:pPr algn="ctr"/>
            <a:r>
              <a:rPr lang="en-AU" dirty="0" smtClean="0"/>
              <a:t>Diagnosis – bipolar</a:t>
            </a:r>
            <a:endParaRPr lang="es-ES_tradnl"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bwMode="auto">
          <a:xfrm>
            <a:off x="404813" y="949325"/>
            <a:ext cx="8229600" cy="769938"/>
          </a:xfrm>
          <a:prstGeom prst="rect">
            <a:avLst/>
          </a:prstGeom>
          <a:solidFill>
            <a:srgbClr val="CCFFFF"/>
          </a:solidFill>
          <a:ln>
            <a:miter lim="800000"/>
            <a:headEnd/>
            <a:tailEnd/>
          </a:ln>
        </p:spPr>
        <p:txBody>
          <a:bodyPr anchor="ctr"/>
          <a:lstStyle/>
          <a:p>
            <a:pPr algn="ctr" eaLnBrk="1" hangingPunct="1"/>
            <a:r>
              <a:rPr lang="en-GB" sz="2400" b="1" dirty="0" smtClean="0"/>
              <a:t>DSM III-R Diagnoses in FEP cohort</a:t>
            </a:r>
          </a:p>
        </p:txBody>
      </p:sp>
      <p:sp>
        <p:nvSpPr>
          <p:cNvPr id="98306" name="Rectangle 3"/>
          <p:cNvSpPr>
            <a:spLocks noChangeArrowheads="1"/>
          </p:cNvSpPr>
          <p:nvPr/>
        </p:nvSpPr>
        <p:spPr bwMode="auto">
          <a:xfrm>
            <a:off x="0" y="1049338"/>
            <a:ext cx="184150" cy="457200"/>
          </a:xfrm>
          <a:prstGeom prst="rect">
            <a:avLst/>
          </a:prstGeom>
          <a:noFill/>
          <a:ln w="9525">
            <a:noFill/>
            <a:miter lim="800000"/>
            <a:headEnd/>
            <a:tailEnd/>
          </a:ln>
        </p:spPr>
        <p:txBody>
          <a:bodyPr wrap="none" anchor="ctr">
            <a:spAutoFit/>
          </a:bodyPr>
          <a:lstStyle/>
          <a:p>
            <a:pPr eaLnBrk="0" hangingPunct="0"/>
            <a:endParaRPr lang="en-AU" sz="2400">
              <a:ea typeface="ＭＳ Ｐゴシック"/>
              <a:cs typeface="ＭＳ Ｐゴシック"/>
            </a:endParaRPr>
          </a:p>
        </p:txBody>
      </p:sp>
      <p:sp>
        <p:nvSpPr>
          <p:cNvPr id="98307" name="Rectangle 4"/>
          <p:cNvSpPr>
            <a:spLocks noChangeArrowheads="1"/>
          </p:cNvSpPr>
          <p:nvPr/>
        </p:nvSpPr>
        <p:spPr bwMode="auto">
          <a:xfrm>
            <a:off x="1614488" y="742950"/>
            <a:ext cx="9144000" cy="0"/>
          </a:xfrm>
          <a:prstGeom prst="rect">
            <a:avLst/>
          </a:prstGeom>
          <a:noFill/>
          <a:ln w="9525">
            <a:noFill/>
            <a:miter lim="800000"/>
            <a:headEnd/>
            <a:tailEnd/>
          </a:ln>
        </p:spPr>
        <p:txBody>
          <a:bodyPr>
            <a:spAutoFit/>
          </a:bodyPr>
          <a:lstStyle/>
          <a:p>
            <a:pPr eaLnBrk="0" hangingPunct="0"/>
            <a:endParaRPr lang="en-AU" sz="2400">
              <a:ea typeface="ＭＳ Ｐゴシック"/>
              <a:cs typeface="ＭＳ Ｐゴシック"/>
            </a:endParaRPr>
          </a:p>
        </p:txBody>
      </p:sp>
      <p:pic>
        <p:nvPicPr>
          <p:cNvPr id="98308" name="Picture 7"/>
          <p:cNvPicPr>
            <a:picLocks noChangeAspect="1" noChangeArrowheads="1"/>
          </p:cNvPicPr>
          <p:nvPr/>
        </p:nvPicPr>
        <p:blipFill>
          <a:blip r:embed="rId2" cstate="print"/>
          <a:srcRect/>
          <a:stretch>
            <a:fillRect/>
          </a:stretch>
        </p:blipFill>
        <p:spPr bwMode="auto">
          <a:xfrm>
            <a:off x="1644650" y="1563688"/>
            <a:ext cx="5438775" cy="5102225"/>
          </a:xfrm>
          <a:prstGeom prst="rect">
            <a:avLst/>
          </a:prstGeom>
          <a:noFill/>
          <a:ln w="9525">
            <a:noFill/>
            <a:miter lim="800000"/>
            <a:headEnd/>
            <a:tailEnd/>
          </a:ln>
        </p:spPr>
      </p:pic>
      <p:sp>
        <p:nvSpPr>
          <p:cNvPr id="98309" name="Rectangle 3"/>
          <p:cNvSpPr>
            <a:spLocks noChangeArrowheads="1"/>
          </p:cNvSpPr>
          <p:nvPr/>
        </p:nvSpPr>
        <p:spPr bwMode="auto">
          <a:xfrm>
            <a:off x="5643563" y="6580188"/>
            <a:ext cx="3500437" cy="307975"/>
          </a:xfrm>
          <a:prstGeom prst="rect">
            <a:avLst/>
          </a:prstGeom>
          <a:noFill/>
          <a:ln w="9525">
            <a:noFill/>
            <a:miter lim="800000"/>
            <a:headEnd/>
            <a:tailEnd/>
          </a:ln>
        </p:spPr>
        <p:txBody>
          <a:bodyPr>
            <a:spAutoFit/>
          </a:bodyPr>
          <a:lstStyle/>
          <a:p>
            <a:pPr algn="r"/>
            <a:r>
              <a:rPr lang="en-US" sz="1400" baseline="30000">
                <a:ea typeface="ＭＳ Ｐゴシック"/>
                <a:cs typeface="Arial" charset="0"/>
              </a:rPr>
              <a:t>Macmillan et al, Early Intervention in Psychiatry 2007</a:t>
            </a:r>
            <a:endParaRPr lang="en-US" sz="1400">
              <a:ea typeface="ＭＳ Ｐゴシック"/>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611188" y="0"/>
            <a:ext cx="7772400" cy="980728"/>
          </a:xfrm>
        </p:spPr>
        <p:txBody>
          <a:bodyPr/>
          <a:lstStyle/>
          <a:p>
            <a:pPr algn="ctr"/>
            <a:r>
              <a:rPr lang="en-GB" dirty="0" smtClean="0"/>
              <a:t>Historical origins of Bipolar Disorder</a:t>
            </a:r>
          </a:p>
        </p:txBody>
      </p:sp>
      <p:sp>
        <p:nvSpPr>
          <p:cNvPr id="154626" name="Text Placeholder 8"/>
          <p:cNvSpPr>
            <a:spLocks noGrp="1"/>
          </p:cNvSpPr>
          <p:nvPr>
            <p:ph type="body" sz="quarter" idx="11"/>
          </p:nvPr>
        </p:nvSpPr>
        <p:spPr>
          <a:xfrm>
            <a:off x="395288" y="764705"/>
            <a:ext cx="5497512" cy="4964584"/>
          </a:xfrm>
        </p:spPr>
        <p:txBody>
          <a:bodyPr/>
          <a:lstStyle/>
          <a:p>
            <a:pPr marL="0" indent="0" algn="just"/>
            <a:r>
              <a:rPr lang="en-GB" sz="1800" dirty="0" smtClean="0"/>
              <a:t>	</a:t>
            </a:r>
            <a:r>
              <a:rPr lang="en-GB" sz="2000" b="1" dirty="0" smtClean="0"/>
              <a:t>Mania and melancholia  were recognised in the early stages of scientific medicine by Hippocrates in the 5th century BC. </a:t>
            </a:r>
          </a:p>
          <a:p>
            <a:pPr marL="0" indent="0" algn="just"/>
            <a:r>
              <a:rPr lang="en-GB" sz="2000" b="1" dirty="0" smtClean="0"/>
              <a:t>	He was also the first physician to refer to them as ‘brain disorders’</a:t>
            </a:r>
            <a:r>
              <a:rPr lang="en-GB" sz="2000" b="1" baseline="30000" dirty="0" smtClean="0"/>
              <a:t>1,2</a:t>
            </a:r>
          </a:p>
          <a:p>
            <a:pPr marL="0" indent="0"/>
            <a:endParaRPr lang="en-GB" sz="1800" dirty="0" smtClean="0"/>
          </a:p>
        </p:txBody>
      </p:sp>
      <p:sp>
        <p:nvSpPr>
          <p:cNvPr id="7" name="Rectangle 6"/>
          <p:cNvSpPr/>
          <p:nvPr/>
        </p:nvSpPr>
        <p:spPr>
          <a:xfrm>
            <a:off x="0" y="6257925"/>
            <a:ext cx="9144000" cy="600075"/>
          </a:xfrm>
          <a:prstGeom prst="rect">
            <a:avLst/>
          </a:prstGeom>
        </p:spPr>
        <p:txBody>
          <a:bodyPr>
            <a:spAutoFit/>
          </a:bodyPr>
          <a:lstStyle/>
          <a:p>
            <a:pPr algn="just">
              <a:defRPr/>
            </a:pPr>
            <a:r>
              <a:rPr lang="en-GB" sz="1100" dirty="0">
                <a:solidFill>
                  <a:schemeClr val="tx2">
                    <a:lumMod val="50000"/>
                  </a:schemeClr>
                </a:solidFill>
                <a:cs typeface="Arial" pitchFamily="34" charset="0"/>
              </a:rPr>
              <a:t>1. </a:t>
            </a:r>
            <a:r>
              <a:rPr lang="en-GB" sz="1100" dirty="0" err="1">
                <a:solidFill>
                  <a:schemeClr val="tx2">
                    <a:lumMod val="50000"/>
                  </a:schemeClr>
                </a:solidFill>
                <a:cs typeface="Arial" pitchFamily="34" charset="0"/>
              </a:rPr>
              <a:t>Marneros</a:t>
            </a:r>
            <a:r>
              <a:rPr lang="en-GB" sz="1100" dirty="0">
                <a:solidFill>
                  <a:schemeClr val="tx2">
                    <a:lumMod val="50000"/>
                  </a:schemeClr>
                </a:solidFill>
                <a:cs typeface="Arial" pitchFamily="34" charset="0"/>
              </a:rPr>
              <a:t> A. </a:t>
            </a:r>
            <a:r>
              <a:rPr lang="en-GB" sz="1100" i="1" dirty="0">
                <a:solidFill>
                  <a:schemeClr val="tx2">
                    <a:lumMod val="50000"/>
                  </a:schemeClr>
                </a:solidFill>
                <a:cs typeface="Arial" pitchFamily="34" charset="0"/>
              </a:rPr>
              <a:t>J Affect </a:t>
            </a:r>
            <a:r>
              <a:rPr lang="en-GB" sz="1100" i="1" dirty="0" err="1">
                <a:solidFill>
                  <a:schemeClr val="tx2">
                    <a:lumMod val="50000"/>
                  </a:schemeClr>
                </a:solidFill>
                <a:cs typeface="Arial" pitchFamily="34" charset="0"/>
              </a:rPr>
              <a:t>Disord</a:t>
            </a:r>
            <a:r>
              <a:rPr lang="en-GB" sz="1100" i="1" dirty="0">
                <a:solidFill>
                  <a:schemeClr val="tx2">
                    <a:lumMod val="50000"/>
                  </a:schemeClr>
                </a:solidFill>
                <a:cs typeface="Arial" pitchFamily="34" charset="0"/>
              </a:rPr>
              <a:t> </a:t>
            </a:r>
            <a:r>
              <a:rPr lang="en-GB" sz="1100" dirty="0">
                <a:solidFill>
                  <a:schemeClr val="tx2">
                    <a:lumMod val="50000"/>
                  </a:schemeClr>
                </a:solidFill>
                <a:cs typeface="Arial" pitchFamily="34" charset="0"/>
              </a:rPr>
              <a:t>2001;67:229–40;</a:t>
            </a:r>
            <a:r>
              <a:rPr lang="en-GB" sz="1100" i="1" dirty="0">
                <a:solidFill>
                  <a:schemeClr val="tx2">
                    <a:lumMod val="50000"/>
                  </a:schemeClr>
                </a:solidFill>
                <a:cs typeface="Arial" pitchFamily="34" charset="0"/>
              </a:rPr>
              <a:t> 2. </a:t>
            </a:r>
            <a:r>
              <a:rPr lang="en-GB" sz="1100" dirty="0" err="1">
                <a:solidFill>
                  <a:schemeClr val="tx2">
                    <a:lumMod val="50000"/>
                  </a:schemeClr>
                </a:solidFill>
                <a:cs typeface="Arial" pitchFamily="34" charset="0"/>
              </a:rPr>
              <a:t>Marneros</a:t>
            </a:r>
            <a:r>
              <a:rPr lang="en-GB" sz="1100" dirty="0">
                <a:solidFill>
                  <a:schemeClr val="tx2">
                    <a:lumMod val="50000"/>
                  </a:schemeClr>
                </a:solidFill>
                <a:cs typeface="Arial" pitchFamily="34" charset="0"/>
              </a:rPr>
              <a:t> A, Angst J. </a:t>
            </a:r>
            <a:r>
              <a:rPr lang="en-GB" sz="1100" i="1" dirty="0">
                <a:solidFill>
                  <a:schemeClr val="tx2">
                    <a:lumMod val="50000"/>
                  </a:schemeClr>
                </a:solidFill>
                <a:cs typeface="Arial" pitchFamily="34" charset="0"/>
              </a:rPr>
              <a:t>Bipolar disorders: 100 Years After Manic–</a:t>
            </a:r>
          </a:p>
          <a:p>
            <a:pPr algn="just">
              <a:defRPr/>
            </a:pPr>
            <a:r>
              <a:rPr lang="en-GB" sz="1100" i="1" dirty="0">
                <a:solidFill>
                  <a:schemeClr val="tx2">
                    <a:lumMod val="50000"/>
                  </a:schemeClr>
                </a:solidFill>
                <a:cs typeface="Arial" pitchFamily="34" charset="0"/>
              </a:rPr>
              <a:t>Depressive Insanity</a:t>
            </a:r>
            <a:r>
              <a:rPr lang="en-GB" sz="1100" dirty="0">
                <a:solidFill>
                  <a:schemeClr val="tx2">
                    <a:lumMod val="50000"/>
                  </a:schemeClr>
                </a:solidFill>
                <a:cs typeface="Arial" pitchFamily="34" charset="0"/>
              </a:rPr>
              <a:t>. London: </a:t>
            </a:r>
            <a:r>
              <a:rPr lang="en-GB" sz="1100" dirty="0" err="1">
                <a:solidFill>
                  <a:schemeClr val="tx2">
                    <a:lumMod val="50000"/>
                  </a:schemeClr>
                </a:solidFill>
                <a:cs typeface="Arial" pitchFamily="34" charset="0"/>
              </a:rPr>
              <a:t>Kluwer</a:t>
            </a:r>
            <a:r>
              <a:rPr lang="en-GB" sz="1100" dirty="0">
                <a:solidFill>
                  <a:schemeClr val="tx2">
                    <a:lumMod val="50000"/>
                  </a:schemeClr>
                </a:solidFill>
                <a:cs typeface="Arial" pitchFamily="34" charset="0"/>
              </a:rPr>
              <a:t>, 2000; 3. </a:t>
            </a:r>
            <a:r>
              <a:rPr lang="en-GB" sz="1100" i="1" dirty="0">
                <a:cs typeface="Arial" pitchFamily="34" charset="0"/>
              </a:rPr>
              <a:t>The Genuine Works of Hippocrates</a:t>
            </a:r>
            <a:r>
              <a:rPr lang="en-GB" sz="1100" dirty="0">
                <a:cs typeface="Arial" pitchFamily="34" charset="0"/>
              </a:rPr>
              <a:t>, trans. Francis Adams. 1886:2;344</a:t>
            </a:r>
            <a:r>
              <a:rPr lang="en-GB" sz="1100" dirty="0">
                <a:latin typeface="Arial"/>
                <a:cs typeface="Arial"/>
              </a:rPr>
              <a:t>–</a:t>
            </a:r>
            <a:r>
              <a:rPr lang="en-GB" sz="1100" dirty="0">
                <a:cs typeface="Arial" pitchFamily="34" charset="0"/>
              </a:rPr>
              <a:t>45. </a:t>
            </a:r>
          </a:p>
          <a:p>
            <a:pPr>
              <a:defRPr/>
            </a:pPr>
            <a:endParaRPr lang="en-GB" sz="1100" dirty="0">
              <a:solidFill>
                <a:schemeClr val="tx2">
                  <a:lumMod val="50000"/>
                </a:schemeClr>
              </a:solidFill>
              <a:cs typeface="Arial" pitchFamily="34" charset="0"/>
            </a:endParaRPr>
          </a:p>
        </p:txBody>
      </p:sp>
      <p:pic>
        <p:nvPicPr>
          <p:cNvPr id="8" name="Picture 7" descr="_45082208_hippocrates226282.jpg"/>
          <p:cNvPicPr>
            <a:picLocks noChangeAspect="1"/>
          </p:cNvPicPr>
          <p:nvPr/>
        </p:nvPicPr>
        <p:blipFill>
          <a:blip r:embed="rId3" cstate="print"/>
          <a:stretch>
            <a:fillRect/>
          </a:stretch>
        </p:blipFill>
        <p:spPr>
          <a:xfrm>
            <a:off x="6012161" y="1593360"/>
            <a:ext cx="3131840" cy="4283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ounded Rectangle 10"/>
          <p:cNvSpPr/>
          <p:nvPr/>
        </p:nvSpPr>
        <p:spPr>
          <a:xfrm>
            <a:off x="0" y="2781702"/>
            <a:ext cx="6012159" cy="3166712"/>
          </a:xfrm>
          <a:prstGeom prst="roundRect">
            <a:avLst/>
          </a:prstGeom>
          <a:solidFill>
            <a:schemeClr val="accent1"/>
          </a:solidFill>
          <a:ln w="25400">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tIns="36000" rIns="36000" bIns="36000" anchor="ctr" anchorCtr="1"/>
          <a:lstStyle/>
          <a:p>
            <a:pPr indent="-174625" algn="ctr">
              <a:lnSpc>
                <a:spcPct val="90000"/>
              </a:lnSpc>
              <a:spcBef>
                <a:spcPct val="30000"/>
              </a:spcBef>
              <a:spcAft>
                <a:spcPct val="35000"/>
              </a:spcAft>
              <a:defRPr/>
            </a:pPr>
            <a:r>
              <a:rPr lang="en-GB" b="1" dirty="0">
                <a:solidFill>
                  <a:schemeClr val="bg1"/>
                </a:solidFill>
                <a:cs typeface="Arial" pitchFamily="34" charset="0"/>
              </a:rPr>
              <a:t>“And men ought to know that from nothing else but thence [from the brain] come joys, delights, laughter and sports, and sorrows, </a:t>
            </a:r>
            <a:r>
              <a:rPr lang="en-GB" b="1" dirty="0" err="1">
                <a:solidFill>
                  <a:schemeClr val="bg1"/>
                </a:solidFill>
                <a:cs typeface="Arial" pitchFamily="34" charset="0"/>
              </a:rPr>
              <a:t>griefs</a:t>
            </a:r>
            <a:r>
              <a:rPr lang="en-GB" b="1" dirty="0">
                <a:solidFill>
                  <a:schemeClr val="bg1"/>
                </a:solidFill>
                <a:cs typeface="Arial" pitchFamily="34" charset="0"/>
              </a:rPr>
              <a:t>, despondency, and lamentations. And by this, in an especial manner, we acquire wisdom and knowledge, and see and hear, and know what are foul and hat are fair, what are bad and what are good, what are sweet, and what unsavoury... And by the same organ we become mad and delirious, and fears and terrors assail us... All these things we endure from the brain, when it is not healthy... In these ways I am of the opinion that the brain exercises the greatest power in the man. This is the interpreter to us of those things which emanate from the air, when it [the brain] happens to be in a sound state.”</a:t>
            </a:r>
            <a:r>
              <a:rPr lang="en-GB" b="1" baseline="30000" dirty="0">
                <a:solidFill>
                  <a:schemeClr val="bg1"/>
                </a:solidFill>
                <a:cs typeface="Arial" pitchFamily="34" charset="0"/>
              </a:rPr>
              <a:t> 3</a:t>
            </a:r>
            <a:endParaRPr lang="en-GB" b="1" dirty="0">
              <a:solidFill>
                <a:schemeClr val="bg1"/>
              </a:solidFill>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bwMode="auto">
          <a:xfrm>
            <a:off x="611188" y="981075"/>
            <a:ext cx="7772400" cy="768350"/>
          </a:xfrm>
          <a:prstGeom prst="rect">
            <a:avLst/>
          </a:prstGeom>
          <a:solidFill>
            <a:srgbClr val="CCFFFF"/>
          </a:solidFill>
          <a:ln>
            <a:miter lim="800000"/>
            <a:headEnd/>
            <a:tailEnd/>
          </a:ln>
        </p:spPr>
        <p:txBody>
          <a:bodyPr anchor="ctr"/>
          <a:lstStyle/>
          <a:p>
            <a:pPr algn="ctr" eaLnBrk="1" hangingPunct="1"/>
            <a:r>
              <a:rPr lang="en-US" sz="2800" b="1" smtClean="0"/>
              <a:t>Neurodevelopmental-staging model of psychosis</a:t>
            </a:r>
          </a:p>
        </p:txBody>
      </p:sp>
      <p:pic>
        <p:nvPicPr>
          <p:cNvPr id="104450" name="Picture 5" descr="schiz-figure1.png"/>
          <p:cNvPicPr>
            <a:picLocks noChangeAspect="1"/>
          </p:cNvPicPr>
          <p:nvPr/>
        </p:nvPicPr>
        <p:blipFill>
          <a:blip r:embed="rId3" cstate="print"/>
          <a:srcRect/>
          <a:stretch>
            <a:fillRect/>
          </a:stretch>
        </p:blipFill>
        <p:spPr bwMode="auto">
          <a:xfrm>
            <a:off x="684213" y="1773238"/>
            <a:ext cx="7848600" cy="4640262"/>
          </a:xfrm>
          <a:prstGeom prst="rect">
            <a:avLst/>
          </a:prstGeom>
          <a:noFill/>
          <a:ln w="9525">
            <a:noFill/>
            <a:miter lim="800000"/>
            <a:headEnd/>
            <a:tailEnd/>
          </a:ln>
        </p:spPr>
      </p:pic>
      <p:sp>
        <p:nvSpPr>
          <p:cNvPr id="104451" name="TextBox 6"/>
          <p:cNvSpPr txBox="1">
            <a:spLocks noChangeArrowheads="1"/>
          </p:cNvSpPr>
          <p:nvPr/>
        </p:nvSpPr>
        <p:spPr bwMode="auto">
          <a:xfrm>
            <a:off x="179388" y="6524625"/>
            <a:ext cx="3498850" cy="246063"/>
          </a:xfrm>
          <a:prstGeom prst="rect">
            <a:avLst/>
          </a:prstGeom>
          <a:noFill/>
          <a:ln w="9525">
            <a:noFill/>
            <a:miter lim="800000"/>
            <a:headEnd/>
            <a:tailEnd/>
          </a:ln>
        </p:spPr>
        <p:txBody>
          <a:bodyPr>
            <a:spAutoFit/>
          </a:bodyPr>
          <a:lstStyle/>
          <a:p>
            <a:pPr eaLnBrk="0" hangingPunct="0"/>
            <a:r>
              <a:rPr lang="en-AU" sz="1000" b="1">
                <a:solidFill>
                  <a:schemeClr val="tx2"/>
                </a:solidFill>
                <a:ea typeface="ＭＳ Ｐゴシック"/>
                <a:cs typeface="ＭＳ Ｐゴシック"/>
              </a:rPr>
              <a:t>(T.R. Insel, </a:t>
            </a:r>
            <a:r>
              <a:rPr lang="en-AU" sz="1000" b="1" i="1">
                <a:solidFill>
                  <a:schemeClr val="tx2"/>
                </a:solidFill>
                <a:ea typeface="ＭＳ Ｐゴシック"/>
                <a:cs typeface="ＭＳ Ｐゴシック"/>
              </a:rPr>
              <a:t>Nature</a:t>
            </a:r>
            <a:r>
              <a:rPr lang="en-AU" sz="1000" b="1">
                <a:solidFill>
                  <a:schemeClr val="tx2"/>
                </a:solidFill>
                <a:ea typeface="ＭＳ Ｐゴシック"/>
                <a:cs typeface="ＭＳ Ｐゴシック"/>
              </a:rPr>
              <a:t> 2010; 468;187-193)</a:t>
            </a:r>
          </a:p>
        </p:txBody>
      </p:sp>
    </p:spTree>
    <p:extLst>
      <p:ext uri="{BB962C8B-B14F-4D97-AF65-F5344CB8AC3E}">
        <p14:creationId xmlns:p14="http://schemas.microsoft.com/office/powerpoint/2010/main" val="3554457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96863" y="-114300"/>
            <a:ext cx="7369175" cy="6591300"/>
            <a:chOff x="-497" y="-72"/>
            <a:chExt cx="5149" cy="4588"/>
          </a:xfrm>
        </p:grpSpPr>
        <p:grpSp>
          <p:nvGrpSpPr>
            <p:cNvPr id="3" name="Group 5"/>
            <p:cNvGrpSpPr>
              <a:grpSpLocks/>
            </p:cNvGrpSpPr>
            <p:nvPr/>
          </p:nvGrpSpPr>
          <p:grpSpPr bwMode="auto">
            <a:xfrm>
              <a:off x="-497" y="1011"/>
              <a:ext cx="5111" cy="3501"/>
              <a:chOff x="-497" y="1011"/>
              <a:chExt cx="5111" cy="3501"/>
            </a:xfrm>
          </p:grpSpPr>
          <p:sp>
            <p:nvSpPr>
              <p:cNvPr id="30738" name="Rectangle 65"/>
              <p:cNvSpPr>
                <a:spLocks noChangeArrowheads="1"/>
              </p:cNvSpPr>
              <p:nvPr/>
            </p:nvSpPr>
            <p:spPr bwMode="auto">
              <a:xfrm>
                <a:off x="-363" y="1129"/>
                <a:ext cx="1669" cy="171"/>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Bipolar I (manic) (32.6%)</a:t>
                </a:r>
              </a:p>
            </p:txBody>
          </p:sp>
          <p:sp>
            <p:nvSpPr>
              <p:cNvPr id="30739" name="Line 8"/>
              <p:cNvSpPr>
                <a:spLocks noChangeShapeType="1"/>
              </p:cNvSpPr>
              <p:nvPr/>
            </p:nvSpPr>
            <p:spPr bwMode="auto">
              <a:xfrm>
                <a:off x="1325" y="4154"/>
                <a:ext cx="1" cy="30"/>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0" name="Line 9"/>
              <p:cNvSpPr>
                <a:spLocks noChangeShapeType="1"/>
              </p:cNvSpPr>
              <p:nvPr/>
            </p:nvSpPr>
            <p:spPr bwMode="auto">
              <a:xfrm>
                <a:off x="1640" y="4159"/>
                <a:ext cx="1"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1" name="Line 10"/>
              <p:cNvSpPr>
                <a:spLocks noChangeShapeType="1"/>
              </p:cNvSpPr>
              <p:nvPr/>
            </p:nvSpPr>
            <p:spPr bwMode="auto">
              <a:xfrm>
                <a:off x="1952" y="4159"/>
                <a:ext cx="1"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2" name="Line 11"/>
              <p:cNvSpPr>
                <a:spLocks noChangeShapeType="1"/>
              </p:cNvSpPr>
              <p:nvPr/>
            </p:nvSpPr>
            <p:spPr bwMode="auto">
              <a:xfrm>
                <a:off x="2268" y="4159"/>
                <a:ext cx="1"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3" name="Line 12"/>
              <p:cNvSpPr>
                <a:spLocks noChangeShapeType="1"/>
              </p:cNvSpPr>
              <p:nvPr/>
            </p:nvSpPr>
            <p:spPr bwMode="auto">
              <a:xfrm>
                <a:off x="2581" y="4159"/>
                <a:ext cx="1"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4" name="Line 13"/>
              <p:cNvSpPr>
                <a:spLocks noChangeShapeType="1"/>
              </p:cNvSpPr>
              <p:nvPr/>
            </p:nvSpPr>
            <p:spPr bwMode="auto">
              <a:xfrm>
                <a:off x="2893" y="4159"/>
                <a:ext cx="1"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5" name="Line 14"/>
              <p:cNvSpPr>
                <a:spLocks noChangeShapeType="1"/>
              </p:cNvSpPr>
              <p:nvPr/>
            </p:nvSpPr>
            <p:spPr bwMode="auto">
              <a:xfrm>
                <a:off x="3209" y="4159"/>
                <a:ext cx="1"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6" name="Line 15"/>
              <p:cNvSpPr>
                <a:spLocks noChangeShapeType="1"/>
              </p:cNvSpPr>
              <p:nvPr/>
            </p:nvSpPr>
            <p:spPr bwMode="auto">
              <a:xfrm>
                <a:off x="3522" y="4159"/>
                <a:ext cx="0"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7" name="Line 16"/>
              <p:cNvSpPr>
                <a:spLocks noChangeShapeType="1"/>
              </p:cNvSpPr>
              <p:nvPr/>
            </p:nvSpPr>
            <p:spPr bwMode="auto">
              <a:xfrm>
                <a:off x="3837" y="4159"/>
                <a:ext cx="1"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8" name="Line 17"/>
              <p:cNvSpPr>
                <a:spLocks noChangeShapeType="1"/>
              </p:cNvSpPr>
              <p:nvPr/>
            </p:nvSpPr>
            <p:spPr bwMode="auto">
              <a:xfrm>
                <a:off x="4152" y="4159"/>
                <a:ext cx="0" cy="3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49" name="Line 18"/>
              <p:cNvSpPr>
                <a:spLocks noChangeShapeType="1"/>
              </p:cNvSpPr>
              <p:nvPr/>
            </p:nvSpPr>
            <p:spPr bwMode="auto">
              <a:xfrm>
                <a:off x="4460" y="4149"/>
                <a:ext cx="0" cy="42"/>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50" name="Line 19"/>
              <p:cNvSpPr>
                <a:spLocks noChangeShapeType="1"/>
              </p:cNvSpPr>
              <p:nvPr/>
            </p:nvSpPr>
            <p:spPr bwMode="auto">
              <a:xfrm>
                <a:off x="1324" y="4157"/>
                <a:ext cx="3141" cy="1"/>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sp>
            <p:nvSpPr>
              <p:cNvPr id="30751" name="Rectangle 30"/>
              <p:cNvSpPr>
                <a:spLocks noChangeArrowheads="1"/>
              </p:cNvSpPr>
              <p:nvPr/>
            </p:nvSpPr>
            <p:spPr bwMode="auto">
              <a:xfrm>
                <a:off x="1321" y="1065"/>
                <a:ext cx="3117" cy="263"/>
              </a:xfrm>
              <a:prstGeom prst="rect">
                <a:avLst/>
              </a:prstGeom>
              <a:solidFill>
                <a:srgbClr val="CCCCCC"/>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2" name="Rectangle 32"/>
              <p:cNvSpPr>
                <a:spLocks noChangeArrowheads="1"/>
              </p:cNvSpPr>
              <p:nvPr/>
            </p:nvSpPr>
            <p:spPr bwMode="auto">
              <a:xfrm>
                <a:off x="1321" y="1457"/>
                <a:ext cx="2868" cy="263"/>
              </a:xfrm>
              <a:prstGeom prst="rect">
                <a:avLst/>
              </a:prstGeom>
              <a:solidFill>
                <a:srgbClr val="FF9966"/>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3" name="Rectangle 34"/>
              <p:cNvSpPr>
                <a:spLocks noChangeArrowheads="1"/>
              </p:cNvSpPr>
              <p:nvPr/>
            </p:nvSpPr>
            <p:spPr bwMode="auto">
              <a:xfrm>
                <a:off x="1321" y="1853"/>
                <a:ext cx="2303" cy="262"/>
              </a:xfrm>
              <a:prstGeom prst="rect">
                <a:avLst/>
              </a:prstGeom>
              <a:solidFill>
                <a:srgbClr val="CCECFF"/>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4" name="Rectangle 36"/>
              <p:cNvSpPr>
                <a:spLocks noChangeArrowheads="1"/>
              </p:cNvSpPr>
              <p:nvPr/>
            </p:nvSpPr>
            <p:spPr bwMode="auto">
              <a:xfrm>
                <a:off x="1321" y="2246"/>
                <a:ext cx="1715" cy="263"/>
              </a:xfrm>
              <a:prstGeom prst="rect">
                <a:avLst/>
              </a:prstGeom>
              <a:solidFill>
                <a:srgbClr val="FF9900"/>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5" name="Rectangle 38"/>
              <p:cNvSpPr>
                <a:spLocks noChangeArrowheads="1"/>
              </p:cNvSpPr>
              <p:nvPr/>
            </p:nvSpPr>
            <p:spPr bwMode="auto">
              <a:xfrm>
                <a:off x="1321" y="2643"/>
                <a:ext cx="1731" cy="263"/>
              </a:xfrm>
              <a:prstGeom prst="rect">
                <a:avLst/>
              </a:prstGeom>
              <a:solidFill>
                <a:srgbClr val="7B0C4C"/>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6" name="Rectangle 40"/>
              <p:cNvSpPr>
                <a:spLocks noChangeArrowheads="1"/>
              </p:cNvSpPr>
              <p:nvPr/>
            </p:nvSpPr>
            <p:spPr bwMode="auto">
              <a:xfrm>
                <a:off x="1321" y="3034"/>
                <a:ext cx="1299" cy="263"/>
              </a:xfrm>
              <a:prstGeom prst="rect">
                <a:avLst/>
              </a:prstGeom>
              <a:solidFill>
                <a:srgbClr val="33CC33"/>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7" name="Rectangle 42"/>
              <p:cNvSpPr>
                <a:spLocks noChangeArrowheads="1"/>
              </p:cNvSpPr>
              <p:nvPr/>
            </p:nvSpPr>
            <p:spPr bwMode="auto">
              <a:xfrm>
                <a:off x="1321" y="3432"/>
                <a:ext cx="1256" cy="263"/>
              </a:xfrm>
              <a:prstGeom prst="rect">
                <a:avLst/>
              </a:prstGeom>
              <a:solidFill>
                <a:srgbClr val="800080"/>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8" name="Rectangle 44"/>
              <p:cNvSpPr>
                <a:spLocks noChangeArrowheads="1"/>
              </p:cNvSpPr>
              <p:nvPr/>
            </p:nvSpPr>
            <p:spPr bwMode="auto">
              <a:xfrm>
                <a:off x="1321" y="3823"/>
                <a:ext cx="415" cy="262"/>
              </a:xfrm>
              <a:prstGeom prst="rect">
                <a:avLst/>
              </a:prstGeom>
              <a:solidFill>
                <a:srgbClr val="CCFFCC"/>
              </a:solidFill>
              <a:ln w="9525">
                <a:solidFill>
                  <a:schemeClr val="tx1"/>
                </a:solidFill>
                <a:miter lim="800000"/>
                <a:headEnd/>
                <a:tailEnd/>
              </a:ln>
            </p:spPr>
            <p:txBody>
              <a:bodyPr/>
              <a:lstStyle/>
              <a:p>
                <a:pPr eaLnBrk="0" hangingPunct="0">
                  <a:defRPr/>
                </a:pPr>
                <a:endParaRPr lang="en-US" sz="3600" b="1" dirty="0">
                  <a:latin typeface="+mn-lt"/>
                </a:endParaRPr>
              </a:p>
            </p:txBody>
          </p:sp>
          <p:sp>
            <p:nvSpPr>
              <p:cNvPr id="30759" name="Rectangle 46"/>
              <p:cNvSpPr>
                <a:spLocks noChangeArrowheads="1"/>
              </p:cNvSpPr>
              <p:nvPr/>
            </p:nvSpPr>
            <p:spPr bwMode="auto">
              <a:xfrm>
                <a:off x="1297" y="4191"/>
                <a:ext cx="81" cy="168"/>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0</a:t>
                </a:r>
              </a:p>
            </p:txBody>
          </p:sp>
          <p:sp>
            <p:nvSpPr>
              <p:cNvPr id="30760" name="Rectangle 47"/>
              <p:cNvSpPr>
                <a:spLocks noChangeArrowheads="1"/>
              </p:cNvSpPr>
              <p:nvPr/>
            </p:nvSpPr>
            <p:spPr bwMode="auto">
              <a:xfrm>
                <a:off x="1602" y="4200"/>
                <a:ext cx="162"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10</a:t>
                </a:r>
              </a:p>
            </p:txBody>
          </p:sp>
          <p:sp>
            <p:nvSpPr>
              <p:cNvPr id="30761" name="Rectangle 48"/>
              <p:cNvSpPr>
                <a:spLocks noChangeArrowheads="1"/>
              </p:cNvSpPr>
              <p:nvPr/>
            </p:nvSpPr>
            <p:spPr bwMode="auto">
              <a:xfrm>
                <a:off x="1913" y="4200"/>
                <a:ext cx="159"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20</a:t>
                </a:r>
              </a:p>
            </p:txBody>
          </p:sp>
          <p:sp>
            <p:nvSpPr>
              <p:cNvPr id="30762" name="Rectangle 49"/>
              <p:cNvSpPr>
                <a:spLocks noChangeArrowheads="1"/>
              </p:cNvSpPr>
              <p:nvPr/>
            </p:nvSpPr>
            <p:spPr bwMode="auto">
              <a:xfrm>
                <a:off x="2228" y="4200"/>
                <a:ext cx="159"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30</a:t>
                </a:r>
              </a:p>
            </p:txBody>
          </p:sp>
          <p:sp>
            <p:nvSpPr>
              <p:cNvPr id="30763" name="Rectangle 50"/>
              <p:cNvSpPr>
                <a:spLocks noChangeArrowheads="1"/>
              </p:cNvSpPr>
              <p:nvPr/>
            </p:nvSpPr>
            <p:spPr bwMode="auto">
              <a:xfrm>
                <a:off x="2521" y="4200"/>
                <a:ext cx="159"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40</a:t>
                </a:r>
              </a:p>
            </p:txBody>
          </p:sp>
          <p:sp>
            <p:nvSpPr>
              <p:cNvPr id="30764" name="Rectangle 51"/>
              <p:cNvSpPr>
                <a:spLocks noChangeArrowheads="1"/>
              </p:cNvSpPr>
              <p:nvPr/>
            </p:nvSpPr>
            <p:spPr bwMode="auto">
              <a:xfrm>
                <a:off x="2836" y="4200"/>
                <a:ext cx="159"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50</a:t>
                </a:r>
              </a:p>
            </p:txBody>
          </p:sp>
          <p:sp>
            <p:nvSpPr>
              <p:cNvPr id="30765" name="Rectangle 52"/>
              <p:cNvSpPr>
                <a:spLocks noChangeArrowheads="1"/>
              </p:cNvSpPr>
              <p:nvPr/>
            </p:nvSpPr>
            <p:spPr bwMode="auto">
              <a:xfrm>
                <a:off x="3149" y="4200"/>
                <a:ext cx="160"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60</a:t>
                </a:r>
              </a:p>
            </p:txBody>
          </p:sp>
          <p:sp>
            <p:nvSpPr>
              <p:cNvPr id="30766" name="Rectangle 53"/>
              <p:cNvSpPr>
                <a:spLocks noChangeArrowheads="1"/>
              </p:cNvSpPr>
              <p:nvPr/>
            </p:nvSpPr>
            <p:spPr bwMode="auto">
              <a:xfrm>
                <a:off x="3461" y="4200"/>
                <a:ext cx="163"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70</a:t>
                </a:r>
              </a:p>
            </p:txBody>
          </p:sp>
          <p:sp>
            <p:nvSpPr>
              <p:cNvPr id="30767" name="Rectangle 54"/>
              <p:cNvSpPr>
                <a:spLocks noChangeArrowheads="1"/>
              </p:cNvSpPr>
              <p:nvPr/>
            </p:nvSpPr>
            <p:spPr bwMode="auto">
              <a:xfrm>
                <a:off x="3777" y="4200"/>
                <a:ext cx="162"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80</a:t>
                </a:r>
              </a:p>
            </p:txBody>
          </p:sp>
          <p:sp>
            <p:nvSpPr>
              <p:cNvPr id="30768" name="Rectangle 55"/>
              <p:cNvSpPr>
                <a:spLocks noChangeArrowheads="1"/>
              </p:cNvSpPr>
              <p:nvPr/>
            </p:nvSpPr>
            <p:spPr bwMode="auto">
              <a:xfrm>
                <a:off x="4091" y="4200"/>
                <a:ext cx="163"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90</a:t>
                </a:r>
              </a:p>
            </p:txBody>
          </p:sp>
          <p:sp>
            <p:nvSpPr>
              <p:cNvPr id="30769" name="Rectangle 56"/>
              <p:cNvSpPr>
                <a:spLocks noChangeArrowheads="1"/>
              </p:cNvSpPr>
              <p:nvPr/>
            </p:nvSpPr>
            <p:spPr bwMode="auto">
              <a:xfrm>
                <a:off x="4376" y="4200"/>
                <a:ext cx="238"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100</a:t>
                </a:r>
              </a:p>
            </p:txBody>
          </p:sp>
          <p:sp>
            <p:nvSpPr>
              <p:cNvPr id="30770" name="Rectangle 57"/>
              <p:cNvSpPr>
                <a:spLocks noChangeArrowheads="1"/>
              </p:cNvSpPr>
              <p:nvPr/>
            </p:nvSpPr>
            <p:spPr bwMode="auto">
              <a:xfrm>
                <a:off x="1307" y="4338"/>
                <a:ext cx="3201" cy="168"/>
              </a:xfrm>
              <a:prstGeom prst="rect">
                <a:avLst/>
              </a:prstGeom>
              <a:noFill/>
              <a:ln w="9525">
                <a:noFill/>
                <a:miter lim="800000"/>
                <a:headEnd/>
                <a:tailEnd/>
              </a:ln>
            </p:spPr>
            <p:txBody>
              <a:bodyPr lIns="0" tIns="0" rIns="0" bIns="0">
                <a:spAutoFit/>
              </a:bodyPr>
              <a:lstStyle/>
              <a:p>
                <a:pPr algn="ctr" eaLnBrk="0" hangingPunct="0">
                  <a:defRPr/>
                </a:pPr>
                <a:r>
                  <a:rPr lang="en-AU" sz="1600" b="1" dirty="0">
                    <a:latin typeface="+mn-lt"/>
                  </a:rPr>
                  <a:t>Stable diagnosis at 2 years (%)</a:t>
                </a:r>
              </a:p>
            </p:txBody>
          </p:sp>
          <p:sp>
            <p:nvSpPr>
              <p:cNvPr id="30771" name="Rectangle 58"/>
              <p:cNvSpPr>
                <a:spLocks noChangeArrowheads="1"/>
              </p:cNvSpPr>
              <p:nvPr/>
            </p:nvSpPr>
            <p:spPr bwMode="auto">
              <a:xfrm>
                <a:off x="-377" y="3886"/>
                <a:ext cx="1666" cy="168"/>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Schizophreniform (3.4%)</a:t>
                </a:r>
              </a:p>
            </p:txBody>
          </p:sp>
          <p:sp>
            <p:nvSpPr>
              <p:cNvPr id="30772" name="Rectangle 59"/>
              <p:cNvSpPr>
                <a:spLocks noChangeArrowheads="1"/>
              </p:cNvSpPr>
              <p:nvPr/>
            </p:nvSpPr>
            <p:spPr bwMode="auto">
              <a:xfrm>
                <a:off x="-226" y="3495"/>
                <a:ext cx="1533" cy="170"/>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Brief psychosis (3.4%)</a:t>
                </a:r>
              </a:p>
            </p:txBody>
          </p:sp>
          <p:sp>
            <p:nvSpPr>
              <p:cNvPr id="30773" name="Rectangle 60"/>
              <p:cNvSpPr>
                <a:spLocks noChangeArrowheads="1"/>
              </p:cNvSpPr>
              <p:nvPr/>
            </p:nvSpPr>
            <p:spPr bwMode="auto">
              <a:xfrm>
                <a:off x="-296" y="3097"/>
                <a:ext cx="1603" cy="169"/>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Psychosis NOS (12.0%)</a:t>
                </a:r>
              </a:p>
            </p:txBody>
          </p:sp>
          <p:sp>
            <p:nvSpPr>
              <p:cNvPr id="30774" name="Rectangle 61"/>
              <p:cNvSpPr>
                <a:spLocks noChangeArrowheads="1"/>
              </p:cNvSpPr>
              <p:nvPr/>
            </p:nvSpPr>
            <p:spPr bwMode="auto">
              <a:xfrm>
                <a:off x="-497" y="2708"/>
                <a:ext cx="1802" cy="169"/>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Delusional disorder (6.6%)</a:t>
                </a:r>
              </a:p>
            </p:txBody>
          </p:sp>
          <p:sp>
            <p:nvSpPr>
              <p:cNvPr id="30775" name="Rectangle 62"/>
              <p:cNvSpPr>
                <a:spLocks noChangeArrowheads="1"/>
              </p:cNvSpPr>
              <p:nvPr/>
            </p:nvSpPr>
            <p:spPr bwMode="auto">
              <a:xfrm>
                <a:off x="-409" y="2314"/>
                <a:ext cx="1716" cy="169"/>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Major depressive (14.5%)</a:t>
                </a:r>
              </a:p>
            </p:txBody>
          </p:sp>
          <p:sp>
            <p:nvSpPr>
              <p:cNvPr id="30776" name="Rectangle 63"/>
              <p:cNvSpPr>
                <a:spLocks noChangeArrowheads="1"/>
              </p:cNvSpPr>
              <p:nvPr/>
            </p:nvSpPr>
            <p:spPr bwMode="auto">
              <a:xfrm>
                <a:off x="-137" y="1920"/>
                <a:ext cx="1443" cy="168"/>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Schizophrenia (9.3%)</a:t>
                </a:r>
              </a:p>
            </p:txBody>
          </p:sp>
          <p:sp>
            <p:nvSpPr>
              <p:cNvPr id="30777" name="Rectangle 64"/>
              <p:cNvSpPr>
                <a:spLocks noChangeArrowheads="1"/>
              </p:cNvSpPr>
              <p:nvPr/>
            </p:nvSpPr>
            <p:spPr bwMode="auto">
              <a:xfrm>
                <a:off x="-363" y="1525"/>
                <a:ext cx="1669" cy="171"/>
              </a:xfrm>
              <a:prstGeom prst="rect">
                <a:avLst/>
              </a:prstGeom>
              <a:noFill/>
              <a:ln w="9525">
                <a:noFill/>
                <a:miter lim="800000"/>
                <a:headEnd/>
                <a:tailEnd/>
              </a:ln>
            </p:spPr>
            <p:txBody>
              <a:bodyPr wrap="none" lIns="0" tIns="0" rIns="0" bIns="0">
                <a:spAutoFit/>
              </a:bodyPr>
              <a:lstStyle/>
              <a:p>
                <a:pPr eaLnBrk="0" hangingPunct="0">
                  <a:defRPr/>
                </a:pPr>
                <a:r>
                  <a:rPr lang="en-AU" sz="1600" b="1" dirty="0">
                    <a:latin typeface="+mn-lt"/>
                  </a:rPr>
                  <a:t>Bipolar I (mixed) (18.3%)</a:t>
                </a:r>
              </a:p>
            </p:txBody>
          </p:sp>
          <p:sp>
            <p:nvSpPr>
              <p:cNvPr id="30778" name="Line 29"/>
              <p:cNvSpPr>
                <a:spLocks noChangeShapeType="1"/>
              </p:cNvSpPr>
              <p:nvPr/>
            </p:nvSpPr>
            <p:spPr bwMode="auto">
              <a:xfrm>
                <a:off x="1324" y="1011"/>
                <a:ext cx="1" cy="3148"/>
              </a:xfrm>
              <a:prstGeom prst="line">
                <a:avLst/>
              </a:prstGeom>
              <a:noFill/>
              <a:ln w="31750">
                <a:solidFill>
                  <a:schemeClr val="tx1"/>
                </a:solidFill>
                <a:round/>
                <a:headEnd/>
                <a:tailEnd/>
              </a:ln>
            </p:spPr>
            <p:txBody>
              <a:bodyPr/>
              <a:lstStyle/>
              <a:p>
                <a:pPr eaLnBrk="0" hangingPunct="0">
                  <a:defRPr/>
                </a:pPr>
                <a:endParaRPr lang="en-US" sz="3600" b="1" dirty="0">
                  <a:latin typeface="+mn-lt"/>
                </a:endParaRPr>
              </a:p>
            </p:txBody>
          </p:sp>
        </p:grpSp>
        <p:grpSp>
          <p:nvGrpSpPr>
            <p:cNvPr id="4" name="Group 66"/>
            <p:cNvGrpSpPr>
              <a:grpSpLocks/>
            </p:cNvGrpSpPr>
            <p:nvPr/>
          </p:nvGrpSpPr>
          <p:grpSpPr bwMode="auto">
            <a:xfrm>
              <a:off x="-138" y="3726"/>
              <a:ext cx="2141" cy="790"/>
              <a:chOff x="-138" y="3726"/>
              <a:chExt cx="2141" cy="790"/>
            </a:xfrm>
          </p:grpSpPr>
          <p:sp>
            <p:nvSpPr>
              <p:cNvPr id="30735" name="Rectangle 67"/>
              <p:cNvSpPr>
                <a:spLocks noChangeArrowheads="1"/>
              </p:cNvSpPr>
              <p:nvPr/>
            </p:nvSpPr>
            <p:spPr bwMode="auto">
              <a:xfrm>
                <a:off x="693" y="3726"/>
                <a:ext cx="1310" cy="373"/>
              </a:xfrm>
              <a:prstGeom prst="rect">
                <a:avLst/>
              </a:prstGeom>
              <a:noFill/>
              <a:ln w="11113">
                <a:noFill/>
                <a:miter lim="800000"/>
                <a:headEnd/>
                <a:tailEnd/>
              </a:ln>
            </p:spPr>
            <p:txBody>
              <a:bodyPr/>
              <a:lstStyle/>
              <a:p>
                <a:pPr eaLnBrk="0" hangingPunct="0">
                  <a:defRPr/>
                </a:pPr>
                <a:endParaRPr lang="en-US" sz="3600" b="1" dirty="0">
                  <a:latin typeface="+mn-lt"/>
                </a:endParaRPr>
              </a:p>
            </p:txBody>
          </p:sp>
          <p:sp>
            <p:nvSpPr>
              <p:cNvPr id="96269" name="Rectangle 68"/>
              <p:cNvSpPr>
                <a:spLocks noChangeArrowheads="1"/>
              </p:cNvSpPr>
              <p:nvPr/>
            </p:nvSpPr>
            <p:spPr bwMode="auto">
              <a:xfrm>
                <a:off x="-137" y="4131"/>
                <a:ext cx="1339" cy="211"/>
              </a:xfrm>
              <a:prstGeom prst="rect">
                <a:avLst/>
              </a:prstGeom>
              <a:noFill/>
              <a:ln w="9525">
                <a:noFill/>
                <a:miter lim="800000"/>
                <a:headEnd/>
                <a:tailEnd/>
              </a:ln>
            </p:spPr>
            <p:txBody>
              <a:bodyPr wrap="none" lIns="0" tIns="0" rIns="0" bIns="0">
                <a:spAutoFit/>
              </a:bodyPr>
              <a:lstStyle/>
              <a:p>
                <a:pPr eaLnBrk="0" hangingPunct="0"/>
                <a:r>
                  <a:rPr lang="en-AU" sz="2000" b="1" i="1">
                    <a:solidFill>
                      <a:schemeClr val="folHlink"/>
                    </a:solidFill>
                    <a:ea typeface="ＭＳ Ｐゴシック"/>
                    <a:cs typeface="ＭＳ Ｐゴシック"/>
                  </a:rPr>
                  <a:t>Initial</a:t>
                </a:r>
                <a:r>
                  <a:rPr lang="en-AU" sz="2000" b="1" i="1">
                    <a:solidFill>
                      <a:srgbClr val="FFCC99"/>
                    </a:solidFill>
                    <a:ea typeface="ＭＳ Ｐゴシック"/>
                    <a:cs typeface="ＭＳ Ｐゴシック"/>
                  </a:rPr>
                  <a:t> </a:t>
                </a:r>
                <a:r>
                  <a:rPr lang="en-AU" sz="2000" b="1" i="1">
                    <a:solidFill>
                      <a:schemeClr val="folHlink"/>
                    </a:solidFill>
                    <a:ea typeface="ＭＳ Ｐゴシック"/>
                    <a:cs typeface="ＭＳ Ｐゴシック"/>
                  </a:rPr>
                  <a:t>diagnosis</a:t>
                </a:r>
                <a:endParaRPr lang="en-AU" b="1">
                  <a:solidFill>
                    <a:schemeClr val="folHlink"/>
                  </a:solidFill>
                  <a:ea typeface="ＭＳ Ｐゴシック"/>
                  <a:cs typeface="ＭＳ Ｐゴシック"/>
                </a:endParaRPr>
              </a:p>
            </p:txBody>
          </p:sp>
          <p:sp>
            <p:nvSpPr>
              <p:cNvPr id="96270" name="Rectangle 69"/>
              <p:cNvSpPr>
                <a:spLocks noChangeArrowheads="1"/>
              </p:cNvSpPr>
              <p:nvPr/>
            </p:nvSpPr>
            <p:spPr bwMode="auto">
              <a:xfrm>
                <a:off x="-138" y="4304"/>
                <a:ext cx="1142" cy="212"/>
              </a:xfrm>
              <a:prstGeom prst="rect">
                <a:avLst/>
              </a:prstGeom>
              <a:noFill/>
              <a:ln w="9525">
                <a:noFill/>
                <a:miter lim="800000"/>
                <a:headEnd/>
                <a:tailEnd/>
              </a:ln>
            </p:spPr>
            <p:txBody>
              <a:bodyPr wrap="none" lIns="0" tIns="0" rIns="0" bIns="0">
                <a:spAutoFit/>
              </a:bodyPr>
              <a:lstStyle/>
              <a:p>
                <a:pPr eaLnBrk="0" hangingPunct="0"/>
                <a:r>
                  <a:rPr lang="en-AU" sz="2000" b="1" i="1">
                    <a:solidFill>
                      <a:srgbClr val="FFCC99"/>
                    </a:solidFill>
                    <a:ea typeface="ＭＳ Ｐゴシック"/>
                    <a:cs typeface="ＭＳ Ｐゴシック"/>
                  </a:rPr>
                  <a:t>  </a:t>
                </a:r>
                <a:r>
                  <a:rPr lang="en-AU" sz="2000" b="1" i="1">
                    <a:solidFill>
                      <a:srgbClr val="8CC63F"/>
                    </a:solidFill>
                    <a:ea typeface="ＭＳ Ｐゴシック"/>
                    <a:cs typeface="ＭＳ Ｐゴシック"/>
                  </a:rPr>
                  <a:t>(prevalence)</a:t>
                </a:r>
                <a:endParaRPr lang="en-AU" b="1">
                  <a:solidFill>
                    <a:srgbClr val="8CC63F"/>
                  </a:solidFill>
                  <a:ea typeface="ＭＳ Ｐゴシック"/>
                  <a:cs typeface="ＭＳ Ｐゴシック"/>
                </a:endParaRPr>
              </a:p>
            </p:txBody>
          </p:sp>
        </p:grpSp>
        <p:grpSp>
          <p:nvGrpSpPr>
            <p:cNvPr id="5" name="Group 70"/>
            <p:cNvGrpSpPr>
              <a:grpSpLocks/>
            </p:cNvGrpSpPr>
            <p:nvPr/>
          </p:nvGrpSpPr>
          <p:grpSpPr bwMode="auto">
            <a:xfrm>
              <a:off x="0" y="-72"/>
              <a:ext cx="4652" cy="382"/>
              <a:chOff x="1052" y="124"/>
              <a:chExt cx="2891" cy="1212"/>
            </a:xfrm>
          </p:grpSpPr>
          <p:sp>
            <p:nvSpPr>
              <p:cNvPr id="30731" name="Rectangle 71"/>
              <p:cNvSpPr>
                <a:spLocks noChangeArrowheads="1"/>
              </p:cNvSpPr>
              <p:nvPr/>
            </p:nvSpPr>
            <p:spPr bwMode="auto">
              <a:xfrm>
                <a:off x="1052" y="142"/>
                <a:ext cx="793" cy="1020"/>
              </a:xfrm>
              <a:prstGeom prst="rect">
                <a:avLst/>
              </a:prstGeom>
              <a:noFill/>
              <a:ln w="9525">
                <a:noFill/>
                <a:miter lim="800000"/>
                <a:headEnd/>
                <a:tailEnd/>
              </a:ln>
            </p:spPr>
            <p:txBody>
              <a:bodyPr wrap="none" lIns="0" tIns="0" rIns="0" bIns="0">
                <a:spAutoFit/>
              </a:bodyPr>
              <a:lstStyle/>
              <a:p>
                <a:pPr eaLnBrk="0" hangingPunct="0">
                  <a:defRPr/>
                </a:pPr>
                <a:r>
                  <a:rPr lang="en-AU" sz="3000" b="1" dirty="0">
                    <a:solidFill>
                      <a:schemeClr val="tx2"/>
                    </a:solidFill>
                    <a:latin typeface="+mn-lt"/>
                  </a:rPr>
                  <a:t>                 </a:t>
                </a:r>
                <a:endParaRPr lang="en-AU" sz="2400" b="1" dirty="0">
                  <a:solidFill>
                    <a:schemeClr val="tx2"/>
                  </a:solidFill>
                  <a:latin typeface="+mn-lt"/>
                </a:endParaRPr>
              </a:p>
            </p:txBody>
          </p:sp>
          <p:sp>
            <p:nvSpPr>
              <p:cNvPr id="30732" name="Rectangle 72"/>
              <p:cNvSpPr>
                <a:spLocks noChangeArrowheads="1"/>
              </p:cNvSpPr>
              <p:nvPr/>
            </p:nvSpPr>
            <p:spPr bwMode="auto">
              <a:xfrm>
                <a:off x="1919" y="124"/>
                <a:ext cx="0" cy="817"/>
              </a:xfrm>
              <a:prstGeom prst="rect">
                <a:avLst/>
              </a:prstGeom>
              <a:noFill/>
              <a:ln w="9525">
                <a:noFill/>
                <a:miter lim="800000"/>
                <a:headEnd/>
                <a:tailEnd/>
              </a:ln>
            </p:spPr>
            <p:txBody>
              <a:bodyPr wrap="none" lIns="0" tIns="0" rIns="0" bIns="0">
                <a:spAutoFit/>
              </a:bodyPr>
              <a:lstStyle/>
              <a:p>
                <a:pPr eaLnBrk="0" hangingPunct="0">
                  <a:defRPr/>
                </a:pPr>
                <a:endParaRPr lang="en-AU" sz="2400" b="1" dirty="0">
                  <a:solidFill>
                    <a:schemeClr val="tx2"/>
                  </a:solidFill>
                  <a:latin typeface="+mn-lt"/>
                </a:endParaRPr>
              </a:p>
            </p:txBody>
          </p:sp>
          <p:sp>
            <p:nvSpPr>
              <p:cNvPr id="30733" name="Rectangle 73"/>
              <p:cNvSpPr>
                <a:spLocks noChangeArrowheads="1"/>
              </p:cNvSpPr>
              <p:nvPr/>
            </p:nvSpPr>
            <p:spPr bwMode="auto">
              <a:xfrm>
                <a:off x="3896" y="142"/>
                <a:ext cx="47" cy="1020"/>
              </a:xfrm>
              <a:prstGeom prst="rect">
                <a:avLst/>
              </a:prstGeom>
              <a:noFill/>
              <a:ln w="9525">
                <a:noFill/>
                <a:miter lim="800000"/>
                <a:headEnd/>
                <a:tailEnd/>
              </a:ln>
            </p:spPr>
            <p:txBody>
              <a:bodyPr wrap="none" lIns="0" tIns="0" rIns="0" bIns="0">
                <a:spAutoFit/>
              </a:bodyPr>
              <a:lstStyle/>
              <a:p>
                <a:pPr eaLnBrk="0" hangingPunct="0">
                  <a:defRPr/>
                </a:pPr>
                <a:r>
                  <a:rPr lang="en-AU" sz="3000" b="1" dirty="0">
                    <a:solidFill>
                      <a:schemeClr val="tx2"/>
                    </a:solidFill>
                    <a:latin typeface="+mn-lt"/>
                  </a:rPr>
                  <a:t> </a:t>
                </a:r>
                <a:endParaRPr lang="en-AU" sz="2400" b="1" dirty="0">
                  <a:solidFill>
                    <a:schemeClr val="tx2"/>
                  </a:solidFill>
                  <a:latin typeface="+mn-lt"/>
                </a:endParaRPr>
              </a:p>
            </p:txBody>
          </p:sp>
          <p:sp>
            <p:nvSpPr>
              <p:cNvPr id="30734" name="Rectangle 74"/>
              <p:cNvSpPr>
                <a:spLocks noChangeArrowheads="1"/>
              </p:cNvSpPr>
              <p:nvPr/>
            </p:nvSpPr>
            <p:spPr bwMode="auto">
              <a:xfrm>
                <a:off x="2843" y="317"/>
                <a:ext cx="0" cy="1020"/>
              </a:xfrm>
              <a:prstGeom prst="rect">
                <a:avLst/>
              </a:prstGeom>
              <a:noFill/>
              <a:ln w="9525">
                <a:noFill/>
                <a:miter lim="800000"/>
                <a:headEnd/>
                <a:tailEnd/>
              </a:ln>
            </p:spPr>
            <p:txBody>
              <a:bodyPr wrap="none" lIns="0" tIns="0" rIns="0" bIns="0">
                <a:spAutoFit/>
              </a:bodyPr>
              <a:lstStyle/>
              <a:p>
                <a:pPr algn="ctr" eaLnBrk="0" hangingPunct="0">
                  <a:defRPr/>
                </a:pPr>
                <a:endParaRPr lang="en-AU" sz="3000" b="1" dirty="0">
                  <a:solidFill>
                    <a:schemeClr val="tx2"/>
                  </a:solidFill>
                  <a:latin typeface="+mn-lt"/>
                </a:endParaRPr>
              </a:p>
            </p:txBody>
          </p:sp>
        </p:grpSp>
      </p:grpSp>
      <p:sp>
        <p:nvSpPr>
          <p:cNvPr id="30725" name="Rectangle 75"/>
          <p:cNvSpPr>
            <a:spLocks noChangeArrowheads="1"/>
          </p:cNvSpPr>
          <p:nvPr/>
        </p:nvSpPr>
        <p:spPr bwMode="auto">
          <a:xfrm>
            <a:off x="8632825" y="6453188"/>
            <a:ext cx="74613" cy="323850"/>
          </a:xfrm>
          <a:prstGeom prst="rect">
            <a:avLst/>
          </a:prstGeom>
          <a:noFill/>
          <a:ln w="9525">
            <a:noFill/>
            <a:miter lim="800000"/>
            <a:headEnd/>
            <a:tailEnd/>
          </a:ln>
        </p:spPr>
        <p:txBody>
          <a:bodyPr wrap="none" lIns="0" tIns="0" rIns="0" bIns="0">
            <a:spAutoFit/>
          </a:bodyPr>
          <a:lstStyle/>
          <a:p>
            <a:pPr eaLnBrk="0" hangingPunct="0">
              <a:defRPr/>
            </a:pPr>
            <a:r>
              <a:rPr lang="en-AU" sz="2100" dirty="0">
                <a:solidFill>
                  <a:srgbClr val="000000"/>
                </a:solidFill>
                <a:latin typeface="+mn-lt"/>
              </a:rPr>
              <a:t> </a:t>
            </a:r>
            <a:endParaRPr lang="en-AU" b="1" dirty="0">
              <a:latin typeface="+mn-lt"/>
            </a:endParaRPr>
          </a:p>
        </p:txBody>
      </p:sp>
      <p:sp>
        <p:nvSpPr>
          <p:cNvPr id="96259" name="Rectangle 76"/>
          <p:cNvSpPr>
            <a:spLocks noChangeArrowheads="1"/>
          </p:cNvSpPr>
          <p:nvPr/>
        </p:nvSpPr>
        <p:spPr bwMode="auto">
          <a:xfrm>
            <a:off x="7164388" y="6553200"/>
            <a:ext cx="1760537" cy="304800"/>
          </a:xfrm>
          <a:prstGeom prst="rect">
            <a:avLst/>
          </a:prstGeom>
          <a:noFill/>
          <a:ln w="25400">
            <a:noFill/>
            <a:miter lim="800000"/>
            <a:headEnd type="none" w="sm" len="sm"/>
            <a:tailEnd type="none" w="sm" len="sm"/>
          </a:ln>
        </p:spPr>
        <p:txBody>
          <a:bodyPr wrap="none">
            <a:spAutoFit/>
          </a:bodyPr>
          <a:lstStyle/>
          <a:p>
            <a:pPr eaLnBrk="0" hangingPunct="0"/>
            <a:r>
              <a:rPr lang="en-AU" sz="1400">
                <a:solidFill>
                  <a:srgbClr val="035497"/>
                </a:solidFill>
                <a:ea typeface="ＭＳ Ｐゴシック"/>
                <a:cs typeface="Arial" charset="0"/>
              </a:rPr>
              <a:t>Salvatore et al 2007</a:t>
            </a:r>
          </a:p>
        </p:txBody>
      </p:sp>
      <p:sp>
        <p:nvSpPr>
          <p:cNvPr id="96260" name="Rectangle 77"/>
          <p:cNvSpPr>
            <a:spLocks noGrp="1" noChangeArrowheads="1"/>
          </p:cNvSpPr>
          <p:nvPr>
            <p:ph type="title" idx="4294967295"/>
          </p:nvPr>
        </p:nvSpPr>
        <p:spPr bwMode="auto">
          <a:xfrm>
            <a:off x="0" y="692150"/>
            <a:ext cx="9144000" cy="776288"/>
          </a:xfrm>
          <a:prstGeom prst="rect">
            <a:avLst/>
          </a:prstGeom>
          <a:solidFill>
            <a:srgbClr val="CCFFFF"/>
          </a:solidFill>
          <a:ln>
            <a:miter lim="800000"/>
            <a:headEnd/>
            <a:tailEnd/>
          </a:ln>
        </p:spPr>
        <p:txBody>
          <a:bodyPr lIns="92075" tIns="46038" rIns="92075" bIns="46038" anchor="ctr"/>
          <a:lstStyle/>
          <a:p>
            <a:pPr algn="ctr" eaLnBrk="1" hangingPunct="1"/>
            <a:r>
              <a:rPr lang="en-AU" sz="2400" b="1" dirty="0" smtClean="0">
                <a:cs typeface="Arial" charset="0"/>
              </a:rPr>
              <a:t>Diagnostic stability of first-episode psychotic </a:t>
            </a:r>
            <a:br>
              <a:rPr lang="en-AU" sz="2400" b="1" dirty="0" smtClean="0">
                <a:cs typeface="Arial" charset="0"/>
              </a:rPr>
            </a:br>
            <a:r>
              <a:rPr lang="en-AU" sz="2400" b="1" dirty="0" smtClean="0">
                <a:cs typeface="Arial" charset="0"/>
              </a:rPr>
              <a:t>disorders after 2 Years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bwMode="auto">
          <a:xfrm>
            <a:off x="0" y="981075"/>
            <a:ext cx="8958263" cy="868363"/>
          </a:xfrm>
          <a:prstGeom prst="rect">
            <a:avLst/>
          </a:prstGeom>
          <a:noFill/>
          <a:ln>
            <a:miter lim="800000"/>
            <a:headEnd/>
            <a:tailEnd/>
          </a:ln>
        </p:spPr>
        <p:txBody>
          <a:bodyPr/>
          <a:lstStyle/>
          <a:p>
            <a:r>
              <a:rPr lang="en-AU" sz="2000" b="1" dirty="0" smtClean="0"/>
              <a:t>Conversion from depression to bipolar disorder: 20-year follow-up</a:t>
            </a:r>
          </a:p>
        </p:txBody>
      </p:sp>
      <p:sp>
        <p:nvSpPr>
          <p:cNvPr id="86018" name="Rectangle 3"/>
          <p:cNvSpPr>
            <a:spLocks noGrp="1" noChangeArrowheads="1"/>
          </p:cNvSpPr>
          <p:nvPr>
            <p:ph type="body" idx="4294967295"/>
          </p:nvPr>
        </p:nvSpPr>
        <p:spPr bwMode="auto">
          <a:xfrm>
            <a:off x="6335713" y="2000250"/>
            <a:ext cx="4027487" cy="3390900"/>
          </a:xfrm>
          <a:prstGeom prst="rect">
            <a:avLst/>
          </a:prstGeom>
          <a:noFill/>
          <a:ln>
            <a:miter lim="800000"/>
            <a:headEnd/>
            <a:tailEnd/>
          </a:ln>
        </p:spPr>
        <p:txBody>
          <a:bodyPr/>
          <a:lstStyle/>
          <a:p>
            <a:r>
              <a:rPr lang="en-AU" sz="1600" smtClean="0"/>
              <a:t>1% annual switch </a:t>
            </a:r>
            <a:br>
              <a:rPr lang="en-AU" sz="1600" smtClean="0"/>
            </a:br>
            <a:r>
              <a:rPr lang="en-AU" sz="1600" smtClean="0"/>
              <a:t>to BP1 </a:t>
            </a:r>
          </a:p>
          <a:p>
            <a:pPr lvl="1"/>
            <a:r>
              <a:rPr lang="en-AU" sz="1600" smtClean="0"/>
              <a:t>risks: male </a:t>
            </a:r>
            <a:br>
              <a:rPr lang="en-AU" sz="1600" smtClean="0"/>
            </a:br>
            <a:r>
              <a:rPr lang="en-AU" sz="1600" smtClean="0"/>
              <a:t>gender </a:t>
            </a:r>
            <a:br>
              <a:rPr lang="en-AU" sz="1600" smtClean="0"/>
            </a:br>
            <a:r>
              <a:rPr lang="en-AU" sz="1600" smtClean="0"/>
              <a:t>early onset</a:t>
            </a:r>
          </a:p>
          <a:p>
            <a:r>
              <a:rPr lang="en-AU" sz="1600" smtClean="0"/>
              <a:t>0.5% switch </a:t>
            </a:r>
            <a:br>
              <a:rPr lang="en-AU" sz="1600" smtClean="0"/>
            </a:br>
            <a:r>
              <a:rPr lang="en-AU" sz="1600" smtClean="0"/>
              <a:t>to BP2</a:t>
            </a:r>
          </a:p>
          <a:p>
            <a:pPr lvl="1"/>
            <a:r>
              <a:rPr lang="en-AU" sz="1600" smtClean="0"/>
              <a:t>Risks: female, + </a:t>
            </a:r>
            <a:br>
              <a:rPr lang="en-AU" sz="1600" smtClean="0"/>
            </a:br>
            <a:r>
              <a:rPr lang="en-AU" sz="1600" smtClean="0"/>
              <a:t>family history, </a:t>
            </a:r>
            <a:br>
              <a:rPr lang="en-AU" sz="1600" smtClean="0"/>
            </a:br>
            <a:r>
              <a:rPr lang="en-AU" sz="1600" smtClean="0"/>
              <a:t>later onset</a:t>
            </a:r>
          </a:p>
          <a:p>
            <a:pPr>
              <a:buFont typeface="Wingdings" pitchFamily="2" charset="2"/>
              <a:buNone/>
            </a:pPr>
            <a:endParaRPr lang="en-AU" smtClean="0"/>
          </a:p>
        </p:txBody>
      </p:sp>
      <p:sp>
        <p:nvSpPr>
          <p:cNvPr id="86019" name="Rectangle 4"/>
          <p:cNvSpPr>
            <a:spLocks noChangeArrowheads="1"/>
          </p:cNvSpPr>
          <p:nvPr/>
        </p:nvSpPr>
        <p:spPr bwMode="auto">
          <a:xfrm>
            <a:off x="7226300" y="6435725"/>
            <a:ext cx="1747838" cy="338138"/>
          </a:xfrm>
          <a:prstGeom prst="rect">
            <a:avLst/>
          </a:prstGeom>
          <a:noFill/>
          <a:ln w="9525">
            <a:noFill/>
            <a:miter lim="800000"/>
            <a:headEnd/>
            <a:tailEnd/>
          </a:ln>
        </p:spPr>
        <p:txBody>
          <a:bodyPr wrap="none">
            <a:spAutoFit/>
          </a:bodyPr>
          <a:lstStyle/>
          <a:p>
            <a:pPr algn="r">
              <a:spcBef>
                <a:spcPct val="50000"/>
              </a:spcBef>
            </a:pPr>
            <a:r>
              <a:rPr lang="en-AU" sz="1600"/>
              <a:t>Angst et al 2005</a:t>
            </a:r>
          </a:p>
        </p:txBody>
      </p:sp>
      <p:sp>
        <p:nvSpPr>
          <p:cNvPr id="86020" name="TextBox 13"/>
          <p:cNvSpPr txBox="1">
            <a:spLocks noChangeArrowheads="1"/>
          </p:cNvSpPr>
          <p:nvPr/>
        </p:nvSpPr>
        <p:spPr bwMode="auto">
          <a:xfrm>
            <a:off x="73025" y="1697038"/>
            <a:ext cx="1004888" cy="646112"/>
          </a:xfrm>
          <a:prstGeom prst="rect">
            <a:avLst/>
          </a:prstGeom>
          <a:noFill/>
          <a:ln w="9525">
            <a:noFill/>
            <a:miter lim="800000"/>
            <a:headEnd/>
            <a:tailEnd/>
          </a:ln>
        </p:spPr>
        <p:txBody>
          <a:bodyPr>
            <a:spAutoFit/>
          </a:bodyPr>
          <a:lstStyle/>
          <a:p>
            <a:r>
              <a:rPr lang="en-US" sz="1200"/>
              <a:t>Cumulative</a:t>
            </a:r>
            <a:br>
              <a:rPr lang="en-US" sz="1200"/>
            </a:br>
            <a:r>
              <a:rPr lang="en-US" sz="1200"/>
              <a:t>proportion</a:t>
            </a:r>
            <a:br>
              <a:rPr lang="en-US" sz="1200"/>
            </a:br>
            <a:r>
              <a:rPr lang="en-US" sz="1200"/>
              <a:t>surviving</a:t>
            </a:r>
          </a:p>
        </p:txBody>
      </p:sp>
      <p:sp>
        <p:nvSpPr>
          <p:cNvPr id="86021" name="TextBox 14"/>
          <p:cNvSpPr txBox="1">
            <a:spLocks noChangeArrowheads="1"/>
          </p:cNvSpPr>
          <p:nvPr/>
        </p:nvSpPr>
        <p:spPr bwMode="auto">
          <a:xfrm>
            <a:off x="2389188" y="6437313"/>
            <a:ext cx="2630487" cy="276225"/>
          </a:xfrm>
          <a:prstGeom prst="rect">
            <a:avLst/>
          </a:prstGeom>
          <a:noFill/>
          <a:ln w="9525">
            <a:noFill/>
            <a:miter lim="800000"/>
            <a:headEnd/>
            <a:tailEnd/>
          </a:ln>
        </p:spPr>
        <p:txBody>
          <a:bodyPr wrap="none">
            <a:spAutoFit/>
          </a:bodyPr>
          <a:lstStyle/>
          <a:p>
            <a:r>
              <a:rPr lang="en-US" sz="1200"/>
              <a:t>Years since onset of first episode</a:t>
            </a:r>
          </a:p>
        </p:txBody>
      </p:sp>
      <p:grpSp>
        <p:nvGrpSpPr>
          <p:cNvPr id="2" name="Group 133"/>
          <p:cNvGrpSpPr>
            <a:grpSpLocks noChangeAspect="1"/>
          </p:cNvGrpSpPr>
          <p:nvPr/>
        </p:nvGrpSpPr>
        <p:grpSpPr bwMode="auto">
          <a:xfrm>
            <a:off x="1460500" y="1830388"/>
            <a:ext cx="6581775" cy="4294187"/>
            <a:chOff x="939" y="1006"/>
            <a:chExt cx="4146" cy="2705"/>
          </a:xfrm>
        </p:grpSpPr>
        <p:sp>
          <p:nvSpPr>
            <p:cNvPr id="86045" name="Freeform 135"/>
            <p:cNvSpPr>
              <a:spLocks/>
            </p:cNvSpPr>
            <p:nvPr/>
          </p:nvSpPr>
          <p:spPr bwMode="auto">
            <a:xfrm>
              <a:off x="1010" y="1016"/>
              <a:ext cx="1" cy="2632"/>
            </a:xfrm>
            <a:custGeom>
              <a:avLst/>
              <a:gdLst>
                <a:gd name="T0" fmla="*/ 0 w 1"/>
                <a:gd name="T1" fmla="*/ 2632 h 2632"/>
                <a:gd name="T2" fmla="*/ 0 w 1"/>
                <a:gd name="T3" fmla="*/ 0 h 2632"/>
                <a:gd name="T4" fmla="*/ 0 w 1"/>
                <a:gd name="T5" fmla="*/ 2632 h 2632"/>
                <a:gd name="T6" fmla="*/ 0 60000 65536"/>
                <a:gd name="T7" fmla="*/ 0 60000 65536"/>
                <a:gd name="T8" fmla="*/ 0 60000 65536"/>
                <a:gd name="T9" fmla="*/ 0 w 1"/>
                <a:gd name="T10" fmla="*/ 0 h 2632"/>
                <a:gd name="T11" fmla="*/ 1 w 1"/>
                <a:gd name="T12" fmla="*/ 2632 h 2632"/>
              </a:gdLst>
              <a:ahLst/>
              <a:cxnLst>
                <a:cxn ang="T6">
                  <a:pos x="T0" y="T1"/>
                </a:cxn>
                <a:cxn ang="T7">
                  <a:pos x="T2" y="T3"/>
                </a:cxn>
                <a:cxn ang="T8">
                  <a:pos x="T4" y="T5"/>
                </a:cxn>
              </a:cxnLst>
              <a:rect l="T9" t="T10" r="T11" b="T12"/>
              <a:pathLst>
                <a:path w="1" h="2632">
                  <a:moveTo>
                    <a:pt x="0" y="2632"/>
                  </a:moveTo>
                  <a:lnTo>
                    <a:pt x="0" y="0"/>
                  </a:lnTo>
                  <a:lnTo>
                    <a:pt x="0" y="2632"/>
                  </a:lnTo>
                  <a:close/>
                </a:path>
              </a:pathLst>
            </a:custGeom>
            <a:solidFill>
              <a:srgbClr val="26266C"/>
            </a:solidFill>
            <a:ln w="9525">
              <a:noFill/>
              <a:miter lim="800000"/>
              <a:headEnd/>
              <a:tailEnd/>
            </a:ln>
          </p:spPr>
          <p:txBody>
            <a:bodyPr/>
            <a:lstStyle/>
            <a:p>
              <a:endParaRPr lang="en-AU" sz="3600"/>
            </a:p>
          </p:txBody>
        </p:sp>
        <p:sp>
          <p:nvSpPr>
            <p:cNvPr id="86046" name="Line 136"/>
            <p:cNvSpPr>
              <a:spLocks noChangeShapeType="1"/>
            </p:cNvSpPr>
            <p:nvPr/>
          </p:nvSpPr>
          <p:spPr bwMode="auto">
            <a:xfrm flipV="1">
              <a:off x="1010" y="1016"/>
              <a:ext cx="1" cy="2632"/>
            </a:xfrm>
            <a:prstGeom prst="line">
              <a:avLst/>
            </a:prstGeom>
            <a:noFill/>
            <a:ln w="31750">
              <a:solidFill>
                <a:srgbClr val="FFFFFF"/>
              </a:solidFill>
              <a:miter lim="800000"/>
              <a:headEnd/>
              <a:tailEnd/>
            </a:ln>
          </p:spPr>
          <p:txBody>
            <a:bodyPr/>
            <a:lstStyle/>
            <a:p>
              <a:endParaRPr lang="en-US"/>
            </a:p>
          </p:txBody>
        </p:sp>
        <p:sp>
          <p:nvSpPr>
            <p:cNvPr id="86047" name="Freeform 154"/>
            <p:cNvSpPr>
              <a:spLocks/>
            </p:cNvSpPr>
            <p:nvPr/>
          </p:nvSpPr>
          <p:spPr bwMode="auto">
            <a:xfrm>
              <a:off x="1166" y="1006"/>
              <a:ext cx="2749" cy="1605"/>
            </a:xfrm>
            <a:custGeom>
              <a:avLst/>
              <a:gdLst>
                <a:gd name="T0" fmla="*/ 18 w 2749"/>
                <a:gd name="T1" fmla="*/ 10 h 1605"/>
                <a:gd name="T2" fmla="*/ 23 w 2749"/>
                <a:gd name="T3" fmla="*/ 26 h 1605"/>
                <a:gd name="T4" fmla="*/ 28 w 2749"/>
                <a:gd name="T5" fmla="*/ 43 h 1605"/>
                <a:gd name="T6" fmla="*/ 42 w 2749"/>
                <a:gd name="T7" fmla="*/ 62 h 1605"/>
                <a:gd name="T8" fmla="*/ 47 w 2749"/>
                <a:gd name="T9" fmla="*/ 78 h 1605"/>
                <a:gd name="T10" fmla="*/ 51 w 2749"/>
                <a:gd name="T11" fmla="*/ 95 h 1605"/>
                <a:gd name="T12" fmla="*/ 66 w 2749"/>
                <a:gd name="T13" fmla="*/ 111 h 1605"/>
                <a:gd name="T14" fmla="*/ 70 w 2749"/>
                <a:gd name="T15" fmla="*/ 128 h 1605"/>
                <a:gd name="T16" fmla="*/ 89 w 2749"/>
                <a:gd name="T17" fmla="*/ 147 h 1605"/>
                <a:gd name="T18" fmla="*/ 94 w 2749"/>
                <a:gd name="T19" fmla="*/ 163 h 1605"/>
                <a:gd name="T20" fmla="*/ 99 w 2749"/>
                <a:gd name="T21" fmla="*/ 180 h 1605"/>
                <a:gd name="T22" fmla="*/ 127 w 2749"/>
                <a:gd name="T23" fmla="*/ 199 h 1605"/>
                <a:gd name="T24" fmla="*/ 146 w 2749"/>
                <a:gd name="T25" fmla="*/ 215 h 1605"/>
                <a:gd name="T26" fmla="*/ 170 w 2749"/>
                <a:gd name="T27" fmla="*/ 232 h 1605"/>
                <a:gd name="T28" fmla="*/ 217 w 2749"/>
                <a:gd name="T29" fmla="*/ 251 h 1605"/>
                <a:gd name="T30" fmla="*/ 226 w 2749"/>
                <a:gd name="T31" fmla="*/ 267 h 1605"/>
                <a:gd name="T32" fmla="*/ 236 w 2749"/>
                <a:gd name="T33" fmla="*/ 286 h 1605"/>
                <a:gd name="T34" fmla="*/ 326 w 2749"/>
                <a:gd name="T35" fmla="*/ 305 h 1605"/>
                <a:gd name="T36" fmla="*/ 340 w 2749"/>
                <a:gd name="T37" fmla="*/ 322 h 1605"/>
                <a:gd name="T38" fmla="*/ 354 w 2749"/>
                <a:gd name="T39" fmla="*/ 341 h 1605"/>
                <a:gd name="T40" fmla="*/ 387 w 2749"/>
                <a:gd name="T41" fmla="*/ 357 h 1605"/>
                <a:gd name="T42" fmla="*/ 392 w 2749"/>
                <a:gd name="T43" fmla="*/ 376 h 1605"/>
                <a:gd name="T44" fmla="*/ 448 w 2749"/>
                <a:gd name="T45" fmla="*/ 395 h 1605"/>
                <a:gd name="T46" fmla="*/ 484 w 2749"/>
                <a:gd name="T47" fmla="*/ 411 h 1605"/>
                <a:gd name="T48" fmla="*/ 503 w 2749"/>
                <a:gd name="T49" fmla="*/ 430 h 1605"/>
                <a:gd name="T50" fmla="*/ 512 w 2749"/>
                <a:gd name="T51" fmla="*/ 449 h 1605"/>
                <a:gd name="T52" fmla="*/ 550 w 2749"/>
                <a:gd name="T53" fmla="*/ 468 h 1605"/>
                <a:gd name="T54" fmla="*/ 611 w 2749"/>
                <a:gd name="T55" fmla="*/ 487 h 1605"/>
                <a:gd name="T56" fmla="*/ 640 w 2749"/>
                <a:gd name="T57" fmla="*/ 506 h 1605"/>
                <a:gd name="T58" fmla="*/ 659 w 2749"/>
                <a:gd name="T59" fmla="*/ 527 h 1605"/>
                <a:gd name="T60" fmla="*/ 668 w 2749"/>
                <a:gd name="T61" fmla="*/ 546 h 1605"/>
                <a:gd name="T62" fmla="*/ 696 w 2749"/>
                <a:gd name="T63" fmla="*/ 567 h 1605"/>
                <a:gd name="T64" fmla="*/ 720 w 2749"/>
                <a:gd name="T65" fmla="*/ 586 h 1605"/>
                <a:gd name="T66" fmla="*/ 753 w 2749"/>
                <a:gd name="T67" fmla="*/ 605 h 1605"/>
                <a:gd name="T68" fmla="*/ 814 w 2749"/>
                <a:gd name="T69" fmla="*/ 626 h 1605"/>
                <a:gd name="T70" fmla="*/ 829 w 2749"/>
                <a:gd name="T71" fmla="*/ 648 h 1605"/>
                <a:gd name="T72" fmla="*/ 866 w 2749"/>
                <a:gd name="T73" fmla="*/ 669 h 1605"/>
                <a:gd name="T74" fmla="*/ 885 w 2749"/>
                <a:gd name="T75" fmla="*/ 690 h 1605"/>
                <a:gd name="T76" fmla="*/ 895 w 2749"/>
                <a:gd name="T77" fmla="*/ 712 h 1605"/>
                <a:gd name="T78" fmla="*/ 985 w 2749"/>
                <a:gd name="T79" fmla="*/ 733 h 1605"/>
                <a:gd name="T80" fmla="*/ 989 w 2749"/>
                <a:gd name="T81" fmla="*/ 756 h 1605"/>
                <a:gd name="T82" fmla="*/ 1018 w 2749"/>
                <a:gd name="T83" fmla="*/ 778 h 1605"/>
                <a:gd name="T84" fmla="*/ 1060 w 2749"/>
                <a:gd name="T85" fmla="*/ 801 h 1605"/>
                <a:gd name="T86" fmla="*/ 1100 w 2749"/>
                <a:gd name="T87" fmla="*/ 823 h 1605"/>
                <a:gd name="T88" fmla="*/ 1148 w 2749"/>
                <a:gd name="T89" fmla="*/ 846 h 1605"/>
                <a:gd name="T90" fmla="*/ 1223 w 2749"/>
                <a:gd name="T91" fmla="*/ 870 h 1605"/>
                <a:gd name="T92" fmla="*/ 1251 w 2749"/>
                <a:gd name="T93" fmla="*/ 893 h 1605"/>
                <a:gd name="T94" fmla="*/ 1285 w 2749"/>
                <a:gd name="T95" fmla="*/ 919 h 1605"/>
                <a:gd name="T96" fmla="*/ 1308 w 2749"/>
                <a:gd name="T97" fmla="*/ 945 h 1605"/>
                <a:gd name="T98" fmla="*/ 1412 w 2749"/>
                <a:gd name="T99" fmla="*/ 974 h 1605"/>
                <a:gd name="T100" fmla="*/ 1426 w 2749"/>
                <a:gd name="T101" fmla="*/ 1004 h 1605"/>
                <a:gd name="T102" fmla="*/ 1440 w 2749"/>
                <a:gd name="T103" fmla="*/ 1038 h 1605"/>
                <a:gd name="T104" fmla="*/ 1502 w 2749"/>
                <a:gd name="T105" fmla="*/ 1071 h 1605"/>
                <a:gd name="T106" fmla="*/ 1738 w 2749"/>
                <a:gd name="T107" fmla="*/ 1106 h 1605"/>
                <a:gd name="T108" fmla="*/ 1800 w 2749"/>
                <a:gd name="T109" fmla="*/ 1153 h 1605"/>
                <a:gd name="T110" fmla="*/ 1892 w 2749"/>
                <a:gd name="T111" fmla="*/ 1205 h 1605"/>
                <a:gd name="T112" fmla="*/ 2100 w 2749"/>
                <a:gd name="T113" fmla="*/ 1264 h 1605"/>
                <a:gd name="T114" fmla="*/ 2152 w 2749"/>
                <a:gd name="T115" fmla="*/ 1328 h 1605"/>
                <a:gd name="T116" fmla="*/ 2218 w 2749"/>
                <a:gd name="T117" fmla="*/ 1397 h 1605"/>
                <a:gd name="T118" fmla="*/ 2622 w 2749"/>
                <a:gd name="T119" fmla="*/ 1515 h 1605"/>
                <a:gd name="T120" fmla="*/ 2749 w 2749"/>
                <a:gd name="T121" fmla="*/ 1605 h 16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9"/>
                <a:gd name="T184" fmla="*/ 0 h 1605"/>
                <a:gd name="T185" fmla="*/ 2749 w 2749"/>
                <a:gd name="T186" fmla="*/ 1605 h 16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9" h="1605">
                  <a:moveTo>
                    <a:pt x="0" y="0"/>
                  </a:moveTo>
                  <a:lnTo>
                    <a:pt x="18" y="0"/>
                  </a:lnTo>
                  <a:lnTo>
                    <a:pt x="18" y="10"/>
                  </a:lnTo>
                  <a:lnTo>
                    <a:pt x="18" y="19"/>
                  </a:lnTo>
                  <a:lnTo>
                    <a:pt x="18" y="26"/>
                  </a:lnTo>
                  <a:lnTo>
                    <a:pt x="23" y="26"/>
                  </a:lnTo>
                  <a:lnTo>
                    <a:pt x="23" y="36"/>
                  </a:lnTo>
                  <a:lnTo>
                    <a:pt x="28" y="36"/>
                  </a:lnTo>
                  <a:lnTo>
                    <a:pt x="28" y="43"/>
                  </a:lnTo>
                  <a:lnTo>
                    <a:pt x="28" y="52"/>
                  </a:lnTo>
                  <a:lnTo>
                    <a:pt x="42" y="52"/>
                  </a:lnTo>
                  <a:lnTo>
                    <a:pt x="42" y="62"/>
                  </a:lnTo>
                  <a:lnTo>
                    <a:pt x="42" y="69"/>
                  </a:lnTo>
                  <a:lnTo>
                    <a:pt x="42" y="78"/>
                  </a:lnTo>
                  <a:lnTo>
                    <a:pt x="47" y="78"/>
                  </a:lnTo>
                  <a:lnTo>
                    <a:pt x="47" y="85"/>
                  </a:lnTo>
                  <a:lnTo>
                    <a:pt x="47" y="95"/>
                  </a:lnTo>
                  <a:lnTo>
                    <a:pt x="51" y="95"/>
                  </a:lnTo>
                  <a:lnTo>
                    <a:pt x="51" y="104"/>
                  </a:lnTo>
                  <a:lnTo>
                    <a:pt x="56" y="104"/>
                  </a:lnTo>
                  <a:lnTo>
                    <a:pt x="56" y="111"/>
                  </a:lnTo>
                  <a:lnTo>
                    <a:pt x="66" y="111"/>
                  </a:lnTo>
                  <a:lnTo>
                    <a:pt x="66" y="121"/>
                  </a:lnTo>
                  <a:lnTo>
                    <a:pt x="70" y="121"/>
                  </a:lnTo>
                  <a:lnTo>
                    <a:pt x="70" y="128"/>
                  </a:lnTo>
                  <a:lnTo>
                    <a:pt x="70" y="137"/>
                  </a:lnTo>
                  <a:lnTo>
                    <a:pt x="85" y="137"/>
                  </a:lnTo>
                  <a:lnTo>
                    <a:pt x="85" y="147"/>
                  </a:lnTo>
                  <a:lnTo>
                    <a:pt x="89" y="147"/>
                  </a:lnTo>
                  <a:lnTo>
                    <a:pt x="89" y="154"/>
                  </a:lnTo>
                  <a:lnTo>
                    <a:pt x="89" y="163"/>
                  </a:lnTo>
                  <a:lnTo>
                    <a:pt x="94" y="163"/>
                  </a:lnTo>
                  <a:lnTo>
                    <a:pt x="94" y="173"/>
                  </a:lnTo>
                  <a:lnTo>
                    <a:pt x="99" y="173"/>
                  </a:lnTo>
                  <a:lnTo>
                    <a:pt x="99" y="180"/>
                  </a:lnTo>
                  <a:lnTo>
                    <a:pt x="99" y="189"/>
                  </a:lnTo>
                  <a:lnTo>
                    <a:pt x="108" y="189"/>
                  </a:lnTo>
                  <a:lnTo>
                    <a:pt x="108" y="199"/>
                  </a:lnTo>
                  <a:lnTo>
                    <a:pt x="127" y="199"/>
                  </a:lnTo>
                  <a:lnTo>
                    <a:pt x="127" y="206"/>
                  </a:lnTo>
                  <a:lnTo>
                    <a:pt x="141" y="206"/>
                  </a:lnTo>
                  <a:lnTo>
                    <a:pt x="141" y="215"/>
                  </a:lnTo>
                  <a:lnTo>
                    <a:pt x="146" y="215"/>
                  </a:lnTo>
                  <a:lnTo>
                    <a:pt x="146" y="225"/>
                  </a:lnTo>
                  <a:lnTo>
                    <a:pt x="151" y="225"/>
                  </a:lnTo>
                  <a:lnTo>
                    <a:pt x="151" y="232"/>
                  </a:lnTo>
                  <a:lnTo>
                    <a:pt x="170" y="232"/>
                  </a:lnTo>
                  <a:lnTo>
                    <a:pt x="170" y="241"/>
                  </a:lnTo>
                  <a:lnTo>
                    <a:pt x="193" y="241"/>
                  </a:lnTo>
                  <a:lnTo>
                    <a:pt x="193" y="251"/>
                  </a:lnTo>
                  <a:lnTo>
                    <a:pt x="217" y="251"/>
                  </a:lnTo>
                  <a:lnTo>
                    <a:pt x="217" y="260"/>
                  </a:lnTo>
                  <a:lnTo>
                    <a:pt x="226" y="260"/>
                  </a:lnTo>
                  <a:lnTo>
                    <a:pt x="226" y="267"/>
                  </a:lnTo>
                  <a:lnTo>
                    <a:pt x="226" y="277"/>
                  </a:lnTo>
                  <a:lnTo>
                    <a:pt x="236" y="277"/>
                  </a:lnTo>
                  <a:lnTo>
                    <a:pt x="236" y="286"/>
                  </a:lnTo>
                  <a:lnTo>
                    <a:pt x="236" y="296"/>
                  </a:lnTo>
                  <a:lnTo>
                    <a:pt x="255" y="296"/>
                  </a:lnTo>
                  <a:lnTo>
                    <a:pt x="255" y="305"/>
                  </a:lnTo>
                  <a:lnTo>
                    <a:pt x="326" y="305"/>
                  </a:lnTo>
                  <a:lnTo>
                    <a:pt x="326" y="312"/>
                  </a:lnTo>
                  <a:lnTo>
                    <a:pt x="330" y="312"/>
                  </a:lnTo>
                  <a:lnTo>
                    <a:pt x="330" y="322"/>
                  </a:lnTo>
                  <a:lnTo>
                    <a:pt x="340" y="322"/>
                  </a:lnTo>
                  <a:lnTo>
                    <a:pt x="340" y="331"/>
                  </a:lnTo>
                  <a:lnTo>
                    <a:pt x="354" y="331"/>
                  </a:lnTo>
                  <a:lnTo>
                    <a:pt x="354" y="341"/>
                  </a:lnTo>
                  <a:lnTo>
                    <a:pt x="354" y="350"/>
                  </a:lnTo>
                  <a:lnTo>
                    <a:pt x="377" y="350"/>
                  </a:lnTo>
                  <a:lnTo>
                    <a:pt x="377" y="357"/>
                  </a:lnTo>
                  <a:lnTo>
                    <a:pt x="387" y="357"/>
                  </a:lnTo>
                  <a:lnTo>
                    <a:pt x="387" y="367"/>
                  </a:lnTo>
                  <a:lnTo>
                    <a:pt x="387" y="376"/>
                  </a:lnTo>
                  <a:lnTo>
                    <a:pt x="392" y="376"/>
                  </a:lnTo>
                  <a:lnTo>
                    <a:pt x="392" y="385"/>
                  </a:lnTo>
                  <a:lnTo>
                    <a:pt x="406" y="385"/>
                  </a:lnTo>
                  <a:lnTo>
                    <a:pt x="406" y="395"/>
                  </a:lnTo>
                  <a:lnTo>
                    <a:pt x="448" y="395"/>
                  </a:lnTo>
                  <a:lnTo>
                    <a:pt x="448" y="404"/>
                  </a:lnTo>
                  <a:lnTo>
                    <a:pt x="448" y="411"/>
                  </a:lnTo>
                  <a:lnTo>
                    <a:pt x="484" y="411"/>
                  </a:lnTo>
                  <a:lnTo>
                    <a:pt x="484" y="421"/>
                  </a:lnTo>
                  <a:lnTo>
                    <a:pt x="488" y="421"/>
                  </a:lnTo>
                  <a:lnTo>
                    <a:pt x="488" y="430"/>
                  </a:lnTo>
                  <a:lnTo>
                    <a:pt x="503" y="430"/>
                  </a:lnTo>
                  <a:lnTo>
                    <a:pt x="503" y="440"/>
                  </a:lnTo>
                  <a:lnTo>
                    <a:pt x="512" y="440"/>
                  </a:lnTo>
                  <a:lnTo>
                    <a:pt x="512" y="449"/>
                  </a:lnTo>
                  <a:lnTo>
                    <a:pt x="512" y="459"/>
                  </a:lnTo>
                  <a:lnTo>
                    <a:pt x="550" y="459"/>
                  </a:lnTo>
                  <a:lnTo>
                    <a:pt x="550" y="468"/>
                  </a:lnTo>
                  <a:lnTo>
                    <a:pt x="550" y="478"/>
                  </a:lnTo>
                  <a:lnTo>
                    <a:pt x="583" y="478"/>
                  </a:lnTo>
                  <a:lnTo>
                    <a:pt x="583" y="487"/>
                  </a:lnTo>
                  <a:lnTo>
                    <a:pt x="611" y="487"/>
                  </a:lnTo>
                  <a:lnTo>
                    <a:pt x="611" y="497"/>
                  </a:lnTo>
                  <a:lnTo>
                    <a:pt x="616" y="497"/>
                  </a:lnTo>
                  <a:lnTo>
                    <a:pt x="616" y="506"/>
                  </a:lnTo>
                  <a:lnTo>
                    <a:pt x="640" y="506"/>
                  </a:lnTo>
                  <a:lnTo>
                    <a:pt x="640" y="515"/>
                  </a:lnTo>
                  <a:lnTo>
                    <a:pt x="654" y="515"/>
                  </a:lnTo>
                  <a:lnTo>
                    <a:pt x="654" y="527"/>
                  </a:lnTo>
                  <a:lnTo>
                    <a:pt x="659" y="527"/>
                  </a:lnTo>
                  <a:lnTo>
                    <a:pt x="659" y="537"/>
                  </a:lnTo>
                  <a:lnTo>
                    <a:pt x="663" y="537"/>
                  </a:lnTo>
                  <a:lnTo>
                    <a:pt x="663" y="546"/>
                  </a:lnTo>
                  <a:lnTo>
                    <a:pt x="668" y="546"/>
                  </a:lnTo>
                  <a:lnTo>
                    <a:pt x="668" y="556"/>
                  </a:lnTo>
                  <a:lnTo>
                    <a:pt x="687" y="556"/>
                  </a:lnTo>
                  <a:lnTo>
                    <a:pt x="687" y="567"/>
                  </a:lnTo>
                  <a:lnTo>
                    <a:pt x="696" y="567"/>
                  </a:lnTo>
                  <a:lnTo>
                    <a:pt x="696" y="577"/>
                  </a:lnTo>
                  <a:lnTo>
                    <a:pt x="720" y="577"/>
                  </a:lnTo>
                  <a:lnTo>
                    <a:pt x="720" y="586"/>
                  </a:lnTo>
                  <a:lnTo>
                    <a:pt x="720" y="596"/>
                  </a:lnTo>
                  <a:lnTo>
                    <a:pt x="725" y="596"/>
                  </a:lnTo>
                  <a:lnTo>
                    <a:pt x="725" y="605"/>
                  </a:lnTo>
                  <a:lnTo>
                    <a:pt x="753" y="605"/>
                  </a:lnTo>
                  <a:lnTo>
                    <a:pt x="753" y="617"/>
                  </a:lnTo>
                  <a:lnTo>
                    <a:pt x="796" y="617"/>
                  </a:lnTo>
                  <a:lnTo>
                    <a:pt x="796" y="626"/>
                  </a:lnTo>
                  <a:lnTo>
                    <a:pt x="814" y="626"/>
                  </a:lnTo>
                  <a:lnTo>
                    <a:pt x="814" y="638"/>
                  </a:lnTo>
                  <a:lnTo>
                    <a:pt x="824" y="638"/>
                  </a:lnTo>
                  <a:lnTo>
                    <a:pt x="824" y="648"/>
                  </a:lnTo>
                  <a:lnTo>
                    <a:pt x="829" y="648"/>
                  </a:lnTo>
                  <a:lnTo>
                    <a:pt x="829" y="660"/>
                  </a:lnTo>
                  <a:lnTo>
                    <a:pt x="862" y="660"/>
                  </a:lnTo>
                  <a:lnTo>
                    <a:pt x="862" y="669"/>
                  </a:lnTo>
                  <a:lnTo>
                    <a:pt x="866" y="669"/>
                  </a:lnTo>
                  <a:lnTo>
                    <a:pt x="866" y="681"/>
                  </a:lnTo>
                  <a:lnTo>
                    <a:pt x="866" y="690"/>
                  </a:lnTo>
                  <a:lnTo>
                    <a:pt x="885" y="690"/>
                  </a:lnTo>
                  <a:lnTo>
                    <a:pt x="885" y="702"/>
                  </a:lnTo>
                  <a:lnTo>
                    <a:pt x="895" y="702"/>
                  </a:lnTo>
                  <a:lnTo>
                    <a:pt x="895" y="712"/>
                  </a:lnTo>
                  <a:lnTo>
                    <a:pt x="895" y="723"/>
                  </a:lnTo>
                  <a:lnTo>
                    <a:pt x="961" y="723"/>
                  </a:lnTo>
                  <a:lnTo>
                    <a:pt x="961" y="733"/>
                  </a:lnTo>
                  <a:lnTo>
                    <a:pt x="985" y="733"/>
                  </a:lnTo>
                  <a:lnTo>
                    <a:pt x="985" y="745"/>
                  </a:lnTo>
                  <a:lnTo>
                    <a:pt x="989" y="745"/>
                  </a:lnTo>
                  <a:lnTo>
                    <a:pt x="989" y="756"/>
                  </a:lnTo>
                  <a:lnTo>
                    <a:pt x="989" y="766"/>
                  </a:lnTo>
                  <a:lnTo>
                    <a:pt x="989" y="778"/>
                  </a:lnTo>
                  <a:lnTo>
                    <a:pt x="1018" y="778"/>
                  </a:lnTo>
                  <a:lnTo>
                    <a:pt x="1018" y="789"/>
                  </a:lnTo>
                  <a:lnTo>
                    <a:pt x="1051" y="789"/>
                  </a:lnTo>
                  <a:lnTo>
                    <a:pt x="1051" y="801"/>
                  </a:lnTo>
                  <a:lnTo>
                    <a:pt x="1060" y="801"/>
                  </a:lnTo>
                  <a:lnTo>
                    <a:pt x="1060" y="811"/>
                  </a:lnTo>
                  <a:lnTo>
                    <a:pt x="1084" y="811"/>
                  </a:lnTo>
                  <a:lnTo>
                    <a:pt x="1084" y="823"/>
                  </a:lnTo>
                  <a:lnTo>
                    <a:pt x="1100" y="823"/>
                  </a:lnTo>
                  <a:lnTo>
                    <a:pt x="1100" y="834"/>
                  </a:lnTo>
                  <a:lnTo>
                    <a:pt x="1114" y="834"/>
                  </a:lnTo>
                  <a:lnTo>
                    <a:pt x="1114" y="846"/>
                  </a:lnTo>
                  <a:lnTo>
                    <a:pt x="1148" y="846"/>
                  </a:lnTo>
                  <a:lnTo>
                    <a:pt x="1148" y="858"/>
                  </a:lnTo>
                  <a:lnTo>
                    <a:pt x="1157" y="858"/>
                  </a:lnTo>
                  <a:lnTo>
                    <a:pt x="1157" y="870"/>
                  </a:lnTo>
                  <a:lnTo>
                    <a:pt x="1223" y="870"/>
                  </a:lnTo>
                  <a:lnTo>
                    <a:pt x="1223" y="882"/>
                  </a:lnTo>
                  <a:lnTo>
                    <a:pt x="1228" y="882"/>
                  </a:lnTo>
                  <a:lnTo>
                    <a:pt x="1228" y="893"/>
                  </a:lnTo>
                  <a:lnTo>
                    <a:pt x="1251" y="893"/>
                  </a:lnTo>
                  <a:lnTo>
                    <a:pt x="1251" y="908"/>
                  </a:lnTo>
                  <a:lnTo>
                    <a:pt x="1275" y="908"/>
                  </a:lnTo>
                  <a:lnTo>
                    <a:pt x="1275" y="919"/>
                  </a:lnTo>
                  <a:lnTo>
                    <a:pt x="1285" y="919"/>
                  </a:lnTo>
                  <a:lnTo>
                    <a:pt x="1285" y="934"/>
                  </a:lnTo>
                  <a:lnTo>
                    <a:pt x="1308" y="934"/>
                  </a:lnTo>
                  <a:lnTo>
                    <a:pt x="1308" y="945"/>
                  </a:lnTo>
                  <a:lnTo>
                    <a:pt x="1308" y="960"/>
                  </a:lnTo>
                  <a:lnTo>
                    <a:pt x="1374" y="960"/>
                  </a:lnTo>
                  <a:lnTo>
                    <a:pt x="1374" y="974"/>
                  </a:lnTo>
                  <a:lnTo>
                    <a:pt x="1412" y="974"/>
                  </a:lnTo>
                  <a:lnTo>
                    <a:pt x="1412" y="988"/>
                  </a:lnTo>
                  <a:lnTo>
                    <a:pt x="1422" y="988"/>
                  </a:lnTo>
                  <a:lnTo>
                    <a:pt x="1422" y="1004"/>
                  </a:lnTo>
                  <a:lnTo>
                    <a:pt x="1426" y="1004"/>
                  </a:lnTo>
                  <a:lnTo>
                    <a:pt x="1426" y="1021"/>
                  </a:lnTo>
                  <a:lnTo>
                    <a:pt x="1431" y="1021"/>
                  </a:lnTo>
                  <a:lnTo>
                    <a:pt x="1431" y="1038"/>
                  </a:lnTo>
                  <a:lnTo>
                    <a:pt x="1440" y="1038"/>
                  </a:lnTo>
                  <a:lnTo>
                    <a:pt x="1440" y="1054"/>
                  </a:lnTo>
                  <a:lnTo>
                    <a:pt x="1440" y="1071"/>
                  </a:lnTo>
                  <a:lnTo>
                    <a:pt x="1502" y="1071"/>
                  </a:lnTo>
                  <a:lnTo>
                    <a:pt x="1502" y="1087"/>
                  </a:lnTo>
                  <a:lnTo>
                    <a:pt x="1592" y="1087"/>
                  </a:lnTo>
                  <a:lnTo>
                    <a:pt x="1592" y="1106"/>
                  </a:lnTo>
                  <a:lnTo>
                    <a:pt x="1738" y="1106"/>
                  </a:lnTo>
                  <a:lnTo>
                    <a:pt x="1738" y="1130"/>
                  </a:lnTo>
                  <a:lnTo>
                    <a:pt x="1757" y="1130"/>
                  </a:lnTo>
                  <a:lnTo>
                    <a:pt x="1757" y="1153"/>
                  </a:lnTo>
                  <a:lnTo>
                    <a:pt x="1800" y="1153"/>
                  </a:lnTo>
                  <a:lnTo>
                    <a:pt x="1800" y="1179"/>
                  </a:lnTo>
                  <a:lnTo>
                    <a:pt x="1877" y="1179"/>
                  </a:lnTo>
                  <a:lnTo>
                    <a:pt x="1877" y="1205"/>
                  </a:lnTo>
                  <a:lnTo>
                    <a:pt x="1892" y="1205"/>
                  </a:lnTo>
                  <a:lnTo>
                    <a:pt x="1892" y="1231"/>
                  </a:lnTo>
                  <a:lnTo>
                    <a:pt x="2076" y="1231"/>
                  </a:lnTo>
                  <a:lnTo>
                    <a:pt x="2076" y="1264"/>
                  </a:lnTo>
                  <a:lnTo>
                    <a:pt x="2100" y="1264"/>
                  </a:lnTo>
                  <a:lnTo>
                    <a:pt x="2100" y="1295"/>
                  </a:lnTo>
                  <a:lnTo>
                    <a:pt x="2109" y="1295"/>
                  </a:lnTo>
                  <a:lnTo>
                    <a:pt x="2109" y="1328"/>
                  </a:lnTo>
                  <a:lnTo>
                    <a:pt x="2152" y="1328"/>
                  </a:lnTo>
                  <a:lnTo>
                    <a:pt x="2152" y="1361"/>
                  </a:lnTo>
                  <a:lnTo>
                    <a:pt x="2161" y="1361"/>
                  </a:lnTo>
                  <a:lnTo>
                    <a:pt x="2161" y="1397"/>
                  </a:lnTo>
                  <a:lnTo>
                    <a:pt x="2218" y="1397"/>
                  </a:lnTo>
                  <a:lnTo>
                    <a:pt x="2218" y="1434"/>
                  </a:lnTo>
                  <a:lnTo>
                    <a:pt x="2522" y="1434"/>
                  </a:lnTo>
                  <a:lnTo>
                    <a:pt x="2522" y="1515"/>
                  </a:lnTo>
                  <a:lnTo>
                    <a:pt x="2622" y="1515"/>
                  </a:lnTo>
                  <a:lnTo>
                    <a:pt x="2622" y="1605"/>
                  </a:lnTo>
                  <a:lnTo>
                    <a:pt x="2711" y="1605"/>
                  </a:lnTo>
                  <a:lnTo>
                    <a:pt x="2749" y="1605"/>
                  </a:lnTo>
                </a:path>
              </a:pathLst>
            </a:custGeom>
            <a:noFill/>
            <a:ln w="38100" cap="sq">
              <a:solidFill>
                <a:srgbClr val="EC008C"/>
              </a:solidFill>
              <a:miter lim="800000"/>
              <a:headEnd/>
              <a:tailEnd/>
            </a:ln>
          </p:spPr>
          <p:txBody>
            <a:bodyPr/>
            <a:lstStyle/>
            <a:p>
              <a:endParaRPr lang="en-AU" sz="3600"/>
            </a:p>
          </p:txBody>
        </p:sp>
        <p:sp>
          <p:nvSpPr>
            <p:cNvPr id="86048" name="Freeform 155"/>
            <p:cNvSpPr>
              <a:spLocks/>
            </p:cNvSpPr>
            <p:nvPr/>
          </p:nvSpPr>
          <p:spPr bwMode="auto">
            <a:xfrm>
              <a:off x="1184" y="1035"/>
              <a:ext cx="2790" cy="1786"/>
            </a:xfrm>
            <a:custGeom>
              <a:avLst/>
              <a:gdLst>
                <a:gd name="T0" fmla="*/ 5 w 2790"/>
                <a:gd name="T1" fmla="*/ 0 h 1786"/>
                <a:gd name="T2" fmla="*/ 24 w 2790"/>
                <a:gd name="T3" fmla="*/ 35 h 1786"/>
                <a:gd name="T4" fmla="*/ 24 w 2790"/>
                <a:gd name="T5" fmla="*/ 71 h 1786"/>
                <a:gd name="T6" fmla="*/ 29 w 2790"/>
                <a:gd name="T7" fmla="*/ 106 h 1786"/>
                <a:gd name="T8" fmla="*/ 48 w 2790"/>
                <a:gd name="T9" fmla="*/ 141 h 1786"/>
                <a:gd name="T10" fmla="*/ 67 w 2790"/>
                <a:gd name="T11" fmla="*/ 179 h 1786"/>
                <a:gd name="T12" fmla="*/ 71 w 2790"/>
                <a:gd name="T13" fmla="*/ 215 h 1786"/>
                <a:gd name="T14" fmla="*/ 123 w 2790"/>
                <a:gd name="T15" fmla="*/ 250 h 1786"/>
                <a:gd name="T16" fmla="*/ 133 w 2790"/>
                <a:gd name="T17" fmla="*/ 288 h 1786"/>
                <a:gd name="T18" fmla="*/ 175 w 2790"/>
                <a:gd name="T19" fmla="*/ 326 h 1786"/>
                <a:gd name="T20" fmla="*/ 237 w 2790"/>
                <a:gd name="T21" fmla="*/ 361 h 1786"/>
                <a:gd name="T22" fmla="*/ 308 w 2790"/>
                <a:gd name="T23" fmla="*/ 401 h 1786"/>
                <a:gd name="T24" fmla="*/ 322 w 2790"/>
                <a:gd name="T25" fmla="*/ 442 h 1786"/>
                <a:gd name="T26" fmla="*/ 430 w 2790"/>
                <a:gd name="T27" fmla="*/ 482 h 1786"/>
                <a:gd name="T28" fmla="*/ 470 w 2790"/>
                <a:gd name="T29" fmla="*/ 519 h 1786"/>
                <a:gd name="T30" fmla="*/ 645 w 2790"/>
                <a:gd name="T31" fmla="*/ 560 h 1786"/>
                <a:gd name="T32" fmla="*/ 650 w 2790"/>
                <a:gd name="T33" fmla="*/ 605 h 1786"/>
                <a:gd name="T34" fmla="*/ 811 w 2790"/>
                <a:gd name="T35" fmla="*/ 649 h 1786"/>
                <a:gd name="T36" fmla="*/ 848 w 2790"/>
                <a:gd name="T37" fmla="*/ 701 h 1786"/>
                <a:gd name="T38" fmla="*/ 867 w 2790"/>
                <a:gd name="T39" fmla="*/ 751 h 1786"/>
                <a:gd name="T40" fmla="*/ 877 w 2790"/>
                <a:gd name="T41" fmla="*/ 803 h 1786"/>
                <a:gd name="T42" fmla="*/ 943 w 2790"/>
                <a:gd name="T43" fmla="*/ 855 h 1786"/>
                <a:gd name="T44" fmla="*/ 1033 w 2790"/>
                <a:gd name="T45" fmla="*/ 905 h 1786"/>
                <a:gd name="T46" fmla="*/ 1096 w 2790"/>
                <a:gd name="T47" fmla="*/ 957 h 1786"/>
                <a:gd name="T48" fmla="*/ 1257 w 2790"/>
                <a:gd name="T49" fmla="*/ 1011 h 1786"/>
                <a:gd name="T50" fmla="*/ 1267 w 2790"/>
                <a:gd name="T51" fmla="*/ 1072 h 1786"/>
                <a:gd name="T52" fmla="*/ 1422 w 2790"/>
                <a:gd name="T53" fmla="*/ 1134 h 1786"/>
                <a:gd name="T54" fmla="*/ 1720 w 2790"/>
                <a:gd name="T55" fmla="*/ 1214 h 1786"/>
                <a:gd name="T56" fmla="*/ 1874 w 2790"/>
                <a:gd name="T57" fmla="*/ 1337 h 1786"/>
                <a:gd name="T58" fmla="*/ 2058 w 2790"/>
                <a:gd name="T59" fmla="*/ 1462 h 1786"/>
                <a:gd name="T60" fmla="*/ 2200 w 2790"/>
                <a:gd name="T61" fmla="*/ 1587 h 1786"/>
                <a:gd name="T62" fmla="*/ 2219 w 2790"/>
                <a:gd name="T63" fmla="*/ 1786 h 1786"/>
                <a:gd name="T64" fmla="*/ 2604 w 2790"/>
                <a:gd name="T65" fmla="*/ 1786 h 1786"/>
                <a:gd name="T66" fmla="*/ 2604 w 2790"/>
                <a:gd name="T67" fmla="*/ 1786 h 17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90"/>
                <a:gd name="T103" fmla="*/ 0 h 1786"/>
                <a:gd name="T104" fmla="*/ 2790 w 2790"/>
                <a:gd name="T105" fmla="*/ 1786 h 17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90" h="1786">
                  <a:moveTo>
                    <a:pt x="0" y="0"/>
                  </a:moveTo>
                  <a:lnTo>
                    <a:pt x="5" y="0"/>
                  </a:lnTo>
                  <a:lnTo>
                    <a:pt x="5" y="35"/>
                  </a:lnTo>
                  <a:lnTo>
                    <a:pt x="24" y="35"/>
                  </a:lnTo>
                  <a:lnTo>
                    <a:pt x="24" y="71"/>
                  </a:lnTo>
                  <a:lnTo>
                    <a:pt x="24" y="106"/>
                  </a:lnTo>
                  <a:lnTo>
                    <a:pt x="29" y="106"/>
                  </a:lnTo>
                  <a:lnTo>
                    <a:pt x="29" y="141"/>
                  </a:lnTo>
                  <a:lnTo>
                    <a:pt x="48" y="141"/>
                  </a:lnTo>
                  <a:lnTo>
                    <a:pt x="48" y="179"/>
                  </a:lnTo>
                  <a:lnTo>
                    <a:pt x="67" y="179"/>
                  </a:lnTo>
                  <a:lnTo>
                    <a:pt x="67" y="215"/>
                  </a:lnTo>
                  <a:lnTo>
                    <a:pt x="71" y="215"/>
                  </a:lnTo>
                  <a:lnTo>
                    <a:pt x="71" y="250"/>
                  </a:lnTo>
                  <a:lnTo>
                    <a:pt x="123" y="250"/>
                  </a:lnTo>
                  <a:lnTo>
                    <a:pt x="123" y="288"/>
                  </a:lnTo>
                  <a:lnTo>
                    <a:pt x="133" y="288"/>
                  </a:lnTo>
                  <a:lnTo>
                    <a:pt x="133" y="326"/>
                  </a:lnTo>
                  <a:lnTo>
                    <a:pt x="175" y="326"/>
                  </a:lnTo>
                  <a:lnTo>
                    <a:pt x="175" y="361"/>
                  </a:lnTo>
                  <a:lnTo>
                    <a:pt x="237" y="361"/>
                  </a:lnTo>
                  <a:lnTo>
                    <a:pt x="237" y="401"/>
                  </a:lnTo>
                  <a:lnTo>
                    <a:pt x="308" y="401"/>
                  </a:lnTo>
                  <a:lnTo>
                    <a:pt x="308" y="442"/>
                  </a:lnTo>
                  <a:lnTo>
                    <a:pt x="322" y="442"/>
                  </a:lnTo>
                  <a:lnTo>
                    <a:pt x="322" y="482"/>
                  </a:lnTo>
                  <a:lnTo>
                    <a:pt x="430" y="482"/>
                  </a:lnTo>
                  <a:lnTo>
                    <a:pt x="430" y="519"/>
                  </a:lnTo>
                  <a:lnTo>
                    <a:pt x="470" y="519"/>
                  </a:lnTo>
                  <a:lnTo>
                    <a:pt x="470" y="560"/>
                  </a:lnTo>
                  <a:lnTo>
                    <a:pt x="645" y="560"/>
                  </a:lnTo>
                  <a:lnTo>
                    <a:pt x="645" y="605"/>
                  </a:lnTo>
                  <a:lnTo>
                    <a:pt x="650" y="605"/>
                  </a:lnTo>
                  <a:lnTo>
                    <a:pt x="650" y="649"/>
                  </a:lnTo>
                  <a:lnTo>
                    <a:pt x="811" y="649"/>
                  </a:lnTo>
                  <a:lnTo>
                    <a:pt x="811" y="701"/>
                  </a:lnTo>
                  <a:lnTo>
                    <a:pt x="848" y="701"/>
                  </a:lnTo>
                  <a:lnTo>
                    <a:pt x="848" y="751"/>
                  </a:lnTo>
                  <a:lnTo>
                    <a:pt x="867" y="751"/>
                  </a:lnTo>
                  <a:lnTo>
                    <a:pt x="867" y="803"/>
                  </a:lnTo>
                  <a:lnTo>
                    <a:pt x="877" y="803"/>
                  </a:lnTo>
                  <a:lnTo>
                    <a:pt x="877" y="855"/>
                  </a:lnTo>
                  <a:lnTo>
                    <a:pt x="943" y="855"/>
                  </a:lnTo>
                  <a:lnTo>
                    <a:pt x="943" y="905"/>
                  </a:lnTo>
                  <a:lnTo>
                    <a:pt x="1033" y="905"/>
                  </a:lnTo>
                  <a:lnTo>
                    <a:pt x="1033" y="957"/>
                  </a:lnTo>
                  <a:lnTo>
                    <a:pt x="1096" y="957"/>
                  </a:lnTo>
                  <a:lnTo>
                    <a:pt x="1096" y="1011"/>
                  </a:lnTo>
                  <a:lnTo>
                    <a:pt x="1257" y="1011"/>
                  </a:lnTo>
                  <a:lnTo>
                    <a:pt x="1257" y="1072"/>
                  </a:lnTo>
                  <a:lnTo>
                    <a:pt x="1267" y="1072"/>
                  </a:lnTo>
                  <a:lnTo>
                    <a:pt x="1267" y="1134"/>
                  </a:lnTo>
                  <a:lnTo>
                    <a:pt x="1422" y="1134"/>
                  </a:lnTo>
                  <a:lnTo>
                    <a:pt x="1422" y="1214"/>
                  </a:lnTo>
                  <a:lnTo>
                    <a:pt x="1720" y="1214"/>
                  </a:lnTo>
                  <a:lnTo>
                    <a:pt x="1720" y="1337"/>
                  </a:lnTo>
                  <a:lnTo>
                    <a:pt x="1874" y="1337"/>
                  </a:lnTo>
                  <a:lnTo>
                    <a:pt x="1874" y="1462"/>
                  </a:lnTo>
                  <a:lnTo>
                    <a:pt x="2058" y="1462"/>
                  </a:lnTo>
                  <a:lnTo>
                    <a:pt x="2058" y="1587"/>
                  </a:lnTo>
                  <a:lnTo>
                    <a:pt x="2200" y="1587"/>
                  </a:lnTo>
                  <a:lnTo>
                    <a:pt x="2200" y="1786"/>
                  </a:lnTo>
                  <a:lnTo>
                    <a:pt x="2219" y="1786"/>
                  </a:lnTo>
                  <a:lnTo>
                    <a:pt x="2604" y="1786"/>
                  </a:lnTo>
                  <a:lnTo>
                    <a:pt x="2299" y="1786"/>
                  </a:lnTo>
                  <a:lnTo>
                    <a:pt x="2604" y="1786"/>
                  </a:lnTo>
                  <a:lnTo>
                    <a:pt x="2790" y="1786"/>
                  </a:lnTo>
                </a:path>
              </a:pathLst>
            </a:custGeom>
            <a:noFill/>
            <a:ln w="38100">
              <a:solidFill>
                <a:srgbClr val="F5A2C6"/>
              </a:solidFill>
              <a:miter lim="800000"/>
              <a:headEnd/>
              <a:tailEnd/>
            </a:ln>
          </p:spPr>
          <p:txBody>
            <a:bodyPr/>
            <a:lstStyle/>
            <a:p>
              <a:endParaRPr lang="en-AU" sz="3600"/>
            </a:p>
          </p:txBody>
        </p:sp>
        <p:sp>
          <p:nvSpPr>
            <p:cNvPr id="86049" name="Line 156"/>
            <p:cNvSpPr>
              <a:spLocks noChangeShapeType="1"/>
            </p:cNvSpPr>
            <p:nvPr/>
          </p:nvSpPr>
          <p:spPr bwMode="auto">
            <a:xfrm>
              <a:off x="5084" y="2601"/>
              <a:ext cx="1" cy="1"/>
            </a:xfrm>
            <a:prstGeom prst="line">
              <a:avLst/>
            </a:prstGeom>
            <a:noFill/>
            <a:ln w="18" cap="sq">
              <a:solidFill>
                <a:srgbClr val="8BCFBA"/>
              </a:solidFill>
              <a:miter lim="800000"/>
              <a:headEnd/>
              <a:tailEnd/>
            </a:ln>
          </p:spPr>
          <p:txBody>
            <a:bodyPr/>
            <a:lstStyle/>
            <a:p>
              <a:endParaRPr lang="en-US"/>
            </a:p>
          </p:txBody>
        </p:sp>
        <p:sp>
          <p:nvSpPr>
            <p:cNvPr id="86050" name="Freeform 157"/>
            <p:cNvSpPr>
              <a:spLocks/>
            </p:cNvSpPr>
            <p:nvPr/>
          </p:nvSpPr>
          <p:spPr bwMode="auto">
            <a:xfrm>
              <a:off x="1166" y="1011"/>
              <a:ext cx="2808" cy="1571"/>
            </a:xfrm>
            <a:custGeom>
              <a:avLst/>
              <a:gdLst>
                <a:gd name="T0" fmla="*/ 18 w 2808"/>
                <a:gd name="T1" fmla="*/ 10 h 1571"/>
                <a:gd name="T2" fmla="*/ 28 w 2808"/>
                <a:gd name="T3" fmla="*/ 21 h 1571"/>
                <a:gd name="T4" fmla="*/ 28 w 2808"/>
                <a:gd name="T5" fmla="*/ 43 h 1571"/>
                <a:gd name="T6" fmla="*/ 47 w 2808"/>
                <a:gd name="T7" fmla="*/ 54 h 1571"/>
                <a:gd name="T8" fmla="*/ 51 w 2808"/>
                <a:gd name="T9" fmla="*/ 78 h 1571"/>
                <a:gd name="T10" fmla="*/ 70 w 2808"/>
                <a:gd name="T11" fmla="*/ 88 h 1571"/>
                <a:gd name="T12" fmla="*/ 70 w 2808"/>
                <a:gd name="T13" fmla="*/ 111 h 1571"/>
                <a:gd name="T14" fmla="*/ 94 w 2808"/>
                <a:gd name="T15" fmla="*/ 123 h 1571"/>
                <a:gd name="T16" fmla="*/ 99 w 2808"/>
                <a:gd name="T17" fmla="*/ 144 h 1571"/>
                <a:gd name="T18" fmla="*/ 108 w 2808"/>
                <a:gd name="T19" fmla="*/ 156 h 1571"/>
                <a:gd name="T20" fmla="*/ 127 w 2808"/>
                <a:gd name="T21" fmla="*/ 180 h 1571"/>
                <a:gd name="T22" fmla="*/ 170 w 2808"/>
                <a:gd name="T23" fmla="*/ 189 h 1571"/>
                <a:gd name="T24" fmla="*/ 217 w 2808"/>
                <a:gd name="T25" fmla="*/ 213 h 1571"/>
                <a:gd name="T26" fmla="*/ 226 w 2808"/>
                <a:gd name="T27" fmla="*/ 225 h 1571"/>
                <a:gd name="T28" fmla="*/ 236 w 2808"/>
                <a:gd name="T29" fmla="*/ 248 h 1571"/>
                <a:gd name="T30" fmla="*/ 330 w 2808"/>
                <a:gd name="T31" fmla="*/ 260 h 1571"/>
                <a:gd name="T32" fmla="*/ 354 w 2808"/>
                <a:gd name="T33" fmla="*/ 284 h 1571"/>
                <a:gd name="T34" fmla="*/ 377 w 2808"/>
                <a:gd name="T35" fmla="*/ 295 h 1571"/>
                <a:gd name="T36" fmla="*/ 387 w 2808"/>
                <a:gd name="T37" fmla="*/ 319 h 1571"/>
                <a:gd name="T38" fmla="*/ 392 w 2808"/>
                <a:gd name="T39" fmla="*/ 329 h 1571"/>
                <a:gd name="T40" fmla="*/ 406 w 2808"/>
                <a:gd name="T41" fmla="*/ 354 h 1571"/>
                <a:gd name="T42" fmla="*/ 484 w 2808"/>
                <a:gd name="T43" fmla="*/ 364 h 1571"/>
                <a:gd name="T44" fmla="*/ 503 w 2808"/>
                <a:gd name="T45" fmla="*/ 390 h 1571"/>
                <a:gd name="T46" fmla="*/ 512 w 2808"/>
                <a:gd name="T47" fmla="*/ 402 h 1571"/>
                <a:gd name="T48" fmla="*/ 550 w 2808"/>
                <a:gd name="T49" fmla="*/ 425 h 1571"/>
                <a:gd name="T50" fmla="*/ 583 w 2808"/>
                <a:gd name="T51" fmla="*/ 437 h 1571"/>
                <a:gd name="T52" fmla="*/ 611 w 2808"/>
                <a:gd name="T53" fmla="*/ 463 h 1571"/>
                <a:gd name="T54" fmla="*/ 640 w 2808"/>
                <a:gd name="T55" fmla="*/ 475 h 1571"/>
                <a:gd name="T56" fmla="*/ 654 w 2808"/>
                <a:gd name="T57" fmla="*/ 501 h 1571"/>
                <a:gd name="T58" fmla="*/ 687 w 2808"/>
                <a:gd name="T59" fmla="*/ 513 h 1571"/>
                <a:gd name="T60" fmla="*/ 696 w 2808"/>
                <a:gd name="T61" fmla="*/ 539 h 1571"/>
                <a:gd name="T62" fmla="*/ 720 w 2808"/>
                <a:gd name="T63" fmla="*/ 551 h 1571"/>
                <a:gd name="T64" fmla="*/ 725 w 2808"/>
                <a:gd name="T65" fmla="*/ 577 h 1571"/>
                <a:gd name="T66" fmla="*/ 796 w 2808"/>
                <a:gd name="T67" fmla="*/ 591 h 1571"/>
                <a:gd name="T68" fmla="*/ 814 w 2808"/>
                <a:gd name="T69" fmla="*/ 617 h 1571"/>
                <a:gd name="T70" fmla="*/ 862 w 2808"/>
                <a:gd name="T71" fmla="*/ 631 h 1571"/>
                <a:gd name="T72" fmla="*/ 866 w 2808"/>
                <a:gd name="T73" fmla="*/ 657 h 1571"/>
                <a:gd name="T74" fmla="*/ 985 w 2808"/>
                <a:gd name="T75" fmla="*/ 671 h 1571"/>
                <a:gd name="T76" fmla="*/ 989 w 2808"/>
                <a:gd name="T77" fmla="*/ 699 h 1571"/>
                <a:gd name="T78" fmla="*/ 989 w 2808"/>
                <a:gd name="T79" fmla="*/ 714 h 1571"/>
                <a:gd name="T80" fmla="*/ 1018 w 2808"/>
                <a:gd name="T81" fmla="*/ 742 h 1571"/>
                <a:gd name="T82" fmla="*/ 1084 w 2808"/>
                <a:gd name="T83" fmla="*/ 756 h 1571"/>
                <a:gd name="T84" fmla="*/ 1100 w 2808"/>
                <a:gd name="T85" fmla="*/ 787 h 1571"/>
                <a:gd name="T86" fmla="*/ 1157 w 2808"/>
                <a:gd name="T87" fmla="*/ 801 h 1571"/>
                <a:gd name="T88" fmla="*/ 1223 w 2808"/>
                <a:gd name="T89" fmla="*/ 832 h 1571"/>
                <a:gd name="T90" fmla="*/ 1251 w 2808"/>
                <a:gd name="T91" fmla="*/ 846 h 1571"/>
                <a:gd name="T92" fmla="*/ 1308 w 2808"/>
                <a:gd name="T93" fmla="*/ 879 h 1571"/>
                <a:gd name="T94" fmla="*/ 1374 w 2808"/>
                <a:gd name="T95" fmla="*/ 898 h 1571"/>
                <a:gd name="T96" fmla="*/ 1412 w 2808"/>
                <a:gd name="T97" fmla="*/ 936 h 1571"/>
                <a:gd name="T98" fmla="*/ 1426 w 2808"/>
                <a:gd name="T99" fmla="*/ 955 h 1571"/>
                <a:gd name="T100" fmla="*/ 1431 w 2808"/>
                <a:gd name="T101" fmla="*/ 995 h 1571"/>
                <a:gd name="T102" fmla="*/ 1502 w 2808"/>
                <a:gd name="T103" fmla="*/ 1016 h 1571"/>
                <a:gd name="T104" fmla="*/ 1592 w 2808"/>
                <a:gd name="T105" fmla="*/ 1061 h 1571"/>
                <a:gd name="T106" fmla="*/ 1800 w 2808"/>
                <a:gd name="T107" fmla="*/ 1092 h 1571"/>
                <a:gd name="T108" fmla="*/ 1877 w 2808"/>
                <a:gd name="T109" fmla="*/ 1155 h 1571"/>
                <a:gd name="T110" fmla="*/ 2109 w 2808"/>
                <a:gd name="T111" fmla="*/ 1200 h 1571"/>
                <a:gd name="T112" fmla="*/ 2152 w 2808"/>
                <a:gd name="T113" fmla="*/ 1290 h 1571"/>
                <a:gd name="T114" fmla="*/ 2522 w 2808"/>
                <a:gd name="T115" fmla="*/ 1335 h 1571"/>
                <a:gd name="T116" fmla="*/ 2622 w 2808"/>
                <a:gd name="T117" fmla="*/ 1571 h 1571"/>
                <a:gd name="T118" fmla="*/ 2749 w 2808"/>
                <a:gd name="T119" fmla="*/ 1571 h 15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08"/>
                <a:gd name="T181" fmla="*/ 0 h 1571"/>
                <a:gd name="T182" fmla="*/ 2808 w 2808"/>
                <a:gd name="T183" fmla="*/ 1571 h 15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08" h="1571">
                  <a:moveTo>
                    <a:pt x="0" y="0"/>
                  </a:moveTo>
                  <a:lnTo>
                    <a:pt x="18" y="0"/>
                  </a:lnTo>
                  <a:lnTo>
                    <a:pt x="18" y="10"/>
                  </a:lnTo>
                  <a:lnTo>
                    <a:pt x="18" y="21"/>
                  </a:lnTo>
                  <a:lnTo>
                    <a:pt x="28" y="21"/>
                  </a:lnTo>
                  <a:lnTo>
                    <a:pt x="28" y="33"/>
                  </a:lnTo>
                  <a:lnTo>
                    <a:pt x="28" y="43"/>
                  </a:lnTo>
                  <a:lnTo>
                    <a:pt x="42" y="43"/>
                  </a:lnTo>
                  <a:lnTo>
                    <a:pt x="42" y="54"/>
                  </a:lnTo>
                  <a:lnTo>
                    <a:pt x="47" y="54"/>
                  </a:lnTo>
                  <a:lnTo>
                    <a:pt x="47" y="66"/>
                  </a:lnTo>
                  <a:lnTo>
                    <a:pt x="51" y="66"/>
                  </a:lnTo>
                  <a:lnTo>
                    <a:pt x="51" y="78"/>
                  </a:lnTo>
                  <a:lnTo>
                    <a:pt x="56" y="78"/>
                  </a:lnTo>
                  <a:lnTo>
                    <a:pt x="56" y="88"/>
                  </a:lnTo>
                  <a:lnTo>
                    <a:pt x="70" y="88"/>
                  </a:lnTo>
                  <a:lnTo>
                    <a:pt x="70" y="99"/>
                  </a:lnTo>
                  <a:lnTo>
                    <a:pt x="70" y="111"/>
                  </a:lnTo>
                  <a:lnTo>
                    <a:pt x="89" y="111"/>
                  </a:lnTo>
                  <a:lnTo>
                    <a:pt x="89" y="123"/>
                  </a:lnTo>
                  <a:lnTo>
                    <a:pt x="94" y="123"/>
                  </a:lnTo>
                  <a:lnTo>
                    <a:pt x="94" y="132"/>
                  </a:lnTo>
                  <a:lnTo>
                    <a:pt x="99" y="132"/>
                  </a:lnTo>
                  <a:lnTo>
                    <a:pt x="99" y="144"/>
                  </a:lnTo>
                  <a:lnTo>
                    <a:pt x="99" y="156"/>
                  </a:lnTo>
                  <a:lnTo>
                    <a:pt x="108" y="156"/>
                  </a:lnTo>
                  <a:lnTo>
                    <a:pt x="108" y="168"/>
                  </a:lnTo>
                  <a:lnTo>
                    <a:pt x="127" y="168"/>
                  </a:lnTo>
                  <a:lnTo>
                    <a:pt x="127" y="180"/>
                  </a:lnTo>
                  <a:lnTo>
                    <a:pt x="146" y="180"/>
                  </a:lnTo>
                  <a:lnTo>
                    <a:pt x="146" y="189"/>
                  </a:lnTo>
                  <a:lnTo>
                    <a:pt x="170" y="189"/>
                  </a:lnTo>
                  <a:lnTo>
                    <a:pt x="170" y="201"/>
                  </a:lnTo>
                  <a:lnTo>
                    <a:pt x="217" y="201"/>
                  </a:lnTo>
                  <a:lnTo>
                    <a:pt x="217" y="213"/>
                  </a:lnTo>
                  <a:lnTo>
                    <a:pt x="226" y="213"/>
                  </a:lnTo>
                  <a:lnTo>
                    <a:pt x="226" y="225"/>
                  </a:lnTo>
                  <a:lnTo>
                    <a:pt x="226" y="236"/>
                  </a:lnTo>
                  <a:lnTo>
                    <a:pt x="236" y="236"/>
                  </a:lnTo>
                  <a:lnTo>
                    <a:pt x="236" y="248"/>
                  </a:lnTo>
                  <a:lnTo>
                    <a:pt x="236" y="260"/>
                  </a:lnTo>
                  <a:lnTo>
                    <a:pt x="330" y="260"/>
                  </a:lnTo>
                  <a:lnTo>
                    <a:pt x="330" y="272"/>
                  </a:lnTo>
                  <a:lnTo>
                    <a:pt x="354" y="272"/>
                  </a:lnTo>
                  <a:lnTo>
                    <a:pt x="354" y="284"/>
                  </a:lnTo>
                  <a:lnTo>
                    <a:pt x="354" y="295"/>
                  </a:lnTo>
                  <a:lnTo>
                    <a:pt x="377" y="295"/>
                  </a:lnTo>
                  <a:lnTo>
                    <a:pt x="377" y="307"/>
                  </a:lnTo>
                  <a:lnTo>
                    <a:pt x="387" y="307"/>
                  </a:lnTo>
                  <a:lnTo>
                    <a:pt x="387" y="319"/>
                  </a:lnTo>
                  <a:lnTo>
                    <a:pt x="387" y="329"/>
                  </a:lnTo>
                  <a:lnTo>
                    <a:pt x="392" y="329"/>
                  </a:lnTo>
                  <a:lnTo>
                    <a:pt x="392" y="343"/>
                  </a:lnTo>
                  <a:lnTo>
                    <a:pt x="406" y="343"/>
                  </a:lnTo>
                  <a:lnTo>
                    <a:pt x="406" y="354"/>
                  </a:lnTo>
                  <a:lnTo>
                    <a:pt x="448" y="354"/>
                  </a:lnTo>
                  <a:lnTo>
                    <a:pt x="448" y="364"/>
                  </a:lnTo>
                  <a:lnTo>
                    <a:pt x="484" y="364"/>
                  </a:lnTo>
                  <a:lnTo>
                    <a:pt x="484" y="378"/>
                  </a:lnTo>
                  <a:lnTo>
                    <a:pt x="503" y="378"/>
                  </a:lnTo>
                  <a:lnTo>
                    <a:pt x="503" y="390"/>
                  </a:lnTo>
                  <a:lnTo>
                    <a:pt x="512" y="390"/>
                  </a:lnTo>
                  <a:lnTo>
                    <a:pt x="512" y="402"/>
                  </a:lnTo>
                  <a:lnTo>
                    <a:pt x="512" y="414"/>
                  </a:lnTo>
                  <a:lnTo>
                    <a:pt x="550" y="414"/>
                  </a:lnTo>
                  <a:lnTo>
                    <a:pt x="550" y="425"/>
                  </a:lnTo>
                  <a:lnTo>
                    <a:pt x="550" y="437"/>
                  </a:lnTo>
                  <a:lnTo>
                    <a:pt x="583" y="437"/>
                  </a:lnTo>
                  <a:lnTo>
                    <a:pt x="583" y="451"/>
                  </a:lnTo>
                  <a:lnTo>
                    <a:pt x="611" y="451"/>
                  </a:lnTo>
                  <a:lnTo>
                    <a:pt x="611" y="463"/>
                  </a:lnTo>
                  <a:lnTo>
                    <a:pt x="616" y="463"/>
                  </a:lnTo>
                  <a:lnTo>
                    <a:pt x="616" y="475"/>
                  </a:lnTo>
                  <a:lnTo>
                    <a:pt x="640" y="475"/>
                  </a:lnTo>
                  <a:lnTo>
                    <a:pt x="640" y="489"/>
                  </a:lnTo>
                  <a:lnTo>
                    <a:pt x="654" y="489"/>
                  </a:lnTo>
                  <a:lnTo>
                    <a:pt x="654" y="501"/>
                  </a:lnTo>
                  <a:lnTo>
                    <a:pt x="659" y="501"/>
                  </a:lnTo>
                  <a:lnTo>
                    <a:pt x="659" y="513"/>
                  </a:lnTo>
                  <a:lnTo>
                    <a:pt x="687" y="513"/>
                  </a:lnTo>
                  <a:lnTo>
                    <a:pt x="687" y="527"/>
                  </a:lnTo>
                  <a:lnTo>
                    <a:pt x="696" y="527"/>
                  </a:lnTo>
                  <a:lnTo>
                    <a:pt x="696" y="539"/>
                  </a:lnTo>
                  <a:lnTo>
                    <a:pt x="720" y="539"/>
                  </a:lnTo>
                  <a:lnTo>
                    <a:pt x="720" y="551"/>
                  </a:lnTo>
                  <a:lnTo>
                    <a:pt x="720" y="565"/>
                  </a:lnTo>
                  <a:lnTo>
                    <a:pt x="725" y="565"/>
                  </a:lnTo>
                  <a:lnTo>
                    <a:pt x="725" y="577"/>
                  </a:lnTo>
                  <a:lnTo>
                    <a:pt x="753" y="577"/>
                  </a:lnTo>
                  <a:lnTo>
                    <a:pt x="753" y="591"/>
                  </a:lnTo>
                  <a:lnTo>
                    <a:pt x="796" y="591"/>
                  </a:lnTo>
                  <a:lnTo>
                    <a:pt x="796" y="603"/>
                  </a:lnTo>
                  <a:lnTo>
                    <a:pt x="814" y="603"/>
                  </a:lnTo>
                  <a:lnTo>
                    <a:pt x="814" y="617"/>
                  </a:lnTo>
                  <a:lnTo>
                    <a:pt x="824" y="617"/>
                  </a:lnTo>
                  <a:lnTo>
                    <a:pt x="824" y="631"/>
                  </a:lnTo>
                  <a:lnTo>
                    <a:pt x="862" y="631"/>
                  </a:lnTo>
                  <a:lnTo>
                    <a:pt x="862" y="643"/>
                  </a:lnTo>
                  <a:lnTo>
                    <a:pt x="866" y="643"/>
                  </a:lnTo>
                  <a:lnTo>
                    <a:pt x="866" y="657"/>
                  </a:lnTo>
                  <a:lnTo>
                    <a:pt x="895" y="657"/>
                  </a:lnTo>
                  <a:lnTo>
                    <a:pt x="895" y="671"/>
                  </a:lnTo>
                  <a:lnTo>
                    <a:pt x="985" y="671"/>
                  </a:lnTo>
                  <a:lnTo>
                    <a:pt x="985" y="685"/>
                  </a:lnTo>
                  <a:lnTo>
                    <a:pt x="989" y="685"/>
                  </a:lnTo>
                  <a:lnTo>
                    <a:pt x="989" y="699"/>
                  </a:lnTo>
                  <a:lnTo>
                    <a:pt x="989" y="714"/>
                  </a:lnTo>
                  <a:lnTo>
                    <a:pt x="989" y="728"/>
                  </a:lnTo>
                  <a:lnTo>
                    <a:pt x="1018" y="728"/>
                  </a:lnTo>
                  <a:lnTo>
                    <a:pt x="1018" y="742"/>
                  </a:lnTo>
                  <a:lnTo>
                    <a:pt x="1060" y="742"/>
                  </a:lnTo>
                  <a:lnTo>
                    <a:pt x="1060" y="756"/>
                  </a:lnTo>
                  <a:lnTo>
                    <a:pt x="1084" y="756"/>
                  </a:lnTo>
                  <a:lnTo>
                    <a:pt x="1084" y="770"/>
                  </a:lnTo>
                  <a:lnTo>
                    <a:pt x="1100" y="770"/>
                  </a:lnTo>
                  <a:lnTo>
                    <a:pt x="1100" y="787"/>
                  </a:lnTo>
                  <a:lnTo>
                    <a:pt x="1148" y="787"/>
                  </a:lnTo>
                  <a:lnTo>
                    <a:pt x="1148" y="801"/>
                  </a:lnTo>
                  <a:lnTo>
                    <a:pt x="1157" y="801"/>
                  </a:lnTo>
                  <a:lnTo>
                    <a:pt x="1157" y="815"/>
                  </a:lnTo>
                  <a:lnTo>
                    <a:pt x="1223" y="815"/>
                  </a:lnTo>
                  <a:lnTo>
                    <a:pt x="1223" y="832"/>
                  </a:lnTo>
                  <a:lnTo>
                    <a:pt x="1228" y="832"/>
                  </a:lnTo>
                  <a:lnTo>
                    <a:pt x="1228" y="846"/>
                  </a:lnTo>
                  <a:lnTo>
                    <a:pt x="1251" y="846"/>
                  </a:lnTo>
                  <a:lnTo>
                    <a:pt x="1251" y="862"/>
                  </a:lnTo>
                  <a:lnTo>
                    <a:pt x="1308" y="862"/>
                  </a:lnTo>
                  <a:lnTo>
                    <a:pt x="1308" y="879"/>
                  </a:lnTo>
                  <a:lnTo>
                    <a:pt x="1308" y="898"/>
                  </a:lnTo>
                  <a:lnTo>
                    <a:pt x="1374" y="898"/>
                  </a:lnTo>
                  <a:lnTo>
                    <a:pt x="1374" y="914"/>
                  </a:lnTo>
                  <a:lnTo>
                    <a:pt x="1412" y="914"/>
                  </a:lnTo>
                  <a:lnTo>
                    <a:pt x="1412" y="936"/>
                  </a:lnTo>
                  <a:lnTo>
                    <a:pt x="1422" y="936"/>
                  </a:lnTo>
                  <a:lnTo>
                    <a:pt x="1422" y="955"/>
                  </a:lnTo>
                  <a:lnTo>
                    <a:pt x="1426" y="955"/>
                  </a:lnTo>
                  <a:lnTo>
                    <a:pt x="1426" y="976"/>
                  </a:lnTo>
                  <a:lnTo>
                    <a:pt x="1431" y="976"/>
                  </a:lnTo>
                  <a:lnTo>
                    <a:pt x="1431" y="995"/>
                  </a:lnTo>
                  <a:lnTo>
                    <a:pt x="1440" y="995"/>
                  </a:lnTo>
                  <a:lnTo>
                    <a:pt x="1440" y="1016"/>
                  </a:lnTo>
                  <a:lnTo>
                    <a:pt x="1502" y="1016"/>
                  </a:lnTo>
                  <a:lnTo>
                    <a:pt x="1502" y="1037"/>
                  </a:lnTo>
                  <a:lnTo>
                    <a:pt x="1592" y="1037"/>
                  </a:lnTo>
                  <a:lnTo>
                    <a:pt x="1592" y="1061"/>
                  </a:lnTo>
                  <a:lnTo>
                    <a:pt x="1757" y="1061"/>
                  </a:lnTo>
                  <a:lnTo>
                    <a:pt x="1757" y="1092"/>
                  </a:lnTo>
                  <a:lnTo>
                    <a:pt x="1800" y="1092"/>
                  </a:lnTo>
                  <a:lnTo>
                    <a:pt x="1800" y="1122"/>
                  </a:lnTo>
                  <a:lnTo>
                    <a:pt x="1877" y="1122"/>
                  </a:lnTo>
                  <a:lnTo>
                    <a:pt x="1877" y="1155"/>
                  </a:lnTo>
                  <a:lnTo>
                    <a:pt x="2100" y="1155"/>
                  </a:lnTo>
                  <a:lnTo>
                    <a:pt x="2100" y="1200"/>
                  </a:lnTo>
                  <a:lnTo>
                    <a:pt x="2109" y="1200"/>
                  </a:lnTo>
                  <a:lnTo>
                    <a:pt x="2109" y="1243"/>
                  </a:lnTo>
                  <a:lnTo>
                    <a:pt x="2152" y="1243"/>
                  </a:lnTo>
                  <a:lnTo>
                    <a:pt x="2152" y="1290"/>
                  </a:lnTo>
                  <a:lnTo>
                    <a:pt x="2161" y="1290"/>
                  </a:lnTo>
                  <a:lnTo>
                    <a:pt x="2161" y="1335"/>
                  </a:lnTo>
                  <a:lnTo>
                    <a:pt x="2522" y="1335"/>
                  </a:lnTo>
                  <a:lnTo>
                    <a:pt x="2522" y="1441"/>
                  </a:lnTo>
                  <a:lnTo>
                    <a:pt x="2622" y="1441"/>
                  </a:lnTo>
                  <a:lnTo>
                    <a:pt x="2622" y="1571"/>
                  </a:lnTo>
                  <a:lnTo>
                    <a:pt x="2711" y="1571"/>
                  </a:lnTo>
                  <a:lnTo>
                    <a:pt x="2749" y="1571"/>
                  </a:lnTo>
                  <a:lnTo>
                    <a:pt x="2808" y="1571"/>
                  </a:lnTo>
                </a:path>
              </a:pathLst>
            </a:custGeom>
            <a:noFill/>
            <a:ln w="38100" cap="sq">
              <a:solidFill>
                <a:srgbClr val="FFFFFF"/>
              </a:solidFill>
              <a:miter lim="800000"/>
              <a:headEnd/>
              <a:tailEnd/>
            </a:ln>
          </p:spPr>
          <p:txBody>
            <a:bodyPr/>
            <a:lstStyle/>
            <a:p>
              <a:endParaRPr lang="en-AU" sz="3600"/>
            </a:p>
          </p:txBody>
        </p:sp>
        <p:sp>
          <p:nvSpPr>
            <p:cNvPr id="86051" name="Line 169"/>
            <p:cNvSpPr>
              <a:spLocks noChangeShapeType="1"/>
            </p:cNvSpPr>
            <p:nvPr/>
          </p:nvSpPr>
          <p:spPr bwMode="auto">
            <a:xfrm flipH="1">
              <a:off x="993" y="1538"/>
              <a:ext cx="14" cy="1"/>
            </a:xfrm>
            <a:prstGeom prst="line">
              <a:avLst/>
            </a:prstGeom>
            <a:noFill/>
            <a:ln w="23" cap="sq">
              <a:solidFill>
                <a:srgbClr val="FFFFFF"/>
              </a:solidFill>
              <a:miter lim="800000"/>
              <a:headEnd/>
              <a:tailEnd/>
            </a:ln>
          </p:spPr>
          <p:txBody>
            <a:bodyPr/>
            <a:lstStyle/>
            <a:p>
              <a:endParaRPr lang="en-US"/>
            </a:p>
          </p:txBody>
        </p:sp>
        <p:sp>
          <p:nvSpPr>
            <p:cNvPr id="86052" name="Line 170"/>
            <p:cNvSpPr>
              <a:spLocks noChangeShapeType="1"/>
            </p:cNvSpPr>
            <p:nvPr/>
          </p:nvSpPr>
          <p:spPr bwMode="auto">
            <a:xfrm flipH="1">
              <a:off x="993" y="1276"/>
              <a:ext cx="14" cy="1"/>
            </a:xfrm>
            <a:prstGeom prst="line">
              <a:avLst/>
            </a:prstGeom>
            <a:noFill/>
            <a:ln w="23" cap="sq">
              <a:solidFill>
                <a:srgbClr val="FFFFFF"/>
              </a:solidFill>
              <a:miter lim="800000"/>
              <a:headEnd/>
              <a:tailEnd/>
            </a:ln>
          </p:spPr>
          <p:txBody>
            <a:bodyPr/>
            <a:lstStyle/>
            <a:p>
              <a:endParaRPr lang="en-US"/>
            </a:p>
          </p:txBody>
        </p:sp>
        <p:sp>
          <p:nvSpPr>
            <p:cNvPr id="86053" name="Line 204"/>
            <p:cNvSpPr>
              <a:spLocks noChangeShapeType="1"/>
            </p:cNvSpPr>
            <p:nvPr/>
          </p:nvSpPr>
          <p:spPr bwMode="auto">
            <a:xfrm flipH="1">
              <a:off x="993" y="2849"/>
              <a:ext cx="10" cy="1"/>
            </a:xfrm>
            <a:prstGeom prst="line">
              <a:avLst/>
            </a:prstGeom>
            <a:noFill/>
            <a:ln w="23" cap="sq">
              <a:solidFill>
                <a:srgbClr val="FFFFFF"/>
              </a:solidFill>
              <a:miter lim="800000"/>
              <a:headEnd/>
              <a:tailEnd/>
            </a:ln>
          </p:spPr>
          <p:txBody>
            <a:bodyPr/>
            <a:lstStyle/>
            <a:p>
              <a:endParaRPr lang="en-US"/>
            </a:p>
          </p:txBody>
        </p:sp>
        <p:sp>
          <p:nvSpPr>
            <p:cNvPr id="86054" name="Line 217"/>
            <p:cNvSpPr>
              <a:spLocks noChangeShapeType="1"/>
            </p:cNvSpPr>
            <p:nvPr/>
          </p:nvSpPr>
          <p:spPr bwMode="auto">
            <a:xfrm>
              <a:off x="2999" y="1284"/>
              <a:ext cx="144" cy="1"/>
            </a:xfrm>
            <a:prstGeom prst="line">
              <a:avLst/>
            </a:prstGeom>
            <a:noFill/>
            <a:ln w="38100" cap="sq">
              <a:solidFill>
                <a:srgbClr val="F5A2C6"/>
              </a:solidFill>
              <a:miter lim="800000"/>
              <a:headEnd/>
              <a:tailEnd/>
            </a:ln>
          </p:spPr>
          <p:txBody>
            <a:bodyPr/>
            <a:lstStyle/>
            <a:p>
              <a:endParaRPr lang="en-US"/>
            </a:p>
          </p:txBody>
        </p:sp>
        <p:sp>
          <p:nvSpPr>
            <p:cNvPr id="86055" name="Line 227"/>
            <p:cNvSpPr>
              <a:spLocks noChangeShapeType="1"/>
            </p:cNvSpPr>
            <p:nvPr/>
          </p:nvSpPr>
          <p:spPr bwMode="auto">
            <a:xfrm>
              <a:off x="2999" y="1433"/>
              <a:ext cx="144" cy="1"/>
            </a:xfrm>
            <a:prstGeom prst="line">
              <a:avLst/>
            </a:prstGeom>
            <a:noFill/>
            <a:ln w="38100" cap="sq">
              <a:solidFill>
                <a:srgbClr val="FFFFFF"/>
              </a:solidFill>
              <a:miter lim="800000"/>
              <a:headEnd/>
              <a:tailEnd/>
            </a:ln>
          </p:spPr>
          <p:txBody>
            <a:bodyPr/>
            <a:lstStyle/>
            <a:p>
              <a:endParaRPr lang="en-US"/>
            </a:p>
          </p:txBody>
        </p:sp>
        <p:sp>
          <p:nvSpPr>
            <p:cNvPr id="86056" name="Line 240"/>
            <p:cNvSpPr>
              <a:spLocks noChangeShapeType="1"/>
            </p:cNvSpPr>
            <p:nvPr/>
          </p:nvSpPr>
          <p:spPr bwMode="auto">
            <a:xfrm>
              <a:off x="2999" y="1130"/>
              <a:ext cx="144" cy="1"/>
            </a:xfrm>
            <a:prstGeom prst="line">
              <a:avLst/>
            </a:prstGeom>
            <a:noFill/>
            <a:ln w="38100" cap="sq">
              <a:solidFill>
                <a:srgbClr val="EC008C"/>
              </a:solidFill>
              <a:miter lim="800000"/>
              <a:headEnd/>
              <a:tailEnd/>
            </a:ln>
          </p:spPr>
          <p:txBody>
            <a:bodyPr/>
            <a:lstStyle/>
            <a:p>
              <a:endParaRPr lang="en-US"/>
            </a:p>
          </p:txBody>
        </p:sp>
        <p:sp>
          <p:nvSpPr>
            <p:cNvPr id="86057" name="Line 241"/>
            <p:cNvSpPr>
              <a:spLocks noChangeShapeType="1"/>
            </p:cNvSpPr>
            <p:nvPr/>
          </p:nvSpPr>
          <p:spPr bwMode="auto">
            <a:xfrm flipH="1">
              <a:off x="939" y="1016"/>
              <a:ext cx="71" cy="1"/>
            </a:xfrm>
            <a:prstGeom prst="line">
              <a:avLst/>
            </a:prstGeom>
            <a:noFill/>
            <a:ln w="31750" cap="sq">
              <a:solidFill>
                <a:srgbClr val="FFFFFF"/>
              </a:solidFill>
              <a:miter lim="800000"/>
              <a:headEnd/>
              <a:tailEnd/>
            </a:ln>
          </p:spPr>
          <p:txBody>
            <a:bodyPr/>
            <a:lstStyle/>
            <a:p>
              <a:endParaRPr lang="en-US"/>
            </a:p>
          </p:txBody>
        </p:sp>
        <p:sp>
          <p:nvSpPr>
            <p:cNvPr id="86058" name="Line 242"/>
            <p:cNvSpPr>
              <a:spLocks noChangeShapeType="1"/>
            </p:cNvSpPr>
            <p:nvPr/>
          </p:nvSpPr>
          <p:spPr bwMode="auto">
            <a:xfrm>
              <a:off x="981" y="3650"/>
              <a:ext cx="3007" cy="1"/>
            </a:xfrm>
            <a:prstGeom prst="line">
              <a:avLst/>
            </a:prstGeom>
            <a:noFill/>
            <a:ln w="31750">
              <a:solidFill>
                <a:srgbClr val="FFFFFF"/>
              </a:solidFill>
              <a:miter lim="800000"/>
              <a:headEnd/>
              <a:tailEnd/>
            </a:ln>
          </p:spPr>
          <p:txBody>
            <a:bodyPr/>
            <a:lstStyle/>
            <a:p>
              <a:endParaRPr lang="en-US"/>
            </a:p>
          </p:txBody>
        </p:sp>
        <p:sp>
          <p:nvSpPr>
            <p:cNvPr id="86059" name="Line 243"/>
            <p:cNvSpPr>
              <a:spLocks noChangeShapeType="1"/>
            </p:cNvSpPr>
            <p:nvPr/>
          </p:nvSpPr>
          <p:spPr bwMode="auto">
            <a:xfrm flipH="1">
              <a:off x="939" y="1276"/>
              <a:ext cx="61" cy="1"/>
            </a:xfrm>
            <a:prstGeom prst="line">
              <a:avLst/>
            </a:prstGeom>
            <a:noFill/>
            <a:ln w="31750" cap="sq">
              <a:solidFill>
                <a:srgbClr val="FFFFFF"/>
              </a:solidFill>
              <a:miter lim="800000"/>
              <a:headEnd/>
              <a:tailEnd/>
            </a:ln>
          </p:spPr>
          <p:txBody>
            <a:bodyPr/>
            <a:lstStyle/>
            <a:p>
              <a:endParaRPr lang="en-US"/>
            </a:p>
          </p:txBody>
        </p:sp>
        <p:sp>
          <p:nvSpPr>
            <p:cNvPr id="86060" name="Line 244"/>
            <p:cNvSpPr>
              <a:spLocks noChangeShapeType="1"/>
            </p:cNvSpPr>
            <p:nvPr/>
          </p:nvSpPr>
          <p:spPr bwMode="auto">
            <a:xfrm flipH="1">
              <a:off x="939" y="1538"/>
              <a:ext cx="61" cy="1"/>
            </a:xfrm>
            <a:prstGeom prst="line">
              <a:avLst/>
            </a:prstGeom>
            <a:noFill/>
            <a:ln w="31750" cap="sq">
              <a:solidFill>
                <a:srgbClr val="FFFFFF"/>
              </a:solidFill>
              <a:miter lim="800000"/>
              <a:headEnd/>
              <a:tailEnd/>
            </a:ln>
          </p:spPr>
          <p:txBody>
            <a:bodyPr/>
            <a:lstStyle/>
            <a:p>
              <a:endParaRPr lang="en-US"/>
            </a:p>
          </p:txBody>
        </p:sp>
        <p:sp>
          <p:nvSpPr>
            <p:cNvPr id="86061" name="Line 245"/>
            <p:cNvSpPr>
              <a:spLocks noChangeShapeType="1"/>
            </p:cNvSpPr>
            <p:nvPr/>
          </p:nvSpPr>
          <p:spPr bwMode="auto">
            <a:xfrm flipH="1">
              <a:off x="939" y="1800"/>
              <a:ext cx="61" cy="1"/>
            </a:xfrm>
            <a:prstGeom prst="line">
              <a:avLst/>
            </a:prstGeom>
            <a:noFill/>
            <a:ln w="31750" cap="sq">
              <a:solidFill>
                <a:srgbClr val="FFFFFF"/>
              </a:solidFill>
              <a:miter lim="800000"/>
              <a:headEnd/>
              <a:tailEnd/>
            </a:ln>
          </p:spPr>
          <p:txBody>
            <a:bodyPr/>
            <a:lstStyle/>
            <a:p>
              <a:endParaRPr lang="en-US"/>
            </a:p>
          </p:txBody>
        </p:sp>
        <p:sp>
          <p:nvSpPr>
            <p:cNvPr id="86062" name="Line 246"/>
            <p:cNvSpPr>
              <a:spLocks noChangeShapeType="1"/>
            </p:cNvSpPr>
            <p:nvPr/>
          </p:nvSpPr>
          <p:spPr bwMode="auto">
            <a:xfrm flipH="1">
              <a:off x="939" y="2062"/>
              <a:ext cx="61" cy="1"/>
            </a:xfrm>
            <a:prstGeom prst="line">
              <a:avLst/>
            </a:prstGeom>
            <a:noFill/>
            <a:ln w="31750" cap="sq">
              <a:solidFill>
                <a:srgbClr val="FFFFFF"/>
              </a:solidFill>
              <a:miter lim="800000"/>
              <a:headEnd/>
              <a:tailEnd/>
            </a:ln>
          </p:spPr>
          <p:txBody>
            <a:bodyPr/>
            <a:lstStyle/>
            <a:p>
              <a:endParaRPr lang="en-US"/>
            </a:p>
          </p:txBody>
        </p:sp>
        <p:sp>
          <p:nvSpPr>
            <p:cNvPr id="86063" name="Line 247"/>
            <p:cNvSpPr>
              <a:spLocks noChangeShapeType="1"/>
            </p:cNvSpPr>
            <p:nvPr/>
          </p:nvSpPr>
          <p:spPr bwMode="auto">
            <a:xfrm flipH="1">
              <a:off x="939" y="2329"/>
              <a:ext cx="61" cy="1"/>
            </a:xfrm>
            <a:prstGeom prst="line">
              <a:avLst/>
            </a:prstGeom>
            <a:noFill/>
            <a:ln w="31750" cap="sq">
              <a:solidFill>
                <a:srgbClr val="FFFFFF"/>
              </a:solidFill>
              <a:miter lim="800000"/>
              <a:headEnd/>
              <a:tailEnd/>
            </a:ln>
          </p:spPr>
          <p:txBody>
            <a:bodyPr/>
            <a:lstStyle/>
            <a:p>
              <a:endParaRPr lang="en-US"/>
            </a:p>
          </p:txBody>
        </p:sp>
        <p:sp>
          <p:nvSpPr>
            <p:cNvPr id="86064" name="Line 248"/>
            <p:cNvSpPr>
              <a:spLocks noChangeShapeType="1"/>
            </p:cNvSpPr>
            <p:nvPr/>
          </p:nvSpPr>
          <p:spPr bwMode="auto">
            <a:xfrm flipH="1">
              <a:off x="939" y="2585"/>
              <a:ext cx="61" cy="1"/>
            </a:xfrm>
            <a:prstGeom prst="line">
              <a:avLst/>
            </a:prstGeom>
            <a:noFill/>
            <a:ln w="31750" cap="sq">
              <a:solidFill>
                <a:srgbClr val="FFFFFF"/>
              </a:solidFill>
              <a:miter lim="800000"/>
              <a:headEnd/>
              <a:tailEnd/>
            </a:ln>
          </p:spPr>
          <p:txBody>
            <a:bodyPr/>
            <a:lstStyle/>
            <a:p>
              <a:endParaRPr lang="en-US"/>
            </a:p>
          </p:txBody>
        </p:sp>
        <p:sp>
          <p:nvSpPr>
            <p:cNvPr id="86065" name="Line 249"/>
            <p:cNvSpPr>
              <a:spLocks noChangeShapeType="1"/>
            </p:cNvSpPr>
            <p:nvPr/>
          </p:nvSpPr>
          <p:spPr bwMode="auto">
            <a:xfrm flipH="1">
              <a:off x="939" y="2849"/>
              <a:ext cx="61" cy="1"/>
            </a:xfrm>
            <a:prstGeom prst="line">
              <a:avLst/>
            </a:prstGeom>
            <a:noFill/>
            <a:ln w="31750" cap="sq">
              <a:solidFill>
                <a:srgbClr val="FFFFFF"/>
              </a:solidFill>
              <a:miter lim="800000"/>
              <a:headEnd/>
              <a:tailEnd/>
            </a:ln>
          </p:spPr>
          <p:txBody>
            <a:bodyPr/>
            <a:lstStyle/>
            <a:p>
              <a:endParaRPr lang="en-US"/>
            </a:p>
          </p:txBody>
        </p:sp>
        <p:sp>
          <p:nvSpPr>
            <p:cNvPr id="86066" name="Line 250"/>
            <p:cNvSpPr>
              <a:spLocks noChangeShapeType="1"/>
            </p:cNvSpPr>
            <p:nvPr/>
          </p:nvSpPr>
          <p:spPr bwMode="auto">
            <a:xfrm flipH="1">
              <a:off x="939" y="3109"/>
              <a:ext cx="61" cy="1"/>
            </a:xfrm>
            <a:prstGeom prst="line">
              <a:avLst/>
            </a:prstGeom>
            <a:noFill/>
            <a:ln w="31750" cap="sq">
              <a:solidFill>
                <a:srgbClr val="FFFFFF"/>
              </a:solidFill>
              <a:miter lim="800000"/>
              <a:headEnd/>
              <a:tailEnd/>
            </a:ln>
          </p:spPr>
          <p:txBody>
            <a:bodyPr/>
            <a:lstStyle/>
            <a:p>
              <a:endParaRPr lang="en-US"/>
            </a:p>
          </p:txBody>
        </p:sp>
        <p:sp>
          <p:nvSpPr>
            <p:cNvPr id="86067" name="Line 251"/>
            <p:cNvSpPr>
              <a:spLocks noChangeShapeType="1"/>
            </p:cNvSpPr>
            <p:nvPr/>
          </p:nvSpPr>
          <p:spPr bwMode="auto">
            <a:xfrm flipH="1">
              <a:off x="939" y="3371"/>
              <a:ext cx="61" cy="1"/>
            </a:xfrm>
            <a:prstGeom prst="line">
              <a:avLst/>
            </a:prstGeom>
            <a:noFill/>
            <a:ln w="31750" cap="sq">
              <a:solidFill>
                <a:srgbClr val="FFFFFF"/>
              </a:solidFill>
              <a:miter lim="800000"/>
              <a:headEnd/>
              <a:tailEnd/>
            </a:ln>
          </p:spPr>
          <p:txBody>
            <a:bodyPr/>
            <a:lstStyle/>
            <a:p>
              <a:endParaRPr lang="en-US"/>
            </a:p>
          </p:txBody>
        </p:sp>
        <p:sp>
          <p:nvSpPr>
            <p:cNvPr id="86068" name="Line 252"/>
            <p:cNvSpPr>
              <a:spLocks noChangeShapeType="1"/>
            </p:cNvSpPr>
            <p:nvPr/>
          </p:nvSpPr>
          <p:spPr bwMode="auto">
            <a:xfrm flipH="1">
              <a:off x="948" y="3650"/>
              <a:ext cx="62" cy="1"/>
            </a:xfrm>
            <a:prstGeom prst="line">
              <a:avLst/>
            </a:prstGeom>
            <a:noFill/>
            <a:ln w="31750" cap="sq">
              <a:solidFill>
                <a:srgbClr val="FFFFFF"/>
              </a:solidFill>
              <a:miter lim="800000"/>
              <a:headEnd/>
              <a:tailEnd/>
            </a:ln>
          </p:spPr>
          <p:txBody>
            <a:bodyPr/>
            <a:lstStyle/>
            <a:p>
              <a:endParaRPr lang="en-US"/>
            </a:p>
          </p:txBody>
        </p:sp>
        <p:sp>
          <p:nvSpPr>
            <p:cNvPr id="86069" name="Line 253"/>
            <p:cNvSpPr>
              <a:spLocks noChangeShapeType="1"/>
            </p:cNvSpPr>
            <p:nvPr/>
          </p:nvSpPr>
          <p:spPr bwMode="auto">
            <a:xfrm>
              <a:off x="1163" y="3650"/>
              <a:ext cx="1" cy="61"/>
            </a:xfrm>
            <a:prstGeom prst="line">
              <a:avLst/>
            </a:prstGeom>
            <a:noFill/>
            <a:ln w="31750" cap="sq">
              <a:solidFill>
                <a:srgbClr val="FFFFFF"/>
              </a:solidFill>
              <a:miter lim="800000"/>
              <a:headEnd/>
              <a:tailEnd/>
            </a:ln>
          </p:spPr>
          <p:txBody>
            <a:bodyPr/>
            <a:lstStyle/>
            <a:p>
              <a:endParaRPr lang="en-US"/>
            </a:p>
          </p:txBody>
        </p:sp>
        <p:sp>
          <p:nvSpPr>
            <p:cNvPr id="86070" name="Line 254"/>
            <p:cNvSpPr>
              <a:spLocks noChangeShapeType="1"/>
            </p:cNvSpPr>
            <p:nvPr/>
          </p:nvSpPr>
          <p:spPr bwMode="auto">
            <a:xfrm>
              <a:off x="1721" y="3650"/>
              <a:ext cx="1" cy="61"/>
            </a:xfrm>
            <a:prstGeom prst="line">
              <a:avLst/>
            </a:prstGeom>
            <a:noFill/>
            <a:ln w="31750" cap="sq">
              <a:solidFill>
                <a:srgbClr val="FFFFFF"/>
              </a:solidFill>
              <a:miter lim="800000"/>
              <a:headEnd/>
              <a:tailEnd/>
            </a:ln>
          </p:spPr>
          <p:txBody>
            <a:bodyPr/>
            <a:lstStyle/>
            <a:p>
              <a:endParaRPr lang="en-US"/>
            </a:p>
          </p:txBody>
        </p:sp>
        <p:sp>
          <p:nvSpPr>
            <p:cNvPr id="86071" name="Line 255"/>
            <p:cNvSpPr>
              <a:spLocks noChangeShapeType="1"/>
            </p:cNvSpPr>
            <p:nvPr/>
          </p:nvSpPr>
          <p:spPr bwMode="auto">
            <a:xfrm>
              <a:off x="2283" y="3650"/>
              <a:ext cx="1" cy="61"/>
            </a:xfrm>
            <a:prstGeom prst="line">
              <a:avLst/>
            </a:prstGeom>
            <a:noFill/>
            <a:ln w="31750" cap="sq">
              <a:solidFill>
                <a:srgbClr val="FFFFFF"/>
              </a:solidFill>
              <a:miter lim="800000"/>
              <a:headEnd/>
              <a:tailEnd/>
            </a:ln>
          </p:spPr>
          <p:txBody>
            <a:bodyPr/>
            <a:lstStyle/>
            <a:p>
              <a:endParaRPr lang="en-US"/>
            </a:p>
          </p:txBody>
        </p:sp>
        <p:sp>
          <p:nvSpPr>
            <p:cNvPr id="86072" name="Line 256"/>
            <p:cNvSpPr>
              <a:spLocks noChangeShapeType="1"/>
            </p:cNvSpPr>
            <p:nvPr/>
          </p:nvSpPr>
          <p:spPr bwMode="auto">
            <a:xfrm>
              <a:off x="2840" y="3650"/>
              <a:ext cx="1" cy="61"/>
            </a:xfrm>
            <a:prstGeom prst="line">
              <a:avLst/>
            </a:prstGeom>
            <a:noFill/>
            <a:ln w="31750" cap="sq">
              <a:solidFill>
                <a:srgbClr val="FFFFFF"/>
              </a:solidFill>
              <a:miter lim="800000"/>
              <a:headEnd/>
              <a:tailEnd/>
            </a:ln>
          </p:spPr>
          <p:txBody>
            <a:bodyPr/>
            <a:lstStyle/>
            <a:p>
              <a:endParaRPr lang="en-US"/>
            </a:p>
          </p:txBody>
        </p:sp>
        <p:sp>
          <p:nvSpPr>
            <p:cNvPr id="86073" name="Line 257"/>
            <p:cNvSpPr>
              <a:spLocks noChangeShapeType="1"/>
            </p:cNvSpPr>
            <p:nvPr/>
          </p:nvSpPr>
          <p:spPr bwMode="auto">
            <a:xfrm>
              <a:off x="3421" y="3650"/>
              <a:ext cx="1" cy="61"/>
            </a:xfrm>
            <a:prstGeom prst="line">
              <a:avLst/>
            </a:prstGeom>
            <a:noFill/>
            <a:ln w="31750" cap="sq">
              <a:solidFill>
                <a:srgbClr val="FFFFFF"/>
              </a:solidFill>
              <a:miter lim="800000"/>
              <a:headEnd/>
              <a:tailEnd/>
            </a:ln>
          </p:spPr>
          <p:txBody>
            <a:bodyPr/>
            <a:lstStyle/>
            <a:p>
              <a:endParaRPr lang="en-US"/>
            </a:p>
          </p:txBody>
        </p:sp>
        <p:sp>
          <p:nvSpPr>
            <p:cNvPr id="86074" name="Line 258"/>
            <p:cNvSpPr>
              <a:spLocks noChangeShapeType="1"/>
            </p:cNvSpPr>
            <p:nvPr/>
          </p:nvSpPr>
          <p:spPr bwMode="auto">
            <a:xfrm>
              <a:off x="3979" y="3650"/>
              <a:ext cx="1" cy="61"/>
            </a:xfrm>
            <a:prstGeom prst="line">
              <a:avLst/>
            </a:prstGeom>
            <a:noFill/>
            <a:ln w="31750" cap="sq">
              <a:solidFill>
                <a:srgbClr val="FFFFFF"/>
              </a:solidFill>
              <a:miter lim="800000"/>
              <a:headEnd/>
              <a:tailEnd/>
            </a:ln>
          </p:spPr>
          <p:txBody>
            <a:bodyPr/>
            <a:lstStyle/>
            <a:p>
              <a:endParaRPr lang="en-US"/>
            </a:p>
          </p:txBody>
        </p:sp>
      </p:grpSp>
      <p:sp>
        <p:nvSpPr>
          <p:cNvPr id="86023" name="TextBox 14"/>
          <p:cNvSpPr txBox="1">
            <a:spLocks noChangeArrowheads="1"/>
          </p:cNvSpPr>
          <p:nvPr/>
        </p:nvSpPr>
        <p:spPr bwMode="auto">
          <a:xfrm>
            <a:off x="2428875" y="1455738"/>
            <a:ext cx="2319338" cy="338137"/>
          </a:xfrm>
          <a:prstGeom prst="rect">
            <a:avLst/>
          </a:prstGeom>
          <a:noFill/>
          <a:ln w="9525">
            <a:noFill/>
            <a:miter lim="800000"/>
            <a:headEnd/>
            <a:tailEnd/>
          </a:ln>
        </p:spPr>
        <p:txBody>
          <a:bodyPr wrap="none">
            <a:spAutoFit/>
          </a:bodyPr>
          <a:lstStyle/>
          <a:p>
            <a:r>
              <a:rPr lang="en-US" sz="1600"/>
              <a:t>DE (UP) to BP (n=309)</a:t>
            </a:r>
          </a:p>
        </p:txBody>
      </p:sp>
      <p:sp>
        <p:nvSpPr>
          <p:cNvPr id="86024" name="TextBox 14"/>
          <p:cNvSpPr txBox="1">
            <a:spLocks noChangeArrowheads="1"/>
          </p:cNvSpPr>
          <p:nvPr/>
        </p:nvSpPr>
        <p:spPr bwMode="auto">
          <a:xfrm>
            <a:off x="4973638" y="1897063"/>
            <a:ext cx="1143000" cy="276225"/>
          </a:xfrm>
          <a:prstGeom prst="rect">
            <a:avLst/>
          </a:prstGeom>
          <a:noFill/>
          <a:ln w="9525">
            <a:noFill/>
            <a:miter lim="800000"/>
            <a:headEnd/>
            <a:tailEnd/>
          </a:ln>
        </p:spPr>
        <p:txBody>
          <a:bodyPr wrap="none">
            <a:spAutoFit/>
          </a:bodyPr>
          <a:lstStyle/>
          <a:p>
            <a:r>
              <a:rPr lang="en-US" sz="1200"/>
              <a:t>Total (N=309)</a:t>
            </a:r>
          </a:p>
        </p:txBody>
      </p:sp>
      <p:sp>
        <p:nvSpPr>
          <p:cNvPr id="86025" name="TextBox 14"/>
          <p:cNvSpPr txBox="1">
            <a:spLocks noChangeArrowheads="1"/>
          </p:cNvSpPr>
          <p:nvPr/>
        </p:nvSpPr>
        <p:spPr bwMode="auto">
          <a:xfrm>
            <a:off x="5022850" y="2141538"/>
            <a:ext cx="1008063" cy="276225"/>
          </a:xfrm>
          <a:prstGeom prst="rect">
            <a:avLst/>
          </a:prstGeom>
          <a:noFill/>
          <a:ln w="9525">
            <a:noFill/>
            <a:miter lim="800000"/>
            <a:headEnd/>
            <a:tailEnd/>
          </a:ln>
        </p:spPr>
        <p:txBody>
          <a:bodyPr wrap="none">
            <a:spAutoFit/>
          </a:bodyPr>
          <a:lstStyle/>
          <a:p>
            <a:r>
              <a:rPr lang="en-US" sz="1200"/>
              <a:t>Men (N=74)</a:t>
            </a:r>
          </a:p>
        </p:txBody>
      </p:sp>
      <p:sp>
        <p:nvSpPr>
          <p:cNvPr id="86026" name="TextBox 14"/>
          <p:cNvSpPr txBox="1">
            <a:spLocks noChangeArrowheads="1"/>
          </p:cNvSpPr>
          <p:nvPr/>
        </p:nvSpPr>
        <p:spPr bwMode="auto">
          <a:xfrm>
            <a:off x="4991100" y="2374900"/>
            <a:ext cx="1338263" cy="276225"/>
          </a:xfrm>
          <a:prstGeom prst="rect">
            <a:avLst/>
          </a:prstGeom>
          <a:noFill/>
          <a:ln w="9525">
            <a:noFill/>
            <a:miter lim="800000"/>
            <a:headEnd/>
            <a:tailEnd/>
          </a:ln>
        </p:spPr>
        <p:txBody>
          <a:bodyPr wrap="none">
            <a:spAutoFit/>
          </a:bodyPr>
          <a:lstStyle/>
          <a:p>
            <a:r>
              <a:rPr lang="en-US" sz="1200"/>
              <a:t>Women (N=235)</a:t>
            </a:r>
          </a:p>
        </p:txBody>
      </p:sp>
      <p:sp>
        <p:nvSpPr>
          <p:cNvPr id="86027" name="Rectangle 267"/>
          <p:cNvSpPr>
            <a:spLocks noChangeArrowheads="1"/>
          </p:cNvSpPr>
          <p:nvPr/>
        </p:nvSpPr>
        <p:spPr bwMode="auto">
          <a:xfrm>
            <a:off x="4519613" y="1860550"/>
            <a:ext cx="1785937" cy="847725"/>
          </a:xfrm>
          <a:prstGeom prst="rect">
            <a:avLst/>
          </a:prstGeom>
          <a:noFill/>
          <a:ln w="28575" algn="ctr">
            <a:solidFill>
              <a:schemeClr val="tx1"/>
            </a:solidFill>
            <a:round/>
            <a:headEnd type="none" w="sm" len="sm"/>
            <a:tailEnd type="none" w="sm" len="sm"/>
          </a:ln>
        </p:spPr>
        <p:txBody>
          <a:bodyPr/>
          <a:lstStyle/>
          <a:p>
            <a:endParaRPr lang="en-AU" sz="3600"/>
          </a:p>
        </p:txBody>
      </p:sp>
      <p:sp>
        <p:nvSpPr>
          <p:cNvPr id="86028" name="TextBox 268"/>
          <p:cNvSpPr txBox="1">
            <a:spLocks noChangeArrowheads="1"/>
          </p:cNvSpPr>
          <p:nvPr/>
        </p:nvSpPr>
        <p:spPr bwMode="auto">
          <a:xfrm>
            <a:off x="1062038" y="5445125"/>
            <a:ext cx="398462" cy="276225"/>
          </a:xfrm>
          <a:prstGeom prst="rect">
            <a:avLst/>
          </a:prstGeom>
          <a:noFill/>
          <a:ln w="9525">
            <a:noFill/>
            <a:miter lim="800000"/>
            <a:headEnd/>
            <a:tailEnd/>
          </a:ln>
        </p:spPr>
        <p:txBody>
          <a:bodyPr wrap="none">
            <a:spAutoFit/>
          </a:bodyPr>
          <a:lstStyle/>
          <a:p>
            <a:r>
              <a:rPr lang="en-US" sz="1200"/>
              <a:t>0.1</a:t>
            </a:r>
          </a:p>
        </p:txBody>
      </p:sp>
      <p:sp>
        <p:nvSpPr>
          <p:cNvPr id="86029" name="TextBox 270"/>
          <p:cNvSpPr txBox="1">
            <a:spLocks noChangeArrowheads="1"/>
          </p:cNvSpPr>
          <p:nvPr/>
        </p:nvSpPr>
        <p:spPr bwMode="auto">
          <a:xfrm>
            <a:off x="1062038" y="5884863"/>
            <a:ext cx="398462" cy="276225"/>
          </a:xfrm>
          <a:prstGeom prst="rect">
            <a:avLst/>
          </a:prstGeom>
          <a:noFill/>
          <a:ln w="9525">
            <a:noFill/>
            <a:miter lim="800000"/>
            <a:headEnd/>
            <a:tailEnd/>
          </a:ln>
        </p:spPr>
        <p:txBody>
          <a:bodyPr wrap="none">
            <a:spAutoFit/>
          </a:bodyPr>
          <a:lstStyle/>
          <a:p>
            <a:r>
              <a:rPr lang="en-US" sz="1200"/>
              <a:t>0.0</a:t>
            </a:r>
          </a:p>
        </p:txBody>
      </p:sp>
      <p:sp>
        <p:nvSpPr>
          <p:cNvPr id="86030" name="TextBox 271"/>
          <p:cNvSpPr txBox="1">
            <a:spLocks noChangeArrowheads="1"/>
          </p:cNvSpPr>
          <p:nvPr/>
        </p:nvSpPr>
        <p:spPr bwMode="auto">
          <a:xfrm>
            <a:off x="1062038" y="5029200"/>
            <a:ext cx="398462" cy="277813"/>
          </a:xfrm>
          <a:prstGeom prst="rect">
            <a:avLst/>
          </a:prstGeom>
          <a:noFill/>
          <a:ln w="9525">
            <a:noFill/>
            <a:miter lim="800000"/>
            <a:headEnd/>
            <a:tailEnd/>
          </a:ln>
        </p:spPr>
        <p:txBody>
          <a:bodyPr wrap="none">
            <a:spAutoFit/>
          </a:bodyPr>
          <a:lstStyle/>
          <a:p>
            <a:r>
              <a:rPr lang="en-US" sz="1200"/>
              <a:t>0.2</a:t>
            </a:r>
          </a:p>
        </p:txBody>
      </p:sp>
      <p:sp>
        <p:nvSpPr>
          <p:cNvPr id="86031" name="TextBox 272"/>
          <p:cNvSpPr txBox="1">
            <a:spLocks noChangeArrowheads="1"/>
          </p:cNvSpPr>
          <p:nvPr/>
        </p:nvSpPr>
        <p:spPr bwMode="auto">
          <a:xfrm>
            <a:off x="1062038" y="4619625"/>
            <a:ext cx="398462" cy="276225"/>
          </a:xfrm>
          <a:prstGeom prst="rect">
            <a:avLst/>
          </a:prstGeom>
          <a:noFill/>
          <a:ln w="9525">
            <a:noFill/>
            <a:miter lim="800000"/>
            <a:headEnd/>
            <a:tailEnd/>
          </a:ln>
        </p:spPr>
        <p:txBody>
          <a:bodyPr wrap="none">
            <a:spAutoFit/>
          </a:bodyPr>
          <a:lstStyle/>
          <a:p>
            <a:r>
              <a:rPr lang="en-US" sz="1200"/>
              <a:t>0.3</a:t>
            </a:r>
          </a:p>
        </p:txBody>
      </p:sp>
      <p:sp>
        <p:nvSpPr>
          <p:cNvPr id="86032" name="TextBox 273"/>
          <p:cNvSpPr txBox="1">
            <a:spLocks noChangeArrowheads="1"/>
          </p:cNvSpPr>
          <p:nvPr/>
        </p:nvSpPr>
        <p:spPr bwMode="auto">
          <a:xfrm>
            <a:off x="1062038" y="4200525"/>
            <a:ext cx="398462" cy="276225"/>
          </a:xfrm>
          <a:prstGeom prst="rect">
            <a:avLst/>
          </a:prstGeom>
          <a:noFill/>
          <a:ln w="9525">
            <a:noFill/>
            <a:miter lim="800000"/>
            <a:headEnd/>
            <a:tailEnd/>
          </a:ln>
        </p:spPr>
        <p:txBody>
          <a:bodyPr wrap="none">
            <a:spAutoFit/>
          </a:bodyPr>
          <a:lstStyle/>
          <a:p>
            <a:r>
              <a:rPr lang="en-US" sz="1200"/>
              <a:t>0.4</a:t>
            </a:r>
          </a:p>
        </p:txBody>
      </p:sp>
      <p:sp>
        <p:nvSpPr>
          <p:cNvPr id="86033" name="TextBox 274"/>
          <p:cNvSpPr txBox="1">
            <a:spLocks noChangeArrowheads="1"/>
          </p:cNvSpPr>
          <p:nvPr/>
        </p:nvSpPr>
        <p:spPr bwMode="auto">
          <a:xfrm>
            <a:off x="1062038" y="3789363"/>
            <a:ext cx="398462" cy="277812"/>
          </a:xfrm>
          <a:prstGeom prst="rect">
            <a:avLst/>
          </a:prstGeom>
          <a:noFill/>
          <a:ln w="9525">
            <a:noFill/>
            <a:miter lim="800000"/>
            <a:headEnd/>
            <a:tailEnd/>
          </a:ln>
        </p:spPr>
        <p:txBody>
          <a:bodyPr wrap="none">
            <a:spAutoFit/>
          </a:bodyPr>
          <a:lstStyle/>
          <a:p>
            <a:r>
              <a:rPr lang="en-US" sz="1200"/>
              <a:t>0.5</a:t>
            </a:r>
          </a:p>
        </p:txBody>
      </p:sp>
      <p:sp>
        <p:nvSpPr>
          <p:cNvPr id="86034" name="TextBox 275"/>
          <p:cNvSpPr txBox="1">
            <a:spLocks noChangeArrowheads="1"/>
          </p:cNvSpPr>
          <p:nvPr/>
        </p:nvSpPr>
        <p:spPr bwMode="auto">
          <a:xfrm>
            <a:off x="1062038" y="3367088"/>
            <a:ext cx="398462" cy="276225"/>
          </a:xfrm>
          <a:prstGeom prst="rect">
            <a:avLst/>
          </a:prstGeom>
          <a:noFill/>
          <a:ln w="9525">
            <a:noFill/>
            <a:miter lim="800000"/>
            <a:headEnd/>
            <a:tailEnd/>
          </a:ln>
        </p:spPr>
        <p:txBody>
          <a:bodyPr wrap="none">
            <a:spAutoFit/>
          </a:bodyPr>
          <a:lstStyle/>
          <a:p>
            <a:r>
              <a:rPr lang="en-US" sz="1200"/>
              <a:t>0.6</a:t>
            </a:r>
          </a:p>
        </p:txBody>
      </p:sp>
      <p:sp>
        <p:nvSpPr>
          <p:cNvPr id="86035" name="TextBox 276"/>
          <p:cNvSpPr txBox="1">
            <a:spLocks noChangeArrowheads="1"/>
          </p:cNvSpPr>
          <p:nvPr/>
        </p:nvSpPr>
        <p:spPr bwMode="auto">
          <a:xfrm>
            <a:off x="1062038" y="2952750"/>
            <a:ext cx="398462" cy="276225"/>
          </a:xfrm>
          <a:prstGeom prst="rect">
            <a:avLst/>
          </a:prstGeom>
          <a:noFill/>
          <a:ln w="9525">
            <a:noFill/>
            <a:miter lim="800000"/>
            <a:headEnd/>
            <a:tailEnd/>
          </a:ln>
        </p:spPr>
        <p:txBody>
          <a:bodyPr wrap="none">
            <a:spAutoFit/>
          </a:bodyPr>
          <a:lstStyle/>
          <a:p>
            <a:r>
              <a:rPr lang="en-US" sz="1200"/>
              <a:t>0.7</a:t>
            </a:r>
          </a:p>
        </p:txBody>
      </p:sp>
      <p:sp>
        <p:nvSpPr>
          <p:cNvPr id="86036" name="TextBox 277"/>
          <p:cNvSpPr txBox="1">
            <a:spLocks noChangeArrowheads="1"/>
          </p:cNvSpPr>
          <p:nvPr/>
        </p:nvSpPr>
        <p:spPr bwMode="auto">
          <a:xfrm>
            <a:off x="1062038" y="2536825"/>
            <a:ext cx="398462" cy="276225"/>
          </a:xfrm>
          <a:prstGeom prst="rect">
            <a:avLst/>
          </a:prstGeom>
          <a:noFill/>
          <a:ln w="9525">
            <a:noFill/>
            <a:miter lim="800000"/>
            <a:headEnd/>
            <a:tailEnd/>
          </a:ln>
        </p:spPr>
        <p:txBody>
          <a:bodyPr wrap="none">
            <a:spAutoFit/>
          </a:bodyPr>
          <a:lstStyle/>
          <a:p>
            <a:r>
              <a:rPr lang="en-US" sz="1200"/>
              <a:t>0.8</a:t>
            </a:r>
          </a:p>
        </p:txBody>
      </p:sp>
      <p:sp>
        <p:nvSpPr>
          <p:cNvPr id="86037" name="TextBox 278"/>
          <p:cNvSpPr txBox="1">
            <a:spLocks noChangeArrowheads="1"/>
          </p:cNvSpPr>
          <p:nvPr/>
        </p:nvSpPr>
        <p:spPr bwMode="auto">
          <a:xfrm>
            <a:off x="1062038" y="2119313"/>
            <a:ext cx="398462" cy="277812"/>
          </a:xfrm>
          <a:prstGeom prst="rect">
            <a:avLst/>
          </a:prstGeom>
          <a:noFill/>
          <a:ln w="9525">
            <a:noFill/>
            <a:miter lim="800000"/>
            <a:headEnd/>
            <a:tailEnd/>
          </a:ln>
        </p:spPr>
        <p:txBody>
          <a:bodyPr wrap="none">
            <a:spAutoFit/>
          </a:bodyPr>
          <a:lstStyle/>
          <a:p>
            <a:r>
              <a:rPr lang="en-US" sz="1200"/>
              <a:t>0.9</a:t>
            </a:r>
          </a:p>
        </p:txBody>
      </p:sp>
      <p:sp>
        <p:nvSpPr>
          <p:cNvPr id="86038" name="TextBox 279"/>
          <p:cNvSpPr txBox="1">
            <a:spLocks noChangeArrowheads="1"/>
          </p:cNvSpPr>
          <p:nvPr/>
        </p:nvSpPr>
        <p:spPr bwMode="auto">
          <a:xfrm>
            <a:off x="1062038" y="1706563"/>
            <a:ext cx="398462" cy="276225"/>
          </a:xfrm>
          <a:prstGeom prst="rect">
            <a:avLst/>
          </a:prstGeom>
          <a:noFill/>
          <a:ln w="9525">
            <a:noFill/>
            <a:miter lim="800000"/>
            <a:headEnd/>
            <a:tailEnd/>
          </a:ln>
        </p:spPr>
        <p:txBody>
          <a:bodyPr wrap="none">
            <a:spAutoFit/>
          </a:bodyPr>
          <a:lstStyle/>
          <a:p>
            <a:r>
              <a:rPr lang="en-US" sz="1200"/>
              <a:t>1.0</a:t>
            </a:r>
          </a:p>
        </p:txBody>
      </p:sp>
      <p:sp>
        <p:nvSpPr>
          <p:cNvPr id="86039" name="TextBox 280"/>
          <p:cNvSpPr txBox="1">
            <a:spLocks noChangeArrowheads="1"/>
          </p:cNvSpPr>
          <p:nvPr/>
        </p:nvSpPr>
        <p:spPr bwMode="auto">
          <a:xfrm>
            <a:off x="1684338" y="6151563"/>
            <a:ext cx="269875" cy="277812"/>
          </a:xfrm>
          <a:prstGeom prst="rect">
            <a:avLst/>
          </a:prstGeom>
          <a:noFill/>
          <a:ln w="9525">
            <a:noFill/>
            <a:miter lim="800000"/>
            <a:headEnd/>
            <a:tailEnd/>
          </a:ln>
        </p:spPr>
        <p:txBody>
          <a:bodyPr wrap="none">
            <a:spAutoFit/>
          </a:bodyPr>
          <a:lstStyle/>
          <a:p>
            <a:r>
              <a:rPr lang="en-US" sz="1200"/>
              <a:t>0</a:t>
            </a:r>
          </a:p>
        </p:txBody>
      </p:sp>
      <p:sp>
        <p:nvSpPr>
          <p:cNvPr id="86040" name="TextBox 281"/>
          <p:cNvSpPr txBox="1">
            <a:spLocks noChangeArrowheads="1"/>
          </p:cNvSpPr>
          <p:nvPr/>
        </p:nvSpPr>
        <p:spPr bwMode="auto">
          <a:xfrm>
            <a:off x="2527300" y="6151563"/>
            <a:ext cx="354013" cy="277812"/>
          </a:xfrm>
          <a:prstGeom prst="rect">
            <a:avLst/>
          </a:prstGeom>
          <a:noFill/>
          <a:ln w="9525">
            <a:noFill/>
            <a:miter lim="800000"/>
            <a:headEnd/>
            <a:tailEnd/>
          </a:ln>
        </p:spPr>
        <p:txBody>
          <a:bodyPr wrap="none">
            <a:spAutoFit/>
          </a:bodyPr>
          <a:lstStyle/>
          <a:p>
            <a:r>
              <a:rPr lang="en-US" sz="1200"/>
              <a:t>10</a:t>
            </a:r>
          </a:p>
        </p:txBody>
      </p:sp>
      <p:sp>
        <p:nvSpPr>
          <p:cNvPr id="86041" name="TextBox 282"/>
          <p:cNvSpPr txBox="1">
            <a:spLocks noChangeArrowheads="1"/>
          </p:cNvSpPr>
          <p:nvPr/>
        </p:nvSpPr>
        <p:spPr bwMode="auto">
          <a:xfrm>
            <a:off x="3417888" y="6151563"/>
            <a:ext cx="354012" cy="277812"/>
          </a:xfrm>
          <a:prstGeom prst="rect">
            <a:avLst/>
          </a:prstGeom>
          <a:noFill/>
          <a:ln w="9525">
            <a:noFill/>
            <a:miter lim="800000"/>
            <a:headEnd/>
            <a:tailEnd/>
          </a:ln>
        </p:spPr>
        <p:txBody>
          <a:bodyPr wrap="none">
            <a:spAutoFit/>
          </a:bodyPr>
          <a:lstStyle/>
          <a:p>
            <a:r>
              <a:rPr lang="en-US" sz="1200"/>
              <a:t>20</a:t>
            </a:r>
          </a:p>
        </p:txBody>
      </p:sp>
      <p:sp>
        <p:nvSpPr>
          <p:cNvPr id="86042" name="TextBox 283"/>
          <p:cNvSpPr txBox="1">
            <a:spLocks noChangeArrowheads="1"/>
          </p:cNvSpPr>
          <p:nvPr/>
        </p:nvSpPr>
        <p:spPr bwMode="auto">
          <a:xfrm>
            <a:off x="4305300" y="6151563"/>
            <a:ext cx="354013" cy="277812"/>
          </a:xfrm>
          <a:prstGeom prst="rect">
            <a:avLst/>
          </a:prstGeom>
          <a:noFill/>
          <a:ln w="9525">
            <a:noFill/>
            <a:miter lim="800000"/>
            <a:headEnd/>
            <a:tailEnd/>
          </a:ln>
        </p:spPr>
        <p:txBody>
          <a:bodyPr wrap="none">
            <a:spAutoFit/>
          </a:bodyPr>
          <a:lstStyle/>
          <a:p>
            <a:r>
              <a:rPr lang="en-US" sz="1200"/>
              <a:t>30</a:t>
            </a:r>
          </a:p>
        </p:txBody>
      </p:sp>
      <p:sp>
        <p:nvSpPr>
          <p:cNvPr id="86043" name="TextBox 284"/>
          <p:cNvSpPr txBox="1">
            <a:spLocks noChangeArrowheads="1"/>
          </p:cNvSpPr>
          <p:nvPr/>
        </p:nvSpPr>
        <p:spPr bwMode="auto">
          <a:xfrm>
            <a:off x="5227638" y="6151563"/>
            <a:ext cx="354012" cy="277812"/>
          </a:xfrm>
          <a:prstGeom prst="rect">
            <a:avLst/>
          </a:prstGeom>
          <a:noFill/>
          <a:ln w="9525">
            <a:noFill/>
            <a:miter lim="800000"/>
            <a:headEnd/>
            <a:tailEnd/>
          </a:ln>
        </p:spPr>
        <p:txBody>
          <a:bodyPr wrap="none">
            <a:spAutoFit/>
          </a:bodyPr>
          <a:lstStyle/>
          <a:p>
            <a:r>
              <a:rPr lang="en-US" sz="1200"/>
              <a:t>40</a:t>
            </a:r>
          </a:p>
        </p:txBody>
      </p:sp>
      <p:sp>
        <p:nvSpPr>
          <p:cNvPr id="86044" name="TextBox 285"/>
          <p:cNvSpPr txBox="1">
            <a:spLocks noChangeArrowheads="1"/>
          </p:cNvSpPr>
          <p:nvPr/>
        </p:nvSpPr>
        <p:spPr bwMode="auto">
          <a:xfrm>
            <a:off x="6108700" y="6151563"/>
            <a:ext cx="354013" cy="277812"/>
          </a:xfrm>
          <a:prstGeom prst="rect">
            <a:avLst/>
          </a:prstGeom>
          <a:noFill/>
          <a:ln w="9525">
            <a:noFill/>
            <a:miter lim="800000"/>
            <a:headEnd/>
            <a:tailEnd/>
          </a:ln>
        </p:spPr>
        <p:txBody>
          <a:bodyPr wrap="none">
            <a:spAutoFit/>
          </a:bodyPr>
          <a:lstStyle/>
          <a:p>
            <a:r>
              <a:rPr lang="en-US" sz="1200"/>
              <a:t>50</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bwMode="auto">
          <a:xfrm>
            <a:off x="457200" y="941388"/>
            <a:ext cx="8229600" cy="476250"/>
          </a:xfrm>
          <a:prstGeom prst="rect">
            <a:avLst/>
          </a:prstGeom>
          <a:solidFill>
            <a:srgbClr val="CCFFFF"/>
          </a:solidFill>
          <a:ln>
            <a:miter lim="800000"/>
            <a:headEnd/>
            <a:tailEnd/>
          </a:ln>
        </p:spPr>
        <p:txBody>
          <a:bodyPr lIns="0" rIns="0" bIns="0" anchor="b"/>
          <a:lstStyle/>
          <a:p>
            <a:pPr algn="ctr" eaLnBrk="1" hangingPunct="1"/>
            <a:r>
              <a:rPr lang="en-GB" sz="2400" b="1" dirty="0" smtClean="0">
                <a:solidFill>
                  <a:srgbClr val="035497"/>
                </a:solidFill>
              </a:rPr>
              <a:t>Predictors of transition to bipolarity</a:t>
            </a:r>
          </a:p>
        </p:txBody>
      </p:sp>
      <p:sp>
        <p:nvSpPr>
          <p:cNvPr id="97283" name="Rectangle 3"/>
          <p:cNvSpPr>
            <a:spLocks noGrp="1" noChangeArrowheads="1"/>
          </p:cNvSpPr>
          <p:nvPr>
            <p:ph idx="4294967295"/>
          </p:nvPr>
        </p:nvSpPr>
        <p:spPr bwMode="auto">
          <a:xfrm>
            <a:off x="685800" y="1752600"/>
            <a:ext cx="7772400" cy="4116388"/>
          </a:xfrm>
          <a:prstGeom prst="rect">
            <a:avLst/>
          </a:prstGeom>
          <a:solidFill>
            <a:srgbClr val="CCFFFF"/>
          </a:solidFill>
          <a:ln>
            <a:miter lim="800000"/>
            <a:headEnd/>
            <a:tailEnd/>
          </a:ln>
        </p:spPr>
        <p:txBody>
          <a:bodyPr/>
          <a:lstStyle/>
          <a:p>
            <a:pPr marL="273050" indent="-273050" eaLnBrk="1" hangingPunct="1">
              <a:lnSpc>
                <a:spcPct val="130000"/>
              </a:lnSpc>
              <a:buFontTx/>
              <a:buNone/>
            </a:pPr>
            <a:r>
              <a:rPr lang="en-GB" sz="2400" dirty="0" smtClean="0"/>
              <a:t>Item				Sensitivity	Specificity (%)</a:t>
            </a:r>
          </a:p>
          <a:p>
            <a:pPr marL="273050" indent="-273050" eaLnBrk="1" hangingPunct="1">
              <a:lnSpc>
                <a:spcPct val="130000"/>
              </a:lnSpc>
            </a:pPr>
            <a:r>
              <a:rPr lang="en-GB" sz="2000" dirty="0" smtClean="0"/>
              <a:t>Antidepressant-induced 		32		100</a:t>
            </a:r>
          </a:p>
          <a:p>
            <a:pPr marL="273050" indent="-273050" eaLnBrk="1" hangingPunct="1">
              <a:lnSpc>
                <a:spcPct val="130000"/>
              </a:lnSpc>
              <a:buFontTx/>
              <a:buNone/>
            </a:pPr>
            <a:r>
              <a:rPr lang="en-GB" sz="2000" dirty="0" smtClean="0"/>
              <a:t>	hypomanic switching</a:t>
            </a:r>
          </a:p>
          <a:p>
            <a:pPr marL="273050" indent="-273050" eaLnBrk="1" hangingPunct="1">
              <a:lnSpc>
                <a:spcPct val="130000"/>
              </a:lnSpc>
            </a:pPr>
            <a:r>
              <a:rPr lang="en-GB" sz="2000" dirty="0" smtClean="0"/>
              <a:t>Family history of bipolar		56		98</a:t>
            </a:r>
          </a:p>
          <a:p>
            <a:pPr marL="273050" indent="-273050" eaLnBrk="1" hangingPunct="1">
              <a:lnSpc>
                <a:spcPct val="130000"/>
              </a:lnSpc>
            </a:pPr>
            <a:r>
              <a:rPr lang="en-GB" sz="2000" dirty="0" smtClean="0"/>
              <a:t>Hypersomnia/retardation	59		88</a:t>
            </a:r>
          </a:p>
          <a:p>
            <a:pPr marL="273050" indent="-273050" eaLnBrk="1" hangingPunct="1">
              <a:lnSpc>
                <a:spcPct val="130000"/>
              </a:lnSpc>
            </a:pPr>
            <a:r>
              <a:rPr lang="en-GB" sz="2000" dirty="0" smtClean="0"/>
              <a:t>Depression with psychosis	42		85</a:t>
            </a:r>
          </a:p>
          <a:p>
            <a:pPr marL="273050" indent="-273050" eaLnBrk="1" hangingPunct="1">
              <a:lnSpc>
                <a:spcPct val="130000"/>
              </a:lnSpc>
            </a:pPr>
            <a:r>
              <a:rPr lang="en-GB" sz="2000" dirty="0" smtClean="0"/>
              <a:t>Postnatal onset			58		84</a:t>
            </a:r>
          </a:p>
          <a:p>
            <a:pPr marL="273050" indent="-273050" eaLnBrk="1" hangingPunct="1">
              <a:lnSpc>
                <a:spcPct val="130000"/>
              </a:lnSpc>
            </a:pPr>
            <a:r>
              <a:rPr lang="en-GB" sz="2000" dirty="0" smtClean="0"/>
              <a:t>Younger onset (&lt;26)		71		68</a:t>
            </a:r>
          </a:p>
          <a:p>
            <a:pPr marL="273050" indent="-273050" eaLnBrk="1" hangingPunct="1">
              <a:lnSpc>
                <a:spcPct val="130000"/>
              </a:lnSpc>
            </a:pPr>
            <a:endParaRPr lang="en-GB" sz="2000" dirty="0" smtClean="0"/>
          </a:p>
        </p:txBody>
      </p:sp>
      <p:sp>
        <p:nvSpPr>
          <p:cNvPr id="88067" name="Text Box 4"/>
          <p:cNvSpPr txBox="1">
            <a:spLocks noChangeArrowheads="1"/>
          </p:cNvSpPr>
          <p:nvPr/>
        </p:nvSpPr>
        <p:spPr bwMode="auto">
          <a:xfrm>
            <a:off x="2286000" y="6581775"/>
            <a:ext cx="6858000" cy="276225"/>
          </a:xfrm>
          <a:prstGeom prst="rect">
            <a:avLst/>
          </a:prstGeom>
          <a:noFill/>
          <a:ln w="9525">
            <a:noFill/>
            <a:miter lim="800000"/>
            <a:headEnd/>
            <a:tailEnd/>
          </a:ln>
        </p:spPr>
        <p:txBody>
          <a:bodyPr>
            <a:spAutoFit/>
          </a:bodyPr>
          <a:lstStyle/>
          <a:p>
            <a:pPr algn="r" eaLnBrk="0" hangingPunct="0">
              <a:spcBef>
                <a:spcPct val="20000"/>
              </a:spcBef>
            </a:pPr>
            <a:r>
              <a:rPr lang="en-GB" sz="1200">
                <a:ea typeface="ＭＳ Ｐゴシック"/>
                <a:cs typeface="ＭＳ Ｐゴシック"/>
              </a:rPr>
              <a:t>Strober and Carlson, 1982, Akiskal et al, 1983, Coryell et al, 1995</a:t>
            </a:r>
            <a:endParaRPr lang="en-US" sz="4800" b="1">
              <a:latin typeface="Times"/>
              <a:ea typeface="ＭＳ Ｐゴシック"/>
              <a:cs typeface="ＭＳ Ｐゴシック"/>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additive="base">
                                        <p:cTn id="7"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anim calcmode="lin" valueType="num">
                                      <p:cBhvr additive="base">
                                        <p:cTn id="11"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 calcmode="lin" valueType="num">
                                      <p:cBhvr additive="base">
                                        <p:cTn id="17"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anim calcmode="lin" valueType="num">
                                      <p:cBhvr additive="base">
                                        <p:cTn id="23"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7283">
                                            <p:txEl>
                                              <p:pRg st="5" end="5"/>
                                            </p:txEl>
                                          </p:spTgt>
                                        </p:tgtEl>
                                        <p:attrNameLst>
                                          <p:attrName>style.visibility</p:attrName>
                                        </p:attrNameLst>
                                      </p:cBhvr>
                                      <p:to>
                                        <p:strVal val="visible"/>
                                      </p:to>
                                    </p:set>
                                    <p:anim calcmode="lin" valueType="num">
                                      <p:cBhvr additive="base">
                                        <p:cTn id="29"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anim calcmode="lin" valueType="num">
                                      <p:cBhvr additive="base">
                                        <p:cTn id="35"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7283">
                                            <p:txEl>
                                              <p:pRg st="7" end="7"/>
                                            </p:txEl>
                                          </p:spTgt>
                                        </p:tgtEl>
                                        <p:attrNameLst>
                                          <p:attrName>style.visibility</p:attrName>
                                        </p:attrNameLst>
                                      </p:cBhvr>
                                      <p:to>
                                        <p:strVal val="visible"/>
                                      </p:to>
                                    </p:set>
                                    <p:anim calcmode="lin" valueType="num">
                                      <p:cBhvr additive="base">
                                        <p:cTn id="41" dur="500" fill="hold"/>
                                        <p:tgtEl>
                                          <p:spTgt spid="9728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72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0" name="Rectangle 1026"/>
          <p:cNvSpPr>
            <a:spLocks noGrp="1" noChangeArrowheads="1"/>
          </p:cNvSpPr>
          <p:nvPr>
            <p:ph type="title" idx="4294967295"/>
          </p:nvPr>
        </p:nvSpPr>
        <p:spPr bwMode="auto">
          <a:xfrm>
            <a:off x="0" y="663575"/>
            <a:ext cx="9132888" cy="755650"/>
          </a:xfrm>
          <a:prstGeom prst="rect">
            <a:avLst/>
          </a:prstGeom>
          <a:solidFill>
            <a:srgbClr val="CCFFFF"/>
          </a:solidFill>
          <a:ln>
            <a:miter lim="800000"/>
            <a:headEnd/>
            <a:tailEnd/>
          </a:ln>
        </p:spPr>
        <p:txBody>
          <a:bodyPr anchor="ctr"/>
          <a:lstStyle/>
          <a:p>
            <a:pPr algn="ctr" eaLnBrk="1" hangingPunct="1"/>
            <a:r>
              <a:rPr lang="en-AU" sz="2400" b="1" dirty="0" smtClean="0"/>
              <a:t>High rates of Bipolarity in young adults with recurrent depression</a:t>
            </a:r>
          </a:p>
        </p:txBody>
      </p:sp>
      <p:graphicFrame>
        <p:nvGraphicFramePr>
          <p:cNvPr id="9239" name="Object 23"/>
          <p:cNvGraphicFramePr>
            <a:graphicFrameLocks noGrp="1" noChangeAspect="1"/>
          </p:cNvGraphicFramePr>
          <p:nvPr>
            <p:ph type="chart" idx="4294967295"/>
          </p:nvPr>
        </p:nvGraphicFramePr>
        <p:xfrm>
          <a:off x="228600" y="1924050"/>
          <a:ext cx="8686800" cy="4545013"/>
        </p:xfrm>
        <a:graphic>
          <a:graphicData uri="http://schemas.openxmlformats.org/presentationml/2006/ole">
            <mc:AlternateContent xmlns:mc="http://schemas.openxmlformats.org/markup-compatibility/2006">
              <mc:Choice xmlns:v="urn:schemas-microsoft-com:vml" Requires="v">
                <p:oleObj spid="_x0000_s470020" name="Chart" r:id="rId3" imgW="8686697" imgH="4114867" progId="MSGraph.Chart.8">
                  <p:embed followColorScheme="full"/>
                </p:oleObj>
              </mc:Choice>
              <mc:Fallback>
                <p:oleObj name="Chart" r:id="rId3" imgW="8686697" imgH="4114867" progId="MSGraph.Chart.8">
                  <p:embed followColorScheme="full"/>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24050"/>
                        <a:ext cx="8686800" cy="454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1" name="Text Box 1028"/>
          <p:cNvSpPr txBox="1">
            <a:spLocks noChangeArrowheads="1"/>
          </p:cNvSpPr>
          <p:nvPr/>
        </p:nvSpPr>
        <p:spPr bwMode="auto">
          <a:xfrm>
            <a:off x="0" y="6364288"/>
            <a:ext cx="6634163" cy="396875"/>
          </a:xfrm>
          <a:prstGeom prst="rect">
            <a:avLst/>
          </a:prstGeom>
          <a:noFill/>
          <a:ln w="9525">
            <a:noFill/>
            <a:miter lim="800000"/>
            <a:headEnd/>
            <a:tailEnd/>
          </a:ln>
        </p:spPr>
        <p:txBody>
          <a:bodyPr>
            <a:spAutoFit/>
          </a:bodyPr>
          <a:lstStyle/>
          <a:p>
            <a:pPr algn="ctr">
              <a:spcBef>
                <a:spcPct val="50000"/>
              </a:spcBef>
            </a:pPr>
            <a:r>
              <a:rPr lang="en-AU" sz="2000">
                <a:solidFill>
                  <a:schemeClr val="tx2"/>
                </a:solidFill>
                <a:latin typeface="Arial Narrow" pitchFamily="34" charset="0"/>
              </a:rPr>
              <a:t>Smith et al J Affect Disord In Press</a:t>
            </a:r>
          </a:p>
        </p:txBody>
      </p:sp>
      <p:sp>
        <p:nvSpPr>
          <p:cNvPr id="9242" name="Text Box 1029"/>
          <p:cNvSpPr txBox="1">
            <a:spLocks noChangeArrowheads="1"/>
          </p:cNvSpPr>
          <p:nvPr/>
        </p:nvSpPr>
        <p:spPr bwMode="auto">
          <a:xfrm>
            <a:off x="876300" y="1433513"/>
            <a:ext cx="6288088" cy="1004887"/>
          </a:xfrm>
          <a:prstGeom prst="rect">
            <a:avLst/>
          </a:prstGeom>
          <a:noFill/>
          <a:ln w="9525">
            <a:noFill/>
            <a:miter lim="800000"/>
            <a:headEnd/>
            <a:tailEnd/>
          </a:ln>
        </p:spPr>
        <p:txBody>
          <a:bodyPr>
            <a:spAutoFit/>
          </a:bodyPr>
          <a:lstStyle/>
          <a:p>
            <a:pPr algn="ctr">
              <a:spcBef>
                <a:spcPct val="50000"/>
              </a:spcBef>
            </a:pPr>
            <a:r>
              <a:rPr lang="en-AU" sz="2400">
                <a:latin typeface="Arial Narrow" pitchFamily="34" charset="0"/>
              </a:rPr>
              <a:t>High rates of Pharmacological Hypomania </a:t>
            </a:r>
          </a:p>
          <a:p>
            <a:pPr algn="ctr">
              <a:spcBef>
                <a:spcPct val="50000"/>
              </a:spcBef>
            </a:pPr>
            <a:r>
              <a:rPr lang="en-AU" sz="2400">
                <a:latin typeface="Arial Narrow" pitchFamily="34" charset="0"/>
              </a:rPr>
              <a:t>Duration criteria of hypomania limit diagnosis</a:t>
            </a:r>
          </a:p>
        </p:txBody>
      </p:sp>
      <p:sp>
        <p:nvSpPr>
          <p:cNvPr id="9243" name="Text Box 1030"/>
          <p:cNvSpPr txBox="1">
            <a:spLocks noChangeArrowheads="1"/>
          </p:cNvSpPr>
          <p:nvPr/>
        </p:nvSpPr>
        <p:spPr bwMode="auto">
          <a:xfrm>
            <a:off x="6634163" y="5637213"/>
            <a:ext cx="2281237" cy="396875"/>
          </a:xfrm>
          <a:prstGeom prst="rect">
            <a:avLst/>
          </a:prstGeom>
          <a:noFill/>
          <a:ln w="9525">
            <a:noFill/>
            <a:miter lim="800000"/>
            <a:headEnd/>
            <a:tailEnd/>
          </a:ln>
        </p:spPr>
        <p:txBody>
          <a:bodyPr>
            <a:spAutoFit/>
          </a:bodyPr>
          <a:lstStyle/>
          <a:p>
            <a:pPr algn="ctr">
              <a:spcBef>
                <a:spcPct val="50000"/>
              </a:spcBef>
            </a:pPr>
            <a:r>
              <a:rPr lang="en-AU" sz="2000">
                <a:solidFill>
                  <a:schemeClr val="tx2"/>
                </a:solidFill>
                <a:latin typeface="Arial Narrow" pitchFamily="34" charset="0"/>
              </a:rPr>
              <a:t>N=87</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3"/>
          <p:cNvSpPr>
            <a:spLocks noGrp="1" noChangeArrowheads="1"/>
          </p:cNvSpPr>
          <p:nvPr>
            <p:ph type="body" idx="1"/>
          </p:nvPr>
        </p:nvSpPr>
        <p:spPr>
          <a:xfrm>
            <a:off x="611188" y="1196975"/>
            <a:ext cx="7772400" cy="5300663"/>
          </a:xfrm>
        </p:spPr>
        <p:txBody>
          <a:bodyPr/>
          <a:lstStyle/>
          <a:p>
            <a:pPr eaLnBrk="1" hangingPunct="1">
              <a:buFontTx/>
              <a:buChar char="•"/>
            </a:pPr>
            <a:r>
              <a:rPr lang="en-US" sz="2000" dirty="0" smtClean="0"/>
              <a:t>Mood Disorders in Europe cost over </a:t>
            </a:r>
            <a:r>
              <a:rPr lang="en-US" sz="2000" dirty="0" smtClean="0">
                <a:solidFill>
                  <a:srgbClr val="FF0000"/>
                </a:solidFill>
              </a:rPr>
              <a:t>113 Billion Euro </a:t>
            </a:r>
            <a:r>
              <a:rPr lang="en-US" sz="2000" dirty="0" smtClean="0"/>
              <a:t>in 2010 (</a:t>
            </a:r>
            <a:r>
              <a:rPr lang="en-CA" sz="2000" dirty="0" smtClean="0"/>
              <a:t>Gustavsson A et al, </a:t>
            </a:r>
            <a:r>
              <a:rPr lang="en-CA" sz="2000" dirty="0" err="1" smtClean="0"/>
              <a:t>Eur</a:t>
            </a:r>
            <a:r>
              <a:rPr lang="en-CA" sz="2000" dirty="0" smtClean="0"/>
              <a:t> </a:t>
            </a:r>
            <a:r>
              <a:rPr lang="en-CA" sz="2000" dirty="0" err="1" smtClean="0"/>
              <a:t>Neuropsychopharmacol</a:t>
            </a:r>
            <a:r>
              <a:rPr lang="en-CA" sz="2000" dirty="0" smtClean="0"/>
              <a:t>. 2011 Oct;21(10):718-79.</a:t>
            </a:r>
            <a:r>
              <a:rPr lang="en-US" sz="2000" dirty="0" smtClean="0"/>
              <a:t>)</a:t>
            </a:r>
          </a:p>
          <a:p>
            <a:pPr eaLnBrk="1" hangingPunct="1">
              <a:buFontTx/>
              <a:buChar char="•"/>
            </a:pPr>
            <a:r>
              <a:rPr lang="en-US" sz="2000" dirty="0" smtClean="0"/>
              <a:t>Das Gupta and Guest (</a:t>
            </a:r>
            <a:r>
              <a:rPr lang="en-US" sz="2000" dirty="0" err="1" smtClean="0"/>
              <a:t>BJPsych</a:t>
            </a:r>
            <a:r>
              <a:rPr lang="en-US" sz="2000" dirty="0" smtClean="0"/>
              <a:t> 2002, </a:t>
            </a:r>
            <a:r>
              <a:rPr lang="en-US" sz="2000" b="1" dirty="0" smtClean="0"/>
              <a:t>180:</a:t>
            </a:r>
            <a:r>
              <a:rPr lang="en-US" sz="2000" dirty="0" smtClean="0"/>
              <a:t> 227-233) </a:t>
            </a:r>
          </a:p>
          <a:p>
            <a:pPr eaLnBrk="1" hangingPunct="1">
              <a:buFontTx/>
              <a:buChar char="•"/>
            </a:pPr>
            <a:r>
              <a:rPr lang="en-US" sz="2000" dirty="0" smtClean="0"/>
              <a:t>Estimated an annual social and economic cost of approximately £2 billion in the UK;</a:t>
            </a:r>
          </a:p>
          <a:p>
            <a:pPr eaLnBrk="1" hangingPunct="1">
              <a:buFontTx/>
              <a:buChar char="•"/>
            </a:pPr>
            <a:r>
              <a:rPr lang="en-US" sz="2000" dirty="0" smtClean="0"/>
              <a:t>10% of this attributable to National Health Service (NHS) resource use, of which 35% was attributable to hospital admissions. </a:t>
            </a:r>
          </a:p>
          <a:p>
            <a:pPr eaLnBrk="1" hangingPunct="1">
              <a:buFontTx/>
              <a:buChar char="•"/>
            </a:pPr>
            <a:r>
              <a:rPr lang="en-US" sz="2000" dirty="0" err="1" smtClean="0"/>
              <a:t>McCrone</a:t>
            </a:r>
            <a:r>
              <a:rPr lang="en-US" sz="2000" dirty="0" smtClean="0"/>
              <a:t> et al</a:t>
            </a:r>
            <a:r>
              <a:rPr lang="en-GB" sz="2000" dirty="0" smtClean="0"/>
              <a:t> (</a:t>
            </a:r>
            <a:r>
              <a:rPr lang="en-GB" sz="2000" u="sng" dirty="0" smtClean="0">
                <a:hlinkClick r:id="rId3"/>
              </a:rPr>
              <a:t>www.kingsfund.org.uk/publications</a:t>
            </a:r>
            <a:r>
              <a:rPr lang="en-GB" sz="2000" dirty="0" smtClean="0"/>
              <a:t> </a:t>
            </a:r>
            <a:r>
              <a:rPr lang="en-US" sz="2000" dirty="0" smtClean="0"/>
              <a:t>) estimated that the total socio-economic cost for bipolar disorder and related conditions in 2007 to be £5.2 billion, </a:t>
            </a:r>
          </a:p>
          <a:p>
            <a:pPr eaLnBrk="1" hangingPunct="1">
              <a:buFontTx/>
              <a:buChar char="•"/>
            </a:pPr>
            <a:r>
              <a:rPr lang="en-US" sz="2000" dirty="0" smtClean="0"/>
              <a:t>£1.6 billion of which was comprised of total service costs. </a:t>
            </a:r>
          </a:p>
          <a:p>
            <a:pPr eaLnBrk="1" hangingPunct="1">
              <a:buFontTx/>
              <a:buChar char="•"/>
            </a:pPr>
            <a:r>
              <a:rPr lang="en-US" sz="2000" dirty="0" smtClean="0"/>
              <a:t>Total service costs included, not only health care services but also social care, criminal justice services, informal care from family members and costs associated with lost employment. </a:t>
            </a:r>
            <a:endParaRPr lang="en-GB" sz="2000" dirty="0" smtClean="0"/>
          </a:p>
          <a:p>
            <a:pPr eaLnBrk="1" hangingPunct="1">
              <a:buFontTx/>
              <a:buChar char="•"/>
            </a:pPr>
            <a:endParaRPr lang="en-US" sz="2000" dirty="0" smtClean="0"/>
          </a:p>
        </p:txBody>
      </p:sp>
      <p:sp>
        <p:nvSpPr>
          <p:cNvPr id="4" name="AutoShape 23"/>
          <p:cNvSpPr>
            <a:spLocks noChangeArrowheads="1"/>
          </p:cNvSpPr>
          <p:nvPr/>
        </p:nvSpPr>
        <p:spPr bwMode="auto">
          <a:xfrm>
            <a:off x="762000" y="152400"/>
            <a:ext cx="7772400" cy="8382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eaLnBrk="0" hangingPunct="0">
              <a:defRPr/>
            </a:pPr>
            <a:r>
              <a:rPr lang="en-GB" sz="2800" dirty="0">
                <a:solidFill>
                  <a:schemeClr val="bg1"/>
                </a:solidFill>
                <a:latin typeface="Arial" pitchFamily="34" charset="0"/>
                <a:cs typeface="+mn-cs"/>
              </a:rPr>
              <a:t>What does Bipolar Disorder cost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474" name="Object 6"/>
          <p:cNvGraphicFramePr>
            <a:graphicFrameLocks noChangeAspect="1"/>
          </p:cNvGraphicFramePr>
          <p:nvPr/>
        </p:nvGraphicFramePr>
        <p:xfrm>
          <a:off x="508000" y="1879600"/>
          <a:ext cx="6683375" cy="4302125"/>
        </p:xfrm>
        <a:graphic>
          <a:graphicData uri="http://schemas.openxmlformats.org/presentationml/2006/ole">
            <mc:AlternateContent xmlns:mc="http://schemas.openxmlformats.org/markup-compatibility/2006">
              <mc:Choice xmlns:v="urn:schemas-microsoft-com:vml" Requires="v">
                <p:oleObj spid="_x0000_s233477" name="Worksheet" r:id="rId5" imgW="6686449" imgH="4305300" progId="Excel.Sheet.8">
                  <p:embed/>
                </p:oleObj>
              </mc:Choice>
              <mc:Fallback>
                <p:oleObj name="Worksheet" r:id="rId5" imgW="6686449" imgH="43053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1879600"/>
                        <a:ext cx="6683375" cy="430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Oval 13"/>
          <p:cNvSpPr>
            <a:spLocks noChangeArrowheads="1"/>
          </p:cNvSpPr>
          <p:nvPr/>
        </p:nvSpPr>
        <p:spPr bwMode="auto">
          <a:xfrm>
            <a:off x="5638800" y="2819400"/>
            <a:ext cx="457200" cy="457200"/>
          </a:xfrm>
          <a:prstGeom prst="ellipse">
            <a:avLst/>
          </a:prstGeom>
          <a:solidFill>
            <a:srgbClr val="FF99CC"/>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3076" name="Text Box 9"/>
          <p:cNvSpPr txBox="1">
            <a:spLocks noChangeArrowheads="1"/>
          </p:cNvSpPr>
          <p:nvPr/>
        </p:nvSpPr>
        <p:spPr bwMode="auto">
          <a:xfrm>
            <a:off x="5638800" y="2895600"/>
            <a:ext cx="5334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34.9</a:t>
            </a:r>
          </a:p>
        </p:txBody>
      </p:sp>
      <p:sp>
        <p:nvSpPr>
          <p:cNvPr id="233479" name="Rectangle 8"/>
          <p:cNvSpPr>
            <a:spLocks noChangeArrowheads="1"/>
          </p:cNvSpPr>
          <p:nvPr/>
        </p:nvSpPr>
        <p:spPr bwMode="auto">
          <a:xfrm>
            <a:off x="5508625" y="6165850"/>
            <a:ext cx="3416300" cy="215900"/>
          </a:xfrm>
          <a:prstGeom prst="rect">
            <a:avLst/>
          </a:prstGeom>
          <a:noFill/>
          <a:ln w="9525">
            <a:noFill/>
            <a:miter lim="800000"/>
            <a:headEnd/>
            <a:tailEnd/>
          </a:ln>
        </p:spPr>
        <p:txBody>
          <a:bodyPr lIns="0" tIns="0" rIns="0" bIns="0">
            <a:spAutoFit/>
          </a:bodyPr>
          <a:lstStyle/>
          <a:p>
            <a:pPr eaLnBrk="0" hangingPunct="0"/>
            <a:r>
              <a:rPr lang="en-US" sz="1400" b="1">
                <a:solidFill>
                  <a:srgbClr val="192E63"/>
                </a:solidFill>
                <a:latin typeface="Arial" charset="0"/>
              </a:rPr>
              <a:t>Adapted from Das Gupta &amp; Guest (2002)</a:t>
            </a:r>
            <a:r>
              <a:rPr lang="en-US" sz="1400" b="1">
                <a:latin typeface="Arial" charset="0"/>
              </a:rPr>
              <a:t> </a:t>
            </a:r>
            <a:endParaRPr lang="en-GB" sz="1400" b="1" baseline="30000">
              <a:latin typeface="Arial" charset="0"/>
            </a:endParaRPr>
          </a:p>
        </p:txBody>
      </p:sp>
      <p:sp>
        <p:nvSpPr>
          <p:cNvPr id="2" name="Oval 15"/>
          <p:cNvSpPr>
            <a:spLocks noChangeArrowheads="1"/>
          </p:cNvSpPr>
          <p:nvPr/>
        </p:nvSpPr>
        <p:spPr bwMode="auto">
          <a:xfrm>
            <a:off x="1600200" y="3962400"/>
            <a:ext cx="457200" cy="457200"/>
          </a:xfrm>
          <a:prstGeom prst="ellipse">
            <a:avLst/>
          </a:prstGeom>
          <a:solidFill>
            <a:srgbClr val="80808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56" name="Oval 16"/>
          <p:cNvSpPr>
            <a:spLocks noChangeArrowheads="1"/>
          </p:cNvSpPr>
          <p:nvPr/>
        </p:nvSpPr>
        <p:spPr bwMode="auto">
          <a:xfrm>
            <a:off x="2843808" y="1772816"/>
            <a:ext cx="457200" cy="457200"/>
          </a:xfrm>
          <a:prstGeom prst="ellipse">
            <a:avLst/>
          </a:prstGeom>
          <a:solidFill>
            <a:srgbClr val="CCCCFF"/>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57" name="Oval 17"/>
          <p:cNvSpPr>
            <a:spLocks noChangeArrowheads="1"/>
          </p:cNvSpPr>
          <p:nvPr/>
        </p:nvSpPr>
        <p:spPr bwMode="auto">
          <a:xfrm>
            <a:off x="1981200" y="4876800"/>
            <a:ext cx="457200" cy="457200"/>
          </a:xfrm>
          <a:prstGeom prst="ellipse">
            <a:avLst/>
          </a:prstGeom>
          <a:solidFill>
            <a:srgbClr val="00FFFF"/>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58" name="Oval 19"/>
          <p:cNvSpPr>
            <a:spLocks noChangeArrowheads="1"/>
          </p:cNvSpPr>
          <p:nvPr/>
        </p:nvSpPr>
        <p:spPr bwMode="auto">
          <a:xfrm>
            <a:off x="3851920" y="1628800"/>
            <a:ext cx="457200" cy="457200"/>
          </a:xfrm>
          <a:prstGeom prst="ellipse">
            <a:avLst/>
          </a:prstGeom>
          <a:solidFill>
            <a:srgbClr val="FFFF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59" name="Oval 20"/>
          <p:cNvSpPr>
            <a:spLocks noChangeArrowheads="1"/>
          </p:cNvSpPr>
          <p:nvPr/>
        </p:nvSpPr>
        <p:spPr bwMode="auto">
          <a:xfrm>
            <a:off x="3347864" y="1628800"/>
            <a:ext cx="457200" cy="457200"/>
          </a:xfrm>
          <a:prstGeom prst="ellipse">
            <a:avLst/>
          </a:prstGeom>
          <a:solidFill>
            <a:srgbClr val="CC99FF"/>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60" name="Oval 21"/>
          <p:cNvSpPr>
            <a:spLocks noChangeArrowheads="1"/>
          </p:cNvSpPr>
          <p:nvPr/>
        </p:nvSpPr>
        <p:spPr bwMode="auto">
          <a:xfrm>
            <a:off x="2195736" y="2204864"/>
            <a:ext cx="457200" cy="457200"/>
          </a:xfrm>
          <a:prstGeom prst="ellipse">
            <a:avLst/>
          </a:prstGeom>
          <a:solidFill>
            <a:srgbClr val="FF66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61" name="Oval 22"/>
          <p:cNvSpPr>
            <a:spLocks noChangeArrowheads="1"/>
          </p:cNvSpPr>
          <p:nvPr/>
        </p:nvSpPr>
        <p:spPr bwMode="auto">
          <a:xfrm>
            <a:off x="3275856" y="5733256"/>
            <a:ext cx="457200" cy="457200"/>
          </a:xfrm>
          <a:prstGeom prst="ellipse">
            <a:avLst/>
          </a:prstGeom>
          <a:solidFill>
            <a:srgbClr val="00FF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62" name="Oval 23"/>
          <p:cNvSpPr>
            <a:spLocks noChangeArrowheads="1"/>
          </p:cNvSpPr>
          <p:nvPr/>
        </p:nvSpPr>
        <p:spPr bwMode="auto">
          <a:xfrm>
            <a:off x="5292080" y="5229200"/>
            <a:ext cx="457200" cy="457200"/>
          </a:xfrm>
          <a:prstGeom prst="ellipse">
            <a:avLst/>
          </a:prstGeom>
          <a:solidFill>
            <a:srgbClr val="FF00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3087" name="Text Box 14"/>
          <p:cNvSpPr txBox="1">
            <a:spLocks noChangeArrowheads="1"/>
          </p:cNvSpPr>
          <p:nvPr/>
        </p:nvSpPr>
        <p:spPr bwMode="auto">
          <a:xfrm>
            <a:off x="5292725" y="5300663"/>
            <a:ext cx="4572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4.3</a:t>
            </a:r>
          </a:p>
        </p:txBody>
      </p:sp>
      <p:sp>
        <p:nvSpPr>
          <p:cNvPr id="3088" name="Text Box 24"/>
          <p:cNvSpPr txBox="1">
            <a:spLocks noChangeArrowheads="1"/>
          </p:cNvSpPr>
          <p:nvPr/>
        </p:nvSpPr>
        <p:spPr bwMode="auto">
          <a:xfrm>
            <a:off x="3203575" y="5805488"/>
            <a:ext cx="5334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26.8</a:t>
            </a:r>
          </a:p>
        </p:txBody>
      </p:sp>
      <p:sp>
        <p:nvSpPr>
          <p:cNvPr id="3089" name="Text Box 25"/>
          <p:cNvSpPr txBox="1">
            <a:spLocks noChangeArrowheads="1"/>
          </p:cNvSpPr>
          <p:nvPr/>
        </p:nvSpPr>
        <p:spPr bwMode="auto">
          <a:xfrm>
            <a:off x="3851275" y="1700213"/>
            <a:ext cx="4572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0.6</a:t>
            </a:r>
          </a:p>
        </p:txBody>
      </p:sp>
      <p:sp>
        <p:nvSpPr>
          <p:cNvPr id="3090" name="Text Box 26"/>
          <p:cNvSpPr txBox="1">
            <a:spLocks noChangeArrowheads="1"/>
          </p:cNvSpPr>
          <p:nvPr/>
        </p:nvSpPr>
        <p:spPr bwMode="auto">
          <a:xfrm>
            <a:off x="3348038" y="1700213"/>
            <a:ext cx="4572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1.4</a:t>
            </a:r>
          </a:p>
        </p:txBody>
      </p:sp>
      <p:sp>
        <p:nvSpPr>
          <p:cNvPr id="3091" name="Text Box 27"/>
          <p:cNvSpPr txBox="1">
            <a:spLocks noChangeArrowheads="1"/>
          </p:cNvSpPr>
          <p:nvPr/>
        </p:nvSpPr>
        <p:spPr bwMode="auto">
          <a:xfrm>
            <a:off x="2843213" y="1844675"/>
            <a:ext cx="4572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2.6</a:t>
            </a:r>
          </a:p>
        </p:txBody>
      </p:sp>
      <p:sp>
        <p:nvSpPr>
          <p:cNvPr id="3092" name="Text Box 28"/>
          <p:cNvSpPr txBox="1">
            <a:spLocks noChangeArrowheads="1"/>
          </p:cNvSpPr>
          <p:nvPr/>
        </p:nvSpPr>
        <p:spPr bwMode="auto">
          <a:xfrm>
            <a:off x="2124075" y="2276475"/>
            <a:ext cx="5334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14.5</a:t>
            </a:r>
          </a:p>
        </p:txBody>
      </p:sp>
      <p:sp>
        <p:nvSpPr>
          <p:cNvPr id="3093" name="Text Box 29"/>
          <p:cNvSpPr txBox="1">
            <a:spLocks noChangeArrowheads="1"/>
          </p:cNvSpPr>
          <p:nvPr/>
        </p:nvSpPr>
        <p:spPr bwMode="auto">
          <a:xfrm>
            <a:off x="1600200" y="4038600"/>
            <a:ext cx="5334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14.3</a:t>
            </a:r>
          </a:p>
        </p:txBody>
      </p:sp>
      <p:sp>
        <p:nvSpPr>
          <p:cNvPr id="3094" name="Text Box 30"/>
          <p:cNvSpPr txBox="1">
            <a:spLocks noChangeArrowheads="1"/>
          </p:cNvSpPr>
          <p:nvPr/>
        </p:nvSpPr>
        <p:spPr bwMode="auto">
          <a:xfrm>
            <a:off x="1981200" y="4953000"/>
            <a:ext cx="4572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0.4</a:t>
            </a:r>
          </a:p>
        </p:txBody>
      </p:sp>
      <p:sp>
        <p:nvSpPr>
          <p:cNvPr id="2071" name="Oval 31"/>
          <p:cNvSpPr>
            <a:spLocks noChangeArrowheads="1"/>
          </p:cNvSpPr>
          <p:nvPr/>
        </p:nvSpPr>
        <p:spPr bwMode="auto">
          <a:xfrm>
            <a:off x="1676400" y="3124200"/>
            <a:ext cx="457200" cy="457200"/>
          </a:xfrm>
          <a:prstGeom prst="ellipse">
            <a:avLst/>
          </a:prstGeom>
          <a:solidFill>
            <a:srgbClr val="FFCC99"/>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3096" name="Text Box 32"/>
          <p:cNvSpPr txBox="1">
            <a:spLocks noChangeArrowheads="1"/>
          </p:cNvSpPr>
          <p:nvPr/>
        </p:nvSpPr>
        <p:spPr bwMode="auto">
          <a:xfrm>
            <a:off x="1676400" y="3200400"/>
            <a:ext cx="457200" cy="276225"/>
          </a:xfrm>
          <a:prstGeom prst="rect">
            <a:avLst/>
          </a:prstGeom>
          <a:noFill/>
          <a:ln w="9525">
            <a:noFill/>
            <a:miter lim="800000"/>
            <a:headEnd/>
            <a:tailEnd/>
          </a:ln>
        </p:spPr>
        <p:txBody>
          <a:bodyPr>
            <a:spAutoFit/>
          </a:bodyPr>
          <a:lstStyle/>
          <a:p>
            <a:pPr algn="ctr" eaLnBrk="0" hangingPunct="0">
              <a:spcBef>
                <a:spcPct val="50000"/>
              </a:spcBef>
              <a:defRPr/>
            </a:pPr>
            <a:r>
              <a:rPr lang="en-GB" sz="1200" b="1" dirty="0">
                <a:solidFill>
                  <a:srgbClr val="192E63"/>
                </a:solidFill>
                <a:latin typeface="+mn-lt"/>
                <a:cs typeface="+mn-cs"/>
              </a:rPr>
              <a:t>0.3</a:t>
            </a:r>
          </a:p>
        </p:txBody>
      </p:sp>
      <p:sp>
        <p:nvSpPr>
          <p:cNvPr id="2073" name="Oval 34"/>
          <p:cNvSpPr>
            <a:spLocks noChangeArrowheads="1"/>
          </p:cNvSpPr>
          <p:nvPr/>
        </p:nvSpPr>
        <p:spPr bwMode="auto">
          <a:xfrm>
            <a:off x="6324600" y="1676400"/>
            <a:ext cx="228600" cy="228600"/>
          </a:xfrm>
          <a:prstGeom prst="ellipse">
            <a:avLst/>
          </a:prstGeom>
          <a:solidFill>
            <a:srgbClr val="FF99CC"/>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74" name="Oval 39"/>
          <p:cNvSpPr>
            <a:spLocks noChangeArrowheads="1"/>
          </p:cNvSpPr>
          <p:nvPr/>
        </p:nvSpPr>
        <p:spPr bwMode="auto">
          <a:xfrm>
            <a:off x="6324600" y="1981200"/>
            <a:ext cx="228600" cy="228600"/>
          </a:xfrm>
          <a:prstGeom prst="ellipse">
            <a:avLst/>
          </a:prstGeom>
          <a:solidFill>
            <a:srgbClr val="FF00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75" name="Oval 40"/>
          <p:cNvSpPr>
            <a:spLocks noChangeArrowheads="1"/>
          </p:cNvSpPr>
          <p:nvPr/>
        </p:nvSpPr>
        <p:spPr bwMode="auto">
          <a:xfrm>
            <a:off x="6324600" y="2286000"/>
            <a:ext cx="228600" cy="228600"/>
          </a:xfrm>
          <a:prstGeom prst="ellipse">
            <a:avLst/>
          </a:prstGeom>
          <a:solidFill>
            <a:srgbClr val="00FF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76" name="Oval 41"/>
          <p:cNvSpPr>
            <a:spLocks noChangeArrowheads="1"/>
          </p:cNvSpPr>
          <p:nvPr/>
        </p:nvSpPr>
        <p:spPr bwMode="auto">
          <a:xfrm>
            <a:off x="6324600" y="2590800"/>
            <a:ext cx="228600" cy="228600"/>
          </a:xfrm>
          <a:prstGeom prst="ellipse">
            <a:avLst/>
          </a:prstGeom>
          <a:solidFill>
            <a:srgbClr val="00FFFF"/>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77" name="Oval 42"/>
          <p:cNvSpPr>
            <a:spLocks noChangeArrowheads="1"/>
          </p:cNvSpPr>
          <p:nvPr/>
        </p:nvSpPr>
        <p:spPr bwMode="auto">
          <a:xfrm>
            <a:off x="6324600" y="2895600"/>
            <a:ext cx="228600" cy="228600"/>
          </a:xfrm>
          <a:prstGeom prst="ellipse">
            <a:avLst/>
          </a:prstGeom>
          <a:solidFill>
            <a:schemeClr val="bg2"/>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78" name="Oval 43"/>
          <p:cNvSpPr>
            <a:spLocks noChangeArrowheads="1"/>
          </p:cNvSpPr>
          <p:nvPr/>
        </p:nvSpPr>
        <p:spPr bwMode="auto">
          <a:xfrm>
            <a:off x="6324600" y="3200400"/>
            <a:ext cx="228600" cy="228600"/>
          </a:xfrm>
          <a:prstGeom prst="ellipse">
            <a:avLst/>
          </a:prstGeom>
          <a:solidFill>
            <a:srgbClr val="FFCC99"/>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79" name="Oval 44"/>
          <p:cNvSpPr>
            <a:spLocks noChangeArrowheads="1"/>
          </p:cNvSpPr>
          <p:nvPr/>
        </p:nvSpPr>
        <p:spPr bwMode="auto">
          <a:xfrm>
            <a:off x="6324600" y="3505200"/>
            <a:ext cx="228600" cy="228600"/>
          </a:xfrm>
          <a:prstGeom prst="ellipse">
            <a:avLst/>
          </a:prstGeom>
          <a:solidFill>
            <a:srgbClr val="FF66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80" name="Oval 45"/>
          <p:cNvSpPr>
            <a:spLocks noChangeArrowheads="1"/>
          </p:cNvSpPr>
          <p:nvPr/>
        </p:nvSpPr>
        <p:spPr bwMode="auto">
          <a:xfrm>
            <a:off x="6324600" y="3810000"/>
            <a:ext cx="228600" cy="228600"/>
          </a:xfrm>
          <a:prstGeom prst="ellipse">
            <a:avLst/>
          </a:prstGeom>
          <a:solidFill>
            <a:srgbClr val="CCCCFF"/>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81" name="Oval 46"/>
          <p:cNvSpPr>
            <a:spLocks noChangeArrowheads="1"/>
          </p:cNvSpPr>
          <p:nvPr/>
        </p:nvSpPr>
        <p:spPr bwMode="auto">
          <a:xfrm>
            <a:off x="6324600" y="4114800"/>
            <a:ext cx="228600" cy="228600"/>
          </a:xfrm>
          <a:prstGeom prst="ellipse">
            <a:avLst/>
          </a:prstGeom>
          <a:solidFill>
            <a:srgbClr val="CC99FF"/>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2082" name="Oval 47"/>
          <p:cNvSpPr>
            <a:spLocks noChangeArrowheads="1"/>
          </p:cNvSpPr>
          <p:nvPr/>
        </p:nvSpPr>
        <p:spPr bwMode="auto">
          <a:xfrm>
            <a:off x="6324600" y="4419600"/>
            <a:ext cx="228600" cy="228600"/>
          </a:xfrm>
          <a:prstGeom prst="ellipse">
            <a:avLst/>
          </a:prstGeom>
          <a:solidFill>
            <a:srgbClr val="FFFF00"/>
          </a:solidFill>
          <a:ln w="9525">
            <a:noFill/>
            <a:round/>
            <a:headEnd/>
            <a:tailEnd/>
          </a:ln>
          <a:scene3d>
            <a:camera prst="orthographicFront"/>
            <a:lightRig rig="threePt" dir="t"/>
          </a:scene3d>
          <a:sp3d>
            <a:bevelT/>
          </a:sp3d>
        </p:spPr>
        <p:txBody>
          <a:bodyPr anchor="ctr">
            <a:spAutoFit/>
          </a:bodyPr>
          <a:lstStyle/>
          <a:p>
            <a:pPr algn="r" eaLnBrk="0" hangingPunct="0">
              <a:spcBef>
                <a:spcPct val="50000"/>
              </a:spcBef>
              <a:defRPr/>
            </a:pPr>
            <a:endParaRPr lang="en-US">
              <a:cs typeface="+mn-cs"/>
            </a:endParaRPr>
          </a:p>
        </p:txBody>
      </p:sp>
      <p:sp>
        <p:nvSpPr>
          <p:cNvPr id="3107" name="Text Box 48"/>
          <p:cNvSpPr txBox="1">
            <a:spLocks noChangeArrowheads="1"/>
          </p:cNvSpPr>
          <p:nvPr/>
        </p:nvSpPr>
        <p:spPr bwMode="auto">
          <a:xfrm>
            <a:off x="6629400" y="1676400"/>
            <a:ext cx="1903413"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Hospital admissions</a:t>
            </a:r>
          </a:p>
        </p:txBody>
      </p:sp>
      <p:sp>
        <p:nvSpPr>
          <p:cNvPr id="3108" name="Text Box 49"/>
          <p:cNvSpPr txBox="1">
            <a:spLocks noChangeArrowheads="1"/>
          </p:cNvSpPr>
          <p:nvPr/>
        </p:nvSpPr>
        <p:spPr bwMode="auto">
          <a:xfrm>
            <a:off x="6629400" y="1981200"/>
            <a:ext cx="1903413"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GP prescribed drugs</a:t>
            </a:r>
          </a:p>
        </p:txBody>
      </p:sp>
      <p:sp>
        <p:nvSpPr>
          <p:cNvPr id="3109" name="Text Box 50"/>
          <p:cNvSpPr txBox="1">
            <a:spLocks noChangeArrowheads="1"/>
          </p:cNvSpPr>
          <p:nvPr/>
        </p:nvSpPr>
        <p:spPr bwMode="auto">
          <a:xfrm>
            <a:off x="6629400" y="2286000"/>
            <a:ext cx="2203450"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Community MH care</a:t>
            </a:r>
          </a:p>
        </p:txBody>
      </p:sp>
      <p:sp>
        <p:nvSpPr>
          <p:cNvPr id="3110" name="Text Box 51"/>
          <p:cNvSpPr txBox="1">
            <a:spLocks noChangeArrowheads="1"/>
          </p:cNvSpPr>
          <p:nvPr/>
        </p:nvSpPr>
        <p:spPr bwMode="auto">
          <a:xfrm>
            <a:off x="6629400" y="2590800"/>
            <a:ext cx="2203450"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Ambulance transport</a:t>
            </a:r>
          </a:p>
        </p:txBody>
      </p:sp>
      <p:sp>
        <p:nvSpPr>
          <p:cNvPr id="3111" name="Text Box 52"/>
          <p:cNvSpPr txBox="1">
            <a:spLocks noChangeArrowheads="1"/>
          </p:cNvSpPr>
          <p:nvPr/>
        </p:nvSpPr>
        <p:spPr bwMode="auto">
          <a:xfrm>
            <a:off x="6629400" y="2895600"/>
            <a:ext cx="2403475"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Outpatient attendance</a:t>
            </a:r>
          </a:p>
        </p:txBody>
      </p:sp>
      <p:sp>
        <p:nvSpPr>
          <p:cNvPr id="3112" name="Text Box 53"/>
          <p:cNvSpPr txBox="1">
            <a:spLocks noChangeArrowheads="1"/>
          </p:cNvSpPr>
          <p:nvPr/>
        </p:nvSpPr>
        <p:spPr bwMode="auto">
          <a:xfrm>
            <a:off x="6629400" y="3200400"/>
            <a:ext cx="1903413"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Ward attendance</a:t>
            </a:r>
          </a:p>
        </p:txBody>
      </p:sp>
      <p:sp>
        <p:nvSpPr>
          <p:cNvPr id="3113" name="Text Box 54"/>
          <p:cNvSpPr txBox="1">
            <a:spLocks noChangeArrowheads="1"/>
          </p:cNvSpPr>
          <p:nvPr/>
        </p:nvSpPr>
        <p:spPr bwMode="auto">
          <a:xfrm>
            <a:off x="6629400" y="3505200"/>
            <a:ext cx="2403475"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Day hospital attendance</a:t>
            </a:r>
          </a:p>
        </p:txBody>
      </p:sp>
      <p:sp>
        <p:nvSpPr>
          <p:cNvPr id="3114" name="Text Box 55"/>
          <p:cNvSpPr txBox="1">
            <a:spLocks noChangeArrowheads="1"/>
          </p:cNvSpPr>
          <p:nvPr/>
        </p:nvSpPr>
        <p:spPr bwMode="auto">
          <a:xfrm>
            <a:off x="6629400" y="3810000"/>
            <a:ext cx="1903413"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GP consultations</a:t>
            </a:r>
          </a:p>
        </p:txBody>
      </p:sp>
      <p:sp>
        <p:nvSpPr>
          <p:cNvPr id="3115" name="Text Box 56"/>
          <p:cNvSpPr txBox="1">
            <a:spLocks noChangeArrowheads="1"/>
          </p:cNvSpPr>
          <p:nvPr/>
        </p:nvSpPr>
        <p:spPr bwMode="auto">
          <a:xfrm>
            <a:off x="6629400" y="4114800"/>
            <a:ext cx="1903413" cy="261938"/>
          </a:xfrm>
          <a:prstGeom prst="rect">
            <a:avLst/>
          </a:prstGeom>
          <a:noFill/>
          <a:ln w="9525">
            <a:noFill/>
            <a:miter lim="800000"/>
            <a:headEnd/>
            <a:tailEnd/>
          </a:ln>
        </p:spPr>
        <p:txBody>
          <a:bodyPr>
            <a:spAutoFit/>
          </a:bodyPr>
          <a:lstStyle/>
          <a:p>
            <a:pPr eaLnBrk="0" hangingPunct="0">
              <a:spcBef>
                <a:spcPct val="50000"/>
              </a:spcBef>
              <a:defRPr/>
            </a:pPr>
            <a:r>
              <a:rPr lang="en-GB" sz="1100">
                <a:solidFill>
                  <a:srgbClr val="192E63"/>
                </a:solidFill>
                <a:latin typeface="+mn-lt"/>
                <a:cs typeface="+mn-cs"/>
              </a:rPr>
              <a:t>Special hospitals</a:t>
            </a:r>
          </a:p>
        </p:txBody>
      </p:sp>
      <p:sp>
        <p:nvSpPr>
          <p:cNvPr id="3116" name="Text Box 57"/>
          <p:cNvSpPr txBox="1">
            <a:spLocks noChangeArrowheads="1"/>
          </p:cNvSpPr>
          <p:nvPr/>
        </p:nvSpPr>
        <p:spPr bwMode="auto">
          <a:xfrm>
            <a:off x="6629400" y="4419600"/>
            <a:ext cx="1903413" cy="261938"/>
          </a:xfrm>
          <a:prstGeom prst="rect">
            <a:avLst/>
          </a:prstGeom>
          <a:noFill/>
          <a:ln w="9525">
            <a:noFill/>
            <a:miter lim="800000"/>
            <a:headEnd/>
            <a:tailEnd/>
          </a:ln>
        </p:spPr>
        <p:txBody>
          <a:bodyPr>
            <a:spAutoFit/>
          </a:bodyPr>
          <a:lstStyle/>
          <a:p>
            <a:pPr eaLnBrk="0" hangingPunct="0">
              <a:spcBef>
                <a:spcPct val="50000"/>
              </a:spcBef>
              <a:defRPr/>
            </a:pPr>
            <a:r>
              <a:rPr lang="en-GB" sz="1100" dirty="0">
                <a:solidFill>
                  <a:srgbClr val="192E63"/>
                </a:solidFill>
                <a:latin typeface="+mn-lt"/>
                <a:cs typeface="+mn-cs"/>
              </a:rPr>
              <a:t>GP-initiated tests</a:t>
            </a:r>
          </a:p>
        </p:txBody>
      </p:sp>
      <p:sp>
        <p:nvSpPr>
          <p:cNvPr id="233556" name="Text Box 58"/>
          <p:cNvSpPr txBox="1">
            <a:spLocks noChangeArrowheads="1"/>
          </p:cNvSpPr>
          <p:nvPr/>
        </p:nvSpPr>
        <p:spPr bwMode="auto">
          <a:xfrm>
            <a:off x="179388" y="1628775"/>
            <a:ext cx="1752600" cy="1069975"/>
          </a:xfrm>
          <a:prstGeom prst="rect">
            <a:avLst/>
          </a:prstGeom>
          <a:noFill/>
          <a:ln w="9525">
            <a:noFill/>
            <a:miter lim="800000"/>
            <a:headEnd/>
            <a:tailEnd/>
          </a:ln>
        </p:spPr>
        <p:txBody>
          <a:bodyPr>
            <a:spAutoFit/>
          </a:bodyPr>
          <a:lstStyle/>
          <a:p>
            <a:pPr algn="ctr" eaLnBrk="0" hangingPunct="0">
              <a:spcBef>
                <a:spcPct val="50000"/>
              </a:spcBef>
            </a:pPr>
            <a:r>
              <a:rPr lang="en-GB" b="1">
                <a:solidFill>
                  <a:srgbClr val="192E63"/>
                </a:solidFill>
                <a:latin typeface="Arial" charset="0"/>
              </a:rPr>
              <a:t>Breakdown of annual costs in bipolar disorder (%)</a:t>
            </a:r>
          </a:p>
        </p:txBody>
      </p:sp>
      <p:sp>
        <p:nvSpPr>
          <p:cNvPr id="46" name="AutoShape 23"/>
          <p:cNvSpPr>
            <a:spLocks noChangeArrowheads="1"/>
          </p:cNvSpPr>
          <p:nvPr/>
        </p:nvSpPr>
        <p:spPr bwMode="auto">
          <a:xfrm>
            <a:off x="762000" y="304800"/>
            <a:ext cx="7772400" cy="9906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eaLnBrk="0" hangingPunct="0">
              <a:defRPr/>
            </a:pPr>
            <a:r>
              <a:rPr lang="en-US" sz="2400" dirty="0">
                <a:solidFill>
                  <a:schemeClr val="bg1"/>
                </a:solidFill>
                <a:latin typeface="Arial" pitchFamily="34" charset="0"/>
                <a:cs typeface="+mn-cs"/>
              </a:rPr>
              <a:t>UK annual cost of Bipolar Disorder is about £2 billion (1999/2000 prices)</a:t>
            </a:r>
            <a:endParaRPr lang="en-GB" sz="2400" dirty="0">
              <a:solidFill>
                <a:schemeClr val="bg1"/>
              </a:solidFill>
              <a:latin typeface="Arial" pitchFamily="34" charset="0"/>
              <a:cs typeface="+mn-cs"/>
            </a:endParaRPr>
          </a:p>
        </p:txBody>
      </p:sp>
      <p:pic>
        <p:nvPicPr>
          <p:cNvPr id="233560" name="Picture 3"/>
          <p:cNvPicPr>
            <a:picLocks noChangeAspect="1" noChangeArrowheads="1"/>
          </p:cNvPicPr>
          <p:nvPr/>
        </p:nvPicPr>
        <p:blipFill>
          <a:blip r:embed="rId7" cstate="print"/>
          <a:srcRect/>
          <a:stretch>
            <a:fillRect/>
          </a:stretch>
        </p:blipFill>
        <p:spPr bwMode="auto">
          <a:xfrm>
            <a:off x="1547813" y="3860800"/>
            <a:ext cx="601662" cy="56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2708920"/>
          <a:ext cx="9144000" cy="4149080"/>
        </p:xfrm>
        <a:graphic>
          <a:graphicData uri="http://schemas.openxmlformats.org/drawingml/2006/chart">
            <c:chart xmlns:c="http://schemas.openxmlformats.org/drawingml/2006/chart" xmlns:r="http://schemas.openxmlformats.org/officeDocument/2006/relationships" r:id="rId3"/>
          </a:graphicData>
        </a:graphic>
      </p:graphicFrame>
      <p:sp>
        <p:nvSpPr>
          <p:cNvPr id="14" name="Rounded Rectangle 13"/>
          <p:cNvSpPr/>
          <p:nvPr/>
        </p:nvSpPr>
        <p:spPr>
          <a:xfrm>
            <a:off x="152400" y="1628800"/>
            <a:ext cx="1676400" cy="1368152"/>
          </a:xfrm>
          <a:prstGeom prst="roundRect">
            <a:avLst/>
          </a:prstGeom>
          <a:solidFill>
            <a:srgbClr val="CC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r>
              <a:rPr lang="en-GB" sz="1200" b="1" dirty="0">
                <a:solidFill>
                  <a:schemeClr val="bg1"/>
                </a:solidFill>
                <a:cs typeface="Arial" pitchFamily="34" charset="0"/>
              </a:rPr>
              <a:t>Only 7.4% of annual NHS costs associated with the management of bipolar disorder are for primary care prescribing</a:t>
            </a:r>
          </a:p>
        </p:txBody>
      </p:sp>
      <p:sp>
        <p:nvSpPr>
          <p:cNvPr id="11" name="TextBox 10"/>
          <p:cNvSpPr txBox="1"/>
          <p:nvPr/>
        </p:nvSpPr>
        <p:spPr>
          <a:xfrm>
            <a:off x="0" y="6165850"/>
            <a:ext cx="9144000" cy="646113"/>
          </a:xfrm>
          <a:prstGeom prst="rect">
            <a:avLst/>
          </a:prstGeom>
          <a:noFill/>
        </p:spPr>
        <p:txBody>
          <a:bodyPr>
            <a:spAutoFit/>
          </a:bodyPr>
          <a:lstStyle/>
          <a:p>
            <a:pPr algn="r" eaLnBrk="0" fontAlgn="auto" hangingPunct="0">
              <a:spcBef>
                <a:spcPts val="0"/>
              </a:spcBef>
              <a:spcAft>
                <a:spcPts val="0"/>
              </a:spcAft>
              <a:defRPr/>
            </a:pPr>
            <a:r>
              <a:rPr lang="en-GB" sz="1200" b="1" dirty="0">
                <a:solidFill>
                  <a:schemeClr val="tx2"/>
                </a:solidFill>
                <a:latin typeface="+mn-lt"/>
                <a:cs typeface="+mn-cs"/>
              </a:rPr>
              <a:t>Adapted from Young, A. </a:t>
            </a:r>
            <a:r>
              <a:rPr lang="en-GB" sz="1200" b="1" i="1" dirty="0">
                <a:solidFill>
                  <a:schemeClr val="tx2"/>
                </a:solidFill>
                <a:latin typeface="+mn-lt"/>
                <a:cs typeface="+mn-cs"/>
              </a:rPr>
              <a:t>et al. </a:t>
            </a:r>
          </a:p>
          <a:p>
            <a:pPr algn="r" eaLnBrk="0" fontAlgn="auto" hangingPunct="0">
              <a:spcBef>
                <a:spcPts val="0"/>
              </a:spcBef>
              <a:spcAft>
                <a:spcPts val="0"/>
              </a:spcAft>
              <a:defRPr/>
            </a:pPr>
            <a:r>
              <a:rPr lang="en-GB" sz="1200" b="1" dirty="0">
                <a:solidFill>
                  <a:schemeClr val="tx2"/>
                </a:solidFill>
                <a:latin typeface="+mn-lt"/>
                <a:cs typeface="+mn-cs"/>
              </a:rPr>
              <a:t>Poster Presentation BAP 25-28</a:t>
            </a:r>
            <a:r>
              <a:rPr lang="en-GB" sz="1200" b="1" baseline="30000" dirty="0">
                <a:solidFill>
                  <a:schemeClr val="tx2"/>
                </a:solidFill>
                <a:latin typeface="+mn-lt"/>
                <a:cs typeface="+mn-cs"/>
              </a:rPr>
              <a:t>th</a:t>
            </a:r>
            <a:r>
              <a:rPr lang="en-GB" sz="1200" b="1" dirty="0">
                <a:solidFill>
                  <a:schemeClr val="tx2"/>
                </a:solidFill>
                <a:latin typeface="+mn-lt"/>
                <a:cs typeface="+mn-cs"/>
              </a:rPr>
              <a:t> July 2010, Harrogate, UK</a:t>
            </a:r>
          </a:p>
          <a:p>
            <a:pPr algn="r" eaLnBrk="0" fontAlgn="auto" hangingPunct="0">
              <a:spcBef>
                <a:spcPts val="0"/>
              </a:spcBef>
              <a:spcAft>
                <a:spcPts val="0"/>
              </a:spcAft>
              <a:defRPr/>
            </a:pPr>
            <a:r>
              <a:rPr lang="en-GB" sz="1200" b="1" dirty="0">
                <a:solidFill>
                  <a:schemeClr val="tx2"/>
                </a:solidFill>
                <a:latin typeface="+mn-lt"/>
                <a:cs typeface="+mn-cs"/>
              </a:rPr>
              <a:t>Young AH, et al, Journal of Affective </a:t>
            </a:r>
            <a:r>
              <a:rPr lang="en-GB" sz="1200" b="1" dirty="0">
                <a:solidFill>
                  <a:schemeClr val="tx2"/>
                </a:solidFill>
                <a:latin typeface="+mj-lt"/>
                <a:cs typeface="+mn-cs"/>
              </a:rPr>
              <a:t>Disorders2011 Oct;133(3):450-6</a:t>
            </a:r>
            <a:r>
              <a:rPr lang="en-GB" sz="1200" b="1" dirty="0">
                <a:solidFill>
                  <a:srgbClr val="192E63"/>
                </a:solidFill>
                <a:latin typeface="+mj-lt"/>
                <a:cs typeface="+mn-cs"/>
              </a:rPr>
              <a:t>.</a:t>
            </a:r>
          </a:p>
        </p:txBody>
      </p:sp>
      <p:sp>
        <p:nvSpPr>
          <p:cNvPr id="13" name="Rounded Rectangle 12"/>
          <p:cNvSpPr/>
          <p:nvPr/>
        </p:nvSpPr>
        <p:spPr>
          <a:xfrm>
            <a:off x="3923928" y="3861048"/>
            <a:ext cx="1800200" cy="1368152"/>
          </a:xfrm>
          <a:prstGeom prst="roundRect">
            <a:avLst/>
          </a:prstGeom>
          <a:solidFill>
            <a:srgbClr val="CC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r>
              <a:rPr lang="en-GB" sz="1200" b="1" dirty="0">
                <a:solidFill>
                  <a:schemeClr val="bg1"/>
                </a:solidFill>
                <a:cs typeface="Arial" pitchFamily="34" charset="0"/>
              </a:rPr>
              <a:t>Hospitalisations (admissions &amp; day attendances) account for 60% of NHS cost </a:t>
            </a:r>
          </a:p>
        </p:txBody>
      </p:sp>
      <p:sp>
        <p:nvSpPr>
          <p:cNvPr id="9" name="AutoShape 23"/>
          <p:cNvSpPr>
            <a:spLocks noChangeArrowheads="1"/>
          </p:cNvSpPr>
          <p:nvPr/>
        </p:nvSpPr>
        <p:spPr bwMode="auto">
          <a:xfrm>
            <a:off x="762000" y="152400"/>
            <a:ext cx="7772400" cy="8382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eaLnBrk="0" hangingPunct="0">
              <a:defRPr/>
            </a:pPr>
            <a:r>
              <a:rPr lang="en-GB" sz="2400" dirty="0">
                <a:solidFill>
                  <a:schemeClr val="bg1"/>
                </a:solidFill>
                <a:latin typeface="Arial" pitchFamily="34" charset="0"/>
                <a:cs typeface="+mn-cs"/>
              </a:rPr>
              <a:t>The annual cost of managing Bipolar Disorder in the UK, 2009/2010</a:t>
            </a:r>
          </a:p>
        </p:txBody>
      </p:sp>
      <p:sp>
        <p:nvSpPr>
          <p:cNvPr id="15" name="Rectangle 14"/>
          <p:cNvSpPr/>
          <p:nvPr/>
        </p:nvSpPr>
        <p:spPr>
          <a:xfrm>
            <a:off x="2195513" y="5157788"/>
            <a:ext cx="6948487" cy="496887"/>
          </a:xfrm>
          <a:prstGeom prst="rect">
            <a:avLst/>
          </a:prstGeom>
        </p:spPr>
        <p:txBody>
          <a:bodyPr>
            <a:spAutoFit/>
          </a:bodyPr>
          <a:lstStyle/>
          <a:p>
            <a:pPr algn="r" eaLnBrk="0" hangingPunct="0">
              <a:spcBef>
                <a:spcPct val="50000"/>
              </a:spcBef>
              <a:defRPr/>
            </a:pPr>
            <a:r>
              <a:rPr lang="en-GB" sz="1050" dirty="0">
                <a:solidFill>
                  <a:srgbClr val="192E63"/>
                </a:solidFill>
                <a:latin typeface="+mn-lt"/>
                <a:cs typeface="+mn-cs"/>
              </a:rPr>
              <a:t>*Hospitalisation data derived from</a:t>
            </a:r>
          </a:p>
          <a:p>
            <a:pPr algn="r" eaLnBrk="0" hangingPunct="0">
              <a:spcBef>
                <a:spcPct val="50000"/>
              </a:spcBef>
              <a:defRPr/>
            </a:pPr>
            <a:r>
              <a:rPr lang="en-GB" sz="1050" dirty="0">
                <a:solidFill>
                  <a:srgbClr val="192E63"/>
                </a:solidFill>
                <a:latin typeface="+mn-lt"/>
                <a:cs typeface="+mn-cs"/>
              </a:rPr>
              <a:t> HES 2009 Hospitalisation figures.</a:t>
            </a:r>
          </a:p>
        </p:txBody>
      </p:sp>
      <p:sp>
        <p:nvSpPr>
          <p:cNvPr id="235533" name="TextBox 15"/>
          <p:cNvSpPr txBox="1">
            <a:spLocks noChangeArrowheads="1"/>
          </p:cNvSpPr>
          <p:nvPr/>
        </p:nvSpPr>
        <p:spPr bwMode="auto">
          <a:xfrm>
            <a:off x="6011863" y="4508500"/>
            <a:ext cx="287337" cy="339725"/>
          </a:xfrm>
          <a:prstGeom prst="rect">
            <a:avLst/>
          </a:prstGeom>
          <a:noFill/>
          <a:ln w="9525">
            <a:noFill/>
            <a:miter lim="800000"/>
            <a:headEnd/>
            <a:tailEnd/>
          </a:ln>
        </p:spPr>
        <p:txBody>
          <a:bodyPr wrap="none">
            <a:spAutoFit/>
          </a:bodyPr>
          <a:lstStyle/>
          <a:p>
            <a:pPr algn="r" eaLnBrk="0" hangingPunct="0">
              <a:spcBef>
                <a:spcPct val="50000"/>
              </a:spcBef>
            </a:pPr>
            <a:r>
              <a:rPr lang="en-GB">
                <a:solidFill>
                  <a:schemeClr val="bg1"/>
                </a:solidFill>
              </a:rPr>
              <a:t>*</a:t>
            </a:r>
          </a:p>
        </p:txBody>
      </p:sp>
      <p:sp>
        <p:nvSpPr>
          <p:cNvPr id="235534" name="TextBox 15"/>
          <p:cNvSpPr txBox="1">
            <a:spLocks noChangeArrowheads="1"/>
          </p:cNvSpPr>
          <p:nvPr/>
        </p:nvSpPr>
        <p:spPr bwMode="auto">
          <a:xfrm>
            <a:off x="1763713" y="1700213"/>
            <a:ext cx="7380287" cy="523875"/>
          </a:xfrm>
          <a:prstGeom prst="rect">
            <a:avLst/>
          </a:prstGeom>
          <a:noFill/>
          <a:ln w="9525">
            <a:noFill/>
            <a:miter lim="800000"/>
            <a:headEnd/>
            <a:tailEnd/>
          </a:ln>
        </p:spPr>
        <p:txBody>
          <a:bodyPr>
            <a:spAutoFit/>
          </a:bodyPr>
          <a:lstStyle/>
          <a:p>
            <a:pPr algn="r" eaLnBrk="0" hangingPunct="0">
              <a:spcBef>
                <a:spcPct val="50000"/>
              </a:spcBef>
            </a:pPr>
            <a:r>
              <a:rPr lang="en-CA" sz="2800"/>
              <a:t>Total costs to the UK NHS: 342 million pounds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3"/>
          <p:cNvSpPr>
            <a:spLocks noChangeArrowheads="1"/>
          </p:cNvSpPr>
          <p:nvPr/>
        </p:nvSpPr>
        <p:spPr bwMode="auto">
          <a:xfrm>
            <a:off x="685800" y="254000"/>
            <a:ext cx="8001000" cy="1143000"/>
          </a:xfrm>
          <a:prstGeom prst="rect">
            <a:avLst/>
          </a:prstGeom>
          <a:noFill/>
          <a:ln w="9525">
            <a:noFill/>
            <a:miter lim="800000"/>
            <a:headEnd/>
            <a:tailEnd/>
          </a:ln>
        </p:spPr>
        <p:txBody>
          <a:bodyPr anchor="ctr"/>
          <a:lstStyle/>
          <a:p>
            <a:pPr algn="ctr"/>
            <a:endParaRPr lang="en-US" sz="3200" b="1">
              <a:solidFill>
                <a:srgbClr val="FFFF00"/>
              </a:solidFill>
              <a:latin typeface="Arial" charset="0"/>
            </a:endParaRPr>
          </a:p>
        </p:txBody>
      </p:sp>
      <p:sp>
        <p:nvSpPr>
          <p:cNvPr id="220164" name="Freeform 4"/>
          <p:cNvSpPr>
            <a:spLocks/>
          </p:cNvSpPr>
          <p:nvPr/>
        </p:nvSpPr>
        <p:spPr bwMode="auto">
          <a:xfrm>
            <a:off x="1520825" y="2849563"/>
            <a:ext cx="6357938" cy="2109787"/>
          </a:xfrm>
          <a:custGeom>
            <a:avLst/>
            <a:gdLst>
              <a:gd name="T0" fmla="*/ 0 w 4944"/>
              <a:gd name="T1" fmla="*/ 2147483647 h 1329"/>
              <a:gd name="T2" fmla="*/ 2147483647 w 4944"/>
              <a:gd name="T3" fmla="*/ 2147483647 h 1329"/>
              <a:gd name="T4" fmla="*/ 2147483647 w 4944"/>
              <a:gd name="T5" fmla="*/ 2147483647 h 1329"/>
              <a:gd name="T6" fmla="*/ 2147483647 w 4944"/>
              <a:gd name="T7" fmla="*/ 2147483647 h 1329"/>
              <a:gd name="T8" fmla="*/ 2147483647 w 4944"/>
              <a:gd name="T9" fmla="*/ 2147483647 h 1329"/>
              <a:gd name="T10" fmla="*/ 2147483647 w 4944"/>
              <a:gd name="T11" fmla="*/ 2147483647 h 1329"/>
              <a:gd name="T12" fmla="*/ 2147483647 w 4944"/>
              <a:gd name="T13" fmla="*/ 2147483647 h 1329"/>
              <a:gd name="T14" fmla="*/ 2147483647 w 4944"/>
              <a:gd name="T15" fmla="*/ 2147483647 h 1329"/>
              <a:gd name="T16" fmla="*/ 2147483647 w 4944"/>
              <a:gd name="T17" fmla="*/ 2147483647 h 1329"/>
              <a:gd name="T18" fmla="*/ 2147483647 w 4944"/>
              <a:gd name="T19" fmla="*/ 2147483647 h 1329"/>
              <a:gd name="T20" fmla="*/ 2147483647 w 4944"/>
              <a:gd name="T21" fmla="*/ 2147483647 h 1329"/>
              <a:gd name="T22" fmla="*/ 2147483647 w 4944"/>
              <a:gd name="T23" fmla="*/ 2147483647 h 1329"/>
              <a:gd name="T24" fmla="*/ 2147483647 w 4944"/>
              <a:gd name="T25" fmla="*/ 2147483647 h 1329"/>
              <a:gd name="T26" fmla="*/ 2147483647 w 4944"/>
              <a:gd name="T27" fmla="*/ 2147483647 h 1329"/>
              <a:gd name="T28" fmla="*/ 2147483647 w 4944"/>
              <a:gd name="T29" fmla="*/ 2147483647 h 1329"/>
              <a:gd name="T30" fmla="*/ 2147483647 w 4944"/>
              <a:gd name="T31" fmla="*/ 2147483647 h 1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44"/>
              <a:gd name="T49" fmla="*/ 0 h 1329"/>
              <a:gd name="T50" fmla="*/ 4944 w 4944"/>
              <a:gd name="T51" fmla="*/ 1329 h 13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44" h="1329">
                <a:moveTo>
                  <a:pt x="0" y="626"/>
                </a:moveTo>
                <a:cubicBezTo>
                  <a:pt x="100" y="398"/>
                  <a:pt x="200" y="170"/>
                  <a:pt x="288" y="194"/>
                </a:cubicBezTo>
                <a:cubicBezTo>
                  <a:pt x="376" y="218"/>
                  <a:pt x="432" y="706"/>
                  <a:pt x="528" y="770"/>
                </a:cubicBezTo>
                <a:cubicBezTo>
                  <a:pt x="624" y="834"/>
                  <a:pt x="767" y="613"/>
                  <a:pt x="864" y="578"/>
                </a:cubicBezTo>
                <a:cubicBezTo>
                  <a:pt x="961" y="543"/>
                  <a:pt x="1039" y="592"/>
                  <a:pt x="1112" y="562"/>
                </a:cubicBezTo>
                <a:cubicBezTo>
                  <a:pt x="1185" y="532"/>
                  <a:pt x="1175" y="398"/>
                  <a:pt x="1302" y="401"/>
                </a:cubicBezTo>
                <a:cubicBezTo>
                  <a:pt x="1429" y="404"/>
                  <a:pt x="1738" y="535"/>
                  <a:pt x="1872" y="578"/>
                </a:cubicBezTo>
                <a:cubicBezTo>
                  <a:pt x="2006" y="621"/>
                  <a:pt x="2039" y="532"/>
                  <a:pt x="2104" y="657"/>
                </a:cubicBezTo>
                <a:cubicBezTo>
                  <a:pt x="2169" y="782"/>
                  <a:pt x="2210" y="1329"/>
                  <a:pt x="2262" y="1328"/>
                </a:cubicBezTo>
                <a:cubicBezTo>
                  <a:pt x="2314" y="1327"/>
                  <a:pt x="2365" y="816"/>
                  <a:pt x="2419" y="651"/>
                </a:cubicBezTo>
                <a:cubicBezTo>
                  <a:pt x="2473" y="486"/>
                  <a:pt x="2508" y="341"/>
                  <a:pt x="2585" y="336"/>
                </a:cubicBezTo>
                <a:cubicBezTo>
                  <a:pt x="2662" y="331"/>
                  <a:pt x="2558" y="583"/>
                  <a:pt x="2882" y="621"/>
                </a:cubicBezTo>
                <a:cubicBezTo>
                  <a:pt x="3206" y="659"/>
                  <a:pt x="4213" y="587"/>
                  <a:pt x="4527" y="562"/>
                </a:cubicBezTo>
                <a:cubicBezTo>
                  <a:pt x="4841" y="537"/>
                  <a:pt x="4719" y="566"/>
                  <a:pt x="4764" y="473"/>
                </a:cubicBezTo>
                <a:cubicBezTo>
                  <a:pt x="4809" y="380"/>
                  <a:pt x="4770" y="0"/>
                  <a:pt x="4800" y="2"/>
                </a:cubicBezTo>
                <a:cubicBezTo>
                  <a:pt x="4830" y="4"/>
                  <a:pt x="4908" y="242"/>
                  <a:pt x="4944" y="482"/>
                </a:cubicBezTo>
              </a:path>
            </a:pathLst>
          </a:custGeom>
          <a:noFill/>
          <a:ln w="38100">
            <a:solidFill>
              <a:srgbClr val="192E63"/>
            </a:solidFill>
            <a:round/>
            <a:headEnd/>
            <a:tailEnd/>
          </a:ln>
        </p:spPr>
        <p:txBody>
          <a:bodyPr/>
          <a:lstStyle/>
          <a:p>
            <a:endParaRPr lang="da-DK"/>
          </a:p>
        </p:txBody>
      </p:sp>
      <p:sp>
        <p:nvSpPr>
          <p:cNvPr id="220165" name="Line 5"/>
          <p:cNvSpPr>
            <a:spLocks noChangeShapeType="1"/>
          </p:cNvSpPr>
          <p:nvPr/>
        </p:nvSpPr>
        <p:spPr bwMode="auto">
          <a:xfrm>
            <a:off x="1808163" y="2225675"/>
            <a:ext cx="0" cy="817563"/>
          </a:xfrm>
          <a:prstGeom prst="line">
            <a:avLst/>
          </a:prstGeom>
          <a:noFill/>
          <a:ln w="101600">
            <a:solidFill>
              <a:srgbClr val="BE0058"/>
            </a:solidFill>
            <a:round/>
            <a:headEnd/>
            <a:tailEnd type="triangle" w="med" len="med"/>
          </a:ln>
        </p:spPr>
        <p:txBody>
          <a:bodyPr/>
          <a:lstStyle/>
          <a:p>
            <a:endParaRPr lang="da-DK"/>
          </a:p>
        </p:txBody>
      </p:sp>
      <p:sp>
        <p:nvSpPr>
          <p:cNvPr id="220166" name="Line 6"/>
          <p:cNvSpPr>
            <a:spLocks noChangeShapeType="1"/>
          </p:cNvSpPr>
          <p:nvPr/>
        </p:nvSpPr>
        <p:spPr bwMode="auto">
          <a:xfrm flipV="1">
            <a:off x="5337175" y="4098925"/>
            <a:ext cx="1727200" cy="0"/>
          </a:xfrm>
          <a:prstGeom prst="line">
            <a:avLst/>
          </a:prstGeom>
          <a:noFill/>
          <a:ln w="101600">
            <a:solidFill>
              <a:srgbClr val="BE0058"/>
            </a:solidFill>
            <a:round/>
            <a:headEnd/>
            <a:tailEnd type="triangle" w="med" len="med"/>
          </a:ln>
        </p:spPr>
        <p:txBody>
          <a:bodyPr/>
          <a:lstStyle/>
          <a:p>
            <a:endParaRPr lang="da-DK"/>
          </a:p>
        </p:txBody>
      </p:sp>
      <p:sp>
        <p:nvSpPr>
          <p:cNvPr id="220167" name="Freeform 7"/>
          <p:cNvSpPr>
            <a:spLocks/>
          </p:cNvSpPr>
          <p:nvPr/>
        </p:nvSpPr>
        <p:spPr bwMode="auto">
          <a:xfrm>
            <a:off x="4400550" y="4962525"/>
            <a:ext cx="1588" cy="735013"/>
          </a:xfrm>
          <a:custGeom>
            <a:avLst/>
            <a:gdLst>
              <a:gd name="T0" fmla="*/ 2147483647 w 1"/>
              <a:gd name="T1" fmla="*/ 2147483647 h 463"/>
              <a:gd name="T2" fmla="*/ 0 w 1"/>
              <a:gd name="T3" fmla="*/ 0 h 463"/>
              <a:gd name="T4" fmla="*/ 0 60000 65536"/>
              <a:gd name="T5" fmla="*/ 0 60000 65536"/>
              <a:gd name="T6" fmla="*/ 0 w 1"/>
              <a:gd name="T7" fmla="*/ 0 h 463"/>
              <a:gd name="T8" fmla="*/ 1 w 1"/>
              <a:gd name="T9" fmla="*/ 463 h 463"/>
            </a:gdLst>
            <a:ahLst/>
            <a:cxnLst>
              <a:cxn ang="T4">
                <a:pos x="T0" y="T1"/>
              </a:cxn>
              <a:cxn ang="T5">
                <a:pos x="T2" y="T3"/>
              </a:cxn>
            </a:cxnLst>
            <a:rect l="T6" t="T7" r="T8" b="T9"/>
            <a:pathLst>
              <a:path w="1" h="463">
                <a:moveTo>
                  <a:pt x="1" y="463"/>
                </a:moveTo>
                <a:lnTo>
                  <a:pt x="0" y="0"/>
                </a:lnTo>
              </a:path>
            </a:pathLst>
          </a:custGeom>
          <a:noFill/>
          <a:ln w="101600">
            <a:solidFill>
              <a:srgbClr val="BE0058"/>
            </a:solidFill>
            <a:round/>
            <a:headEnd/>
            <a:tailEnd type="triangle" w="med" len="med"/>
          </a:ln>
        </p:spPr>
        <p:txBody>
          <a:bodyPr/>
          <a:lstStyle/>
          <a:p>
            <a:endParaRPr lang="da-DK"/>
          </a:p>
        </p:txBody>
      </p:sp>
      <p:sp>
        <p:nvSpPr>
          <p:cNvPr id="220168" name="Line 8"/>
          <p:cNvSpPr>
            <a:spLocks noChangeShapeType="1"/>
          </p:cNvSpPr>
          <p:nvPr/>
        </p:nvSpPr>
        <p:spPr bwMode="auto">
          <a:xfrm>
            <a:off x="3248025" y="2586038"/>
            <a:ext cx="0" cy="749300"/>
          </a:xfrm>
          <a:prstGeom prst="line">
            <a:avLst/>
          </a:prstGeom>
          <a:noFill/>
          <a:ln w="101600">
            <a:solidFill>
              <a:srgbClr val="BE0058"/>
            </a:solidFill>
            <a:round/>
            <a:headEnd/>
            <a:tailEnd type="triangle" w="med" len="med"/>
          </a:ln>
        </p:spPr>
        <p:txBody>
          <a:bodyPr/>
          <a:lstStyle/>
          <a:p>
            <a:endParaRPr lang="da-DK"/>
          </a:p>
        </p:txBody>
      </p:sp>
      <p:sp>
        <p:nvSpPr>
          <p:cNvPr id="237575" name="Text Box 9"/>
          <p:cNvSpPr txBox="1">
            <a:spLocks noChangeArrowheads="1"/>
          </p:cNvSpPr>
          <p:nvPr/>
        </p:nvSpPr>
        <p:spPr bwMode="auto">
          <a:xfrm>
            <a:off x="1879600" y="1722438"/>
            <a:ext cx="3024188" cy="576262"/>
          </a:xfrm>
          <a:prstGeom prst="rect">
            <a:avLst/>
          </a:prstGeom>
          <a:noFill/>
          <a:ln w="101600" algn="ctr">
            <a:noFill/>
            <a:miter lim="800000"/>
            <a:headEnd/>
            <a:tailEnd/>
          </a:ln>
        </p:spPr>
        <p:txBody>
          <a:bodyPr/>
          <a:lstStyle/>
          <a:p>
            <a:pPr algn="ctr"/>
            <a:r>
              <a:rPr lang="en-US" sz="2000">
                <a:solidFill>
                  <a:srgbClr val="192E63"/>
                </a:solidFill>
                <a:latin typeface="Tahoma" pitchFamily="34" charset="0"/>
              </a:rPr>
              <a:t>Subsyndromal mania (hypomania) </a:t>
            </a:r>
          </a:p>
        </p:txBody>
      </p:sp>
      <p:sp>
        <p:nvSpPr>
          <p:cNvPr id="237576" name="Text Box 10"/>
          <p:cNvSpPr txBox="1">
            <a:spLocks noChangeArrowheads="1"/>
          </p:cNvSpPr>
          <p:nvPr/>
        </p:nvSpPr>
        <p:spPr bwMode="auto">
          <a:xfrm>
            <a:off x="1160463" y="1719263"/>
            <a:ext cx="1223962" cy="396875"/>
          </a:xfrm>
          <a:prstGeom prst="rect">
            <a:avLst/>
          </a:prstGeom>
          <a:noFill/>
          <a:ln w="9525">
            <a:noFill/>
            <a:miter lim="800000"/>
            <a:headEnd/>
            <a:tailEnd/>
          </a:ln>
        </p:spPr>
        <p:txBody>
          <a:bodyPr>
            <a:spAutoFit/>
          </a:bodyPr>
          <a:lstStyle/>
          <a:p>
            <a:r>
              <a:rPr lang="en-GB" sz="2000">
                <a:solidFill>
                  <a:srgbClr val="192E63"/>
                </a:solidFill>
                <a:latin typeface="Tahoma" pitchFamily="34" charset="0"/>
              </a:rPr>
              <a:t>Mania</a:t>
            </a:r>
            <a:endParaRPr lang="en-US" sz="2000">
              <a:solidFill>
                <a:srgbClr val="192E63"/>
              </a:solidFill>
              <a:latin typeface="Tahoma" pitchFamily="34" charset="0"/>
            </a:endParaRPr>
          </a:p>
        </p:txBody>
      </p:sp>
      <p:sp>
        <p:nvSpPr>
          <p:cNvPr id="237577" name="Text Box 11"/>
          <p:cNvSpPr txBox="1">
            <a:spLocks noChangeArrowheads="1"/>
          </p:cNvSpPr>
          <p:nvPr/>
        </p:nvSpPr>
        <p:spPr bwMode="auto">
          <a:xfrm>
            <a:off x="3895725" y="5754688"/>
            <a:ext cx="2233613" cy="396875"/>
          </a:xfrm>
          <a:prstGeom prst="rect">
            <a:avLst/>
          </a:prstGeom>
          <a:noFill/>
          <a:ln w="9525">
            <a:noFill/>
            <a:miter lim="800000"/>
            <a:headEnd/>
            <a:tailEnd/>
          </a:ln>
        </p:spPr>
        <p:txBody>
          <a:bodyPr>
            <a:spAutoFit/>
          </a:bodyPr>
          <a:lstStyle/>
          <a:p>
            <a:r>
              <a:rPr lang="en-GB" sz="2000">
                <a:solidFill>
                  <a:srgbClr val="192E63"/>
                </a:solidFill>
                <a:latin typeface="Tahoma" pitchFamily="34" charset="0"/>
              </a:rPr>
              <a:t>Depression</a:t>
            </a:r>
            <a:endParaRPr lang="en-US" sz="2000">
              <a:solidFill>
                <a:srgbClr val="192E63"/>
              </a:solidFill>
              <a:latin typeface="Tahoma" pitchFamily="34" charset="0"/>
            </a:endParaRPr>
          </a:p>
        </p:txBody>
      </p:sp>
      <p:sp>
        <p:nvSpPr>
          <p:cNvPr id="237578" name="Text Box 12"/>
          <p:cNvSpPr txBox="1">
            <a:spLocks noChangeArrowheads="1"/>
          </p:cNvSpPr>
          <p:nvPr/>
        </p:nvSpPr>
        <p:spPr bwMode="auto">
          <a:xfrm>
            <a:off x="7088188" y="2176463"/>
            <a:ext cx="846137" cy="396875"/>
          </a:xfrm>
          <a:prstGeom prst="rect">
            <a:avLst/>
          </a:prstGeom>
          <a:noFill/>
          <a:ln w="9525">
            <a:noFill/>
            <a:miter lim="800000"/>
            <a:headEnd/>
            <a:tailEnd/>
          </a:ln>
        </p:spPr>
        <p:txBody>
          <a:bodyPr wrap="none">
            <a:spAutoFit/>
          </a:bodyPr>
          <a:lstStyle/>
          <a:p>
            <a:r>
              <a:rPr lang="en-GB" sz="2000">
                <a:solidFill>
                  <a:srgbClr val="192E63"/>
                </a:solidFill>
                <a:latin typeface="Tahoma" pitchFamily="34" charset="0"/>
              </a:rPr>
              <a:t>Mania</a:t>
            </a:r>
            <a:endParaRPr lang="en-US" sz="2000">
              <a:solidFill>
                <a:srgbClr val="192E63"/>
              </a:solidFill>
              <a:latin typeface="Tahoma" pitchFamily="34" charset="0"/>
            </a:endParaRPr>
          </a:p>
        </p:txBody>
      </p:sp>
      <p:sp>
        <p:nvSpPr>
          <p:cNvPr id="237579" name="Text Box 13"/>
          <p:cNvSpPr txBox="1">
            <a:spLocks noChangeArrowheads="1"/>
          </p:cNvSpPr>
          <p:nvPr/>
        </p:nvSpPr>
        <p:spPr bwMode="auto">
          <a:xfrm>
            <a:off x="5003800" y="4233863"/>
            <a:ext cx="2713038" cy="396875"/>
          </a:xfrm>
          <a:prstGeom prst="rect">
            <a:avLst/>
          </a:prstGeom>
          <a:noFill/>
          <a:ln w="9525">
            <a:noFill/>
            <a:miter lim="800000"/>
            <a:headEnd/>
            <a:tailEnd/>
          </a:ln>
        </p:spPr>
        <p:txBody>
          <a:bodyPr wrap="none">
            <a:spAutoFit/>
          </a:bodyPr>
          <a:lstStyle/>
          <a:p>
            <a:r>
              <a:rPr lang="en-GB" sz="2000">
                <a:solidFill>
                  <a:srgbClr val="192E63"/>
                </a:solidFill>
                <a:latin typeface="Tahoma" pitchFamily="34" charset="0"/>
              </a:rPr>
              <a:t>Recurrence prevention</a:t>
            </a:r>
            <a:endParaRPr lang="en-US" sz="2000">
              <a:solidFill>
                <a:srgbClr val="192E63"/>
              </a:solidFill>
              <a:latin typeface="Tahoma" pitchFamily="34" charset="0"/>
            </a:endParaRPr>
          </a:p>
        </p:txBody>
      </p:sp>
      <p:sp>
        <p:nvSpPr>
          <p:cNvPr id="237580" name="Text Box 14"/>
          <p:cNvSpPr txBox="1">
            <a:spLocks noChangeArrowheads="1"/>
          </p:cNvSpPr>
          <p:nvPr/>
        </p:nvSpPr>
        <p:spPr bwMode="auto">
          <a:xfrm>
            <a:off x="1303338" y="5106988"/>
            <a:ext cx="2736850" cy="1006475"/>
          </a:xfrm>
          <a:prstGeom prst="rect">
            <a:avLst/>
          </a:prstGeom>
          <a:noFill/>
          <a:ln w="9525">
            <a:noFill/>
            <a:miter lim="800000"/>
            <a:headEnd/>
            <a:tailEnd/>
          </a:ln>
        </p:spPr>
        <p:txBody>
          <a:bodyPr>
            <a:spAutoFit/>
          </a:bodyPr>
          <a:lstStyle/>
          <a:p>
            <a:pPr algn="ctr"/>
            <a:r>
              <a:rPr lang="en-GB" sz="2000">
                <a:solidFill>
                  <a:srgbClr val="192E63"/>
                </a:solidFill>
                <a:latin typeface="Tahoma" pitchFamily="34" charset="0"/>
              </a:rPr>
              <a:t>Subsyndromal depression</a:t>
            </a:r>
          </a:p>
          <a:p>
            <a:pPr algn="ctr"/>
            <a:r>
              <a:rPr lang="en-GB" sz="2000">
                <a:solidFill>
                  <a:srgbClr val="192E63"/>
                </a:solidFill>
                <a:latin typeface="Tahoma" pitchFamily="34" charset="0"/>
              </a:rPr>
              <a:t>(dysthymia)</a:t>
            </a:r>
            <a:endParaRPr lang="en-US" sz="2000">
              <a:solidFill>
                <a:srgbClr val="192E63"/>
              </a:solidFill>
              <a:latin typeface="Tahoma" pitchFamily="34" charset="0"/>
            </a:endParaRPr>
          </a:p>
        </p:txBody>
      </p:sp>
      <p:sp>
        <p:nvSpPr>
          <p:cNvPr id="220175" name="Line 15"/>
          <p:cNvSpPr>
            <a:spLocks noChangeShapeType="1"/>
          </p:cNvSpPr>
          <p:nvPr/>
        </p:nvSpPr>
        <p:spPr bwMode="auto">
          <a:xfrm flipV="1">
            <a:off x="2239963" y="4241800"/>
            <a:ext cx="0" cy="673100"/>
          </a:xfrm>
          <a:prstGeom prst="line">
            <a:avLst/>
          </a:prstGeom>
          <a:noFill/>
          <a:ln w="101600">
            <a:solidFill>
              <a:srgbClr val="BE0058"/>
            </a:solidFill>
            <a:round/>
            <a:headEnd/>
            <a:tailEnd type="triangle" w="med" len="med"/>
          </a:ln>
        </p:spPr>
        <p:txBody>
          <a:bodyPr/>
          <a:lstStyle/>
          <a:p>
            <a:endParaRPr lang="da-DK"/>
          </a:p>
        </p:txBody>
      </p:sp>
      <p:sp>
        <p:nvSpPr>
          <p:cNvPr id="237582" name="Line 16"/>
          <p:cNvSpPr>
            <a:spLocks noChangeShapeType="1"/>
          </p:cNvSpPr>
          <p:nvPr/>
        </p:nvSpPr>
        <p:spPr bwMode="auto">
          <a:xfrm>
            <a:off x="1447800" y="3810000"/>
            <a:ext cx="6454775" cy="30163"/>
          </a:xfrm>
          <a:prstGeom prst="line">
            <a:avLst/>
          </a:prstGeom>
          <a:noFill/>
          <a:ln w="25400">
            <a:solidFill>
              <a:schemeClr val="tx1"/>
            </a:solidFill>
            <a:round/>
            <a:headEnd type="none" w="sm" len="sm"/>
            <a:tailEnd type="none" w="sm" len="sm"/>
          </a:ln>
        </p:spPr>
        <p:txBody>
          <a:bodyPr/>
          <a:lstStyle/>
          <a:p>
            <a:endParaRPr lang="da-DK"/>
          </a:p>
        </p:txBody>
      </p:sp>
      <p:sp>
        <p:nvSpPr>
          <p:cNvPr id="237583" name="Text Box 17"/>
          <p:cNvSpPr txBox="1">
            <a:spLocks noChangeArrowheads="1"/>
          </p:cNvSpPr>
          <p:nvPr/>
        </p:nvSpPr>
        <p:spPr bwMode="auto">
          <a:xfrm>
            <a:off x="5335588" y="2590800"/>
            <a:ext cx="2071687" cy="366713"/>
          </a:xfrm>
          <a:prstGeom prst="rect">
            <a:avLst/>
          </a:prstGeom>
          <a:noFill/>
          <a:ln w="25400">
            <a:noFill/>
            <a:miter lim="800000"/>
            <a:headEnd type="none" w="sm" len="sm"/>
            <a:tailEnd type="none" w="sm" len="sm"/>
          </a:ln>
        </p:spPr>
        <p:txBody>
          <a:bodyPr>
            <a:spAutoFit/>
          </a:bodyPr>
          <a:lstStyle/>
          <a:p>
            <a:pPr algn="r" eaLnBrk="0" hangingPunct="0"/>
            <a:endParaRPr lang="en-US" sz="1800" b="1">
              <a:latin typeface="Arial" charset="0"/>
            </a:endParaRPr>
          </a:p>
        </p:txBody>
      </p:sp>
      <p:sp>
        <p:nvSpPr>
          <p:cNvPr id="237584" name="Text Box 18"/>
          <p:cNvSpPr txBox="1">
            <a:spLocks noChangeArrowheads="1"/>
          </p:cNvSpPr>
          <p:nvPr/>
        </p:nvSpPr>
        <p:spPr bwMode="auto">
          <a:xfrm>
            <a:off x="4738688" y="2405063"/>
            <a:ext cx="2046287" cy="396875"/>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GB" sz="2000">
                <a:solidFill>
                  <a:srgbClr val="192E63"/>
                </a:solidFill>
                <a:latin typeface="Tahoma" pitchFamily="34" charset="0"/>
              </a:rPr>
              <a:t>Euthymia</a:t>
            </a:r>
          </a:p>
        </p:txBody>
      </p:sp>
      <p:sp>
        <p:nvSpPr>
          <p:cNvPr id="220179" name="Freeform 19"/>
          <p:cNvSpPr>
            <a:spLocks/>
          </p:cNvSpPr>
          <p:nvPr/>
        </p:nvSpPr>
        <p:spPr bwMode="auto">
          <a:xfrm>
            <a:off x="5435600" y="2970213"/>
            <a:ext cx="1588" cy="711200"/>
          </a:xfrm>
          <a:custGeom>
            <a:avLst/>
            <a:gdLst>
              <a:gd name="T0" fmla="*/ 0 w 1"/>
              <a:gd name="T1" fmla="*/ 0 h 448"/>
              <a:gd name="T2" fmla="*/ 0 w 1"/>
              <a:gd name="T3" fmla="*/ 2147483647 h 448"/>
              <a:gd name="T4" fmla="*/ 0 60000 65536"/>
              <a:gd name="T5" fmla="*/ 0 60000 65536"/>
              <a:gd name="T6" fmla="*/ 0 w 1"/>
              <a:gd name="T7" fmla="*/ 0 h 448"/>
              <a:gd name="T8" fmla="*/ 1 w 1"/>
              <a:gd name="T9" fmla="*/ 448 h 448"/>
            </a:gdLst>
            <a:ahLst/>
            <a:cxnLst>
              <a:cxn ang="T4">
                <a:pos x="T0" y="T1"/>
              </a:cxn>
              <a:cxn ang="T5">
                <a:pos x="T2" y="T3"/>
              </a:cxn>
            </a:cxnLst>
            <a:rect l="T6" t="T7" r="T8" b="T9"/>
            <a:pathLst>
              <a:path w="1" h="448">
                <a:moveTo>
                  <a:pt x="0" y="0"/>
                </a:moveTo>
                <a:lnTo>
                  <a:pt x="0" y="448"/>
                </a:lnTo>
              </a:path>
            </a:pathLst>
          </a:custGeom>
          <a:noFill/>
          <a:ln w="101600">
            <a:solidFill>
              <a:srgbClr val="BE0058"/>
            </a:solidFill>
            <a:round/>
            <a:headEnd/>
            <a:tailEnd type="triangle" w="med" len="med"/>
          </a:ln>
        </p:spPr>
        <p:txBody>
          <a:bodyPr/>
          <a:lstStyle/>
          <a:p>
            <a:endParaRPr lang="da-DK"/>
          </a:p>
        </p:txBody>
      </p:sp>
      <p:sp>
        <p:nvSpPr>
          <p:cNvPr id="21" name="AutoShape 23"/>
          <p:cNvSpPr>
            <a:spLocks noChangeArrowheads="1"/>
          </p:cNvSpPr>
          <p:nvPr/>
        </p:nvSpPr>
        <p:spPr bwMode="auto">
          <a:xfrm>
            <a:off x="762000" y="152400"/>
            <a:ext cx="7772400" cy="8382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eaLnBrk="0" hangingPunct="0">
              <a:defRPr/>
            </a:pPr>
            <a:r>
              <a:rPr lang="en-US" sz="2400" dirty="0">
                <a:solidFill>
                  <a:schemeClr val="bg1"/>
                </a:solidFill>
                <a:latin typeface="Arial" charset="0"/>
                <a:cs typeface="+mn-cs"/>
              </a:rPr>
              <a:t>Bipolar Disorder is Multidimensional</a:t>
            </a:r>
            <a:endParaRPr lang="en-GB" sz="2400" dirty="0">
              <a:solidFill>
                <a:schemeClr val="bg1"/>
              </a:solidFill>
              <a:latin typeface="Arial"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wipe(left)">
                                      <p:cBhvr>
                                        <p:cTn id="7" dur="500"/>
                                        <p:tgtEl>
                                          <p:spTgt spid="2201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016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22017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220168"/>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499"/>
                                          </p:stCondLst>
                                        </p:cTn>
                                        <p:tgtEl>
                                          <p:spTgt spid="220167"/>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499"/>
                                          </p:stCondLst>
                                        </p:cTn>
                                        <p:tgtEl>
                                          <p:spTgt spid="220179"/>
                                        </p:tgtEl>
                                        <p:attrNameLst>
                                          <p:attrName>style.visibility</p:attrName>
                                        </p:attrNameLst>
                                      </p:cBhvr>
                                      <p:to>
                                        <p:strVal val="visible"/>
                                      </p:to>
                                    </p:se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0166"/>
                                        </p:tgtEl>
                                        <p:attrNameLst>
                                          <p:attrName>style.visibility</p:attrName>
                                        </p:attrNameLst>
                                      </p:cBhvr>
                                      <p:to>
                                        <p:strVal val="visible"/>
                                      </p:to>
                                    </p:set>
                                    <p:animEffect transition="in" filter="wipe(left)">
                                      <p:cBhvr>
                                        <p:cTn id="27" dur="500"/>
                                        <p:tgtEl>
                                          <p:spTgt spid="220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p:bldP spid="220165" grpId="0" animBg="1"/>
      <p:bldP spid="220166" grpId="0" animBg="1"/>
      <p:bldP spid="220167" grpId="0" animBg="1"/>
      <p:bldP spid="220168" grpId="0" animBg="1"/>
      <p:bldP spid="220175" grpId="0" animBg="1"/>
      <p:bldP spid="2201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3301"/>
          <p:cNvSpPr>
            <a:spLocks noGrp="1" noChangeArrowheads="1"/>
          </p:cNvSpPr>
          <p:nvPr>
            <p:ph type="title"/>
          </p:nvPr>
        </p:nvSpPr>
        <p:spPr>
          <a:xfrm>
            <a:off x="684213" y="0"/>
            <a:ext cx="7772400" cy="1143000"/>
          </a:xfrm>
        </p:spPr>
        <p:txBody>
          <a:bodyPr/>
          <a:lstStyle/>
          <a:p>
            <a:r>
              <a:rPr lang="de-DE" smtClean="0"/>
              <a:t>Bipolar Disorder:</a:t>
            </a:r>
            <a:br>
              <a:rPr lang="de-DE" smtClean="0"/>
            </a:br>
            <a:r>
              <a:rPr lang="de-DE" smtClean="0"/>
              <a:t>Initial Progression of Recurrence</a:t>
            </a:r>
          </a:p>
        </p:txBody>
      </p:sp>
      <p:sp>
        <p:nvSpPr>
          <p:cNvPr id="262146" name="TextBox 230"/>
          <p:cNvSpPr txBox="1">
            <a:spLocks noChangeArrowheads="1"/>
          </p:cNvSpPr>
          <p:nvPr/>
        </p:nvSpPr>
        <p:spPr bwMode="auto">
          <a:xfrm>
            <a:off x="787400" y="6230938"/>
            <a:ext cx="4271963" cy="307975"/>
          </a:xfrm>
          <a:prstGeom prst="rect">
            <a:avLst/>
          </a:prstGeom>
          <a:noFill/>
          <a:ln w="9525">
            <a:noFill/>
            <a:miter lim="800000"/>
            <a:headEnd/>
            <a:tailEnd/>
          </a:ln>
        </p:spPr>
        <p:txBody>
          <a:bodyPr wrap="none" lIns="91433" tIns="45716" rIns="91433" bIns="45716">
            <a:spAutoFit/>
          </a:bodyPr>
          <a:lstStyle/>
          <a:p>
            <a:pPr>
              <a:tabLst>
                <a:tab pos="723900" algn="l"/>
                <a:tab pos="1447800" algn="l"/>
                <a:tab pos="2171700" algn="l"/>
                <a:tab pos="2895600" algn="l"/>
                <a:tab pos="3619500" algn="l"/>
              </a:tabLst>
            </a:pPr>
            <a:r>
              <a:rPr lang="en-GB" sz="1400">
                <a:solidFill>
                  <a:srgbClr val="376092"/>
                </a:solidFill>
                <a:ea typeface="msgothic"/>
                <a:cs typeface="msgothic"/>
              </a:rPr>
              <a:t>Kessing LV, et al. </a:t>
            </a:r>
            <a:r>
              <a:rPr lang="en-GB" sz="1400" i="1">
                <a:solidFill>
                  <a:srgbClr val="376092"/>
                </a:solidFill>
                <a:ea typeface="msgothic"/>
                <a:cs typeface="msgothic"/>
              </a:rPr>
              <a:t>Br J Psych. </a:t>
            </a:r>
            <a:r>
              <a:rPr lang="en-GB" sz="1400">
                <a:solidFill>
                  <a:srgbClr val="376092"/>
                </a:solidFill>
                <a:ea typeface="msgothic"/>
                <a:cs typeface="msgothic"/>
              </a:rPr>
              <a:t>2004;185:372–377.</a:t>
            </a:r>
          </a:p>
        </p:txBody>
      </p:sp>
      <p:sp>
        <p:nvSpPr>
          <p:cNvPr id="16" name="Rounded Rectangle 15"/>
          <p:cNvSpPr/>
          <p:nvPr/>
        </p:nvSpPr>
        <p:spPr>
          <a:xfrm>
            <a:off x="817563" y="1236663"/>
            <a:ext cx="7410450" cy="661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For women, the rate of relapse leading to hospitalisation increased with the number of previous episodes</a:t>
            </a:r>
          </a:p>
        </p:txBody>
      </p:sp>
      <p:grpSp>
        <p:nvGrpSpPr>
          <p:cNvPr id="262148" name="Group 9"/>
          <p:cNvGrpSpPr>
            <a:grpSpLocks/>
          </p:cNvGrpSpPr>
          <p:nvPr/>
        </p:nvGrpSpPr>
        <p:grpSpPr bwMode="auto">
          <a:xfrm>
            <a:off x="847725" y="1998663"/>
            <a:ext cx="7770813" cy="4138612"/>
            <a:chOff x="847703" y="1998298"/>
            <a:chExt cx="7770835" cy="4138831"/>
          </a:xfrm>
        </p:grpSpPr>
        <p:pic>
          <p:nvPicPr>
            <p:cNvPr id="262149" name="Picture 8" descr="Relapse Rate redraw.png"/>
            <p:cNvPicPr>
              <a:picLocks noChangeAspect="1"/>
            </p:cNvPicPr>
            <p:nvPr/>
          </p:nvPicPr>
          <p:blipFill>
            <a:blip r:embed="rId3" cstate="print"/>
            <a:srcRect/>
            <a:stretch>
              <a:fillRect/>
            </a:stretch>
          </p:blipFill>
          <p:spPr bwMode="auto">
            <a:xfrm>
              <a:off x="847703" y="2128365"/>
              <a:ext cx="7346996" cy="4008764"/>
            </a:xfrm>
            <a:prstGeom prst="rect">
              <a:avLst/>
            </a:prstGeom>
            <a:noFill/>
            <a:ln w="9525">
              <a:noFill/>
              <a:miter lim="800000"/>
              <a:headEnd/>
              <a:tailEnd/>
            </a:ln>
          </p:spPr>
        </p:pic>
        <p:sp>
          <p:nvSpPr>
            <p:cNvPr id="262150" name="Rectangle 7"/>
            <p:cNvSpPr>
              <a:spLocks noChangeArrowheads="1"/>
            </p:cNvSpPr>
            <p:nvPr/>
          </p:nvSpPr>
          <p:spPr bwMode="auto">
            <a:xfrm>
              <a:off x="1354138" y="1998298"/>
              <a:ext cx="3184300" cy="307777"/>
            </a:xfrm>
            <a:prstGeom prst="rect">
              <a:avLst/>
            </a:prstGeom>
            <a:noFill/>
            <a:ln w="9525">
              <a:noFill/>
              <a:miter lim="800000"/>
              <a:headEnd/>
              <a:tailEnd/>
            </a:ln>
          </p:spPr>
          <p:txBody>
            <a:bodyPr>
              <a:spAutoFit/>
            </a:bodyPr>
            <a:lstStyle/>
            <a:p>
              <a:pPr algn="ctr"/>
              <a:r>
                <a:rPr lang="en-GB" sz="1400">
                  <a:solidFill>
                    <a:srgbClr val="000000"/>
                  </a:solidFill>
                  <a:ea typeface="msgothic"/>
                  <a:cs typeface="msgothic"/>
                </a:rPr>
                <a:t>Men</a:t>
              </a:r>
              <a:endParaRPr lang="en-GB" sz="1400">
                <a:solidFill>
                  <a:srgbClr val="000000"/>
                </a:solidFill>
              </a:endParaRPr>
            </a:p>
          </p:txBody>
        </p:sp>
        <p:sp>
          <p:nvSpPr>
            <p:cNvPr id="262151" name="Rectangle 11"/>
            <p:cNvSpPr>
              <a:spLocks noChangeArrowheads="1"/>
            </p:cNvSpPr>
            <p:nvPr/>
          </p:nvSpPr>
          <p:spPr bwMode="auto">
            <a:xfrm>
              <a:off x="5170758" y="1998298"/>
              <a:ext cx="3447780" cy="307777"/>
            </a:xfrm>
            <a:prstGeom prst="rect">
              <a:avLst/>
            </a:prstGeom>
            <a:noFill/>
            <a:ln w="9525">
              <a:noFill/>
              <a:miter lim="800000"/>
              <a:headEnd/>
              <a:tailEnd/>
            </a:ln>
          </p:spPr>
          <p:txBody>
            <a:bodyPr>
              <a:spAutoFit/>
            </a:bodyPr>
            <a:lstStyle/>
            <a:p>
              <a:pPr algn="ctr"/>
              <a:r>
                <a:rPr lang="en-GB" sz="1400">
                  <a:solidFill>
                    <a:srgbClr val="000000"/>
                  </a:solidFill>
                  <a:ea typeface="msgothic"/>
                  <a:cs typeface="msgothic"/>
                </a:rPr>
                <a:t>Women</a:t>
              </a:r>
              <a:endParaRPr lang="en-GB" sz="1400">
                <a:solidFill>
                  <a:srgbClr val="00000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2647950" y="2187575"/>
            <a:ext cx="676275" cy="1771650"/>
          </a:xfrm>
          <a:custGeom>
            <a:avLst/>
            <a:gdLst>
              <a:gd name="T0" fmla="*/ 2147483647 w 71"/>
              <a:gd name="T1" fmla="*/ 2147483647 h 186"/>
              <a:gd name="T2" fmla="*/ 2147483647 w 71"/>
              <a:gd name="T3" fmla="*/ 2147483647 h 186"/>
              <a:gd name="T4" fmla="*/ 0 w 71"/>
              <a:gd name="T5" fmla="*/ 2147483647 h 186"/>
              <a:gd name="T6" fmla="*/ 2147483647 w 71"/>
              <a:gd name="T7" fmla="*/ 2147483647 h 186"/>
              <a:gd name="T8" fmla="*/ 2147483647 w 71"/>
              <a:gd name="T9" fmla="*/ 2147483647 h 186"/>
              <a:gd name="T10" fmla="*/ 0 60000 65536"/>
              <a:gd name="T11" fmla="*/ 0 60000 65536"/>
              <a:gd name="T12" fmla="*/ 0 60000 65536"/>
              <a:gd name="T13" fmla="*/ 0 60000 65536"/>
              <a:gd name="T14" fmla="*/ 0 60000 65536"/>
              <a:gd name="T15" fmla="*/ 0 w 71"/>
              <a:gd name="T16" fmla="*/ 0 h 186"/>
              <a:gd name="T17" fmla="*/ 71 w 71"/>
              <a:gd name="T18" fmla="*/ 186 h 186"/>
            </a:gdLst>
            <a:ahLst/>
            <a:cxnLst>
              <a:cxn ang="T10">
                <a:pos x="T0" y="T1"/>
              </a:cxn>
              <a:cxn ang="T11">
                <a:pos x="T2" y="T3"/>
              </a:cxn>
              <a:cxn ang="T12">
                <a:pos x="T4" y="T5"/>
              </a:cxn>
              <a:cxn ang="T13">
                <a:pos x="T6" y="T7"/>
              </a:cxn>
              <a:cxn ang="T14">
                <a:pos x="T8" y="T9"/>
              </a:cxn>
            </a:cxnLst>
            <a:rect l="T15" t="T16" r="T17" b="T18"/>
            <a:pathLst>
              <a:path w="71" h="186">
                <a:moveTo>
                  <a:pt x="71" y="4"/>
                </a:moveTo>
                <a:cubicBezTo>
                  <a:pt x="58" y="2"/>
                  <a:pt x="46" y="1"/>
                  <a:pt x="33" y="1"/>
                </a:cubicBezTo>
                <a:cubicBezTo>
                  <a:pt x="22" y="0"/>
                  <a:pt x="11" y="1"/>
                  <a:pt x="0" y="3"/>
                </a:cubicBezTo>
                <a:lnTo>
                  <a:pt x="33" y="186"/>
                </a:lnTo>
                <a:lnTo>
                  <a:pt x="71" y="4"/>
                </a:lnTo>
                <a:close/>
              </a:path>
            </a:pathLst>
          </a:custGeom>
          <a:solidFill>
            <a:srgbClr val="BBE0E3"/>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87" name="Freeform 3"/>
          <p:cNvSpPr>
            <a:spLocks/>
          </p:cNvSpPr>
          <p:nvPr/>
        </p:nvSpPr>
        <p:spPr bwMode="auto">
          <a:xfrm>
            <a:off x="2962275" y="2225675"/>
            <a:ext cx="771525" cy="1733550"/>
          </a:xfrm>
          <a:custGeom>
            <a:avLst/>
            <a:gdLst>
              <a:gd name="T0" fmla="*/ 2147483647 w 81"/>
              <a:gd name="T1" fmla="*/ 2147483647 h 182"/>
              <a:gd name="T2" fmla="*/ 2147483647 w 81"/>
              <a:gd name="T3" fmla="*/ 0 h 182"/>
              <a:gd name="T4" fmla="*/ 0 w 81"/>
              <a:gd name="T5" fmla="*/ 2147483647 h 182"/>
              <a:gd name="T6" fmla="*/ 2147483647 w 81"/>
              <a:gd name="T7" fmla="*/ 2147483647 h 182"/>
              <a:gd name="T8" fmla="*/ 0 60000 65536"/>
              <a:gd name="T9" fmla="*/ 0 60000 65536"/>
              <a:gd name="T10" fmla="*/ 0 60000 65536"/>
              <a:gd name="T11" fmla="*/ 0 60000 65536"/>
              <a:gd name="T12" fmla="*/ 0 w 81"/>
              <a:gd name="T13" fmla="*/ 0 h 182"/>
              <a:gd name="T14" fmla="*/ 81 w 81"/>
              <a:gd name="T15" fmla="*/ 182 h 182"/>
            </a:gdLst>
            <a:ahLst/>
            <a:cxnLst>
              <a:cxn ang="T8">
                <a:pos x="T0" y="T1"/>
              </a:cxn>
              <a:cxn ang="T9">
                <a:pos x="T2" y="T3"/>
              </a:cxn>
              <a:cxn ang="T10">
                <a:pos x="T4" y="T5"/>
              </a:cxn>
              <a:cxn ang="T11">
                <a:pos x="T6" y="T7"/>
              </a:cxn>
            </a:cxnLst>
            <a:rect l="T12" t="T13" r="T14" b="T15"/>
            <a:pathLst>
              <a:path w="81" h="182">
                <a:moveTo>
                  <a:pt x="81" y="15"/>
                </a:moveTo>
                <a:cubicBezTo>
                  <a:pt x="67" y="8"/>
                  <a:pt x="52" y="3"/>
                  <a:pt x="38" y="0"/>
                </a:cubicBezTo>
                <a:lnTo>
                  <a:pt x="0" y="182"/>
                </a:lnTo>
                <a:lnTo>
                  <a:pt x="81" y="15"/>
                </a:lnTo>
                <a:close/>
              </a:path>
            </a:pathLst>
          </a:custGeom>
          <a:solidFill>
            <a:srgbClr val="333399"/>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88" name="Freeform 4"/>
          <p:cNvSpPr>
            <a:spLocks/>
          </p:cNvSpPr>
          <p:nvPr/>
        </p:nvSpPr>
        <p:spPr bwMode="auto">
          <a:xfrm>
            <a:off x="2962275" y="2368550"/>
            <a:ext cx="1133475" cy="1590675"/>
          </a:xfrm>
          <a:custGeom>
            <a:avLst/>
            <a:gdLst>
              <a:gd name="T0" fmla="*/ 2147483647 w 119"/>
              <a:gd name="T1" fmla="*/ 2147483647 h 167"/>
              <a:gd name="T2" fmla="*/ 2147483647 w 119"/>
              <a:gd name="T3" fmla="*/ 0 h 167"/>
              <a:gd name="T4" fmla="*/ 0 w 119"/>
              <a:gd name="T5" fmla="*/ 2147483647 h 167"/>
              <a:gd name="T6" fmla="*/ 2147483647 w 119"/>
              <a:gd name="T7" fmla="*/ 2147483647 h 167"/>
              <a:gd name="T8" fmla="*/ 0 60000 65536"/>
              <a:gd name="T9" fmla="*/ 0 60000 65536"/>
              <a:gd name="T10" fmla="*/ 0 60000 65536"/>
              <a:gd name="T11" fmla="*/ 0 60000 65536"/>
              <a:gd name="T12" fmla="*/ 0 w 119"/>
              <a:gd name="T13" fmla="*/ 0 h 167"/>
              <a:gd name="T14" fmla="*/ 119 w 119"/>
              <a:gd name="T15" fmla="*/ 167 h 167"/>
            </a:gdLst>
            <a:ahLst/>
            <a:cxnLst>
              <a:cxn ang="T8">
                <a:pos x="T0" y="T1"/>
              </a:cxn>
              <a:cxn ang="T9">
                <a:pos x="T2" y="T3"/>
              </a:cxn>
              <a:cxn ang="T10">
                <a:pos x="T4" y="T5"/>
              </a:cxn>
              <a:cxn ang="T11">
                <a:pos x="T6" y="T7"/>
              </a:cxn>
            </a:cxnLst>
            <a:rect l="T12" t="T13" r="T14" b="T15"/>
            <a:pathLst>
              <a:path w="119" h="167">
                <a:moveTo>
                  <a:pt x="119" y="24"/>
                </a:moveTo>
                <a:cubicBezTo>
                  <a:pt x="107" y="15"/>
                  <a:pt x="94" y="7"/>
                  <a:pt x="81" y="0"/>
                </a:cubicBezTo>
                <a:lnTo>
                  <a:pt x="0" y="167"/>
                </a:lnTo>
                <a:lnTo>
                  <a:pt x="119" y="24"/>
                </a:lnTo>
                <a:close/>
              </a:path>
            </a:pathLst>
          </a:custGeom>
          <a:solidFill>
            <a:srgbClr val="009999"/>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89" name="Freeform 5"/>
          <p:cNvSpPr>
            <a:spLocks/>
          </p:cNvSpPr>
          <p:nvPr/>
        </p:nvSpPr>
        <p:spPr bwMode="auto">
          <a:xfrm>
            <a:off x="2962275" y="2597150"/>
            <a:ext cx="1771650" cy="2743200"/>
          </a:xfrm>
          <a:custGeom>
            <a:avLst/>
            <a:gdLst>
              <a:gd name="T0" fmla="*/ 2147483647 w 186"/>
              <a:gd name="T1" fmla="*/ 2147483647 h 288"/>
              <a:gd name="T2" fmla="*/ 2147483647 w 186"/>
              <a:gd name="T3" fmla="*/ 2147483647 h 288"/>
              <a:gd name="T4" fmla="*/ 2147483647 w 186"/>
              <a:gd name="T5" fmla="*/ 0 h 288"/>
              <a:gd name="T6" fmla="*/ 0 w 186"/>
              <a:gd name="T7" fmla="*/ 2147483647 h 288"/>
              <a:gd name="T8" fmla="*/ 2147483647 w 186"/>
              <a:gd name="T9" fmla="*/ 2147483647 h 288"/>
              <a:gd name="T10" fmla="*/ 0 60000 65536"/>
              <a:gd name="T11" fmla="*/ 0 60000 65536"/>
              <a:gd name="T12" fmla="*/ 0 60000 65536"/>
              <a:gd name="T13" fmla="*/ 0 60000 65536"/>
              <a:gd name="T14" fmla="*/ 0 60000 65536"/>
              <a:gd name="T15" fmla="*/ 0 w 186"/>
              <a:gd name="T16" fmla="*/ 0 h 288"/>
              <a:gd name="T17" fmla="*/ 186 w 186"/>
              <a:gd name="T18" fmla="*/ 288 h 288"/>
            </a:gdLst>
            <a:ahLst/>
            <a:cxnLst>
              <a:cxn ang="T10">
                <a:pos x="T0" y="T1"/>
              </a:cxn>
              <a:cxn ang="T11">
                <a:pos x="T2" y="T3"/>
              </a:cxn>
              <a:cxn ang="T12">
                <a:pos x="T4" y="T5"/>
              </a:cxn>
              <a:cxn ang="T13">
                <a:pos x="T6" y="T7"/>
              </a:cxn>
              <a:cxn ang="T14">
                <a:pos x="T8" y="T9"/>
              </a:cxn>
            </a:cxnLst>
            <a:rect l="T15" t="T16" r="T17" b="T18"/>
            <a:pathLst>
              <a:path w="186" h="288">
                <a:moveTo>
                  <a:pt x="116" y="288"/>
                </a:moveTo>
                <a:cubicBezTo>
                  <a:pt x="160" y="252"/>
                  <a:pt x="186" y="199"/>
                  <a:pt x="186" y="143"/>
                </a:cubicBezTo>
                <a:cubicBezTo>
                  <a:pt x="186" y="88"/>
                  <a:pt x="161" y="36"/>
                  <a:pt x="119" y="0"/>
                </a:cubicBezTo>
                <a:lnTo>
                  <a:pt x="0" y="143"/>
                </a:lnTo>
                <a:lnTo>
                  <a:pt x="116" y="288"/>
                </a:lnTo>
                <a:close/>
              </a:path>
            </a:pathLst>
          </a:custGeom>
          <a:solidFill>
            <a:srgbClr val="99CC00"/>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90" name="Freeform 6"/>
          <p:cNvSpPr>
            <a:spLocks/>
          </p:cNvSpPr>
          <p:nvPr/>
        </p:nvSpPr>
        <p:spPr bwMode="auto">
          <a:xfrm>
            <a:off x="2924175" y="3959225"/>
            <a:ext cx="1143000" cy="1762125"/>
          </a:xfrm>
          <a:custGeom>
            <a:avLst/>
            <a:gdLst>
              <a:gd name="T0" fmla="*/ 0 w 120"/>
              <a:gd name="T1" fmla="*/ 2147483647 h 185"/>
              <a:gd name="T2" fmla="*/ 2147483647 w 120"/>
              <a:gd name="T3" fmla="*/ 2147483647 h 185"/>
              <a:gd name="T4" fmla="*/ 2147483647 w 120"/>
              <a:gd name="T5" fmla="*/ 2147483647 h 185"/>
              <a:gd name="T6" fmla="*/ 2147483647 w 120"/>
              <a:gd name="T7" fmla="*/ 0 h 185"/>
              <a:gd name="T8" fmla="*/ 0 w 120"/>
              <a:gd name="T9" fmla="*/ 2147483647 h 185"/>
              <a:gd name="T10" fmla="*/ 0 60000 65536"/>
              <a:gd name="T11" fmla="*/ 0 60000 65536"/>
              <a:gd name="T12" fmla="*/ 0 60000 65536"/>
              <a:gd name="T13" fmla="*/ 0 60000 65536"/>
              <a:gd name="T14" fmla="*/ 0 60000 65536"/>
              <a:gd name="T15" fmla="*/ 0 w 120"/>
              <a:gd name="T16" fmla="*/ 0 h 185"/>
              <a:gd name="T17" fmla="*/ 120 w 120"/>
              <a:gd name="T18" fmla="*/ 185 h 185"/>
            </a:gdLst>
            <a:ahLst/>
            <a:cxnLst>
              <a:cxn ang="T10">
                <a:pos x="T0" y="T1"/>
              </a:cxn>
              <a:cxn ang="T11">
                <a:pos x="T2" y="T3"/>
              </a:cxn>
              <a:cxn ang="T12">
                <a:pos x="T4" y="T5"/>
              </a:cxn>
              <a:cxn ang="T13">
                <a:pos x="T6" y="T7"/>
              </a:cxn>
              <a:cxn ang="T14">
                <a:pos x="T8" y="T9"/>
              </a:cxn>
            </a:cxnLst>
            <a:rect l="T15" t="T16" r="T17" b="T18"/>
            <a:pathLst>
              <a:path w="120" h="185">
                <a:moveTo>
                  <a:pt x="0" y="185"/>
                </a:moveTo>
                <a:cubicBezTo>
                  <a:pt x="2" y="185"/>
                  <a:pt x="3" y="185"/>
                  <a:pt x="4" y="185"/>
                </a:cubicBezTo>
                <a:cubicBezTo>
                  <a:pt x="46" y="185"/>
                  <a:pt x="87" y="171"/>
                  <a:pt x="120" y="145"/>
                </a:cubicBezTo>
                <a:lnTo>
                  <a:pt x="4" y="0"/>
                </a:lnTo>
                <a:lnTo>
                  <a:pt x="0" y="185"/>
                </a:lnTo>
                <a:close/>
              </a:path>
            </a:pathLst>
          </a:custGeom>
          <a:solidFill>
            <a:srgbClr val="808080"/>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91" name="Freeform 7"/>
          <p:cNvSpPr>
            <a:spLocks/>
          </p:cNvSpPr>
          <p:nvPr/>
        </p:nvSpPr>
        <p:spPr bwMode="auto">
          <a:xfrm>
            <a:off x="1219200" y="3959225"/>
            <a:ext cx="1743075" cy="1762125"/>
          </a:xfrm>
          <a:custGeom>
            <a:avLst/>
            <a:gdLst>
              <a:gd name="T0" fmla="*/ 0 w 183"/>
              <a:gd name="T1" fmla="*/ 2147483647 h 185"/>
              <a:gd name="T2" fmla="*/ 2147483647 w 183"/>
              <a:gd name="T3" fmla="*/ 2147483647 h 185"/>
              <a:gd name="T4" fmla="*/ 2147483647 w 183"/>
              <a:gd name="T5" fmla="*/ 0 h 185"/>
              <a:gd name="T6" fmla="*/ 0 w 183"/>
              <a:gd name="T7" fmla="*/ 2147483647 h 185"/>
              <a:gd name="T8" fmla="*/ 0 60000 65536"/>
              <a:gd name="T9" fmla="*/ 0 60000 65536"/>
              <a:gd name="T10" fmla="*/ 0 60000 65536"/>
              <a:gd name="T11" fmla="*/ 0 60000 65536"/>
              <a:gd name="T12" fmla="*/ 0 w 183"/>
              <a:gd name="T13" fmla="*/ 0 h 185"/>
              <a:gd name="T14" fmla="*/ 183 w 183"/>
              <a:gd name="T15" fmla="*/ 185 h 185"/>
            </a:gdLst>
            <a:ahLst/>
            <a:cxnLst>
              <a:cxn ang="T8">
                <a:pos x="T0" y="T1"/>
              </a:cxn>
              <a:cxn ang="T9">
                <a:pos x="T2" y="T3"/>
              </a:cxn>
              <a:cxn ang="T10">
                <a:pos x="T4" y="T5"/>
              </a:cxn>
              <a:cxn ang="T11">
                <a:pos x="T6" y="T7"/>
              </a:cxn>
            </a:cxnLst>
            <a:rect l="T12" t="T13" r="T14" b="T15"/>
            <a:pathLst>
              <a:path w="183" h="185">
                <a:moveTo>
                  <a:pt x="0" y="32"/>
                </a:moveTo>
                <a:cubicBezTo>
                  <a:pt x="15" y="119"/>
                  <a:pt x="91" y="184"/>
                  <a:pt x="179" y="185"/>
                </a:cubicBezTo>
                <a:lnTo>
                  <a:pt x="183" y="0"/>
                </a:lnTo>
                <a:lnTo>
                  <a:pt x="0" y="32"/>
                </a:lnTo>
                <a:close/>
              </a:path>
            </a:pathLst>
          </a:custGeom>
          <a:solidFill>
            <a:srgbClr val="000000"/>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92" name="Freeform 8"/>
          <p:cNvSpPr>
            <a:spLocks/>
          </p:cNvSpPr>
          <p:nvPr/>
        </p:nvSpPr>
        <p:spPr bwMode="auto">
          <a:xfrm>
            <a:off x="1190625" y="3178175"/>
            <a:ext cx="1771650" cy="1085850"/>
          </a:xfrm>
          <a:custGeom>
            <a:avLst/>
            <a:gdLst>
              <a:gd name="T0" fmla="*/ 2147483647 w 186"/>
              <a:gd name="T1" fmla="*/ 0 h 114"/>
              <a:gd name="T2" fmla="*/ 2147483647 w 186"/>
              <a:gd name="T3" fmla="*/ 2147483647 h 114"/>
              <a:gd name="T4" fmla="*/ 2147483647 w 186"/>
              <a:gd name="T5" fmla="*/ 2147483647 h 114"/>
              <a:gd name="T6" fmla="*/ 2147483647 w 186"/>
              <a:gd name="T7" fmla="*/ 2147483647 h 114"/>
              <a:gd name="T8" fmla="*/ 2147483647 w 186"/>
              <a:gd name="T9" fmla="*/ 0 h 114"/>
              <a:gd name="T10" fmla="*/ 0 60000 65536"/>
              <a:gd name="T11" fmla="*/ 0 60000 65536"/>
              <a:gd name="T12" fmla="*/ 0 60000 65536"/>
              <a:gd name="T13" fmla="*/ 0 60000 65536"/>
              <a:gd name="T14" fmla="*/ 0 60000 65536"/>
              <a:gd name="T15" fmla="*/ 0 w 186"/>
              <a:gd name="T16" fmla="*/ 0 h 114"/>
              <a:gd name="T17" fmla="*/ 186 w 186"/>
              <a:gd name="T18" fmla="*/ 114 h 114"/>
            </a:gdLst>
            <a:ahLst/>
            <a:cxnLst>
              <a:cxn ang="T10">
                <a:pos x="T0" y="T1"/>
              </a:cxn>
              <a:cxn ang="T11">
                <a:pos x="T2" y="T3"/>
              </a:cxn>
              <a:cxn ang="T12">
                <a:pos x="T4" y="T5"/>
              </a:cxn>
              <a:cxn ang="T13">
                <a:pos x="T6" y="T7"/>
              </a:cxn>
              <a:cxn ang="T14">
                <a:pos x="T8" y="T9"/>
              </a:cxn>
            </a:cxnLst>
            <a:rect l="T15" t="T16" r="T17" b="T18"/>
            <a:pathLst>
              <a:path w="186" h="114">
                <a:moveTo>
                  <a:pt x="19" y="0"/>
                </a:moveTo>
                <a:cubicBezTo>
                  <a:pt x="7" y="26"/>
                  <a:pt x="1" y="54"/>
                  <a:pt x="1" y="82"/>
                </a:cubicBezTo>
                <a:cubicBezTo>
                  <a:pt x="0" y="93"/>
                  <a:pt x="1" y="103"/>
                  <a:pt x="3" y="114"/>
                </a:cubicBezTo>
                <a:lnTo>
                  <a:pt x="186" y="82"/>
                </a:lnTo>
                <a:lnTo>
                  <a:pt x="19" y="0"/>
                </a:lnTo>
                <a:close/>
              </a:path>
            </a:pathLst>
          </a:custGeom>
          <a:solidFill>
            <a:srgbClr val="0066CC"/>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93" name="Freeform 9"/>
          <p:cNvSpPr>
            <a:spLocks/>
          </p:cNvSpPr>
          <p:nvPr/>
        </p:nvSpPr>
        <p:spPr bwMode="auto">
          <a:xfrm>
            <a:off x="1371600" y="2587625"/>
            <a:ext cx="1590675" cy="1371600"/>
          </a:xfrm>
          <a:custGeom>
            <a:avLst/>
            <a:gdLst>
              <a:gd name="T0" fmla="*/ 2147483647 w 167"/>
              <a:gd name="T1" fmla="*/ 0 h 144"/>
              <a:gd name="T2" fmla="*/ 0 w 167"/>
              <a:gd name="T3" fmla="*/ 2147483647 h 144"/>
              <a:gd name="T4" fmla="*/ 2147483647 w 167"/>
              <a:gd name="T5" fmla="*/ 2147483647 h 144"/>
              <a:gd name="T6" fmla="*/ 2147483647 w 167"/>
              <a:gd name="T7" fmla="*/ 0 h 144"/>
              <a:gd name="T8" fmla="*/ 0 60000 65536"/>
              <a:gd name="T9" fmla="*/ 0 60000 65536"/>
              <a:gd name="T10" fmla="*/ 0 60000 65536"/>
              <a:gd name="T11" fmla="*/ 0 60000 65536"/>
              <a:gd name="T12" fmla="*/ 0 w 167"/>
              <a:gd name="T13" fmla="*/ 0 h 144"/>
              <a:gd name="T14" fmla="*/ 167 w 167"/>
              <a:gd name="T15" fmla="*/ 144 h 144"/>
            </a:gdLst>
            <a:ahLst/>
            <a:cxnLst>
              <a:cxn ang="T8">
                <a:pos x="T0" y="T1"/>
              </a:cxn>
              <a:cxn ang="T9">
                <a:pos x="T2" y="T3"/>
              </a:cxn>
              <a:cxn ang="T10">
                <a:pos x="T4" y="T5"/>
              </a:cxn>
              <a:cxn ang="T11">
                <a:pos x="T6" y="T7"/>
              </a:cxn>
            </a:cxnLst>
            <a:rect l="T12" t="T13" r="T14" b="T15"/>
            <a:pathLst>
              <a:path w="167" h="144">
                <a:moveTo>
                  <a:pt x="51" y="0"/>
                </a:moveTo>
                <a:cubicBezTo>
                  <a:pt x="29" y="17"/>
                  <a:pt x="12" y="38"/>
                  <a:pt x="0" y="62"/>
                </a:cubicBezTo>
                <a:lnTo>
                  <a:pt x="167" y="144"/>
                </a:lnTo>
                <a:lnTo>
                  <a:pt x="51" y="0"/>
                </a:lnTo>
                <a:close/>
              </a:path>
            </a:pathLst>
          </a:custGeom>
          <a:solidFill>
            <a:srgbClr val="CCCCFF"/>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94" name="Freeform 10"/>
          <p:cNvSpPr>
            <a:spLocks/>
          </p:cNvSpPr>
          <p:nvPr/>
        </p:nvSpPr>
        <p:spPr bwMode="auto">
          <a:xfrm>
            <a:off x="1857375" y="2216150"/>
            <a:ext cx="1104900" cy="1743075"/>
          </a:xfrm>
          <a:custGeom>
            <a:avLst/>
            <a:gdLst>
              <a:gd name="T0" fmla="*/ 2147483647 w 116"/>
              <a:gd name="T1" fmla="*/ 0 h 183"/>
              <a:gd name="T2" fmla="*/ 0 w 116"/>
              <a:gd name="T3" fmla="*/ 2147483647 h 183"/>
              <a:gd name="T4" fmla="*/ 2147483647 w 116"/>
              <a:gd name="T5" fmla="*/ 2147483647 h 183"/>
              <a:gd name="T6" fmla="*/ 2147483647 w 116"/>
              <a:gd name="T7" fmla="*/ 0 h 183"/>
              <a:gd name="T8" fmla="*/ 0 60000 65536"/>
              <a:gd name="T9" fmla="*/ 0 60000 65536"/>
              <a:gd name="T10" fmla="*/ 0 60000 65536"/>
              <a:gd name="T11" fmla="*/ 0 60000 65536"/>
              <a:gd name="T12" fmla="*/ 0 w 116"/>
              <a:gd name="T13" fmla="*/ 0 h 183"/>
              <a:gd name="T14" fmla="*/ 116 w 116"/>
              <a:gd name="T15" fmla="*/ 183 h 183"/>
            </a:gdLst>
            <a:ahLst/>
            <a:cxnLst>
              <a:cxn ang="T8">
                <a:pos x="T0" y="T1"/>
              </a:cxn>
              <a:cxn ang="T9">
                <a:pos x="T2" y="T3"/>
              </a:cxn>
              <a:cxn ang="T10">
                <a:pos x="T4" y="T5"/>
              </a:cxn>
              <a:cxn ang="T11">
                <a:pos x="T6" y="T7"/>
              </a:cxn>
            </a:cxnLst>
            <a:rect l="T12" t="T13" r="T14" b="T15"/>
            <a:pathLst>
              <a:path w="116" h="183">
                <a:moveTo>
                  <a:pt x="83" y="0"/>
                </a:moveTo>
                <a:cubicBezTo>
                  <a:pt x="53" y="6"/>
                  <a:pt x="24" y="19"/>
                  <a:pt x="0" y="39"/>
                </a:cubicBezTo>
                <a:lnTo>
                  <a:pt x="116" y="183"/>
                </a:lnTo>
                <a:lnTo>
                  <a:pt x="83" y="0"/>
                </a:lnTo>
                <a:close/>
              </a:path>
            </a:pathLst>
          </a:custGeom>
          <a:solidFill>
            <a:srgbClr val="FF0000"/>
          </a:solidFill>
          <a:ln w="9525">
            <a:solidFill>
              <a:srgbClr val="FFFFFF"/>
            </a:solidFill>
            <a:round/>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395" name="Rectangle 11"/>
          <p:cNvSpPr>
            <a:spLocks noChangeArrowheads="1"/>
          </p:cNvSpPr>
          <p:nvPr/>
        </p:nvSpPr>
        <p:spPr bwMode="auto">
          <a:xfrm>
            <a:off x="2562225" y="1468438"/>
            <a:ext cx="985838" cy="369887"/>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a:solidFill>
                  <a:srgbClr val="002060"/>
                </a:solidFill>
                <a:latin typeface="+mn-lt"/>
              </a:rPr>
              <a:t>Digestive </a:t>
            </a:r>
            <a:br>
              <a:rPr lang="en-US" sz="1200" b="1">
                <a:solidFill>
                  <a:srgbClr val="002060"/>
                </a:solidFill>
                <a:latin typeface="+mn-lt"/>
              </a:rPr>
            </a:br>
            <a:r>
              <a:rPr lang="en-US" sz="1200" b="1">
                <a:solidFill>
                  <a:srgbClr val="002060"/>
                </a:solidFill>
                <a:latin typeface="+mn-lt"/>
              </a:rPr>
              <a:t>disorder (6%)</a:t>
            </a:r>
            <a:endParaRPr lang="en-US" sz="1200">
              <a:solidFill>
                <a:srgbClr val="002060"/>
              </a:solidFill>
              <a:latin typeface="+mn-lt"/>
            </a:endParaRPr>
          </a:p>
        </p:txBody>
      </p:sp>
      <p:sp>
        <p:nvSpPr>
          <p:cNvPr id="16396" name="Rectangle 12"/>
          <p:cNvSpPr>
            <a:spLocks noChangeArrowheads="1"/>
          </p:cNvSpPr>
          <p:nvPr/>
        </p:nvSpPr>
        <p:spPr bwMode="auto">
          <a:xfrm>
            <a:off x="3779838" y="1484313"/>
            <a:ext cx="1231900" cy="369887"/>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dirty="0">
                <a:solidFill>
                  <a:srgbClr val="002060"/>
                </a:solidFill>
                <a:latin typeface="+mn-lt"/>
              </a:rPr>
              <a:t>Musculoskeletal </a:t>
            </a:r>
            <a:br>
              <a:rPr lang="en-US" sz="1200" b="1" dirty="0">
                <a:solidFill>
                  <a:srgbClr val="002060"/>
                </a:solidFill>
                <a:latin typeface="+mn-lt"/>
              </a:rPr>
            </a:br>
            <a:r>
              <a:rPr lang="en-US" sz="1200" b="1" dirty="0">
                <a:solidFill>
                  <a:srgbClr val="002060"/>
                </a:solidFill>
                <a:latin typeface="+mn-lt"/>
              </a:rPr>
              <a:t>disorders (4%)</a:t>
            </a:r>
            <a:endParaRPr lang="en-US" sz="1200" dirty="0">
              <a:solidFill>
                <a:srgbClr val="002060"/>
              </a:solidFill>
              <a:latin typeface="+mn-lt"/>
            </a:endParaRPr>
          </a:p>
        </p:txBody>
      </p:sp>
      <p:sp>
        <p:nvSpPr>
          <p:cNvPr id="16397" name="Rectangle 13"/>
          <p:cNvSpPr>
            <a:spLocks noChangeArrowheads="1"/>
          </p:cNvSpPr>
          <p:nvPr/>
        </p:nvSpPr>
        <p:spPr bwMode="auto">
          <a:xfrm>
            <a:off x="3779838" y="1916113"/>
            <a:ext cx="796925" cy="369887"/>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dirty="0">
                <a:solidFill>
                  <a:srgbClr val="002060"/>
                </a:solidFill>
                <a:latin typeface="+mn-lt"/>
              </a:rPr>
              <a:t>Endocrine </a:t>
            </a:r>
            <a:br>
              <a:rPr lang="en-US" sz="1200" b="1" dirty="0">
                <a:solidFill>
                  <a:srgbClr val="002060"/>
                </a:solidFill>
                <a:latin typeface="+mn-lt"/>
              </a:rPr>
            </a:br>
            <a:r>
              <a:rPr lang="en-US" sz="1200" b="1" dirty="0">
                <a:solidFill>
                  <a:srgbClr val="002060"/>
                </a:solidFill>
                <a:latin typeface="+mn-lt"/>
              </a:rPr>
              <a:t>(4%)</a:t>
            </a:r>
            <a:endParaRPr lang="en-US" sz="1200" dirty="0">
              <a:solidFill>
                <a:srgbClr val="002060"/>
              </a:solidFill>
              <a:latin typeface="+mn-lt"/>
            </a:endParaRPr>
          </a:p>
        </p:txBody>
      </p:sp>
      <p:sp>
        <p:nvSpPr>
          <p:cNvPr id="16398" name="Rectangle 14"/>
          <p:cNvSpPr>
            <a:spLocks noChangeArrowheads="1"/>
          </p:cNvSpPr>
          <p:nvPr/>
        </p:nvSpPr>
        <p:spPr bwMode="auto">
          <a:xfrm>
            <a:off x="3427413" y="3700463"/>
            <a:ext cx="1255712" cy="369887"/>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dirty="0">
                <a:solidFill>
                  <a:srgbClr val="002060"/>
                </a:solidFill>
                <a:latin typeface="+mn-lt"/>
              </a:rPr>
              <a:t>Neuropsychiatric</a:t>
            </a:r>
            <a:br>
              <a:rPr lang="en-US" sz="1200" b="1" dirty="0">
                <a:solidFill>
                  <a:srgbClr val="002060"/>
                </a:solidFill>
                <a:latin typeface="+mn-lt"/>
              </a:rPr>
            </a:br>
            <a:r>
              <a:rPr lang="en-US" sz="1200" b="1" dirty="0">
                <a:solidFill>
                  <a:srgbClr val="002060"/>
                </a:solidFill>
                <a:latin typeface="+mn-lt"/>
              </a:rPr>
              <a:t>disorders (28%)</a:t>
            </a:r>
            <a:endParaRPr lang="en-US" sz="1200" dirty="0">
              <a:solidFill>
                <a:srgbClr val="002060"/>
              </a:solidFill>
              <a:latin typeface="+mn-lt"/>
            </a:endParaRPr>
          </a:p>
        </p:txBody>
      </p:sp>
      <p:sp>
        <p:nvSpPr>
          <p:cNvPr id="16400" name="Rectangle 16"/>
          <p:cNvSpPr>
            <a:spLocks noChangeArrowheads="1"/>
          </p:cNvSpPr>
          <p:nvPr/>
        </p:nvSpPr>
        <p:spPr bwMode="auto">
          <a:xfrm>
            <a:off x="515938" y="5084763"/>
            <a:ext cx="1152525" cy="369887"/>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a:solidFill>
                  <a:srgbClr val="002060"/>
                </a:solidFill>
                <a:latin typeface="+mn-lt"/>
              </a:rPr>
              <a:t>Cardiovascular </a:t>
            </a:r>
            <a:br>
              <a:rPr lang="en-US" sz="1200" b="1">
                <a:solidFill>
                  <a:srgbClr val="002060"/>
                </a:solidFill>
                <a:latin typeface="+mn-lt"/>
              </a:rPr>
            </a:br>
            <a:r>
              <a:rPr lang="en-US" sz="1200" b="1">
                <a:solidFill>
                  <a:srgbClr val="002060"/>
                </a:solidFill>
                <a:latin typeface="+mn-lt"/>
              </a:rPr>
              <a:t>disease (22%)</a:t>
            </a:r>
            <a:endParaRPr lang="en-US" sz="1200">
              <a:solidFill>
                <a:srgbClr val="002060"/>
              </a:solidFill>
              <a:latin typeface="+mn-lt"/>
            </a:endParaRPr>
          </a:p>
        </p:txBody>
      </p:sp>
      <p:sp>
        <p:nvSpPr>
          <p:cNvPr id="16401" name="Rectangle 17"/>
          <p:cNvSpPr>
            <a:spLocks noChangeArrowheads="1"/>
          </p:cNvSpPr>
          <p:nvPr/>
        </p:nvSpPr>
        <p:spPr bwMode="auto">
          <a:xfrm>
            <a:off x="317500" y="3354388"/>
            <a:ext cx="828675" cy="738187"/>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a:solidFill>
                  <a:srgbClr val="002060"/>
                </a:solidFill>
                <a:latin typeface="+mn-lt"/>
              </a:rPr>
              <a:t>Sense </a:t>
            </a:r>
            <a:br>
              <a:rPr lang="en-US" sz="1200" b="1">
                <a:solidFill>
                  <a:srgbClr val="002060"/>
                </a:solidFill>
                <a:latin typeface="+mn-lt"/>
              </a:rPr>
            </a:br>
            <a:r>
              <a:rPr lang="en-US" sz="1200" b="1">
                <a:solidFill>
                  <a:srgbClr val="002060"/>
                </a:solidFill>
                <a:latin typeface="+mn-lt"/>
              </a:rPr>
              <a:t>organ </a:t>
            </a:r>
            <a:br>
              <a:rPr lang="en-US" sz="1200" b="1">
                <a:solidFill>
                  <a:srgbClr val="002060"/>
                </a:solidFill>
                <a:latin typeface="+mn-lt"/>
              </a:rPr>
            </a:br>
            <a:r>
              <a:rPr lang="en-US" sz="1200" b="1">
                <a:solidFill>
                  <a:srgbClr val="002060"/>
                </a:solidFill>
                <a:latin typeface="+mn-lt"/>
              </a:rPr>
              <a:t>impairment</a:t>
            </a:r>
            <a:br>
              <a:rPr lang="en-US" sz="1200" b="1">
                <a:solidFill>
                  <a:srgbClr val="002060"/>
                </a:solidFill>
                <a:latin typeface="+mn-lt"/>
              </a:rPr>
            </a:br>
            <a:r>
              <a:rPr lang="en-US" sz="1200" b="1">
                <a:solidFill>
                  <a:srgbClr val="002060"/>
                </a:solidFill>
                <a:latin typeface="+mn-lt"/>
              </a:rPr>
              <a:t>(10%)</a:t>
            </a:r>
            <a:endParaRPr lang="en-US" sz="1200">
              <a:solidFill>
                <a:srgbClr val="002060"/>
              </a:solidFill>
              <a:latin typeface="+mn-lt"/>
            </a:endParaRPr>
          </a:p>
        </p:txBody>
      </p:sp>
      <p:sp>
        <p:nvSpPr>
          <p:cNvPr id="16402" name="Rectangle 18"/>
          <p:cNvSpPr>
            <a:spLocks noChangeArrowheads="1"/>
          </p:cNvSpPr>
          <p:nvPr/>
        </p:nvSpPr>
        <p:spPr bwMode="auto">
          <a:xfrm>
            <a:off x="323850" y="2420938"/>
            <a:ext cx="1428750" cy="554037"/>
          </a:xfrm>
          <a:prstGeom prst="rect">
            <a:avLst/>
          </a:prstGeom>
          <a:noFill/>
          <a:ln w="9525">
            <a:noFill/>
            <a:miter lim="800000"/>
            <a:headEnd/>
            <a:tailEnd/>
          </a:ln>
        </p:spPr>
        <p:txBody>
          <a:bodyPr lIns="0" tIns="0" rIns="0" bIns="0">
            <a:spAutoFit/>
          </a:bodyPr>
          <a:lstStyle/>
          <a:p>
            <a:pPr eaLnBrk="0" hangingPunct="0">
              <a:spcBef>
                <a:spcPct val="50000"/>
              </a:spcBef>
              <a:defRPr/>
            </a:pPr>
            <a:r>
              <a:rPr lang="en-US" sz="1200" b="1" dirty="0">
                <a:solidFill>
                  <a:srgbClr val="002060"/>
                </a:solidFill>
                <a:latin typeface="+mn-lt"/>
              </a:rPr>
              <a:t>Other</a:t>
            </a:r>
            <a:br>
              <a:rPr lang="en-US" sz="1200" b="1" dirty="0">
                <a:solidFill>
                  <a:srgbClr val="002060"/>
                </a:solidFill>
                <a:latin typeface="+mn-lt"/>
              </a:rPr>
            </a:br>
            <a:r>
              <a:rPr lang="en-US" sz="1200" b="1" dirty="0">
                <a:solidFill>
                  <a:srgbClr val="002060"/>
                </a:solidFill>
                <a:latin typeface="+mn-lt"/>
              </a:rPr>
              <a:t>non-communicable </a:t>
            </a:r>
            <a:br>
              <a:rPr lang="en-US" sz="1200" b="1" dirty="0">
                <a:solidFill>
                  <a:srgbClr val="002060"/>
                </a:solidFill>
                <a:latin typeface="+mn-lt"/>
              </a:rPr>
            </a:br>
            <a:r>
              <a:rPr lang="en-US" sz="1200" b="1" dirty="0">
                <a:solidFill>
                  <a:srgbClr val="002060"/>
                </a:solidFill>
                <a:latin typeface="+mn-lt"/>
              </a:rPr>
              <a:t>diseases (7%)</a:t>
            </a:r>
            <a:endParaRPr lang="en-US" sz="1200" dirty="0">
              <a:solidFill>
                <a:srgbClr val="002060"/>
              </a:solidFill>
              <a:latin typeface="+mn-lt"/>
            </a:endParaRPr>
          </a:p>
        </p:txBody>
      </p:sp>
      <p:sp>
        <p:nvSpPr>
          <p:cNvPr id="16403" name="Rectangle 19"/>
          <p:cNvSpPr>
            <a:spLocks noChangeArrowheads="1"/>
          </p:cNvSpPr>
          <p:nvPr/>
        </p:nvSpPr>
        <p:spPr bwMode="auto">
          <a:xfrm>
            <a:off x="1414463" y="1835150"/>
            <a:ext cx="927100" cy="369888"/>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dirty="0">
                <a:solidFill>
                  <a:srgbClr val="002060"/>
                </a:solidFill>
                <a:latin typeface="+mn-lt"/>
              </a:rPr>
              <a:t>Respiratory </a:t>
            </a:r>
            <a:br>
              <a:rPr lang="en-US" sz="1200" b="1" dirty="0">
                <a:solidFill>
                  <a:srgbClr val="002060"/>
                </a:solidFill>
                <a:latin typeface="+mn-lt"/>
              </a:rPr>
            </a:br>
            <a:r>
              <a:rPr lang="en-US" sz="1200" b="1" dirty="0">
                <a:solidFill>
                  <a:srgbClr val="002060"/>
                </a:solidFill>
                <a:latin typeface="+mn-lt"/>
              </a:rPr>
              <a:t>disease (8%)</a:t>
            </a:r>
            <a:endParaRPr lang="en-US" sz="1200" dirty="0">
              <a:solidFill>
                <a:srgbClr val="002060"/>
              </a:solidFill>
              <a:latin typeface="+mn-lt"/>
            </a:endParaRPr>
          </a:p>
        </p:txBody>
      </p:sp>
      <p:sp>
        <p:nvSpPr>
          <p:cNvPr id="156708" name="Line 20"/>
          <p:cNvSpPr>
            <a:spLocks noChangeShapeType="1"/>
          </p:cNvSpPr>
          <p:nvPr/>
        </p:nvSpPr>
        <p:spPr bwMode="auto">
          <a:xfrm>
            <a:off x="2827338" y="1900238"/>
            <a:ext cx="15875" cy="292100"/>
          </a:xfrm>
          <a:prstGeom prst="line">
            <a:avLst/>
          </a:prstGeom>
          <a:noFill/>
          <a:ln w="28575">
            <a:solidFill>
              <a:srgbClr val="192E63"/>
            </a:solidFill>
            <a:round/>
            <a:headEnd/>
            <a:tailEnd/>
          </a:ln>
        </p:spPr>
        <p:txBody>
          <a:bodyPr/>
          <a:lstStyle/>
          <a:p>
            <a:endParaRPr lang="da-DK"/>
          </a:p>
        </p:txBody>
      </p:sp>
      <p:sp>
        <p:nvSpPr>
          <p:cNvPr id="156709" name="Line 21"/>
          <p:cNvSpPr>
            <a:spLocks noChangeShapeType="1"/>
          </p:cNvSpPr>
          <p:nvPr/>
        </p:nvSpPr>
        <p:spPr bwMode="auto">
          <a:xfrm flipV="1">
            <a:off x="3548063" y="1860550"/>
            <a:ext cx="257175" cy="431800"/>
          </a:xfrm>
          <a:prstGeom prst="line">
            <a:avLst/>
          </a:prstGeom>
          <a:noFill/>
          <a:ln w="28575">
            <a:solidFill>
              <a:srgbClr val="192E63"/>
            </a:solidFill>
            <a:round/>
            <a:headEnd/>
            <a:tailEnd/>
          </a:ln>
        </p:spPr>
        <p:txBody>
          <a:bodyPr/>
          <a:lstStyle/>
          <a:p>
            <a:endParaRPr lang="da-DK"/>
          </a:p>
        </p:txBody>
      </p:sp>
      <p:sp>
        <p:nvSpPr>
          <p:cNvPr id="156710" name="Line 22"/>
          <p:cNvSpPr>
            <a:spLocks noChangeShapeType="1"/>
          </p:cNvSpPr>
          <p:nvPr/>
        </p:nvSpPr>
        <p:spPr bwMode="auto">
          <a:xfrm flipH="1">
            <a:off x="3927475" y="2317750"/>
            <a:ext cx="158750" cy="165100"/>
          </a:xfrm>
          <a:prstGeom prst="line">
            <a:avLst/>
          </a:prstGeom>
          <a:noFill/>
          <a:ln w="28575">
            <a:solidFill>
              <a:srgbClr val="192E63"/>
            </a:solidFill>
            <a:round/>
            <a:headEnd/>
            <a:tailEnd/>
          </a:ln>
        </p:spPr>
        <p:txBody>
          <a:bodyPr/>
          <a:lstStyle/>
          <a:p>
            <a:endParaRPr lang="da-DK"/>
          </a:p>
        </p:txBody>
      </p:sp>
      <p:sp>
        <p:nvSpPr>
          <p:cNvPr id="16407" name="Rectangle 23"/>
          <p:cNvSpPr>
            <a:spLocks noChangeArrowheads="1"/>
          </p:cNvSpPr>
          <p:nvPr/>
        </p:nvSpPr>
        <p:spPr bwMode="auto">
          <a:xfrm>
            <a:off x="5652120" y="5805264"/>
            <a:ext cx="971550" cy="503238"/>
          </a:xfrm>
          <a:prstGeom prst="rect">
            <a:avLst/>
          </a:prstGeom>
          <a:solidFill>
            <a:srgbClr val="FF00FF"/>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408" name="Rectangle 24"/>
          <p:cNvSpPr>
            <a:spLocks noChangeArrowheads="1"/>
          </p:cNvSpPr>
          <p:nvPr/>
        </p:nvSpPr>
        <p:spPr bwMode="auto">
          <a:xfrm>
            <a:off x="5652120" y="5508625"/>
            <a:ext cx="971550" cy="323850"/>
          </a:xfrm>
          <a:prstGeom prst="rect">
            <a:avLst/>
          </a:prstGeom>
          <a:solidFill>
            <a:schemeClr val="bg1"/>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409" name="Rectangle 25"/>
          <p:cNvSpPr>
            <a:spLocks noChangeArrowheads="1"/>
          </p:cNvSpPr>
          <p:nvPr/>
        </p:nvSpPr>
        <p:spPr bwMode="auto">
          <a:xfrm>
            <a:off x="5652120" y="5351463"/>
            <a:ext cx="971550" cy="157162"/>
          </a:xfrm>
          <a:prstGeom prst="rect">
            <a:avLst/>
          </a:prstGeom>
          <a:solidFill>
            <a:srgbClr val="993300"/>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410" name="Rectangle 26"/>
          <p:cNvSpPr>
            <a:spLocks noChangeArrowheads="1"/>
          </p:cNvSpPr>
          <p:nvPr/>
        </p:nvSpPr>
        <p:spPr bwMode="auto">
          <a:xfrm>
            <a:off x="5652120" y="4848225"/>
            <a:ext cx="971550" cy="503238"/>
          </a:xfrm>
          <a:prstGeom prst="rect">
            <a:avLst/>
          </a:prstGeom>
          <a:solidFill>
            <a:srgbClr val="FF6600"/>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411" name="Rectangle 27"/>
          <p:cNvSpPr>
            <a:spLocks noChangeArrowheads="1"/>
          </p:cNvSpPr>
          <p:nvPr/>
        </p:nvSpPr>
        <p:spPr bwMode="auto">
          <a:xfrm>
            <a:off x="5652120" y="4211638"/>
            <a:ext cx="971550" cy="636587"/>
          </a:xfrm>
          <a:prstGeom prst="rect">
            <a:avLst/>
          </a:prstGeom>
          <a:solidFill>
            <a:srgbClr val="993366"/>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412" name="Rectangle 28"/>
          <p:cNvSpPr>
            <a:spLocks noChangeArrowheads="1"/>
          </p:cNvSpPr>
          <p:nvPr/>
        </p:nvSpPr>
        <p:spPr bwMode="auto">
          <a:xfrm>
            <a:off x="5652120" y="3887788"/>
            <a:ext cx="971550" cy="323850"/>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413" name="Rectangle 29"/>
          <p:cNvSpPr>
            <a:spLocks noChangeArrowheads="1"/>
          </p:cNvSpPr>
          <p:nvPr/>
        </p:nvSpPr>
        <p:spPr bwMode="auto">
          <a:xfrm>
            <a:off x="5652120" y="3565525"/>
            <a:ext cx="971550" cy="322263"/>
          </a:xfrm>
          <a:prstGeom prst="rect">
            <a:avLst/>
          </a:prstGeom>
          <a:solidFill>
            <a:schemeClr val="folHlink"/>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6414" name="Rectangle 30"/>
          <p:cNvSpPr>
            <a:spLocks noChangeArrowheads="1"/>
          </p:cNvSpPr>
          <p:nvPr/>
        </p:nvSpPr>
        <p:spPr bwMode="auto">
          <a:xfrm>
            <a:off x="5652120" y="1919288"/>
            <a:ext cx="971550" cy="1646237"/>
          </a:xfrm>
          <a:prstGeom prst="rect">
            <a:avLst/>
          </a:prstGeom>
          <a:solidFill>
            <a:srgbClr val="00FF00"/>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latin typeface="+mn-lt"/>
              <a:cs typeface="+mn-cs"/>
            </a:endParaRPr>
          </a:p>
        </p:txBody>
      </p:sp>
      <p:sp>
        <p:nvSpPr>
          <p:cNvPr id="16415" name="Rectangle 31"/>
          <p:cNvSpPr>
            <a:spLocks noChangeArrowheads="1"/>
          </p:cNvSpPr>
          <p:nvPr/>
        </p:nvSpPr>
        <p:spPr bwMode="auto">
          <a:xfrm>
            <a:off x="5652120" y="1595438"/>
            <a:ext cx="971550" cy="323850"/>
          </a:xfrm>
          <a:prstGeom prst="rect">
            <a:avLst/>
          </a:prstGeom>
          <a:solidFill>
            <a:schemeClr val="tx2"/>
          </a:solidFill>
          <a:ln w="9525">
            <a:solidFill>
              <a:schemeClr val="tx1"/>
            </a:solidFill>
            <a:miter lim="800000"/>
            <a:headEnd/>
            <a:tailEnd/>
          </a:ln>
          <a:scene3d>
            <a:camera prst="orthographicFront"/>
            <a:lightRig rig="threePt" dir="t"/>
          </a:scene3d>
          <a:sp3d>
            <a:bevelT/>
          </a:sp3d>
        </p:spPr>
        <p:txBody>
          <a:bodyPr/>
          <a:lstStyle/>
          <a:p>
            <a:pPr algn="r" eaLnBrk="0" hangingPunct="0">
              <a:spcBef>
                <a:spcPct val="50000"/>
              </a:spcBef>
              <a:defRPr/>
            </a:pPr>
            <a:endParaRPr lang="en-US">
              <a:cs typeface="+mn-cs"/>
            </a:endParaRPr>
          </a:p>
        </p:txBody>
      </p:sp>
      <p:sp>
        <p:nvSpPr>
          <p:cNvPr id="156738" name="Line 32"/>
          <p:cNvSpPr>
            <a:spLocks noChangeShapeType="1"/>
          </p:cNvSpPr>
          <p:nvPr/>
        </p:nvSpPr>
        <p:spPr bwMode="auto">
          <a:xfrm flipV="1">
            <a:off x="4089400" y="1595438"/>
            <a:ext cx="1574800" cy="1003300"/>
          </a:xfrm>
          <a:prstGeom prst="line">
            <a:avLst/>
          </a:prstGeom>
          <a:noFill/>
          <a:ln w="28575">
            <a:solidFill>
              <a:srgbClr val="192E63"/>
            </a:solidFill>
            <a:round/>
            <a:headEnd/>
            <a:tailEnd/>
          </a:ln>
        </p:spPr>
        <p:txBody>
          <a:bodyPr/>
          <a:lstStyle/>
          <a:p>
            <a:endParaRPr lang="da-DK"/>
          </a:p>
        </p:txBody>
      </p:sp>
      <p:sp>
        <p:nvSpPr>
          <p:cNvPr id="156739" name="Line 33"/>
          <p:cNvSpPr>
            <a:spLocks noChangeShapeType="1"/>
          </p:cNvSpPr>
          <p:nvPr/>
        </p:nvSpPr>
        <p:spPr bwMode="auto">
          <a:xfrm>
            <a:off x="4067175" y="5335588"/>
            <a:ext cx="1595438" cy="993775"/>
          </a:xfrm>
          <a:prstGeom prst="line">
            <a:avLst/>
          </a:prstGeom>
          <a:noFill/>
          <a:ln w="28575">
            <a:solidFill>
              <a:srgbClr val="192E63"/>
            </a:solidFill>
            <a:round/>
            <a:headEnd/>
            <a:tailEnd/>
          </a:ln>
        </p:spPr>
        <p:txBody>
          <a:bodyPr/>
          <a:lstStyle/>
          <a:p>
            <a:endParaRPr lang="da-DK"/>
          </a:p>
        </p:txBody>
      </p:sp>
      <p:sp>
        <p:nvSpPr>
          <p:cNvPr id="16418" name="Rectangle 34"/>
          <p:cNvSpPr>
            <a:spLocks noChangeArrowheads="1"/>
          </p:cNvSpPr>
          <p:nvPr/>
        </p:nvSpPr>
        <p:spPr bwMode="auto">
          <a:xfrm>
            <a:off x="6732588" y="3644900"/>
            <a:ext cx="1222375" cy="215900"/>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400" b="1" dirty="0">
                <a:solidFill>
                  <a:srgbClr val="192E63"/>
                </a:solidFill>
                <a:latin typeface="+mn-lt"/>
              </a:rPr>
              <a:t>Schizophrenia</a:t>
            </a:r>
          </a:p>
        </p:txBody>
      </p:sp>
      <p:sp>
        <p:nvSpPr>
          <p:cNvPr id="16419" name="Rectangle 35"/>
          <p:cNvSpPr>
            <a:spLocks noChangeArrowheads="1"/>
          </p:cNvSpPr>
          <p:nvPr/>
        </p:nvSpPr>
        <p:spPr bwMode="auto">
          <a:xfrm>
            <a:off x="6732588" y="1628775"/>
            <a:ext cx="2282825" cy="215900"/>
          </a:xfrm>
          <a:prstGeom prst="rect">
            <a:avLst/>
          </a:prstGeom>
          <a:noFill/>
          <a:ln w="9525">
            <a:noFill/>
            <a:miter lim="800000"/>
            <a:headEnd/>
            <a:tailEnd/>
          </a:ln>
        </p:spPr>
        <p:txBody>
          <a:bodyPr lIns="0" tIns="0" rIns="0" bIns="0">
            <a:spAutoFit/>
          </a:bodyPr>
          <a:lstStyle/>
          <a:p>
            <a:pPr eaLnBrk="0" hangingPunct="0">
              <a:spcBef>
                <a:spcPct val="50000"/>
              </a:spcBef>
              <a:defRPr/>
            </a:pPr>
            <a:r>
              <a:rPr lang="en-GB" sz="1400" b="1" dirty="0">
                <a:solidFill>
                  <a:srgbClr val="002060"/>
                </a:solidFill>
                <a:latin typeface="+mn-lt"/>
              </a:rPr>
              <a:t>Bipolar disorder</a:t>
            </a:r>
            <a:endParaRPr lang="en-US" sz="1400" dirty="0">
              <a:solidFill>
                <a:srgbClr val="002060"/>
              </a:solidFill>
              <a:latin typeface="+mn-lt"/>
            </a:endParaRPr>
          </a:p>
        </p:txBody>
      </p:sp>
      <p:sp>
        <p:nvSpPr>
          <p:cNvPr id="16420" name="Rectangle 36"/>
          <p:cNvSpPr>
            <a:spLocks noChangeArrowheads="1"/>
          </p:cNvSpPr>
          <p:nvPr/>
        </p:nvSpPr>
        <p:spPr bwMode="auto">
          <a:xfrm>
            <a:off x="6772275" y="3933825"/>
            <a:ext cx="2344738" cy="215900"/>
          </a:xfrm>
          <a:prstGeom prst="rect">
            <a:avLst/>
          </a:prstGeom>
          <a:noFill/>
          <a:ln w="9525">
            <a:noFill/>
            <a:miter lim="800000"/>
            <a:headEnd/>
            <a:tailEnd/>
          </a:ln>
        </p:spPr>
        <p:txBody>
          <a:bodyPr lIns="0" tIns="0" rIns="0" bIns="0">
            <a:spAutoFit/>
          </a:bodyPr>
          <a:lstStyle/>
          <a:p>
            <a:pPr eaLnBrk="0" hangingPunct="0">
              <a:spcBef>
                <a:spcPct val="50000"/>
              </a:spcBef>
              <a:defRPr/>
            </a:pPr>
            <a:r>
              <a:rPr lang="en-GB" sz="1400" b="1">
                <a:solidFill>
                  <a:srgbClr val="192E63"/>
                </a:solidFill>
                <a:latin typeface="+mn-lt"/>
              </a:rPr>
              <a:t>Dementia</a:t>
            </a:r>
            <a:endParaRPr lang="en-US" sz="1400">
              <a:solidFill>
                <a:srgbClr val="192E63"/>
              </a:solidFill>
              <a:latin typeface="+mn-lt"/>
            </a:endParaRPr>
          </a:p>
        </p:txBody>
      </p:sp>
      <p:sp>
        <p:nvSpPr>
          <p:cNvPr id="2" name="Rectangle 37"/>
          <p:cNvSpPr>
            <a:spLocks noChangeArrowheads="1"/>
          </p:cNvSpPr>
          <p:nvPr/>
        </p:nvSpPr>
        <p:spPr bwMode="auto">
          <a:xfrm>
            <a:off x="6773863" y="4349750"/>
            <a:ext cx="2344737" cy="344488"/>
          </a:xfrm>
          <a:prstGeom prst="rect">
            <a:avLst/>
          </a:prstGeom>
          <a:noFill/>
          <a:ln w="9525">
            <a:noFill/>
            <a:miter lim="800000"/>
            <a:headEnd/>
            <a:tailEnd/>
          </a:ln>
        </p:spPr>
        <p:txBody>
          <a:bodyPr lIns="0" tIns="0" rIns="0" bIns="0">
            <a:spAutoFit/>
          </a:bodyPr>
          <a:lstStyle/>
          <a:p>
            <a:pPr eaLnBrk="0" hangingPunct="0">
              <a:lnSpc>
                <a:spcPct val="80000"/>
              </a:lnSpc>
              <a:spcBef>
                <a:spcPct val="50000"/>
              </a:spcBef>
              <a:defRPr/>
            </a:pPr>
            <a:r>
              <a:rPr lang="en-GB" sz="1400" b="1" dirty="0">
                <a:solidFill>
                  <a:srgbClr val="002060"/>
                </a:solidFill>
                <a:latin typeface="+mn-lt"/>
              </a:rPr>
              <a:t>Substance-use and </a:t>
            </a:r>
            <a:r>
              <a:rPr lang="en-GB" sz="1400" b="1" dirty="0">
                <a:solidFill>
                  <a:srgbClr val="192E63"/>
                </a:solidFill>
                <a:latin typeface="+mn-lt"/>
              </a:rPr>
              <a:t>alcohol-use disorders</a:t>
            </a:r>
            <a:endParaRPr lang="en-US" sz="1400" dirty="0">
              <a:solidFill>
                <a:srgbClr val="192E63"/>
              </a:solidFill>
              <a:latin typeface="+mn-lt"/>
            </a:endParaRPr>
          </a:p>
        </p:txBody>
      </p:sp>
      <p:sp>
        <p:nvSpPr>
          <p:cNvPr id="3" name="Rectangle 38"/>
          <p:cNvSpPr>
            <a:spLocks noChangeArrowheads="1"/>
          </p:cNvSpPr>
          <p:nvPr/>
        </p:nvSpPr>
        <p:spPr bwMode="auto">
          <a:xfrm>
            <a:off x="6775450" y="4979988"/>
            <a:ext cx="2344738" cy="215900"/>
          </a:xfrm>
          <a:prstGeom prst="rect">
            <a:avLst/>
          </a:prstGeom>
          <a:noFill/>
          <a:ln w="9525">
            <a:noFill/>
            <a:miter lim="800000"/>
            <a:headEnd/>
            <a:tailEnd/>
          </a:ln>
        </p:spPr>
        <p:txBody>
          <a:bodyPr lIns="0" tIns="0" rIns="0" bIns="0">
            <a:spAutoFit/>
          </a:bodyPr>
          <a:lstStyle/>
          <a:p>
            <a:pPr eaLnBrk="0" hangingPunct="0">
              <a:spcBef>
                <a:spcPct val="50000"/>
              </a:spcBef>
              <a:defRPr/>
            </a:pPr>
            <a:r>
              <a:rPr lang="en-GB" sz="1400" b="1">
                <a:solidFill>
                  <a:srgbClr val="192E63"/>
                </a:solidFill>
                <a:latin typeface="+mn-lt"/>
              </a:rPr>
              <a:t>Other mental disorders</a:t>
            </a:r>
            <a:endParaRPr lang="en-US" sz="1400">
              <a:solidFill>
                <a:srgbClr val="192E63"/>
              </a:solidFill>
              <a:latin typeface="+mn-lt"/>
            </a:endParaRPr>
          </a:p>
        </p:txBody>
      </p:sp>
      <p:sp>
        <p:nvSpPr>
          <p:cNvPr id="4" name="Rectangle 39"/>
          <p:cNvSpPr>
            <a:spLocks noChangeArrowheads="1"/>
          </p:cNvSpPr>
          <p:nvPr/>
        </p:nvSpPr>
        <p:spPr bwMode="auto">
          <a:xfrm>
            <a:off x="6777038" y="5295900"/>
            <a:ext cx="2344737" cy="215900"/>
          </a:xfrm>
          <a:prstGeom prst="rect">
            <a:avLst/>
          </a:prstGeom>
          <a:noFill/>
          <a:ln w="9525">
            <a:noFill/>
            <a:miter lim="800000"/>
            <a:headEnd/>
            <a:tailEnd/>
          </a:ln>
        </p:spPr>
        <p:txBody>
          <a:bodyPr lIns="0" tIns="0" rIns="0" bIns="0">
            <a:spAutoFit/>
          </a:bodyPr>
          <a:lstStyle/>
          <a:p>
            <a:pPr eaLnBrk="0" hangingPunct="0">
              <a:spcBef>
                <a:spcPct val="50000"/>
              </a:spcBef>
              <a:defRPr/>
            </a:pPr>
            <a:r>
              <a:rPr lang="en-GB" sz="1400" b="1">
                <a:solidFill>
                  <a:srgbClr val="192E63"/>
                </a:solidFill>
                <a:latin typeface="+mn-lt"/>
              </a:rPr>
              <a:t>Epilepsy</a:t>
            </a:r>
            <a:endParaRPr lang="en-US" sz="1400">
              <a:solidFill>
                <a:srgbClr val="192E63"/>
              </a:solidFill>
              <a:latin typeface="+mn-lt"/>
            </a:endParaRPr>
          </a:p>
        </p:txBody>
      </p:sp>
      <p:sp>
        <p:nvSpPr>
          <p:cNvPr id="16424" name="Rectangle 40"/>
          <p:cNvSpPr>
            <a:spLocks noChangeArrowheads="1"/>
          </p:cNvSpPr>
          <p:nvPr/>
        </p:nvSpPr>
        <p:spPr bwMode="auto">
          <a:xfrm>
            <a:off x="6778625" y="5568950"/>
            <a:ext cx="2344738" cy="344488"/>
          </a:xfrm>
          <a:prstGeom prst="rect">
            <a:avLst/>
          </a:prstGeom>
          <a:noFill/>
          <a:ln w="9525">
            <a:noFill/>
            <a:miter lim="800000"/>
            <a:headEnd/>
            <a:tailEnd/>
          </a:ln>
        </p:spPr>
        <p:txBody>
          <a:bodyPr lIns="0" tIns="0" rIns="0" bIns="0">
            <a:spAutoFit/>
          </a:bodyPr>
          <a:lstStyle/>
          <a:p>
            <a:pPr eaLnBrk="0" hangingPunct="0">
              <a:lnSpc>
                <a:spcPct val="80000"/>
              </a:lnSpc>
              <a:spcBef>
                <a:spcPct val="50000"/>
              </a:spcBef>
              <a:defRPr/>
            </a:pPr>
            <a:r>
              <a:rPr lang="en-GB" sz="1400" b="1">
                <a:solidFill>
                  <a:srgbClr val="192E63"/>
                </a:solidFill>
                <a:latin typeface="+mn-lt"/>
              </a:rPr>
              <a:t>Other neurological disorders</a:t>
            </a:r>
            <a:endParaRPr lang="en-US" sz="1400">
              <a:solidFill>
                <a:srgbClr val="192E63"/>
              </a:solidFill>
              <a:latin typeface="+mn-lt"/>
            </a:endParaRPr>
          </a:p>
        </p:txBody>
      </p:sp>
      <p:sp>
        <p:nvSpPr>
          <p:cNvPr id="16425" name="Rectangle 41"/>
          <p:cNvSpPr>
            <a:spLocks noChangeArrowheads="1"/>
          </p:cNvSpPr>
          <p:nvPr/>
        </p:nvSpPr>
        <p:spPr bwMode="auto">
          <a:xfrm>
            <a:off x="6780213" y="5970588"/>
            <a:ext cx="2344737" cy="344487"/>
          </a:xfrm>
          <a:prstGeom prst="rect">
            <a:avLst/>
          </a:prstGeom>
          <a:noFill/>
          <a:ln w="9525">
            <a:noFill/>
            <a:miter lim="800000"/>
            <a:headEnd/>
            <a:tailEnd/>
          </a:ln>
        </p:spPr>
        <p:txBody>
          <a:bodyPr lIns="0" tIns="0" rIns="0" bIns="0">
            <a:spAutoFit/>
          </a:bodyPr>
          <a:lstStyle/>
          <a:p>
            <a:pPr eaLnBrk="0" hangingPunct="0">
              <a:lnSpc>
                <a:spcPct val="80000"/>
              </a:lnSpc>
              <a:spcBef>
                <a:spcPct val="50000"/>
              </a:spcBef>
              <a:defRPr/>
            </a:pPr>
            <a:r>
              <a:rPr lang="en-GB" sz="1400" b="1">
                <a:solidFill>
                  <a:srgbClr val="192E63"/>
                </a:solidFill>
                <a:latin typeface="+mn-lt"/>
              </a:rPr>
              <a:t>Other neuropsychiatric disorders</a:t>
            </a:r>
            <a:endParaRPr lang="en-US" sz="1400">
              <a:solidFill>
                <a:srgbClr val="192E63"/>
              </a:solidFill>
              <a:latin typeface="+mn-lt"/>
            </a:endParaRPr>
          </a:p>
        </p:txBody>
      </p:sp>
      <p:sp>
        <p:nvSpPr>
          <p:cNvPr id="156748" name="Rectangle 42"/>
          <p:cNvSpPr>
            <a:spLocks noChangeArrowheads="1"/>
          </p:cNvSpPr>
          <p:nvPr/>
        </p:nvSpPr>
        <p:spPr bwMode="auto">
          <a:xfrm>
            <a:off x="6732588" y="2781300"/>
            <a:ext cx="1487487"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400" b="1">
                <a:solidFill>
                  <a:srgbClr val="192E63"/>
                </a:solidFill>
                <a:latin typeface="Arial" charset="0"/>
              </a:rPr>
              <a:t>Major Depression</a:t>
            </a:r>
            <a:endParaRPr lang="en-US" sz="1400">
              <a:solidFill>
                <a:srgbClr val="192E63"/>
              </a:solidFill>
              <a:latin typeface="Arial" charset="0"/>
            </a:endParaRPr>
          </a:p>
        </p:txBody>
      </p:sp>
      <p:sp>
        <p:nvSpPr>
          <p:cNvPr id="16427" name="Rectangle 43"/>
          <p:cNvSpPr>
            <a:spLocks noChangeArrowheads="1"/>
          </p:cNvSpPr>
          <p:nvPr/>
        </p:nvSpPr>
        <p:spPr bwMode="auto">
          <a:xfrm>
            <a:off x="6015038" y="1700213"/>
            <a:ext cx="204787" cy="169862"/>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dirty="0">
                <a:solidFill>
                  <a:schemeClr val="bg1"/>
                </a:solidFill>
                <a:latin typeface="+mn-lt"/>
              </a:rPr>
              <a:t>2%</a:t>
            </a:r>
          </a:p>
        </p:txBody>
      </p:sp>
      <p:sp>
        <p:nvSpPr>
          <p:cNvPr id="16428" name="Rectangle 44"/>
          <p:cNvSpPr>
            <a:spLocks noChangeArrowheads="1"/>
          </p:cNvSpPr>
          <p:nvPr/>
        </p:nvSpPr>
        <p:spPr bwMode="auto">
          <a:xfrm>
            <a:off x="5973763" y="2800350"/>
            <a:ext cx="282575" cy="169863"/>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a:solidFill>
                  <a:srgbClr val="000000"/>
                </a:solidFill>
                <a:latin typeface="+mn-lt"/>
              </a:rPr>
              <a:t>10%</a:t>
            </a:r>
          </a:p>
        </p:txBody>
      </p:sp>
      <p:sp>
        <p:nvSpPr>
          <p:cNvPr id="16429" name="Rectangle 45"/>
          <p:cNvSpPr>
            <a:spLocks noChangeArrowheads="1"/>
          </p:cNvSpPr>
          <p:nvPr/>
        </p:nvSpPr>
        <p:spPr bwMode="auto">
          <a:xfrm>
            <a:off x="6015038" y="3625850"/>
            <a:ext cx="204787" cy="169863"/>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a:solidFill>
                  <a:srgbClr val="000000"/>
                </a:solidFill>
                <a:latin typeface="+mn-lt"/>
              </a:rPr>
              <a:t>2%</a:t>
            </a:r>
          </a:p>
        </p:txBody>
      </p:sp>
      <p:sp>
        <p:nvSpPr>
          <p:cNvPr id="16430" name="Rectangle 46"/>
          <p:cNvSpPr>
            <a:spLocks noChangeArrowheads="1"/>
          </p:cNvSpPr>
          <p:nvPr/>
        </p:nvSpPr>
        <p:spPr bwMode="auto">
          <a:xfrm>
            <a:off x="6015038" y="3971925"/>
            <a:ext cx="204787" cy="169863"/>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a:solidFill>
                  <a:srgbClr val="000000"/>
                </a:solidFill>
                <a:latin typeface="+mn-lt"/>
              </a:rPr>
              <a:t>2%</a:t>
            </a:r>
          </a:p>
        </p:txBody>
      </p:sp>
      <p:sp>
        <p:nvSpPr>
          <p:cNvPr id="16431" name="Rectangle 47"/>
          <p:cNvSpPr>
            <a:spLocks noChangeArrowheads="1"/>
          </p:cNvSpPr>
          <p:nvPr/>
        </p:nvSpPr>
        <p:spPr bwMode="auto">
          <a:xfrm>
            <a:off x="6015038" y="4449763"/>
            <a:ext cx="204787" cy="169862"/>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dirty="0">
                <a:solidFill>
                  <a:schemeClr val="bg1"/>
                </a:solidFill>
                <a:latin typeface="+mn-lt"/>
              </a:rPr>
              <a:t>4%</a:t>
            </a:r>
          </a:p>
        </p:txBody>
      </p:sp>
      <p:sp>
        <p:nvSpPr>
          <p:cNvPr id="16432" name="Rectangle 48"/>
          <p:cNvSpPr>
            <a:spLocks noChangeArrowheads="1"/>
          </p:cNvSpPr>
          <p:nvPr/>
        </p:nvSpPr>
        <p:spPr bwMode="auto">
          <a:xfrm>
            <a:off x="6015038" y="5013325"/>
            <a:ext cx="204787" cy="169863"/>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a:latin typeface="+mn-lt"/>
              </a:rPr>
              <a:t>3%</a:t>
            </a:r>
          </a:p>
        </p:txBody>
      </p:sp>
      <p:sp>
        <p:nvSpPr>
          <p:cNvPr id="16433" name="Rectangle 49"/>
          <p:cNvSpPr>
            <a:spLocks noChangeArrowheads="1"/>
          </p:cNvSpPr>
          <p:nvPr/>
        </p:nvSpPr>
        <p:spPr bwMode="auto">
          <a:xfrm>
            <a:off x="6011863" y="5300663"/>
            <a:ext cx="203200" cy="168275"/>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dirty="0">
                <a:solidFill>
                  <a:schemeClr val="bg1"/>
                </a:solidFill>
                <a:latin typeface="+mn-lt"/>
              </a:rPr>
              <a:t>1%</a:t>
            </a:r>
          </a:p>
        </p:txBody>
      </p:sp>
      <p:sp>
        <p:nvSpPr>
          <p:cNvPr id="16434" name="Rectangle 50"/>
          <p:cNvSpPr>
            <a:spLocks noChangeArrowheads="1"/>
          </p:cNvSpPr>
          <p:nvPr/>
        </p:nvSpPr>
        <p:spPr bwMode="auto">
          <a:xfrm>
            <a:off x="6015038" y="5532438"/>
            <a:ext cx="204787" cy="169862"/>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dirty="0">
                <a:latin typeface="+mn-lt"/>
              </a:rPr>
              <a:t>2%</a:t>
            </a:r>
          </a:p>
        </p:txBody>
      </p:sp>
      <p:sp>
        <p:nvSpPr>
          <p:cNvPr id="16435" name="Rectangle 51"/>
          <p:cNvSpPr>
            <a:spLocks noChangeArrowheads="1"/>
          </p:cNvSpPr>
          <p:nvPr/>
        </p:nvSpPr>
        <p:spPr bwMode="auto">
          <a:xfrm>
            <a:off x="6015038" y="5965825"/>
            <a:ext cx="204787" cy="169863"/>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GB" sz="1100" b="1" dirty="0">
                <a:latin typeface="+mn-lt"/>
              </a:rPr>
              <a:t>3%</a:t>
            </a:r>
          </a:p>
        </p:txBody>
      </p:sp>
      <p:sp>
        <p:nvSpPr>
          <p:cNvPr id="16436" name="Text Box 52"/>
          <p:cNvSpPr txBox="1">
            <a:spLocks noChangeArrowheads="1"/>
          </p:cNvSpPr>
          <p:nvPr/>
        </p:nvSpPr>
        <p:spPr bwMode="auto">
          <a:xfrm>
            <a:off x="420688" y="6472238"/>
            <a:ext cx="8577262" cy="276225"/>
          </a:xfrm>
          <a:prstGeom prst="rect">
            <a:avLst/>
          </a:prstGeom>
          <a:noFill/>
          <a:ln w="9525">
            <a:noFill/>
            <a:miter lim="800000"/>
            <a:headEnd/>
            <a:tailEnd/>
          </a:ln>
        </p:spPr>
        <p:txBody>
          <a:bodyPr>
            <a:spAutoFit/>
          </a:bodyPr>
          <a:lstStyle/>
          <a:p>
            <a:pPr algn="r" eaLnBrk="0" hangingPunct="0">
              <a:spcBef>
                <a:spcPct val="50000"/>
              </a:spcBef>
              <a:defRPr/>
            </a:pPr>
            <a:r>
              <a:rPr lang="en-GB" sz="1200" b="1" dirty="0">
                <a:solidFill>
                  <a:schemeClr val="tx2"/>
                </a:solidFill>
                <a:latin typeface="+mn-lt"/>
                <a:cs typeface="+mn-cs"/>
              </a:rPr>
              <a:t>Prince et al 2007 </a:t>
            </a:r>
            <a:r>
              <a:rPr lang="en-GB" sz="1200" b="1" dirty="0">
                <a:solidFill>
                  <a:schemeClr val="tx2"/>
                </a:solidFill>
                <a:cs typeface="+mn-cs"/>
              </a:rPr>
              <a:t>Sep 8;370 (9590):859-77</a:t>
            </a:r>
            <a:endParaRPr lang="en-US" sz="1200" b="1" dirty="0">
              <a:solidFill>
                <a:schemeClr val="tx2"/>
              </a:solidFill>
              <a:latin typeface="+mn-lt"/>
              <a:cs typeface="+mn-cs"/>
            </a:endParaRPr>
          </a:p>
        </p:txBody>
      </p:sp>
      <p:sp>
        <p:nvSpPr>
          <p:cNvPr id="156759" name="Rectangle 53"/>
          <p:cNvSpPr>
            <a:spLocks noChangeArrowheads="1"/>
          </p:cNvSpPr>
          <p:nvPr/>
        </p:nvSpPr>
        <p:spPr bwMode="auto">
          <a:xfrm>
            <a:off x="0" y="288925"/>
            <a:ext cx="9132888" cy="1143000"/>
          </a:xfrm>
          <a:prstGeom prst="rect">
            <a:avLst/>
          </a:prstGeom>
          <a:noFill/>
          <a:ln w="9525">
            <a:noFill/>
            <a:miter lim="800000"/>
            <a:headEnd/>
            <a:tailEnd/>
          </a:ln>
        </p:spPr>
        <p:txBody>
          <a:bodyPr anchor="ctr"/>
          <a:lstStyle/>
          <a:p>
            <a:pPr algn="ctr" eaLnBrk="0" hangingPunct="0">
              <a:spcBef>
                <a:spcPct val="50000"/>
              </a:spcBef>
            </a:pPr>
            <a:endParaRPr lang="en-US" sz="3200" b="1">
              <a:solidFill>
                <a:schemeClr val="tx2"/>
              </a:solidFill>
            </a:endParaRPr>
          </a:p>
        </p:txBody>
      </p:sp>
      <p:sp>
        <p:nvSpPr>
          <p:cNvPr id="16438" name="Rectangle 54"/>
          <p:cNvSpPr>
            <a:spLocks noChangeArrowheads="1"/>
          </p:cNvSpPr>
          <p:nvPr/>
        </p:nvSpPr>
        <p:spPr bwMode="auto">
          <a:xfrm>
            <a:off x="0" y="5876925"/>
            <a:ext cx="6707188" cy="461963"/>
          </a:xfrm>
          <a:prstGeom prst="rect">
            <a:avLst/>
          </a:prstGeom>
          <a:noFill/>
          <a:ln w="9525">
            <a:noFill/>
            <a:miter lim="800000"/>
            <a:headEnd/>
            <a:tailEnd/>
          </a:ln>
        </p:spPr>
        <p:txBody>
          <a:bodyPr>
            <a:spAutoFit/>
          </a:bodyPr>
          <a:lstStyle/>
          <a:p>
            <a:pPr eaLnBrk="0" hangingPunct="0">
              <a:spcBef>
                <a:spcPct val="50000"/>
              </a:spcBef>
              <a:defRPr/>
            </a:pPr>
            <a:r>
              <a:rPr lang="en-GB" sz="1200" b="1" dirty="0">
                <a:solidFill>
                  <a:srgbClr val="192E63"/>
                </a:solidFill>
                <a:latin typeface="+mn-lt"/>
                <a:cs typeface="+mn-cs"/>
              </a:rPr>
              <a:t>Contribution (%) by different non-communicable </a:t>
            </a:r>
            <a:br>
              <a:rPr lang="en-GB" sz="1200" b="1" dirty="0">
                <a:solidFill>
                  <a:srgbClr val="192E63"/>
                </a:solidFill>
                <a:latin typeface="+mn-lt"/>
                <a:cs typeface="+mn-cs"/>
              </a:rPr>
            </a:br>
            <a:r>
              <a:rPr lang="en-GB" sz="1200" b="1" dirty="0">
                <a:solidFill>
                  <a:srgbClr val="192E63"/>
                </a:solidFill>
                <a:latin typeface="+mn-lt"/>
                <a:cs typeface="+mn-cs"/>
              </a:rPr>
              <a:t>diseases to disability-adjusted life-years worldwide in 2005</a:t>
            </a:r>
          </a:p>
        </p:txBody>
      </p:sp>
      <p:sp>
        <p:nvSpPr>
          <p:cNvPr id="16439" name="Rectangle 15"/>
          <p:cNvSpPr>
            <a:spLocks noChangeArrowheads="1"/>
          </p:cNvSpPr>
          <p:nvPr/>
        </p:nvSpPr>
        <p:spPr bwMode="auto">
          <a:xfrm>
            <a:off x="3419475" y="5661025"/>
            <a:ext cx="984250" cy="184150"/>
          </a:xfrm>
          <a:prstGeom prst="rect">
            <a:avLst/>
          </a:prstGeom>
          <a:noFill/>
          <a:ln w="9525">
            <a:noFill/>
            <a:miter lim="800000"/>
            <a:headEnd/>
            <a:tailEnd/>
          </a:ln>
        </p:spPr>
        <p:txBody>
          <a:bodyPr wrap="none" lIns="0" tIns="0" rIns="0" bIns="0">
            <a:spAutoFit/>
          </a:bodyPr>
          <a:lstStyle/>
          <a:p>
            <a:pPr algn="r" eaLnBrk="0" hangingPunct="0">
              <a:spcBef>
                <a:spcPct val="50000"/>
              </a:spcBef>
              <a:defRPr/>
            </a:pPr>
            <a:r>
              <a:rPr lang="en-US" sz="1200" b="1">
                <a:solidFill>
                  <a:srgbClr val="002060"/>
                </a:solidFill>
                <a:latin typeface="+mn-lt"/>
              </a:rPr>
              <a:t>Cancer (11%)</a:t>
            </a:r>
            <a:endParaRPr lang="en-US" sz="1200">
              <a:solidFill>
                <a:srgbClr val="002060"/>
              </a:solidFill>
              <a:latin typeface="+mn-lt"/>
            </a:endParaRPr>
          </a:p>
        </p:txBody>
      </p:sp>
      <p:sp>
        <p:nvSpPr>
          <p:cNvPr id="57" name="AutoShape 23"/>
          <p:cNvSpPr>
            <a:spLocks noChangeArrowheads="1"/>
          </p:cNvSpPr>
          <p:nvPr/>
        </p:nvSpPr>
        <p:spPr bwMode="auto">
          <a:xfrm>
            <a:off x="762000" y="152400"/>
            <a:ext cx="7772400" cy="8382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eaLnBrk="0" hangingPunct="0">
              <a:defRPr/>
            </a:pPr>
            <a:r>
              <a:rPr lang="en-GB" sz="2400" dirty="0">
                <a:solidFill>
                  <a:schemeClr val="bg1"/>
                </a:solidFill>
                <a:latin typeface="Arial" pitchFamily="34" charset="0"/>
                <a:cs typeface="+mn-cs"/>
              </a:rPr>
              <a:t>Psychiatric Disorders: Common and Disabling Conditions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1"/>
          <p:cNvSpPr>
            <a:spLocks noGrp="1"/>
          </p:cNvSpPr>
          <p:nvPr>
            <p:ph type="title"/>
          </p:nvPr>
        </p:nvSpPr>
        <p:spPr>
          <a:xfrm>
            <a:off x="611188" y="0"/>
            <a:ext cx="7772400" cy="1143000"/>
          </a:xfrm>
        </p:spPr>
        <p:txBody>
          <a:bodyPr/>
          <a:lstStyle/>
          <a:p>
            <a:pPr algn="ctr"/>
            <a:r>
              <a:rPr lang="en-GB" smtClean="0"/>
              <a:t>Sub-Syndromal Symptoms in Maintenance Treatment for Bipolar Disorder</a:t>
            </a:r>
          </a:p>
        </p:txBody>
      </p:sp>
      <p:sp>
        <p:nvSpPr>
          <p:cNvPr id="243714" name="Content Placeholder 12"/>
          <p:cNvSpPr>
            <a:spLocks noGrp="1"/>
          </p:cNvSpPr>
          <p:nvPr>
            <p:ph idx="1"/>
          </p:nvPr>
        </p:nvSpPr>
        <p:spPr/>
        <p:txBody>
          <a:bodyPr/>
          <a:lstStyle/>
          <a:p>
            <a:r>
              <a:rPr lang="en-GB" sz="1400" i="1" smtClean="0"/>
              <a:t>Post-hoc </a:t>
            </a:r>
            <a:r>
              <a:rPr lang="en-GB" sz="1400" smtClean="0"/>
              <a:t>analysis of two 18-month maintenance randomised controlled trials for bipolar I disorder assessed sub-syndromal symptoms in patients receiving lithium, lamotrigine or placebo</a:t>
            </a:r>
          </a:p>
          <a:p>
            <a:endParaRPr lang="en-GB" sz="1400" smtClean="0"/>
          </a:p>
          <a:p>
            <a:endParaRPr lang="en-GB" sz="1400" smtClean="0"/>
          </a:p>
        </p:txBody>
      </p:sp>
      <p:sp>
        <p:nvSpPr>
          <p:cNvPr id="930827" name="Text Placeholder 14"/>
          <p:cNvSpPr>
            <a:spLocks noGrp="1"/>
          </p:cNvSpPr>
          <p:nvPr>
            <p:ph type="body" sz="quarter" idx="10"/>
          </p:nvPr>
        </p:nvSpPr>
        <p:spPr>
          <a:xfrm>
            <a:off x="760413" y="6283325"/>
            <a:ext cx="7843837" cy="503238"/>
          </a:xfrm>
        </p:spPr>
        <p:txBody>
          <a:bodyPr/>
          <a:lstStyle/>
          <a:p>
            <a:pPr marL="0" indent="0"/>
            <a:r>
              <a:rPr lang="en-GB" sz="1400" b="1" smtClean="0">
                <a:solidFill>
                  <a:srgbClr val="376092"/>
                </a:solidFill>
              </a:rPr>
              <a:t>Frye MA, et al. </a:t>
            </a:r>
            <a:r>
              <a:rPr lang="en-GB" sz="1400" b="1" i="1" smtClean="0">
                <a:solidFill>
                  <a:srgbClr val="376092"/>
                </a:solidFill>
              </a:rPr>
              <a:t>J Clin Psychiatry </a:t>
            </a:r>
            <a:r>
              <a:rPr lang="en-GB" sz="1400" b="1" smtClean="0">
                <a:solidFill>
                  <a:srgbClr val="376092"/>
                </a:solidFill>
              </a:rPr>
              <a:t>2006;67:1721–1728.</a:t>
            </a:r>
          </a:p>
          <a:p>
            <a:pPr marL="0" indent="0"/>
            <a:endParaRPr lang="en-GB" sz="1400" b="1" smtClean="0">
              <a:solidFill>
                <a:srgbClr val="376092"/>
              </a:solidFill>
            </a:endParaRPr>
          </a:p>
        </p:txBody>
      </p:sp>
      <p:sp>
        <p:nvSpPr>
          <p:cNvPr id="20" name="Rounded Rectangle 19"/>
          <p:cNvSpPr/>
          <p:nvPr/>
        </p:nvSpPr>
        <p:spPr bwMode="auto">
          <a:xfrm>
            <a:off x="539750" y="1052513"/>
            <a:ext cx="7727950" cy="752475"/>
          </a:xfrm>
          <a:prstGeom prst="roundRect">
            <a:avLst/>
          </a:prstGeom>
          <a:ln w="12700">
            <a:solidFill>
              <a:schemeClr val="accent1">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eaLnBrk="0" hangingPunct="0">
              <a:defRPr/>
            </a:pPr>
            <a:r>
              <a:rPr lang="en-GB" sz="2000" dirty="0">
                <a:solidFill>
                  <a:srgbClr val="FFFFFF"/>
                </a:solidFill>
              </a:rPr>
              <a:t>The presence of sub-syndromal symptoms was associated with relapse into an episode of the same polarity</a:t>
            </a:r>
          </a:p>
        </p:txBody>
      </p:sp>
      <p:sp>
        <p:nvSpPr>
          <p:cNvPr id="243717" name="TextBox 12"/>
          <p:cNvSpPr txBox="1">
            <a:spLocks noChangeArrowheads="1"/>
          </p:cNvSpPr>
          <p:nvPr/>
        </p:nvSpPr>
        <p:spPr bwMode="auto">
          <a:xfrm>
            <a:off x="684213" y="5661025"/>
            <a:ext cx="7700962" cy="600075"/>
          </a:xfrm>
          <a:prstGeom prst="rect">
            <a:avLst/>
          </a:prstGeom>
          <a:noFill/>
          <a:ln w="9525">
            <a:noFill/>
            <a:miter lim="800000"/>
            <a:headEnd/>
            <a:tailEnd/>
          </a:ln>
        </p:spPr>
        <p:txBody>
          <a:bodyPr lIns="91433" tIns="45716" rIns="91433" bIns="45716">
            <a:spAutoFit/>
          </a:bodyPr>
          <a:lstStyle/>
          <a:p>
            <a:r>
              <a:rPr lang="en-GB" sz="1100">
                <a:solidFill>
                  <a:srgbClr val="000000"/>
                </a:solidFill>
              </a:rPr>
              <a:t>*p&lt;0.001</a:t>
            </a:r>
          </a:p>
          <a:p>
            <a:r>
              <a:rPr lang="en-GB" sz="1100">
                <a:solidFill>
                  <a:srgbClr val="000000"/>
                </a:solidFill>
              </a:rPr>
              <a:t>Sub-syndromal depressive symptoms defined as Hamilton Depression Rating scale (HAM-D17) score ≥8; sub-syndromal manic/mixed defined as a YMRS score ≥8 with or without a HAM-D17 score ≥8.</a:t>
            </a:r>
          </a:p>
        </p:txBody>
      </p:sp>
      <p:graphicFrame>
        <p:nvGraphicFramePr>
          <p:cNvPr id="15" name="Table 14"/>
          <p:cNvGraphicFramePr>
            <a:graphicFrameLocks noGrp="1"/>
          </p:cNvGraphicFramePr>
          <p:nvPr/>
        </p:nvGraphicFramePr>
        <p:xfrm>
          <a:off x="539750" y="2852738"/>
          <a:ext cx="7740650" cy="2679693"/>
        </p:xfrm>
        <a:graphic>
          <a:graphicData uri="http://schemas.openxmlformats.org/drawingml/2006/table">
            <a:tbl>
              <a:tblPr>
                <a:tableStyleId>{69CF1AB2-1976-4502-BF36-3FF5EA218861}</a:tableStyleId>
              </a:tblPr>
              <a:tblGrid>
                <a:gridCol w="3473450"/>
                <a:gridCol w="1247775"/>
                <a:gridCol w="1419225"/>
                <a:gridCol w="1600200"/>
              </a:tblGrid>
              <a:tr h="671386">
                <a:tc>
                  <a:txBody>
                    <a:bodyPr/>
                    <a:lstStyle/>
                    <a:p>
                      <a:pPr algn="ctr" fontAlgn="b"/>
                      <a:r>
                        <a:rPr lang="en-GB" sz="1800" b="1" u="none" strike="noStrike" kern="1200" dirty="0" smtClean="0">
                          <a:solidFill>
                            <a:schemeClr val="bg1"/>
                          </a:solidFill>
                          <a:latin typeface="+mn-lt"/>
                          <a:ea typeface="+mn-ea"/>
                          <a:cs typeface="+mn-cs"/>
                        </a:rPr>
                        <a:t>First-observed</a:t>
                      </a:r>
                      <a:br>
                        <a:rPr lang="en-GB" sz="1800" b="1" u="none" strike="noStrike" kern="1200" dirty="0" smtClean="0">
                          <a:solidFill>
                            <a:schemeClr val="bg1"/>
                          </a:solidFill>
                          <a:latin typeface="+mn-lt"/>
                          <a:ea typeface="+mn-ea"/>
                          <a:cs typeface="+mn-cs"/>
                        </a:rPr>
                      </a:br>
                      <a:r>
                        <a:rPr lang="en-GB" sz="1800" b="1" u="none" strike="noStrike" kern="1200" dirty="0" smtClean="0">
                          <a:solidFill>
                            <a:schemeClr val="bg1"/>
                          </a:solidFill>
                          <a:latin typeface="+mn-lt"/>
                          <a:ea typeface="+mn-ea"/>
                          <a:cs typeface="+mn-cs"/>
                        </a:rPr>
                        <a:t>sub-syndromal symptoms</a:t>
                      </a:r>
                      <a:endParaRPr lang="en-GB" sz="1800" b="1" u="none" strike="noStrike" kern="1200" dirty="0">
                        <a:solidFill>
                          <a:schemeClr val="bg1"/>
                        </a:solidFill>
                        <a:latin typeface="+mn-lt"/>
                        <a:ea typeface="+mn-ea"/>
                        <a:cs typeface="+mn-cs"/>
                      </a:endParaRPr>
                    </a:p>
                  </a:txBody>
                  <a:tcPr marL="6385" marR="6385" marT="6385" marB="0" anchor="ctr">
                    <a:solidFill>
                      <a:srgbClr val="0070C0"/>
                    </a:solidFill>
                  </a:tcPr>
                </a:tc>
                <a:tc gridSpan="3">
                  <a:txBody>
                    <a:bodyPr/>
                    <a:lstStyle/>
                    <a:p>
                      <a:pPr algn="ctr" fontAlgn="b"/>
                      <a:r>
                        <a:rPr lang="en-GB" sz="1800" b="1" u="none" strike="noStrike" dirty="0" smtClean="0">
                          <a:solidFill>
                            <a:schemeClr val="bg1"/>
                          </a:solidFill>
                        </a:rPr>
                        <a:t>Subsequent mood episode </a:t>
                      </a:r>
                      <a:endParaRPr lang="en-GB" sz="1800" b="1" i="0" u="none" strike="noStrike" dirty="0">
                        <a:solidFill>
                          <a:schemeClr val="bg1"/>
                        </a:solidFill>
                        <a:latin typeface="+mn-lt"/>
                      </a:endParaRPr>
                    </a:p>
                  </a:txBody>
                  <a:tcPr marL="6385" marR="6385" marT="6385" marB="0" anchor="ctr">
                    <a:solidFill>
                      <a:srgbClr val="0070C0"/>
                    </a:solidFill>
                  </a:tcPr>
                </a:tc>
                <a:tc hMerge="1">
                  <a:txBody>
                    <a:bodyPr/>
                    <a:lstStyle/>
                    <a:p>
                      <a:pPr algn="l" fontAlgn="b"/>
                      <a:endParaRPr lang="en-GB" sz="1600" b="0" i="0" u="none" strike="noStrike" dirty="0">
                        <a:solidFill>
                          <a:srgbClr val="000000"/>
                        </a:solidFill>
                        <a:latin typeface="+mn-lt"/>
                      </a:endParaRPr>
                    </a:p>
                  </a:txBody>
                  <a:tcPr marL="6385" marR="6385" marT="6385" marB="0" anchor="b">
                    <a:lnL>
                      <a:noFill/>
                    </a:lnL>
                    <a:lnR>
                      <a:noFill/>
                    </a:lnR>
                    <a:lnT>
                      <a:noFill/>
                    </a:lnT>
                    <a:lnB>
                      <a:noFill/>
                    </a:lnB>
                  </a:tcPr>
                </a:tc>
                <a:tc hMerge="1">
                  <a:txBody>
                    <a:bodyPr/>
                    <a:lstStyle/>
                    <a:p>
                      <a:pPr algn="l" fontAlgn="b"/>
                      <a:endParaRPr lang="en-GB" sz="1600" b="0" i="0" u="none" strike="noStrike" dirty="0">
                        <a:solidFill>
                          <a:srgbClr val="000000"/>
                        </a:solidFill>
                        <a:latin typeface="+mn-lt"/>
                      </a:endParaRPr>
                    </a:p>
                  </a:txBody>
                  <a:tcPr marL="6385" marR="6385" marT="6385" marB="0" anchor="b">
                    <a:lnL>
                      <a:noFill/>
                    </a:lnL>
                    <a:lnR>
                      <a:noFill/>
                    </a:lnR>
                    <a:lnT>
                      <a:noFill/>
                    </a:lnT>
                    <a:lnB>
                      <a:noFill/>
                    </a:lnB>
                  </a:tcPr>
                </a:tc>
              </a:tr>
              <a:tr h="737905">
                <a:tc>
                  <a:txBody>
                    <a:bodyPr/>
                    <a:lstStyle/>
                    <a:p>
                      <a:pPr algn="ctr" fontAlgn="b"/>
                      <a:endParaRPr lang="en-GB" sz="1600" b="0" i="0" u="none" strike="noStrike" dirty="0">
                        <a:solidFill>
                          <a:srgbClr val="000000"/>
                        </a:solidFill>
                        <a:latin typeface="+mn-lt"/>
                      </a:endParaRPr>
                    </a:p>
                  </a:txBody>
                  <a:tcPr marL="6385" marR="6385" marT="6385" marB="0" anchor="ctr"/>
                </a:tc>
                <a:tc>
                  <a:txBody>
                    <a:bodyPr/>
                    <a:lstStyle/>
                    <a:p>
                      <a:pPr algn="ctr" fontAlgn="b"/>
                      <a:r>
                        <a:rPr lang="en-GB" sz="1600" u="none" strike="noStrike" dirty="0" smtClean="0"/>
                        <a:t>Depression</a:t>
                      </a:r>
                      <a:endParaRPr lang="en-GB" sz="1600" b="0" i="0" u="none" strike="noStrike" dirty="0">
                        <a:solidFill>
                          <a:srgbClr val="000000"/>
                        </a:solidFill>
                        <a:latin typeface="+mn-lt"/>
                      </a:endParaRPr>
                    </a:p>
                  </a:txBody>
                  <a:tcPr marL="6385" marR="6385" marT="6385" marB="0" anchor="ctr"/>
                </a:tc>
                <a:tc>
                  <a:txBody>
                    <a:bodyPr/>
                    <a:lstStyle/>
                    <a:p>
                      <a:pPr algn="ctr" fontAlgn="b"/>
                      <a:r>
                        <a:rPr lang="en-GB" sz="1600" u="none" strike="noStrike" dirty="0" smtClean="0"/>
                        <a:t>Mania/</a:t>
                      </a:r>
                      <a:br>
                        <a:rPr lang="en-GB" sz="1600" u="none" strike="noStrike" dirty="0" smtClean="0"/>
                      </a:br>
                      <a:r>
                        <a:rPr lang="en-GB" sz="1600" u="none" strike="noStrike" dirty="0" smtClean="0"/>
                        <a:t>hypomania/</a:t>
                      </a:r>
                      <a:br>
                        <a:rPr lang="en-GB" sz="1600" u="none" strike="noStrike" dirty="0" smtClean="0"/>
                      </a:br>
                      <a:r>
                        <a:rPr lang="en-GB" sz="1600" u="none" strike="noStrike" dirty="0" smtClean="0"/>
                        <a:t>mixed</a:t>
                      </a:r>
                      <a:endParaRPr lang="en-GB" sz="1600" b="0" i="0" u="none" strike="noStrike" dirty="0">
                        <a:solidFill>
                          <a:srgbClr val="000000"/>
                        </a:solidFill>
                        <a:latin typeface="+mn-lt"/>
                      </a:endParaRPr>
                    </a:p>
                  </a:txBody>
                  <a:tcPr marL="6385" marR="6385" marT="6385" marB="0" anchor="ctr"/>
                </a:tc>
                <a:tc>
                  <a:txBody>
                    <a:bodyPr/>
                    <a:lstStyle/>
                    <a:p>
                      <a:pPr algn="ctr" fontAlgn="b"/>
                      <a:r>
                        <a:rPr lang="en-GB" sz="1600" u="none" strike="noStrike" dirty="0" smtClean="0"/>
                        <a:t>No </a:t>
                      </a:r>
                      <a:r>
                        <a:rPr lang="en-GB" sz="1600" u="none" strike="noStrike" dirty="0"/>
                        <a:t>subsequent mood episode</a:t>
                      </a:r>
                      <a:endParaRPr lang="en-GB" sz="1600" b="0" i="0" u="none" strike="noStrike" dirty="0">
                        <a:solidFill>
                          <a:srgbClr val="000000"/>
                        </a:solidFill>
                        <a:latin typeface="+mn-lt"/>
                      </a:endParaRPr>
                    </a:p>
                  </a:txBody>
                  <a:tcPr marL="6385" marR="6385" marT="6385" marB="0" anchor="ctr"/>
                </a:tc>
              </a:tr>
              <a:tr h="322025">
                <a:tc>
                  <a:txBody>
                    <a:bodyPr/>
                    <a:lstStyle/>
                    <a:p>
                      <a:pPr algn="ctr" fontAlgn="b"/>
                      <a:r>
                        <a:rPr lang="en-GB" sz="1600" u="none" strike="noStrike" dirty="0" smtClean="0"/>
                        <a:t>Depressive, </a:t>
                      </a:r>
                      <a:r>
                        <a:rPr lang="en-GB" sz="1600" u="none" strike="noStrike" dirty="0"/>
                        <a:t>n (%)</a:t>
                      </a:r>
                      <a:endParaRPr lang="en-GB" sz="1600" b="0" i="0" u="none" strike="noStrike" dirty="0">
                        <a:solidFill>
                          <a:srgbClr val="000000"/>
                        </a:solidFill>
                        <a:latin typeface="+mn-lt"/>
                      </a:endParaRPr>
                    </a:p>
                  </a:txBody>
                  <a:tcPr marL="6385" marR="6385" marT="6385" marB="0" anchor="ctr"/>
                </a:tc>
                <a:tc>
                  <a:txBody>
                    <a:bodyPr/>
                    <a:lstStyle/>
                    <a:p>
                      <a:pPr algn="ctr" fontAlgn="b"/>
                      <a:r>
                        <a:rPr lang="en-GB" sz="1600" b="1" u="none" strike="noStrike" dirty="0"/>
                        <a:t>160 (63</a:t>
                      </a:r>
                      <a:r>
                        <a:rPr lang="en-GB" sz="1600" b="1" u="none" strike="noStrike" dirty="0" smtClean="0"/>
                        <a:t>)*</a:t>
                      </a:r>
                      <a:endParaRPr lang="en-GB" sz="1600" b="1" i="0" u="none" strike="noStrike" dirty="0">
                        <a:solidFill>
                          <a:srgbClr val="000000"/>
                        </a:solidFill>
                        <a:latin typeface="+mn-lt"/>
                      </a:endParaRPr>
                    </a:p>
                  </a:txBody>
                  <a:tcPr marL="6385" marR="6385" marT="6385" marB="0" anchor="ctr"/>
                </a:tc>
                <a:tc>
                  <a:txBody>
                    <a:bodyPr/>
                    <a:lstStyle/>
                    <a:p>
                      <a:pPr algn="ctr" fontAlgn="b"/>
                      <a:r>
                        <a:rPr lang="en-GB" sz="1400" u="none" strike="noStrike" dirty="0"/>
                        <a:t>41 (16) </a:t>
                      </a:r>
                      <a:endParaRPr lang="en-GB" sz="1400" b="0" i="0" u="none" strike="noStrike" dirty="0">
                        <a:solidFill>
                          <a:srgbClr val="000000"/>
                        </a:solidFill>
                        <a:latin typeface="+mn-lt"/>
                      </a:endParaRPr>
                    </a:p>
                  </a:txBody>
                  <a:tcPr marL="6385" marR="6385" marT="6385" marB="0" anchor="ctr"/>
                </a:tc>
                <a:tc>
                  <a:txBody>
                    <a:bodyPr/>
                    <a:lstStyle/>
                    <a:p>
                      <a:pPr algn="ctr" fontAlgn="b"/>
                      <a:r>
                        <a:rPr lang="en-GB" sz="1400" u="none" strike="noStrike" dirty="0"/>
                        <a:t>54 (21) </a:t>
                      </a:r>
                      <a:endParaRPr lang="en-GB" sz="1400" b="0" i="0" u="none" strike="noStrike" dirty="0">
                        <a:solidFill>
                          <a:srgbClr val="000000"/>
                        </a:solidFill>
                        <a:latin typeface="+mn-lt"/>
                      </a:endParaRPr>
                    </a:p>
                  </a:txBody>
                  <a:tcPr marL="6385" marR="6385" marT="6385" marB="0" anchor="ctr"/>
                </a:tc>
              </a:tr>
              <a:tr h="443299">
                <a:tc>
                  <a:txBody>
                    <a:bodyPr/>
                    <a:lstStyle/>
                    <a:p>
                      <a:pPr algn="ctr" fontAlgn="b"/>
                      <a:r>
                        <a:rPr lang="en-GB" sz="1600" u="none" strike="noStrike" dirty="0" smtClean="0"/>
                        <a:t>Manic/mixed, </a:t>
                      </a:r>
                      <a:r>
                        <a:rPr lang="en-GB" sz="1600" u="none" strike="noStrike" dirty="0"/>
                        <a:t>n (%) </a:t>
                      </a:r>
                      <a:endParaRPr lang="en-GB" sz="1600" b="0" i="0" u="none" strike="noStrike" dirty="0">
                        <a:solidFill>
                          <a:srgbClr val="000000"/>
                        </a:solidFill>
                        <a:latin typeface="+mn-lt"/>
                      </a:endParaRPr>
                    </a:p>
                  </a:txBody>
                  <a:tcPr marL="6385" marR="6385" marT="6385" marB="0" anchor="ctr"/>
                </a:tc>
                <a:tc>
                  <a:txBody>
                    <a:bodyPr/>
                    <a:lstStyle/>
                    <a:p>
                      <a:pPr algn="ctr" fontAlgn="b"/>
                      <a:r>
                        <a:rPr lang="en-GB" sz="1400" u="none" strike="noStrike" dirty="0"/>
                        <a:t>24 (26) </a:t>
                      </a:r>
                      <a:endParaRPr lang="en-GB" sz="1400" b="0" i="0" u="none" strike="noStrike" dirty="0">
                        <a:solidFill>
                          <a:srgbClr val="000000"/>
                        </a:solidFill>
                        <a:latin typeface="+mn-lt"/>
                      </a:endParaRPr>
                    </a:p>
                  </a:txBody>
                  <a:tcPr marL="6385" marR="6385" marT="6385" marB="0" anchor="ctr"/>
                </a:tc>
                <a:tc>
                  <a:txBody>
                    <a:bodyPr/>
                    <a:lstStyle/>
                    <a:p>
                      <a:pPr algn="ctr" fontAlgn="b"/>
                      <a:r>
                        <a:rPr lang="en-GB" sz="1600" b="1" u="none" strike="noStrike" dirty="0"/>
                        <a:t>59 (65</a:t>
                      </a:r>
                      <a:r>
                        <a:rPr lang="en-GB" sz="1600" b="1" u="none" strike="noStrike" dirty="0" smtClean="0"/>
                        <a:t>)* </a:t>
                      </a:r>
                      <a:endParaRPr lang="en-GB" sz="1600" b="1" i="0" u="none" strike="noStrike" dirty="0">
                        <a:solidFill>
                          <a:srgbClr val="000000"/>
                        </a:solidFill>
                        <a:latin typeface="+mn-lt"/>
                      </a:endParaRPr>
                    </a:p>
                  </a:txBody>
                  <a:tcPr marL="6385" marR="6385" marT="6385" marB="0" anchor="ctr"/>
                </a:tc>
                <a:tc>
                  <a:txBody>
                    <a:bodyPr/>
                    <a:lstStyle/>
                    <a:p>
                      <a:pPr algn="ctr" fontAlgn="b"/>
                      <a:r>
                        <a:rPr lang="en-GB" sz="1400" u="none" strike="noStrike" dirty="0"/>
                        <a:t>8 (9) </a:t>
                      </a:r>
                      <a:endParaRPr lang="en-GB" sz="1400" b="0" i="0" u="none" strike="noStrike" dirty="0">
                        <a:solidFill>
                          <a:srgbClr val="000000"/>
                        </a:solidFill>
                        <a:latin typeface="+mn-lt"/>
                      </a:endParaRPr>
                    </a:p>
                  </a:txBody>
                  <a:tcPr marL="6385" marR="6385" marT="6385" marB="0" anchor="ctr"/>
                </a:tc>
              </a:tr>
              <a:tr h="505078">
                <a:tc>
                  <a:txBody>
                    <a:bodyPr/>
                    <a:lstStyle/>
                    <a:p>
                      <a:pPr algn="ctr" fontAlgn="b"/>
                      <a:r>
                        <a:rPr lang="pt-BR" sz="1600" u="none" strike="noStrike" dirty="0"/>
                        <a:t>No emergent subsyndromal symptoms, n (%) </a:t>
                      </a:r>
                      <a:endParaRPr lang="pt-BR" sz="1600" b="0" i="0" u="none" strike="noStrike" dirty="0">
                        <a:solidFill>
                          <a:srgbClr val="000000"/>
                        </a:solidFill>
                        <a:latin typeface="+mn-lt"/>
                      </a:endParaRPr>
                    </a:p>
                  </a:txBody>
                  <a:tcPr marL="6385" marR="6385" marT="6385" marB="0" anchor="ctr"/>
                </a:tc>
                <a:tc>
                  <a:txBody>
                    <a:bodyPr/>
                    <a:lstStyle/>
                    <a:p>
                      <a:pPr algn="ctr" fontAlgn="b"/>
                      <a:r>
                        <a:rPr lang="en-GB" sz="1400" u="none" strike="noStrike" dirty="0"/>
                        <a:t>5 (9) </a:t>
                      </a:r>
                      <a:endParaRPr lang="en-GB" sz="1400" b="0" i="0" u="none" strike="noStrike" dirty="0">
                        <a:solidFill>
                          <a:srgbClr val="000000"/>
                        </a:solidFill>
                        <a:latin typeface="+mn-lt"/>
                      </a:endParaRPr>
                    </a:p>
                  </a:txBody>
                  <a:tcPr marL="6385" marR="6385" marT="6385" marB="0" anchor="ctr"/>
                </a:tc>
                <a:tc>
                  <a:txBody>
                    <a:bodyPr/>
                    <a:lstStyle/>
                    <a:p>
                      <a:pPr algn="ctr" fontAlgn="b"/>
                      <a:r>
                        <a:rPr lang="en-GB" sz="1400" u="none" strike="noStrike" dirty="0"/>
                        <a:t>11 (19) </a:t>
                      </a:r>
                      <a:endParaRPr lang="en-GB" sz="1400" b="0" i="0" u="none" strike="noStrike" dirty="0">
                        <a:solidFill>
                          <a:srgbClr val="000000"/>
                        </a:solidFill>
                        <a:latin typeface="+mn-lt"/>
                      </a:endParaRPr>
                    </a:p>
                  </a:txBody>
                  <a:tcPr marL="6385" marR="6385" marT="6385" marB="0" anchor="ctr"/>
                </a:tc>
                <a:tc>
                  <a:txBody>
                    <a:bodyPr/>
                    <a:lstStyle/>
                    <a:p>
                      <a:pPr algn="ctr" fontAlgn="b"/>
                      <a:r>
                        <a:rPr lang="en-GB" sz="1600" b="1" u="none" strike="noStrike" dirty="0"/>
                        <a:t>41 (72</a:t>
                      </a:r>
                      <a:r>
                        <a:rPr lang="en-GB" sz="1600" b="1" u="none" strike="noStrike" dirty="0" smtClean="0"/>
                        <a:t>)* </a:t>
                      </a:r>
                      <a:endParaRPr lang="en-GB" sz="1600" b="1" i="0" u="none" strike="noStrike" dirty="0">
                        <a:solidFill>
                          <a:srgbClr val="000000"/>
                        </a:solidFill>
                        <a:latin typeface="+mn-lt"/>
                      </a:endParaRPr>
                    </a:p>
                  </a:txBody>
                  <a:tcPr marL="6385" marR="6385" marT="6385"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title"/>
          </p:nvPr>
        </p:nvSpPr>
        <p:spPr/>
        <p:txBody>
          <a:bodyPr/>
          <a:lstStyle/>
          <a:p>
            <a:pPr eaLnBrk="1" hangingPunct="1"/>
            <a:r>
              <a:rPr lang="en-US" sz="3200" smtClean="0">
                <a:ea typeface="ＭＳ Ｐゴシック" pitchFamily="34" charset="-128"/>
              </a:rPr>
              <a:t>What can Neurocognition tell us?</a:t>
            </a:r>
          </a:p>
        </p:txBody>
      </p:sp>
      <p:pic>
        <p:nvPicPr>
          <p:cNvPr id="251906" name="Picture 3"/>
          <p:cNvPicPr>
            <a:picLocks noGrp="1" noChangeAspect="1" noChangeArrowheads="1"/>
          </p:cNvPicPr>
          <p:nvPr>
            <p:ph type="body" sz="half" idx="1"/>
          </p:nvPr>
        </p:nvPicPr>
        <p:blipFill>
          <a:blip r:embed="rId3" cstate="print"/>
          <a:srcRect/>
          <a:stretch>
            <a:fillRect/>
          </a:stretch>
        </p:blipFill>
        <p:spPr>
          <a:xfrm>
            <a:off x="474663" y="1562100"/>
            <a:ext cx="4019550" cy="4686300"/>
          </a:xfrm>
        </p:spPr>
      </p:pic>
      <p:pic>
        <p:nvPicPr>
          <p:cNvPr id="251907" name="Picture 4"/>
          <p:cNvPicPr>
            <a:picLocks noGrp="1" noChangeAspect="1" noChangeArrowheads="1"/>
          </p:cNvPicPr>
          <p:nvPr>
            <p:ph type="body" sz="half" idx="2"/>
          </p:nvPr>
        </p:nvPicPr>
        <p:blipFill>
          <a:blip r:embed="rId4" cstate="print"/>
          <a:srcRect/>
          <a:stretch>
            <a:fillRect/>
          </a:stretch>
        </p:blipFill>
        <p:spPr>
          <a:xfrm>
            <a:off x="4649788" y="1562100"/>
            <a:ext cx="4019550" cy="46863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3"/>
          <p:cNvSpPr>
            <a:spLocks noGrp="1" noChangeArrowheads="1"/>
          </p:cNvSpPr>
          <p:nvPr>
            <p:ph type="title"/>
          </p:nvPr>
        </p:nvSpPr>
        <p:spPr/>
        <p:txBody>
          <a:bodyPr/>
          <a:lstStyle/>
          <a:p>
            <a:r>
              <a:rPr lang="en-US" smtClean="0">
                <a:ea typeface="ＭＳ Ｐゴシック" pitchFamily="34" charset="-128"/>
              </a:rPr>
              <a:t>Functional Impairment in Bipolar Disorder</a:t>
            </a:r>
          </a:p>
        </p:txBody>
      </p:sp>
      <p:graphicFrame>
        <p:nvGraphicFramePr>
          <p:cNvPr id="247810" name="Object 2"/>
          <p:cNvGraphicFramePr>
            <a:graphicFrameLocks noGrp="1" noChangeAspect="1"/>
          </p:cNvGraphicFramePr>
          <p:nvPr>
            <p:ph idx="1"/>
          </p:nvPr>
        </p:nvGraphicFramePr>
        <p:xfrm>
          <a:off x="1350963" y="1577975"/>
          <a:ext cx="6410325" cy="3979863"/>
        </p:xfrm>
        <a:graphic>
          <a:graphicData uri="http://schemas.openxmlformats.org/presentationml/2006/ole">
            <mc:AlternateContent xmlns:mc="http://schemas.openxmlformats.org/markup-compatibility/2006">
              <mc:Choice xmlns:v="urn:schemas-microsoft-com:vml" Requires="v">
                <p:oleObj spid="_x0000_s247813" r:id="rId5" imgW="6407451" imgH="3981033" progId="Excel.Sheet.8">
                  <p:embed/>
                </p:oleObj>
              </mc:Choice>
              <mc:Fallback>
                <p:oleObj r:id="rId5" imgW="6407451" imgH="3981033" progId="Excel.Sheet.8">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0963" y="1577975"/>
                        <a:ext cx="6410325" cy="397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12"/>
          <p:cNvSpPr>
            <a:spLocks noGrp="1"/>
          </p:cNvSpPr>
          <p:nvPr>
            <p:ph type="body" sz="quarter" idx="10"/>
          </p:nvPr>
        </p:nvSpPr>
        <p:spPr>
          <a:xfrm>
            <a:off x="795338" y="6281738"/>
            <a:ext cx="7823200" cy="490537"/>
          </a:xfrm>
        </p:spPr>
        <p:txBody>
          <a:bodyPr/>
          <a:lstStyle/>
          <a:p>
            <a:pPr marL="0" indent="0">
              <a:defRPr/>
            </a:pPr>
            <a:r>
              <a:rPr lang="en-US" sz="1400" b="1" dirty="0" smtClean="0">
                <a:solidFill>
                  <a:schemeClr val="accent1">
                    <a:lumMod val="75000"/>
                  </a:schemeClr>
                </a:solidFill>
                <a:cs typeface="Arial" pitchFamily="34" charset="0"/>
              </a:rPr>
              <a:t>1. </a:t>
            </a:r>
            <a:r>
              <a:rPr lang="en-US" sz="1400" b="1" dirty="0" err="1" smtClean="0">
                <a:solidFill>
                  <a:schemeClr val="accent1">
                    <a:lumMod val="75000"/>
                  </a:schemeClr>
                </a:solidFill>
                <a:cs typeface="Arial" pitchFamily="34" charset="0"/>
              </a:rPr>
              <a:t>Tohen</a:t>
            </a:r>
            <a:r>
              <a:rPr lang="en-US" sz="1400" b="1" dirty="0" smtClean="0">
                <a:solidFill>
                  <a:schemeClr val="accent1">
                    <a:lumMod val="75000"/>
                  </a:schemeClr>
                </a:solidFill>
                <a:cs typeface="Arial" pitchFamily="34" charset="0"/>
              </a:rPr>
              <a:t> M, et al. </a:t>
            </a:r>
            <a:r>
              <a:rPr lang="en-US" sz="1400" b="1" i="1" dirty="0" smtClean="0">
                <a:solidFill>
                  <a:schemeClr val="accent1">
                    <a:lumMod val="75000"/>
                  </a:schemeClr>
                </a:solidFill>
                <a:cs typeface="Arial" pitchFamily="34" charset="0"/>
              </a:rPr>
              <a:t>Am J Psychiatry</a:t>
            </a:r>
            <a:r>
              <a:rPr lang="en-US" sz="1400" b="1" dirty="0" smtClean="0">
                <a:solidFill>
                  <a:schemeClr val="accent1">
                    <a:lumMod val="75000"/>
                  </a:schemeClr>
                </a:solidFill>
                <a:cs typeface="Arial" pitchFamily="34" charset="0"/>
              </a:rPr>
              <a:t> 2000;157:220</a:t>
            </a:r>
            <a:r>
              <a:rPr lang="en-GB" sz="1400" b="1" dirty="0" smtClean="0">
                <a:solidFill>
                  <a:schemeClr val="accent1">
                    <a:lumMod val="75000"/>
                  </a:schemeClr>
                </a:solidFill>
                <a:cs typeface="Arial" pitchFamily="34" charset="0"/>
              </a:rPr>
              <a:t>–</a:t>
            </a:r>
            <a:r>
              <a:rPr lang="en-US" sz="1400" b="1" dirty="0" smtClean="0">
                <a:solidFill>
                  <a:schemeClr val="accent1">
                    <a:lumMod val="75000"/>
                  </a:schemeClr>
                </a:solidFill>
                <a:cs typeface="Arial" pitchFamily="34" charset="0"/>
              </a:rPr>
              <a:t>228; 2. </a:t>
            </a:r>
            <a:r>
              <a:rPr lang="en-GB" sz="1400" b="1" dirty="0" smtClean="0">
                <a:solidFill>
                  <a:schemeClr val="accent1">
                    <a:lumMod val="75000"/>
                  </a:schemeClr>
                </a:solidFill>
                <a:cs typeface="Arial" pitchFamily="34" charset="0"/>
              </a:rPr>
              <a:t>Frank E, et al </a:t>
            </a:r>
            <a:r>
              <a:rPr lang="en-GB" sz="1400" b="1" i="1" dirty="0" smtClean="0">
                <a:solidFill>
                  <a:schemeClr val="accent1">
                    <a:lumMod val="75000"/>
                  </a:schemeClr>
                </a:solidFill>
                <a:cs typeface="Arial" pitchFamily="34" charset="0"/>
              </a:rPr>
              <a:t>Arch Gen Psychiatry </a:t>
            </a:r>
            <a:r>
              <a:rPr lang="en-GB" sz="1400" b="1" dirty="0" smtClean="0">
                <a:solidFill>
                  <a:schemeClr val="accent1">
                    <a:lumMod val="75000"/>
                  </a:schemeClr>
                </a:solidFill>
                <a:cs typeface="Arial" pitchFamily="34" charset="0"/>
              </a:rPr>
              <a:t>1991;48:851–855.</a:t>
            </a:r>
          </a:p>
          <a:p>
            <a:pPr marL="342875" indent="-342875">
              <a:defRPr/>
            </a:pPr>
            <a:endParaRPr lang="en-GB" sz="1400" b="1" dirty="0">
              <a:solidFill>
                <a:schemeClr val="accent1">
                  <a:lumMod val="75000"/>
                </a:schemeClr>
              </a:solidFill>
            </a:endParaRPr>
          </a:p>
        </p:txBody>
      </p:sp>
      <p:grpSp>
        <p:nvGrpSpPr>
          <p:cNvPr id="247812" name="Group 8"/>
          <p:cNvGrpSpPr>
            <a:grpSpLocks/>
          </p:cNvGrpSpPr>
          <p:nvPr/>
        </p:nvGrpSpPr>
        <p:grpSpPr bwMode="auto">
          <a:xfrm>
            <a:off x="3255963" y="5148263"/>
            <a:ext cx="3405187" cy="217487"/>
            <a:chOff x="3122899" y="5084758"/>
            <a:chExt cx="3405648" cy="218624"/>
          </a:xfrm>
        </p:grpSpPr>
        <p:sp>
          <p:nvSpPr>
            <p:cNvPr id="247815" name="Rectangle 15"/>
            <p:cNvSpPr>
              <a:spLocks noChangeArrowheads="1"/>
            </p:cNvSpPr>
            <p:nvPr/>
          </p:nvSpPr>
          <p:spPr bwMode="auto">
            <a:xfrm>
              <a:off x="3122899" y="5087938"/>
              <a:ext cx="870431"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ea typeface="ＭＳ Ｐゴシック" pitchFamily="34" charset="-128"/>
                </a:rPr>
                <a:t>6 months</a:t>
              </a:r>
              <a:r>
                <a:rPr lang="en-US" sz="1400" b="1" baseline="30000">
                  <a:solidFill>
                    <a:srgbClr val="000000"/>
                  </a:solidFill>
                  <a:latin typeface="Arial" charset="0"/>
                  <a:ea typeface="ＭＳ Ｐゴシック" pitchFamily="34" charset="-128"/>
                </a:rPr>
                <a:t>1</a:t>
              </a:r>
            </a:p>
          </p:txBody>
        </p:sp>
        <p:sp>
          <p:nvSpPr>
            <p:cNvPr id="247816" name="Rectangle 16"/>
            <p:cNvSpPr>
              <a:spLocks noChangeArrowheads="1"/>
            </p:cNvSpPr>
            <p:nvPr/>
          </p:nvSpPr>
          <p:spPr bwMode="auto">
            <a:xfrm>
              <a:off x="5836050" y="5084758"/>
              <a:ext cx="692497"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ea typeface="ＭＳ Ｐゴシック" pitchFamily="34" charset="-128"/>
                </a:rPr>
                <a:t>2 years</a:t>
              </a:r>
              <a:r>
                <a:rPr lang="en-US" sz="1400" b="1" baseline="30000">
                  <a:solidFill>
                    <a:srgbClr val="000000"/>
                  </a:solidFill>
                  <a:latin typeface="Arial" charset="0"/>
                  <a:ea typeface="ＭＳ Ｐゴシック" pitchFamily="34" charset="-128"/>
                </a:rPr>
                <a:t>1</a:t>
              </a:r>
            </a:p>
          </p:txBody>
        </p:sp>
      </p:grpSp>
      <p:sp>
        <p:nvSpPr>
          <p:cNvPr id="247813" name="TextBox 18"/>
          <p:cNvSpPr txBox="1">
            <a:spLocks noChangeArrowheads="1"/>
          </p:cNvSpPr>
          <p:nvPr/>
        </p:nvSpPr>
        <p:spPr bwMode="auto">
          <a:xfrm>
            <a:off x="731838" y="5414963"/>
            <a:ext cx="7886700" cy="1050925"/>
          </a:xfrm>
          <a:prstGeom prst="rect">
            <a:avLst/>
          </a:prstGeom>
          <a:noFill/>
          <a:ln w="9525">
            <a:noFill/>
            <a:miter lim="800000"/>
            <a:headEnd/>
            <a:tailEnd/>
          </a:ln>
        </p:spPr>
        <p:txBody>
          <a:bodyPr lIns="91433" tIns="45716" rIns="91433" bIns="45716">
            <a:spAutoFit/>
          </a:bodyPr>
          <a:lstStyle/>
          <a:p>
            <a:r>
              <a:rPr lang="en-GB" sz="1100" b="1">
                <a:solidFill>
                  <a:srgbClr val="000000"/>
                </a:solidFill>
                <a:latin typeface="Arial" charset="0"/>
                <a:ea typeface="ＭＳ Ｐゴシック" pitchFamily="34" charset="-128"/>
              </a:rPr>
              <a:t>Syndromal recovery: no longer meeting criteria for an ongoing Diagnostic and Statistical Manual of Mental Health Disorders – Fourth Edition (DSM-IV) illness episode, as described by Frank et al.</a:t>
            </a:r>
            <a:r>
              <a:rPr lang="en-GB" sz="1100" b="1" baseline="30000">
                <a:solidFill>
                  <a:srgbClr val="000000"/>
                </a:solidFill>
                <a:latin typeface="Arial" charset="0"/>
                <a:ea typeface="ＭＳ Ｐゴシック" pitchFamily="34" charset="-128"/>
              </a:rPr>
              <a:t>2</a:t>
            </a:r>
            <a:br>
              <a:rPr lang="en-GB" sz="1100" b="1" baseline="30000">
                <a:solidFill>
                  <a:srgbClr val="000000"/>
                </a:solidFill>
                <a:latin typeface="Arial" charset="0"/>
                <a:ea typeface="ＭＳ Ｐゴシック" pitchFamily="34" charset="-128"/>
              </a:rPr>
            </a:br>
            <a:r>
              <a:rPr lang="en-GB" sz="1100" b="1">
                <a:solidFill>
                  <a:srgbClr val="000000"/>
                </a:solidFill>
                <a:latin typeface="Arial" charset="0"/>
                <a:ea typeface="ＭＳ Ｐゴシック" pitchFamily="34" charset="-128"/>
              </a:rPr>
              <a:t>Functional recovery: comparison of ratings on the Modified Vocational Status Index (vocational status) and Modified Location Code Index (living situation) at entry vs. 6- and 24-month follow-up, required return to at least baseline levels of both measures.</a:t>
            </a:r>
          </a:p>
          <a:p>
            <a:endParaRPr lang="en-GB" sz="1100" b="1" baseline="30000">
              <a:solidFill>
                <a:srgbClr val="000000"/>
              </a:solidFill>
              <a:latin typeface="Arial" charset="0"/>
              <a:ea typeface="ＭＳ Ｐゴシック" pitchFamily="34" charset="-128"/>
            </a:endParaRPr>
          </a:p>
        </p:txBody>
      </p:sp>
      <p:sp>
        <p:nvSpPr>
          <p:cNvPr id="10" name="Rounded Rectangle 9"/>
          <p:cNvSpPr/>
          <p:nvPr/>
        </p:nvSpPr>
        <p:spPr bwMode="auto">
          <a:xfrm>
            <a:off x="496888" y="876300"/>
            <a:ext cx="8142287" cy="742950"/>
          </a:xfrm>
          <a:prstGeom prst="roundRect">
            <a:avLst/>
          </a:prstGeom>
          <a:solidFill>
            <a:schemeClr val="accent1"/>
          </a:solidFill>
          <a:ln w="1270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lIns="91433" tIns="45716" rIns="91433" bIns="45716" anchor="ctr"/>
          <a:lstStyle/>
          <a:p>
            <a:pPr algn="ctr">
              <a:defRPr/>
            </a:pPr>
            <a:r>
              <a:rPr lang="en-GB" sz="1800" b="1" dirty="0">
                <a:solidFill>
                  <a:srgbClr val="FFFFFF"/>
                </a:solidFill>
                <a:latin typeface="Arial"/>
                <a:ea typeface="ＭＳ Ｐゴシック"/>
                <a:cs typeface="Arial" pitchFamily="34" charset="0"/>
              </a:rPr>
              <a:t>Syndromal recovery was attained soon after hospitalisation, but only one out of three patients achieved functional recovery 24 months later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620713" y="3724275"/>
            <a:ext cx="8221662" cy="2425700"/>
          </a:xfrm>
          <a:custGeom>
            <a:avLst/>
            <a:gdLst>
              <a:gd name="connsiteX0" fmla="*/ 0 w 6096000"/>
              <a:gd name="connsiteY0" fmla="*/ 0 h 844560"/>
              <a:gd name="connsiteX1" fmla="*/ 6096000 w 6096000"/>
              <a:gd name="connsiteY1" fmla="*/ 0 h 844560"/>
              <a:gd name="connsiteX2" fmla="*/ 6096000 w 6096000"/>
              <a:gd name="connsiteY2" fmla="*/ 844560 h 844560"/>
              <a:gd name="connsiteX3" fmla="*/ 0 w 6096000"/>
              <a:gd name="connsiteY3" fmla="*/ 844560 h 844560"/>
              <a:gd name="connsiteX4" fmla="*/ 0 w 6096000"/>
              <a:gd name="connsiteY4" fmla="*/ 0 h 84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44560">
                <a:moveTo>
                  <a:pt x="0" y="0"/>
                </a:moveTo>
                <a:lnTo>
                  <a:pt x="6096000" y="0"/>
                </a:lnTo>
                <a:lnTo>
                  <a:pt x="6096000" y="844560"/>
                </a:lnTo>
                <a:lnTo>
                  <a:pt x="0" y="844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3534" tIns="21588" rIns="120895" bIns="21588" spcCol="1269"/>
          <a:lstStyle/>
          <a:p>
            <a:pPr marL="114292" lvl="1" indent="-114292" defTabSz="577807">
              <a:spcBef>
                <a:spcPts val="400"/>
              </a:spcBef>
              <a:spcAft>
                <a:spcPts val="600"/>
              </a:spcAft>
              <a:buFont typeface="Arial" pitchFamily="34" charset="0"/>
              <a:buChar char="•"/>
              <a:defRPr/>
            </a:pPr>
            <a:r>
              <a:rPr lang="en-US" sz="1800" dirty="0">
                <a:solidFill>
                  <a:srgbClr val="000000">
                    <a:hueOff val="0"/>
                    <a:satOff val="0"/>
                    <a:lumOff val="0"/>
                    <a:alphaOff val="0"/>
                  </a:srgbClr>
                </a:solidFill>
                <a:ea typeface="ＭＳ Ｐゴシック"/>
              </a:rPr>
              <a:t>Types and impact of cognitive dysfunction </a:t>
            </a:r>
          </a:p>
          <a:p>
            <a:pPr marL="114292" lvl="1" indent="-114292" defTabSz="577807">
              <a:spcBef>
                <a:spcPts val="400"/>
              </a:spcBef>
              <a:spcAft>
                <a:spcPts val="600"/>
              </a:spcAft>
              <a:buFont typeface="Arial" pitchFamily="34" charset="0"/>
              <a:buChar char="•"/>
              <a:defRPr/>
            </a:pPr>
            <a:r>
              <a:rPr lang="en-US" sz="1800" dirty="0">
                <a:solidFill>
                  <a:srgbClr val="000000">
                    <a:hueOff val="0"/>
                    <a:satOff val="0"/>
                    <a:lumOff val="0"/>
                    <a:alphaOff val="0"/>
                  </a:srgbClr>
                </a:solidFill>
                <a:ea typeface="ＭＳ Ｐゴシック"/>
              </a:rPr>
              <a:t>Relationship between cognitive dysfunction and symptomatic as well as functional outcomes</a:t>
            </a:r>
          </a:p>
          <a:p>
            <a:pPr marL="114292" lvl="1" indent="-114292" defTabSz="577807">
              <a:spcBef>
                <a:spcPts val="400"/>
              </a:spcBef>
              <a:spcAft>
                <a:spcPts val="600"/>
              </a:spcAft>
              <a:buFont typeface="Arial" pitchFamily="34" charset="0"/>
              <a:buChar char="•"/>
              <a:defRPr/>
            </a:pPr>
            <a:r>
              <a:rPr lang="en-US" sz="1800" dirty="0">
                <a:solidFill>
                  <a:srgbClr val="000000">
                    <a:hueOff val="0"/>
                    <a:satOff val="0"/>
                    <a:lumOff val="0"/>
                    <a:alphaOff val="0"/>
                  </a:srgbClr>
                </a:solidFill>
                <a:ea typeface="ＭＳ Ｐゴシック"/>
              </a:rPr>
              <a:t>Pharmacologic and psychosocial interventions that </a:t>
            </a:r>
            <a:r>
              <a:rPr lang="en-US" sz="1800" dirty="0" err="1">
                <a:solidFill>
                  <a:srgbClr val="000000">
                    <a:hueOff val="0"/>
                    <a:satOff val="0"/>
                    <a:lumOff val="0"/>
                    <a:alphaOff val="0"/>
                  </a:srgbClr>
                </a:solidFill>
                <a:ea typeface="ＭＳ Ｐゴシック"/>
              </a:rPr>
              <a:t>minimise</a:t>
            </a:r>
            <a:r>
              <a:rPr lang="en-US" sz="1800" dirty="0">
                <a:solidFill>
                  <a:srgbClr val="000000">
                    <a:hueOff val="0"/>
                    <a:satOff val="0"/>
                    <a:lumOff val="0"/>
                    <a:alphaOff val="0"/>
                  </a:srgbClr>
                </a:solidFill>
                <a:ea typeface="ＭＳ Ｐゴシック"/>
              </a:rPr>
              <a:t> cognitive deficits</a:t>
            </a:r>
          </a:p>
          <a:p>
            <a:pPr marL="114292" lvl="1" indent="-114292" defTabSz="577807">
              <a:spcBef>
                <a:spcPts val="400"/>
              </a:spcBef>
              <a:spcAft>
                <a:spcPts val="600"/>
              </a:spcAft>
              <a:buFont typeface="Arial" pitchFamily="34" charset="0"/>
              <a:buChar char="•"/>
              <a:defRPr/>
            </a:pPr>
            <a:r>
              <a:rPr lang="en-US" sz="1800" dirty="0">
                <a:solidFill>
                  <a:srgbClr val="000000">
                    <a:hueOff val="0"/>
                    <a:satOff val="0"/>
                    <a:lumOff val="0"/>
                    <a:alphaOff val="0"/>
                  </a:srgbClr>
                </a:solidFill>
                <a:ea typeface="ＭＳ Ｐゴシック"/>
              </a:rPr>
              <a:t>Pharmacologic treatments with minimal adverse health effects</a:t>
            </a:r>
          </a:p>
          <a:p>
            <a:pPr marL="114292" lvl="1" indent="-114292" defTabSz="577807">
              <a:spcBef>
                <a:spcPts val="400"/>
              </a:spcBef>
              <a:spcAft>
                <a:spcPts val="600"/>
              </a:spcAft>
              <a:buFont typeface="Arial" pitchFamily="34" charset="0"/>
              <a:buChar char="•"/>
              <a:defRPr/>
            </a:pPr>
            <a:r>
              <a:rPr lang="en-US" sz="1800" dirty="0">
                <a:solidFill>
                  <a:srgbClr val="000000">
                    <a:hueOff val="0"/>
                    <a:satOff val="0"/>
                    <a:lumOff val="0"/>
                    <a:alphaOff val="0"/>
                  </a:srgbClr>
                </a:solidFill>
                <a:ea typeface="ＭＳ Ｐゴシック"/>
              </a:rPr>
              <a:t>Interventions for bipolar depression and relapse prevention of depression</a:t>
            </a:r>
          </a:p>
          <a:p>
            <a:pPr marL="114292" lvl="1" indent="-114292" defTabSz="577807">
              <a:spcBef>
                <a:spcPts val="400"/>
              </a:spcBef>
              <a:spcAft>
                <a:spcPts val="600"/>
              </a:spcAft>
              <a:defRPr/>
            </a:pPr>
            <a:endParaRPr lang="en-US" sz="1800" dirty="0">
              <a:solidFill>
                <a:srgbClr val="000000">
                  <a:hueOff val="0"/>
                  <a:satOff val="0"/>
                  <a:lumOff val="0"/>
                  <a:alphaOff val="0"/>
                </a:srgbClr>
              </a:solidFill>
              <a:ea typeface="ＭＳ Ｐゴシック"/>
            </a:endParaRPr>
          </a:p>
        </p:txBody>
      </p:sp>
      <p:sp>
        <p:nvSpPr>
          <p:cNvPr id="249858" name="Rectangle 2"/>
          <p:cNvSpPr>
            <a:spLocks noGrp="1" noChangeArrowheads="1"/>
          </p:cNvSpPr>
          <p:nvPr>
            <p:ph type="title"/>
          </p:nvPr>
        </p:nvSpPr>
        <p:spPr/>
        <p:txBody>
          <a:bodyPr/>
          <a:lstStyle/>
          <a:p>
            <a:r>
              <a:rPr lang="en-US" smtClean="0">
                <a:ea typeface="ＭＳ Ｐゴシック" pitchFamily="34" charset="-128"/>
              </a:rPr>
              <a:t>Functional Outcomes in Bipolar Disorder</a:t>
            </a:r>
          </a:p>
        </p:txBody>
      </p:sp>
      <p:sp>
        <p:nvSpPr>
          <p:cNvPr id="249859" name="TextBox 3"/>
          <p:cNvSpPr txBox="1">
            <a:spLocks noChangeArrowheads="1"/>
          </p:cNvSpPr>
          <p:nvPr/>
        </p:nvSpPr>
        <p:spPr bwMode="auto">
          <a:xfrm>
            <a:off x="787400" y="6230938"/>
            <a:ext cx="7831138" cy="523875"/>
          </a:xfrm>
          <a:prstGeom prst="rect">
            <a:avLst/>
          </a:prstGeom>
          <a:noFill/>
          <a:ln w="9525">
            <a:noFill/>
            <a:miter lim="800000"/>
            <a:headEnd/>
            <a:tailEnd/>
          </a:ln>
        </p:spPr>
        <p:txBody>
          <a:bodyPr lIns="91433" tIns="45716" rIns="91433" bIns="45716">
            <a:spAutoFit/>
          </a:bodyPr>
          <a:lstStyle/>
          <a:p>
            <a:r>
              <a:rPr lang="en-GB" sz="1400" b="1">
                <a:solidFill>
                  <a:srgbClr val="04507D"/>
                </a:solidFill>
                <a:latin typeface="Arial" charset="0"/>
                <a:ea typeface="ＭＳ Ｐゴシック" pitchFamily="34" charset="-128"/>
              </a:rPr>
              <a:t>1. </a:t>
            </a:r>
            <a:r>
              <a:rPr lang="en-US" sz="1400" b="1">
                <a:solidFill>
                  <a:srgbClr val="04507D"/>
                </a:solidFill>
                <a:latin typeface="Arial" charset="0"/>
                <a:ea typeface="ＭＳ Ｐゴシック" pitchFamily="34" charset="-128"/>
              </a:rPr>
              <a:t>Tohen M, et al. </a:t>
            </a:r>
            <a:r>
              <a:rPr lang="en-US" sz="1400" b="1" i="1">
                <a:solidFill>
                  <a:srgbClr val="04507D"/>
                </a:solidFill>
                <a:latin typeface="Arial" charset="0"/>
                <a:ea typeface="ＭＳ Ｐゴシック" pitchFamily="34" charset="-128"/>
              </a:rPr>
              <a:t>Am J Psychiatry</a:t>
            </a:r>
            <a:r>
              <a:rPr lang="en-US" sz="1400" b="1">
                <a:solidFill>
                  <a:srgbClr val="04507D"/>
                </a:solidFill>
                <a:latin typeface="Arial" charset="0"/>
                <a:ea typeface="ＭＳ Ｐゴシック" pitchFamily="34" charset="-128"/>
              </a:rPr>
              <a:t> 2000;157:220</a:t>
            </a:r>
            <a:r>
              <a:rPr lang="en-GB" sz="1400" b="1">
                <a:solidFill>
                  <a:srgbClr val="04507D"/>
                </a:solidFill>
                <a:latin typeface="Arial" charset="0"/>
                <a:ea typeface="ＭＳ Ｐゴシック" pitchFamily="34" charset="-128"/>
              </a:rPr>
              <a:t>–2</a:t>
            </a:r>
            <a:r>
              <a:rPr lang="en-US" sz="1400" b="1">
                <a:solidFill>
                  <a:srgbClr val="04507D"/>
                </a:solidFill>
                <a:latin typeface="Arial" charset="0"/>
                <a:ea typeface="ＭＳ Ｐゴシック" pitchFamily="34" charset="-128"/>
              </a:rPr>
              <a:t>28; </a:t>
            </a:r>
            <a:br>
              <a:rPr lang="en-US" sz="1400" b="1">
                <a:solidFill>
                  <a:srgbClr val="04507D"/>
                </a:solidFill>
                <a:latin typeface="Arial" charset="0"/>
                <a:ea typeface="ＭＳ Ｐゴシック" pitchFamily="34" charset="-128"/>
              </a:rPr>
            </a:br>
            <a:r>
              <a:rPr lang="en-US" sz="1400" b="1">
                <a:solidFill>
                  <a:srgbClr val="04507D"/>
                </a:solidFill>
                <a:latin typeface="Arial" charset="0"/>
                <a:ea typeface="ＭＳ Ｐゴシック" pitchFamily="34" charset="-128"/>
              </a:rPr>
              <a:t>2. Keck, PE. </a:t>
            </a:r>
            <a:r>
              <a:rPr lang="en-GB" sz="1400" b="1" i="1">
                <a:solidFill>
                  <a:srgbClr val="04507D"/>
                </a:solidFill>
                <a:latin typeface="Arial" charset="0"/>
                <a:ea typeface="ＭＳ Ｐゴシック" pitchFamily="34" charset="-128"/>
              </a:rPr>
              <a:t>J Clin Psychiatry</a:t>
            </a:r>
            <a:r>
              <a:rPr lang="en-GB" sz="1400" b="1">
                <a:solidFill>
                  <a:srgbClr val="04507D"/>
                </a:solidFill>
                <a:latin typeface="Arial" charset="0"/>
                <a:ea typeface="ＭＳ Ｐゴシック" pitchFamily="34" charset="-128"/>
              </a:rPr>
              <a:t>. 2006;67:e17.</a:t>
            </a:r>
            <a:endParaRPr lang="pl-PL" sz="1400" b="1">
              <a:solidFill>
                <a:srgbClr val="04507D"/>
              </a:solidFill>
              <a:latin typeface="Arial" charset="0"/>
              <a:ea typeface="ＭＳ Ｐゴシック" pitchFamily="34" charset="-128"/>
            </a:endParaRPr>
          </a:p>
        </p:txBody>
      </p:sp>
      <p:sp>
        <p:nvSpPr>
          <p:cNvPr id="8" name="Freeform 7"/>
          <p:cNvSpPr/>
          <p:nvPr/>
        </p:nvSpPr>
        <p:spPr>
          <a:xfrm>
            <a:off x="766763" y="1217613"/>
            <a:ext cx="2519362" cy="496887"/>
          </a:xfrm>
          <a:custGeom>
            <a:avLst/>
            <a:gdLst>
              <a:gd name="connsiteX0" fmla="*/ 0 w 6096000"/>
              <a:gd name="connsiteY0" fmla="*/ 66301 h 397800"/>
              <a:gd name="connsiteX1" fmla="*/ 19419 w 6096000"/>
              <a:gd name="connsiteY1" fmla="*/ 19419 h 397800"/>
              <a:gd name="connsiteX2" fmla="*/ 66301 w 6096000"/>
              <a:gd name="connsiteY2" fmla="*/ 0 h 397800"/>
              <a:gd name="connsiteX3" fmla="*/ 6029699 w 6096000"/>
              <a:gd name="connsiteY3" fmla="*/ 0 h 397800"/>
              <a:gd name="connsiteX4" fmla="*/ 6076581 w 6096000"/>
              <a:gd name="connsiteY4" fmla="*/ 19419 h 397800"/>
              <a:gd name="connsiteX5" fmla="*/ 6096000 w 6096000"/>
              <a:gd name="connsiteY5" fmla="*/ 66301 h 397800"/>
              <a:gd name="connsiteX6" fmla="*/ 6096000 w 6096000"/>
              <a:gd name="connsiteY6" fmla="*/ 331499 h 397800"/>
              <a:gd name="connsiteX7" fmla="*/ 6076581 w 6096000"/>
              <a:gd name="connsiteY7" fmla="*/ 378381 h 397800"/>
              <a:gd name="connsiteX8" fmla="*/ 6029699 w 6096000"/>
              <a:gd name="connsiteY8" fmla="*/ 397800 h 397800"/>
              <a:gd name="connsiteX9" fmla="*/ 66301 w 6096000"/>
              <a:gd name="connsiteY9" fmla="*/ 397800 h 397800"/>
              <a:gd name="connsiteX10" fmla="*/ 19419 w 6096000"/>
              <a:gd name="connsiteY10" fmla="*/ 378381 h 397800"/>
              <a:gd name="connsiteX11" fmla="*/ 0 w 6096000"/>
              <a:gd name="connsiteY11" fmla="*/ 331499 h 397800"/>
              <a:gd name="connsiteX12" fmla="*/ 0 w 6096000"/>
              <a:gd name="connsiteY12"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397800">
                <a:moveTo>
                  <a:pt x="0" y="66301"/>
                </a:moveTo>
                <a:cubicBezTo>
                  <a:pt x="0" y="48717"/>
                  <a:pt x="6985" y="31853"/>
                  <a:pt x="19419" y="19419"/>
                </a:cubicBezTo>
                <a:cubicBezTo>
                  <a:pt x="31853" y="6985"/>
                  <a:pt x="48717" y="0"/>
                  <a:pt x="66301" y="0"/>
                </a:cubicBezTo>
                <a:lnTo>
                  <a:pt x="6029699" y="0"/>
                </a:lnTo>
                <a:cubicBezTo>
                  <a:pt x="6047283" y="0"/>
                  <a:pt x="6064147" y="6985"/>
                  <a:pt x="6076581" y="19419"/>
                </a:cubicBezTo>
                <a:cubicBezTo>
                  <a:pt x="6089015" y="31853"/>
                  <a:pt x="6096000" y="48717"/>
                  <a:pt x="6096000" y="66301"/>
                </a:cubicBezTo>
                <a:lnTo>
                  <a:pt x="6096000" y="331499"/>
                </a:lnTo>
                <a:cubicBezTo>
                  <a:pt x="6096000" y="349083"/>
                  <a:pt x="6089015" y="365947"/>
                  <a:pt x="6076581" y="378381"/>
                </a:cubicBezTo>
                <a:cubicBezTo>
                  <a:pt x="6064147" y="390815"/>
                  <a:pt x="6047283" y="397800"/>
                  <a:pt x="6029699" y="397800"/>
                </a:cubicBezTo>
                <a:lnTo>
                  <a:pt x="66301" y="397800"/>
                </a:lnTo>
                <a:cubicBezTo>
                  <a:pt x="48717" y="397800"/>
                  <a:pt x="31853" y="390815"/>
                  <a:pt x="19419" y="378381"/>
                </a:cubicBezTo>
                <a:cubicBezTo>
                  <a:pt x="6985" y="365947"/>
                  <a:pt x="0" y="349083"/>
                  <a:pt x="0" y="331499"/>
                </a:cubicBezTo>
                <a:lnTo>
                  <a:pt x="0" y="66301"/>
                </a:lnTo>
                <a:close/>
              </a:path>
            </a:pathLst>
          </a:custGeom>
          <a:ln w="12700">
            <a:solidFill>
              <a:schemeClr val="accent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4183" tIns="84183" rIns="84183" bIns="84183" spcCol="1269" anchor="ctr"/>
          <a:lstStyle/>
          <a:p>
            <a:pPr algn="ctr" defTabSz="755594">
              <a:lnSpc>
                <a:spcPct val="90000"/>
              </a:lnSpc>
              <a:spcAft>
                <a:spcPct val="35000"/>
              </a:spcAft>
              <a:defRPr/>
            </a:pPr>
            <a:r>
              <a:rPr lang="en-US" sz="2000" b="1" dirty="0">
                <a:solidFill>
                  <a:srgbClr val="FFFFFF"/>
                </a:solidFill>
                <a:ea typeface="ＭＳ Ｐゴシック"/>
                <a:cs typeface="ＭＳ Ｐゴシック"/>
              </a:rPr>
              <a:t>Multiple domains</a:t>
            </a:r>
            <a:r>
              <a:rPr lang="en-US" sz="2000" b="1" baseline="30000" dirty="0">
                <a:solidFill>
                  <a:srgbClr val="FFFFFF"/>
                </a:solidFill>
                <a:ea typeface="ＭＳ Ｐゴシック"/>
                <a:cs typeface="ＭＳ Ｐゴシック"/>
              </a:rPr>
              <a:t>1</a:t>
            </a:r>
            <a:endParaRPr lang="en-GB" sz="2000" b="1" dirty="0">
              <a:solidFill>
                <a:srgbClr val="FFFFFF"/>
              </a:solidFill>
            </a:endParaRPr>
          </a:p>
        </p:txBody>
      </p:sp>
      <p:sp>
        <p:nvSpPr>
          <p:cNvPr id="9" name="Freeform 8"/>
          <p:cNvSpPr/>
          <p:nvPr/>
        </p:nvSpPr>
        <p:spPr>
          <a:xfrm>
            <a:off x="330073" y="1825741"/>
            <a:ext cx="3512348" cy="831982"/>
          </a:xfrm>
          <a:custGeom>
            <a:avLst/>
            <a:gdLst>
              <a:gd name="connsiteX0" fmla="*/ 0 w 6096000"/>
              <a:gd name="connsiteY0" fmla="*/ 0 h 985320"/>
              <a:gd name="connsiteX1" fmla="*/ 6096000 w 6096000"/>
              <a:gd name="connsiteY1" fmla="*/ 0 h 985320"/>
              <a:gd name="connsiteX2" fmla="*/ 6096000 w 6096000"/>
              <a:gd name="connsiteY2" fmla="*/ 985320 h 985320"/>
              <a:gd name="connsiteX3" fmla="*/ 0 w 6096000"/>
              <a:gd name="connsiteY3" fmla="*/ 985320 h 985320"/>
              <a:gd name="connsiteX4" fmla="*/ 0 w 6096000"/>
              <a:gd name="connsiteY4" fmla="*/ 0 h 98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85320">
                <a:moveTo>
                  <a:pt x="0" y="0"/>
                </a:moveTo>
                <a:lnTo>
                  <a:pt x="6096000" y="0"/>
                </a:lnTo>
                <a:lnTo>
                  <a:pt x="6096000" y="985320"/>
                </a:lnTo>
                <a:lnTo>
                  <a:pt x="0" y="985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3534" tIns="21588" rIns="120895" bIns="21588" numCol="2" spcCol="1269"/>
          <a:lstStyle/>
          <a:p>
            <a:pPr marL="114292" lvl="1" indent="-114292" algn="ctr" defTabSz="577807">
              <a:lnSpc>
                <a:spcPct val="150000"/>
              </a:lnSpc>
              <a:spcAft>
                <a:spcPct val="20000"/>
              </a:spcAft>
              <a:buFontTx/>
              <a:buChar char="••"/>
              <a:defRPr/>
            </a:pPr>
            <a:r>
              <a:rPr lang="en-US" dirty="0">
                <a:solidFill>
                  <a:srgbClr val="000000">
                    <a:hueOff val="0"/>
                    <a:satOff val="0"/>
                    <a:lumOff val="0"/>
                    <a:alphaOff val="0"/>
                  </a:srgbClr>
                </a:solidFill>
                <a:ea typeface="ＭＳ Ｐゴシック"/>
              </a:rPr>
              <a:t>Interpersonal</a:t>
            </a:r>
          </a:p>
          <a:p>
            <a:pPr marL="114292" lvl="1" indent="-114292" algn="ctr" defTabSz="577807">
              <a:lnSpc>
                <a:spcPct val="150000"/>
              </a:lnSpc>
              <a:spcAft>
                <a:spcPct val="20000"/>
              </a:spcAft>
              <a:buFontTx/>
              <a:buChar char="••"/>
              <a:defRPr/>
            </a:pPr>
            <a:r>
              <a:rPr lang="en-US" dirty="0">
                <a:solidFill>
                  <a:srgbClr val="000000">
                    <a:hueOff val="0"/>
                    <a:satOff val="0"/>
                    <a:lumOff val="0"/>
                    <a:alphaOff val="0"/>
                  </a:srgbClr>
                </a:solidFill>
                <a:ea typeface="ＭＳ Ｐゴシック"/>
              </a:rPr>
              <a:t>Occupational</a:t>
            </a:r>
          </a:p>
          <a:p>
            <a:pPr marL="114292" lvl="1" indent="-114292" defTabSz="577807">
              <a:lnSpc>
                <a:spcPct val="150000"/>
              </a:lnSpc>
              <a:spcAft>
                <a:spcPct val="20000"/>
              </a:spcAft>
              <a:buFontTx/>
              <a:buChar char="••"/>
              <a:defRPr/>
            </a:pPr>
            <a:r>
              <a:rPr lang="en-US" dirty="0">
                <a:solidFill>
                  <a:srgbClr val="000000">
                    <a:hueOff val="0"/>
                    <a:satOff val="0"/>
                    <a:lumOff val="0"/>
                    <a:alphaOff val="0"/>
                  </a:srgbClr>
                </a:solidFill>
                <a:ea typeface="ＭＳ Ｐゴシック"/>
              </a:rPr>
              <a:t>Cognitive</a:t>
            </a:r>
          </a:p>
          <a:p>
            <a:pPr marL="114292" lvl="1" indent="-114292" defTabSz="577807">
              <a:lnSpc>
                <a:spcPct val="150000"/>
              </a:lnSpc>
              <a:spcAft>
                <a:spcPct val="20000"/>
              </a:spcAft>
              <a:buFontTx/>
              <a:buChar char="••"/>
              <a:defRPr/>
            </a:pPr>
            <a:r>
              <a:rPr lang="en-US" dirty="0">
                <a:solidFill>
                  <a:srgbClr val="000000">
                    <a:hueOff val="0"/>
                    <a:satOff val="0"/>
                    <a:lumOff val="0"/>
                    <a:alphaOff val="0"/>
                  </a:srgbClr>
                </a:solidFill>
                <a:ea typeface="ＭＳ Ｐゴシック"/>
              </a:rPr>
              <a:t>QOL &amp; HR-QOL</a:t>
            </a:r>
            <a:endParaRPr lang="en-US" baseline="30000" dirty="0">
              <a:solidFill>
                <a:srgbClr val="000000">
                  <a:hueOff val="0"/>
                  <a:satOff val="0"/>
                  <a:lumOff val="0"/>
                  <a:alphaOff val="0"/>
                </a:srgbClr>
              </a:solidFill>
              <a:ea typeface="ＭＳ Ｐゴシック"/>
            </a:endParaRPr>
          </a:p>
        </p:txBody>
      </p:sp>
      <p:sp>
        <p:nvSpPr>
          <p:cNvPr id="11" name="Freeform 10"/>
          <p:cNvSpPr/>
          <p:nvPr/>
        </p:nvSpPr>
        <p:spPr>
          <a:xfrm>
            <a:off x="4786313" y="2562225"/>
            <a:ext cx="3502025" cy="784225"/>
          </a:xfrm>
          <a:custGeom>
            <a:avLst/>
            <a:gdLst>
              <a:gd name="connsiteX0" fmla="*/ 0 w 6096000"/>
              <a:gd name="connsiteY0" fmla="*/ 0 h 431077"/>
              <a:gd name="connsiteX1" fmla="*/ 6096000 w 6096000"/>
              <a:gd name="connsiteY1" fmla="*/ 0 h 431077"/>
              <a:gd name="connsiteX2" fmla="*/ 6096000 w 6096000"/>
              <a:gd name="connsiteY2" fmla="*/ 431077 h 431077"/>
              <a:gd name="connsiteX3" fmla="*/ 0 w 6096000"/>
              <a:gd name="connsiteY3" fmla="*/ 431077 h 431077"/>
              <a:gd name="connsiteX4" fmla="*/ 0 w 6096000"/>
              <a:gd name="connsiteY4" fmla="*/ 0 h 43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31077">
                <a:moveTo>
                  <a:pt x="0" y="0"/>
                </a:moveTo>
                <a:lnTo>
                  <a:pt x="6096000" y="0"/>
                </a:lnTo>
                <a:lnTo>
                  <a:pt x="6096000" y="431077"/>
                </a:lnTo>
                <a:lnTo>
                  <a:pt x="0" y="4310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3534" tIns="21588" rIns="120895" bIns="21588" spcCol="1269"/>
          <a:lstStyle/>
          <a:p>
            <a:pPr marL="114292" lvl="1" indent="-114292" defTabSz="577807">
              <a:lnSpc>
                <a:spcPct val="90000"/>
              </a:lnSpc>
              <a:spcAft>
                <a:spcPct val="20000"/>
              </a:spcAft>
              <a:buFontTx/>
              <a:buChar char="••"/>
              <a:defRPr/>
            </a:pPr>
            <a:r>
              <a:rPr lang="en-US" sz="1800" dirty="0">
                <a:solidFill>
                  <a:srgbClr val="000000">
                    <a:hueOff val="0"/>
                    <a:satOff val="0"/>
                    <a:lumOff val="0"/>
                    <a:alphaOff val="0"/>
                  </a:srgbClr>
                </a:solidFill>
                <a:ea typeface="ＭＳ Ｐゴシック"/>
              </a:rPr>
              <a:t>Non-linear relationship</a:t>
            </a:r>
          </a:p>
          <a:p>
            <a:pPr marL="114292" lvl="1" indent="-114292" defTabSz="577807">
              <a:lnSpc>
                <a:spcPct val="90000"/>
              </a:lnSpc>
              <a:spcAft>
                <a:spcPct val="20000"/>
              </a:spcAft>
              <a:buFontTx/>
              <a:buChar char="••"/>
              <a:defRPr/>
            </a:pPr>
            <a:r>
              <a:rPr lang="en-US" sz="1800" dirty="0">
                <a:solidFill>
                  <a:srgbClr val="000000">
                    <a:hueOff val="0"/>
                    <a:satOff val="0"/>
                    <a:lumOff val="0"/>
                    <a:alphaOff val="0"/>
                  </a:srgbClr>
                </a:solidFill>
                <a:ea typeface="ＭＳ Ｐゴシック"/>
              </a:rPr>
              <a:t>Sub-syndromal symptoms may play an important role</a:t>
            </a:r>
          </a:p>
        </p:txBody>
      </p:sp>
      <p:sp>
        <p:nvSpPr>
          <p:cNvPr id="12" name="Freeform 11"/>
          <p:cNvSpPr/>
          <p:nvPr/>
        </p:nvSpPr>
        <p:spPr>
          <a:xfrm>
            <a:off x="766763" y="3163888"/>
            <a:ext cx="3381375" cy="496887"/>
          </a:xfrm>
          <a:custGeom>
            <a:avLst/>
            <a:gdLst>
              <a:gd name="connsiteX0" fmla="*/ 0 w 6096000"/>
              <a:gd name="connsiteY0" fmla="*/ 66301 h 397800"/>
              <a:gd name="connsiteX1" fmla="*/ 19419 w 6096000"/>
              <a:gd name="connsiteY1" fmla="*/ 19419 h 397800"/>
              <a:gd name="connsiteX2" fmla="*/ 66301 w 6096000"/>
              <a:gd name="connsiteY2" fmla="*/ 0 h 397800"/>
              <a:gd name="connsiteX3" fmla="*/ 6029699 w 6096000"/>
              <a:gd name="connsiteY3" fmla="*/ 0 h 397800"/>
              <a:gd name="connsiteX4" fmla="*/ 6076581 w 6096000"/>
              <a:gd name="connsiteY4" fmla="*/ 19419 h 397800"/>
              <a:gd name="connsiteX5" fmla="*/ 6096000 w 6096000"/>
              <a:gd name="connsiteY5" fmla="*/ 66301 h 397800"/>
              <a:gd name="connsiteX6" fmla="*/ 6096000 w 6096000"/>
              <a:gd name="connsiteY6" fmla="*/ 331499 h 397800"/>
              <a:gd name="connsiteX7" fmla="*/ 6076581 w 6096000"/>
              <a:gd name="connsiteY7" fmla="*/ 378381 h 397800"/>
              <a:gd name="connsiteX8" fmla="*/ 6029699 w 6096000"/>
              <a:gd name="connsiteY8" fmla="*/ 397800 h 397800"/>
              <a:gd name="connsiteX9" fmla="*/ 66301 w 6096000"/>
              <a:gd name="connsiteY9" fmla="*/ 397800 h 397800"/>
              <a:gd name="connsiteX10" fmla="*/ 19419 w 6096000"/>
              <a:gd name="connsiteY10" fmla="*/ 378381 h 397800"/>
              <a:gd name="connsiteX11" fmla="*/ 0 w 6096000"/>
              <a:gd name="connsiteY11" fmla="*/ 331499 h 397800"/>
              <a:gd name="connsiteX12" fmla="*/ 0 w 6096000"/>
              <a:gd name="connsiteY12"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397800">
                <a:moveTo>
                  <a:pt x="0" y="66301"/>
                </a:moveTo>
                <a:cubicBezTo>
                  <a:pt x="0" y="48717"/>
                  <a:pt x="6985" y="31853"/>
                  <a:pt x="19419" y="19419"/>
                </a:cubicBezTo>
                <a:cubicBezTo>
                  <a:pt x="31853" y="6985"/>
                  <a:pt x="48717" y="0"/>
                  <a:pt x="66301" y="0"/>
                </a:cubicBezTo>
                <a:lnTo>
                  <a:pt x="6029699" y="0"/>
                </a:lnTo>
                <a:cubicBezTo>
                  <a:pt x="6047283" y="0"/>
                  <a:pt x="6064147" y="6985"/>
                  <a:pt x="6076581" y="19419"/>
                </a:cubicBezTo>
                <a:cubicBezTo>
                  <a:pt x="6089015" y="31853"/>
                  <a:pt x="6096000" y="48717"/>
                  <a:pt x="6096000" y="66301"/>
                </a:cubicBezTo>
                <a:lnTo>
                  <a:pt x="6096000" y="331499"/>
                </a:lnTo>
                <a:cubicBezTo>
                  <a:pt x="6096000" y="349083"/>
                  <a:pt x="6089015" y="365947"/>
                  <a:pt x="6076581" y="378381"/>
                </a:cubicBezTo>
                <a:cubicBezTo>
                  <a:pt x="6064147" y="390815"/>
                  <a:pt x="6047283" y="397800"/>
                  <a:pt x="6029699" y="397800"/>
                </a:cubicBezTo>
                <a:lnTo>
                  <a:pt x="66301" y="397800"/>
                </a:lnTo>
                <a:cubicBezTo>
                  <a:pt x="48717" y="397800"/>
                  <a:pt x="31853" y="390815"/>
                  <a:pt x="19419" y="378381"/>
                </a:cubicBezTo>
                <a:cubicBezTo>
                  <a:pt x="6985" y="365947"/>
                  <a:pt x="0" y="349083"/>
                  <a:pt x="0" y="331499"/>
                </a:cubicBezTo>
                <a:lnTo>
                  <a:pt x="0" y="66301"/>
                </a:lnTo>
                <a:close/>
              </a:path>
            </a:pathLst>
          </a:custGeom>
          <a:ln w="12700">
            <a:solidFill>
              <a:schemeClr val="accent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4183" tIns="84183" rIns="84183" bIns="84183" spcCol="1269" anchor="ctr"/>
          <a:lstStyle/>
          <a:p>
            <a:pPr algn="ctr" defTabSz="755594">
              <a:lnSpc>
                <a:spcPct val="90000"/>
              </a:lnSpc>
              <a:spcAft>
                <a:spcPct val="35000"/>
              </a:spcAft>
              <a:defRPr/>
            </a:pPr>
            <a:r>
              <a:rPr lang="en-US" sz="2000" b="1" dirty="0">
                <a:solidFill>
                  <a:srgbClr val="FFFFFF"/>
                </a:solidFill>
                <a:ea typeface="ＭＳ Ｐゴシック"/>
              </a:rPr>
              <a:t>Unmet needs to assess</a:t>
            </a:r>
            <a:r>
              <a:rPr lang="en-US" sz="2000" b="1" baseline="30000" dirty="0">
                <a:solidFill>
                  <a:srgbClr val="FFFFFF"/>
                </a:solidFill>
                <a:ea typeface="ＭＳ Ｐゴシック"/>
              </a:rPr>
              <a:t>2</a:t>
            </a:r>
          </a:p>
        </p:txBody>
      </p:sp>
      <p:sp>
        <p:nvSpPr>
          <p:cNvPr id="249864" name="TextBox 20"/>
          <p:cNvSpPr txBox="1">
            <a:spLocks noChangeArrowheads="1"/>
          </p:cNvSpPr>
          <p:nvPr/>
        </p:nvSpPr>
        <p:spPr bwMode="auto">
          <a:xfrm>
            <a:off x="687388" y="2703513"/>
            <a:ext cx="3082925" cy="276225"/>
          </a:xfrm>
          <a:prstGeom prst="rect">
            <a:avLst/>
          </a:prstGeom>
          <a:noFill/>
          <a:ln w="9525">
            <a:noFill/>
            <a:miter lim="800000"/>
            <a:headEnd/>
            <a:tailEnd/>
          </a:ln>
        </p:spPr>
        <p:txBody>
          <a:bodyPr lIns="91433" tIns="45716" rIns="91433" bIns="45716">
            <a:spAutoFit/>
          </a:bodyPr>
          <a:lstStyle/>
          <a:p>
            <a:r>
              <a:rPr lang="en-GB" sz="1200">
                <a:solidFill>
                  <a:srgbClr val="04507D"/>
                </a:solidFill>
                <a:latin typeface="Arial" charset="0"/>
                <a:ea typeface="ＭＳ Ｐゴシック" pitchFamily="34" charset="-128"/>
              </a:rPr>
              <a:t>HR-QOL = health-related quality of life</a:t>
            </a:r>
            <a:endParaRPr lang="pl-PL" sz="1200">
              <a:solidFill>
                <a:srgbClr val="04507D"/>
              </a:solidFill>
              <a:latin typeface="Arial" charset="0"/>
              <a:ea typeface="ＭＳ Ｐゴシック" pitchFamily="34" charset="-128"/>
            </a:endParaRPr>
          </a:p>
        </p:txBody>
      </p:sp>
      <p:grpSp>
        <p:nvGrpSpPr>
          <p:cNvPr id="249865" name="Group 13"/>
          <p:cNvGrpSpPr>
            <a:grpSpLocks/>
          </p:cNvGrpSpPr>
          <p:nvPr/>
        </p:nvGrpSpPr>
        <p:grpSpPr bwMode="auto">
          <a:xfrm>
            <a:off x="4572000" y="1060450"/>
            <a:ext cx="3773488" cy="1365250"/>
            <a:chOff x="4572001" y="1060659"/>
            <a:chExt cx="3773667" cy="1365314"/>
          </a:xfrm>
        </p:grpSpPr>
        <p:sp>
          <p:nvSpPr>
            <p:cNvPr id="26" name="Oval 25"/>
            <p:cNvSpPr/>
            <p:nvPr/>
          </p:nvSpPr>
          <p:spPr bwMode="auto">
            <a:xfrm>
              <a:off x="4572001" y="1060659"/>
              <a:ext cx="2009870" cy="1365314"/>
            </a:xfrm>
            <a:prstGeom prst="ellipse">
              <a:avLst/>
            </a:prstGeom>
            <a:solidFill>
              <a:schemeClr val="accent1"/>
            </a:solidFill>
            <a:ln w="12700" cap="flat" cmpd="sng" algn="ctr">
              <a:solidFill>
                <a:srgbClr val="0070C0"/>
              </a:solidFill>
              <a:prstDash val="solid"/>
              <a:round/>
              <a:headEnd type="none" w="med" len="med"/>
              <a:tailEnd type="none" w="med" len="med"/>
            </a:ln>
            <a:effectLst>
              <a:outerShdw blurRad="50800" dist="38100" dir="5400000" algn="t" rotWithShape="0">
                <a:prstClr val="black">
                  <a:alpha val="40000"/>
                </a:prstClr>
              </a:outerShdw>
            </a:effectLst>
          </p:spPr>
          <p:txBody>
            <a:bodyPr lIns="91433" tIns="45716" rIns="91433" bIns="45716" anchor="ctr"/>
            <a:lstStyle/>
            <a:p>
              <a:pPr algn="ctr">
                <a:defRPr/>
              </a:pPr>
              <a:r>
                <a:rPr lang="en-GB" sz="1800" b="1" dirty="0" err="1">
                  <a:solidFill>
                    <a:srgbClr val="FFFFFF"/>
                  </a:solidFill>
                  <a:latin typeface="Arial" pitchFamily="-110" charset="0"/>
                  <a:ea typeface="ＭＳ Ｐゴシック"/>
                  <a:cs typeface="Arial" pitchFamily="34" charset="0"/>
                </a:rPr>
                <a:t>Syndromal</a:t>
              </a:r>
              <a:r>
                <a:rPr lang="en-GB" sz="1800" b="1" dirty="0">
                  <a:solidFill>
                    <a:srgbClr val="FFFFFF"/>
                  </a:solidFill>
                  <a:latin typeface="Arial" pitchFamily="-110" charset="0"/>
                  <a:ea typeface="ＭＳ Ｐゴシック"/>
                  <a:cs typeface="Arial" pitchFamily="34" charset="0"/>
                </a:rPr>
                <a:t> outcomes</a:t>
              </a:r>
              <a:r>
                <a:rPr lang="en-GB" sz="1800" b="1" baseline="30000" dirty="0">
                  <a:solidFill>
                    <a:srgbClr val="FFFFFF"/>
                  </a:solidFill>
                  <a:latin typeface="Arial" pitchFamily="-110" charset="0"/>
                  <a:ea typeface="ＭＳ Ｐゴシック"/>
                  <a:cs typeface="Arial" pitchFamily="34" charset="0"/>
                </a:rPr>
                <a:t>2</a:t>
              </a:r>
            </a:p>
          </p:txBody>
        </p:sp>
        <p:sp>
          <p:nvSpPr>
            <p:cNvPr id="27" name="Oval 26"/>
            <p:cNvSpPr/>
            <p:nvPr/>
          </p:nvSpPr>
          <p:spPr bwMode="auto">
            <a:xfrm>
              <a:off x="6335798" y="1060659"/>
              <a:ext cx="2009870" cy="1365314"/>
            </a:xfrm>
            <a:prstGeom prst="ellipse">
              <a:avLst/>
            </a:prstGeom>
            <a:solidFill>
              <a:schemeClr val="accent1"/>
            </a:solidFill>
            <a:ln w="12700" cap="flat" cmpd="sng" algn="ctr">
              <a:solidFill>
                <a:srgbClr val="0070C0"/>
              </a:solidFill>
              <a:prstDash val="solid"/>
              <a:round/>
              <a:headEnd type="none" w="med" len="med"/>
              <a:tailEnd type="none" w="med" len="med"/>
            </a:ln>
            <a:effectLst>
              <a:outerShdw blurRad="50800" dist="38100" dir="5400000" algn="t" rotWithShape="0">
                <a:prstClr val="black">
                  <a:alpha val="40000"/>
                </a:prstClr>
              </a:outerShdw>
            </a:effectLst>
          </p:spPr>
          <p:txBody>
            <a:bodyPr lIns="91433" tIns="45716" rIns="91433" bIns="45716" anchor="ctr"/>
            <a:lstStyle/>
            <a:p>
              <a:pPr algn="ctr">
                <a:defRPr/>
              </a:pPr>
              <a:r>
                <a:rPr lang="en-GB" sz="1800" b="1" dirty="0">
                  <a:solidFill>
                    <a:srgbClr val="FFFFFF"/>
                  </a:solidFill>
                  <a:latin typeface="Arial" pitchFamily="-110" charset="0"/>
                  <a:ea typeface="ＭＳ Ｐゴシック"/>
                  <a:cs typeface="Arial" pitchFamily="34" charset="0"/>
                </a:rPr>
                <a:t>Functional outcomes</a:t>
              </a:r>
              <a:r>
                <a:rPr lang="en-GB" sz="1800" b="1" baseline="30000" dirty="0">
                  <a:solidFill>
                    <a:srgbClr val="FFFFFF"/>
                  </a:solidFill>
                  <a:latin typeface="Arial" pitchFamily="-110" charset="0"/>
                  <a:ea typeface="ＭＳ Ｐゴシック"/>
                  <a:cs typeface="Arial" pitchFamily="34" charset="0"/>
                </a:rPr>
                <a:t>2</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2"/>
          <p:cNvSpPr>
            <a:spLocks noChangeArrowheads="1"/>
          </p:cNvSpPr>
          <p:nvPr/>
        </p:nvSpPr>
        <p:spPr bwMode="auto">
          <a:xfrm>
            <a:off x="0" y="2219325"/>
            <a:ext cx="9144000" cy="0"/>
          </a:xfrm>
          <a:prstGeom prst="rect">
            <a:avLst/>
          </a:prstGeom>
          <a:noFill/>
          <a:ln w="9525">
            <a:noFill/>
            <a:miter lim="800000"/>
            <a:headEnd/>
            <a:tailEnd/>
          </a:ln>
        </p:spPr>
        <p:txBody>
          <a:bodyPr wrap="none" anchor="ctr">
            <a:spAutoFit/>
          </a:bodyPr>
          <a:lstStyle/>
          <a:p>
            <a:endParaRPr lang="en-CA"/>
          </a:p>
        </p:txBody>
      </p:sp>
      <p:graphicFrame>
        <p:nvGraphicFramePr>
          <p:cNvPr id="242690" name="Object 3"/>
          <p:cNvGraphicFramePr>
            <a:graphicFrameLocks noChangeAspect="1"/>
          </p:cNvGraphicFramePr>
          <p:nvPr/>
        </p:nvGraphicFramePr>
        <p:xfrm>
          <a:off x="609600" y="1524000"/>
          <a:ext cx="7315200" cy="3886200"/>
        </p:xfrm>
        <a:graphic>
          <a:graphicData uri="http://schemas.openxmlformats.org/presentationml/2006/ole">
            <mc:AlternateContent xmlns:mc="http://schemas.openxmlformats.org/markup-compatibility/2006">
              <mc:Choice xmlns:v="urn:schemas-microsoft-com:vml" Requires="v">
                <p:oleObj spid="_x0000_s242693" name="Chart" r:id="rId5" imgW="4838700" imgH="2428875" progId="Excel.Sheet.8">
                  <p:embed/>
                </p:oleObj>
              </mc:Choice>
              <mc:Fallback>
                <p:oleObj name="Chart" r:id="rId5" imgW="4838700" imgH="2428875"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24000"/>
                        <a:ext cx="73152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692" name="Text Box 4"/>
          <p:cNvSpPr txBox="1">
            <a:spLocks noChangeArrowheads="1"/>
          </p:cNvSpPr>
          <p:nvPr/>
        </p:nvSpPr>
        <p:spPr bwMode="auto">
          <a:xfrm>
            <a:off x="914400" y="5410200"/>
            <a:ext cx="7315200" cy="954088"/>
          </a:xfrm>
          <a:prstGeom prst="rect">
            <a:avLst/>
          </a:prstGeom>
          <a:noFill/>
          <a:ln w="9525">
            <a:noFill/>
            <a:miter lim="800000"/>
            <a:headEnd/>
            <a:tailEnd/>
          </a:ln>
        </p:spPr>
        <p:txBody>
          <a:bodyPr>
            <a:spAutoFit/>
          </a:bodyPr>
          <a:lstStyle/>
          <a:p>
            <a:pPr>
              <a:spcBef>
                <a:spcPct val="50000"/>
              </a:spcBef>
            </a:pPr>
            <a:r>
              <a:rPr lang="en-US" sz="1400">
                <a:solidFill>
                  <a:schemeClr val="tx2"/>
                </a:solidFill>
                <a:latin typeface="Arial" charset="0"/>
              </a:rPr>
              <a:t>Bars represent effect sizes (Cohen’s d) for the five cognitive domain scores. Downward bars were used to illustrate lower performance in depressed patients (n = 100) compared to individually and precisely matched control participants (n = 100). By convention, Cohen’s effects sizes are interpreted as follows: -.2 = small, -.5 = medium, and -.8 = large</a:t>
            </a:r>
            <a:r>
              <a:rPr lang="en-US" sz="1400">
                <a:solidFill>
                  <a:schemeClr val="bg1"/>
                </a:solidFill>
                <a:latin typeface="Arial" charset="0"/>
              </a:rPr>
              <a:t>.</a:t>
            </a:r>
          </a:p>
        </p:txBody>
      </p:sp>
      <p:sp>
        <p:nvSpPr>
          <p:cNvPr id="242693" name="Text Box 5"/>
          <p:cNvSpPr txBox="1">
            <a:spLocks noChangeArrowheads="1"/>
          </p:cNvSpPr>
          <p:nvPr/>
        </p:nvSpPr>
        <p:spPr bwMode="auto">
          <a:xfrm>
            <a:off x="-228600" y="304800"/>
            <a:ext cx="9617075" cy="954088"/>
          </a:xfrm>
          <a:prstGeom prst="rect">
            <a:avLst/>
          </a:prstGeom>
          <a:noFill/>
          <a:ln w="9525">
            <a:noFill/>
            <a:miter lim="800000"/>
            <a:headEnd/>
            <a:tailEnd/>
          </a:ln>
        </p:spPr>
        <p:txBody>
          <a:bodyPr>
            <a:spAutoFit/>
          </a:bodyPr>
          <a:lstStyle/>
          <a:p>
            <a:pPr algn="ctr"/>
            <a:r>
              <a:rPr lang="en-US" sz="2800" b="1">
                <a:solidFill>
                  <a:schemeClr val="tx2"/>
                </a:solidFill>
                <a:latin typeface="Arial" charset="0"/>
              </a:rPr>
              <a:t>Cognitive Impairment Effect sizes</a:t>
            </a:r>
          </a:p>
          <a:p>
            <a:pPr algn="ctr"/>
            <a:r>
              <a:rPr lang="en-US" sz="2800" b="1">
                <a:solidFill>
                  <a:schemeClr val="tx2"/>
                </a:solidFill>
                <a:latin typeface="Arial" charset="0"/>
              </a:rPr>
              <a:t> (Iverson and Young, 2011).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idx="4294967295"/>
          </p:nvPr>
        </p:nvSpPr>
        <p:spPr>
          <a:xfrm>
            <a:off x="474663" y="152400"/>
            <a:ext cx="8194675" cy="757238"/>
          </a:xfrm>
        </p:spPr>
        <p:txBody>
          <a:bodyPr/>
          <a:lstStyle/>
          <a:p>
            <a:pPr eaLnBrk="1" hangingPunct="1"/>
            <a:r>
              <a:rPr lang="en-US" sz="2000" smtClean="0">
                <a:ea typeface="ＭＳ Ｐゴシック" pitchFamily="34" charset="-128"/>
              </a:rPr>
              <a:t>Neurocognitive prediction of functional outcome</a:t>
            </a:r>
            <a:r>
              <a:rPr lang="en-US" sz="1800" b="0" smtClean="0">
                <a:ea typeface="ＭＳ Ｐゴシック" pitchFamily="34" charset="-128"/>
              </a:rPr>
              <a:t/>
            </a:r>
            <a:br>
              <a:rPr lang="en-US" sz="1800" b="0" smtClean="0">
                <a:ea typeface="ＭＳ Ｐゴシック" pitchFamily="34" charset="-128"/>
              </a:rPr>
            </a:br>
            <a:r>
              <a:rPr lang="en-US" sz="900" b="0" smtClean="0">
                <a:ea typeface="ＭＳ Ｐゴシック" pitchFamily="34" charset="-128"/>
              </a:rPr>
              <a:t>Green, M.F.; Kern, R.S.; Braff, D.L.; and Mintz, J.  Neurocognitive Deficits and Functional Outcome in Schizophrenia: </a:t>
            </a:r>
            <a:br>
              <a:rPr lang="en-US" sz="900" b="0" smtClean="0">
                <a:ea typeface="ＭＳ Ｐゴシック" pitchFamily="34" charset="-128"/>
              </a:rPr>
            </a:br>
            <a:r>
              <a:rPr lang="en-US" sz="900" b="0" smtClean="0">
                <a:ea typeface="ＭＳ Ｐゴシック" pitchFamily="34" charset="-128"/>
              </a:rPr>
              <a:t>Are We Measuring the “Right Stuff”?  </a:t>
            </a:r>
            <a:r>
              <a:rPr lang="en-US" sz="900" b="0" i="1" smtClean="0">
                <a:ea typeface="ＭＳ Ｐゴシック" pitchFamily="34" charset="-128"/>
              </a:rPr>
              <a:t>Schizophrenia Bulletin, </a:t>
            </a:r>
            <a:r>
              <a:rPr lang="en-US" sz="900" b="0" smtClean="0">
                <a:ea typeface="ＭＳ Ｐゴシック" pitchFamily="34" charset="-128"/>
              </a:rPr>
              <a:t>26(1): 119-136, 2000.</a:t>
            </a:r>
            <a:r>
              <a:rPr lang="en-US" sz="1800" b="0" smtClean="0">
                <a:ea typeface="ＭＳ Ｐゴシック" pitchFamily="34" charset="-128"/>
              </a:rPr>
              <a:t/>
            </a:r>
            <a:br>
              <a:rPr lang="en-US" sz="1800" b="0" smtClean="0">
                <a:ea typeface="ＭＳ Ｐゴシック" pitchFamily="34" charset="-128"/>
              </a:rPr>
            </a:br>
            <a:r>
              <a:rPr lang="en-US" sz="1800" b="0" smtClean="0">
                <a:ea typeface="ＭＳ Ｐゴシック" pitchFamily="34" charset="-128"/>
              </a:rPr>
              <a:t> </a:t>
            </a:r>
          </a:p>
        </p:txBody>
      </p:sp>
      <p:sp>
        <p:nvSpPr>
          <p:cNvPr id="257026" name="Content Placeholder 2"/>
          <p:cNvSpPr>
            <a:spLocks noGrp="1"/>
          </p:cNvSpPr>
          <p:nvPr>
            <p:ph idx="4294967295"/>
          </p:nvPr>
        </p:nvSpPr>
        <p:spPr>
          <a:xfrm>
            <a:off x="468313" y="1071563"/>
            <a:ext cx="8229600" cy="5786437"/>
          </a:xfrm>
          <a:ln>
            <a:solidFill>
              <a:schemeClr val="tx1"/>
            </a:solidFill>
          </a:ln>
        </p:spPr>
        <p:txBody>
          <a:bodyPr/>
          <a:lstStyle/>
          <a:p>
            <a:pPr eaLnBrk="1" hangingPunct="1">
              <a:lnSpc>
                <a:spcPct val="90000"/>
              </a:lnSpc>
              <a:buFontTx/>
              <a:buNone/>
            </a:pPr>
            <a:r>
              <a:rPr lang="en-US" sz="1700" smtClean="0">
                <a:ea typeface="ＭＳ Ｐゴシック" pitchFamily="34" charset="-128"/>
              </a:rPr>
              <a:t>	        </a:t>
            </a:r>
            <a:r>
              <a:rPr lang="en-US" sz="1700" b="1" smtClean="0">
                <a:ea typeface="ＭＳ Ｐゴシック" pitchFamily="34" charset="-128"/>
              </a:rPr>
              <a:t>Neurocognition</a:t>
            </a:r>
            <a:r>
              <a:rPr lang="en-US" sz="1700" smtClean="0">
                <a:ea typeface="ＭＳ Ｐゴシック" pitchFamily="34" charset="-128"/>
              </a:rPr>
              <a:t>			                </a:t>
            </a:r>
            <a:r>
              <a:rPr lang="en-US" sz="1700" b="1" smtClean="0">
                <a:ea typeface="ＭＳ Ｐゴシック" pitchFamily="34" charset="-128"/>
              </a:rPr>
              <a:t> Outcome</a:t>
            </a:r>
          </a:p>
          <a:p>
            <a:pPr eaLnBrk="1" hangingPunct="1">
              <a:lnSpc>
                <a:spcPct val="90000"/>
              </a:lnSpc>
              <a:buFontTx/>
              <a:buNone/>
            </a:pPr>
            <a:endParaRPr lang="en-US" sz="1700" smtClean="0">
              <a:ea typeface="ＭＳ Ｐゴシック" pitchFamily="34" charset="-128"/>
            </a:endParaRPr>
          </a:p>
          <a:p>
            <a:pPr eaLnBrk="1" hangingPunct="1">
              <a:lnSpc>
                <a:spcPct val="90000"/>
              </a:lnSpc>
              <a:buFontTx/>
              <a:buNone/>
            </a:pPr>
            <a:endParaRPr lang="en-US" sz="1700" smtClean="0">
              <a:ea typeface="ＭＳ Ｐゴシック" pitchFamily="34" charset="-128"/>
            </a:endParaRPr>
          </a:p>
          <a:p>
            <a:pPr eaLnBrk="1" hangingPunct="1">
              <a:lnSpc>
                <a:spcPct val="90000"/>
              </a:lnSpc>
              <a:buFontTx/>
              <a:buNone/>
            </a:pPr>
            <a:endParaRPr lang="en-US" sz="1700" smtClean="0">
              <a:ea typeface="ＭＳ Ｐゴシック" pitchFamily="34" charset="-128"/>
            </a:endParaRPr>
          </a:p>
          <a:p>
            <a:pPr eaLnBrk="1" hangingPunct="1">
              <a:lnSpc>
                <a:spcPct val="90000"/>
              </a:lnSpc>
              <a:buFontTx/>
              <a:buNone/>
            </a:pPr>
            <a:endParaRPr lang="en-US" sz="1700" smtClean="0">
              <a:ea typeface="ＭＳ Ｐゴシック" pitchFamily="34" charset="-128"/>
            </a:endParaRPr>
          </a:p>
          <a:p>
            <a:pPr eaLnBrk="1" hangingPunct="1">
              <a:lnSpc>
                <a:spcPct val="90000"/>
              </a:lnSpc>
              <a:buFontTx/>
              <a:buNone/>
            </a:pPr>
            <a:endParaRPr lang="en-US" sz="1700" smtClean="0">
              <a:ea typeface="ＭＳ Ｐゴシック" pitchFamily="34" charset="-128"/>
            </a:endParaRPr>
          </a:p>
          <a:p>
            <a:pPr eaLnBrk="1" hangingPunct="1">
              <a:lnSpc>
                <a:spcPct val="90000"/>
              </a:lnSpc>
              <a:buFontTx/>
              <a:buNone/>
            </a:pPr>
            <a:endParaRPr lang="en-US" sz="1700" smtClean="0">
              <a:ea typeface="ＭＳ Ｐゴシック" pitchFamily="34" charset="-128"/>
            </a:endParaRPr>
          </a:p>
          <a:p>
            <a:pPr eaLnBrk="1" hangingPunct="1">
              <a:lnSpc>
                <a:spcPct val="90000"/>
              </a:lnSpc>
              <a:buFontTx/>
              <a:buNone/>
            </a:pPr>
            <a:endParaRPr lang="en-US" sz="1700" smtClean="0">
              <a:ea typeface="ＭＳ Ｐゴシック" pitchFamily="34" charset="-128"/>
            </a:endParaRPr>
          </a:p>
          <a:p>
            <a:pPr eaLnBrk="1" hangingPunct="1">
              <a:lnSpc>
                <a:spcPct val="90000"/>
              </a:lnSpc>
              <a:buFontTx/>
              <a:buNone/>
            </a:pPr>
            <a:endParaRPr lang="en-US" sz="900" smtClean="0">
              <a:ea typeface="ＭＳ Ｐゴシック" pitchFamily="34" charset="-128"/>
            </a:endParaRPr>
          </a:p>
          <a:p>
            <a:pPr eaLnBrk="1" hangingPunct="1">
              <a:lnSpc>
                <a:spcPct val="90000"/>
              </a:lnSpc>
              <a:buFontTx/>
              <a:buNone/>
            </a:pPr>
            <a:r>
              <a:rPr lang="en-US" sz="1700" smtClean="0">
                <a:ea typeface="ＭＳ Ｐゴシック" pitchFamily="34" charset="-128"/>
              </a:rPr>
              <a:t>             </a:t>
            </a:r>
            <a:r>
              <a:rPr lang="en-US" sz="1700" b="1" smtClean="0">
                <a:ea typeface="ＭＳ Ｐゴシック" pitchFamily="34" charset="-128"/>
              </a:rPr>
              <a:t> </a:t>
            </a:r>
            <a:r>
              <a:rPr lang="en-US" sz="1700" b="1" smtClean="0">
                <a:solidFill>
                  <a:srgbClr val="FFFF00"/>
                </a:solidFill>
                <a:ea typeface="ＭＳ Ｐゴシック" pitchFamily="34" charset="-128"/>
              </a:rPr>
              <a:t>Neurocognition</a:t>
            </a:r>
            <a:r>
              <a:rPr lang="en-US" sz="1700" smtClean="0">
                <a:solidFill>
                  <a:srgbClr val="FFFF00"/>
                </a:solidFill>
                <a:ea typeface="ＭＳ Ｐゴシック" pitchFamily="34" charset="-128"/>
              </a:rPr>
              <a:t>	</a:t>
            </a:r>
            <a:r>
              <a:rPr lang="en-US" sz="1700" smtClean="0">
                <a:ea typeface="ＭＳ Ｐゴシック" pitchFamily="34" charset="-128"/>
              </a:rPr>
              <a:t>			</a:t>
            </a:r>
            <a:r>
              <a:rPr lang="en-US" sz="1700" b="1" smtClean="0">
                <a:solidFill>
                  <a:srgbClr val="FFFF00"/>
                </a:solidFill>
                <a:ea typeface="ＭＳ Ｐゴシック" pitchFamily="34" charset="-128"/>
              </a:rPr>
              <a:t>Outcome</a:t>
            </a:r>
          </a:p>
          <a:p>
            <a:pPr eaLnBrk="1" hangingPunct="1">
              <a:lnSpc>
                <a:spcPct val="90000"/>
              </a:lnSpc>
              <a:buFontTx/>
              <a:buNone/>
            </a:pPr>
            <a:endParaRPr lang="en-US" sz="1700" smtClean="0">
              <a:solidFill>
                <a:srgbClr val="FFFF00"/>
              </a:solidFill>
              <a:ea typeface="ＭＳ Ｐゴシック" pitchFamily="34" charset="-128"/>
            </a:endParaRPr>
          </a:p>
          <a:p>
            <a:pPr eaLnBrk="1" hangingPunct="1">
              <a:lnSpc>
                <a:spcPct val="90000"/>
              </a:lnSpc>
              <a:buFontTx/>
              <a:buNone/>
            </a:pPr>
            <a:endParaRPr lang="en-US" sz="1900" smtClean="0">
              <a:ea typeface="ＭＳ Ｐゴシック" pitchFamily="34" charset="-128"/>
            </a:endParaRPr>
          </a:p>
          <a:p>
            <a:pPr eaLnBrk="1" hangingPunct="1">
              <a:lnSpc>
                <a:spcPct val="90000"/>
              </a:lnSpc>
              <a:buFontTx/>
              <a:buNone/>
            </a:pPr>
            <a:endParaRPr lang="en-US" sz="1900" smtClean="0">
              <a:ea typeface="ＭＳ Ｐゴシック" pitchFamily="34" charset="-128"/>
            </a:endParaRPr>
          </a:p>
          <a:p>
            <a:pPr eaLnBrk="1" hangingPunct="1">
              <a:lnSpc>
                <a:spcPct val="90000"/>
              </a:lnSpc>
              <a:buFontTx/>
              <a:buNone/>
            </a:pPr>
            <a:endParaRPr lang="en-US" sz="1900" smtClean="0">
              <a:ea typeface="ＭＳ Ｐゴシック" pitchFamily="34" charset="-128"/>
            </a:endParaRPr>
          </a:p>
          <a:p>
            <a:pPr eaLnBrk="1" hangingPunct="1">
              <a:lnSpc>
                <a:spcPct val="90000"/>
              </a:lnSpc>
              <a:buFontTx/>
              <a:buNone/>
            </a:pPr>
            <a:endParaRPr lang="en-US" sz="1900" smtClean="0">
              <a:ea typeface="ＭＳ Ｐゴシック" pitchFamily="34" charset="-128"/>
            </a:endParaRPr>
          </a:p>
          <a:p>
            <a:pPr eaLnBrk="1" hangingPunct="1">
              <a:lnSpc>
                <a:spcPct val="90000"/>
              </a:lnSpc>
              <a:buFontTx/>
              <a:buNone/>
            </a:pPr>
            <a:r>
              <a:rPr lang="en-US" sz="1900" smtClean="0">
                <a:ea typeface="ＭＳ Ｐゴシック" pitchFamily="34" charset="-128"/>
              </a:rPr>
              <a:t>                                                                                        </a:t>
            </a:r>
          </a:p>
          <a:p>
            <a:pPr eaLnBrk="1" hangingPunct="1">
              <a:lnSpc>
                <a:spcPct val="90000"/>
              </a:lnSpc>
              <a:buFontTx/>
              <a:buNone/>
            </a:pPr>
            <a:r>
              <a:rPr lang="en-US" sz="1900" smtClean="0">
                <a:ea typeface="ＭＳ Ｐゴシック" pitchFamily="34" charset="-128"/>
              </a:rPr>
              <a:t>                                                              </a:t>
            </a:r>
          </a:p>
          <a:p>
            <a:pPr eaLnBrk="1" hangingPunct="1">
              <a:lnSpc>
                <a:spcPct val="90000"/>
              </a:lnSpc>
              <a:buFontTx/>
              <a:buNone/>
            </a:pPr>
            <a:r>
              <a:rPr lang="en-US" sz="1900" smtClean="0">
                <a:ea typeface="ＭＳ Ｐゴシック" pitchFamily="34" charset="-128"/>
              </a:rPr>
              <a:t>                                                                               </a:t>
            </a:r>
          </a:p>
          <a:p>
            <a:pPr eaLnBrk="1" hangingPunct="1">
              <a:lnSpc>
                <a:spcPct val="90000"/>
              </a:lnSpc>
              <a:buFontTx/>
              <a:buNone/>
            </a:pPr>
            <a:r>
              <a:rPr lang="en-US" sz="1900" smtClean="0">
                <a:ea typeface="ＭＳ Ｐゴシック" pitchFamily="34" charset="-128"/>
              </a:rPr>
              <a:t>                                                                                                                                              </a:t>
            </a:r>
          </a:p>
        </p:txBody>
      </p:sp>
      <p:sp>
        <p:nvSpPr>
          <p:cNvPr id="4" name="Rectangle 3"/>
          <p:cNvSpPr/>
          <p:nvPr/>
        </p:nvSpPr>
        <p:spPr>
          <a:xfrm>
            <a:off x="1000125" y="1500188"/>
            <a:ext cx="2071688" cy="285750"/>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Card Sorting</a:t>
            </a:r>
          </a:p>
        </p:txBody>
      </p:sp>
      <p:sp>
        <p:nvSpPr>
          <p:cNvPr id="6" name="Rectangle 5"/>
          <p:cNvSpPr/>
          <p:nvPr/>
        </p:nvSpPr>
        <p:spPr>
          <a:xfrm>
            <a:off x="1000125" y="2000250"/>
            <a:ext cx="2071688" cy="5000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Secondary Verbal Memory</a:t>
            </a:r>
          </a:p>
        </p:txBody>
      </p:sp>
      <p:sp>
        <p:nvSpPr>
          <p:cNvPr id="8" name="Rectangle 7"/>
          <p:cNvSpPr/>
          <p:nvPr/>
        </p:nvSpPr>
        <p:spPr>
          <a:xfrm>
            <a:off x="1000125" y="2714625"/>
            <a:ext cx="2071688" cy="5000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t>I</a:t>
            </a:r>
            <a:r>
              <a:rPr lang="en-US" b="1" dirty="0" err="1">
                <a:solidFill>
                  <a:schemeClr val="tx1"/>
                </a:solidFill>
              </a:rPr>
              <a:t>Immediate</a:t>
            </a:r>
            <a:r>
              <a:rPr lang="en-US" b="1" dirty="0">
                <a:solidFill>
                  <a:schemeClr val="tx1"/>
                </a:solidFill>
              </a:rPr>
              <a:t> Verbal Memory</a:t>
            </a:r>
            <a:endParaRPr lang="en-US" b="1" dirty="0"/>
          </a:p>
        </p:txBody>
      </p:sp>
      <p:sp>
        <p:nvSpPr>
          <p:cNvPr id="9" name="Rectangle 8"/>
          <p:cNvSpPr/>
          <p:nvPr/>
        </p:nvSpPr>
        <p:spPr>
          <a:xfrm>
            <a:off x="1000125" y="3429000"/>
            <a:ext cx="2071688" cy="35718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Vigilance</a:t>
            </a:r>
          </a:p>
        </p:txBody>
      </p:sp>
      <p:sp>
        <p:nvSpPr>
          <p:cNvPr id="11" name="Rectangle 10"/>
          <p:cNvSpPr/>
          <p:nvPr/>
        </p:nvSpPr>
        <p:spPr>
          <a:xfrm>
            <a:off x="5429250" y="1500188"/>
            <a:ext cx="2071688" cy="500062"/>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Community/</a:t>
            </a:r>
          </a:p>
          <a:p>
            <a:pPr algn="ctr" fontAlgn="auto">
              <a:spcBef>
                <a:spcPts val="0"/>
              </a:spcBef>
              <a:spcAft>
                <a:spcPts val="0"/>
              </a:spcAft>
              <a:defRPr/>
            </a:pPr>
            <a:r>
              <a:rPr lang="en-US" b="1" dirty="0"/>
              <a:t>Daily Activities</a:t>
            </a:r>
          </a:p>
        </p:txBody>
      </p:sp>
      <p:sp>
        <p:nvSpPr>
          <p:cNvPr id="12" name="Rectangle 11"/>
          <p:cNvSpPr/>
          <p:nvPr/>
        </p:nvSpPr>
        <p:spPr>
          <a:xfrm>
            <a:off x="5429250" y="2143125"/>
            <a:ext cx="2071688" cy="785813"/>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Social Problem Solving/</a:t>
            </a:r>
          </a:p>
          <a:p>
            <a:pPr algn="ctr" fontAlgn="auto">
              <a:spcBef>
                <a:spcPts val="0"/>
              </a:spcBef>
              <a:spcAft>
                <a:spcPts val="0"/>
              </a:spcAft>
              <a:defRPr/>
            </a:pPr>
            <a:r>
              <a:rPr lang="en-US" b="1" dirty="0"/>
              <a:t>Instrumental Skills</a:t>
            </a:r>
          </a:p>
        </p:txBody>
      </p:sp>
      <p:sp>
        <p:nvSpPr>
          <p:cNvPr id="13" name="Rectangle 12"/>
          <p:cNvSpPr/>
          <p:nvPr/>
        </p:nvSpPr>
        <p:spPr>
          <a:xfrm>
            <a:off x="5429250" y="3071813"/>
            <a:ext cx="2071688" cy="642937"/>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Psychosocial</a:t>
            </a:r>
          </a:p>
          <a:p>
            <a:pPr algn="ctr" fontAlgn="auto">
              <a:spcBef>
                <a:spcPts val="0"/>
              </a:spcBef>
              <a:spcAft>
                <a:spcPts val="0"/>
              </a:spcAft>
              <a:defRPr/>
            </a:pPr>
            <a:r>
              <a:rPr lang="en-US" b="1" dirty="0"/>
              <a:t>Skill Acquisition</a:t>
            </a:r>
          </a:p>
        </p:txBody>
      </p:sp>
      <p:sp>
        <p:nvSpPr>
          <p:cNvPr id="14" name="Rectangle 13"/>
          <p:cNvSpPr/>
          <p:nvPr/>
        </p:nvSpPr>
        <p:spPr>
          <a:xfrm>
            <a:off x="1000125" y="4357688"/>
            <a:ext cx="2071688" cy="285750"/>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Verbal Fluency</a:t>
            </a:r>
          </a:p>
        </p:txBody>
      </p:sp>
      <p:sp>
        <p:nvSpPr>
          <p:cNvPr id="15" name="Rectangle 14"/>
          <p:cNvSpPr/>
          <p:nvPr/>
        </p:nvSpPr>
        <p:spPr>
          <a:xfrm>
            <a:off x="1000125" y="4857750"/>
            <a:ext cx="2071688" cy="500063"/>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b="1" dirty="0"/>
              <a:t>Psychomotor Ability and Reaction Time</a:t>
            </a:r>
          </a:p>
        </p:txBody>
      </p:sp>
      <p:sp>
        <p:nvSpPr>
          <p:cNvPr id="16" name="Rectangle 15"/>
          <p:cNvSpPr/>
          <p:nvPr/>
        </p:nvSpPr>
        <p:spPr>
          <a:xfrm>
            <a:off x="1000125" y="5572125"/>
            <a:ext cx="2071688" cy="500063"/>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Early Visual Processing</a:t>
            </a:r>
          </a:p>
        </p:txBody>
      </p:sp>
      <p:sp>
        <p:nvSpPr>
          <p:cNvPr id="17" name="Rectangle 16"/>
          <p:cNvSpPr/>
          <p:nvPr/>
        </p:nvSpPr>
        <p:spPr>
          <a:xfrm>
            <a:off x="857250" y="6286500"/>
            <a:ext cx="2000250" cy="428625"/>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dirty="0"/>
              <a:t>       </a:t>
            </a:r>
            <a:r>
              <a:rPr lang="en-US" sz="1000" b="1" dirty="0"/>
              <a:t>2-3 studies</a:t>
            </a:r>
          </a:p>
          <a:p>
            <a:pPr algn="ctr" fontAlgn="auto">
              <a:spcBef>
                <a:spcPts val="0"/>
              </a:spcBef>
              <a:spcAft>
                <a:spcPts val="0"/>
              </a:spcAft>
              <a:defRPr/>
            </a:pPr>
            <a:r>
              <a:rPr lang="en-US" sz="1000" dirty="0"/>
              <a:t>                 </a:t>
            </a:r>
            <a:r>
              <a:rPr lang="en-US" sz="1000" b="1" dirty="0"/>
              <a:t>  4 or more studies</a:t>
            </a:r>
          </a:p>
        </p:txBody>
      </p:sp>
      <p:sp>
        <p:nvSpPr>
          <p:cNvPr id="18" name="Rectangle 17"/>
          <p:cNvSpPr/>
          <p:nvPr/>
        </p:nvSpPr>
        <p:spPr>
          <a:xfrm>
            <a:off x="5357813" y="4286250"/>
            <a:ext cx="2071687" cy="571500"/>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Community/</a:t>
            </a:r>
          </a:p>
          <a:p>
            <a:pPr algn="ctr" fontAlgn="auto">
              <a:spcBef>
                <a:spcPts val="0"/>
              </a:spcBef>
              <a:spcAft>
                <a:spcPts val="0"/>
              </a:spcAft>
              <a:defRPr/>
            </a:pPr>
            <a:r>
              <a:rPr lang="en-US" b="1" dirty="0"/>
              <a:t>Daily Activities</a:t>
            </a:r>
          </a:p>
        </p:txBody>
      </p:sp>
      <p:sp>
        <p:nvSpPr>
          <p:cNvPr id="19" name="Rectangle 18"/>
          <p:cNvSpPr/>
          <p:nvPr/>
        </p:nvSpPr>
        <p:spPr>
          <a:xfrm>
            <a:off x="5357813" y="5000625"/>
            <a:ext cx="2071687" cy="714375"/>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Social Problem</a:t>
            </a:r>
          </a:p>
          <a:p>
            <a:pPr algn="ctr" fontAlgn="auto">
              <a:spcBef>
                <a:spcPts val="0"/>
              </a:spcBef>
              <a:spcAft>
                <a:spcPts val="0"/>
              </a:spcAft>
              <a:defRPr/>
            </a:pPr>
            <a:r>
              <a:rPr lang="en-US" b="1" dirty="0"/>
              <a:t>Solving/</a:t>
            </a:r>
          </a:p>
          <a:p>
            <a:pPr algn="ctr" fontAlgn="auto">
              <a:spcBef>
                <a:spcPts val="0"/>
              </a:spcBef>
              <a:spcAft>
                <a:spcPts val="0"/>
              </a:spcAft>
              <a:defRPr/>
            </a:pPr>
            <a:r>
              <a:rPr lang="en-US" b="1" dirty="0"/>
              <a:t>Instrumental Skills</a:t>
            </a:r>
          </a:p>
        </p:txBody>
      </p:sp>
      <p:sp>
        <p:nvSpPr>
          <p:cNvPr id="20" name="Rectangle 19"/>
          <p:cNvSpPr/>
          <p:nvPr/>
        </p:nvSpPr>
        <p:spPr>
          <a:xfrm>
            <a:off x="5357813" y="5857875"/>
            <a:ext cx="2071687" cy="500063"/>
          </a:xfrm>
          <a:prstGeom prst="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Psychosocial </a:t>
            </a:r>
          </a:p>
          <a:p>
            <a:pPr algn="ctr" fontAlgn="auto">
              <a:spcBef>
                <a:spcPts val="0"/>
              </a:spcBef>
              <a:spcAft>
                <a:spcPts val="0"/>
              </a:spcAft>
              <a:defRPr/>
            </a:pPr>
            <a:r>
              <a:rPr lang="en-US" b="1" dirty="0"/>
              <a:t>Skill Acquisition</a:t>
            </a:r>
          </a:p>
        </p:txBody>
      </p:sp>
      <p:cxnSp>
        <p:nvCxnSpPr>
          <p:cNvPr id="31" name="Straight Arrow Connector 30"/>
          <p:cNvCxnSpPr/>
          <p:nvPr/>
        </p:nvCxnSpPr>
        <p:spPr>
          <a:xfrm>
            <a:off x="928688" y="6429375"/>
            <a:ext cx="571500" cy="1588"/>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000125" y="6572250"/>
            <a:ext cx="500063" cy="1588"/>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 idx="3"/>
          </p:cNvCxnSpPr>
          <p:nvPr/>
        </p:nvCxnSpPr>
        <p:spPr>
          <a:xfrm>
            <a:off x="3071813" y="1643063"/>
            <a:ext cx="2357437" cy="158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 idx="3"/>
          </p:cNvCxnSpPr>
          <p:nvPr/>
        </p:nvCxnSpPr>
        <p:spPr>
          <a:xfrm>
            <a:off x="3071813" y="1643063"/>
            <a:ext cx="2357437" cy="714375"/>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 idx="3"/>
          </p:cNvCxnSpPr>
          <p:nvPr/>
        </p:nvCxnSpPr>
        <p:spPr>
          <a:xfrm>
            <a:off x="3071813" y="1643063"/>
            <a:ext cx="2357437" cy="1571625"/>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3"/>
          </p:cNvCxnSpPr>
          <p:nvPr/>
        </p:nvCxnSpPr>
        <p:spPr>
          <a:xfrm flipV="1">
            <a:off x="3071813" y="1857375"/>
            <a:ext cx="2357437" cy="39211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3"/>
            <a:endCxn id="12" idx="1"/>
          </p:cNvCxnSpPr>
          <p:nvPr/>
        </p:nvCxnSpPr>
        <p:spPr>
          <a:xfrm>
            <a:off x="3071813" y="2249488"/>
            <a:ext cx="2357437" cy="28575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 idx="3"/>
            <a:endCxn id="13" idx="1"/>
          </p:cNvCxnSpPr>
          <p:nvPr/>
        </p:nvCxnSpPr>
        <p:spPr>
          <a:xfrm>
            <a:off x="3071813" y="2249488"/>
            <a:ext cx="2357437" cy="1143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8" idx="3"/>
          </p:cNvCxnSpPr>
          <p:nvPr/>
        </p:nvCxnSpPr>
        <p:spPr>
          <a:xfrm>
            <a:off x="3071813" y="2963863"/>
            <a:ext cx="2357437" cy="53657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3"/>
          </p:cNvCxnSpPr>
          <p:nvPr/>
        </p:nvCxnSpPr>
        <p:spPr>
          <a:xfrm flipV="1">
            <a:off x="3071813" y="2714625"/>
            <a:ext cx="2357437" cy="8937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3"/>
          </p:cNvCxnSpPr>
          <p:nvPr/>
        </p:nvCxnSpPr>
        <p:spPr>
          <a:xfrm>
            <a:off x="3071813" y="3608388"/>
            <a:ext cx="2357437" cy="34925"/>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4" idx="3"/>
            <a:endCxn id="18" idx="1"/>
          </p:cNvCxnSpPr>
          <p:nvPr/>
        </p:nvCxnSpPr>
        <p:spPr>
          <a:xfrm>
            <a:off x="3071813" y="4500563"/>
            <a:ext cx="2286000" cy="7143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5" idx="3"/>
          </p:cNvCxnSpPr>
          <p:nvPr/>
        </p:nvCxnSpPr>
        <p:spPr>
          <a:xfrm flipV="1">
            <a:off x="3071813" y="4714875"/>
            <a:ext cx="2286000" cy="39370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5" idx="3"/>
          </p:cNvCxnSpPr>
          <p:nvPr/>
        </p:nvCxnSpPr>
        <p:spPr>
          <a:xfrm>
            <a:off x="3071813" y="5108575"/>
            <a:ext cx="2286000" cy="106363"/>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5" idx="3"/>
            <a:endCxn id="20" idx="1"/>
          </p:cNvCxnSpPr>
          <p:nvPr/>
        </p:nvCxnSpPr>
        <p:spPr>
          <a:xfrm>
            <a:off x="3071813" y="5108575"/>
            <a:ext cx="2286000" cy="1000125"/>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6" idx="3"/>
          </p:cNvCxnSpPr>
          <p:nvPr/>
        </p:nvCxnSpPr>
        <p:spPr>
          <a:xfrm flipV="1">
            <a:off x="3071813" y="5500688"/>
            <a:ext cx="2286000" cy="322262"/>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bwMode="auto">
          <a:xfrm>
            <a:off x="457200" y="971550"/>
            <a:ext cx="8229600" cy="863600"/>
          </a:xfrm>
          <a:prstGeom prst="rect">
            <a:avLst/>
          </a:prstGeom>
          <a:solidFill>
            <a:srgbClr val="CCFFFF"/>
          </a:solidFill>
          <a:ln>
            <a:miter lim="800000"/>
            <a:headEnd/>
            <a:tailEnd/>
          </a:ln>
        </p:spPr>
        <p:txBody>
          <a:bodyPr anchor="ctr"/>
          <a:lstStyle/>
          <a:p>
            <a:pPr algn="ctr" eaLnBrk="1" hangingPunct="1"/>
            <a:r>
              <a:rPr lang="en-AU" sz="2400" b="1" dirty="0" err="1" smtClean="0"/>
              <a:t>Neurocognition</a:t>
            </a:r>
            <a:r>
              <a:rPr lang="en-AU" sz="2400" b="1" dirty="0" smtClean="0"/>
              <a:t> in 1</a:t>
            </a:r>
            <a:r>
              <a:rPr lang="en-AU" sz="2400" b="1" baseline="30000" dirty="0" smtClean="0"/>
              <a:t>st</a:t>
            </a:r>
            <a:r>
              <a:rPr lang="en-AU" sz="2400" b="1" dirty="0" smtClean="0"/>
              <a:t>, 2</a:t>
            </a:r>
            <a:r>
              <a:rPr lang="en-AU" sz="2400" b="1" baseline="30000" dirty="0" smtClean="0"/>
              <a:t>nd</a:t>
            </a:r>
            <a:r>
              <a:rPr lang="en-AU" sz="2400" b="1" dirty="0" smtClean="0"/>
              <a:t>, 3</a:t>
            </a:r>
            <a:r>
              <a:rPr lang="en-AU" sz="2400" b="1" baseline="30000" dirty="0" smtClean="0"/>
              <a:t>rd</a:t>
            </a:r>
            <a:r>
              <a:rPr lang="en-AU" sz="2400" b="1" dirty="0" smtClean="0"/>
              <a:t> episode patients and controls</a:t>
            </a:r>
          </a:p>
        </p:txBody>
      </p:sp>
      <p:pic>
        <p:nvPicPr>
          <p:cNvPr id="120834" name="Picture 3"/>
          <p:cNvPicPr>
            <a:picLocks noChangeAspect="1" noChangeArrowheads="1"/>
          </p:cNvPicPr>
          <p:nvPr/>
        </p:nvPicPr>
        <p:blipFill>
          <a:blip r:embed="rId2" cstate="print"/>
          <a:srcRect/>
          <a:stretch>
            <a:fillRect/>
          </a:stretch>
        </p:blipFill>
        <p:spPr bwMode="auto">
          <a:xfrm>
            <a:off x="755576" y="1733550"/>
            <a:ext cx="7704856" cy="4889500"/>
          </a:xfrm>
          <a:prstGeom prst="rect">
            <a:avLst/>
          </a:prstGeom>
          <a:noFill/>
          <a:ln w="9525">
            <a:noFill/>
            <a:miter lim="800000"/>
            <a:headEnd/>
            <a:tailEnd/>
          </a:ln>
        </p:spPr>
      </p:pic>
      <p:sp>
        <p:nvSpPr>
          <p:cNvPr id="120835" name="Text Box 4"/>
          <p:cNvSpPr txBox="1">
            <a:spLocks noChangeArrowheads="1"/>
          </p:cNvSpPr>
          <p:nvPr/>
        </p:nvSpPr>
        <p:spPr bwMode="auto">
          <a:xfrm>
            <a:off x="352425" y="6656388"/>
            <a:ext cx="4592638" cy="182562"/>
          </a:xfrm>
          <a:prstGeom prst="rect">
            <a:avLst/>
          </a:prstGeom>
          <a:noFill/>
          <a:ln w="9525">
            <a:noFill/>
            <a:miter lim="800000"/>
            <a:headEnd/>
            <a:tailEnd/>
          </a:ln>
        </p:spPr>
        <p:txBody>
          <a:bodyPr lIns="0" tIns="0" rIns="0" bIns="0">
            <a:spAutoFit/>
          </a:bodyPr>
          <a:lstStyle/>
          <a:p>
            <a:pPr>
              <a:spcBef>
                <a:spcPct val="50000"/>
              </a:spcBef>
            </a:pPr>
            <a:r>
              <a:rPr lang="en-AU" sz="1200">
                <a:solidFill>
                  <a:schemeClr val="tx2"/>
                </a:solidFill>
              </a:rPr>
              <a:t>Lopez-Jaramillo et al </a:t>
            </a:r>
            <a:r>
              <a:rPr lang="es-ES_tradnl" sz="1200">
                <a:solidFill>
                  <a:schemeClr val="tx2"/>
                </a:solidFill>
              </a:rPr>
              <a:t>Bipolar Disorders  2010: 12: 557–567</a:t>
            </a:r>
            <a:endParaRPr lang="en-AU" sz="1200" i="1">
              <a:solidFill>
                <a:schemeClr val="tx2"/>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Rectangle 2"/>
          <p:cNvSpPr>
            <a:spLocks noChangeArrowheads="1"/>
          </p:cNvSpPr>
          <p:nvPr/>
        </p:nvSpPr>
        <p:spPr bwMode="auto">
          <a:xfrm>
            <a:off x="1876425" y="1152525"/>
            <a:ext cx="9144000" cy="0"/>
          </a:xfrm>
          <a:prstGeom prst="rect">
            <a:avLst/>
          </a:prstGeom>
          <a:noFill/>
          <a:ln w="9525">
            <a:noFill/>
            <a:miter lim="800000"/>
            <a:headEnd/>
            <a:tailEnd/>
          </a:ln>
        </p:spPr>
        <p:txBody>
          <a:bodyPr>
            <a:spAutoFit/>
          </a:bodyPr>
          <a:lstStyle/>
          <a:p>
            <a:pPr eaLnBrk="0" hangingPunct="0"/>
            <a:endParaRPr lang="en-AU" sz="2400">
              <a:latin typeface="Calibri" pitchFamily="34" charset="0"/>
              <a:ea typeface="ＭＳ Ｐゴシック"/>
              <a:cs typeface="ＭＳ Ｐゴシック"/>
            </a:endParaRPr>
          </a:p>
        </p:txBody>
      </p:sp>
      <p:graphicFrame>
        <p:nvGraphicFramePr>
          <p:cNvPr id="6168" name="Object 24"/>
          <p:cNvGraphicFramePr>
            <a:graphicFrameLocks noChangeAspect="1"/>
          </p:cNvGraphicFramePr>
          <p:nvPr/>
        </p:nvGraphicFramePr>
        <p:xfrm>
          <a:off x="608013" y="1063625"/>
          <a:ext cx="7775575" cy="5256213"/>
        </p:xfrm>
        <a:graphic>
          <a:graphicData uri="http://schemas.openxmlformats.org/presentationml/2006/ole">
            <mc:AlternateContent xmlns:mc="http://schemas.openxmlformats.org/markup-compatibility/2006">
              <mc:Choice xmlns:v="urn:schemas-microsoft-com:vml" Requires="v">
                <p:oleObj spid="_x0000_s471044" name="Chart" r:id="rId5" imgW="5467282" imgH="4876800" progId="Excel.Sheet.8">
                  <p:embed/>
                </p:oleObj>
              </mc:Choice>
              <mc:Fallback>
                <p:oleObj name="Chart" r:id="rId5" imgW="5467282" imgH="48768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3" y="1063625"/>
                        <a:ext cx="7775575" cy="525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0" name="Text Box 4"/>
          <p:cNvSpPr txBox="1">
            <a:spLocks noChangeArrowheads="1"/>
          </p:cNvSpPr>
          <p:nvPr/>
        </p:nvSpPr>
        <p:spPr bwMode="auto">
          <a:xfrm>
            <a:off x="776288" y="4343400"/>
            <a:ext cx="3513137" cy="831850"/>
          </a:xfrm>
          <a:prstGeom prst="rect">
            <a:avLst/>
          </a:prstGeom>
          <a:solidFill>
            <a:srgbClr val="000099"/>
          </a:solidFill>
          <a:ln w="9525">
            <a:solidFill>
              <a:srgbClr val="FFFF00"/>
            </a:solidFill>
            <a:miter lim="800000"/>
            <a:headEnd/>
            <a:tailEnd/>
          </a:ln>
        </p:spPr>
        <p:txBody>
          <a:bodyPr>
            <a:spAutoFit/>
          </a:bodyPr>
          <a:lstStyle/>
          <a:p>
            <a:pPr algn="ctr">
              <a:spcBef>
                <a:spcPct val="50000"/>
              </a:spcBef>
            </a:pPr>
            <a:r>
              <a:rPr lang="en-GB" sz="2400">
                <a:solidFill>
                  <a:srgbClr val="FFFF00"/>
                </a:solidFill>
                <a:ea typeface="ＭＳ Ｐゴシック"/>
                <a:cs typeface="ＭＳ Ｐゴシック"/>
              </a:rPr>
              <a:t>Typical cases benefiting from therapy</a:t>
            </a:r>
          </a:p>
        </p:txBody>
      </p:sp>
      <p:sp>
        <p:nvSpPr>
          <p:cNvPr id="6171" name="Text Box 6"/>
          <p:cNvSpPr txBox="1">
            <a:spLocks noChangeArrowheads="1"/>
          </p:cNvSpPr>
          <p:nvPr/>
        </p:nvSpPr>
        <p:spPr bwMode="auto">
          <a:xfrm>
            <a:off x="4508500" y="1908175"/>
            <a:ext cx="4416425" cy="831850"/>
          </a:xfrm>
          <a:prstGeom prst="rect">
            <a:avLst/>
          </a:prstGeom>
          <a:solidFill>
            <a:srgbClr val="000099"/>
          </a:solidFill>
          <a:ln w="9525">
            <a:solidFill>
              <a:srgbClr val="FFFF00"/>
            </a:solidFill>
            <a:miter lim="800000"/>
            <a:headEnd/>
            <a:tailEnd/>
          </a:ln>
        </p:spPr>
        <p:txBody>
          <a:bodyPr>
            <a:spAutoFit/>
          </a:bodyPr>
          <a:lstStyle/>
          <a:p>
            <a:pPr algn="ctr">
              <a:spcBef>
                <a:spcPct val="50000"/>
              </a:spcBef>
            </a:pPr>
            <a:r>
              <a:rPr lang="en-GB" sz="2400">
                <a:solidFill>
                  <a:srgbClr val="FFFF00"/>
                </a:solidFill>
                <a:ea typeface="ＭＳ Ｐゴシック"/>
                <a:cs typeface="ＭＳ Ｐゴシック"/>
              </a:rPr>
              <a:t>Patients guidelines suggest should receive therapy</a:t>
            </a:r>
          </a:p>
        </p:txBody>
      </p:sp>
      <p:sp>
        <p:nvSpPr>
          <p:cNvPr id="6172" name="Rectangle 7"/>
          <p:cNvSpPr>
            <a:spLocks noChangeArrowheads="1"/>
          </p:cNvSpPr>
          <p:nvPr/>
        </p:nvSpPr>
        <p:spPr bwMode="auto">
          <a:xfrm>
            <a:off x="1625228" y="630236"/>
            <a:ext cx="5791200" cy="519113"/>
          </a:xfrm>
          <a:prstGeom prst="rect">
            <a:avLst/>
          </a:prstGeom>
          <a:solidFill>
            <a:srgbClr val="CCFFFF"/>
          </a:solidFill>
          <a:ln w="9525">
            <a:noFill/>
            <a:miter lim="800000"/>
            <a:headEnd/>
            <a:tailEnd/>
          </a:ln>
        </p:spPr>
        <p:txBody>
          <a:bodyPr>
            <a:spAutoFit/>
          </a:bodyPr>
          <a:lstStyle/>
          <a:p>
            <a:pPr algn="ctr">
              <a:spcBef>
                <a:spcPct val="50000"/>
              </a:spcBef>
            </a:pPr>
            <a:r>
              <a:rPr lang="en-GB" sz="2800" b="1">
                <a:solidFill>
                  <a:srgbClr val="035497"/>
                </a:solidFill>
                <a:latin typeface="Calibri" pitchFamily="34" charset="0"/>
                <a:ea typeface="ＭＳ Ｐゴシック"/>
                <a:cs typeface="ＭＳ Ｐゴシック"/>
              </a:rPr>
              <a:t>Response to adjunctive CBT</a:t>
            </a:r>
          </a:p>
        </p:txBody>
      </p:sp>
      <p:sp>
        <p:nvSpPr>
          <p:cNvPr id="6173" name="Text Box 8"/>
          <p:cNvSpPr txBox="1">
            <a:spLocks noChangeArrowheads="1"/>
          </p:cNvSpPr>
          <p:nvPr/>
        </p:nvSpPr>
        <p:spPr bwMode="auto">
          <a:xfrm>
            <a:off x="4876800" y="6461125"/>
            <a:ext cx="4267200" cy="396875"/>
          </a:xfrm>
          <a:prstGeom prst="rect">
            <a:avLst/>
          </a:prstGeom>
          <a:noFill/>
          <a:ln w="9525">
            <a:noFill/>
            <a:miter lim="800000"/>
            <a:headEnd/>
            <a:tailEnd/>
          </a:ln>
        </p:spPr>
        <p:txBody>
          <a:bodyPr>
            <a:spAutoFit/>
          </a:bodyPr>
          <a:lstStyle/>
          <a:p>
            <a:pPr algn="r">
              <a:spcBef>
                <a:spcPct val="50000"/>
              </a:spcBef>
            </a:pPr>
            <a:r>
              <a:rPr lang="en-GB" sz="2000" b="1">
                <a:ea typeface="ＭＳ Ｐゴシック"/>
                <a:cs typeface="ＭＳ Ｐゴシック"/>
              </a:rPr>
              <a:t>Scott et al, BJP, 2006</a:t>
            </a:r>
            <a:endParaRPr lang="en-US" sz="2000" b="1">
              <a:ea typeface="ＭＳ Ｐゴシック"/>
              <a:cs typeface="ＭＳ Ｐゴシック"/>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3" name="Text Box 2"/>
          <p:cNvSpPr txBox="1">
            <a:spLocks noChangeArrowheads="1"/>
          </p:cNvSpPr>
          <p:nvPr/>
        </p:nvSpPr>
        <p:spPr bwMode="auto">
          <a:xfrm>
            <a:off x="0" y="857250"/>
            <a:ext cx="8896350" cy="830997"/>
          </a:xfrm>
          <a:prstGeom prst="rect">
            <a:avLst/>
          </a:prstGeom>
          <a:noFill/>
          <a:ln w="9525">
            <a:noFill/>
            <a:miter lim="800000"/>
            <a:headEnd/>
            <a:tailEnd/>
          </a:ln>
        </p:spPr>
        <p:txBody>
          <a:bodyPr>
            <a:spAutoFit/>
          </a:bodyPr>
          <a:lstStyle/>
          <a:p>
            <a:pPr algn="ctr">
              <a:spcBef>
                <a:spcPct val="15000"/>
              </a:spcBef>
              <a:spcAft>
                <a:spcPct val="20000"/>
              </a:spcAft>
            </a:pPr>
            <a:r>
              <a:rPr lang="en-US" sz="2400" b="1" dirty="0">
                <a:solidFill>
                  <a:schemeClr val="tx2"/>
                </a:solidFill>
                <a:latin typeface="Calibri" pitchFamily="34" charset="0"/>
              </a:rPr>
              <a:t>Ventricular and periventricular volumes in first- versus multiple-episode bipolar disorder</a:t>
            </a:r>
          </a:p>
        </p:txBody>
      </p:sp>
      <p:graphicFrame>
        <p:nvGraphicFramePr>
          <p:cNvPr id="7192" name="Object 24"/>
          <p:cNvGraphicFramePr>
            <a:graphicFrameLocks noChangeAspect="1"/>
          </p:cNvGraphicFramePr>
          <p:nvPr/>
        </p:nvGraphicFramePr>
        <p:xfrm>
          <a:off x="1450975" y="1538288"/>
          <a:ext cx="6254750" cy="4675187"/>
        </p:xfrm>
        <a:graphic>
          <a:graphicData uri="http://schemas.openxmlformats.org/presentationml/2006/ole">
            <mc:AlternateContent xmlns:mc="http://schemas.openxmlformats.org/markup-compatibility/2006">
              <mc:Choice xmlns:v="urn:schemas-microsoft-com:vml" Requires="v">
                <p:oleObj spid="_x0000_s472068" name="Chart" r:id="rId4" imgW="4486147" imgH="4067089" progId="MSGraph.Chart.8">
                  <p:embed followColorScheme="full"/>
                </p:oleObj>
              </mc:Choice>
              <mc:Fallback>
                <p:oleObj name="Chart" r:id="rId4" imgW="4486147" imgH="4067089"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1538288"/>
                        <a:ext cx="6254750"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4" name="Line 4"/>
          <p:cNvSpPr>
            <a:spLocks noChangeShapeType="1"/>
          </p:cNvSpPr>
          <p:nvPr/>
        </p:nvSpPr>
        <p:spPr bwMode="auto">
          <a:xfrm>
            <a:off x="4357688" y="4784725"/>
            <a:ext cx="749300" cy="0"/>
          </a:xfrm>
          <a:prstGeom prst="line">
            <a:avLst/>
          </a:prstGeom>
          <a:noFill/>
          <a:ln w="28575">
            <a:solidFill>
              <a:schemeClr val="tx1"/>
            </a:solidFill>
            <a:round/>
            <a:headEnd/>
            <a:tailEnd/>
          </a:ln>
        </p:spPr>
        <p:txBody>
          <a:bodyPr/>
          <a:lstStyle/>
          <a:p>
            <a:endParaRPr lang="en-US"/>
          </a:p>
        </p:txBody>
      </p:sp>
      <p:sp>
        <p:nvSpPr>
          <p:cNvPr id="7195" name="Line 5"/>
          <p:cNvSpPr>
            <a:spLocks noChangeShapeType="1"/>
          </p:cNvSpPr>
          <p:nvPr/>
        </p:nvSpPr>
        <p:spPr bwMode="auto">
          <a:xfrm>
            <a:off x="6135688" y="3695700"/>
            <a:ext cx="750887" cy="0"/>
          </a:xfrm>
          <a:prstGeom prst="line">
            <a:avLst/>
          </a:prstGeom>
          <a:noFill/>
          <a:ln w="28575">
            <a:solidFill>
              <a:schemeClr val="tx1"/>
            </a:solidFill>
            <a:round/>
            <a:headEnd/>
            <a:tailEnd/>
          </a:ln>
        </p:spPr>
        <p:txBody>
          <a:bodyPr/>
          <a:lstStyle/>
          <a:p>
            <a:endParaRPr lang="en-US"/>
          </a:p>
        </p:txBody>
      </p:sp>
      <p:grpSp>
        <p:nvGrpSpPr>
          <p:cNvPr id="2" name="Group 6"/>
          <p:cNvGrpSpPr>
            <a:grpSpLocks/>
          </p:cNvGrpSpPr>
          <p:nvPr/>
        </p:nvGrpSpPr>
        <p:grpSpPr bwMode="auto">
          <a:xfrm>
            <a:off x="6326188" y="1947863"/>
            <a:ext cx="360362" cy="3203575"/>
            <a:chOff x="3405" y="1149"/>
            <a:chExt cx="176" cy="2036"/>
          </a:xfrm>
        </p:grpSpPr>
        <p:sp>
          <p:nvSpPr>
            <p:cNvPr id="7251" name="Oval 7"/>
            <p:cNvSpPr>
              <a:spLocks noChangeArrowheads="1"/>
            </p:cNvSpPr>
            <p:nvPr/>
          </p:nvSpPr>
          <p:spPr bwMode="auto">
            <a:xfrm>
              <a:off x="3465" y="114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2" name="Oval 8"/>
            <p:cNvSpPr>
              <a:spLocks noChangeArrowheads="1"/>
            </p:cNvSpPr>
            <p:nvPr/>
          </p:nvSpPr>
          <p:spPr bwMode="auto">
            <a:xfrm>
              <a:off x="3456" y="141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3" name="Oval 9"/>
            <p:cNvSpPr>
              <a:spLocks noChangeArrowheads="1"/>
            </p:cNvSpPr>
            <p:nvPr/>
          </p:nvSpPr>
          <p:spPr bwMode="auto">
            <a:xfrm>
              <a:off x="3408" y="1464"/>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4" name="Oval 10"/>
            <p:cNvSpPr>
              <a:spLocks noChangeArrowheads="1"/>
            </p:cNvSpPr>
            <p:nvPr/>
          </p:nvSpPr>
          <p:spPr bwMode="auto">
            <a:xfrm>
              <a:off x="3462" y="183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5" name="Oval 11"/>
            <p:cNvSpPr>
              <a:spLocks noChangeArrowheads="1"/>
            </p:cNvSpPr>
            <p:nvPr/>
          </p:nvSpPr>
          <p:spPr bwMode="auto">
            <a:xfrm>
              <a:off x="3408" y="186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6" name="Oval 12"/>
            <p:cNvSpPr>
              <a:spLocks noChangeArrowheads="1"/>
            </p:cNvSpPr>
            <p:nvPr/>
          </p:nvSpPr>
          <p:spPr bwMode="auto">
            <a:xfrm>
              <a:off x="3465" y="2106"/>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7" name="Oval 13"/>
            <p:cNvSpPr>
              <a:spLocks noChangeArrowheads="1"/>
            </p:cNvSpPr>
            <p:nvPr/>
          </p:nvSpPr>
          <p:spPr bwMode="auto">
            <a:xfrm>
              <a:off x="3405" y="2136"/>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8" name="Oval 14"/>
            <p:cNvSpPr>
              <a:spLocks noChangeArrowheads="1"/>
            </p:cNvSpPr>
            <p:nvPr/>
          </p:nvSpPr>
          <p:spPr bwMode="auto">
            <a:xfrm>
              <a:off x="3456" y="216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59" name="Oval 15"/>
            <p:cNvSpPr>
              <a:spLocks noChangeArrowheads="1"/>
            </p:cNvSpPr>
            <p:nvPr/>
          </p:nvSpPr>
          <p:spPr bwMode="auto">
            <a:xfrm>
              <a:off x="3513" y="2178"/>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0" name="Oval 16"/>
            <p:cNvSpPr>
              <a:spLocks noChangeArrowheads="1"/>
            </p:cNvSpPr>
            <p:nvPr/>
          </p:nvSpPr>
          <p:spPr bwMode="auto">
            <a:xfrm>
              <a:off x="3525" y="252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1" name="Oval 17"/>
            <p:cNvSpPr>
              <a:spLocks noChangeArrowheads="1"/>
            </p:cNvSpPr>
            <p:nvPr/>
          </p:nvSpPr>
          <p:spPr bwMode="auto">
            <a:xfrm>
              <a:off x="3465" y="2514"/>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2" name="Oval 18"/>
            <p:cNvSpPr>
              <a:spLocks noChangeArrowheads="1"/>
            </p:cNvSpPr>
            <p:nvPr/>
          </p:nvSpPr>
          <p:spPr bwMode="auto">
            <a:xfrm>
              <a:off x="3405" y="2538"/>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3" name="Oval 19"/>
            <p:cNvSpPr>
              <a:spLocks noChangeArrowheads="1"/>
            </p:cNvSpPr>
            <p:nvPr/>
          </p:nvSpPr>
          <p:spPr bwMode="auto">
            <a:xfrm>
              <a:off x="3405" y="264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4" name="Oval 20"/>
            <p:cNvSpPr>
              <a:spLocks noChangeArrowheads="1"/>
            </p:cNvSpPr>
            <p:nvPr/>
          </p:nvSpPr>
          <p:spPr bwMode="auto">
            <a:xfrm>
              <a:off x="3462" y="2637"/>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5" name="Oval 21"/>
            <p:cNvSpPr>
              <a:spLocks noChangeArrowheads="1"/>
            </p:cNvSpPr>
            <p:nvPr/>
          </p:nvSpPr>
          <p:spPr bwMode="auto">
            <a:xfrm>
              <a:off x="3522" y="2646"/>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6" name="Oval 22"/>
            <p:cNvSpPr>
              <a:spLocks noChangeArrowheads="1"/>
            </p:cNvSpPr>
            <p:nvPr/>
          </p:nvSpPr>
          <p:spPr bwMode="auto">
            <a:xfrm>
              <a:off x="3465" y="3057"/>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sp>
          <p:nvSpPr>
            <p:cNvPr id="7267" name="Oval 23"/>
            <p:cNvSpPr>
              <a:spLocks noChangeArrowheads="1"/>
            </p:cNvSpPr>
            <p:nvPr/>
          </p:nvSpPr>
          <p:spPr bwMode="auto">
            <a:xfrm>
              <a:off x="3468" y="3129"/>
              <a:ext cx="56" cy="56"/>
            </a:xfrm>
            <a:prstGeom prst="ellipse">
              <a:avLst/>
            </a:prstGeom>
            <a:solidFill>
              <a:srgbClr val="FFCC00"/>
            </a:solidFill>
            <a:ln w="9525">
              <a:noFill/>
              <a:round/>
              <a:headEnd/>
              <a:tailEnd/>
            </a:ln>
          </p:spPr>
          <p:txBody>
            <a:bodyPr wrap="none" anchor="ctr"/>
            <a:lstStyle/>
            <a:p>
              <a:endParaRPr lang="en-AU">
                <a:latin typeface="Calibri" pitchFamily="34" charset="0"/>
              </a:endParaRPr>
            </a:p>
          </p:txBody>
        </p:sp>
      </p:grpSp>
      <p:sp>
        <p:nvSpPr>
          <p:cNvPr id="7197" name="Line 24"/>
          <p:cNvSpPr>
            <a:spLocks noChangeShapeType="1"/>
          </p:cNvSpPr>
          <p:nvPr/>
        </p:nvSpPr>
        <p:spPr bwMode="auto">
          <a:xfrm>
            <a:off x="2571750" y="4524375"/>
            <a:ext cx="750888" cy="0"/>
          </a:xfrm>
          <a:prstGeom prst="line">
            <a:avLst/>
          </a:prstGeom>
          <a:noFill/>
          <a:ln w="28575">
            <a:solidFill>
              <a:schemeClr val="tx1"/>
            </a:solidFill>
            <a:round/>
            <a:headEnd/>
            <a:tailEnd/>
          </a:ln>
        </p:spPr>
        <p:txBody>
          <a:bodyPr/>
          <a:lstStyle/>
          <a:p>
            <a:endParaRPr lang="en-US"/>
          </a:p>
        </p:txBody>
      </p:sp>
      <p:grpSp>
        <p:nvGrpSpPr>
          <p:cNvPr id="3" name="Group 25"/>
          <p:cNvGrpSpPr>
            <a:grpSpLocks/>
          </p:cNvGrpSpPr>
          <p:nvPr/>
        </p:nvGrpSpPr>
        <p:grpSpPr bwMode="auto">
          <a:xfrm>
            <a:off x="4411663" y="4046538"/>
            <a:ext cx="638175" cy="1103312"/>
            <a:chOff x="3311" y="2484"/>
            <a:chExt cx="311" cy="695"/>
          </a:xfrm>
        </p:grpSpPr>
        <p:sp>
          <p:nvSpPr>
            <p:cNvPr id="7233" name="Oval 26"/>
            <p:cNvSpPr>
              <a:spLocks noChangeArrowheads="1"/>
            </p:cNvSpPr>
            <p:nvPr/>
          </p:nvSpPr>
          <p:spPr bwMode="auto">
            <a:xfrm>
              <a:off x="3491" y="3120"/>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34" name="Oval 27"/>
            <p:cNvSpPr>
              <a:spLocks noChangeArrowheads="1"/>
            </p:cNvSpPr>
            <p:nvPr/>
          </p:nvSpPr>
          <p:spPr bwMode="auto">
            <a:xfrm>
              <a:off x="3428" y="3123"/>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35" name="Oval 28"/>
            <p:cNvSpPr>
              <a:spLocks noChangeArrowheads="1"/>
            </p:cNvSpPr>
            <p:nvPr/>
          </p:nvSpPr>
          <p:spPr bwMode="auto">
            <a:xfrm>
              <a:off x="3452" y="3063"/>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36" name="Oval 29"/>
            <p:cNvSpPr>
              <a:spLocks noChangeArrowheads="1"/>
            </p:cNvSpPr>
            <p:nvPr/>
          </p:nvSpPr>
          <p:spPr bwMode="auto">
            <a:xfrm>
              <a:off x="3512" y="3039"/>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37" name="Oval 30"/>
            <p:cNvSpPr>
              <a:spLocks noChangeArrowheads="1"/>
            </p:cNvSpPr>
            <p:nvPr/>
          </p:nvSpPr>
          <p:spPr bwMode="auto">
            <a:xfrm>
              <a:off x="3356" y="3051"/>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38" name="Oval 31"/>
            <p:cNvSpPr>
              <a:spLocks noChangeArrowheads="1"/>
            </p:cNvSpPr>
            <p:nvPr/>
          </p:nvSpPr>
          <p:spPr bwMode="auto">
            <a:xfrm>
              <a:off x="3413" y="3021"/>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39" name="Oval 32"/>
            <p:cNvSpPr>
              <a:spLocks noChangeArrowheads="1"/>
            </p:cNvSpPr>
            <p:nvPr/>
          </p:nvSpPr>
          <p:spPr bwMode="auto">
            <a:xfrm>
              <a:off x="3464" y="2988"/>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0" name="Oval 33"/>
            <p:cNvSpPr>
              <a:spLocks noChangeArrowheads="1"/>
            </p:cNvSpPr>
            <p:nvPr/>
          </p:nvSpPr>
          <p:spPr bwMode="auto">
            <a:xfrm>
              <a:off x="3410" y="2955"/>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1" name="Oval 34"/>
            <p:cNvSpPr>
              <a:spLocks noChangeArrowheads="1"/>
            </p:cNvSpPr>
            <p:nvPr/>
          </p:nvSpPr>
          <p:spPr bwMode="auto">
            <a:xfrm>
              <a:off x="3566" y="2895"/>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2" name="Oval 35"/>
            <p:cNvSpPr>
              <a:spLocks noChangeArrowheads="1"/>
            </p:cNvSpPr>
            <p:nvPr/>
          </p:nvSpPr>
          <p:spPr bwMode="auto">
            <a:xfrm>
              <a:off x="3515" y="2919"/>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3" name="Oval 36"/>
            <p:cNvSpPr>
              <a:spLocks noChangeArrowheads="1"/>
            </p:cNvSpPr>
            <p:nvPr/>
          </p:nvSpPr>
          <p:spPr bwMode="auto">
            <a:xfrm>
              <a:off x="3455" y="2925"/>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4" name="Oval 37"/>
            <p:cNvSpPr>
              <a:spLocks noChangeArrowheads="1"/>
            </p:cNvSpPr>
            <p:nvPr/>
          </p:nvSpPr>
          <p:spPr bwMode="auto">
            <a:xfrm>
              <a:off x="3407" y="2865"/>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5" name="Oval 38"/>
            <p:cNvSpPr>
              <a:spLocks noChangeArrowheads="1"/>
            </p:cNvSpPr>
            <p:nvPr/>
          </p:nvSpPr>
          <p:spPr bwMode="auto">
            <a:xfrm>
              <a:off x="3368" y="2916"/>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6" name="Oval 39"/>
            <p:cNvSpPr>
              <a:spLocks noChangeArrowheads="1"/>
            </p:cNvSpPr>
            <p:nvPr/>
          </p:nvSpPr>
          <p:spPr bwMode="auto">
            <a:xfrm>
              <a:off x="3311" y="2910"/>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7" name="Oval 40"/>
            <p:cNvSpPr>
              <a:spLocks noChangeArrowheads="1"/>
            </p:cNvSpPr>
            <p:nvPr/>
          </p:nvSpPr>
          <p:spPr bwMode="auto">
            <a:xfrm>
              <a:off x="3458" y="2730"/>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8" name="Oval 41"/>
            <p:cNvSpPr>
              <a:spLocks noChangeArrowheads="1"/>
            </p:cNvSpPr>
            <p:nvPr/>
          </p:nvSpPr>
          <p:spPr bwMode="auto">
            <a:xfrm>
              <a:off x="3410" y="2691"/>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49" name="Oval 42"/>
            <p:cNvSpPr>
              <a:spLocks noChangeArrowheads="1"/>
            </p:cNvSpPr>
            <p:nvPr/>
          </p:nvSpPr>
          <p:spPr bwMode="auto">
            <a:xfrm>
              <a:off x="3434" y="2589"/>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sp>
          <p:nvSpPr>
            <p:cNvPr id="7250" name="Oval 43"/>
            <p:cNvSpPr>
              <a:spLocks noChangeArrowheads="1"/>
            </p:cNvSpPr>
            <p:nvPr/>
          </p:nvSpPr>
          <p:spPr bwMode="auto">
            <a:xfrm>
              <a:off x="3434" y="2484"/>
              <a:ext cx="56" cy="56"/>
            </a:xfrm>
            <a:prstGeom prst="ellipse">
              <a:avLst/>
            </a:prstGeom>
            <a:solidFill>
              <a:srgbClr val="FF3399"/>
            </a:solidFill>
            <a:ln w="9525">
              <a:noFill/>
              <a:round/>
              <a:headEnd/>
              <a:tailEnd/>
            </a:ln>
          </p:spPr>
          <p:txBody>
            <a:bodyPr wrap="none" anchor="ctr"/>
            <a:lstStyle/>
            <a:p>
              <a:endParaRPr lang="en-AU">
                <a:latin typeface="Calibri" pitchFamily="34" charset="0"/>
              </a:endParaRPr>
            </a:p>
          </p:txBody>
        </p:sp>
      </p:grpSp>
      <p:grpSp>
        <p:nvGrpSpPr>
          <p:cNvPr id="4" name="Group 44"/>
          <p:cNvGrpSpPr>
            <a:grpSpLocks/>
          </p:cNvGrpSpPr>
          <p:nvPr/>
        </p:nvGrpSpPr>
        <p:grpSpPr bwMode="auto">
          <a:xfrm>
            <a:off x="2682875" y="3362325"/>
            <a:ext cx="550863" cy="1827213"/>
            <a:chOff x="2187" y="2043"/>
            <a:chExt cx="269" cy="1160"/>
          </a:xfrm>
        </p:grpSpPr>
        <p:sp>
          <p:nvSpPr>
            <p:cNvPr id="7201" name="Oval 45"/>
            <p:cNvSpPr>
              <a:spLocks noChangeArrowheads="1"/>
            </p:cNvSpPr>
            <p:nvPr/>
          </p:nvSpPr>
          <p:spPr bwMode="auto">
            <a:xfrm>
              <a:off x="2289" y="2043"/>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2" name="Oval 46"/>
            <p:cNvSpPr>
              <a:spLocks noChangeArrowheads="1"/>
            </p:cNvSpPr>
            <p:nvPr/>
          </p:nvSpPr>
          <p:spPr bwMode="auto">
            <a:xfrm>
              <a:off x="2358" y="2391"/>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3" name="Oval 47"/>
            <p:cNvSpPr>
              <a:spLocks noChangeArrowheads="1"/>
            </p:cNvSpPr>
            <p:nvPr/>
          </p:nvSpPr>
          <p:spPr bwMode="auto">
            <a:xfrm>
              <a:off x="2289" y="2391"/>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4" name="Oval 48"/>
            <p:cNvSpPr>
              <a:spLocks noChangeArrowheads="1"/>
            </p:cNvSpPr>
            <p:nvPr/>
          </p:nvSpPr>
          <p:spPr bwMode="auto">
            <a:xfrm>
              <a:off x="2235" y="2418"/>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5" name="Oval 49"/>
            <p:cNvSpPr>
              <a:spLocks noChangeArrowheads="1"/>
            </p:cNvSpPr>
            <p:nvPr/>
          </p:nvSpPr>
          <p:spPr bwMode="auto">
            <a:xfrm>
              <a:off x="2289" y="2469"/>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6" name="Oval 50"/>
            <p:cNvSpPr>
              <a:spLocks noChangeArrowheads="1"/>
            </p:cNvSpPr>
            <p:nvPr/>
          </p:nvSpPr>
          <p:spPr bwMode="auto">
            <a:xfrm>
              <a:off x="2394" y="2514"/>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7" name="Oval 51"/>
            <p:cNvSpPr>
              <a:spLocks noChangeArrowheads="1"/>
            </p:cNvSpPr>
            <p:nvPr/>
          </p:nvSpPr>
          <p:spPr bwMode="auto">
            <a:xfrm>
              <a:off x="2331" y="2508"/>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8" name="Oval 52"/>
            <p:cNvSpPr>
              <a:spLocks noChangeArrowheads="1"/>
            </p:cNvSpPr>
            <p:nvPr/>
          </p:nvSpPr>
          <p:spPr bwMode="auto">
            <a:xfrm>
              <a:off x="2256" y="2514"/>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09" name="Oval 53"/>
            <p:cNvSpPr>
              <a:spLocks noChangeArrowheads="1"/>
            </p:cNvSpPr>
            <p:nvPr/>
          </p:nvSpPr>
          <p:spPr bwMode="auto">
            <a:xfrm>
              <a:off x="2187" y="2538"/>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0" name="Oval 54"/>
            <p:cNvSpPr>
              <a:spLocks noChangeArrowheads="1"/>
            </p:cNvSpPr>
            <p:nvPr/>
          </p:nvSpPr>
          <p:spPr bwMode="auto">
            <a:xfrm>
              <a:off x="2292" y="2562"/>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1" name="Oval 55"/>
            <p:cNvSpPr>
              <a:spLocks noChangeArrowheads="1"/>
            </p:cNvSpPr>
            <p:nvPr/>
          </p:nvSpPr>
          <p:spPr bwMode="auto">
            <a:xfrm>
              <a:off x="2232" y="2589"/>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2" name="Oval 56"/>
            <p:cNvSpPr>
              <a:spLocks noChangeArrowheads="1"/>
            </p:cNvSpPr>
            <p:nvPr/>
          </p:nvSpPr>
          <p:spPr bwMode="auto">
            <a:xfrm>
              <a:off x="2343" y="2598"/>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3" name="Oval 57"/>
            <p:cNvSpPr>
              <a:spLocks noChangeArrowheads="1"/>
            </p:cNvSpPr>
            <p:nvPr/>
          </p:nvSpPr>
          <p:spPr bwMode="auto">
            <a:xfrm>
              <a:off x="2292" y="2625"/>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4" name="Oval 58"/>
            <p:cNvSpPr>
              <a:spLocks noChangeArrowheads="1"/>
            </p:cNvSpPr>
            <p:nvPr/>
          </p:nvSpPr>
          <p:spPr bwMode="auto">
            <a:xfrm>
              <a:off x="2316" y="2688"/>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5" name="Oval 59"/>
            <p:cNvSpPr>
              <a:spLocks noChangeArrowheads="1"/>
            </p:cNvSpPr>
            <p:nvPr/>
          </p:nvSpPr>
          <p:spPr bwMode="auto">
            <a:xfrm>
              <a:off x="2238" y="2697"/>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6" name="Oval 60"/>
            <p:cNvSpPr>
              <a:spLocks noChangeArrowheads="1"/>
            </p:cNvSpPr>
            <p:nvPr/>
          </p:nvSpPr>
          <p:spPr bwMode="auto">
            <a:xfrm>
              <a:off x="2289" y="2733"/>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7" name="Oval 61"/>
            <p:cNvSpPr>
              <a:spLocks noChangeArrowheads="1"/>
            </p:cNvSpPr>
            <p:nvPr/>
          </p:nvSpPr>
          <p:spPr bwMode="auto">
            <a:xfrm>
              <a:off x="2400" y="2784"/>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8" name="Oval 62"/>
            <p:cNvSpPr>
              <a:spLocks noChangeArrowheads="1"/>
            </p:cNvSpPr>
            <p:nvPr/>
          </p:nvSpPr>
          <p:spPr bwMode="auto">
            <a:xfrm>
              <a:off x="2337" y="2769"/>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19" name="Oval 63"/>
            <p:cNvSpPr>
              <a:spLocks noChangeArrowheads="1"/>
            </p:cNvSpPr>
            <p:nvPr/>
          </p:nvSpPr>
          <p:spPr bwMode="auto">
            <a:xfrm>
              <a:off x="2253" y="2784"/>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0" name="Oval 64"/>
            <p:cNvSpPr>
              <a:spLocks noChangeArrowheads="1"/>
            </p:cNvSpPr>
            <p:nvPr/>
          </p:nvSpPr>
          <p:spPr bwMode="auto">
            <a:xfrm>
              <a:off x="2187" y="2790"/>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1" name="Oval 65"/>
            <p:cNvSpPr>
              <a:spLocks noChangeArrowheads="1"/>
            </p:cNvSpPr>
            <p:nvPr/>
          </p:nvSpPr>
          <p:spPr bwMode="auto">
            <a:xfrm>
              <a:off x="2202" y="2886"/>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2" name="Oval 66"/>
            <p:cNvSpPr>
              <a:spLocks noChangeArrowheads="1"/>
            </p:cNvSpPr>
            <p:nvPr/>
          </p:nvSpPr>
          <p:spPr bwMode="auto">
            <a:xfrm>
              <a:off x="2307" y="2817"/>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3" name="Oval 67"/>
            <p:cNvSpPr>
              <a:spLocks noChangeArrowheads="1"/>
            </p:cNvSpPr>
            <p:nvPr/>
          </p:nvSpPr>
          <p:spPr bwMode="auto">
            <a:xfrm>
              <a:off x="2265" y="2871"/>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4" name="Oval 68"/>
            <p:cNvSpPr>
              <a:spLocks noChangeArrowheads="1"/>
            </p:cNvSpPr>
            <p:nvPr/>
          </p:nvSpPr>
          <p:spPr bwMode="auto">
            <a:xfrm>
              <a:off x="2331" y="2871"/>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5" name="Oval 69"/>
            <p:cNvSpPr>
              <a:spLocks noChangeArrowheads="1"/>
            </p:cNvSpPr>
            <p:nvPr/>
          </p:nvSpPr>
          <p:spPr bwMode="auto">
            <a:xfrm>
              <a:off x="2394" y="2862"/>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6" name="Oval 70"/>
            <p:cNvSpPr>
              <a:spLocks noChangeArrowheads="1"/>
            </p:cNvSpPr>
            <p:nvPr/>
          </p:nvSpPr>
          <p:spPr bwMode="auto">
            <a:xfrm>
              <a:off x="2289" y="2946"/>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7" name="Oval 71"/>
            <p:cNvSpPr>
              <a:spLocks noChangeArrowheads="1"/>
            </p:cNvSpPr>
            <p:nvPr/>
          </p:nvSpPr>
          <p:spPr bwMode="auto">
            <a:xfrm>
              <a:off x="2256" y="3000"/>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8" name="Oval 72"/>
            <p:cNvSpPr>
              <a:spLocks noChangeArrowheads="1"/>
            </p:cNvSpPr>
            <p:nvPr/>
          </p:nvSpPr>
          <p:spPr bwMode="auto">
            <a:xfrm>
              <a:off x="2325" y="3009"/>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29" name="Oval 73"/>
            <p:cNvSpPr>
              <a:spLocks noChangeArrowheads="1"/>
            </p:cNvSpPr>
            <p:nvPr/>
          </p:nvSpPr>
          <p:spPr bwMode="auto">
            <a:xfrm>
              <a:off x="2373" y="3102"/>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30" name="Oval 74"/>
            <p:cNvSpPr>
              <a:spLocks noChangeArrowheads="1"/>
            </p:cNvSpPr>
            <p:nvPr/>
          </p:nvSpPr>
          <p:spPr bwMode="auto">
            <a:xfrm>
              <a:off x="2319" y="3129"/>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31" name="Oval 75"/>
            <p:cNvSpPr>
              <a:spLocks noChangeArrowheads="1"/>
            </p:cNvSpPr>
            <p:nvPr/>
          </p:nvSpPr>
          <p:spPr bwMode="auto">
            <a:xfrm>
              <a:off x="2265" y="3147"/>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sp>
          <p:nvSpPr>
            <p:cNvPr id="7232" name="Oval 76"/>
            <p:cNvSpPr>
              <a:spLocks noChangeArrowheads="1"/>
            </p:cNvSpPr>
            <p:nvPr/>
          </p:nvSpPr>
          <p:spPr bwMode="auto">
            <a:xfrm>
              <a:off x="2208" y="3114"/>
              <a:ext cx="56" cy="56"/>
            </a:xfrm>
            <a:prstGeom prst="ellipse">
              <a:avLst/>
            </a:prstGeom>
            <a:solidFill>
              <a:srgbClr val="00FF00"/>
            </a:solidFill>
            <a:ln w="9525">
              <a:noFill/>
              <a:round/>
              <a:headEnd/>
              <a:tailEnd/>
            </a:ln>
          </p:spPr>
          <p:txBody>
            <a:bodyPr wrap="none" anchor="ctr"/>
            <a:lstStyle/>
            <a:p>
              <a:endParaRPr lang="en-AU">
                <a:latin typeface="Calibri" pitchFamily="34" charset="0"/>
              </a:endParaRPr>
            </a:p>
          </p:txBody>
        </p:sp>
      </p:grpSp>
      <p:sp>
        <p:nvSpPr>
          <p:cNvPr id="7200" name="Rectangle 77"/>
          <p:cNvSpPr>
            <a:spLocks noChangeArrowheads="1"/>
          </p:cNvSpPr>
          <p:nvPr/>
        </p:nvSpPr>
        <p:spPr bwMode="auto">
          <a:xfrm>
            <a:off x="323850" y="6318250"/>
            <a:ext cx="4802188" cy="333375"/>
          </a:xfrm>
          <a:prstGeom prst="rect">
            <a:avLst/>
          </a:prstGeom>
          <a:noFill/>
          <a:ln w="9525">
            <a:noFill/>
            <a:miter lim="800000"/>
            <a:headEnd/>
            <a:tailEnd/>
          </a:ln>
        </p:spPr>
        <p:txBody>
          <a:bodyPr wrap="none" lIns="90488" tIns="44450" rIns="90488" bIns="44450" anchor="ctr">
            <a:spAutoFit/>
          </a:bodyPr>
          <a:lstStyle/>
          <a:p>
            <a:r>
              <a:rPr lang="en-US" sz="1600">
                <a:solidFill>
                  <a:schemeClr val="tx2"/>
                </a:solidFill>
              </a:rPr>
              <a:t>Strakowski </a:t>
            </a:r>
            <a:r>
              <a:rPr lang="en-US" sz="1600" i="1">
                <a:solidFill>
                  <a:schemeClr val="tx2"/>
                </a:solidFill>
              </a:rPr>
              <a:t>Am J Psychiatry</a:t>
            </a:r>
            <a:r>
              <a:rPr lang="en-US" sz="1600">
                <a:solidFill>
                  <a:schemeClr val="tx2"/>
                </a:solidFill>
              </a:rPr>
              <a:t>. 2002;159(11):1841-7.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7" name="Rectangle 3"/>
          <p:cNvSpPr>
            <a:spLocks noGrp="1" noChangeArrowheads="1"/>
          </p:cNvSpPr>
          <p:nvPr>
            <p:ph type="title" idx="4294967295"/>
          </p:nvPr>
        </p:nvSpPr>
        <p:spPr bwMode="auto">
          <a:xfrm>
            <a:off x="19744" y="980728"/>
            <a:ext cx="9132888" cy="1143000"/>
          </a:xfrm>
          <a:prstGeom prst="rect">
            <a:avLst/>
          </a:prstGeom>
          <a:solidFill>
            <a:srgbClr val="CCFFFF"/>
          </a:solidFill>
          <a:ln>
            <a:miter lim="800000"/>
            <a:headEnd/>
            <a:tailEnd/>
          </a:ln>
        </p:spPr>
        <p:txBody>
          <a:bodyPr anchor="ctr"/>
          <a:lstStyle/>
          <a:p>
            <a:pPr algn="ctr" eaLnBrk="1" hangingPunct="1"/>
            <a:r>
              <a:rPr lang="en-AU" sz="2400" b="1" dirty="0" smtClean="0"/>
              <a:t>Comparison of biochemical markers between Bipolar patients in early and late state</a:t>
            </a:r>
          </a:p>
        </p:txBody>
      </p:sp>
      <p:sp>
        <p:nvSpPr>
          <p:cNvPr id="8218" name="Text Box 5"/>
          <p:cNvSpPr txBox="1">
            <a:spLocks noChangeArrowheads="1"/>
          </p:cNvSpPr>
          <p:nvPr/>
        </p:nvSpPr>
        <p:spPr bwMode="auto">
          <a:xfrm>
            <a:off x="5292725" y="6324600"/>
            <a:ext cx="3165475" cy="304800"/>
          </a:xfrm>
          <a:prstGeom prst="rect">
            <a:avLst/>
          </a:prstGeom>
          <a:noFill/>
          <a:ln w="9525">
            <a:noFill/>
            <a:miter lim="800000"/>
            <a:headEnd/>
            <a:tailEnd/>
          </a:ln>
        </p:spPr>
        <p:txBody>
          <a:bodyPr>
            <a:spAutoFit/>
          </a:bodyPr>
          <a:lstStyle/>
          <a:p>
            <a:pPr algn="r">
              <a:spcBef>
                <a:spcPct val="50000"/>
              </a:spcBef>
            </a:pPr>
            <a:r>
              <a:rPr lang="en-AU" sz="1400"/>
              <a:t>Kauer StAnna 2008; Andreazza 2008</a:t>
            </a:r>
          </a:p>
        </p:txBody>
      </p:sp>
      <p:graphicFrame>
        <p:nvGraphicFramePr>
          <p:cNvPr id="8216" name="Object 24"/>
          <p:cNvGraphicFramePr>
            <a:graphicFrameLocks noChangeAspect="1"/>
          </p:cNvGraphicFramePr>
          <p:nvPr>
            <p:extLst>
              <p:ext uri="{D42A27DB-BD31-4B8C-83A1-F6EECF244321}">
                <p14:modId xmlns:p14="http://schemas.microsoft.com/office/powerpoint/2010/main" val="2839650260"/>
              </p:ext>
            </p:extLst>
          </p:nvPr>
        </p:nvGraphicFramePr>
        <p:xfrm>
          <a:off x="395536" y="2420888"/>
          <a:ext cx="8435975" cy="3379788"/>
        </p:xfrm>
        <a:graphic>
          <a:graphicData uri="http://schemas.openxmlformats.org/presentationml/2006/ole">
            <mc:AlternateContent xmlns:mc="http://schemas.openxmlformats.org/markup-compatibility/2006">
              <mc:Choice xmlns:v="urn:schemas-microsoft-com:vml" Requires="v">
                <p:oleObj spid="_x0000_s473092" name="Worksheet" r:id="rId4" imgW="4114800" imgH="1647757" progId="Excel.Sheet.8">
                  <p:embed/>
                </p:oleObj>
              </mc:Choice>
              <mc:Fallback>
                <p:oleObj name="Worksheet" r:id="rId4" imgW="4114800" imgH="1647757"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420888"/>
                        <a:ext cx="8435975"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ChangeArrowheads="1"/>
          </p:cNvSpPr>
          <p:nvPr/>
        </p:nvSpPr>
        <p:spPr bwMode="auto">
          <a:xfrm>
            <a:off x="323850" y="1268413"/>
            <a:ext cx="8569325" cy="3816350"/>
          </a:xfrm>
          <a:prstGeom prst="rect">
            <a:avLst/>
          </a:prstGeom>
          <a:solidFill>
            <a:srgbClr val="C0C0C0"/>
          </a:solidFill>
          <a:ln w="9525">
            <a:solidFill>
              <a:schemeClr val="tx1"/>
            </a:solidFill>
            <a:miter lim="800000"/>
            <a:headEnd/>
            <a:tailEnd/>
          </a:ln>
        </p:spPr>
        <p:txBody>
          <a:bodyPr wrap="none" anchor="ctr"/>
          <a:lstStyle/>
          <a:p>
            <a:endParaRPr lang="da-DK"/>
          </a:p>
        </p:txBody>
      </p:sp>
      <p:sp>
        <p:nvSpPr>
          <p:cNvPr id="159746" name="Line 3"/>
          <p:cNvSpPr>
            <a:spLocks noChangeShapeType="1"/>
          </p:cNvSpPr>
          <p:nvPr/>
        </p:nvSpPr>
        <p:spPr bwMode="auto">
          <a:xfrm>
            <a:off x="468313" y="3141663"/>
            <a:ext cx="8351837" cy="0"/>
          </a:xfrm>
          <a:prstGeom prst="line">
            <a:avLst/>
          </a:prstGeom>
          <a:noFill/>
          <a:ln w="9525">
            <a:solidFill>
              <a:schemeClr val="tx1"/>
            </a:solidFill>
            <a:round/>
            <a:headEnd/>
            <a:tailEnd/>
          </a:ln>
        </p:spPr>
        <p:txBody>
          <a:bodyPr/>
          <a:lstStyle/>
          <a:p>
            <a:endParaRPr lang="da-DK"/>
          </a:p>
        </p:txBody>
      </p:sp>
      <p:sp>
        <p:nvSpPr>
          <p:cNvPr id="159747" name="Rectangle 4"/>
          <p:cNvSpPr>
            <a:spLocks noChangeArrowheads="1"/>
          </p:cNvSpPr>
          <p:nvPr/>
        </p:nvSpPr>
        <p:spPr bwMode="auto">
          <a:xfrm>
            <a:off x="395288" y="2205038"/>
            <a:ext cx="8424862" cy="936625"/>
          </a:xfrm>
          <a:prstGeom prst="rect">
            <a:avLst/>
          </a:prstGeom>
          <a:gradFill rotWithShape="1">
            <a:gsLst>
              <a:gs pos="0">
                <a:srgbClr val="FFFF00"/>
              </a:gs>
              <a:gs pos="100000">
                <a:srgbClr val="DDDDDD"/>
              </a:gs>
            </a:gsLst>
            <a:lin ang="5400000" scaled="1"/>
          </a:gradFill>
          <a:ln w="9525">
            <a:solidFill>
              <a:schemeClr val="tx1"/>
            </a:solidFill>
            <a:miter lim="800000"/>
            <a:headEnd/>
            <a:tailEnd/>
          </a:ln>
        </p:spPr>
        <p:txBody>
          <a:bodyPr wrap="none" anchor="ctr"/>
          <a:lstStyle/>
          <a:p>
            <a:endParaRPr lang="da-DK"/>
          </a:p>
        </p:txBody>
      </p:sp>
      <p:sp>
        <p:nvSpPr>
          <p:cNvPr id="159748" name="Rectangle 5"/>
          <p:cNvSpPr>
            <a:spLocks noChangeArrowheads="1"/>
          </p:cNvSpPr>
          <p:nvPr/>
        </p:nvSpPr>
        <p:spPr bwMode="auto">
          <a:xfrm>
            <a:off x="395288" y="3141663"/>
            <a:ext cx="8424862" cy="935037"/>
          </a:xfrm>
          <a:prstGeom prst="rect">
            <a:avLst/>
          </a:prstGeom>
          <a:gradFill rotWithShape="1">
            <a:gsLst>
              <a:gs pos="0">
                <a:srgbClr val="DDDDDD"/>
              </a:gs>
              <a:gs pos="100000">
                <a:srgbClr val="3366FF"/>
              </a:gs>
            </a:gsLst>
            <a:lin ang="5400000" scaled="1"/>
          </a:gradFill>
          <a:ln w="9525">
            <a:solidFill>
              <a:schemeClr val="tx1"/>
            </a:solidFill>
            <a:miter lim="800000"/>
            <a:headEnd/>
            <a:tailEnd/>
          </a:ln>
        </p:spPr>
        <p:txBody>
          <a:bodyPr wrap="none" anchor="ctr"/>
          <a:lstStyle/>
          <a:p>
            <a:endParaRPr lang="da-DK"/>
          </a:p>
        </p:txBody>
      </p:sp>
      <p:sp>
        <p:nvSpPr>
          <p:cNvPr id="159749" name="Rectangle 6"/>
          <p:cNvSpPr>
            <a:spLocks noChangeArrowheads="1"/>
          </p:cNvSpPr>
          <p:nvPr/>
        </p:nvSpPr>
        <p:spPr bwMode="auto">
          <a:xfrm>
            <a:off x="395288" y="1412875"/>
            <a:ext cx="8424862" cy="792163"/>
          </a:xfrm>
          <a:prstGeom prst="rect">
            <a:avLst/>
          </a:prstGeom>
          <a:gradFill rotWithShape="1">
            <a:gsLst>
              <a:gs pos="0">
                <a:srgbClr val="FF3300"/>
              </a:gs>
              <a:gs pos="100000">
                <a:srgbClr val="FBEA6B"/>
              </a:gs>
            </a:gsLst>
            <a:lin ang="5400000" scaled="1"/>
          </a:gradFill>
          <a:ln w="9525">
            <a:solidFill>
              <a:schemeClr val="tx1"/>
            </a:solidFill>
            <a:miter lim="800000"/>
            <a:headEnd/>
            <a:tailEnd/>
          </a:ln>
        </p:spPr>
        <p:txBody>
          <a:bodyPr wrap="none" anchor="ctr"/>
          <a:lstStyle/>
          <a:p>
            <a:endParaRPr lang="da-DK"/>
          </a:p>
        </p:txBody>
      </p:sp>
      <p:sp>
        <p:nvSpPr>
          <p:cNvPr id="159750" name="Rectangle 7"/>
          <p:cNvSpPr>
            <a:spLocks noChangeArrowheads="1"/>
          </p:cNvSpPr>
          <p:nvPr/>
        </p:nvSpPr>
        <p:spPr bwMode="auto">
          <a:xfrm>
            <a:off x="395288" y="4076700"/>
            <a:ext cx="8424862" cy="865188"/>
          </a:xfrm>
          <a:prstGeom prst="rect">
            <a:avLst/>
          </a:prstGeom>
          <a:gradFill rotWithShape="1">
            <a:gsLst>
              <a:gs pos="0">
                <a:srgbClr val="3366FF"/>
              </a:gs>
              <a:gs pos="100000">
                <a:srgbClr val="003399"/>
              </a:gs>
            </a:gsLst>
            <a:lin ang="5400000" scaled="1"/>
          </a:gradFill>
          <a:ln w="9525">
            <a:solidFill>
              <a:schemeClr val="tx1"/>
            </a:solidFill>
            <a:miter lim="800000"/>
            <a:headEnd/>
            <a:tailEnd/>
          </a:ln>
        </p:spPr>
        <p:txBody>
          <a:bodyPr wrap="none" anchor="ctr"/>
          <a:lstStyle/>
          <a:p>
            <a:endParaRPr lang="da-DK"/>
          </a:p>
        </p:txBody>
      </p:sp>
      <p:sp>
        <p:nvSpPr>
          <p:cNvPr id="159751" name="Rectangle 8"/>
          <p:cNvSpPr>
            <a:spLocks noChangeArrowheads="1"/>
          </p:cNvSpPr>
          <p:nvPr/>
        </p:nvSpPr>
        <p:spPr bwMode="auto">
          <a:xfrm>
            <a:off x="684213" y="2924175"/>
            <a:ext cx="71437" cy="217488"/>
          </a:xfrm>
          <a:prstGeom prst="rect">
            <a:avLst/>
          </a:prstGeom>
          <a:solidFill>
            <a:srgbClr val="99CC00"/>
          </a:solidFill>
          <a:ln w="9525">
            <a:noFill/>
            <a:miter lim="800000"/>
            <a:headEnd/>
            <a:tailEnd/>
          </a:ln>
        </p:spPr>
        <p:txBody>
          <a:bodyPr wrap="none" anchor="ctr"/>
          <a:lstStyle/>
          <a:p>
            <a:endParaRPr lang="da-DK"/>
          </a:p>
        </p:txBody>
      </p:sp>
      <p:sp>
        <p:nvSpPr>
          <p:cNvPr id="159752" name="Rectangle 9"/>
          <p:cNvSpPr>
            <a:spLocks noChangeArrowheads="1"/>
          </p:cNvSpPr>
          <p:nvPr/>
        </p:nvSpPr>
        <p:spPr bwMode="auto">
          <a:xfrm>
            <a:off x="1116013" y="2852738"/>
            <a:ext cx="71437" cy="288925"/>
          </a:xfrm>
          <a:prstGeom prst="rect">
            <a:avLst/>
          </a:prstGeom>
          <a:solidFill>
            <a:srgbClr val="99CC00"/>
          </a:solidFill>
          <a:ln w="9525">
            <a:noFill/>
            <a:miter lim="800000"/>
            <a:headEnd/>
            <a:tailEnd/>
          </a:ln>
        </p:spPr>
        <p:txBody>
          <a:bodyPr wrap="none" anchor="ctr"/>
          <a:lstStyle/>
          <a:p>
            <a:endParaRPr lang="da-DK"/>
          </a:p>
        </p:txBody>
      </p:sp>
      <p:sp>
        <p:nvSpPr>
          <p:cNvPr id="159753" name="Rectangle 10"/>
          <p:cNvSpPr>
            <a:spLocks noChangeArrowheads="1"/>
          </p:cNvSpPr>
          <p:nvPr/>
        </p:nvSpPr>
        <p:spPr bwMode="auto">
          <a:xfrm>
            <a:off x="827088" y="2924175"/>
            <a:ext cx="71437" cy="288925"/>
          </a:xfrm>
          <a:prstGeom prst="rect">
            <a:avLst/>
          </a:prstGeom>
          <a:solidFill>
            <a:srgbClr val="99CC00"/>
          </a:solidFill>
          <a:ln w="9525">
            <a:noFill/>
            <a:miter lim="800000"/>
            <a:headEnd/>
            <a:tailEnd/>
          </a:ln>
        </p:spPr>
        <p:txBody>
          <a:bodyPr wrap="none" anchor="ctr"/>
          <a:lstStyle/>
          <a:p>
            <a:endParaRPr lang="da-DK"/>
          </a:p>
        </p:txBody>
      </p:sp>
      <p:sp>
        <p:nvSpPr>
          <p:cNvPr id="159754" name="Rectangle 11"/>
          <p:cNvSpPr>
            <a:spLocks noChangeArrowheads="1"/>
          </p:cNvSpPr>
          <p:nvPr/>
        </p:nvSpPr>
        <p:spPr bwMode="auto">
          <a:xfrm>
            <a:off x="900113" y="2997200"/>
            <a:ext cx="71437" cy="288925"/>
          </a:xfrm>
          <a:prstGeom prst="rect">
            <a:avLst/>
          </a:prstGeom>
          <a:solidFill>
            <a:srgbClr val="99CC00"/>
          </a:solidFill>
          <a:ln w="9525">
            <a:noFill/>
            <a:miter lim="800000"/>
            <a:headEnd/>
            <a:tailEnd/>
          </a:ln>
        </p:spPr>
        <p:txBody>
          <a:bodyPr wrap="none" anchor="ctr"/>
          <a:lstStyle/>
          <a:p>
            <a:endParaRPr lang="da-DK"/>
          </a:p>
        </p:txBody>
      </p:sp>
      <p:sp>
        <p:nvSpPr>
          <p:cNvPr id="159755" name="Rectangle 12"/>
          <p:cNvSpPr>
            <a:spLocks noChangeArrowheads="1"/>
          </p:cNvSpPr>
          <p:nvPr/>
        </p:nvSpPr>
        <p:spPr bwMode="auto">
          <a:xfrm>
            <a:off x="971550" y="2924175"/>
            <a:ext cx="71438" cy="288925"/>
          </a:xfrm>
          <a:prstGeom prst="rect">
            <a:avLst/>
          </a:prstGeom>
          <a:solidFill>
            <a:srgbClr val="99CC00"/>
          </a:solidFill>
          <a:ln w="9525">
            <a:noFill/>
            <a:miter lim="800000"/>
            <a:headEnd/>
            <a:tailEnd/>
          </a:ln>
        </p:spPr>
        <p:txBody>
          <a:bodyPr wrap="none" anchor="ctr"/>
          <a:lstStyle/>
          <a:p>
            <a:endParaRPr lang="da-DK"/>
          </a:p>
        </p:txBody>
      </p:sp>
      <p:sp>
        <p:nvSpPr>
          <p:cNvPr id="159756" name="Rectangle 13"/>
          <p:cNvSpPr>
            <a:spLocks noChangeArrowheads="1"/>
          </p:cNvSpPr>
          <p:nvPr/>
        </p:nvSpPr>
        <p:spPr bwMode="auto">
          <a:xfrm>
            <a:off x="1042988" y="2852738"/>
            <a:ext cx="71437" cy="288925"/>
          </a:xfrm>
          <a:prstGeom prst="rect">
            <a:avLst/>
          </a:prstGeom>
          <a:solidFill>
            <a:srgbClr val="99CC00"/>
          </a:solidFill>
          <a:ln w="9525">
            <a:noFill/>
            <a:miter lim="800000"/>
            <a:headEnd/>
            <a:tailEnd/>
          </a:ln>
        </p:spPr>
        <p:txBody>
          <a:bodyPr wrap="none" anchor="ctr"/>
          <a:lstStyle/>
          <a:p>
            <a:endParaRPr lang="da-DK"/>
          </a:p>
        </p:txBody>
      </p:sp>
      <p:sp>
        <p:nvSpPr>
          <p:cNvPr id="159757" name="Rectangle 14"/>
          <p:cNvSpPr>
            <a:spLocks noChangeArrowheads="1"/>
          </p:cNvSpPr>
          <p:nvPr/>
        </p:nvSpPr>
        <p:spPr bwMode="auto">
          <a:xfrm>
            <a:off x="684213" y="2852738"/>
            <a:ext cx="71437" cy="288925"/>
          </a:xfrm>
          <a:prstGeom prst="rect">
            <a:avLst/>
          </a:prstGeom>
          <a:solidFill>
            <a:srgbClr val="99CC00"/>
          </a:solidFill>
          <a:ln w="9525">
            <a:noFill/>
            <a:miter lim="800000"/>
            <a:headEnd/>
            <a:tailEnd/>
          </a:ln>
        </p:spPr>
        <p:txBody>
          <a:bodyPr wrap="none" anchor="ctr"/>
          <a:lstStyle/>
          <a:p>
            <a:pPr algn="ctr"/>
            <a:endParaRPr lang="da-DK"/>
          </a:p>
        </p:txBody>
      </p:sp>
      <p:sp>
        <p:nvSpPr>
          <p:cNvPr id="159758" name="Rectangle 15"/>
          <p:cNvSpPr>
            <a:spLocks noChangeArrowheads="1"/>
          </p:cNvSpPr>
          <p:nvPr/>
        </p:nvSpPr>
        <p:spPr bwMode="auto">
          <a:xfrm>
            <a:off x="755650" y="2781300"/>
            <a:ext cx="71438" cy="360363"/>
          </a:xfrm>
          <a:prstGeom prst="rect">
            <a:avLst/>
          </a:prstGeom>
          <a:solidFill>
            <a:srgbClr val="99CC00"/>
          </a:solidFill>
          <a:ln w="9525">
            <a:noFill/>
            <a:miter lim="800000"/>
            <a:headEnd/>
            <a:tailEnd/>
          </a:ln>
        </p:spPr>
        <p:txBody>
          <a:bodyPr wrap="none" anchor="ctr"/>
          <a:lstStyle/>
          <a:p>
            <a:endParaRPr lang="da-DK"/>
          </a:p>
        </p:txBody>
      </p:sp>
      <p:sp>
        <p:nvSpPr>
          <p:cNvPr id="159759" name="Rectangle 16"/>
          <p:cNvSpPr>
            <a:spLocks noChangeArrowheads="1"/>
          </p:cNvSpPr>
          <p:nvPr/>
        </p:nvSpPr>
        <p:spPr bwMode="auto">
          <a:xfrm>
            <a:off x="611188" y="2924175"/>
            <a:ext cx="73025" cy="217488"/>
          </a:xfrm>
          <a:prstGeom prst="rect">
            <a:avLst/>
          </a:prstGeom>
          <a:solidFill>
            <a:srgbClr val="99CC00"/>
          </a:solidFill>
          <a:ln w="9525">
            <a:noFill/>
            <a:miter lim="800000"/>
            <a:headEnd/>
            <a:tailEnd/>
          </a:ln>
        </p:spPr>
        <p:txBody>
          <a:bodyPr wrap="none" anchor="ctr"/>
          <a:lstStyle/>
          <a:p>
            <a:pPr algn="ctr"/>
            <a:endParaRPr lang="da-DK"/>
          </a:p>
        </p:txBody>
      </p:sp>
      <p:sp>
        <p:nvSpPr>
          <p:cNvPr id="159760" name="Rectangle 17"/>
          <p:cNvSpPr>
            <a:spLocks noChangeArrowheads="1"/>
          </p:cNvSpPr>
          <p:nvPr/>
        </p:nvSpPr>
        <p:spPr bwMode="auto">
          <a:xfrm>
            <a:off x="1187450" y="3068638"/>
            <a:ext cx="71438" cy="288925"/>
          </a:xfrm>
          <a:prstGeom prst="rect">
            <a:avLst/>
          </a:prstGeom>
          <a:solidFill>
            <a:srgbClr val="99CC00"/>
          </a:solidFill>
          <a:ln w="9525">
            <a:noFill/>
            <a:miter lim="800000"/>
            <a:headEnd/>
            <a:tailEnd/>
          </a:ln>
        </p:spPr>
        <p:txBody>
          <a:bodyPr wrap="none" anchor="ctr"/>
          <a:lstStyle/>
          <a:p>
            <a:endParaRPr lang="da-DK"/>
          </a:p>
        </p:txBody>
      </p:sp>
      <p:sp>
        <p:nvSpPr>
          <p:cNvPr id="159761" name="Rectangle 18"/>
          <p:cNvSpPr>
            <a:spLocks noChangeArrowheads="1"/>
          </p:cNvSpPr>
          <p:nvPr/>
        </p:nvSpPr>
        <p:spPr bwMode="auto">
          <a:xfrm>
            <a:off x="1258888" y="3141663"/>
            <a:ext cx="71437" cy="288925"/>
          </a:xfrm>
          <a:prstGeom prst="rect">
            <a:avLst/>
          </a:prstGeom>
          <a:solidFill>
            <a:srgbClr val="99CC00"/>
          </a:solidFill>
          <a:ln w="9525">
            <a:noFill/>
            <a:miter lim="800000"/>
            <a:headEnd/>
            <a:tailEnd/>
          </a:ln>
        </p:spPr>
        <p:txBody>
          <a:bodyPr wrap="none" anchor="ctr"/>
          <a:lstStyle/>
          <a:p>
            <a:endParaRPr lang="da-DK"/>
          </a:p>
        </p:txBody>
      </p:sp>
      <p:sp>
        <p:nvSpPr>
          <p:cNvPr id="159762" name="Rectangle 19"/>
          <p:cNvSpPr>
            <a:spLocks noChangeArrowheads="1"/>
          </p:cNvSpPr>
          <p:nvPr/>
        </p:nvSpPr>
        <p:spPr bwMode="auto">
          <a:xfrm>
            <a:off x="1331913" y="3141663"/>
            <a:ext cx="71437" cy="288925"/>
          </a:xfrm>
          <a:prstGeom prst="rect">
            <a:avLst/>
          </a:prstGeom>
          <a:solidFill>
            <a:srgbClr val="99CC00"/>
          </a:solidFill>
          <a:ln w="9525">
            <a:noFill/>
            <a:miter lim="800000"/>
            <a:headEnd/>
            <a:tailEnd/>
          </a:ln>
        </p:spPr>
        <p:txBody>
          <a:bodyPr wrap="none" anchor="ctr"/>
          <a:lstStyle/>
          <a:p>
            <a:endParaRPr lang="da-DK"/>
          </a:p>
        </p:txBody>
      </p:sp>
      <p:sp>
        <p:nvSpPr>
          <p:cNvPr id="159763" name="Rectangle 20"/>
          <p:cNvSpPr>
            <a:spLocks noChangeArrowheads="1"/>
          </p:cNvSpPr>
          <p:nvPr/>
        </p:nvSpPr>
        <p:spPr bwMode="auto">
          <a:xfrm>
            <a:off x="1403350" y="3141663"/>
            <a:ext cx="71438" cy="431800"/>
          </a:xfrm>
          <a:prstGeom prst="rect">
            <a:avLst/>
          </a:prstGeom>
          <a:solidFill>
            <a:srgbClr val="99CC00"/>
          </a:solidFill>
          <a:ln w="9525">
            <a:noFill/>
            <a:miter lim="800000"/>
            <a:headEnd/>
            <a:tailEnd/>
          </a:ln>
        </p:spPr>
        <p:txBody>
          <a:bodyPr wrap="none" anchor="ctr"/>
          <a:lstStyle/>
          <a:p>
            <a:endParaRPr lang="da-DK"/>
          </a:p>
        </p:txBody>
      </p:sp>
      <p:sp>
        <p:nvSpPr>
          <p:cNvPr id="159764" name="Rectangle 21"/>
          <p:cNvSpPr>
            <a:spLocks noChangeArrowheads="1"/>
          </p:cNvSpPr>
          <p:nvPr/>
        </p:nvSpPr>
        <p:spPr bwMode="auto">
          <a:xfrm>
            <a:off x="1476375" y="3141663"/>
            <a:ext cx="71438" cy="574675"/>
          </a:xfrm>
          <a:prstGeom prst="rect">
            <a:avLst/>
          </a:prstGeom>
          <a:solidFill>
            <a:srgbClr val="99CC00"/>
          </a:solidFill>
          <a:ln w="9525">
            <a:noFill/>
            <a:miter lim="800000"/>
            <a:headEnd/>
            <a:tailEnd/>
          </a:ln>
        </p:spPr>
        <p:txBody>
          <a:bodyPr wrap="none" anchor="ctr"/>
          <a:lstStyle/>
          <a:p>
            <a:endParaRPr lang="da-DK"/>
          </a:p>
        </p:txBody>
      </p:sp>
      <p:sp>
        <p:nvSpPr>
          <p:cNvPr id="159765" name="Rectangle 22"/>
          <p:cNvSpPr>
            <a:spLocks noChangeArrowheads="1"/>
          </p:cNvSpPr>
          <p:nvPr/>
        </p:nvSpPr>
        <p:spPr bwMode="auto">
          <a:xfrm>
            <a:off x="1619250" y="3141663"/>
            <a:ext cx="71438" cy="288925"/>
          </a:xfrm>
          <a:prstGeom prst="rect">
            <a:avLst/>
          </a:prstGeom>
          <a:solidFill>
            <a:srgbClr val="99CC00"/>
          </a:solidFill>
          <a:ln w="9525">
            <a:noFill/>
            <a:miter lim="800000"/>
            <a:headEnd/>
            <a:tailEnd/>
          </a:ln>
        </p:spPr>
        <p:txBody>
          <a:bodyPr wrap="none" anchor="ctr"/>
          <a:lstStyle/>
          <a:p>
            <a:endParaRPr lang="da-DK"/>
          </a:p>
        </p:txBody>
      </p:sp>
      <p:sp>
        <p:nvSpPr>
          <p:cNvPr id="159766" name="Rectangle 23"/>
          <p:cNvSpPr>
            <a:spLocks noChangeArrowheads="1"/>
          </p:cNvSpPr>
          <p:nvPr/>
        </p:nvSpPr>
        <p:spPr bwMode="auto">
          <a:xfrm>
            <a:off x="1547813" y="3068638"/>
            <a:ext cx="71437" cy="288925"/>
          </a:xfrm>
          <a:prstGeom prst="rect">
            <a:avLst/>
          </a:prstGeom>
          <a:solidFill>
            <a:srgbClr val="99CC00"/>
          </a:solidFill>
          <a:ln w="9525">
            <a:noFill/>
            <a:miter lim="800000"/>
            <a:headEnd/>
            <a:tailEnd/>
          </a:ln>
        </p:spPr>
        <p:txBody>
          <a:bodyPr wrap="none" anchor="ctr"/>
          <a:lstStyle/>
          <a:p>
            <a:endParaRPr lang="da-DK"/>
          </a:p>
        </p:txBody>
      </p:sp>
      <p:sp>
        <p:nvSpPr>
          <p:cNvPr id="159767" name="Rectangle 24"/>
          <p:cNvSpPr>
            <a:spLocks noChangeArrowheads="1"/>
          </p:cNvSpPr>
          <p:nvPr/>
        </p:nvSpPr>
        <p:spPr bwMode="auto">
          <a:xfrm>
            <a:off x="1619250" y="3141663"/>
            <a:ext cx="144463" cy="142875"/>
          </a:xfrm>
          <a:prstGeom prst="rect">
            <a:avLst/>
          </a:prstGeom>
          <a:solidFill>
            <a:srgbClr val="99CC00"/>
          </a:solidFill>
          <a:ln w="9525">
            <a:noFill/>
            <a:miter lim="800000"/>
            <a:headEnd/>
            <a:tailEnd/>
          </a:ln>
        </p:spPr>
        <p:txBody>
          <a:bodyPr wrap="none" anchor="ctr"/>
          <a:lstStyle/>
          <a:p>
            <a:endParaRPr lang="da-DK"/>
          </a:p>
        </p:txBody>
      </p:sp>
      <p:sp>
        <p:nvSpPr>
          <p:cNvPr id="159768" name="Rectangle 25"/>
          <p:cNvSpPr>
            <a:spLocks noChangeArrowheads="1"/>
          </p:cNvSpPr>
          <p:nvPr/>
        </p:nvSpPr>
        <p:spPr bwMode="auto">
          <a:xfrm>
            <a:off x="2124075" y="3141663"/>
            <a:ext cx="71438" cy="1511300"/>
          </a:xfrm>
          <a:prstGeom prst="rect">
            <a:avLst/>
          </a:prstGeom>
          <a:solidFill>
            <a:srgbClr val="996633"/>
          </a:solidFill>
          <a:ln w="9525">
            <a:noFill/>
            <a:miter lim="800000"/>
            <a:headEnd/>
            <a:tailEnd/>
          </a:ln>
        </p:spPr>
        <p:txBody>
          <a:bodyPr wrap="none" anchor="ctr"/>
          <a:lstStyle/>
          <a:p>
            <a:endParaRPr lang="da-DK"/>
          </a:p>
        </p:txBody>
      </p:sp>
      <p:sp>
        <p:nvSpPr>
          <p:cNvPr id="159769" name="Rectangle 26"/>
          <p:cNvSpPr>
            <a:spLocks noChangeArrowheads="1"/>
          </p:cNvSpPr>
          <p:nvPr/>
        </p:nvSpPr>
        <p:spPr bwMode="auto">
          <a:xfrm>
            <a:off x="2195513" y="3141663"/>
            <a:ext cx="73025" cy="1655762"/>
          </a:xfrm>
          <a:prstGeom prst="rect">
            <a:avLst/>
          </a:prstGeom>
          <a:solidFill>
            <a:srgbClr val="996633"/>
          </a:solidFill>
          <a:ln w="9525">
            <a:noFill/>
            <a:miter lim="800000"/>
            <a:headEnd/>
            <a:tailEnd/>
          </a:ln>
        </p:spPr>
        <p:txBody>
          <a:bodyPr wrap="none" anchor="ctr"/>
          <a:lstStyle/>
          <a:p>
            <a:endParaRPr lang="da-DK"/>
          </a:p>
        </p:txBody>
      </p:sp>
      <p:sp>
        <p:nvSpPr>
          <p:cNvPr id="159770" name="Rectangle 27"/>
          <p:cNvSpPr>
            <a:spLocks noChangeArrowheads="1"/>
          </p:cNvSpPr>
          <p:nvPr/>
        </p:nvSpPr>
        <p:spPr bwMode="auto">
          <a:xfrm>
            <a:off x="2916238" y="3141663"/>
            <a:ext cx="71437" cy="792162"/>
          </a:xfrm>
          <a:prstGeom prst="rect">
            <a:avLst/>
          </a:prstGeom>
          <a:solidFill>
            <a:srgbClr val="996633"/>
          </a:solidFill>
          <a:ln w="9525">
            <a:noFill/>
            <a:miter lim="800000"/>
            <a:headEnd/>
            <a:tailEnd/>
          </a:ln>
        </p:spPr>
        <p:txBody>
          <a:bodyPr wrap="none" anchor="ctr"/>
          <a:lstStyle/>
          <a:p>
            <a:endParaRPr lang="da-DK"/>
          </a:p>
        </p:txBody>
      </p:sp>
      <p:sp>
        <p:nvSpPr>
          <p:cNvPr id="159771" name="Rectangle 28"/>
          <p:cNvSpPr>
            <a:spLocks noChangeArrowheads="1"/>
          </p:cNvSpPr>
          <p:nvPr/>
        </p:nvSpPr>
        <p:spPr bwMode="auto">
          <a:xfrm>
            <a:off x="2339975" y="3141663"/>
            <a:ext cx="71438" cy="1727200"/>
          </a:xfrm>
          <a:prstGeom prst="rect">
            <a:avLst/>
          </a:prstGeom>
          <a:solidFill>
            <a:srgbClr val="996633"/>
          </a:solidFill>
          <a:ln w="9525">
            <a:noFill/>
            <a:miter lim="800000"/>
            <a:headEnd/>
            <a:tailEnd/>
          </a:ln>
        </p:spPr>
        <p:txBody>
          <a:bodyPr wrap="none" anchor="ctr"/>
          <a:lstStyle/>
          <a:p>
            <a:endParaRPr lang="da-DK"/>
          </a:p>
        </p:txBody>
      </p:sp>
      <p:sp>
        <p:nvSpPr>
          <p:cNvPr id="159772" name="Rectangle 29"/>
          <p:cNvSpPr>
            <a:spLocks noChangeArrowheads="1"/>
          </p:cNvSpPr>
          <p:nvPr/>
        </p:nvSpPr>
        <p:spPr bwMode="auto">
          <a:xfrm>
            <a:off x="2411413" y="3141663"/>
            <a:ext cx="73025" cy="1655762"/>
          </a:xfrm>
          <a:prstGeom prst="rect">
            <a:avLst/>
          </a:prstGeom>
          <a:solidFill>
            <a:srgbClr val="996633"/>
          </a:solidFill>
          <a:ln w="9525">
            <a:noFill/>
            <a:miter lim="800000"/>
            <a:headEnd/>
            <a:tailEnd/>
          </a:ln>
        </p:spPr>
        <p:txBody>
          <a:bodyPr wrap="none" anchor="ctr"/>
          <a:lstStyle/>
          <a:p>
            <a:endParaRPr lang="da-DK"/>
          </a:p>
        </p:txBody>
      </p:sp>
      <p:sp>
        <p:nvSpPr>
          <p:cNvPr id="159773" name="Rectangle 30"/>
          <p:cNvSpPr>
            <a:spLocks noChangeArrowheads="1"/>
          </p:cNvSpPr>
          <p:nvPr/>
        </p:nvSpPr>
        <p:spPr bwMode="auto">
          <a:xfrm flipH="1">
            <a:off x="2484438" y="3141663"/>
            <a:ext cx="215900" cy="1727200"/>
          </a:xfrm>
          <a:prstGeom prst="rect">
            <a:avLst/>
          </a:prstGeom>
          <a:solidFill>
            <a:srgbClr val="996633"/>
          </a:solidFill>
          <a:ln w="9525">
            <a:noFill/>
            <a:miter lim="800000"/>
            <a:headEnd/>
            <a:tailEnd/>
          </a:ln>
        </p:spPr>
        <p:txBody>
          <a:bodyPr wrap="none" anchor="ctr"/>
          <a:lstStyle/>
          <a:p>
            <a:endParaRPr lang="da-DK"/>
          </a:p>
        </p:txBody>
      </p:sp>
      <p:sp>
        <p:nvSpPr>
          <p:cNvPr id="159774" name="Rectangle 31"/>
          <p:cNvSpPr>
            <a:spLocks noChangeArrowheads="1"/>
          </p:cNvSpPr>
          <p:nvPr/>
        </p:nvSpPr>
        <p:spPr bwMode="auto">
          <a:xfrm>
            <a:off x="2700338" y="3141663"/>
            <a:ext cx="71437" cy="1511300"/>
          </a:xfrm>
          <a:prstGeom prst="rect">
            <a:avLst/>
          </a:prstGeom>
          <a:solidFill>
            <a:srgbClr val="996633"/>
          </a:solidFill>
          <a:ln w="9525">
            <a:noFill/>
            <a:miter lim="800000"/>
            <a:headEnd/>
            <a:tailEnd/>
          </a:ln>
        </p:spPr>
        <p:txBody>
          <a:bodyPr wrap="none" anchor="ctr"/>
          <a:lstStyle/>
          <a:p>
            <a:endParaRPr lang="da-DK"/>
          </a:p>
        </p:txBody>
      </p:sp>
      <p:sp>
        <p:nvSpPr>
          <p:cNvPr id="159775" name="Rectangle 32"/>
          <p:cNvSpPr>
            <a:spLocks noChangeArrowheads="1"/>
          </p:cNvSpPr>
          <p:nvPr/>
        </p:nvSpPr>
        <p:spPr bwMode="auto">
          <a:xfrm>
            <a:off x="2771775" y="3141663"/>
            <a:ext cx="71438" cy="1582737"/>
          </a:xfrm>
          <a:prstGeom prst="rect">
            <a:avLst/>
          </a:prstGeom>
          <a:solidFill>
            <a:srgbClr val="996633"/>
          </a:solidFill>
          <a:ln w="9525">
            <a:noFill/>
            <a:miter lim="800000"/>
            <a:headEnd/>
            <a:tailEnd/>
          </a:ln>
        </p:spPr>
        <p:txBody>
          <a:bodyPr wrap="none" anchor="ctr"/>
          <a:lstStyle/>
          <a:p>
            <a:endParaRPr lang="da-DK"/>
          </a:p>
        </p:txBody>
      </p:sp>
      <p:sp>
        <p:nvSpPr>
          <p:cNvPr id="159776" name="Rectangle 33"/>
          <p:cNvSpPr>
            <a:spLocks noChangeArrowheads="1"/>
          </p:cNvSpPr>
          <p:nvPr/>
        </p:nvSpPr>
        <p:spPr bwMode="auto">
          <a:xfrm>
            <a:off x="2843213" y="3141663"/>
            <a:ext cx="73025" cy="1150937"/>
          </a:xfrm>
          <a:prstGeom prst="rect">
            <a:avLst/>
          </a:prstGeom>
          <a:solidFill>
            <a:srgbClr val="996633"/>
          </a:solidFill>
          <a:ln w="9525">
            <a:noFill/>
            <a:miter lim="800000"/>
            <a:headEnd/>
            <a:tailEnd/>
          </a:ln>
        </p:spPr>
        <p:txBody>
          <a:bodyPr wrap="none" anchor="ctr"/>
          <a:lstStyle/>
          <a:p>
            <a:pPr algn="ctr"/>
            <a:endParaRPr lang="da-DK">
              <a:solidFill>
                <a:srgbClr val="FF66CC"/>
              </a:solidFill>
            </a:endParaRPr>
          </a:p>
        </p:txBody>
      </p:sp>
      <p:sp>
        <p:nvSpPr>
          <p:cNvPr id="159777" name="Rectangle 34"/>
          <p:cNvSpPr>
            <a:spLocks noChangeArrowheads="1"/>
          </p:cNvSpPr>
          <p:nvPr/>
        </p:nvSpPr>
        <p:spPr bwMode="auto">
          <a:xfrm>
            <a:off x="2339975" y="3357563"/>
            <a:ext cx="71438" cy="1511300"/>
          </a:xfrm>
          <a:prstGeom prst="rect">
            <a:avLst/>
          </a:prstGeom>
          <a:solidFill>
            <a:srgbClr val="996633"/>
          </a:solidFill>
          <a:ln w="9525">
            <a:noFill/>
            <a:miter lim="800000"/>
            <a:headEnd/>
            <a:tailEnd/>
          </a:ln>
        </p:spPr>
        <p:txBody>
          <a:bodyPr wrap="none" anchor="ctr"/>
          <a:lstStyle/>
          <a:p>
            <a:endParaRPr lang="da-DK"/>
          </a:p>
        </p:txBody>
      </p:sp>
      <p:sp>
        <p:nvSpPr>
          <p:cNvPr id="159778" name="Rectangle 35"/>
          <p:cNvSpPr>
            <a:spLocks noChangeArrowheads="1"/>
          </p:cNvSpPr>
          <p:nvPr/>
        </p:nvSpPr>
        <p:spPr bwMode="auto">
          <a:xfrm>
            <a:off x="2987675" y="3141663"/>
            <a:ext cx="71438" cy="431800"/>
          </a:xfrm>
          <a:prstGeom prst="rect">
            <a:avLst/>
          </a:prstGeom>
          <a:solidFill>
            <a:srgbClr val="996633"/>
          </a:solidFill>
          <a:ln w="9525">
            <a:noFill/>
            <a:miter lim="800000"/>
            <a:headEnd/>
            <a:tailEnd/>
          </a:ln>
        </p:spPr>
        <p:txBody>
          <a:bodyPr wrap="none" anchor="ctr"/>
          <a:lstStyle/>
          <a:p>
            <a:endParaRPr lang="da-DK"/>
          </a:p>
        </p:txBody>
      </p:sp>
      <p:sp>
        <p:nvSpPr>
          <p:cNvPr id="159779" name="Rectangle 36"/>
          <p:cNvSpPr>
            <a:spLocks noChangeArrowheads="1"/>
          </p:cNvSpPr>
          <p:nvPr/>
        </p:nvSpPr>
        <p:spPr bwMode="auto">
          <a:xfrm>
            <a:off x="2268538" y="3141663"/>
            <a:ext cx="71437" cy="1511300"/>
          </a:xfrm>
          <a:prstGeom prst="rect">
            <a:avLst/>
          </a:prstGeom>
          <a:solidFill>
            <a:srgbClr val="996633"/>
          </a:solidFill>
          <a:ln w="9525">
            <a:noFill/>
            <a:miter lim="800000"/>
            <a:headEnd/>
            <a:tailEnd/>
          </a:ln>
        </p:spPr>
        <p:txBody>
          <a:bodyPr wrap="none" anchor="ctr"/>
          <a:lstStyle/>
          <a:p>
            <a:endParaRPr lang="da-DK"/>
          </a:p>
        </p:txBody>
      </p:sp>
      <p:sp>
        <p:nvSpPr>
          <p:cNvPr id="159780" name="Rectangle 37"/>
          <p:cNvSpPr>
            <a:spLocks noChangeArrowheads="1"/>
          </p:cNvSpPr>
          <p:nvPr/>
        </p:nvSpPr>
        <p:spPr bwMode="auto">
          <a:xfrm>
            <a:off x="3059113" y="3068638"/>
            <a:ext cx="73025" cy="288925"/>
          </a:xfrm>
          <a:prstGeom prst="rect">
            <a:avLst/>
          </a:prstGeom>
          <a:solidFill>
            <a:srgbClr val="996633"/>
          </a:solidFill>
          <a:ln w="9525">
            <a:noFill/>
            <a:miter lim="800000"/>
            <a:headEnd/>
            <a:tailEnd/>
          </a:ln>
        </p:spPr>
        <p:txBody>
          <a:bodyPr wrap="none" anchor="ctr"/>
          <a:lstStyle/>
          <a:p>
            <a:pPr algn="ctr"/>
            <a:endParaRPr lang="da-DK">
              <a:solidFill>
                <a:srgbClr val="FF66CC"/>
              </a:solidFill>
            </a:endParaRPr>
          </a:p>
        </p:txBody>
      </p:sp>
      <p:sp>
        <p:nvSpPr>
          <p:cNvPr id="159781" name="Rectangle 38"/>
          <p:cNvSpPr>
            <a:spLocks noChangeArrowheads="1"/>
          </p:cNvSpPr>
          <p:nvPr/>
        </p:nvSpPr>
        <p:spPr bwMode="auto">
          <a:xfrm>
            <a:off x="3132138" y="2924175"/>
            <a:ext cx="71437" cy="288925"/>
          </a:xfrm>
          <a:prstGeom prst="rect">
            <a:avLst/>
          </a:prstGeom>
          <a:solidFill>
            <a:srgbClr val="996633"/>
          </a:solidFill>
          <a:ln w="9525">
            <a:noFill/>
            <a:miter lim="800000"/>
            <a:headEnd/>
            <a:tailEnd/>
          </a:ln>
        </p:spPr>
        <p:txBody>
          <a:bodyPr wrap="none" anchor="ctr"/>
          <a:lstStyle/>
          <a:p>
            <a:endParaRPr lang="da-DK"/>
          </a:p>
        </p:txBody>
      </p:sp>
      <p:sp>
        <p:nvSpPr>
          <p:cNvPr id="159782" name="Rectangle 39"/>
          <p:cNvSpPr>
            <a:spLocks noChangeArrowheads="1"/>
          </p:cNvSpPr>
          <p:nvPr/>
        </p:nvSpPr>
        <p:spPr bwMode="auto">
          <a:xfrm flipH="1">
            <a:off x="3203575" y="3068638"/>
            <a:ext cx="73025" cy="431800"/>
          </a:xfrm>
          <a:prstGeom prst="rect">
            <a:avLst/>
          </a:prstGeom>
          <a:solidFill>
            <a:srgbClr val="996633"/>
          </a:solidFill>
          <a:ln w="9525">
            <a:noFill/>
            <a:miter lim="800000"/>
            <a:headEnd/>
            <a:tailEnd/>
          </a:ln>
        </p:spPr>
        <p:txBody>
          <a:bodyPr wrap="none" anchor="ctr"/>
          <a:lstStyle/>
          <a:p>
            <a:endParaRPr lang="da-DK"/>
          </a:p>
        </p:txBody>
      </p:sp>
      <p:sp>
        <p:nvSpPr>
          <p:cNvPr id="159783" name="Rectangle 40"/>
          <p:cNvSpPr>
            <a:spLocks noChangeArrowheads="1"/>
          </p:cNvSpPr>
          <p:nvPr/>
        </p:nvSpPr>
        <p:spPr bwMode="auto">
          <a:xfrm>
            <a:off x="3276600" y="2924175"/>
            <a:ext cx="71438" cy="360363"/>
          </a:xfrm>
          <a:prstGeom prst="rect">
            <a:avLst/>
          </a:prstGeom>
          <a:solidFill>
            <a:srgbClr val="996633"/>
          </a:solidFill>
          <a:ln w="9525">
            <a:noFill/>
            <a:miter lim="800000"/>
            <a:headEnd/>
            <a:tailEnd/>
          </a:ln>
        </p:spPr>
        <p:txBody>
          <a:bodyPr wrap="none" anchor="ctr"/>
          <a:lstStyle/>
          <a:p>
            <a:endParaRPr lang="da-DK"/>
          </a:p>
        </p:txBody>
      </p:sp>
      <p:sp>
        <p:nvSpPr>
          <p:cNvPr id="159784" name="Rectangle 41"/>
          <p:cNvSpPr>
            <a:spLocks noChangeArrowheads="1"/>
          </p:cNvSpPr>
          <p:nvPr/>
        </p:nvSpPr>
        <p:spPr bwMode="auto">
          <a:xfrm>
            <a:off x="1979613" y="3141663"/>
            <a:ext cx="71437" cy="288925"/>
          </a:xfrm>
          <a:prstGeom prst="rect">
            <a:avLst/>
          </a:prstGeom>
          <a:solidFill>
            <a:srgbClr val="996633"/>
          </a:solidFill>
          <a:ln w="9525">
            <a:noFill/>
            <a:miter lim="800000"/>
            <a:headEnd/>
            <a:tailEnd/>
          </a:ln>
        </p:spPr>
        <p:txBody>
          <a:bodyPr wrap="none" anchor="ctr"/>
          <a:lstStyle/>
          <a:p>
            <a:pPr algn="ctr"/>
            <a:endParaRPr lang="da-DK">
              <a:solidFill>
                <a:srgbClr val="FF66CC"/>
              </a:solidFill>
            </a:endParaRPr>
          </a:p>
        </p:txBody>
      </p:sp>
      <p:sp>
        <p:nvSpPr>
          <p:cNvPr id="159785" name="Rectangle 42"/>
          <p:cNvSpPr>
            <a:spLocks noChangeArrowheads="1"/>
          </p:cNvSpPr>
          <p:nvPr/>
        </p:nvSpPr>
        <p:spPr bwMode="auto">
          <a:xfrm>
            <a:off x="2051050" y="3141663"/>
            <a:ext cx="71438" cy="1008062"/>
          </a:xfrm>
          <a:prstGeom prst="rect">
            <a:avLst/>
          </a:prstGeom>
          <a:solidFill>
            <a:srgbClr val="996633"/>
          </a:solidFill>
          <a:ln w="9525">
            <a:noFill/>
            <a:miter lim="800000"/>
            <a:headEnd/>
            <a:tailEnd/>
          </a:ln>
        </p:spPr>
        <p:txBody>
          <a:bodyPr wrap="none" anchor="ctr"/>
          <a:lstStyle/>
          <a:p>
            <a:endParaRPr lang="da-DK"/>
          </a:p>
        </p:txBody>
      </p:sp>
      <p:sp>
        <p:nvSpPr>
          <p:cNvPr id="159786" name="Rectangle 43"/>
          <p:cNvSpPr>
            <a:spLocks noChangeArrowheads="1"/>
          </p:cNvSpPr>
          <p:nvPr/>
        </p:nvSpPr>
        <p:spPr bwMode="auto">
          <a:xfrm>
            <a:off x="3348038" y="3140075"/>
            <a:ext cx="71437" cy="288925"/>
          </a:xfrm>
          <a:prstGeom prst="rect">
            <a:avLst/>
          </a:prstGeom>
          <a:solidFill>
            <a:srgbClr val="996633"/>
          </a:solidFill>
          <a:ln w="9525">
            <a:noFill/>
            <a:miter lim="800000"/>
            <a:headEnd/>
            <a:tailEnd/>
          </a:ln>
        </p:spPr>
        <p:txBody>
          <a:bodyPr wrap="none" anchor="ctr"/>
          <a:lstStyle/>
          <a:p>
            <a:endParaRPr lang="da-DK"/>
          </a:p>
        </p:txBody>
      </p:sp>
      <p:sp>
        <p:nvSpPr>
          <p:cNvPr id="159787" name="Rectangle 44"/>
          <p:cNvSpPr>
            <a:spLocks noChangeArrowheads="1"/>
          </p:cNvSpPr>
          <p:nvPr/>
        </p:nvSpPr>
        <p:spPr bwMode="auto">
          <a:xfrm>
            <a:off x="3419475" y="3141663"/>
            <a:ext cx="73025" cy="288925"/>
          </a:xfrm>
          <a:prstGeom prst="rect">
            <a:avLst/>
          </a:prstGeom>
          <a:solidFill>
            <a:srgbClr val="996633"/>
          </a:solidFill>
          <a:ln w="9525">
            <a:noFill/>
            <a:miter lim="800000"/>
            <a:headEnd/>
            <a:tailEnd/>
          </a:ln>
        </p:spPr>
        <p:txBody>
          <a:bodyPr wrap="none" anchor="ctr"/>
          <a:lstStyle/>
          <a:p>
            <a:endParaRPr lang="da-DK"/>
          </a:p>
        </p:txBody>
      </p:sp>
      <p:sp>
        <p:nvSpPr>
          <p:cNvPr id="159788" name="Rectangle 45"/>
          <p:cNvSpPr>
            <a:spLocks noChangeArrowheads="1"/>
          </p:cNvSpPr>
          <p:nvPr/>
        </p:nvSpPr>
        <p:spPr bwMode="auto">
          <a:xfrm>
            <a:off x="3492500" y="3141663"/>
            <a:ext cx="71438" cy="215900"/>
          </a:xfrm>
          <a:prstGeom prst="rect">
            <a:avLst/>
          </a:prstGeom>
          <a:solidFill>
            <a:srgbClr val="996633"/>
          </a:solidFill>
          <a:ln w="9525">
            <a:noFill/>
            <a:miter lim="800000"/>
            <a:headEnd/>
            <a:tailEnd/>
          </a:ln>
        </p:spPr>
        <p:txBody>
          <a:bodyPr wrap="none" anchor="ctr"/>
          <a:lstStyle/>
          <a:p>
            <a:endParaRPr lang="da-DK"/>
          </a:p>
        </p:txBody>
      </p:sp>
      <p:sp>
        <p:nvSpPr>
          <p:cNvPr id="159789" name="Rectangle 46"/>
          <p:cNvSpPr>
            <a:spLocks noChangeArrowheads="1"/>
          </p:cNvSpPr>
          <p:nvPr/>
        </p:nvSpPr>
        <p:spPr bwMode="auto">
          <a:xfrm>
            <a:off x="4643438" y="2852738"/>
            <a:ext cx="73025" cy="288925"/>
          </a:xfrm>
          <a:prstGeom prst="rect">
            <a:avLst/>
          </a:prstGeom>
          <a:solidFill>
            <a:srgbClr val="CC66FF"/>
          </a:solidFill>
          <a:ln w="9525">
            <a:noFill/>
            <a:miter lim="800000"/>
            <a:headEnd/>
            <a:tailEnd/>
          </a:ln>
        </p:spPr>
        <p:txBody>
          <a:bodyPr wrap="none" anchor="ctr"/>
          <a:lstStyle/>
          <a:p>
            <a:endParaRPr lang="da-DK"/>
          </a:p>
        </p:txBody>
      </p:sp>
      <p:sp>
        <p:nvSpPr>
          <p:cNvPr id="159790" name="Rectangle 47"/>
          <p:cNvSpPr>
            <a:spLocks noChangeArrowheads="1"/>
          </p:cNvSpPr>
          <p:nvPr/>
        </p:nvSpPr>
        <p:spPr bwMode="auto">
          <a:xfrm>
            <a:off x="4787900" y="2565400"/>
            <a:ext cx="71438" cy="576263"/>
          </a:xfrm>
          <a:prstGeom prst="rect">
            <a:avLst/>
          </a:prstGeom>
          <a:solidFill>
            <a:srgbClr val="CC66FF"/>
          </a:solidFill>
          <a:ln w="9525">
            <a:noFill/>
            <a:miter lim="800000"/>
            <a:headEnd/>
            <a:tailEnd/>
          </a:ln>
        </p:spPr>
        <p:txBody>
          <a:bodyPr wrap="none" anchor="ctr"/>
          <a:lstStyle/>
          <a:p>
            <a:endParaRPr lang="da-DK"/>
          </a:p>
        </p:txBody>
      </p:sp>
      <p:sp>
        <p:nvSpPr>
          <p:cNvPr id="159791" name="Rectangle 48"/>
          <p:cNvSpPr>
            <a:spLocks noChangeArrowheads="1"/>
          </p:cNvSpPr>
          <p:nvPr/>
        </p:nvSpPr>
        <p:spPr bwMode="auto">
          <a:xfrm>
            <a:off x="4859338" y="2349500"/>
            <a:ext cx="71437" cy="792163"/>
          </a:xfrm>
          <a:prstGeom prst="rect">
            <a:avLst/>
          </a:prstGeom>
          <a:solidFill>
            <a:srgbClr val="CC66FF"/>
          </a:solidFill>
          <a:ln w="9525">
            <a:noFill/>
            <a:miter lim="800000"/>
            <a:headEnd/>
            <a:tailEnd/>
          </a:ln>
        </p:spPr>
        <p:txBody>
          <a:bodyPr wrap="none" anchor="ctr"/>
          <a:lstStyle/>
          <a:p>
            <a:endParaRPr lang="da-DK"/>
          </a:p>
        </p:txBody>
      </p:sp>
      <p:sp>
        <p:nvSpPr>
          <p:cNvPr id="159792" name="Rectangle 49"/>
          <p:cNvSpPr>
            <a:spLocks noChangeArrowheads="1"/>
          </p:cNvSpPr>
          <p:nvPr/>
        </p:nvSpPr>
        <p:spPr bwMode="auto">
          <a:xfrm>
            <a:off x="5003800" y="2276475"/>
            <a:ext cx="73025" cy="865188"/>
          </a:xfrm>
          <a:prstGeom prst="rect">
            <a:avLst/>
          </a:prstGeom>
          <a:solidFill>
            <a:srgbClr val="CC66FF"/>
          </a:solidFill>
          <a:ln w="9525">
            <a:noFill/>
            <a:miter lim="800000"/>
            <a:headEnd/>
            <a:tailEnd/>
          </a:ln>
        </p:spPr>
        <p:txBody>
          <a:bodyPr wrap="none" anchor="ctr"/>
          <a:lstStyle/>
          <a:p>
            <a:endParaRPr lang="da-DK"/>
          </a:p>
        </p:txBody>
      </p:sp>
      <p:sp>
        <p:nvSpPr>
          <p:cNvPr id="159793" name="Rectangle 50"/>
          <p:cNvSpPr>
            <a:spLocks noChangeArrowheads="1"/>
          </p:cNvSpPr>
          <p:nvPr/>
        </p:nvSpPr>
        <p:spPr bwMode="auto">
          <a:xfrm>
            <a:off x="4859338" y="2205038"/>
            <a:ext cx="144462" cy="936625"/>
          </a:xfrm>
          <a:prstGeom prst="rect">
            <a:avLst/>
          </a:prstGeom>
          <a:solidFill>
            <a:srgbClr val="CC66FF"/>
          </a:solidFill>
          <a:ln w="9525">
            <a:noFill/>
            <a:miter lim="800000"/>
            <a:headEnd/>
            <a:tailEnd/>
          </a:ln>
        </p:spPr>
        <p:txBody>
          <a:bodyPr wrap="none" anchor="ctr"/>
          <a:lstStyle/>
          <a:p>
            <a:endParaRPr lang="da-DK"/>
          </a:p>
        </p:txBody>
      </p:sp>
      <p:sp>
        <p:nvSpPr>
          <p:cNvPr id="159794" name="Rectangle 51"/>
          <p:cNvSpPr>
            <a:spLocks noChangeArrowheads="1"/>
          </p:cNvSpPr>
          <p:nvPr/>
        </p:nvSpPr>
        <p:spPr bwMode="auto">
          <a:xfrm>
            <a:off x="5076825" y="2349500"/>
            <a:ext cx="73025" cy="792163"/>
          </a:xfrm>
          <a:prstGeom prst="rect">
            <a:avLst/>
          </a:prstGeom>
          <a:solidFill>
            <a:srgbClr val="CC66FF"/>
          </a:solidFill>
          <a:ln w="9525">
            <a:noFill/>
            <a:miter lim="800000"/>
            <a:headEnd/>
            <a:tailEnd/>
          </a:ln>
        </p:spPr>
        <p:txBody>
          <a:bodyPr wrap="none" anchor="ctr"/>
          <a:lstStyle/>
          <a:p>
            <a:endParaRPr lang="da-DK"/>
          </a:p>
        </p:txBody>
      </p:sp>
      <p:sp>
        <p:nvSpPr>
          <p:cNvPr id="159795" name="Rectangle 52"/>
          <p:cNvSpPr>
            <a:spLocks noChangeArrowheads="1"/>
          </p:cNvSpPr>
          <p:nvPr/>
        </p:nvSpPr>
        <p:spPr bwMode="auto">
          <a:xfrm>
            <a:off x="5148263" y="2565400"/>
            <a:ext cx="71437" cy="576263"/>
          </a:xfrm>
          <a:prstGeom prst="rect">
            <a:avLst/>
          </a:prstGeom>
          <a:solidFill>
            <a:srgbClr val="CC66FF"/>
          </a:solidFill>
          <a:ln w="9525">
            <a:noFill/>
            <a:miter lim="800000"/>
            <a:headEnd/>
            <a:tailEnd/>
          </a:ln>
        </p:spPr>
        <p:txBody>
          <a:bodyPr wrap="none" anchor="ctr"/>
          <a:lstStyle/>
          <a:p>
            <a:endParaRPr lang="da-DK"/>
          </a:p>
        </p:txBody>
      </p:sp>
      <p:sp>
        <p:nvSpPr>
          <p:cNvPr id="159796" name="Rectangle 53"/>
          <p:cNvSpPr>
            <a:spLocks noChangeArrowheads="1"/>
          </p:cNvSpPr>
          <p:nvPr/>
        </p:nvSpPr>
        <p:spPr bwMode="auto">
          <a:xfrm>
            <a:off x="4716463" y="2781300"/>
            <a:ext cx="71437" cy="360363"/>
          </a:xfrm>
          <a:prstGeom prst="rect">
            <a:avLst/>
          </a:prstGeom>
          <a:solidFill>
            <a:srgbClr val="CC66FF"/>
          </a:solidFill>
          <a:ln w="9525">
            <a:noFill/>
            <a:miter lim="800000"/>
            <a:headEnd/>
            <a:tailEnd/>
          </a:ln>
        </p:spPr>
        <p:txBody>
          <a:bodyPr wrap="none" anchor="ctr"/>
          <a:lstStyle/>
          <a:p>
            <a:endParaRPr lang="da-DK"/>
          </a:p>
        </p:txBody>
      </p:sp>
      <p:sp>
        <p:nvSpPr>
          <p:cNvPr id="159797" name="Rectangle 54"/>
          <p:cNvSpPr>
            <a:spLocks noChangeArrowheads="1"/>
          </p:cNvSpPr>
          <p:nvPr/>
        </p:nvSpPr>
        <p:spPr bwMode="auto">
          <a:xfrm>
            <a:off x="3779838" y="3141663"/>
            <a:ext cx="71437" cy="358775"/>
          </a:xfrm>
          <a:prstGeom prst="rect">
            <a:avLst/>
          </a:prstGeom>
          <a:solidFill>
            <a:srgbClr val="CC66FF"/>
          </a:solidFill>
          <a:ln w="9525">
            <a:noFill/>
            <a:miter lim="800000"/>
            <a:headEnd/>
            <a:tailEnd/>
          </a:ln>
        </p:spPr>
        <p:txBody>
          <a:bodyPr wrap="none" anchor="ctr"/>
          <a:lstStyle/>
          <a:p>
            <a:endParaRPr lang="da-DK"/>
          </a:p>
        </p:txBody>
      </p:sp>
      <p:sp>
        <p:nvSpPr>
          <p:cNvPr id="159798" name="Rectangle 55"/>
          <p:cNvSpPr>
            <a:spLocks noChangeArrowheads="1"/>
          </p:cNvSpPr>
          <p:nvPr/>
        </p:nvSpPr>
        <p:spPr bwMode="auto">
          <a:xfrm>
            <a:off x="3851275" y="3141663"/>
            <a:ext cx="71438" cy="503237"/>
          </a:xfrm>
          <a:prstGeom prst="rect">
            <a:avLst/>
          </a:prstGeom>
          <a:solidFill>
            <a:srgbClr val="CC66FF"/>
          </a:solidFill>
          <a:ln w="9525">
            <a:noFill/>
            <a:miter lim="800000"/>
            <a:headEnd/>
            <a:tailEnd/>
          </a:ln>
        </p:spPr>
        <p:txBody>
          <a:bodyPr wrap="none" anchor="ctr"/>
          <a:lstStyle/>
          <a:p>
            <a:endParaRPr lang="da-DK"/>
          </a:p>
        </p:txBody>
      </p:sp>
      <p:sp>
        <p:nvSpPr>
          <p:cNvPr id="159799" name="Rectangle 56"/>
          <p:cNvSpPr>
            <a:spLocks noChangeArrowheads="1"/>
          </p:cNvSpPr>
          <p:nvPr/>
        </p:nvSpPr>
        <p:spPr bwMode="auto">
          <a:xfrm>
            <a:off x="3924300" y="3141663"/>
            <a:ext cx="71438" cy="647700"/>
          </a:xfrm>
          <a:prstGeom prst="rect">
            <a:avLst/>
          </a:prstGeom>
          <a:solidFill>
            <a:srgbClr val="CC66FF"/>
          </a:solidFill>
          <a:ln w="9525">
            <a:noFill/>
            <a:miter lim="800000"/>
            <a:headEnd/>
            <a:tailEnd/>
          </a:ln>
        </p:spPr>
        <p:txBody>
          <a:bodyPr wrap="none" anchor="ctr"/>
          <a:lstStyle/>
          <a:p>
            <a:endParaRPr lang="da-DK"/>
          </a:p>
        </p:txBody>
      </p:sp>
      <p:sp>
        <p:nvSpPr>
          <p:cNvPr id="159800" name="Rectangle 57"/>
          <p:cNvSpPr>
            <a:spLocks noChangeArrowheads="1"/>
          </p:cNvSpPr>
          <p:nvPr/>
        </p:nvSpPr>
        <p:spPr bwMode="auto">
          <a:xfrm>
            <a:off x="3995738" y="3141663"/>
            <a:ext cx="73025" cy="863600"/>
          </a:xfrm>
          <a:prstGeom prst="rect">
            <a:avLst/>
          </a:prstGeom>
          <a:solidFill>
            <a:srgbClr val="CC66FF"/>
          </a:solidFill>
          <a:ln w="9525">
            <a:noFill/>
            <a:miter lim="800000"/>
            <a:headEnd/>
            <a:tailEnd/>
          </a:ln>
        </p:spPr>
        <p:txBody>
          <a:bodyPr wrap="none" anchor="ctr"/>
          <a:lstStyle/>
          <a:p>
            <a:endParaRPr lang="da-DK"/>
          </a:p>
        </p:txBody>
      </p:sp>
      <p:sp>
        <p:nvSpPr>
          <p:cNvPr id="159801" name="Rectangle 58"/>
          <p:cNvSpPr>
            <a:spLocks noChangeArrowheads="1"/>
          </p:cNvSpPr>
          <p:nvPr/>
        </p:nvSpPr>
        <p:spPr bwMode="auto">
          <a:xfrm>
            <a:off x="4067175" y="3141663"/>
            <a:ext cx="71438" cy="1366837"/>
          </a:xfrm>
          <a:prstGeom prst="rect">
            <a:avLst/>
          </a:prstGeom>
          <a:solidFill>
            <a:srgbClr val="CC66FF"/>
          </a:solidFill>
          <a:ln w="9525">
            <a:noFill/>
            <a:miter lim="800000"/>
            <a:headEnd/>
            <a:tailEnd/>
          </a:ln>
        </p:spPr>
        <p:txBody>
          <a:bodyPr wrap="none" anchor="ctr"/>
          <a:lstStyle/>
          <a:p>
            <a:endParaRPr lang="da-DK"/>
          </a:p>
        </p:txBody>
      </p:sp>
      <p:sp>
        <p:nvSpPr>
          <p:cNvPr id="159802" name="Rectangle 59"/>
          <p:cNvSpPr>
            <a:spLocks noChangeArrowheads="1"/>
          </p:cNvSpPr>
          <p:nvPr/>
        </p:nvSpPr>
        <p:spPr bwMode="auto">
          <a:xfrm>
            <a:off x="4140200" y="3141663"/>
            <a:ext cx="144463" cy="1582737"/>
          </a:xfrm>
          <a:prstGeom prst="rect">
            <a:avLst/>
          </a:prstGeom>
          <a:solidFill>
            <a:srgbClr val="CC66FF"/>
          </a:solidFill>
          <a:ln w="9525">
            <a:noFill/>
            <a:miter lim="800000"/>
            <a:headEnd/>
            <a:tailEnd/>
          </a:ln>
        </p:spPr>
        <p:txBody>
          <a:bodyPr wrap="none" anchor="ctr"/>
          <a:lstStyle/>
          <a:p>
            <a:endParaRPr lang="da-DK"/>
          </a:p>
        </p:txBody>
      </p:sp>
      <p:sp>
        <p:nvSpPr>
          <p:cNvPr id="159803" name="Rectangle 60"/>
          <p:cNvSpPr>
            <a:spLocks noChangeArrowheads="1"/>
          </p:cNvSpPr>
          <p:nvPr/>
        </p:nvSpPr>
        <p:spPr bwMode="auto">
          <a:xfrm>
            <a:off x="4284663" y="3141663"/>
            <a:ext cx="71437" cy="1727200"/>
          </a:xfrm>
          <a:prstGeom prst="rect">
            <a:avLst/>
          </a:prstGeom>
          <a:solidFill>
            <a:srgbClr val="CC66FF"/>
          </a:solidFill>
          <a:ln w="9525">
            <a:noFill/>
            <a:miter lim="800000"/>
            <a:headEnd/>
            <a:tailEnd/>
          </a:ln>
        </p:spPr>
        <p:txBody>
          <a:bodyPr wrap="none" anchor="ctr"/>
          <a:lstStyle/>
          <a:p>
            <a:endParaRPr lang="da-DK"/>
          </a:p>
        </p:txBody>
      </p:sp>
      <p:sp>
        <p:nvSpPr>
          <p:cNvPr id="159804" name="Rectangle 61"/>
          <p:cNvSpPr>
            <a:spLocks noChangeArrowheads="1"/>
          </p:cNvSpPr>
          <p:nvPr/>
        </p:nvSpPr>
        <p:spPr bwMode="auto">
          <a:xfrm>
            <a:off x="4356100" y="3141663"/>
            <a:ext cx="73025" cy="1439862"/>
          </a:xfrm>
          <a:prstGeom prst="rect">
            <a:avLst/>
          </a:prstGeom>
          <a:solidFill>
            <a:srgbClr val="CC66FF"/>
          </a:solidFill>
          <a:ln w="9525">
            <a:noFill/>
            <a:miter lim="800000"/>
            <a:headEnd/>
            <a:tailEnd/>
          </a:ln>
        </p:spPr>
        <p:txBody>
          <a:bodyPr wrap="none" anchor="ctr"/>
          <a:lstStyle/>
          <a:p>
            <a:endParaRPr lang="da-DK"/>
          </a:p>
        </p:txBody>
      </p:sp>
      <p:sp>
        <p:nvSpPr>
          <p:cNvPr id="159805" name="Rectangle 62"/>
          <p:cNvSpPr>
            <a:spLocks noChangeArrowheads="1"/>
          </p:cNvSpPr>
          <p:nvPr/>
        </p:nvSpPr>
        <p:spPr bwMode="auto">
          <a:xfrm>
            <a:off x="4427538" y="3141663"/>
            <a:ext cx="71437" cy="503237"/>
          </a:xfrm>
          <a:prstGeom prst="rect">
            <a:avLst/>
          </a:prstGeom>
          <a:solidFill>
            <a:srgbClr val="CC66FF"/>
          </a:solidFill>
          <a:ln w="9525">
            <a:noFill/>
            <a:miter lim="800000"/>
            <a:headEnd/>
            <a:tailEnd/>
          </a:ln>
        </p:spPr>
        <p:txBody>
          <a:bodyPr wrap="none" anchor="ctr"/>
          <a:lstStyle/>
          <a:p>
            <a:endParaRPr lang="da-DK"/>
          </a:p>
        </p:txBody>
      </p:sp>
      <p:sp>
        <p:nvSpPr>
          <p:cNvPr id="159806" name="Rectangle 63"/>
          <p:cNvSpPr>
            <a:spLocks noChangeArrowheads="1"/>
          </p:cNvSpPr>
          <p:nvPr/>
        </p:nvSpPr>
        <p:spPr bwMode="auto">
          <a:xfrm>
            <a:off x="4500563" y="3141663"/>
            <a:ext cx="71437" cy="287337"/>
          </a:xfrm>
          <a:prstGeom prst="rect">
            <a:avLst/>
          </a:prstGeom>
          <a:solidFill>
            <a:srgbClr val="CC66FF"/>
          </a:solidFill>
          <a:ln w="9525">
            <a:solidFill>
              <a:srgbClr val="CC66FF"/>
            </a:solidFill>
            <a:miter lim="800000"/>
            <a:headEnd/>
            <a:tailEnd/>
          </a:ln>
        </p:spPr>
        <p:txBody>
          <a:bodyPr wrap="none" anchor="ctr"/>
          <a:lstStyle/>
          <a:p>
            <a:endParaRPr lang="da-DK"/>
          </a:p>
        </p:txBody>
      </p:sp>
      <p:sp>
        <p:nvSpPr>
          <p:cNvPr id="159807" name="Line 64"/>
          <p:cNvSpPr>
            <a:spLocks noChangeShapeType="1"/>
          </p:cNvSpPr>
          <p:nvPr/>
        </p:nvSpPr>
        <p:spPr bwMode="auto">
          <a:xfrm>
            <a:off x="1835150" y="1412875"/>
            <a:ext cx="0" cy="3529013"/>
          </a:xfrm>
          <a:prstGeom prst="line">
            <a:avLst/>
          </a:prstGeom>
          <a:noFill/>
          <a:ln w="57150">
            <a:solidFill>
              <a:schemeClr val="bg1"/>
            </a:solidFill>
            <a:prstDash val="dash"/>
            <a:round/>
            <a:headEnd/>
            <a:tailEnd/>
          </a:ln>
        </p:spPr>
        <p:txBody>
          <a:bodyPr/>
          <a:lstStyle/>
          <a:p>
            <a:endParaRPr lang="da-DK"/>
          </a:p>
        </p:txBody>
      </p:sp>
      <p:sp>
        <p:nvSpPr>
          <p:cNvPr id="159808" name="Line 65"/>
          <p:cNvSpPr>
            <a:spLocks noChangeShapeType="1"/>
          </p:cNvSpPr>
          <p:nvPr/>
        </p:nvSpPr>
        <p:spPr bwMode="auto">
          <a:xfrm>
            <a:off x="3708400" y="1412875"/>
            <a:ext cx="0" cy="3529013"/>
          </a:xfrm>
          <a:prstGeom prst="line">
            <a:avLst/>
          </a:prstGeom>
          <a:noFill/>
          <a:ln w="57150">
            <a:solidFill>
              <a:schemeClr val="bg1"/>
            </a:solidFill>
            <a:prstDash val="dash"/>
            <a:round/>
            <a:headEnd/>
            <a:tailEnd/>
          </a:ln>
        </p:spPr>
        <p:txBody>
          <a:bodyPr/>
          <a:lstStyle/>
          <a:p>
            <a:endParaRPr lang="da-DK"/>
          </a:p>
        </p:txBody>
      </p:sp>
      <p:sp>
        <p:nvSpPr>
          <p:cNvPr id="159809" name="Text Box 66"/>
          <p:cNvSpPr txBox="1">
            <a:spLocks noChangeArrowheads="1"/>
          </p:cNvSpPr>
          <p:nvPr/>
        </p:nvSpPr>
        <p:spPr bwMode="auto">
          <a:xfrm>
            <a:off x="468313" y="404813"/>
            <a:ext cx="8135937" cy="579437"/>
          </a:xfrm>
          <a:prstGeom prst="rect">
            <a:avLst/>
          </a:prstGeom>
          <a:noFill/>
          <a:ln w="9525">
            <a:noFill/>
            <a:miter lim="800000"/>
            <a:headEnd/>
            <a:tailEnd/>
          </a:ln>
        </p:spPr>
        <p:txBody>
          <a:bodyPr>
            <a:spAutoFit/>
          </a:bodyPr>
          <a:lstStyle/>
          <a:p>
            <a:pPr algn="ctr">
              <a:spcBef>
                <a:spcPct val="50000"/>
              </a:spcBef>
            </a:pPr>
            <a:r>
              <a:rPr lang="en-GB" sz="3200" b="1">
                <a:solidFill>
                  <a:schemeClr val="accent2"/>
                </a:solidFill>
              </a:rPr>
              <a:t>A Spectrum of Affective Disorders</a:t>
            </a:r>
          </a:p>
        </p:txBody>
      </p:sp>
      <p:sp>
        <p:nvSpPr>
          <p:cNvPr id="545859" name="Text Box 67"/>
          <p:cNvSpPr txBox="1">
            <a:spLocks noChangeArrowheads="1"/>
          </p:cNvSpPr>
          <p:nvPr/>
        </p:nvSpPr>
        <p:spPr bwMode="auto">
          <a:xfrm>
            <a:off x="323850" y="5373688"/>
            <a:ext cx="1368425" cy="641350"/>
          </a:xfrm>
          <a:prstGeom prst="rect">
            <a:avLst/>
          </a:prstGeom>
          <a:noFill/>
          <a:ln w="9525">
            <a:noFill/>
            <a:miter lim="800000"/>
            <a:headEnd/>
            <a:tailEnd/>
          </a:ln>
          <a:effectLst/>
        </p:spPr>
        <p:txBody>
          <a:bodyPr>
            <a:spAutoFit/>
          </a:bodyPr>
          <a:lstStyle/>
          <a:p>
            <a:pPr algn="ctr">
              <a:spcBef>
                <a:spcPct val="50000"/>
              </a:spcBef>
              <a:defRPr/>
            </a:pPr>
            <a:r>
              <a:rPr lang="en-GB">
                <a:solidFill>
                  <a:schemeClr val="folHlink"/>
                </a:solidFill>
                <a:effectLst>
                  <a:outerShdw blurRad="38100" dist="38100" dir="2700000" algn="tl">
                    <a:srgbClr val="000000"/>
                  </a:outerShdw>
                </a:effectLst>
                <a:latin typeface="Arial" pitchFamily="34" charset="0"/>
                <a:cs typeface="Arial" pitchFamily="34" charset="0"/>
              </a:rPr>
              <a:t>Normal fluctuation</a:t>
            </a:r>
          </a:p>
        </p:txBody>
      </p:sp>
      <p:sp>
        <p:nvSpPr>
          <p:cNvPr id="545860" name="Text Box 68"/>
          <p:cNvSpPr txBox="1">
            <a:spLocks noChangeArrowheads="1"/>
          </p:cNvSpPr>
          <p:nvPr/>
        </p:nvSpPr>
        <p:spPr bwMode="auto">
          <a:xfrm>
            <a:off x="1908175" y="5373688"/>
            <a:ext cx="1655763" cy="641350"/>
          </a:xfrm>
          <a:prstGeom prst="rect">
            <a:avLst/>
          </a:prstGeom>
          <a:noFill/>
          <a:ln w="9525">
            <a:noFill/>
            <a:miter lim="800000"/>
            <a:headEnd/>
            <a:tailEnd/>
          </a:ln>
          <a:effectLst/>
        </p:spPr>
        <p:txBody>
          <a:bodyPr>
            <a:spAutoFit/>
          </a:bodyPr>
          <a:lstStyle/>
          <a:p>
            <a:pPr algn="ctr">
              <a:spcBef>
                <a:spcPct val="50000"/>
              </a:spcBef>
              <a:defRPr/>
            </a:pPr>
            <a:r>
              <a:rPr lang="en-GB">
                <a:solidFill>
                  <a:srgbClr val="996633"/>
                </a:solidFill>
                <a:effectLst>
                  <a:outerShdw blurRad="38100" dist="38100" dir="2700000" algn="tl">
                    <a:srgbClr val="000000"/>
                  </a:outerShdw>
                </a:effectLst>
                <a:latin typeface="Arial" pitchFamily="34" charset="0"/>
                <a:cs typeface="Arial" pitchFamily="34" charset="0"/>
              </a:rPr>
              <a:t>Unipolar Depression</a:t>
            </a:r>
          </a:p>
        </p:txBody>
      </p:sp>
      <p:sp>
        <p:nvSpPr>
          <p:cNvPr id="159812" name="Line 69"/>
          <p:cNvSpPr>
            <a:spLocks noChangeShapeType="1"/>
          </p:cNvSpPr>
          <p:nvPr/>
        </p:nvSpPr>
        <p:spPr bwMode="auto">
          <a:xfrm>
            <a:off x="5508625" y="1412875"/>
            <a:ext cx="0" cy="3529013"/>
          </a:xfrm>
          <a:prstGeom prst="line">
            <a:avLst/>
          </a:prstGeom>
          <a:noFill/>
          <a:ln w="57150">
            <a:solidFill>
              <a:schemeClr val="bg1"/>
            </a:solidFill>
            <a:prstDash val="dash"/>
            <a:round/>
            <a:headEnd/>
            <a:tailEnd/>
          </a:ln>
        </p:spPr>
        <p:txBody>
          <a:bodyPr/>
          <a:lstStyle/>
          <a:p>
            <a:endParaRPr lang="da-DK"/>
          </a:p>
        </p:txBody>
      </p:sp>
      <p:sp>
        <p:nvSpPr>
          <p:cNvPr id="159813" name="Rectangle 70"/>
          <p:cNvSpPr>
            <a:spLocks noChangeArrowheads="1"/>
          </p:cNvSpPr>
          <p:nvPr/>
        </p:nvSpPr>
        <p:spPr bwMode="auto">
          <a:xfrm>
            <a:off x="4572000" y="2997200"/>
            <a:ext cx="71438" cy="287338"/>
          </a:xfrm>
          <a:prstGeom prst="rect">
            <a:avLst/>
          </a:prstGeom>
          <a:solidFill>
            <a:srgbClr val="CC66FF"/>
          </a:solidFill>
          <a:ln w="9525">
            <a:noFill/>
            <a:miter lim="800000"/>
            <a:headEnd/>
            <a:tailEnd/>
          </a:ln>
        </p:spPr>
        <p:txBody>
          <a:bodyPr wrap="none" anchor="ctr"/>
          <a:lstStyle/>
          <a:p>
            <a:endParaRPr lang="da-DK"/>
          </a:p>
        </p:txBody>
      </p:sp>
      <p:sp>
        <p:nvSpPr>
          <p:cNvPr id="159814" name="Rectangle 71"/>
          <p:cNvSpPr>
            <a:spLocks noChangeArrowheads="1"/>
          </p:cNvSpPr>
          <p:nvPr/>
        </p:nvSpPr>
        <p:spPr bwMode="auto">
          <a:xfrm>
            <a:off x="5292725" y="3068638"/>
            <a:ext cx="71438" cy="287337"/>
          </a:xfrm>
          <a:prstGeom prst="rect">
            <a:avLst/>
          </a:prstGeom>
          <a:solidFill>
            <a:srgbClr val="CC66FF"/>
          </a:solidFill>
          <a:ln w="9525">
            <a:noFill/>
            <a:miter lim="800000"/>
            <a:headEnd/>
            <a:tailEnd/>
          </a:ln>
        </p:spPr>
        <p:txBody>
          <a:bodyPr wrap="none" anchor="ctr"/>
          <a:lstStyle/>
          <a:p>
            <a:endParaRPr lang="da-DK"/>
          </a:p>
        </p:txBody>
      </p:sp>
      <p:sp>
        <p:nvSpPr>
          <p:cNvPr id="159815" name="Rectangle 72"/>
          <p:cNvSpPr>
            <a:spLocks noChangeArrowheads="1"/>
          </p:cNvSpPr>
          <p:nvPr/>
        </p:nvSpPr>
        <p:spPr bwMode="auto">
          <a:xfrm>
            <a:off x="5219700" y="2852738"/>
            <a:ext cx="71438" cy="287337"/>
          </a:xfrm>
          <a:prstGeom prst="rect">
            <a:avLst/>
          </a:prstGeom>
          <a:solidFill>
            <a:srgbClr val="CC66FF"/>
          </a:solidFill>
          <a:ln w="9525">
            <a:noFill/>
            <a:miter lim="800000"/>
            <a:headEnd/>
            <a:tailEnd/>
          </a:ln>
        </p:spPr>
        <p:txBody>
          <a:bodyPr wrap="none" anchor="ctr"/>
          <a:lstStyle/>
          <a:p>
            <a:endParaRPr lang="da-DK"/>
          </a:p>
        </p:txBody>
      </p:sp>
      <p:sp>
        <p:nvSpPr>
          <p:cNvPr id="159816" name="Rectangle 73"/>
          <p:cNvSpPr>
            <a:spLocks noChangeArrowheads="1"/>
          </p:cNvSpPr>
          <p:nvPr/>
        </p:nvSpPr>
        <p:spPr bwMode="auto">
          <a:xfrm>
            <a:off x="5364163" y="2924175"/>
            <a:ext cx="71437" cy="287338"/>
          </a:xfrm>
          <a:prstGeom prst="rect">
            <a:avLst/>
          </a:prstGeom>
          <a:solidFill>
            <a:srgbClr val="CC66FF"/>
          </a:solidFill>
          <a:ln w="9525">
            <a:noFill/>
            <a:miter lim="800000"/>
            <a:headEnd/>
            <a:tailEnd/>
          </a:ln>
        </p:spPr>
        <p:txBody>
          <a:bodyPr wrap="none" anchor="ctr"/>
          <a:lstStyle/>
          <a:p>
            <a:endParaRPr lang="da-DK"/>
          </a:p>
        </p:txBody>
      </p:sp>
      <p:sp>
        <p:nvSpPr>
          <p:cNvPr id="159817" name="Rectangle 74"/>
          <p:cNvSpPr>
            <a:spLocks noChangeArrowheads="1"/>
          </p:cNvSpPr>
          <p:nvPr/>
        </p:nvSpPr>
        <p:spPr bwMode="auto">
          <a:xfrm>
            <a:off x="5651500" y="2852738"/>
            <a:ext cx="71438" cy="287337"/>
          </a:xfrm>
          <a:prstGeom prst="rect">
            <a:avLst/>
          </a:prstGeom>
          <a:solidFill>
            <a:srgbClr val="9900CC"/>
          </a:solidFill>
          <a:ln w="9525">
            <a:noFill/>
            <a:miter lim="800000"/>
            <a:headEnd/>
            <a:tailEnd/>
          </a:ln>
        </p:spPr>
        <p:txBody>
          <a:bodyPr wrap="none" anchor="ctr"/>
          <a:lstStyle/>
          <a:p>
            <a:endParaRPr lang="da-DK"/>
          </a:p>
        </p:txBody>
      </p:sp>
      <p:sp>
        <p:nvSpPr>
          <p:cNvPr id="159818" name="Rectangle 75"/>
          <p:cNvSpPr>
            <a:spLocks noChangeArrowheads="1"/>
          </p:cNvSpPr>
          <p:nvPr/>
        </p:nvSpPr>
        <p:spPr bwMode="auto">
          <a:xfrm>
            <a:off x="5724525" y="2349500"/>
            <a:ext cx="71438" cy="790575"/>
          </a:xfrm>
          <a:prstGeom prst="rect">
            <a:avLst/>
          </a:prstGeom>
          <a:solidFill>
            <a:srgbClr val="9900CC"/>
          </a:solidFill>
          <a:ln w="9525">
            <a:noFill/>
            <a:miter lim="800000"/>
            <a:headEnd/>
            <a:tailEnd/>
          </a:ln>
        </p:spPr>
        <p:txBody>
          <a:bodyPr wrap="none" anchor="ctr"/>
          <a:lstStyle/>
          <a:p>
            <a:endParaRPr lang="da-DK"/>
          </a:p>
        </p:txBody>
      </p:sp>
      <p:sp>
        <p:nvSpPr>
          <p:cNvPr id="159819" name="Rectangle 76"/>
          <p:cNvSpPr>
            <a:spLocks noChangeArrowheads="1"/>
          </p:cNvSpPr>
          <p:nvPr/>
        </p:nvSpPr>
        <p:spPr bwMode="auto">
          <a:xfrm>
            <a:off x="5795963" y="1844675"/>
            <a:ext cx="71437" cy="1295400"/>
          </a:xfrm>
          <a:prstGeom prst="rect">
            <a:avLst/>
          </a:prstGeom>
          <a:solidFill>
            <a:srgbClr val="9900CC"/>
          </a:solidFill>
          <a:ln w="9525">
            <a:noFill/>
            <a:miter lim="800000"/>
            <a:headEnd/>
            <a:tailEnd/>
          </a:ln>
        </p:spPr>
        <p:txBody>
          <a:bodyPr wrap="none" anchor="ctr"/>
          <a:lstStyle/>
          <a:p>
            <a:endParaRPr lang="da-DK"/>
          </a:p>
        </p:txBody>
      </p:sp>
      <p:sp>
        <p:nvSpPr>
          <p:cNvPr id="159820" name="Rectangle 77"/>
          <p:cNvSpPr>
            <a:spLocks noChangeArrowheads="1"/>
          </p:cNvSpPr>
          <p:nvPr/>
        </p:nvSpPr>
        <p:spPr bwMode="auto">
          <a:xfrm>
            <a:off x="5867400" y="1557338"/>
            <a:ext cx="73025" cy="1582737"/>
          </a:xfrm>
          <a:prstGeom prst="rect">
            <a:avLst/>
          </a:prstGeom>
          <a:solidFill>
            <a:srgbClr val="9900CC"/>
          </a:solidFill>
          <a:ln w="9525">
            <a:noFill/>
            <a:miter lim="800000"/>
            <a:headEnd/>
            <a:tailEnd/>
          </a:ln>
        </p:spPr>
        <p:txBody>
          <a:bodyPr wrap="none" anchor="ctr"/>
          <a:lstStyle/>
          <a:p>
            <a:endParaRPr lang="da-DK"/>
          </a:p>
        </p:txBody>
      </p:sp>
      <p:sp>
        <p:nvSpPr>
          <p:cNvPr id="159821" name="Rectangle 78"/>
          <p:cNvSpPr>
            <a:spLocks noChangeArrowheads="1"/>
          </p:cNvSpPr>
          <p:nvPr/>
        </p:nvSpPr>
        <p:spPr bwMode="auto">
          <a:xfrm>
            <a:off x="5940425" y="1484313"/>
            <a:ext cx="71438" cy="1655762"/>
          </a:xfrm>
          <a:prstGeom prst="rect">
            <a:avLst/>
          </a:prstGeom>
          <a:solidFill>
            <a:srgbClr val="9900CC"/>
          </a:solidFill>
          <a:ln w="9525">
            <a:noFill/>
            <a:miter lim="800000"/>
            <a:headEnd/>
            <a:tailEnd/>
          </a:ln>
        </p:spPr>
        <p:txBody>
          <a:bodyPr wrap="none" anchor="ctr"/>
          <a:lstStyle/>
          <a:p>
            <a:endParaRPr lang="da-DK"/>
          </a:p>
        </p:txBody>
      </p:sp>
      <p:sp>
        <p:nvSpPr>
          <p:cNvPr id="159822" name="Rectangle 79"/>
          <p:cNvSpPr>
            <a:spLocks noChangeArrowheads="1"/>
          </p:cNvSpPr>
          <p:nvPr/>
        </p:nvSpPr>
        <p:spPr bwMode="auto">
          <a:xfrm>
            <a:off x="6011863" y="1484313"/>
            <a:ext cx="504825" cy="1655762"/>
          </a:xfrm>
          <a:prstGeom prst="rect">
            <a:avLst/>
          </a:prstGeom>
          <a:solidFill>
            <a:srgbClr val="9900CC"/>
          </a:solidFill>
          <a:ln w="9525">
            <a:noFill/>
            <a:miter lim="800000"/>
            <a:headEnd/>
            <a:tailEnd/>
          </a:ln>
        </p:spPr>
        <p:txBody>
          <a:bodyPr wrap="none" anchor="ctr"/>
          <a:lstStyle/>
          <a:p>
            <a:endParaRPr lang="da-DK"/>
          </a:p>
        </p:txBody>
      </p:sp>
      <p:sp>
        <p:nvSpPr>
          <p:cNvPr id="159823" name="Rectangle 80"/>
          <p:cNvSpPr>
            <a:spLocks noChangeArrowheads="1"/>
          </p:cNvSpPr>
          <p:nvPr/>
        </p:nvSpPr>
        <p:spPr bwMode="auto">
          <a:xfrm>
            <a:off x="6516688" y="1700213"/>
            <a:ext cx="71437" cy="1441450"/>
          </a:xfrm>
          <a:prstGeom prst="rect">
            <a:avLst/>
          </a:prstGeom>
          <a:solidFill>
            <a:srgbClr val="9900CC"/>
          </a:solidFill>
          <a:ln w="9525">
            <a:noFill/>
            <a:miter lim="800000"/>
            <a:headEnd/>
            <a:tailEnd/>
          </a:ln>
        </p:spPr>
        <p:txBody>
          <a:bodyPr wrap="none" anchor="ctr"/>
          <a:lstStyle/>
          <a:p>
            <a:endParaRPr lang="da-DK"/>
          </a:p>
        </p:txBody>
      </p:sp>
      <p:sp>
        <p:nvSpPr>
          <p:cNvPr id="159824" name="Rectangle 81"/>
          <p:cNvSpPr>
            <a:spLocks noChangeArrowheads="1"/>
          </p:cNvSpPr>
          <p:nvPr/>
        </p:nvSpPr>
        <p:spPr bwMode="auto">
          <a:xfrm>
            <a:off x="6588125" y="1916113"/>
            <a:ext cx="71438" cy="1225550"/>
          </a:xfrm>
          <a:prstGeom prst="rect">
            <a:avLst/>
          </a:prstGeom>
          <a:solidFill>
            <a:srgbClr val="9900CC"/>
          </a:solidFill>
          <a:ln w="9525">
            <a:noFill/>
            <a:miter lim="800000"/>
            <a:headEnd/>
            <a:tailEnd/>
          </a:ln>
        </p:spPr>
        <p:txBody>
          <a:bodyPr wrap="none" anchor="ctr"/>
          <a:lstStyle/>
          <a:p>
            <a:endParaRPr lang="da-DK"/>
          </a:p>
        </p:txBody>
      </p:sp>
      <p:sp>
        <p:nvSpPr>
          <p:cNvPr id="159825" name="Rectangle 82"/>
          <p:cNvSpPr>
            <a:spLocks noChangeArrowheads="1"/>
          </p:cNvSpPr>
          <p:nvPr/>
        </p:nvSpPr>
        <p:spPr bwMode="auto">
          <a:xfrm>
            <a:off x="6732588" y="3141663"/>
            <a:ext cx="71437" cy="1225550"/>
          </a:xfrm>
          <a:prstGeom prst="rect">
            <a:avLst/>
          </a:prstGeom>
          <a:solidFill>
            <a:srgbClr val="9900CC"/>
          </a:solidFill>
          <a:ln w="9525">
            <a:noFill/>
            <a:miter lim="800000"/>
            <a:headEnd/>
            <a:tailEnd/>
          </a:ln>
        </p:spPr>
        <p:txBody>
          <a:bodyPr wrap="none" anchor="ctr"/>
          <a:lstStyle/>
          <a:p>
            <a:endParaRPr lang="da-DK"/>
          </a:p>
        </p:txBody>
      </p:sp>
      <p:sp>
        <p:nvSpPr>
          <p:cNvPr id="159826" name="Rectangle 83"/>
          <p:cNvSpPr>
            <a:spLocks noChangeArrowheads="1"/>
          </p:cNvSpPr>
          <p:nvPr/>
        </p:nvSpPr>
        <p:spPr bwMode="auto">
          <a:xfrm>
            <a:off x="6804025" y="3141663"/>
            <a:ext cx="73025" cy="1511300"/>
          </a:xfrm>
          <a:prstGeom prst="rect">
            <a:avLst/>
          </a:prstGeom>
          <a:solidFill>
            <a:srgbClr val="9900CC"/>
          </a:solidFill>
          <a:ln w="9525">
            <a:noFill/>
            <a:miter lim="800000"/>
            <a:headEnd/>
            <a:tailEnd/>
          </a:ln>
        </p:spPr>
        <p:txBody>
          <a:bodyPr wrap="none" anchor="ctr"/>
          <a:lstStyle/>
          <a:p>
            <a:endParaRPr lang="da-DK"/>
          </a:p>
        </p:txBody>
      </p:sp>
      <p:sp>
        <p:nvSpPr>
          <p:cNvPr id="159827" name="Rectangle 84"/>
          <p:cNvSpPr>
            <a:spLocks noChangeArrowheads="1"/>
          </p:cNvSpPr>
          <p:nvPr/>
        </p:nvSpPr>
        <p:spPr bwMode="auto">
          <a:xfrm>
            <a:off x="6877050" y="3141663"/>
            <a:ext cx="71438" cy="1727200"/>
          </a:xfrm>
          <a:prstGeom prst="rect">
            <a:avLst/>
          </a:prstGeom>
          <a:solidFill>
            <a:srgbClr val="9900CC"/>
          </a:solidFill>
          <a:ln w="9525">
            <a:noFill/>
            <a:miter lim="800000"/>
            <a:headEnd/>
            <a:tailEnd/>
          </a:ln>
        </p:spPr>
        <p:txBody>
          <a:bodyPr wrap="none" anchor="ctr"/>
          <a:lstStyle/>
          <a:p>
            <a:endParaRPr lang="da-DK"/>
          </a:p>
        </p:txBody>
      </p:sp>
      <p:sp>
        <p:nvSpPr>
          <p:cNvPr id="159828" name="Rectangle 85"/>
          <p:cNvSpPr>
            <a:spLocks noChangeArrowheads="1"/>
          </p:cNvSpPr>
          <p:nvPr/>
        </p:nvSpPr>
        <p:spPr bwMode="auto">
          <a:xfrm>
            <a:off x="6948488" y="3141663"/>
            <a:ext cx="215900" cy="1727200"/>
          </a:xfrm>
          <a:prstGeom prst="rect">
            <a:avLst/>
          </a:prstGeom>
          <a:solidFill>
            <a:srgbClr val="9900CC"/>
          </a:solidFill>
          <a:ln w="9525">
            <a:noFill/>
            <a:miter lim="800000"/>
            <a:headEnd/>
            <a:tailEnd/>
          </a:ln>
        </p:spPr>
        <p:txBody>
          <a:bodyPr wrap="none" anchor="ctr"/>
          <a:lstStyle/>
          <a:p>
            <a:endParaRPr lang="da-DK"/>
          </a:p>
        </p:txBody>
      </p:sp>
      <p:sp>
        <p:nvSpPr>
          <p:cNvPr id="159829" name="Rectangle 86"/>
          <p:cNvSpPr>
            <a:spLocks noChangeArrowheads="1"/>
          </p:cNvSpPr>
          <p:nvPr/>
        </p:nvSpPr>
        <p:spPr bwMode="auto">
          <a:xfrm>
            <a:off x="7164388" y="3141663"/>
            <a:ext cx="71437" cy="1295400"/>
          </a:xfrm>
          <a:prstGeom prst="rect">
            <a:avLst/>
          </a:prstGeom>
          <a:solidFill>
            <a:srgbClr val="9900CC"/>
          </a:solidFill>
          <a:ln w="9525">
            <a:noFill/>
            <a:miter lim="800000"/>
            <a:headEnd/>
            <a:tailEnd/>
          </a:ln>
        </p:spPr>
        <p:txBody>
          <a:bodyPr wrap="none" anchor="ctr"/>
          <a:lstStyle/>
          <a:p>
            <a:endParaRPr lang="da-DK"/>
          </a:p>
        </p:txBody>
      </p:sp>
      <p:sp>
        <p:nvSpPr>
          <p:cNvPr id="159830" name="Rectangle 87"/>
          <p:cNvSpPr>
            <a:spLocks noChangeArrowheads="1"/>
          </p:cNvSpPr>
          <p:nvPr/>
        </p:nvSpPr>
        <p:spPr bwMode="auto">
          <a:xfrm>
            <a:off x="7235825" y="3141663"/>
            <a:ext cx="73025" cy="1079500"/>
          </a:xfrm>
          <a:prstGeom prst="rect">
            <a:avLst/>
          </a:prstGeom>
          <a:solidFill>
            <a:srgbClr val="9900CC"/>
          </a:solidFill>
          <a:ln w="9525">
            <a:noFill/>
            <a:miter lim="800000"/>
            <a:headEnd/>
            <a:tailEnd/>
          </a:ln>
        </p:spPr>
        <p:txBody>
          <a:bodyPr wrap="none" anchor="ctr"/>
          <a:lstStyle/>
          <a:p>
            <a:endParaRPr lang="da-DK"/>
          </a:p>
        </p:txBody>
      </p:sp>
      <p:sp>
        <p:nvSpPr>
          <p:cNvPr id="159831" name="Rectangle 88"/>
          <p:cNvSpPr>
            <a:spLocks noChangeArrowheads="1"/>
          </p:cNvSpPr>
          <p:nvPr/>
        </p:nvSpPr>
        <p:spPr bwMode="auto">
          <a:xfrm>
            <a:off x="7308850" y="3141663"/>
            <a:ext cx="71438" cy="574675"/>
          </a:xfrm>
          <a:prstGeom prst="rect">
            <a:avLst/>
          </a:prstGeom>
          <a:solidFill>
            <a:srgbClr val="9900CC"/>
          </a:solidFill>
          <a:ln w="9525">
            <a:noFill/>
            <a:miter lim="800000"/>
            <a:headEnd/>
            <a:tailEnd/>
          </a:ln>
        </p:spPr>
        <p:txBody>
          <a:bodyPr wrap="none" anchor="ctr"/>
          <a:lstStyle/>
          <a:p>
            <a:endParaRPr lang="da-DK"/>
          </a:p>
        </p:txBody>
      </p:sp>
      <p:sp>
        <p:nvSpPr>
          <p:cNvPr id="159832" name="Rectangle 89"/>
          <p:cNvSpPr>
            <a:spLocks noChangeArrowheads="1"/>
          </p:cNvSpPr>
          <p:nvPr/>
        </p:nvSpPr>
        <p:spPr bwMode="auto">
          <a:xfrm>
            <a:off x="7380288" y="3068638"/>
            <a:ext cx="71437" cy="360362"/>
          </a:xfrm>
          <a:prstGeom prst="rect">
            <a:avLst/>
          </a:prstGeom>
          <a:solidFill>
            <a:srgbClr val="9900CC"/>
          </a:solidFill>
          <a:ln w="9525">
            <a:noFill/>
            <a:miter lim="800000"/>
            <a:headEnd/>
            <a:tailEnd/>
          </a:ln>
        </p:spPr>
        <p:txBody>
          <a:bodyPr wrap="none" anchor="ctr"/>
          <a:lstStyle/>
          <a:p>
            <a:endParaRPr lang="da-DK"/>
          </a:p>
        </p:txBody>
      </p:sp>
      <p:sp>
        <p:nvSpPr>
          <p:cNvPr id="159833" name="Rectangle 90"/>
          <p:cNvSpPr>
            <a:spLocks noChangeArrowheads="1"/>
          </p:cNvSpPr>
          <p:nvPr/>
        </p:nvSpPr>
        <p:spPr bwMode="auto">
          <a:xfrm>
            <a:off x="7451725" y="2924175"/>
            <a:ext cx="71438" cy="360363"/>
          </a:xfrm>
          <a:prstGeom prst="rect">
            <a:avLst/>
          </a:prstGeom>
          <a:solidFill>
            <a:srgbClr val="9900CC"/>
          </a:solidFill>
          <a:ln w="9525">
            <a:noFill/>
            <a:miter lim="800000"/>
            <a:headEnd/>
            <a:tailEnd/>
          </a:ln>
        </p:spPr>
        <p:txBody>
          <a:bodyPr wrap="none" anchor="ctr"/>
          <a:lstStyle/>
          <a:p>
            <a:endParaRPr lang="da-DK"/>
          </a:p>
        </p:txBody>
      </p:sp>
      <p:sp>
        <p:nvSpPr>
          <p:cNvPr id="159834" name="Rectangle 91"/>
          <p:cNvSpPr>
            <a:spLocks noChangeArrowheads="1"/>
          </p:cNvSpPr>
          <p:nvPr/>
        </p:nvSpPr>
        <p:spPr bwMode="auto">
          <a:xfrm>
            <a:off x="7451725" y="2852738"/>
            <a:ext cx="144463" cy="360362"/>
          </a:xfrm>
          <a:prstGeom prst="rect">
            <a:avLst/>
          </a:prstGeom>
          <a:solidFill>
            <a:srgbClr val="9900CC"/>
          </a:solidFill>
          <a:ln w="9525">
            <a:noFill/>
            <a:miter lim="800000"/>
            <a:headEnd/>
            <a:tailEnd/>
          </a:ln>
        </p:spPr>
        <p:txBody>
          <a:bodyPr wrap="none" anchor="ctr"/>
          <a:lstStyle/>
          <a:p>
            <a:endParaRPr lang="da-DK"/>
          </a:p>
        </p:txBody>
      </p:sp>
      <p:sp>
        <p:nvSpPr>
          <p:cNvPr id="159835" name="Rectangle 92"/>
          <p:cNvSpPr>
            <a:spLocks noChangeArrowheads="1"/>
          </p:cNvSpPr>
          <p:nvPr/>
        </p:nvSpPr>
        <p:spPr bwMode="auto">
          <a:xfrm>
            <a:off x="7596188" y="2924175"/>
            <a:ext cx="71437" cy="360363"/>
          </a:xfrm>
          <a:prstGeom prst="rect">
            <a:avLst/>
          </a:prstGeom>
          <a:solidFill>
            <a:srgbClr val="9900CC"/>
          </a:solidFill>
          <a:ln w="9525">
            <a:noFill/>
            <a:miter lim="800000"/>
            <a:headEnd/>
            <a:tailEnd/>
          </a:ln>
        </p:spPr>
        <p:txBody>
          <a:bodyPr wrap="none" anchor="ctr"/>
          <a:lstStyle/>
          <a:p>
            <a:endParaRPr lang="da-DK"/>
          </a:p>
        </p:txBody>
      </p:sp>
      <p:sp>
        <p:nvSpPr>
          <p:cNvPr id="545885" name="Rectangle 93"/>
          <p:cNvSpPr>
            <a:spLocks noChangeArrowheads="1"/>
          </p:cNvSpPr>
          <p:nvPr/>
        </p:nvSpPr>
        <p:spPr bwMode="auto">
          <a:xfrm>
            <a:off x="3779838" y="5373688"/>
            <a:ext cx="1439862" cy="366712"/>
          </a:xfrm>
          <a:prstGeom prst="rect">
            <a:avLst/>
          </a:prstGeom>
          <a:noFill/>
          <a:ln w="9525">
            <a:noFill/>
            <a:miter lim="800000"/>
            <a:headEnd/>
            <a:tailEnd/>
          </a:ln>
          <a:effectLst/>
        </p:spPr>
        <p:txBody>
          <a:bodyPr>
            <a:spAutoFit/>
          </a:bodyPr>
          <a:lstStyle/>
          <a:p>
            <a:pPr algn="ctr">
              <a:defRPr/>
            </a:pPr>
            <a:r>
              <a:rPr lang="en-GB">
                <a:solidFill>
                  <a:srgbClr val="CC66FF"/>
                </a:solidFill>
                <a:effectLst>
                  <a:outerShdw blurRad="38100" dist="38100" dir="2700000" algn="tl">
                    <a:srgbClr val="000000"/>
                  </a:outerShdw>
                </a:effectLst>
                <a:latin typeface="Arial" pitchFamily="34" charset="0"/>
                <a:cs typeface="Arial" pitchFamily="34" charset="0"/>
              </a:rPr>
              <a:t>Bipolar II</a:t>
            </a:r>
          </a:p>
        </p:txBody>
      </p:sp>
      <p:sp>
        <p:nvSpPr>
          <p:cNvPr id="545886" name="Rectangle 94"/>
          <p:cNvSpPr>
            <a:spLocks noChangeArrowheads="1"/>
          </p:cNvSpPr>
          <p:nvPr/>
        </p:nvSpPr>
        <p:spPr bwMode="auto">
          <a:xfrm>
            <a:off x="5795963" y="5373688"/>
            <a:ext cx="1030287" cy="369887"/>
          </a:xfrm>
          <a:prstGeom prst="rect">
            <a:avLst/>
          </a:prstGeom>
          <a:noFill/>
          <a:ln w="9525">
            <a:noFill/>
            <a:miter lim="800000"/>
            <a:headEnd/>
            <a:tailEnd/>
          </a:ln>
          <a:effectLst/>
        </p:spPr>
        <p:txBody>
          <a:bodyPr wrap="none">
            <a:spAutoFit/>
          </a:bodyPr>
          <a:lstStyle/>
          <a:p>
            <a:pPr>
              <a:defRPr/>
            </a:pPr>
            <a:r>
              <a:rPr lang="en-GB">
                <a:solidFill>
                  <a:srgbClr val="9900CC"/>
                </a:solidFill>
                <a:effectLst>
                  <a:outerShdw blurRad="38100" dist="38100" dir="2700000" algn="tl">
                    <a:srgbClr val="000000"/>
                  </a:outerShdw>
                </a:effectLst>
                <a:latin typeface="Arial" pitchFamily="34" charset="0"/>
                <a:cs typeface="Arial" pitchFamily="34" charset="0"/>
              </a:rPr>
              <a:t>Bipolar I</a:t>
            </a:r>
          </a:p>
        </p:txBody>
      </p:sp>
      <p:sp>
        <p:nvSpPr>
          <p:cNvPr id="159838" name="AutoShape 95"/>
          <p:cNvSpPr>
            <a:spLocks noChangeArrowheads="1"/>
          </p:cNvSpPr>
          <p:nvPr/>
        </p:nvSpPr>
        <p:spPr bwMode="auto">
          <a:xfrm rot="-5400000">
            <a:off x="7452519" y="1845469"/>
            <a:ext cx="1727200" cy="8620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chemeClr val="tx1"/>
            </a:solidFill>
            <a:miter lim="800000"/>
            <a:headEnd/>
            <a:tailEnd/>
          </a:ln>
        </p:spPr>
        <p:txBody>
          <a:bodyPr wrap="none" anchor="ctr"/>
          <a:lstStyle/>
          <a:p>
            <a:endParaRPr lang="da-DK"/>
          </a:p>
        </p:txBody>
      </p:sp>
      <p:sp>
        <p:nvSpPr>
          <p:cNvPr id="159839" name="AutoShape 96"/>
          <p:cNvSpPr>
            <a:spLocks noChangeArrowheads="1"/>
          </p:cNvSpPr>
          <p:nvPr/>
        </p:nvSpPr>
        <p:spPr bwMode="auto">
          <a:xfrm rot="5400000">
            <a:off x="7452519" y="3574257"/>
            <a:ext cx="1727200" cy="8620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chemeClr val="tx1"/>
            </a:solidFill>
            <a:miter lim="800000"/>
            <a:headEnd/>
            <a:tailEnd/>
          </a:ln>
        </p:spPr>
        <p:txBody>
          <a:bodyPr wrap="none" anchor="ctr"/>
          <a:lstStyle/>
          <a:p>
            <a:endParaRPr lang="da-DK"/>
          </a:p>
        </p:txBody>
      </p:sp>
      <p:sp>
        <p:nvSpPr>
          <p:cNvPr id="159840" name="Text Box 97"/>
          <p:cNvSpPr txBox="1">
            <a:spLocks noChangeArrowheads="1"/>
          </p:cNvSpPr>
          <p:nvPr/>
        </p:nvSpPr>
        <p:spPr bwMode="auto">
          <a:xfrm rot="-5400000">
            <a:off x="7816850" y="1624013"/>
            <a:ext cx="935037" cy="369888"/>
          </a:xfrm>
          <a:prstGeom prst="rect">
            <a:avLst/>
          </a:prstGeom>
          <a:noFill/>
          <a:ln w="9525">
            <a:noFill/>
            <a:miter lim="800000"/>
            <a:headEnd/>
            <a:tailEnd/>
          </a:ln>
        </p:spPr>
        <p:txBody>
          <a:bodyPr>
            <a:spAutoFit/>
          </a:bodyPr>
          <a:lstStyle/>
          <a:p>
            <a:pPr>
              <a:spcBef>
                <a:spcPct val="50000"/>
              </a:spcBef>
            </a:pPr>
            <a:r>
              <a:rPr lang="en-GB"/>
              <a:t>Mania</a:t>
            </a:r>
          </a:p>
        </p:txBody>
      </p:sp>
      <p:sp>
        <p:nvSpPr>
          <p:cNvPr id="159841" name="Text Box 98"/>
          <p:cNvSpPr txBox="1">
            <a:spLocks noChangeArrowheads="1"/>
          </p:cNvSpPr>
          <p:nvPr/>
        </p:nvSpPr>
        <p:spPr bwMode="auto">
          <a:xfrm rot="-5400000">
            <a:off x="7600950" y="3927475"/>
            <a:ext cx="1366838" cy="369888"/>
          </a:xfrm>
          <a:prstGeom prst="rect">
            <a:avLst/>
          </a:prstGeom>
          <a:noFill/>
          <a:ln w="9525">
            <a:noFill/>
            <a:miter lim="800000"/>
            <a:headEnd/>
            <a:tailEnd/>
          </a:ln>
        </p:spPr>
        <p:txBody>
          <a:bodyPr>
            <a:spAutoFit/>
          </a:bodyPr>
          <a:lstStyle/>
          <a:p>
            <a:pPr>
              <a:spcBef>
                <a:spcPct val="50000"/>
              </a:spcBef>
            </a:pPr>
            <a:r>
              <a:rPr lang="en-GB"/>
              <a:t>Depression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bwMode="auto">
          <a:xfrm>
            <a:off x="457200" y="981075"/>
            <a:ext cx="8229600" cy="436563"/>
          </a:xfrm>
          <a:prstGeom prst="rect">
            <a:avLst/>
          </a:prstGeom>
          <a:solidFill>
            <a:srgbClr val="CCFFFF"/>
          </a:solidFill>
          <a:ln>
            <a:miter lim="800000"/>
            <a:headEnd/>
            <a:tailEnd/>
          </a:ln>
        </p:spPr>
        <p:txBody>
          <a:bodyPr lIns="0" rIns="0" bIns="0" anchor="b"/>
          <a:lstStyle/>
          <a:p>
            <a:pPr algn="ctr" eaLnBrk="1" hangingPunct="1"/>
            <a:r>
              <a:rPr lang="en-AU" sz="2400" b="1" dirty="0" err="1" smtClean="0"/>
              <a:t>Neuroprotection</a:t>
            </a:r>
            <a:endParaRPr lang="en-AU" sz="2400" b="1" dirty="0" smtClean="0"/>
          </a:p>
        </p:txBody>
      </p:sp>
      <p:sp>
        <p:nvSpPr>
          <p:cNvPr id="131074" name="Content Placeholder 2"/>
          <p:cNvSpPr>
            <a:spLocks noGrp="1"/>
          </p:cNvSpPr>
          <p:nvPr>
            <p:ph type="body" idx="4294967295"/>
          </p:nvPr>
        </p:nvSpPr>
        <p:spPr bwMode="auto">
          <a:xfrm>
            <a:off x="457200" y="1600200"/>
            <a:ext cx="8229600" cy="4525963"/>
          </a:xfrm>
          <a:prstGeom prst="rect">
            <a:avLst/>
          </a:prstGeom>
          <a:solidFill>
            <a:srgbClr val="CCFFFF"/>
          </a:solidFill>
          <a:ln>
            <a:miter lim="800000"/>
            <a:headEnd/>
            <a:tailEnd/>
          </a:ln>
        </p:spPr>
        <p:txBody>
          <a:bodyPr/>
          <a:lstStyle/>
          <a:p>
            <a:pPr marL="273050" indent="-273050" eaLnBrk="1" hangingPunct="1">
              <a:lnSpc>
                <a:spcPct val="90000"/>
              </a:lnSpc>
            </a:pPr>
            <a:r>
              <a:rPr lang="en-AU" sz="2400" dirty="0" smtClean="0"/>
              <a:t>Li – protective against glutamate/NMDA, </a:t>
            </a:r>
            <a:r>
              <a:rPr lang="en-AU" sz="2400" dirty="0" err="1" smtClean="0"/>
              <a:t>Ca</a:t>
            </a:r>
            <a:r>
              <a:rPr lang="en-AU" sz="2400" dirty="0" smtClean="0"/>
              <a:t>, beta-amyloid amongst others</a:t>
            </a:r>
          </a:p>
          <a:p>
            <a:pPr marL="273050" indent="-273050" eaLnBrk="1" hangingPunct="1">
              <a:lnSpc>
                <a:spcPct val="90000"/>
              </a:lnSpc>
              <a:buFontTx/>
              <a:buNone/>
            </a:pPr>
            <a:endParaRPr lang="en-AU" sz="2400" dirty="0" smtClean="0"/>
          </a:p>
          <a:p>
            <a:pPr marL="273050" indent="-273050" eaLnBrk="1" hangingPunct="1">
              <a:lnSpc>
                <a:spcPct val="90000"/>
              </a:lnSpc>
            </a:pPr>
            <a:r>
              <a:rPr lang="en-AU" sz="2400" dirty="0" smtClean="0"/>
              <a:t>Increases </a:t>
            </a:r>
            <a:r>
              <a:rPr lang="en-AU" sz="2400" dirty="0" err="1" smtClean="0"/>
              <a:t>gray</a:t>
            </a:r>
            <a:r>
              <a:rPr lang="en-AU" sz="2400" dirty="0" smtClean="0"/>
              <a:t> matter volume</a:t>
            </a:r>
          </a:p>
          <a:p>
            <a:pPr marL="273050" indent="-273050" eaLnBrk="1" hangingPunct="1">
              <a:lnSpc>
                <a:spcPct val="90000"/>
              </a:lnSpc>
              <a:buFontTx/>
              <a:buNone/>
            </a:pPr>
            <a:endParaRPr lang="en-AU" sz="2400" dirty="0" smtClean="0"/>
          </a:p>
          <a:p>
            <a:pPr marL="273050" indent="-273050" eaLnBrk="1" hangingPunct="1">
              <a:lnSpc>
                <a:spcPct val="90000"/>
              </a:lnSpc>
            </a:pPr>
            <a:r>
              <a:rPr lang="en-AU" sz="2400" dirty="0" smtClean="0"/>
              <a:t>Valproate – protective against oxidative stress, haemorrhage, </a:t>
            </a:r>
            <a:r>
              <a:rPr lang="en-AU" sz="2400" dirty="0" err="1" smtClean="0"/>
              <a:t>glu-excitotoxicity</a:t>
            </a:r>
            <a:endParaRPr lang="en-AU" sz="2400" dirty="0" smtClean="0"/>
          </a:p>
          <a:p>
            <a:pPr marL="273050" indent="-273050" eaLnBrk="1" hangingPunct="1">
              <a:lnSpc>
                <a:spcPct val="90000"/>
              </a:lnSpc>
              <a:buFontTx/>
              <a:buNone/>
            </a:pPr>
            <a:endParaRPr lang="en-AU" sz="2400" dirty="0" smtClean="0"/>
          </a:p>
          <a:p>
            <a:pPr marL="273050" indent="-273050" eaLnBrk="1" hangingPunct="1">
              <a:lnSpc>
                <a:spcPct val="90000"/>
              </a:lnSpc>
            </a:pPr>
            <a:r>
              <a:rPr lang="en-AU" sz="2400" dirty="0" err="1" smtClean="0"/>
              <a:t>Lamotrigine</a:t>
            </a:r>
            <a:r>
              <a:rPr lang="en-AU" sz="2400" dirty="0" smtClean="0"/>
              <a:t>, </a:t>
            </a:r>
            <a:r>
              <a:rPr lang="en-AU" sz="2400" dirty="0" err="1" smtClean="0"/>
              <a:t>Riluzole</a:t>
            </a:r>
            <a:r>
              <a:rPr lang="en-AU" sz="2400" dirty="0" smtClean="0"/>
              <a:t>, </a:t>
            </a:r>
            <a:r>
              <a:rPr lang="en-AU" sz="2400" dirty="0" err="1" smtClean="0"/>
              <a:t>memantine</a:t>
            </a:r>
            <a:endParaRPr lang="en-AU" sz="2400" dirty="0" smtClean="0"/>
          </a:p>
          <a:p>
            <a:pPr marL="273050" indent="-273050" eaLnBrk="1" hangingPunct="1">
              <a:lnSpc>
                <a:spcPct val="90000"/>
              </a:lnSpc>
              <a:buFontTx/>
              <a:buNone/>
            </a:pPr>
            <a:endParaRPr lang="en-AU" sz="2400" dirty="0" smtClean="0"/>
          </a:p>
          <a:p>
            <a:pPr marL="273050" indent="-273050" eaLnBrk="1" hangingPunct="1">
              <a:lnSpc>
                <a:spcPct val="90000"/>
              </a:lnSpc>
            </a:pPr>
            <a:r>
              <a:rPr lang="en-AU" sz="2400" dirty="0" err="1" smtClean="0"/>
              <a:t>Atypicals</a:t>
            </a:r>
            <a:r>
              <a:rPr lang="en-AU" sz="2400" dirty="0" smtClean="0"/>
              <a:t> </a:t>
            </a:r>
            <a:r>
              <a:rPr lang="en-AU" sz="2400" dirty="0" err="1" smtClean="0"/>
              <a:t>neuroprotective</a:t>
            </a:r>
            <a:r>
              <a:rPr lang="en-AU" sz="2400" dirty="0" smtClean="0"/>
              <a:t> – </a:t>
            </a:r>
            <a:r>
              <a:rPr lang="en-AU" sz="2400" dirty="0" err="1" smtClean="0"/>
              <a:t>Olz</a:t>
            </a:r>
            <a:r>
              <a:rPr lang="en-AU" sz="2400" dirty="0" smtClean="0"/>
              <a:t>, </a:t>
            </a:r>
            <a:r>
              <a:rPr lang="en-AU" sz="2400" dirty="0" err="1" smtClean="0"/>
              <a:t>Qtp</a:t>
            </a:r>
            <a:r>
              <a:rPr lang="en-AU" sz="2400" dirty="0" smtClean="0"/>
              <a:t>, </a:t>
            </a:r>
            <a:r>
              <a:rPr lang="en-AU" sz="2400" dirty="0" err="1" smtClean="0"/>
              <a:t>Rsp</a:t>
            </a:r>
            <a:endParaRPr lang="en-AU" sz="2400" dirty="0" smtClean="0"/>
          </a:p>
        </p:txBody>
      </p:sp>
      <p:sp>
        <p:nvSpPr>
          <p:cNvPr id="131075" name="TextBox 3"/>
          <p:cNvSpPr txBox="1">
            <a:spLocks noChangeArrowheads="1"/>
          </p:cNvSpPr>
          <p:nvPr/>
        </p:nvSpPr>
        <p:spPr bwMode="auto">
          <a:xfrm>
            <a:off x="1276350" y="6611938"/>
            <a:ext cx="7867650" cy="246062"/>
          </a:xfrm>
          <a:prstGeom prst="rect">
            <a:avLst/>
          </a:prstGeom>
          <a:noFill/>
          <a:ln w="9525">
            <a:noFill/>
            <a:miter lim="800000"/>
            <a:headEnd/>
            <a:tailEnd/>
          </a:ln>
        </p:spPr>
        <p:txBody>
          <a:bodyPr>
            <a:spAutoFit/>
          </a:bodyPr>
          <a:lstStyle/>
          <a:p>
            <a:pPr algn="r"/>
            <a:r>
              <a:rPr lang="en-AU" sz="1000">
                <a:ea typeface="ＭＳ Ｐゴシック"/>
                <a:cs typeface="ＭＳ Ｐゴシック"/>
              </a:rPr>
              <a:t>Early intervention in bipolar disorder, part II, therapeutics, Salvadore et al, Early Intervention in Psychiatry, 2008;2:136-146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38" y="993775"/>
            <a:ext cx="1522412" cy="495300"/>
            <a:chOff x="0" y="0"/>
            <a:chExt cx="526" cy="518"/>
          </a:xfrm>
        </p:grpSpPr>
        <p:sp>
          <p:nvSpPr>
            <p:cNvPr id="110679" name="Rectangle 3"/>
            <p:cNvSpPr>
              <a:spLocks noChangeArrowheads="1"/>
            </p:cNvSpPr>
            <p:nvPr/>
          </p:nvSpPr>
          <p:spPr bwMode="auto">
            <a:xfrm>
              <a:off x="43" y="0"/>
              <a:ext cx="440" cy="518"/>
            </a:xfrm>
            <a:prstGeom prst="rect">
              <a:avLst/>
            </a:prstGeom>
            <a:noFill/>
            <a:ln w="9525">
              <a:noFill/>
              <a:miter lim="800000"/>
              <a:headEnd/>
              <a:tailEnd/>
            </a:ln>
          </p:spPr>
          <p:txBody>
            <a:bodyPr/>
            <a:lstStyle/>
            <a:p>
              <a:pPr algn="just"/>
              <a:r>
                <a:rPr lang="en-US" sz="2800">
                  <a:latin typeface="Calibri" pitchFamily="34" charset="0"/>
                </a:rPr>
                <a:t>Stage</a:t>
              </a:r>
            </a:p>
            <a:p>
              <a:pPr algn="just"/>
              <a:endParaRPr lang="en-US" sz="4800">
                <a:latin typeface="Calibri" pitchFamily="34" charset="0"/>
              </a:endParaRPr>
            </a:p>
          </p:txBody>
        </p:sp>
        <p:sp>
          <p:nvSpPr>
            <p:cNvPr id="110680" name="Rectangle 4"/>
            <p:cNvSpPr>
              <a:spLocks noChangeArrowheads="1"/>
            </p:cNvSpPr>
            <p:nvPr/>
          </p:nvSpPr>
          <p:spPr bwMode="auto">
            <a:xfrm>
              <a:off x="0" y="0"/>
              <a:ext cx="526" cy="51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3" name="Group 5"/>
          <p:cNvGrpSpPr>
            <a:grpSpLocks/>
          </p:cNvGrpSpPr>
          <p:nvPr/>
        </p:nvGrpSpPr>
        <p:grpSpPr bwMode="auto">
          <a:xfrm>
            <a:off x="1530350" y="993775"/>
            <a:ext cx="4530725" cy="495300"/>
            <a:chOff x="526" y="0"/>
            <a:chExt cx="1566" cy="518"/>
          </a:xfrm>
        </p:grpSpPr>
        <p:sp>
          <p:nvSpPr>
            <p:cNvPr id="110677" name="Rectangle 6"/>
            <p:cNvSpPr>
              <a:spLocks noChangeArrowheads="1"/>
            </p:cNvSpPr>
            <p:nvPr/>
          </p:nvSpPr>
          <p:spPr bwMode="auto">
            <a:xfrm>
              <a:off x="569" y="0"/>
              <a:ext cx="1480" cy="518"/>
            </a:xfrm>
            <a:prstGeom prst="rect">
              <a:avLst/>
            </a:prstGeom>
            <a:noFill/>
            <a:ln w="9525">
              <a:noFill/>
              <a:miter lim="800000"/>
              <a:headEnd/>
              <a:tailEnd/>
            </a:ln>
          </p:spPr>
          <p:txBody>
            <a:bodyPr/>
            <a:lstStyle/>
            <a:p>
              <a:pPr algn="just"/>
              <a:r>
                <a:rPr lang="en-US" sz="2800">
                  <a:latin typeface="Calibri" pitchFamily="34" charset="0"/>
                </a:rPr>
                <a:t>Definition</a:t>
              </a:r>
            </a:p>
            <a:p>
              <a:pPr algn="just"/>
              <a:endParaRPr lang="en-US" sz="4000">
                <a:latin typeface="Calibri" pitchFamily="34" charset="0"/>
              </a:endParaRPr>
            </a:p>
          </p:txBody>
        </p:sp>
        <p:sp>
          <p:nvSpPr>
            <p:cNvPr id="110678" name="Rectangle 7"/>
            <p:cNvSpPr>
              <a:spLocks noChangeArrowheads="1"/>
            </p:cNvSpPr>
            <p:nvPr/>
          </p:nvSpPr>
          <p:spPr bwMode="auto">
            <a:xfrm>
              <a:off x="526" y="0"/>
              <a:ext cx="1566" cy="51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4" name="Group 8"/>
          <p:cNvGrpSpPr>
            <a:grpSpLocks/>
          </p:cNvGrpSpPr>
          <p:nvPr/>
        </p:nvGrpSpPr>
        <p:grpSpPr bwMode="auto">
          <a:xfrm>
            <a:off x="6061075" y="993775"/>
            <a:ext cx="3074988" cy="495300"/>
            <a:chOff x="2092" y="0"/>
            <a:chExt cx="1063" cy="518"/>
          </a:xfrm>
        </p:grpSpPr>
        <p:sp>
          <p:nvSpPr>
            <p:cNvPr id="110675" name="Rectangle 9"/>
            <p:cNvSpPr>
              <a:spLocks noChangeArrowheads="1"/>
            </p:cNvSpPr>
            <p:nvPr/>
          </p:nvSpPr>
          <p:spPr bwMode="auto">
            <a:xfrm>
              <a:off x="2135" y="0"/>
              <a:ext cx="977" cy="518"/>
            </a:xfrm>
            <a:prstGeom prst="rect">
              <a:avLst/>
            </a:prstGeom>
            <a:noFill/>
            <a:ln w="9525">
              <a:noFill/>
              <a:miter lim="800000"/>
              <a:headEnd/>
              <a:tailEnd/>
            </a:ln>
          </p:spPr>
          <p:txBody>
            <a:bodyPr/>
            <a:lstStyle/>
            <a:p>
              <a:pPr algn="just"/>
              <a:r>
                <a:rPr lang="en-US" sz="2800">
                  <a:latin typeface="Calibri" pitchFamily="34" charset="0"/>
                </a:rPr>
                <a:t>Interventions</a:t>
              </a:r>
            </a:p>
            <a:p>
              <a:pPr algn="just"/>
              <a:endParaRPr lang="en-US" sz="4800">
                <a:latin typeface="Calibri" pitchFamily="34" charset="0"/>
              </a:endParaRPr>
            </a:p>
          </p:txBody>
        </p:sp>
        <p:sp>
          <p:nvSpPr>
            <p:cNvPr id="110676" name="Rectangle 10"/>
            <p:cNvSpPr>
              <a:spLocks noChangeArrowheads="1"/>
            </p:cNvSpPr>
            <p:nvPr/>
          </p:nvSpPr>
          <p:spPr bwMode="auto">
            <a:xfrm>
              <a:off x="2092" y="0"/>
              <a:ext cx="1063" cy="51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5" name="Group 11"/>
          <p:cNvGrpSpPr>
            <a:grpSpLocks/>
          </p:cNvGrpSpPr>
          <p:nvPr/>
        </p:nvGrpSpPr>
        <p:grpSpPr bwMode="auto">
          <a:xfrm>
            <a:off x="7938" y="1489075"/>
            <a:ext cx="1522412" cy="717550"/>
            <a:chOff x="0" y="518"/>
            <a:chExt cx="526" cy="748"/>
          </a:xfrm>
        </p:grpSpPr>
        <p:sp>
          <p:nvSpPr>
            <p:cNvPr id="110673" name="Rectangle 12"/>
            <p:cNvSpPr>
              <a:spLocks noChangeArrowheads="1"/>
            </p:cNvSpPr>
            <p:nvPr/>
          </p:nvSpPr>
          <p:spPr bwMode="auto">
            <a:xfrm>
              <a:off x="43" y="518"/>
              <a:ext cx="440" cy="748"/>
            </a:xfrm>
            <a:prstGeom prst="rect">
              <a:avLst/>
            </a:prstGeom>
            <a:noFill/>
            <a:ln w="9525">
              <a:noFill/>
              <a:miter lim="800000"/>
              <a:headEnd/>
              <a:tailEnd/>
            </a:ln>
          </p:spPr>
          <p:txBody>
            <a:bodyPr/>
            <a:lstStyle/>
            <a:p>
              <a:pPr algn="just"/>
              <a:r>
                <a:rPr lang="en-US" sz="2400">
                  <a:latin typeface="Calibri" pitchFamily="34" charset="0"/>
                </a:rPr>
                <a:t>0</a:t>
              </a:r>
            </a:p>
            <a:p>
              <a:pPr algn="just"/>
              <a:endParaRPr lang="en-US">
                <a:latin typeface="Calibri" pitchFamily="34" charset="0"/>
              </a:endParaRPr>
            </a:p>
          </p:txBody>
        </p:sp>
        <p:sp>
          <p:nvSpPr>
            <p:cNvPr id="110674" name="Rectangle 13"/>
            <p:cNvSpPr>
              <a:spLocks noChangeArrowheads="1"/>
            </p:cNvSpPr>
            <p:nvPr/>
          </p:nvSpPr>
          <p:spPr bwMode="auto">
            <a:xfrm>
              <a:off x="0" y="518"/>
              <a:ext cx="526"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6" name="Group 14"/>
          <p:cNvGrpSpPr>
            <a:grpSpLocks/>
          </p:cNvGrpSpPr>
          <p:nvPr/>
        </p:nvGrpSpPr>
        <p:grpSpPr bwMode="auto">
          <a:xfrm>
            <a:off x="1530350" y="1489075"/>
            <a:ext cx="4530725" cy="717550"/>
            <a:chOff x="526" y="518"/>
            <a:chExt cx="1566" cy="748"/>
          </a:xfrm>
        </p:grpSpPr>
        <p:sp>
          <p:nvSpPr>
            <p:cNvPr id="110671" name="Rectangle 15"/>
            <p:cNvSpPr>
              <a:spLocks noChangeArrowheads="1"/>
            </p:cNvSpPr>
            <p:nvPr/>
          </p:nvSpPr>
          <p:spPr bwMode="auto">
            <a:xfrm>
              <a:off x="569" y="518"/>
              <a:ext cx="1480" cy="748"/>
            </a:xfrm>
            <a:prstGeom prst="rect">
              <a:avLst/>
            </a:prstGeom>
            <a:noFill/>
            <a:ln w="9525">
              <a:noFill/>
              <a:miter lim="800000"/>
              <a:headEnd/>
              <a:tailEnd/>
            </a:ln>
          </p:spPr>
          <p:txBody>
            <a:bodyPr/>
            <a:lstStyle/>
            <a:p>
              <a:pPr algn="just">
                <a:lnSpc>
                  <a:spcPct val="85000"/>
                </a:lnSpc>
              </a:pPr>
              <a:r>
                <a:rPr lang="en-US" sz="1600">
                  <a:latin typeface="Calibri" pitchFamily="34" charset="0"/>
                </a:rPr>
                <a:t>Increased risk of severe mood disorder (eg family history, abuse, substance use)</a:t>
              </a:r>
            </a:p>
            <a:p>
              <a:pPr algn="just">
                <a:lnSpc>
                  <a:spcPct val="85000"/>
                </a:lnSpc>
              </a:pPr>
              <a:r>
                <a:rPr lang="en-US" sz="1600">
                  <a:latin typeface="Calibri" pitchFamily="34" charset="0"/>
                </a:rPr>
                <a:t>No specific symptoms currently</a:t>
              </a:r>
            </a:p>
            <a:p>
              <a:pPr algn="just"/>
              <a:endParaRPr lang="en-US">
                <a:latin typeface="Calibri" pitchFamily="34" charset="0"/>
              </a:endParaRPr>
            </a:p>
          </p:txBody>
        </p:sp>
        <p:sp>
          <p:nvSpPr>
            <p:cNvPr id="110672" name="Rectangle 16"/>
            <p:cNvSpPr>
              <a:spLocks noChangeArrowheads="1"/>
            </p:cNvSpPr>
            <p:nvPr/>
          </p:nvSpPr>
          <p:spPr bwMode="auto">
            <a:xfrm>
              <a:off x="526" y="518"/>
              <a:ext cx="1566"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7" name="Group 17"/>
          <p:cNvGrpSpPr>
            <a:grpSpLocks/>
          </p:cNvGrpSpPr>
          <p:nvPr/>
        </p:nvGrpSpPr>
        <p:grpSpPr bwMode="auto">
          <a:xfrm>
            <a:off x="6061075" y="1489075"/>
            <a:ext cx="3074988" cy="717550"/>
            <a:chOff x="2092" y="518"/>
            <a:chExt cx="1063" cy="748"/>
          </a:xfrm>
        </p:grpSpPr>
        <p:sp>
          <p:nvSpPr>
            <p:cNvPr id="110669" name="Rectangle 18"/>
            <p:cNvSpPr>
              <a:spLocks noChangeArrowheads="1"/>
            </p:cNvSpPr>
            <p:nvPr/>
          </p:nvSpPr>
          <p:spPr bwMode="auto">
            <a:xfrm>
              <a:off x="2135" y="518"/>
              <a:ext cx="977" cy="748"/>
            </a:xfrm>
            <a:prstGeom prst="rect">
              <a:avLst/>
            </a:prstGeom>
            <a:noFill/>
            <a:ln w="9525">
              <a:noFill/>
              <a:miter lim="800000"/>
              <a:headEnd/>
              <a:tailEnd/>
            </a:ln>
          </p:spPr>
          <p:txBody>
            <a:bodyPr/>
            <a:lstStyle/>
            <a:p>
              <a:pPr algn="just"/>
              <a:r>
                <a:rPr lang="en-US" sz="1600">
                  <a:latin typeface="Calibri" pitchFamily="34" charset="0"/>
                </a:rPr>
                <a:t>Mental Health Literacy </a:t>
              </a:r>
            </a:p>
            <a:p>
              <a:pPr algn="just"/>
              <a:r>
                <a:rPr lang="en-US" sz="1600">
                  <a:latin typeface="Calibri" pitchFamily="34" charset="0"/>
                </a:rPr>
                <a:t>Self-Help</a:t>
              </a:r>
            </a:p>
            <a:p>
              <a:pPr algn="just"/>
              <a:r>
                <a:rPr lang="en-US" sz="1600">
                  <a:latin typeface="Calibri" pitchFamily="34" charset="0"/>
                </a:rPr>
                <a:t> </a:t>
              </a:r>
            </a:p>
            <a:p>
              <a:pPr algn="just"/>
              <a:endParaRPr lang="en-US">
                <a:latin typeface="Calibri" pitchFamily="34" charset="0"/>
              </a:endParaRPr>
            </a:p>
          </p:txBody>
        </p:sp>
        <p:sp>
          <p:nvSpPr>
            <p:cNvPr id="110670" name="Rectangle 19"/>
            <p:cNvSpPr>
              <a:spLocks noChangeArrowheads="1"/>
            </p:cNvSpPr>
            <p:nvPr/>
          </p:nvSpPr>
          <p:spPr bwMode="auto">
            <a:xfrm>
              <a:off x="2092" y="518"/>
              <a:ext cx="1063"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8" name="Group 20"/>
          <p:cNvGrpSpPr>
            <a:grpSpLocks/>
          </p:cNvGrpSpPr>
          <p:nvPr/>
        </p:nvGrpSpPr>
        <p:grpSpPr bwMode="auto">
          <a:xfrm>
            <a:off x="7938" y="2206625"/>
            <a:ext cx="1522412" cy="935038"/>
            <a:chOff x="0" y="1266"/>
            <a:chExt cx="526" cy="978"/>
          </a:xfrm>
        </p:grpSpPr>
        <p:sp>
          <p:nvSpPr>
            <p:cNvPr id="110667" name="Rectangle 21"/>
            <p:cNvSpPr>
              <a:spLocks noChangeArrowheads="1"/>
            </p:cNvSpPr>
            <p:nvPr/>
          </p:nvSpPr>
          <p:spPr bwMode="auto">
            <a:xfrm>
              <a:off x="43" y="1266"/>
              <a:ext cx="440" cy="978"/>
            </a:xfrm>
            <a:prstGeom prst="rect">
              <a:avLst/>
            </a:prstGeom>
            <a:noFill/>
            <a:ln w="9525">
              <a:noFill/>
              <a:miter lim="800000"/>
              <a:headEnd/>
              <a:tailEnd/>
            </a:ln>
          </p:spPr>
          <p:txBody>
            <a:bodyPr/>
            <a:lstStyle/>
            <a:p>
              <a:pPr algn="just"/>
              <a:r>
                <a:rPr lang="en-US" sz="2400">
                  <a:latin typeface="Calibri" pitchFamily="34" charset="0"/>
                </a:rPr>
                <a:t>1a</a:t>
              </a:r>
            </a:p>
            <a:p>
              <a:pPr algn="just"/>
              <a:endParaRPr lang="en-US">
                <a:latin typeface="Calibri" pitchFamily="34" charset="0"/>
              </a:endParaRPr>
            </a:p>
          </p:txBody>
        </p:sp>
        <p:sp>
          <p:nvSpPr>
            <p:cNvPr id="110668" name="Rectangle 22"/>
            <p:cNvSpPr>
              <a:spLocks noChangeArrowheads="1"/>
            </p:cNvSpPr>
            <p:nvPr/>
          </p:nvSpPr>
          <p:spPr bwMode="auto">
            <a:xfrm>
              <a:off x="0" y="1266"/>
              <a:ext cx="526" cy="97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9" name="Group 23"/>
          <p:cNvGrpSpPr>
            <a:grpSpLocks/>
          </p:cNvGrpSpPr>
          <p:nvPr/>
        </p:nvGrpSpPr>
        <p:grpSpPr bwMode="auto">
          <a:xfrm>
            <a:off x="1530350" y="2206625"/>
            <a:ext cx="4530725" cy="935038"/>
            <a:chOff x="526" y="1266"/>
            <a:chExt cx="1566" cy="978"/>
          </a:xfrm>
        </p:grpSpPr>
        <p:sp>
          <p:nvSpPr>
            <p:cNvPr id="110665" name="Rectangle 24"/>
            <p:cNvSpPr>
              <a:spLocks noChangeArrowheads="1"/>
            </p:cNvSpPr>
            <p:nvPr/>
          </p:nvSpPr>
          <p:spPr bwMode="auto">
            <a:xfrm>
              <a:off x="569" y="1266"/>
              <a:ext cx="1480" cy="978"/>
            </a:xfrm>
            <a:prstGeom prst="rect">
              <a:avLst/>
            </a:prstGeom>
            <a:noFill/>
            <a:ln w="9525">
              <a:noFill/>
              <a:miter lim="800000"/>
              <a:headEnd/>
              <a:tailEnd/>
            </a:ln>
          </p:spPr>
          <p:txBody>
            <a:bodyPr/>
            <a:lstStyle/>
            <a:p>
              <a:pPr algn="just"/>
              <a:r>
                <a:rPr lang="en-US" sz="1600">
                  <a:latin typeface="Calibri" pitchFamily="34" charset="0"/>
                </a:rPr>
                <a:t>Mild or non-specific symptoms of mood disorder</a:t>
              </a:r>
            </a:p>
            <a:p>
              <a:pPr algn="just"/>
              <a:endParaRPr lang="en-US">
                <a:latin typeface="Calibri" pitchFamily="34" charset="0"/>
              </a:endParaRPr>
            </a:p>
          </p:txBody>
        </p:sp>
        <p:sp>
          <p:nvSpPr>
            <p:cNvPr id="110666" name="Rectangle 25"/>
            <p:cNvSpPr>
              <a:spLocks noChangeArrowheads="1"/>
            </p:cNvSpPr>
            <p:nvPr/>
          </p:nvSpPr>
          <p:spPr bwMode="auto">
            <a:xfrm>
              <a:off x="526" y="1266"/>
              <a:ext cx="1566" cy="97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0" name="Group 26"/>
          <p:cNvGrpSpPr>
            <a:grpSpLocks/>
          </p:cNvGrpSpPr>
          <p:nvPr/>
        </p:nvGrpSpPr>
        <p:grpSpPr bwMode="auto">
          <a:xfrm>
            <a:off x="6061075" y="2206625"/>
            <a:ext cx="3074988" cy="935038"/>
            <a:chOff x="2092" y="1266"/>
            <a:chExt cx="1063" cy="978"/>
          </a:xfrm>
        </p:grpSpPr>
        <p:sp>
          <p:nvSpPr>
            <p:cNvPr id="110663" name="Rectangle 27"/>
            <p:cNvSpPr>
              <a:spLocks noChangeArrowheads="1"/>
            </p:cNvSpPr>
            <p:nvPr/>
          </p:nvSpPr>
          <p:spPr bwMode="auto">
            <a:xfrm>
              <a:off x="2135" y="1266"/>
              <a:ext cx="977" cy="978"/>
            </a:xfrm>
            <a:prstGeom prst="rect">
              <a:avLst/>
            </a:prstGeom>
            <a:noFill/>
            <a:ln w="9525">
              <a:noFill/>
              <a:miter lim="800000"/>
              <a:headEnd/>
              <a:tailEnd/>
            </a:ln>
          </p:spPr>
          <p:txBody>
            <a:bodyPr/>
            <a:lstStyle/>
            <a:p>
              <a:r>
                <a:rPr lang="en-US" sz="1600">
                  <a:latin typeface="Calibri" pitchFamily="34" charset="0"/>
                </a:rPr>
                <a:t>Mental Health Literacy</a:t>
              </a:r>
            </a:p>
            <a:p>
              <a:r>
                <a:rPr lang="en-US" sz="1600">
                  <a:latin typeface="Calibri" pitchFamily="34" charset="0"/>
                </a:rPr>
                <a:t>Family Psychoeducation</a:t>
              </a:r>
            </a:p>
            <a:p>
              <a:r>
                <a:rPr lang="en-US" sz="1600">
                  <a:latin typeface="Calibri" pitchFamily="34" charset="0"/>
                </a:rPr>
                <a:t>Substance abuse, CBT</a:t>
              </a:r>
            </a:p>
            <a:p>
              <a:endParaRPr lang="en-US">
                <a:latin typeface="Calibri" pitchFamily="34" charset="0"/>
              </a:endParaRPr>
            </a:p>
          </p:txBody>
        </p:sp>
        <p:sp>
          <p:nvSpPr>
            <p:cNvPr id="110664" name="Rectangle 28"/>
            <p:cNvSpPr>
              <a:spLocks noChangeArrowheads="1"/>
            </p:cNvSpPr>
            <p:nvPr/>
          </p:nvSpPr>
          <p:spPr bwMode="auto">
            <a:xfrm>
              <a:off x="2092" y="1266"/>
              <a:ext cx="1063" cy="97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1" name="Group 29"/>
          <p:cNvGrpSpPr>
            <a:grpSpLocks/>
          </p:cNvGrpSpPr>
          <p:nvPr/>
        </p:nvGrpSpPr>
        <p:grpSpPr bwMode="auto">
          <a:xfrm>
            <a:off x="7938" y="3141663"/>
            <a:ext cx="1522412" cy="606425"/>
            <a:chOff x="0" y="2244"/>
            <a:chExt cx="526" cy="633"/>
          </a:xfrm>
        </p:grpSpPr>
        <p:sp>
          <p:nvSpPr>
            <p:cNvPr id="110661" name="Rectangle 30"/>
            <p:cNvSpPr>
              <a:spLocks noChangeArrowheads="1"/>
            </p:cNvSpPr>
            <p:nvPr/>
          </p:nvSpPr>
          <p:spPr bwMode="auto">
            <a:xfrm>
              <a:off x="43" y="2244"/>
              <a:ext cx="440" cy="633"/>
            </a:xfrm>
            <a:prstGeom prst="rect">
              <a:avLst/>
            </a:prstGeom>
            <a:noFill/>
            <a:ln w="9525">
              <a:noFill/>
              <a:miter lim="800000"/>
              <a:headEnd/>
              <a:tailEnd/>
            </a:ln>
          </p:spPr>
          <p:txBody>
            <a:bodyPr/>
            <a:lstStyle/>
            <a:p>
              <a:pPr algn="just"/>
              <a:r>
                <a:rPr lang="en-US" sz="2400">
                  <a:latin typeface="Calibri" pitchFamily="34" charset="0"/>
                </a:rPr>
                <a:t>1b</a:t>
              </a:r>
            </a:p>
            <a:p>
              <a:pPr algn="just"/>
              <a:endParaRPr lang="en-US" sz="3600">
                <a:latin typeface="Calibri" pitchFamily="34" charset="0"/>
              </a:endParaRPr>
            </a:p>
          </p:txBody>
        </p:sp>
        <p:sp>
          <p:nvSpPr>
            <p:cNvPr id="110662" name="Rectangle 31"/>
            <p:cNvSpPr>
              <a:spLocks noChangeArrowheads="1"/>
            </p:cNvSpPr>
            <p:nvPr/>
          </p:nvSpPr>
          <p:spPr bwMode="auto">
            <a:xfrm>
              <a:off x="0" y="2244"/>
              <a:ext cx="526" cy="633"/>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2" name="Group 32"/>
          <p:cNvGrpSpPr>
            <a:grpSpLocks/>
          </p:cNvGrpSpPr>
          <p:nvPr/>
        </p:nvGrpSpPr>
        <p:grpSpPr bwMode="auto">
          <a:xfrm>
            <a:off x="1530350" y="3141663"/>
            <a:ext cx="4530725" cy="606425"/>
            <a:chOff x="526" y="2244"/>
            <a:chExt cx="1566" cy="633"/>
          </a:xfrm>
        </p:grpSpPr>
        <p:sp>
          <p:nvSpPr>
            <p:cNvPr id="110659" name="Rectangle 33"/>
            <p:cNvSpPr>
              <a:spLocks noChangeArrowheads="1"/>
            </p:cNvSpPr>
            <p:nvPr/>
          </p:nvSpPr>
          <p:spPr bwMode="auto">
            <a:xfrm>
              <a:off x="569" y="2244"/>
              <a:ext cx="1480" cy="633"/>
            </a:xfrm>
            <a:prstGeom prst="rect">
              <a:avLst/>
            </a:prstGeom>
            <a:noFill/>
            <a:ln w="9525">
              <a:noFill/>
              <a:miter lim="800000"/>
              <a:headEnd/>
              <a:tailEnd/>
            </a:ln>
          </p:spPr>
          <p:txBody>
            <a:bodyPr/>
            <a:lstStyle/>
            <a:p>
              <a:pPr algn="just"/>
              <a:r>
                <a:rPr lang="en-US" sz="1600">
                  <a:latin typeface="Calibri" pitchFamily="34" charset="0"/>
                </a:rPr>
                <a:t>Prodromal features: Ultra High Risk</a:t>
              </a:r>
            </a:p>
            <a:p>
              <a:pPr algn="just"/>
              <a:endParaRPr lang="en-US">
                <a:latin typeface="Calibri" pitchFamily="34" charset="0"/>
              </a:endParaRPr>
            </a:p>
          </p:txBody>
        </p:sp>
        <p:sp>
          <p:nvSpPr>
            <p:cNvPr id="110660" name="Rectangle 34"/>
            <p:cNvSpPr>
              <a:spLocks noChangeArrowheads="1"/>
            </p:cNvSpPr>
            <p:nvPr/>
          </p:nvSpPr>
          <p:spPr bwMode="auto">
            <a:xfrm>
              <a:off x="526" y="2244"/>
              <a:ext cx="1566" cy="633"/>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3" name="Group 35"/>
          <p:cNvGrpSpPr>
            <a:grpSpLocks/>
          </p:cNvGrpSpPr>
          <p:nvPr/>
        </p:nvGrpSpPr>
        <p:grpSpPr bwMode="auto">
          <a:xfrm>
            <a:off x="6061075" y="3141663"/>
            <a:ext cx="3074988" cy="606425"/>
            <a:chOff x="2092" y="2244"/>
            <a:chExt cx="1063" cy="633"/>
          </a:xfrm>
        </p:grpSpPr>
        <p:sp>
          <p:nvSpPr>
            <p:cNvPr id="110657" name="Rectangle 36"/>
            <p:cNvSpPr>
              <a:spLocks noChangeArrowheads="1"/>
            </p:cNvSpPr>
            <p:nvPr/>
          </p:nvSpPr>
          <p:spPr bwMode="auto">
            <a:xfrm>
              <a:off x="2135" y="2244"/>
              <a:ext cx="977" cy="633"/>
            </a:xfrm>
            <a:prstGeom prst="rect">
              <a:avLst/>
            </a:prstGeom>
            <a:noFill/>
            <a:ln w="9525">
              <a:noFill/>
              <a:miter lim="800000"/>
              <a:headEnd/>
              <a:tailEnd/>
            </a:ln>
          </p:spPr>
          <p:txBody>
            <a:bodyPr/>
            <a:lstStyle/>
            <a:p>
              <a:r>
                <a:rPr lang="en-US" sz="1600">
                  <a:latin typeface="Calibri" pitchFamily="34" charset="0"/>
                </a:rPr>
                <a:t>1a plus Therapy for episode: ? phase specific or MS</a:t>
              </a:r>
            </a:p>
            <a:p>
              <a:endParaRPr lang="en-US">
                <a:latin typeface="Calibri" pitchFamily="34" charset="0"/>
              </a:endParaRPr>
            </a:p>
          </p:txBody>
        </p:sp>
        <p:sp>
          <p:nvSpPr>
            <p:cNvPr id="110658" name="Rectangle 37"/>
            <p:cNvSpPr>
              <a:spLocks noChangeArrowheads="1"/>
            </p:cNvSpPr>
            <p:nvPr/>
          </p:nvSpPr>
          <p:spPr bwMode="auto">
            <a:xfrm>
              <a:off x="2092" y="2244"/>
              <a:ext cx="1063" cy="633"/>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4" name="Group 38"/>
          <p:cNvGrpSpPr>
            <a:grpSpLocks/>
          </p:cNvGrpSpPr>
          <p:nvPr/>
        </p:nvGrpSpPr>
        <p:grpSpPr bwMode="auto">
          <a:xfrm>
            <a:off x="7938" y="3748088"/>
            <a:ext cx="1522412" cy="606425"/>
            <a:chOff x="0" y="2877"/>
            <a:chExt cx="526" cy="633"/>
          </a:xfrm>
        </p:grpSpPr>
        <p:sp>
          <p:nvSpPr>
            <p:cNvPr id="110655" name="Rectangle 39"/>
            <p:cNvSpPr>
              <a:spLocks noChangeArrowheads="1"/>
            </p:cNvSpPr>
            <p:nvPr/>
          </p:nvSpPr>
          <p:spPr bwMode="auto">
            <a:xfrm>
              <a:off x="43" y="2877"/>
              <a:ext cx="440" cy="633"/>
            </a:xfrm>
            <a:prstGeom prst="rect">
              <a:avLst/>
            </a:prstGeom>
            <a:noFill/>
            <a:ln w="9525">
              <a:noFill/>
              <a:miter lim="800000"/>
              <a:headEnd/>
              <a:tailEnd/>
            </a:ln>
          </p:spPr>
          <p:txBody>
            <a:bodyPr/>
            <a:lstStyle/>
            <a:p>
              <a:pPr algn="just"/>
              <a:r>
                <a:rPr lang="en-US" sz="2400">
                  <a:latin typeface="Calibri" pitchFamily="34" charset="0"/>
                </a:rPr>
                <a:t>2</a:t>
              </a:r>
            </a:p>
            <a:p>
              <a:pPr algn="just"/>
              <a:endParaRPr lang="en-US">
                <a:latin typeface="Calibri" pitchFamily="34" charset="0"/>
              </a:endParaRPr>
            </a:p>
          </p:txBody>
        </p:sp>
        <p:sp>
          <p:nvSpPr>
            <p:cNvPr id="110656" name="Rectangle 40"/>
            <p:cNvSpPr>
              <a:spLocks noChangeArrowheads="1"/>
            </p:cNvSpPr>
            <p:nvPr/>
          </p:nvSpPr>
          <p:spPr bwMode="auto">
            <a:xfrm>
              <a:off x="0" y="2877"/>
              <a:ext cx="526" cy="633"/>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5" name="Group 41"/>
          <p:cNvGrpSpPr>
            <a:grpSpLocks/>
          </p:cNvGrpSpPr>
          <p:nvPr/>
        </p:nvGrpSpPr>
        <p:grpSpPr bwMode="auto">
          <a:xfrm>
            <a:off x="1530350" y="3748088"/>
            <a:ext cx="4530725" cy="606425"/>
            <a:chOff x="526" y="2877"/>
            <a:chExt cx="1566" cy="633"/>
          </a:xfrm>
        </p:grpSpPr>
        <p:sp>
          <p:nvSpPr>
            <p:cNvPr id="110653" name="Rectangle 42"/>
            <p:cNvSpPr>
              <a:spLocks noChangeArrowheads="1"/>
            </p:cNvSpPr>
            <p:nvPr/>
          </p:nvSpPr>
          <p:spPr bwMode="auto">
            <a:xfrm>
              <a:off x="569" y="2877"/>
              <a:ext cx="1480" cy="633"/>
            </a:xfrm>
            <a:prstGeom prst="rect">
              <a:avLst/>
            </a:prstGeom>
            <a:noFill/>
            <a:ln w="9525">
              <a:noFill/>
              <a:miter lim="800000"/>
              <a:headEnd/>
              <a:tailEnd/>
            </a:ln>
          </p:spPr>
          <p:txBody>
            <a:bodyPr/>
            <a:lstStyle/>
            <a:p>
              <a:pPr algn="just"/>
              <a:r>
                <a:rPr lang="en-US" sz="1600">
                  <a:latin typeface="Calibri" pitchFamily="34" charset="0"/>
                </a:rPr>
                <a:t>First Episode Threshold Mood Disorder</a:t>
              </a:r>
            </a:p>
            <a:p>
              <a:pPr algn="just"/>
              <a:endParaRPr lang="en-US">
                <a:latin typeface="Calibri" pitchFamily="34" charset="0"/>
              </a:endParaRPr>
            </a:p>
          </p:txBody>
        </p:sp>
        <p:sp>
          <p:nvSpPr>
            <p:cNvPr id="110654" name="Rectangle 43"/>
            <p:cNvSpPr>
              <a:spLocks noChangeArrowheads="1"/>
            </p:cNvSpPr>
            <p:nvPr/>
          </p:nvSpPr>
          <p:spPr bwMode="auto">
            <a:xfrm>
              <a:off x="526" y="2877"/>
              <a:ext cx="1566" cy="633"/>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6" name="Group 44"/>
          <p:cNvGrpSpPr>
            <a:grpSpLocks/>
          </p:cNvGrpSpPr>
          <p:nvPr/>
        </p:nvGrpSpPr>
        <p:grpSpPr bwMode="auto">
          <a:xfrm>
            <a:off x="6061075" y="3748088"/>
            <a:ext cx="3074988" cy="606425"/>
            <a:chOff x="2092" y="2877"/>
            <a:chExt cx="1063" cy="633"/>
          </a:xfrm>
        </p:grpSpPr>
        <p:sp>
          <p:nvSpPr>
            <p:cNvPr id="110651" name="Rectangle 45"/>
            <p:cNvSpPr>
              <a:spLocks noChangeArrowheads="1"/>
            </p:cNvSpPr>
            <p:nvPr/>
          </p:nvSpPr>
          <p:spPr bwMode="auto">
            <a:xfrm>
              <a:off x="2135" y="2877"/>
              <a:ext cx="977" cy="633"/>
            </a:xfrm>
            <a:prstGeom prst="rect">
              <a:avLst/>
            </a:prstGeom>
            <a:noFill/>
            <a:ln w="9525">
              <a:noFill/>
              <a:miter lim="800000"/>
              <a:headEnd/>
              <a:tailEnd/>
            </a:ln>
          </p:spPr>
          <p:txBody>
            <a:bodyPr/>
            <a:lstStyle/>
            <a:p>
              <a:r>
                <a:rPr lang="en-US" sz="1600">
                  <a:latin typeface="Calibri" pitchFamily="34" charset="0"/>
                </a:rPr>
                <a:t>1b &amp;  case management, vocational rehabilitation</a:t>
              </a:r>
            </a:p>
            <a:p>
              <a:endParaRPr lang="en-US">
                <a:latin typeface="Calibri" pitchFamily="34" charset="0"/>
              </a:endParaRPr>
            </a:p>
          </p:txBody>
        </p:sp>
        <p:sp>
          <p:nvSpPr>
            <p:cNvPr id="110652" name="Rectangle 46"/>
            <p:cNvSpPr>
              <a:spLocks noChangeArrowheads="1"/>
            </p:cNvSpPr>
            <p:nvPr/>
          </p:nvSpPr>
          <p:spPr bwMode="auto">
            <a:xfrm>
              <a:off x="2092" y="2877"/>
              <a:ext cx="1063" cy="633"/>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7" name="Group 47"/>
          <p:cNvGrpSpPr>
            <a:grpSpLocks/>
          </p:cNvGrpSpPr>
          <p:nvPr/>
        </p:nvGrpSpPr>
        <p:grpSpPr bwMode="auto">
          <a:xfrm>
            <a:off x="7938" y="4354513"/>
            <a:ext cx="1522412" cy="715962"/>
            <a:chOff x="0" y="3510"/>
            <a:chExt cx="526" cy="748"/>
          </a:xfrm>
        </p:grpSpPr>
        <p:sp>
          <p:nvSpPr>
            <p:cNvPr id="110649" name="Rectangle 48"/>
            <p:cNvSpPr>
              <a:spLocks noChangeArrowheads="1"/>
            </p:cNvSpPr>
            <p:nvPr/>
          </p:nvSpPr>
          <p:spPr bwMode="auto">
            <a:xfrm>
              <a:off x="43" y="3510"/>
              <a:ext cx="440" cy="748"/>
            </a:xfrm>
            <a:prstGeom prst="rect">
              <a:avLst/>
            </a:prstGeom>
            <a:noFill/>
            <a:ln w="9525">
              <a:noFill/>
              <a:miter lim="800000"/>
              <a:headEnd/>
              <a:tailEnd/>
            </a:ln>
          </p:spPr>
          <p:txBody>
            <a:bodyPr/>
            <a:lstStyle/>
            <a:p>
              <a:pPr algn="just"/>
              <a:r>
                <a:rPr lang="en-US" sz="2400">
                  <a:latin typeface="Calibri" pitchFamily="34" charset="0"/>
                </a:rPr>
                <a:t>3a</a:t>
              </a:r>
            </a:p>
            <a:p>
              <a:pPr algn="just"/>
              <a:endParaRPr lang="en-US">
                <a:latin typeface="Calibri" pitchFamily="34" charset="0"/>
              </a:endParaRPr>
            </a:p>
          </p:txBody>
        </p:sp>
        <p:sp>
          <p:nvSpPr>
            <p:cNvPr id="110650" name="Rectangle 49"/>
            <p:cNvSpPr>
              <a:spLocks noChangeArrowheads="1"/>
            </p:cNvSpPr>
            <p:nvPr/>
          </p:nvSpPr>
          <p:spPr bwMode="auto">
            <a:xfrm>
              <a:off x="0" y="3510"/>
              <a:ext cx="526"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18" name="Group 50"/>
          <p:cNvGrpSpPr>
            <a:grpSpLocks/>
          </p:cNvGrpSpPr>
          <p:nvPr/>
        </p:nvGrpSpPr>
        <p:grpSpPr bwMode="auto">
          <a:xfrm>
            <a:off x="1530350" y="4354513"/>
            <a:ext cx="4530725" cy="715962"/>
            <a:chOff x="526" y="3510"/>
            <a:chExt cx="1566" cy="748"/>
          </a:xfrm>
        </p:grpSpPr>
        <p:sp>
          <p:nvSpPr>
            <p:cNvPr id="110647" name="Rectangle 51"/>
            <p:cNvSpPr>
              <a:spLocks noChangeArrowheads="1"/>
            </p:cNvSpPr>
            <p:nvPr/>
          </p:nvSpPr>
          <p:spPr bwMode="auto">
            <a:xfrm>
              <a:off x="569" y="3510"/>
              <a:ext cx="1480" cy="748"/>
            </a:xfrm>
            <a:prstGeom prst="rect">
              <a:avLst/>
            </a:prstGeom>
            <a:noFill/>
            <a:ln w="9525">
              <a:noFill/>
              <a:miter lim="800000"/>
              <a:headEnd/>
              <a:tailEnd/>
            </a:ln>
          </p:spPr>
          <p:txBody>
            <a:bodyPr/>
            <a:lstStyle/>
            <a:p>
              <a:r>
                <a:rPr lang="en-US" sz="1600">
                  <a:latin typeface="Calibri" pitchFamily="34" charset="0"/>
                </a:rPr>
                <a:t>Recurrence of sub-threshold mood symptoms</a:t>
              </a:r>
            </a:p>
            <a:p>
              <a:pPr algn="just"/>
              <a:endParaRPr lang="en-US">
                <a:latin typeface="Calibri" pitchFamily="34" charset="0"/>
              </a:endParaRPr>
            </a:p>
          </p:txBody>
        </p:sp>
        <p:sp>
          <p:nvSpPr>
            <p:cNvPr id="110648" name="Rectangle 52"/>
            <p:cNvSpPr>
              <a:spLocks noChangeArrowheads="1"/>
            </p:cNvSpPr>
            <p:nvPr/>
          </p:nvSpPr>
          <p:spPr bwMode="auto">
            <a:xfrm>
              <a:off x="526" y="3510"/>
              <a:ext cx="1566"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sp>
        <p:nvSpPr>
          <p:cNvPr id="110610" name="Rectangle 53"/>
          <p:cNvSpPr>
            <a:spLocks noChangeArrowheads="1"/>
          </p:cNvSpPr>
          <p:nvPr/>
        </p:nvSpPr>
        <p:spPr bwMode="auto">
          <a:xfrm>
            <a:off x="6175375" y="4354513"/>
            <a:ext cx="2827338" cy="715962"/>
          </a:xfrm>
          <a:prstGeom prst="rect">
            <a:avLst/>
          </a:prstGeom>
          <a:noFill/>
          <a:ln w="9525">
            <a:noFill/>
            <a:miter lim="800000"/>
            <a:headEnd/>
            <a:tailEnd/>
          </a:ln>
        </p:spPr>
        <p:txBody>
          <a:bodyPr/>
          <a:lstStyle/>
          <a:p>
            <a:pPr>
              <a:lnSpc>
                <a:spcPct val="85000"/>
              </a:lnSpc>
            </a:pPr>
            <a:r>
              <a:rPr lang="en-US" sz="1600">
                <a:latin typeface="Calibri" pitchFamily="34" charset="0"/>
              </a:rPr>
              <a:t>2 &amp; emphasis on maintenance meds and psychosocial strategies</a:t>
            </a:r>
            <a:endParaRPr lang="en-US">
              <a:latin typeface="Calibri" pitchFamily="34" charset="0"/>
            </a:endParaRPr>
          </a:p>
        </p:txBody>
      </p:sp>
      <p:grpSp>
        <p:nvGrpSpPr>
          <p:cNvPr id="19" name="Group 54"/>
          <p:cNvGrpSpPr>
            <a:grpSpLocks/>
          </p:cNvGrpSpPr>
          <p:nvPr/>
        </p:nvGrpSpPr>
        <p:grpSpPr bwMode="auto">
          <a:xfrm>
            <a:off x="7938" y="5070475"/>
            <a:ext cx="1522412" cy="495300"/>
            <a:chOff x="0" y="4258"/>
            <a:chExt cx="526" cy="518"/>
          </a:xfrm>
        </p:grpSpPr>
        <p:sp>
          <p:nvSpPr>
            <p:cNvPr id="110645" name="Rectangle 55"/>
            <p:cNvSpPr>
              <a:spLocks noChangeArrowheads="1"/>
            </p:cNvSpPr>
            <p:nvPr/>
          </p:nvSpPr>
          <p:spPr bwMode="auto">
            <a:xfrm>
              <a:off x="43" y="4258"/>
              <a:ext cx="440" cy="518"/>
            </a:xfrm>
            <a:prstGeom prst="rect">
              <a:avLst/>
            </a:prstGeom>
            <a:noFill/>
            <a:ln w="9525">
              <a:noFill/>
              <a:miter lim="800000"/>
              <a:headEnd/>
              <a:tailEnd/>
            </a:ln>
          </p:spPr>
          <p:txBody>
            <a:bodyPr/>
            <a:lstStyle/>
            <a:p>
              <a:pPr algn="just"/>
              <a:r>
                <a:rPr lang="en-US" sz="2400">
                  <a:latin typeface="Calibri" pitchFamily="34" charset="0"/>
                </a:rPr>
                <a:t>3b</a:t>
              </a:r>
            </a:p>
            <a:p>
              <a:pPr algn="just"/>
              <a:endParaRPr lang="en-US">
                <a:latin typeface="Calibri" pitchFamily="34" charset="0"/>
              </a:endParaRPr>
            </a:p>
          </p:txBody>
        </p:sp>
        <p:sp>
          <p:nvSpPr>
            <p:cNvPr id="110646" name="Rectangle 56"/>
            <p:cNvSpPr>
              <a:spLocks noChangeArrowheads="1"/>
            </p:cNvSpPr>
            <p:nvPr/>
          </p:nvSpPr>
          <p:spPr bwMode="auto">
            <a:xfrm>
              <a:off x="0" y="4258"/>
              <a:ext cx="526" cy="51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20" name="Group 57"/>
          <p:cNvGrpSpPr>
            <a:grpSpLocks/>
          </p:cNvGrpSpPr>
          <p:nvPr/>
        </p:nvGrpSpPr>
        <p:grpSpPr bwMode="auto">
          <a:xfrm>
            <a:off x="1530350" y="5070475"/>
            <a:ext cx="4530725" cy="495300"/>
            <a:chOff x="526" y="4258"/>
            <a:chExt cx="1566" cy="518"/>
          </a:xfrm>
        </p:grpSpPr>
        <p:sp>
          <p:nvSpPr>
            <p:cNvPr id="110643" name="Rectangle 58"/>
            <p:cNvSpPr>
              <a:spLocks noChangeArrowheads="1"/>
            </p:cNvSpPr>
            <p:nvPr/>
          </p:nvSpPr>
          <p:spPr bwMode="auto">
            <a:xfrm>
              <a:off x="569" y="4258"/>
              <a:ext cx="1480" cy="518"/>
            </a:xfrm>
            <a:prstGeom prst="rect">
              <a:avLst/>
            </a:prstGeom>
            <a:noFill/>
            <a:ln w="9525">
              <a:noFill/>
              <a:miter lim="800000"/>
              <a:headEnd/>
              <a:tailEnd/>
            </a:ln>
          </p:spPr>
          <p:txBody>
            <a:bodyPr/>
            <a:lstStyle/>
            <a:p>
              <a:pPr algn="just"/>
              <a:r>
                <a:rPr lang="en-US" sz="1600">
                  <a:latin typeface="Calibri" pitchFamily="34" charset="0"/>
                </a:rPr>
                <a:t>First threshold relapse </a:t>
              </a:r>
            </a:p>
            <a:p>
              <a:pPr algn="just"/>
              <a:endParaRPr lang="en-US">
                <a:latin typeface="Calibri" pitchFamily="34" charset="0"/>
              </a:endParaRPr>
            </a:p>
          </p:txBody>
        </p:sp>
        <p:sp>
          <p:nvSpPr>
            <p:cNvPr id="110644" name="Rectangle 59"/>
            <p:cNvSpPr>
              <a:spLocks noChangeArrowheads="1"/>
            </p:cNvSpPr>
            <p:nvPr/>
          </p:nvSpPr>
          <p:spPr bwMode="auto">
            <a:xfrm>
              <a:off x="526" y="4258"/>
              <a:ext cx="1566" cy="51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sp>
        <p:nvSpPr>
          <p:cNvPr id="110613" name="Rectangle 60"/>
          <p:cNvSpPr>
            <a:spLocks noChangeArrowheads="1"/>
          </p:cNvSpPr>
          <p:nvPr/>
        </p:nvSpPr>
        <p:spPr bwMode="auto">
          <a:xfrm>
            <a:off x="6184900" y="5013325"/>
            <a:ext cx="2827338" cy="495300"/>
          </a:xfrm>
          <a:prstGeom prst="rect">
            <a:avLst/>
          </a:prstGeom>
          <a:noFill/>
          <a:ln w="9525">
            <a:noFill/>
            <a:miter lim="800000"/>
            <a:headEnd/>
            <a:tailEnd/>
          </a:ln>
        </p:spPr>
        <p:txBody>
          <a:bodyPr/>
          <a:lstStyle/>
          <a:p>
            <a:pPr>
              <a:tabLst>
                <a:tab pos="457200" algn="r"/>
                <a:tab pos="2743200" algn="ctr"/>
                <a:tab pos="5486400" algn="r"/>
              </a:tabLst>
            </a:pPr>
            <a:r>
              <a:rPr lang="en-US" sz="1600">
                <a:latin typeface="Calibri" pitchFamily="34" charset="0"/>
              </a:rPr>
              <a:t>2a &amp; relapse prevention strategies</a:t>
            </a:r>
            <a:endParaRPr lang="en-US">
              <a:latin typeface="Calibri" pitchFamily="34" charset="0"/>
            </a:endParaRPr>
          </a:p>
        </p:txBody>
      </p:sp>
      <p:sp>
        <p:nvSpPr>
          <p:cNvPr id="110614" name="Rectangle 61"/>
          <p:cNvSpPr>
            <a:spLocks noChangeArrowheads="1"/>
          </p:cNvSpPr>
          <p:nvPr/>
        </p:nvSpPr>
        <p:spPr bwMode="auto">
          <a:xfrm>
            <a:off x="6061075" y="5070475"/>
            <a:ext cx="3074988" cy="495300"/>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nvGrpSpPr>
          <p:cNvPr id="21" name="Group 62"/>
          <p:cNvGrpSpPr>
            <a:grpSpLocks/>
          </p:cNvGrpSpPr>
          <p:nvPr/>
        </p:nvGrpSpPr>
        <p:grpSpPr bwMode="auto">
          <a:xfrm>
            <a:off x="7938" y="5565775"/>
            <a:ext cx="1522412" cy="496888"/>
            <a:chOff x="0" y="4776"/>
            <a:chExt cx="526" cy="518"/>
          </a:xfrm>
        </p:grpSpPr>
        <p:sp>
          <p:nvSpPr>
            <p:cNvPr id="110641" name="Rectangle 63"/>
            <p:cNvSpPr>
              <a:spLocks noChangeArrowheads="1"/>
            </p:cNvSpPr>
            <p:nvPr/>
          </p:nvSpPr>
          <p:spPr bwMode="auto">
            <a:xfrm>
              <a:off x="43" y="4776"/>
              <a:ext cx="440" cy="518"/>
            </a:xfrm>
            <a:prstGeom prst="rect">
              <a:avLst/>
            </a:prstGeom>
            <a:noFill/>
            <a:ln w="9525">
              <a:noFill/>
              <a:miter lim="800000"/>
              <a:headEnd/>
              <a:tailEnd/>
            </a:ln>
          </p:spPr>
          <p:txBody>
            <a:bodyPr/>
            <a:lstStyle/>
            <a:p>
              <a:pPr algn="just"/>
              <a:r>
                <a:rPr lang="en-US" sz="2400">
                  <a:latin typeface="Calibri" pitchFamily="34" charset="0"/>
                </a:rPr>
                <a:t>3c</a:t>
              </a:r>
            </a:p>
            <a:p>
              <a:pPr algn="just"/>
              <a:endParaRPr lang="en-US" sz="4000">
                <a:latin typeface="Calibri" pitchFamily="34" charset="0"/>
              </a:endParaRPr>
            </a:p>
          </p:txBody>
        </p:sp>
        <p:sp>
          <p:nvSpPr>
            <p:cNvPr id="110642" name="Rectangle 64"/>
            <p:cNvSpPr>
              <a:spLocks noChangeArrowheads="1"/>
            </p:cNvSpPr>
            <p:nvPr/>
          </p:nvSpPr>
          <p:spPr bwMode="auto">
            <a:xfrm>
              <a:off x="0" y="4776"/>
              <a:ext cx="526" cy="51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22" name="Group 65"/>
          <p:cNvGrpSpPr>
            <a:grpSpLocks/>
          </p:cNvGrpSpPr>
          <p:nvPr/>
        </p:nvGrpSpPr>
        <p:grpSpPr bwMode="auto">
          <a:xfrm>
            <a:off x="1530350" y="5565775"/>
            <a:ext cx="4530725" cy="496888"/>
            <a:chOff x="526" y="4776"/>
            <a:chExt cx="1566" cy="518"/>
          </a:xfrm>
        </p:grpSpPr>
        <p:sp>
          <p:nvSpPr>
            <p:cNvPr id="110639" name="Rectangle 66"/>
            <p:cNvSpPr>
              <a:spLocks noChangeArrowheads="1"/>
            </p:cNvSpPr>
            <p:nvPr/>
          </p:nvSpPr>
          <p:spPr bwMode="auto">
            <a:xfrm>
              <a:off x="569" y="4776"/>
              <a:ext cx="1480" cy="518"/>
            </a:xfrm>
            <a:prstGeom prst="rect">
              <a:avLst/>
            </a:prstGeom>
            <a:noFill/>
            <a:ln w="9525">
              <a:noFill/>
              <a:miter lim="800000"/>
              <a:headEnd/>
              <a:tailEnd/>
            </a:ln>
          </p:spPr>
          <p:txBody>
            <a:bodyPr/>
            <a:lstStyle/>
            <a:p>
              <a:pPr algn="just"/>
              <a:r>
                <a:rPr lang="en-US" sz="1600">
                  <a:latin typeface="Calibri" pitchFamily="34" charset="0"/>
                </a:rPr>
                <a:t>Multiple relapses</a:t>
              </a:r>
            </a:p>
            <a:p>
              <a:pPr algn="just"/>
              <a:endParaRPr lang="en-US">
                <a:latin typeface="Calibri" pitchFamily="34" charset="0"/>
              </a:endParaRPr>
            </a:p>
          </p:txBody>
        </p:sp>
        <p:sp>
          <p:nvSpPr>
            <p:cNvPr id="110640" name="Rectangle 67"/>
            <p:cNvSpPr>
              <a:spLocks noChangeArrowheads="1"/>
            </p:cNvSpPr>
            <p:nvPr/>
          </p:nvSpPr>
          <p:spPr bwMode="auto">
            <a:xfrm>
              <a:off x="526" y="4776"/>
              <a:ext cx="1566" cy="51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sp>
        <p:nvSpPr>
          <p:cNvPr id="110617" name="Rectangle 68"/>
          <p:cNvSpPr>
            <a:spLocks noChangeArrowheads="1"/>
          </p:cNvSpPr>
          <p:nvPr/>
        </p:nvSpPr>
        <p:spPr bwMode="auto">
          <a:xfrm>
            <a:off x="6184900" y="5537200"/>
            <a:ext cx="2827338" cy="496888"/>
          </a:xfrm>
          <a:prstGeom prst="rect">
            <a:avLst/>
          </a:prstGeom>
          <a:noFill/>
          <a:ln w="9525">
            <a:noFill/>
            <a:miter lim="800000"/>
            <a:headEnd/>
            <a:tailEnd/>
          </a:ln>
        </p:spPr>
        <p:txBody>
          <a:bodyPr/>
          <a:lstStyle/>
          <a:p>
            <a:pPr>
              <a:tabLst>
                <a:tab pos="457200" algn="r"/>
                <a:tab pos="2743200" algn="ctr"/>
                <a:tab pos="5486400" algn="r"/>
              </a:tabLst>
            </a:pPr>
            <a:r>
              <a:rPr lang="en-US" sz="1600">
                <a:latin typeface="Calibri" pitchFamily="34" charset="0"/>
              </a:rPr>
              <a:t>3b &amp; Combination mood stabilisers</a:t>
            </a:r>
            <a:endParaRPr lang="en-US">
              <a:latin typeface="Calibri" pitchFamily="34" charset="0"/>
            </a:endParaRPr>
          </a:p>
        </p:txBody>
      </p:sp>
      <p:sp>
        <p:nvSpPr>
          <p:cNvPr id="110618" name="Rectangle 69"/>
          <p:cNvSpPr>
            <a:spLocks noChangeArrowheads="1"/>
          </p:cNvSpPr>
          <p:nvPr/>
        </p:nvSpPr>
        <p:spPr bwMode="auto">
          <a:xfrm>
            <a:off x="6061075" y="5565775"/>
            <a:ext cx="3074988" cy="49688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nvGrpSpPr>
          <p:cNvPr id="23" name="Group 70"/>
          <p:cNvGrpSpPr>
            <a:grpSpLocks/>
          </p:cNvGrpSpPr>
          <p:nvPr/>
        </p:nvGrpSpPr>
        <p:grpSpPr bwMode="auto">
          <a:xfrm>
            <a:off x="7938" y="6062663"/>
            <a:ext cx="1522412" cy="715962"/>
            <a:chOff x="0" y="5294"/>
            <a:chExt cx="526" cy="748"/>
          </a:xfrm>
        </p:grpSpPr>
        <p:sp>
          <p:nvSpPr>
            <p:cNvPr id="110637" name="Rectangle 71"/>
            <p:cNvSpPr>
              <a:spLocks noChangeArrowheads="1"/>
            </p:cNvSpPr>
            <p:nvPr/>
          </p:nvSpPr>
          <p:spPr bwMode="auto">
            <a:xfrm>
              <a:off x="43" y="5294"/>
              <a:ext cx="440" cy="748"/>
            </a:xfrm>
            <a:prstGeom prst="rect">
              <a:avLst/>
            </a:prstGeom>
            <a:noFill/>
            <a:ln w="9525">
              <a:noFill/>
              <a:miter lim="800000"/>
              <a:headEnd/>
              <a:tailEnd/>
            </a:ln>
          </p:spPr>
          <p:txBody>
            <a:bodyPr/>
            <a:lstStyle/>
            <a:p>
              <a:pPr algn="just"/>
              <a:r>
                <a:rPr lang="en-US" sz="2400">
                  <a:latin typeface="Calibri" pitchFamily="34" charset="0"/>
                </a:rPr>
                <a:t>4</a:t>
              </a:r>
            </a:p>
            <a:p>
              <a:pPr algn="just"/>
              <a:endParaRPr lang="en-US">
                <a:latin typeface="Calibri" pitchFamily="34" charset="0"/>
              </a:endParaRPr>
            </a:p>
          </p:txBody>
        </p:sp>
        <p:sp>
          <p:nvSpPr>
            <p:cNvPr id="110638" name="Rectangle 72"/>
            <p:cNvSpPr>
              <a:spLocks noChangeArrowheads="1"/>
            </p:cNvSpPr>
            <p:nvPr/>
          </p:nvSpPr>
          <p:spPr bwMode="auto">
            <a:xfrm>
              <a:off x="0" y="5294"/>
              <a:ext cx="526"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24" name="Group 73"/>
          <p:cNvGrpSpPr>
            <a:grpSpLocks/>
          </p:cNvGrpSpPr>
          <p:nvPr/>
        </p:nvGrpSpPr>
        <p:grpSpPr bwMode="auto">
          <a:xfrm>
            <a:off x="1530350" y="6062663"/>
            <a:ext cx="4530725" cy="715962"/>
            <a:chOff x="526" y="5294"/>
            <a:chExt cx="1566" cy="748"/>
          </a:xfrm>
        </p:grpSpPr>
        <p:sp>
          <p:nvSpPr>
            <p:cNvPr id="110635" name="Rectangle 74"/>
            <p:cNvSpPr>
              <a:spLocks noChangeArrowheads="1"/>
            </p:cNvSpPr>
            <p:nvPr/>
          </p:nvSpPr>
          <p:spPr bwMode="auto">
            <a:xfrm>
              <a:off x="569" y="5294"/>
              <a:ext cx="1480" cy="748"/>
            </a:xfrm>
            <a:prstGeom prst="rect">
              <a:avLst/>
            </a:prstGeom>
            <a:noFill/>
            <a:ln w="9525">
              <a:noFill/>
              <a:miter lim="800000"/>
              <a:headEnd/>
              <a:tailEnd/>
            </a:ln>
          </p:spPr>
          <p:txBody>
            <a:bodyPr/>
            <a:lstStyle/>
            <a:p>
              <a:pPr algn="just"/>
              <a:r>
                <a:rPr lang="en-US" sz="1600">
                  <a:latin typeface="Calibri" pitchFamily="34" charset="0"/>
                </a:rPr>
                <a:t>Persistent unremitting illness</a:t>
              </a:r>
            </a:p>
            <a:p>
              <a:pPr algn="just"/>
              <a:endParaRPr lang="en-US">
                <a:latin typeface="Calibri" pitchFamily="34" charset="0"/>
              </a:endParaRPr>
            </a:p>
          </p:txBody>
        </p:sp>
        <p:sp>
          <p:nvSpPr>
            <p:cNvPr id="110636" name="Rectangle 75"/>
            <p:cNvSpPr>
              <a:spLocks noChangeArrowheads="1"/>
            </p:cNvSpPr>
            <p:nvPr/>
          </p:nvSpPr>
          <p:spPr bwMode="auto">
            <a:xfrm>
              <a:off x="526" y="5294"/>
              <a:ext cx="1566"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grpSp>
        <p:nvGrpSpPr>
          <p:cNvPr id="25" name="Group 76"/>
          <p:cNvGrpSpPr>
            <a:grpSpLocks/>
          </p:cNvGrpSpPr>
          <p:nvPr/>
        </p:nvGrpSpPr>
        <p:grpSpPr bwMode="auto">
          <a:xfrm>
            <a:off x="6061075" y="6062663"/>
            <a:ext cx="3074988" cy="715962"/>
            <a:chOff x="2092" y="5294"/>
            <a:chExt cx="1063" cy="748"/>
          </a:xfrm>
        </p:grpSpPr>
        <p:sp>
          <p:nvSpPr>
            <p:cNvPr id="110633" name="Rectangle 77"/>
            <p:cNvSpPr>
              <a:spLocks noChangeArrowheads="1"/>
            </p:cNvSpPr>
            <p:nvPr/>
          </p:nvSpPr>
          <p:spPr bwMode="auto">
            <a:xfrm>
              <a:off x="2135" y="5294"/>
              <a:ext cx="977" cy="748"/>
            </a:xfrm>
            <a:prstGeom prst="rect">
              <a:avLst/>
            </a:prstGeom>
            <a:noFill/>
            <a:ln w="9525">
              <a:noFill/>
              <a:miter lim="800000"/>
              <a:headEnd/>
              <a:tailEnd/>
            </a:ln>
          </p:spPr>
          <p:txBody>
            <a:bodyPr/>
            <a:lstStyle/>
            <a:p>
              <a:r>
                <a:rPr lang="en-US" sz="1600">
                  <a:latin typeface="Calibri" pitchFamily="34" charset="0"/>
                </a:rPr>
                <a:t>3c &amp; clozapine and other tertiary therapies. </a:t>
              </a:r>
              <a:endParaRPr lang="en-US">
                <a:latin typeface="Calibri" pitchFamily="34" charset="0"/>
              </a:endParaRPr>
            </a:p>
          </p:txBody>
        </p:sp>
        <p:sp>
          <p:nvSpPr>
            <p:cNvPr id="110634" name="Rectangle 78"/>
            <p:cNvSpPr>
              <a:spLocks noChangeArrowheads="1"/>
            </p:cNvSpPr>
            <p:nvPr/>
          </p:nvSpPr>
          <p:spPr bwMode="auto">
            <a:xfrm>
              <a:off x="2092" y="5294"/>
              <a:ext cx="1063" cy="748"/>
            </a:xfrm>
            <a:prstGeom prst="rect">
              <a:avLst/>
            </a:prstGeom>
            <a:noFill/>
            <a:ln w="7">
              <a:solidFill>
                <a:srgbClr val="A0A0A0"/>
              </a:solidFill>
              <a:miter lim="800000"/>
              <a:headEnd type="none" w="sm" len="sm"/>
              <a:tailEnd type="none" w="sm" len="sm"/>
            </a:ln>
          </p:spPr>
          <p:txBody>
            <a:bodyPr/>
            <a:lstStyle/>
            <a:p>
              <a:endParaRPr lang="en-AU">
                <a:latin typeface="Calibri" pitchFamily="34" charset="0"/>
              </a:endParaRPr>
            </a:p>
          </p:txBody>
        </p:sp>
      </p:grpSp>
      <p:sp>
        <p:nvSpPr>
          <p:cNvPr id="110622" name="Rectangle 79"/>
          <p:cNvSpPr>
            <a:spLocks noChangeArrowheads="1"/>
          </p:cNvSpPr>
          <p:nvPr/>
        </p:nvSpPr>
        <p:spPr bwMode="auto">
          <a:xfrm>
            <a:off x="0" y="976313"/>
            <a:ext cx="9144000" cy="5791200"/>
          </a:xfrm>
          <a:prstGeom prst="rect">
            <a:avLst/>
          </a:prstGeom>
          <a:noFill/>
          <a:ln w="9525">
            <a:solidFill>
              <a:srgbClr val="A0A0A0"/>
            </a:solidFill>
            <a:miter lim="800000"/>
            <a:headEnd type="none" w="sm" len="sm"/>
            <a:tailEnd type="none" w="sm" len="sm"/>
          </a:ln>
        </p:spPr>
        <p:txBody>
          <a:bodyPr/>
          <a:lstStyle/>
          <a:p>
            <a:endParaRPr lang="en-AU">
              <a:latin typeface="Calibri" pitchFamily="34" charset="0"/>
            </a:endParaRPr>
          </a:p>
        </p:txBody>
      </p:sp>
      <p:sp>
        <p:nvSpPr>
          <p:cNvPr id="110623" name="Rectangle 80"/>
          <p:cNvSpPr>
            <a:spLocks noChangeArrowheads="1"/>
          </p:cNvSpPr>
          <p:nvPr/>
        </p:nvSpPr>
        <p:spPr bwMode="auto">
          <a:xfrm>
            <a:off x="2829041" y="585736"/>
            <a:ext cx="3160712" cy="461665"/>
          </a:xfrm>
          <a:prstGeom prst="rect">
            <a:avLst/>
          </a:prstGeom>
          <a:solidFill>
            <a:srgbClr val="CCFFFF"/>
          </a:solidFill>
          <a:ln w="9525">
            <a:noFill/>
            <a:miter lim="800000"/>
            <a:headEnd/>
            <a:tailEnd/>
          </a:ln>
        </p:spPr>
        <p:txBody>
          <a:bodyPr>
            <a:spAutoFit/>
          </a:bodyPr>
          <a:lstStyle/>
          <a:p>
            <a:pPr algn="ctr"/>
            <a:r>
              <a:rPr lang="en-AU" sz="2400" b="1" dirty="0">
                <a:solidFill>
                  <a:schemeClr val="tx2"/>
                </a:solidFill>
                <a:latin typeface="Calibri" pitchFamily="34" charset="0"/>
              </a:rPr>
              <a:t>A staging model</a:t>
            </a:r>
          </a:p>
        </p:txBody>
      </p:sp>
      <p:sp>
        <p:nvSpPr>
          <p:cNvPr id="110624" name="Text Box 81"/>
          <p:cNvSpPr txBox="1">
            <a:spLocks noChangeArrowheads="1"/>
          </p:cNvSpPr>
          <p:nvPr/>
        </p:nvSpPr>
        <p:spPr bwMode="auto">
          <a:xfrm>
            <a:off x="120650" y="6519863"/>
            <a:ext cx="8764588" cy="304800"/>
          </a:xfrm>
          <a:prstGeom prst="rect">
            <a:avLst/>
          </a:prstGeom>
          <a:noFill/>
          <a:ln w="9525">
            <a:noFill/>
            <a:miter lim="800000"/>
            <a:headEnd/>
            <a:tailEnd/>
          </a:ln>
        </p:spPr>
        <p:txBody>
          <a:bodyPr>
            <a:spAutoFit/>
          </a:bodyPr>
          <a:lstStyle/>
          <a:p>
            <a:pPr>
              <a:spcBef>
                <a:spcPct val="50000"/>
              </a:spcBef>
            </a:pPr>
            <a:r>
              <a:rPr lang="en-AU" sz="1400">
                <a:solidFill>
                  <a:schemeClr val="tx2"/>
                </a:solidFill>
                <a:latin typeface="Calibri" pitchFamily="34" charset="0"/>
              </a:rPr>
              <a:t>McGorry ANZ JP 2006; Berk et al. Bipolar Disord 2007; Berk et al. J Affective Disord 2007</a:t>
            </a:r>
          </a:p>
        </p:txBody>
      </p:sp>
      <p:sp>
        <p:nvSpPr>
          <p:cNvPr id="1207378" name="AutoShape 82"/>
          <p:cNvSpPr>
            <a:spLocks noChangeArrowheads="1"/>
          </p:cNvSpPr>
          <p:nvPr/>
        </p:nvSpPr>
        <p:spPr bwMode="auto">
          <a:xfrm>
            <a:off x="114300" y="1828800"/>
            <a:ext cx="2105025" cy="4157663"/>
          </a:xfrm>
          <a:prstGeom prst="upArrow">
            <a:avLst>
              <a:gd name="adj1" fmla="val 50000"/>
              <a:gd name="adj2" fmla="val 49378"/>
            </a:avLst>
          </a:prstGeom>
          <a:solidFill>
            <a:srgbClr val="33CD23">
              <a:alpha val="39999"/>
            </a:srgbClr>
          </a:solidFill>
          <a:ln w="25400">
            <a:solidFill>
              <a:schemeClr val="tx1"/>
            </a:solidFill>
            <a:miter lim="800000"/>
            <a:headEnd type="none" w="sm" len="sm"/>
            <a:tailEnd type="none" w="sm" len="sm"/>
          </a:ln>
        </p:spPr>
        <p:txBody>
          <a:bodyPr wrap="none" anchor="ctr"/>
          <a:lstStyle/>
          <a:p>
            <a:endParaRPr lang="en-AU">
              <a:latin typeface="Calibri" pitchFamily="34" charset="0"/>
            </a:endParaRPr>
          </a:p>
        </p:txBody>
      </p:sp>
      <p:sp>
        <p:nvSpPr>
          <p:cNvPr id="1207379" name="Text Box 83"/>
          <p:cNvSpPr txBox="1">
            <a:spLocks noChangeArrowheads="1"/>
          </p:cNvSpPr>
          <p:nvPr/>
        </p:nvSpPr>
        <p:spPr bwMode="auto">
          <a:xfrm rot="16204240" flipH="1">
            <a:off x="-234949" y="3714750"/>
            <a:ext cx="2760662" cy="579437"/>
          </a:xfrm>
          <a:prstGeom prst="rect">
            <a:avLst/>
          </a:prstGeom>
          <a:noFill/>
          <a:ln w="9525">
            <a:noFill/>
            <a:miter lim="800000"/>
            <a:headEnd/>
            <a:tailEnd/>
          </a:ln>
        </p:spPr>
        <p:txBody>
          <a:bodyPr>
            <a:spAutoFit/>
          </a:bodyPr>
          <a:lstStyle/>
          <a:p>
            <a:pPr>
              <a:spcBef>
                <a:spcPct val="50000"/>
              </a:spcBef>
            </a:pPr>
            <a:r>
              <a:rPr lang="en-AU" sz="3200">
                <a:solidFill>
                  <a:srgbClr val="FF3300"/>
                </a:solidFill>
                <a:latin typeface="Calibri" pitchFamily="34" charset="0"/>
              </a:rPr>
              <a:t>Rx Simplicity</a:t>
            </a:r>
          </a:p>
        </p:txBody>
      </p:sp>
      <p:sp>
        <p:nvSpPr>
          <p:cNvPr id="1207380" name="AutoShape 84"/>
          <p:cNvSpPr>
            <a:spLocks noChangeArrowheads="1"/>
          </p:cNvSpPr>
          <p:nvPr/>
        </p:nvSpPr>
        <p:spPr bwMode="auto">
          <a:xfrm>
            <a:off x="2400300" y="1847850"/>
            <a:ext cx="2105025" cy="4157663"/>
          </a:xfrm>
          <a:prstGeom prst="upArrow">
            <a:avLst>
              <a:gd name="adj1" fmla="val 50000"/>
              <a:gd name="adj2" fmla="val 49378"/>
            </a:avLst>
          </a:prstGeom>
          <a:solidFill>
            <a:srgbClr val="33CD23">
              <a:alpha val="39999"/>
            </a:srgbClr>
          </a:solidFill>
          <a:ln w="25400">
            <a:solidFill>
              <a:schemeClr val="tx1"/>
            </a:solidFill>
            <a:miter lim="800000"/>
            <a:headEnd type="none" w="sm" len="sm"/>
            <a:tailEnd type="none" w="sm" len="sm"/>
          </a:ln>
        </p:spPr>
        <p:txBody>
          <a:bodyPr wrap="none" anchor="ctr"/>
          <a:lstStyle/>
          <a:p>
            <a:endParaRPr lang="en-AU">
              <a:latin typeface="Calibri" pitchFamily="34" charset="0"/>
            </a:endParaRPr>
          </a:p>
        </p:txBody>
      </p:sp>
      <p:sp>
        <p:nvSpPr>
          <p:cNvPr id="1207381" name="Text Box 85"/>
          <p:cNvSpPr txBox="1">
            <a:spLocks noChangeArrowheads="1"/>
          </p:cNvSpPr>
          <p:nvPr/>
        </p:nvSpPr>
        <p:spPr bwMode="auto">
          <a:xfrm rot="16204240" flipH="1">
            <a:off x="2051051" y="3733800"/>
            <a:ext cx="2760662" cy="579437"/>
          </a:xfrm>
          <a:prstGeom prst="rect">
            <a:avLst/>
          </a:prstGeom>
          <a:noFill/>
          <a:ln w="9525">
            <a:noFill/>
            <a:miter lim="800000"/>
            <a:headEnd/>
            <a:tailEnd/>
          </a:ln>
        </p:spPr>
        <p:txBody>
          <a:bodyPr>
            <a:spAutoFit/>
          </a:bodyPr>
          <a:lstStyle/>
          <a:p>
            <a:pPr>
              <a:spcBef>
                <a:spcPct val="50000"/>
              </a:spcBef>
            </a:pPr>
            <a:r>
              <a:rPr lang="en-AU" sz="3200">
                <a:solidFill>
                  <a:srgbClr val="FF3300"/>
                </a:solidFill>
                <a:latin typeface="Calibri" pitchFamily="34" charset="0"/>
              </a:rPr>
              <a:t>Prognosis</a:t>
            </a:r>
          </a:p>
        </p:txBody>
      </p:sp>
      <p:sp>
        <p:nvSpPr>
          <p:cNvPr id="1207382" name="AutoShape 86"/>
          <p:cNvSpPr>
            <a:spLocks noChangeArrowheads="1"/>
          </p:cNvSpPr>
          <p:nvPr/>
        </p:nvSpPr>
        <p:spPr bwMode="auto">
          <a:xfrm>
            <a:off x="4667250" y="1847850"/>
            <a:ext cx="2105025" cy="4157663"/>
          </a:xfrm>
          <a:prstGeom prst="upArrow">
            <a:avLst>
              <a:gd name="adj1" fmla="val 50000"/>
              <a:gd name="adj2" fmla="val 49378"/>
            </a:avLst>
          </a:prstGeom>
          <a:solidFill>
            <a:srgbClr val="33CD23">
              <a:alpha val="39999"/>
            </a:srgbClr>
          </a:solidFill>
          <a:ln w="25400">
            <a:solidFill>
              <a:schemeClr val="tx1"/>
            </a:solidFill>
            <a:miter lim="800000"/>
            <a:headEnd type="none" w="sm" len="sm"/>
            <a:tailEnd type="none" w="sm" len="sm"/>
          </a:ln>
        </p:spPr>
        <p:txBody>
          <a:bodyPr wrap="none" anchor="ctr"/>
          <a:lstStyle/>
          <a:p>
            <a:endParaRPr lang="en-AU">
              <a:latin typeface="Calibri" pitchFamily="34" charset="0"/>
            </a:endParaRPr>
          </a:p>
        </p:txBody>
      </p:sp>
      <p:sp>
        <p:nvSpPr>
          <p:cNvPr id="1207383" name="Text Box 87"/>
          <p:cNvSpPr txBox="1">
            <a:spLocks noChangeArrowheads="1"/>
          </p:cNvSpPr>
          <p:nvPr/>
        </p:nvSpPr>
        <p:spPr bwMode="auto">
          <a:xfrm rot="16204240" flipH="1">
            <a:off x="4318001" y="3733800"/>
            <a:ext cx="2760662" cy="579437"/>
          </a:xfrm>
          <a:prstGeom prst="rect">
            <a:avLst/>
          </a:prstGeom>
          <a:noFill/>
          <a:ln w="9525">
            <a:noFill/>
            <a:miter lim="800000"/>
            <a:headEnd/>
            <a:tailEnd/>
          </a:ln>
        </p:spPr>
        <p:txBody>
          <a:bodyPr>
            <a:spAutoFit/>
          </a:bodyPr>
          <a:lstStyle/>
          <a:p>
            <a:pPr>
              <a:spcBef>
                <a:spcPct val="50000"/>
              </a:spcBef>
            </a:pPr>
            <a:r>
              <a:rPr lang="en-AU" sz="3200">
                <a:solidFill>
                  <a:srgbClr val="FF3300"/>
                </a:solidFill>
                <a:latin typeface="Calibri" pitchFamily="34" charset="0"/>
              </a:rPr>
              <a:t>Rx response</a:t>
            </a:r>
          </a:p>
        </p:txBody>
      </p:sp>
      <p:sp>
        <p:nvSpPr>
          <p:cNvPr id="1207384" name="AutoShape 88"/>
          <p:cNvSpPr>
            <a:spLocks noChangeArrowheads="1"/>
          </p:cNvSpPr>
          <p:nvPr/>
        </p:nvSpPr>
        <p:spPr bwMode="auto">
          <a:xfrm rot="10800000" flipH="1">
            <a:off x="6991350" y="1847850"/>
            <a:ext cx="2105025" cy="4157663"/>
          </a:xfrm>
          <a:prstGeom prst="upArrow">
            <a:avLst>
              <a:gd name="adj1" fmla="val 50000"/>
              <a:gd name="adj2" fmla="val 49378"/>
            </a:avLst>
          </a:prstGeom>
          <a:solidFill>
            <a:srgbClr val="33CD23">
              <a:alpha val="39999"/>
            </a:srgbClr>
          </a:solidFill>
          <a:ln w="25400">
            <a:solidFill>
              <a:schemeClr val="tx1"/>
            </a:solidFill>
            <a:miter lim="800000"/>
            <a:headEnd type="none" w="sm" len="sm"/>
            <a:tailEnd type="none" w="sm" len="sm"/>
          </a:ln>
        </p:spPr>
        <p:txBody>
          <a:bodyPr wrap="none" anchor="ctr"/>
          <a:lstStyle/>
          <a:p>
            <a:endParaRPr lang="en-AU">
              <a:latin typeface="Calibri" pitchFamily="34" charset="0"/>
            </a:endParaRPr>
          </a:p>
        </p:txBody>
      </p:sp>
      <p:sp>
        <p:nvSpPr>
          <p:cNvPr id="1207385" name="Text Box 89"/>
          <p:cNvSpPr txBox="1">
            <a:spLocks noChangeArrowheads="1"/>
          </p:cNvSpPr>
          <p:nvPr/>
        </p:nvSpPr>
        <p:spPr bwMode="auto">
          <a:xfrm rot="16204240" flipH="1">
            <a:off x="6348413" y="3476625"/>
            <a:ext cx="3275012" cy="579438"/>
          </a:xfrm>
          <a:prstGeom prst="rect">
            <a:avLst/>
          </a:prstGeom>
          <a:noFill/>
          <a:ln w="9525">
            <a:noFill/>
            <a:miter lim="800000"/>
            <a:headEnd/>
            <a:tailEnd/>
          </a:ln>
        </p:spPr>
        <p:txBody>
          <a:bodyPr>
            <a:spAutoFit/>
          </a:bodyPr>
          <a:lstStyle/>
          <a:p>
            <a:pPr>
              <a:spcBef>
                <a:spcPct val="50000"/>
              </a:spcBef>
            </a:pPr>
            <a:r>
              <a:rPr lang="en-AU" sz="3200">
                <a:solidFill>
                  <a:srgbClr val="FF3300"/>
                </a:solidFill>
                <a:latin typeface="Calibri" pitchFamily="34" charset="0"/>
              </a:rPr>
              <a:t>Accepted Risk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7378"/>
                                        </p:tgtEl>
                                        <p:attrNameLst>
                                          <p:attrName>style.visibility</p:attrName>
                                        </p:attrNameLst>
                                      </p:cBhvr>
                                      <p:to>
                                        <p:strVal val="visible"/>
                                      </p:to>
                                    </p:set>
                                    <p:anim calcmode="lin" valueType="num">
                                      <p:cBhvr additive="base">
                                        <p:cTn id="7" dur="500" fill="hold"/>
                                        <p:tgtEl>
                                          <p:spTgt spid="1207378"/>
                                        </p:tgtEl>
                                        <p:attrNameLst>
                                          <p:attrName>ppt_x</p:attrName>
                                        </p:attrNameLst>
                                      </p:cBhvr>
                                      <p:tavLst>
                                        <p:tav tm="0">
                                          <p:val>
                                            <p:strVal val="0-#ppt_w/2"/>
                                          </p:val>
                                        </p:tav>
                                        <p:tav tm="100000">
                                          <p:val>
                                            <p:strVal val="#ppt_x"/>
                                          </p:val>
                                        </p:tav>
                                      </p:tavLst>
                                    </p:anim>
                                    <p:anim calcmode="lin" valueType="num">
                                      <p:cBhvr additive="base">
                                        <p:cTn id="8" dur="500" fill="hold"/>
                                        <p:tgtEl>
                                          <p:spTgt spid="12073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07379"/>
                                        </p:tgtEl>
                                        <p:attrNameLst>
                                          <p:attrName>style.visibility</p:attrName>
                                        </p:attrNameLst>
                                      </p:cBhvr>
                                      <p:to>
                                        <p:strVal val="visible"/>
                                      </p:to>
                                    </p:set>
                                    <p:anim calcmode="lin" valueType="num">
                                      <p:cBhvr additive="base">
                                        <p:cTn id="12" dur="500" fill="hold"/>
                                        <p:tgtEl>
                                          <p:spTgt spid="1207379"/>
                                        </p:tgtEl>
                                        <p:attrNameLst>
                                          <p:attrName>ppt_x</p:attrName>
                                        </p:attrNameLst>
                                      </p:cBhvr>
                                      <p:tavLst>
                                        <p:tav tm="0">
                                          <p:val>
                                            <p:strVal val="0-#ppt_w/2"/>
                                          </p:val>
                                        </p:tav>
                                        <p:tav tm="100000">
                                          <p:val>
                                            <p:strVal val="#ppt_x"/>
                                          </p:val>
                                        </p:tav>
                                      </p:tavLst>
                                    </p:anim>
                                    <p:anim calcmode="lin" valueType="num">
                                      <p:cBhvr additive="base">
                                        <p:cTn id="13" dur="500" fill="hold"/>
                                        <p:tgtEl>
                                          <p:spTgt spid="120737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07380"/>
                                        </p:tgtEl>
                                        <p:attrNameLst>
                                          <p:attrName>style.visibility</p:attrName>
                                        </p:attrNameLst>
                                      </p:cBhvr>
                                      <p:to>
                                        <p:strVal val="visible"/>
                                      </p:to>
                                    </p:set>
                                    <p:anim calcmode="lin" valueType="num">
                                      <p:cBhvr additive="base">
                                        <p:cTn id="18" dur="500" fill="hold"/>
                                        <p:tgtEl>
                                          <p:spTgt spid="1207380"/>
                                        </p:tgtEl>
                                        <p:attrNameLst>
                                          <p:attrName>ppt_x</p:attrName>
                                        </p:attrNameLst>
                                      </p:cBhvr>
                                      <p:tavLst>
                                        <p:tav tm="0">
                                          <p:val>
                                            <p:strVal val="0-#ppt_w/2"/>
                                          </p:val>
                                        </p:tav>
                                        <p:tav tm="100000">
                                          <p:val>
                                            <p:strVal val="#ppt_x"/>
                                          </p:val>
                                        </p:tav>
                                      </p:tavLst>
                                    </p:anim>
                                    <p:anim calcmode="lin" valueType="num">
                                      <p:cBhvr additive="base">
                                        <p:cTn id="19" dur="500" fill="hold"/>
                                        <p:tgtEl>
                                          <p:spTgt spid="120738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207381"/>
                                        </p:tgtEl>
                                        <p:attrNameLst>
                                          <p:attrName>style.visibility</p:attrName>
                                        </p:attrNameLst>
                                      </p:cBhvr>
                                      <p:to>
                                        <p:strVal val="visible"/>
                                      </p:to>
                                    </p:set>
                                    <p:anim calcmode="lin" valueType="num">
                                      <p:cBhvr additive="base">
                                        <p:cTn id="23" dur="500" fill="hold"/>
                                        <p:tgtEl>
                                          <p:spTgt spid="1207381"/>
                                        </p:tgtEl>
                                        <p:attrNameLst>
                                          <p:attrName>ppt_x</p:attrName>
                                        </p:attrNameLst>
                                      </p:cBhvr>
                                      <p:tavLst>
                                        <p:tav tm="0">
                                          <p:val>
                                            <p:strVal val="0-#ppt_w/2"/>
                                          </p:val>
                                        </p:tav>
                                        <p:tav tm="100000">
                                          <p:val>
                                            <p:strVal val="#ppt_x"/>
                                          </p:val>
                                        </p:tav>
                                      </p:tavLst>
                                    </p:anim>
                                    <p:anim calcmode="lin" valueType="num">
                                      <p:cBhvr additive="base">
                                        <p:cTn id="24" dur="500" fill="hold"/>
                                        <p:tgtEl>
                                          <p:spTgt spid="120738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07382"/>
                                        </p:tgtEl>
                                        <p:attrNameLst>
                                          <p:attrName>style.visibility</p:attrName>
                                        </p:attrNameLst>
                                      </p:cBhvr>
                                      <p:to>
                                        <p:strVal val="visible"/>
                                      </p:to>
                                    </p:set>
                                    <p:anim calcmode="lin" valueType="num">
                                      <p:cBhvr additive="base">
                                        <p:cTn id="29" dur="500" fill="hold"/>
                                        <p:tgtEl>
                                          <p:spTgt spid="1207382"/>
                                        </p:tgtEl>
                                        <p:attrNameLst>
                                          <p:attrName>ppt_x</p:attrName>
                                        </p:attrNameLst>
                                      </p:cBhvr>
                                      <p:tavLst>
                                        <p:tav tm="0">
                                          <p:val>
                                            <p:strVal val="0-#ppt_w/2"/>
                                          </p:val>
                                        </p:tav>
                                        <p:tav tm="100000">
                                          <p:val>
                                            <p:strVal val="#ppt_x"/>
                                          </p:val>
                                        </p:tav>
                                      </p:tavLst>
                                    </p:anim>
                                    <p:anim calcmode="lin" valueType="num">
                                      <p:cBhvr additive="base">
                                        <p:cTn id="30" dur="500" fill="hold"/>
                                        <p:tgtEl>
                                          <p:spTgt spid="120738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207383"/>
                                        </p:tgtEl>
                                        <p:attrNameLst>
                                          <p:attrName>style.visibility</p:attrName>
                                        </p:attrNameLst>
                                      </p:cBhvr>
                                      <p:to>
                                        <p:strVal val="visible"/>
                                      </p:to>
                                    </p:set>
                                    <p:anim calcmode="lin" valueType="num">
                                      <p:cBhvr additive="base">
                                        <p:cTn id="34" dur="500" fill="hold"/>
                                        <p:tgtEl>
                                          <p:spTgt spid="1207383"/>
                                        </p:tgtEl>
                                        <p:attrNameLst>
                                          <p:attrName>ppt_x</p:attrName>
                                        </p:attrNameLst>
                                      </p:cBhvr>
                                      <p:tavLst>
                                        <p:tav tm="0">
                                          <p:val>
                                            <p:strVal val="0-#ppt_w/2"/>
                                          </p:val>
                                        </p:tav>
                                        <p:tav tm="100000">
                                          <p:val>
                                            <p:strVal val="#ppt_x"/>
                                          </p:val>
                                        </p:tav>
                                      </p:tavLst>
                                    </p:anim>
                                    <p:anim calcmode="lin" valueType="num">
                                      <p:cBhvr additive="base">
                                        <p:cTn id="35" dur="500" fill="hold"/>
                                        <p:tgtEl>
                                          <p:spTgt spid="1207383"/>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207384"/>
                                        </p:tgtEl>
                                        <p:attrNameLst>
                                          <p:attrName>style.visibility</p:attrName>
                                        </p:attrNameLst>
                                      </p:cBhvr>
                                      <p:to>
                                        <p:strVal val="visible"/>
                                      </p:to>
                                    </p:set>
                                    <p:anim calcmode="lin" valueType="num">
                                      <p:cBhvr additive="base">
                                        <p:cTn id="40" dur="500" fill="hold"/>
                                        <p:tgtEl>
                                          <p:spTgt spid="1207384"/>
                                        </p:tgtEl>
                                        <p:attrNameLst>
                                          <p:attrName>ppt_x</p:attrName>
                                        </p:attrNameLst>
                                      </p:cBhvr>
                                      <p:tavLst>
                                        <p:tav tm="0">
                                          <p:val>
                                            <p:strVal val="0-#ppt_w/2"/>
                                          </p:val>
                                        </p:tav>
                                        <p:tav tm="100000">
                                          <p:val>
                                            <p:strVal val="#ppt_x"/>
                                          </p:val>
                                        </p:tav>
                                      </p:tavLst>
                                    </p:anim>
                                    <p:anim calcmode="lin" valueType="num">
                                      <p:cBhvr additive="base">
                                        <p:cTn id="41" dur="500" fill="hold"/>
                                        <p:tgtEl>
                                          <p:spTgt spid="1207384"/>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1207385"/>
                                        </p:tgtEl>
                                        <p:attrNameLst>
                                          <p:attrName>style.visibility</p:attrName>
                                        </p:attrNameLst>
                                      </p:cBhvr>
                                      <p:to>
                                        <p:strVal val="visible"/>
                                      </p:to>
                                    </p:set>
                                    <p:anim calcmode="lin" valueType="num">
                                      <p:cBhvr additive="base">
                                        <p:cTn id="45" dur="500" fill="hold"/>
                                        <p:tgtEl>
                                          <p:spTgt spid="1207385"/>
                                        </p:tgtEl>
                                        <p:attrNameLst>
                                          <p:attrName>ppt_x</p:attrName>
                                        </p:attrNameLst>
                                      </p:cBhvr>
                                      <p:tavLst>
                                        <p:tav tm="0">
                                          <p:val>
                                            <p:strVal val="0-#ppt_w/2"/>
                                          </p:val>
                                        </p:tav>
                                        <p:tav tm="100000">
                                          <p:val>
                                            <p:strVal val="#ppt_x"/>
                                          </p:val>
                                        </p:tav>
                                      </p:tavLst>
                                    </p:anim>
                                    <p:anim calcmode="lin" valueType="num">
                                      <p:cBhvr additive="base">
                                        <p:cTn id="46" dur="500" fill="hold"/>
                                        <p:tgtEl>
                                          <p:spTgt spid="12073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378" grpId="0" animBg="1"/>
      <p:bldP spid="1207379" grpId="0" autoUpdateAnimBg="0"/>
      <p:bldP spid="1207380" grpId="0" animBg="1"/>
      <p:bldP spid="1207381" grpId="0" autoUpdateAnimBg="0"/>
      <p:bldP spid="1207382" grpId="0" animBg="1"/>
      <p:bldP spid="1207383" grpId="0" autoUpdateAnimBg="0"/>
      <p:bldP spid="1207384" grpId="0" animBg="1"/>
      <p:bldP spid="120738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0" y="260648"/>
            <a:ext cx="9144000" cy="792088"/>
          </a:xfrm>
          <a:prstGeom prst="rect">
            <a:avLst/>
          </a:prstGeom>
        </p:spPr>
        <p:txBody>
          <a:bodyPr lIns="0" rIns="0" bIns="0" anchor="b"/>
          <a:lstStyle/>
          <a:p>
            <a:pPr eaLnBrk="1" hangingPunct="1"/>
            <a:r>
              <a:rPr lang="en-AU" sz="4000" b="1" dirty="0" smtClean="0"/>
              <a:t>Treatment of early bipolar episodes</a:t>
            </a:r>
          </a:p>
        </p:txBody>
      </p:sp>
      <p:sp>
        <p:nvSpPr>
          <p:cNvPr id="60419" name="Content Placeholder 2"/>
          <p:cNvSpPr>
            <a:spLocks noGrp="1"/>
          </p:cNvSpPr>
          <p:nvPr>
            <p:ph idx="4294967295"/>
          </p:nvPr>
        </p:nvSpPr>
        <p:spPr>
          <a:xfrm>
            <a:off x="539552" y="1268760"/>
            <a:ext cx="7924800" cy="4542656"/>
          </a:xfrm>
          <a:prstGeom prst="rect">
            <a:avLst/>
          </a:prstGeom>
        </p:spPr>
        <p:txBody>
          <a:bodyPr/>
          <a:lstStyle/>
          <a:p>
            <a:pPr marL="287338" indent="-287338">
              <a:lnSpc>
                <a:spcPct val="90000"/>
              </a:lnSpc>
              <a:buFontTx/>
              <a:buNone/>
            </a:pPr>
            <a:r>
              <a:rPr lang="en-US" sz="2800" b="1" dirty="0"/>
              <a:t>Key principles</a:t>
            </a:r>
            <a:r>
              <a:rPr lang="en-US" sz="2800" b="1" dirty="0" smtClean="0"/>
              <a:t>:</a:t>
            </a:r>
            <a:endParaRPr lang="en-US" sz="2800" b="1" dirty="0"/>
          </a:p>
          <a:p>
            <a:pPr marL="287338" indent="-287338">
              <a:lnSpc>
                <a:spcPct val="90000"/>
              </a:lnSpc>
            </a:pPr>
            <a:r>
              <a:rPr lang="en-US" sz="2400" dirty="0"/>
              <a:t>Treatment needs </a:t>
            </a:r>
            <a:r>
              <a:rPr lang="en-US" sz="2400" dirty="0" smtClean="0"/>
              <a:t>may differ </a:t>
            </a:r>
            <a:r>
              <a:rPr lang="en-US" sz="2400" dirty="0"/>
              <a:t>by </a:t>
            </a:r>
            <a:r>
              <a:rPr lang="en-US" sz="2400" dirty="0" smtClean="0"/>
              <a:t>stage</a:t>
            </a:r>
            <a:endParaRPr lang="en-US" sz="2400" dirty="0"/>
          </a:p>
          <a:p>
            <a:pPr marL="287338" indent="-287338">
              <a:lnSpc>
                <a:spcPct val="90000"/>
              </a:lnSpc>
            </a:pPr>
            <a:r>
              <a:rPr lang="en-US" sz="2400" dirty="0"/>
              <a:t>Treatment more benign and effective in earlier </a:t>
            </a:r>
            <a:r>
              <a:rPr lang="en-US" sz="2400" dirty="0" smtClean="0"/>
              <a:t>stages </a:t>
            </a:r>
            <a:r>
              <a:rPr lang="en-US" sz="2400" dirty="0"/>
              <a:t>(depends on pattern of disorder) </a:t>
            </a:r>
          </a:p>
          <a:p>
            <a:pPr marL="273050" indent="-273050" eaLnBrk="1" hangingPunct="1"/>
            <a:r>
              <a:rPr lang="en-AU" sz="2400" dirty="0" smtClean="0"/>
              <a:t>Difficult to recognise early bipolar – include all depressions?</a:t>
            </a:r>
          </a:p>
          <a:p>
            <a:pPr marL="273050" indent="-273050" eaLnBrk="1" hangingPunct="1"/>
            <a:r>
              <a:rPr lang="en-AU" sz="2400" dirty="0" smtClean="0"/>
              <a:t>No clear evidence-based guidelines – </a:t>
            </a:r>
            <a:r>
              <a:rPr lang="en-AU" sz="2400" dirty="0" err="1" smtClean="0"/>
              <a:t>cf</a:t>
            </a:r>
            <a:r>
              <a:rPr lang="en-AU" sz="2400" dirty="0" smtClean="0"/>
              <a:t> schizophrenia</a:t>
            </a:r>
          </a:p>
          <a:p>
            <a:pPr marL="273050" indent="-273050" eaLnBrk="1" hangingPunct="1"/>
            <a:r>
              <a:rPr lang="en-AU" sz="2400" dirty="0" smtClean="0"/>
              <a:t>Presence of psychotic symptoms important</a:t>
            </a:r>
          </a:p>
          <a:p>
            <a:pPr marL="273050" indent="-273050" eaLnBrk="1" hangingPunct="1"/>
            <a:r>
              <a:rPr lang="en-AU" sz="2400" dirty="0" smtClean="0"/>
              <a:t>Relapse prevention critical – optimal strategy?</a:t>
            </a:r>
          </a:p>
          <a:p>
            <a:pPr marL="273050" indent="-273050" eaLnBrk="1" hangingPunct="1"/>
            <a:r>
              <a:rPr lang="en-AU" sz="2400" dirty="0" smtClean="0"/>
              <a:t>Commitment to treatment/ duration of treatment important</a:t>
            </a:r>
          </a:p>
          <a:p>
            <a:pPr marL="273050" indent="-273050" eaLnBrk="1" hangingPunct="1"/>
            <a:r>
              <a:rPr lang="en-AU" sz="2400" dirty="0" smtClean="0"/>
              <a:t>Suicide prevention important</a:t>
            </a:r>
          </a:p>
          <a:p>
            <a:pPr marL="273050" indent="-273050" eaLnBrk="1" hangingPunct="1"/>
            <a:endParaRPr lang="en-AU" sz="2400" dirty="0" smtClean="0"/>
          </a:p>
        </p:txBody>
      </p:sp>
    </p:spTree>
    <p:extLst>
      <p:ext uri="{BB962C8B-B14F-4D97-AF65-F5344CB8AC3E}">
        <p14:creationId xmlns:p14="http://schemas.microsoft.com/office/powerpoint/2010/main" val="463877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ext Box 2"/>
          <p:cNvSpPr txBox="1">
            <a:spLocks noChangeArrowheads="1"/>
          </p:cNvSpPr>
          <p:nvPr/>
        </p:nvSpPr>
        <p:spPr bwMode="auto">
          <a:xfrm>
            <a:off x="931863" y="5949950"/>
            <a:ext cx="563562" cy="420688"/>
          </a:xfrm>
          <a:prstGeom prst="rect">
            <a:avLst/>
          </a:prstGeom>
          <a:noFill/>
          <a:ln w="9525">
            <a:noFill/>
            <a:miter lim="800000"/>
            <a:headEnd/>
            <a:tailEnd/>
          </a:ln>
        </p:spPr>
        <p:txBody>
          <a:bodyPr lIns="87299" tIns="43649" rIns="87299" bIns="43649">
            <a:spAutoFit/>
          </a:bodyPr>
          <a:lstStyle/>
          <a:p>
            <a:pPr algn="ctr" defTabSz="873125" eaLnBrk="0" hangingPunct="0">
              <a:lnSpc>
                <a:spcPct val="80000"/>
              </a:lnSpc>
              <a:spcBef>
                <a:spcPct val="50000"/>
              </a:spcBef>
              <a:buClr>
                <a:srgbClr val="FAFD00"/>
              </a:buClr>
              <a:buFont typeface="Wingdings" pitchFamily="2" charset="2"/>
              <a:buChar char="•"/>
            </a:pPr>
            <a:endParaRPr lang="de-DE" sz="2700"/>
          </a:p>
        </p:txBody>
      </p:sp>
      <p:sp>
        <p:nvSpPr>
          <p:cNvPr id="268290" name="Text Box 3"/>
          <p:cNvSpPr txBox="1">
            <a:spLocks noChangeArrowheads="1"/>
          </p:cNvSpPr>
          <p:nvPr/>
        </p:nvSpPr>
        <p:spPr bwMode="auto">
          <a:xfrm>
            <a:off x="465138" y="5764213"/>
            <a:ext cx="5105400" cy="893762"/>
          </a:xfrm>
          <a:prstGeom prst="rect">
            <a:avLst/>
          </a:prstGeom>
          <a:noFill/>
          <a:ln w="9525">
            <a:noFill/>
            <a:miter lim="800000"/>
            <a:headEnd/>
            <a:tailEnd/>
          </a:ln>
        </p:spPr>
        <p:txBody>
          <a:bodyPr lIns="0" tIns="0" rIns="87299" bIns="0" anchor="b"/>
          <a:lstStyle/>
          <a:p>
            <a:pPr marL="234950" indent="-234950" defTabSz="873125" eaLnBrk="0" hangingPunct="0">
              <a:lnSpc>
                <a:spcPct val="80000"/>
              </a:lnSpc>
              <a:buClr>
                <a:srgbClr val="FAFD00"/>
              </a:buClr>
              <a:buFont typeface="Wingdings" pitchFamily="2" charset="2"/>
              <a:buNone/>
            </a:pPr>
            <a:r>
              <a:rPr lang="en-US" sz="1400">
                <a:solidFill>
                  <a:schemeClr val="tx2"/>
                </a:solidFill>
              </a:rPr>
              <a:t>SMR = standardized mortality ratio (observed/expected deaths).</a:t>
            </a:r>
          </a:p>
          <a:p>
            <a:pPr marL="234950" indent="-234950" defTabSz="873125" eaLnBrk="0" hangingPunct="0">
              <a:lnSpc>
                <a:spcPct val="80000"/>
              </a:lnSpc>
              <a:spcBef>
                <a:spcPct val="20000"/>
              </a:spcBef>
              <a:buClr>
                <a:srgbClr val="FAFD00"/>
              </a:buClr>
              <a:buFont typeface="Wingdings" pitchFamily="2" charset="2"/>
              <a:buNone/>
            </a:pPr>
            <a:r>
              <a:rPr lang="en-US" sz="1400">
                <a:solidFill>
                  <a:schemeClr val="tx2"/>
                </a:solidFill>
              </a:rPr>
              <a:t>1. Harris et al. </a:t>
            </a:r>
            <a:r>
              <a:rPr lang="en-US" sz="1400" i="1">
                <a:solidFill>
                  <a:schemeClr val="tx2"/>
                </a:solidFill>
              </a:rPr>
              <a:t>Br J Psychiatry</a:t>
            </a:r>
            <a:r>
              <a:rPr lang="en-US" sz="1400">
                <a:solidFill>
                  <a:schemeClr val="tx2"/>
                </a:solidFill>
              </a:rPr>
              <a:t>. 1998;173:11. Newman SC, Bland RC. </a:t>
            </a:r>
            <a:r>
              <a:rPr lang="en-US" sz="1400" i="1">
                <a:solidFill>
                  <a:schemeClr val="tx2"/>
                </a:solidFill>
              </a:rPr>
              <a:t>Can J Psych. </a:t>
            </a:r>
            <a:r>
              <a:rPr lang="en-US" sz="1400">
                <a:solidFill>
                  <a:schemeClr val="tx2"/>
                </a:solidFill>
              </a:rPr>
              <a:t>1991;36:239-245.</a:t>
            </a:r>
          </a:p>
          <a:p>
            <a:pPr marL="234950" indent="-234950" defTabSz="873125" eaLnBrk="0" hangingPunct="0">
              <a:lnSpc>
                <a:spcPct val="80000"/>
              </a:lnSpc>
              <a:buClr>
                <a:srgbClr val="FAFD00"/>
              </a:buClr>
              <a:buFont typeface="Wingdings" pitchFamily="2" charset="2"/>
              <a:buNone/>
            </a:pPr>
            <a:r>
              <a:rPr lang="en-US" sz="1400">
                <a:solidFill>
                  <a:schemeClr val="tx2"/>
                </a:solidFill>
              </a:rPr>
              <a:t>2.	Osby et al. </a:t>
            </a:r>
            <a:r>
              <a:rPr lang="en-US" sz="1400" i="1">
                <a:solidFill>
                  <a:schemeClr val="tx2"/>
                </a:solidFill>
              </a:rPr>
              <a:t>Arch Gen Psychiatry</a:t>
            </a:r>
            <a:r>
              <a:rPr lang="en-US" sz="1400">
                <a:solidFill>
                  <a:schemeClr val="tx2"/>
                </a:solidFill>
              </a:rPr>
              <a:t>. 2001;58:844-850.</a:t>
            </a:r>
          </a:p>
          <a:p>
            <a:pPr marL="234950" indent="-234950" defTabSz="873125" eaLnBrk="0" hangingPunct="0">
              <a:lnSpc>
                <a:spcPct val="80000"/>
              </a:lnSpc>
              <a:buClr>
                <a:srgbClr val="FAFD00"/>
              </a:buClr>
              <a:buFont typeface="Wingdings" pitchFamily="2" charset="2"/>
              <a:buNone/>
            </a:pPr>
            <a:r>
              <a:rPr lang="en-US" sz="1400">
                <a:solidFill>
                  <a:schemeClr val="tx2"/>
                </a:solidFill>
              </a:rPr>
              <a:t>3.	Osby et al. </a:t>
            </a:r>
            <a:r>
              <a:rPr lang="en-US" sz="1400" i="1">
                <a:solidFill>
                  <a:schemeClr val="tx2"/>
                </a:solidFill>
              </a:rPr>
              <a:t>BMJ</a:t>
            </a:r>
            <a:r>
              <a:rPr lang="en-US" sz="1400">
                <a:solidFill>
                  <a:schemeClr val="tx2"/>
                </a:solidFill>
              </a:rPr>
              <a:t>. 2000;321:483-484</a:t>
            </a:r>
            <a:r>
              <a:rPr lang="en-US" sz="1400">
                <a:solidFill>
                  <a:srgbClr val="FFFFFF"/>
                </a:solidFill>
              </a:rPr>
              <a:t>.</a:t>
            </a:r>
          </a:p>
        </p:txBody>
      </p:sp>
      <p:sp>
        <p:nvSpPr>
          <p:cNvPr id="268291" name="Rectangle 4"/>
          <p:cNvSpPr>
            <a:spLocks noGrp="1" noChangeArrowheads="1"/>
          </p:cNvSpPr>
          <p:nvPr>
            <p:ph type="title"/>
          </p:nvPr>
        </p:nvSpPr>
        <p:spPr>
          <a:xfrm>
            <a:off x="215900" y="152400"/>
            <a:ext cx="8420100" cy="1143000"/>
          </a:xfrm>
        </p:spPr>
        <p:txBody>
          <a:bodyPr/>
          <a:lstStyle/>
          <a:p>
            <a:r>
              <a:rPr lang="en-US" sz="4000" smtClean="0">
                <a:ea typeface="ＭＳ Ｐゴシック" pitchFamily="34" charset="-128"/>
              </a:rPr>
              <a:t>Increased Mortality From Medical Causes in Mental Illness</a:t>
            </a:r>
            <a:r>
              <a:rPr lang="en-US" smtClean="0">
                <a:ea typeface="ＭＳ Ｐゴシック" pitchFamily="34" charset="-128"/>
              </a:rPr>
              <a:t>   </a:t>
            </a:r>
          </a:p>
        </p:txBody>
      </p:sp>
      <p:sp>
        <p:nvSpPr>
          <p:cNvPr id="268292" name="Rectangle 5"/>
          <p:cNvSpPr>
            <a:spLocks noGrp="1" noChangeArrowheads="1"/>
          </p:cNvSpPr>
          <p:nvPr>
            <p:ph type="body" idx="1"/>
          </p:nvPr>
        </p:nvSpPr>
        <p:spPr>
          <a:xfrm>
            <a:off x="279400" y="1614488"/>
            <a:ext cx="8682038" cy="4043362"/>
          </a:xfrm>
        </p:spPr>
        <p:txBody>
          <a:bodyPr/>
          <a:lstStyle/>
          <a:p>
            <a:pPr marL="228600" indent="-228600">
              <a:lnSpc>
                <a:spcPct val="80000"/>
              </a:lnSpc>
            </a:pPr>
            <a:r>
              <a:rPr lang="en-US" sz="2800" smtClean="0">
                <a:ea typeface="ＭＳ Ｐゴシック" pitchFamily="34" charset="-128"/>
                <a:sym typeface="Symbol" pitchFamily="18" charset="2"/>
              </a:rPr>
              <a:t>Increased risk of death from medical causes in schizophrenia and 20% (10-15 yrs) shorter lifespan</a:t>
            </a:r>
            <a:r>
              <a:rPr lang="en-US" sz="2800" baseline="30000" smtClean="0">
                <a:ea typeface="ＭＳ Ｐゴシック" pitchFamily="34" charset="-128"/>
                <a:sym typeface="Symbol" pitchFamily="18" charset="2"/>
              </a:rPr>
              <a:t>1</a:t>
            </a:r>
          </a:p>
          <a:p>
            <a:pPr marL="571500" lvl="1" indent="-228600">
              <a:lnSpc>
                <a:spcPct val="80000"/>
              </a:lnSpc>
              <a:buFontTx/>
              <a:buNone/>
            </a:pPr>
            <a:endParaRPr lang="en-US" sz="2400" baseline="30000" smtClean="0">
              <a:ea typeface="ＭＳ Ｐゴシック" pitchFamily="34" charset="-128"/>
              <a:sym typeface="Symbol" pitchFamily="18" charset="2"/>
            </a:endParaRPr>
          </a:p>
          <a:p>
            <a:pPr marL="228600" indent="-228600">
              <a:lnSpc>
                <a:spcPct val="80000"/>
              </a:lnSpc>
            </a:pPr>
            <a:r>
              <a:rPr lang="en-US" sz="2800" smtClean="0">
                <a:ea typeface="ＭＳ Ｐゴシック" pitchFamily="34" charset="-128"/>
                <a:sym typeface="Symbol" pitchFamily="18" charset="2"/>
              </a:rPr>
              <a:t>Bipolar and unipolar affective disorders also associated with higher SMRs from medical causes</a:t>
            </a:r>
            <a:r>
              <a:rPr lang="en-US" sz="2800" baseline="30000" smtClean="0">
                <a:ea typeface="ＭＳ Ｐゴシック" pitchFamily="34" charset="-128"/>
                <a:sym typeface="Symbol" pitchFamily="18" charset="2"/>
              </a:rPr>
              <a:t>2</a:t>
            </a:r>
            <a:r>
              <a:rPr lang="en-US" sz="2800" smtClean="0">
                <a:ea typeface="ＭＳ Ｐゴシック" pitchFamily="34" charset="-128"/>
                <a:sym typeface="Symbol" pitchFamily="18" charset="2"/>
              </a:rPr>
              <a:t> </a:t>
            </a:r>
          </a:p>
          <a:p>
            <a:pPr marL="571500" lvl="1" indent="-228600">
              <a:lnSpc>
                <a:spcPct val="80000"/>
              </a:lnSpc>
            </a:pPr>
            <a:r>
              <a:rPr lang="en-US" sz="1800" smtClean="0">
                <a:ea typeface="ＭＳ Ｐゴシック" pitchFamily="34" charset="-128"/>
                <a:sym typeface="Symbol" pitchFamily="18" charset="2"/>
              </a:rPr>
              <a:t>1.9 males/2.1 females in bipolar disorder</a:t>
            </a:r>
          </a:p>
          <a:p>
            <a:pPr marL="571500" lvl="1" indent="-228600">
              <a:lnSpc>
                <a:spcPct val="80000"/>
              </a:lnSpc>
            </a:pPr>
            <a:r>
              <a:rPr lang="en-US" sz="1800" smtClean="0">
                <a:ea typeface="ＭＳ Ｐゴシック" pitchFamily="34" charset="-128"/>
                <a:sym typeface="Symbol" pitchFamily="18" charset="2"/>
              </a:rPr>
              <a:t>1.5 males/1.6 females in unipolar disorder</a:t>
            </a:r>
          </a:p>
          <a:p>
            <a:pPr marL="228600" indent="-228600">
              <a:lnSpc>
                <a:spcPct val="80000"/>
              </a:lnSpc>
            </a:pPr>
            <a:r>
              <a:rPr lang="en-US" sz="2800" smtClean="0">
                <a:ea typeface="ＭＳ Ｐゴシック" pitchFamily="34" charset="-128"/>
                <a:sym typeface="Symbol" pitchFamily="18" charset="2"/>
              </a:rPr>
              <a:t>Cardiovascular mortality in schizophrenia increased from 1976-1995, with greatest increase in SMRs in men from 1991-1995</a:t>
            </a:r>
            <a:r>
              <a:rPr lang="en-US" sz="2800" baseline="30000" smtClean="0">
                <a:ea typeface="ＭＳ Ｐゴシック" pitchFamily="34" charset="-128"/>
                <a:sym typeface="Symbol" pitchFamily="18" charset="2"/>
              </a:rPr>
              <a:t>3</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2"/>
          <p:cNvSpPr>
            <a:spLocks noGrp="1" noChangeArrowheads="1"/>
          </p:cNvSpPr>
          <p:nvPr>
            <p:ph type="title"/>
          </p:nvPr>
        </p:nvSpPr>
        <p:spPr>
          <a:xfrm>
            <a:off x="0" y="0"/>
            <a:ext cx="9144000" cy="1181100"/>
          </a:xfrm>
        </p:spPr>
        <p:txBody>
          <a:bodyPr/>
          <a:lstStyle/>
          <a:p>
            <a:r>
              <a:rPr lang="en-GB" sz="2400" smtClean="0">
                <a:ea typeface="ＭＳ Ｐゴシック" pitchFamily="34" charset="-128"/>
              </a:rPr>
              <a:t>National Database Analysis: prevalence of physical health conditions amongst patients with mental illness</a:t>
            </a:r>
            <a:endParaRPr lang="en-GB" sz="2400" b="0" smtClean="0">
              <a:ea typeface="ＭＳ Ｐゴシック" pitchFamily="34" charset="-128"/>
            </a:endParaRPr>
          </a:p>
        </p:txBody>
      </p:sp>
      <p:graphicFrame>
        <p:nvGraphicFramePr>
          <p:cNvPr id="241666" name="Object 2"/>
          <p:cNvGraphicFramePr>
            <a:graphicFrameLocks noGrp="1" noChangeAspect="1"/>
          </p:cNvGraphicFramePr>
          <p:nvPr>
            <p:ph type="chart" idx="1"/>
          </p:nvPr>
        </p:nvGraphicFramePr>
        <p:xfrm>
          <a:off x="957263" y="1069975"/>
          <a:ext cx="7227887" cy="4933950"/>
        </p:xfrm>
        <a:graphic>
          <a:graphicData uri="http://schemas.openxmlformats.org/presentationml/2006/ole">
            <mc:AlternateContent xmlns:mc="http://schemas.openxmlformats.org/markup-compatibility/2006">
              <mc:Choice xmlns:v="urn:schemas-microsoft-com:vml" Requires="v">
                <p:oleObj spid="_x0000_s241669" name="Chart" r:id="rId3" imgW="7153163" imgH="4886338" progId="MSGraph.Chart.8">
                  <p:embed followColorScheme="full"/>
                </p:oleObj>
              </mc:Choice>
              <mc:Fallback>
                <p:oleObj name="Chart" r:id="rId3" imgW="7153163" imgH="4886338" progId="MSGraph.Chart.8">
                  <p:embed followColorScheme="full"/>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1069975"/>
                        <a:ext cx="7227887" cy="493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68" name="Rectangle 4"/>
          <p:cNvSpPr>
            <a:spLocks noChangeArrowheads="1"/>
          </p:cNvSpPr>
          <p:nvPr/>
        </p:nvSpPr>
        <p:spPr bwMode="auto">
          <a:xfrm>
            <a:off x="466725" y="1052513"/>
            <a:ext cx="8208963" cy="436562"/>
          </a:xfrm>
          <a:prstGeom prst="rect">
            <a:avLst/>
          </a:prstGeom>
          <a:noFill/>
          <a:ln w="19050" algn="ctr">
            <a:noFill/>
            <a:miter lim="800000"/>
            <a:headEnd/>
            <a:tailEnd/>
          </a:ln>
        </p:spPr>
        <p:txBody>
          <a:bodyPr>
            <a:spAutoFit/>
          </a:bodyPr>
          <a:lstStyle/>
          <a:p>
            <a:pPr eaLnBrk="0" hangingPunct="0">
              <a:lnSpc>
                <a:spcPct val="80000"/>
              </a:lnSpc>
              <a:buClr>
                <a:srgbClr val="FAFD00"/>
              </a:buClr>
              <a:buFont typeface="Wingdings" pitchFamily="2" charset="2"/>
              <a:buNone/>
            </a:pPr>
            <a:r>
              <a:rPr lang="en-GB" sz="1400"/>
              <a:t>Higher rates of ischaemic heart disease, stroke, high blood pressure and diabetes are seen among people with schizophrenia or bipolar disorder compared with the rest of the population</a:t>
            </a:r>
          </a:p>
        </p:txBody>
      </p:sp>
      <p:sp>
        <p:nvSpPr>
          <p:cNvPr id="241669" name="Text Box 5"/>
          <p:cNvSpPr txBox="1">
            <a:spLocks noChangeArrowheads="1"/>
          </p:cNvSpPr>
          <p:nvPr/>
        </p:nvSpPr>
        <p:spPr bwMode="auto">
          <a:xfrm>
            <a:off x="179388" y="6165850"/>
            <a:ext cx="8532812" cy="387350"/>
          </a:xfrm>
          <a:prstGeom prst="rect">
            <a:avLst/>
          </a:prstGeom>
          <a:noFill/>
          <a:ln w="19050" algn="ctr">
            <a:noFill/>
            <a:miter lim="800000"/>
            <a:headEnd/>
            <a:tailEnd/>
          </a:ln>
        </p:spPr>
        <p:txBody>
          <a:bodyPr>
            <a:spAutoFit/>
          </a:bodyPr>
          <a:lstStyle/>
          <a:p>
            <a:pPr eaLnBrk="0" hangingPunct="0">
              <a:lnSpc>
                <a:spcPct val="80000"/>
              </a:lnSpc>
              <a:spcBef>
                <a:spcPct val="50000"/>
              </a:spcBef>
              <a:buClr>
                <a:srgbClr val="FAFD00"/>
              </a:buClr>
              <a:buFont typeface="Wingdings" pitchFamily="2" charset="2"/>
              <a:buNone/>
            </a:pPr>
            <a:r>
              <a:rPr lang="en-US" sz="1200"/>
              <a:t>Hippisley-Cox J and Pringle M (2005) Health inequalities experienced by people with schizophrenia and manic depression: analysis of general practice data in England and Wales. </a:t>
            </a:r>
            <a:r>
              <a:rPr lang="en-GB" sz="1200"/>
              <a:t>Disability Rights Commission. Equal treatment: closing the gap, July 2006</a:t>
            </a:r>
          </a:p>
        </p:txBody>
      </p:sp>
      <p:sp>
        <p:nvSpPr>
          <p:cNvPr id="241670" name="Rectangle 6"/>
          <p:cNvSpPr>
            <a:spLocks noChangeArrowheads="1"/>
          </p:cNvSpPr>
          <p:nvPr/>
        </p:nvSpPr>
        <p:spPr bwMode="auto">
          <a:xfrm>
            <a:off x="1841500" y="1774825"/>
            <a:ext cx="100013" cy="100013"/>
          </a:xfrm>
          <a:prstGeom prst="rect">
            <a:avLst/>
          </a:prstGeom>
          <a:solidFill>
            <a:schemeClr val="accent1"/>
          </a:solidFill>
          <a:ln w="19050">
            <a:solidFill>
              <a:schemeClr val="tx1"/>
            </a:solidFill>
            <a:miter lim="800000"/>
            <a:headEnd/>
            <a:tailEnd/>
          </a:ln>
        </p:spPr>
        <p:txBody>
          <a:bodyPr/>
          <a:lstStyle/>
          <a:p>
            <a:pPr eaLnBrk="0" hangingPunct="0">
              <a:lnSpc>
                <a:spcPct val="80000"/>
              </a:lnSpc>
              <a:buClr>
                <a:srgbClr val="FAFD00"/>
              </a:buClr>
              <a:buFont typeface="Wingdings" pitchFamily="2" charset="2"/>
              <a:buNone/>
            </a:pPr>
            <a:endParaRPr lang="de-DE"/>
          </a:p>
        </p:txBody>
      </p:sp>
      <p:sp>
        <p:nvSpPr>
          <p:cNvPr id="241671" name="Rectangle 7"/>
          <p:cNvSpPr>
            <a:spLocks noChangeArrowheads="1"/>
          </p:cNvSpPr>
          <p:nvPr/>
        </p:nvSpPr>
        <p:spPr bwMode="auto">
          <a:xfrm>
            <a:off x="1979613" y="1736725"/>
            <a:ext cx="1628775" cy="147638"/>
          </a:xfrm>
          <a:prstGeom prst="rect">
            <a:avLst/>
          </a:prstGeom>
          <a:noFill/>
          <a:ln w="9525">
            <a:noFill/>
            <a:miter lim="800000"/>
            <a:headEnd/>
            <a:tailEnd/>
          </a:ln>
        </p:spPr>
        <p:txBody>
          <a:bodyPr wrap="none" lIns="0" tIns="0" rIns="0" bIns="0">
            <a:spAutoFit/>
          </a:bodyPr>
          <a:lstStyle/>
          <a:p>
            <a:pPr eaLnBrk="0" hangingPunct="0">
              <a:lnSpc>
                <a:spcPct val="80000"/>
              </a:lnSpc>
              <a:buClr>
                <a:srgbClr val="FAFD00"/>
              </a:buClr>
              <a:buFont typeface="Wingdings" pitchFamily="2" charset="2"/>
              <a:buNone/>
            </a:pPr>
            <a:r>
              <a:rPr lang="en-GB" sz="1200"/>
              <a:t>People with schizophrenia</a:t>
            </a:r>
            <a:endParaRPr lang="en-GB"/>
          </a:p>
        </p:txBody>
      </p:sp>
      <p:sp>
        <p:nvSpPr>
          <p:cNvPr id="241672" name="Rectangle 8"/>
          <p:cNvSpPr>
            <a:spLocks noChangeArrowheads="1"/>
          </p:cNvSpPr>
          <p:nvPr/>
        </p:nvSpPr>
        <p:spPr bwMode="auto">
          <a:xfrm>
            <a:off x="1835150" y="2025650"/>
            <a:ext cx="100013" cy="100013"/>
          </a:xfrm>
          <a:prstGeom prst="rect">
            <a:avLst/>
          </a:prstGeom>
          <a:solidFill>
            <a:schemeClr val="accent2"/>
          </a:solidFill>
          <a:ln w="19050">
            <a:solidFill>
              <a:schemeClr val="tx1"/>
            </a:solidFill>
            <a:miter lim="800000"/>
            <a:headEnd/>
            <a:tailEnd/>
          </a:ln>
        </p:spPr>
        <p:txBody>
          <a:bodyPr/>
          <a:lstStyle/>
          <a:p>
            <a:pPr eaLnBrk="0" hangingPunct="0">
              <a:lnSpc>
                <a:spcPct val="80000"/>
              </a:lnSpc>
              <a:buClr>
                <a:srgbClr val="FAFD00"/>
              </a:buClr>
              <a:buFont typeface="Wingdings" pitchFamily="2" charset="2"/>
              <a:buNone/>
            </a:pPr>
            <a:endParaRPr lang="de-DE"/>
          </a:p>
        </p:txBody>
      </p:sp>
      <p:sp>
        <p:nvSpPr>
          <p:cNvPr id="241673" name="Rectangle 9"/>
          <p:cNvSpPr>
            <a:spLocks noChangeArrowheads="1"/>
          </p:cNvSpPr>
          <p:nvPr/>
        </p:nvSpPr>
        <p:spPr bwMode="auto">
          <a:xfrm>
            <a:off x="1979613" y="1952625"/>
            <a:ext cx="1752600" cy="147638"/>
          </a:xfrm>
          <a:prstGeom prst="rect">
            <a:avLst/>
          </a:prstGeom>
          <a:noFill/>
          <a:ln w="9525">
            <a:noFill/>
            <a:miter lim="800000"/>
            <a:headEnd/>
            <a:tailEnd/>
          </a:ln>
        </p:spPr>
        <p:txBody>
          <a:bodyPr wrap="none" lIns="0" tIns="0" rIns="0" bIns="0">
            <a:spAutoFit/>
          </a:bodyPr>
          <a:lstStyle/>
          <a:p>
            <a:pPr eaLnBrk="0" hangingPunct="0">
              <a:lnSpc>
                <a:spcPct val="80000"/>
              </a:lnSpc>
              <a:buClr>
                <a:srgbClr val="FAFD00"/>
              </a:buClr>
              <a:buFont typeface="Wingdings" pitchFamily="2" charset="2"/>
              <a:buNone/>
            </a:pPr>
            <a:r>
              <a:rPr lang="en-GB" sz="1200"/>
              <a:t>People with bipolar disorder</a:t>
            </a:r>
            <a:endParaRPr lang="en-GB"/>
          </a:p>
        </p:txBody>
      </p:sp>
      <p:sp>
        <p:nvSpPr>
          <p:cNvPr id="241674" name="Rectangle 10"/>
          <p:cNvSpPr>
            <a:spLocks noChangeArrowheads="1"/>
          </p:cNvSpPr>
          <p:nvPr/>
        </p:nvSpPr>
        <p:spPr bwMode="auto">
          <a:xfrm>
            <a:off x="1843088" y="2276475"/>
            <a:ext cx="100012" cy="100013"/>
          </a:xfrm>
          <a:prstGeom prst="rect">
            <a:avLst/>
          </a:prstGeom>
          <a:solidFill>
            <a:schemeClr val="hlink"/>
          </a:solidFill>
          <a:ln w="19050">
            <a:solidFill>
              <a:schemeClr val="tx1"/>
            </a:solidFill>
            <a:miter lim="800000"/>
            <a:headEnd/>
            <a:tailEnd/>
          </a:ln>
        </p:spPr>
        <p:txBody>
          <a:bodyPr/>
          <a:lstStyle/>
          <a:p>
            <a:pPr eaLnBrk="0" hangingPunct="0">
              <a:lnSpc>
                <a:spcPct val="80000"/>
              </a:lnSpc>
              <a:buClr>
                <a:srgbClr val="FAFD00"/>
              </a:buClr>
              <a:buFont typeface="Wingdings" pitchFamily="2" charset="2"/>
              <a:buNone/>
            </a:pPr>
            <a:endParaRPr lang="de-DE"/>
          </a:p>
        </p:txBody>
      </p:sp>
      <p:sp>
        <p:nvSpPr>
          <p:cNvPr id="241675" name="Rectangle 11"/>
          <p:cNvSpPr>
            <a:spLocks noChangeArrowheads="1"/>
          </p:cNvSpPr>
          <p:nvPr/>
        </p:nvSpPr>
        <p:spPr bwMode="auto">
          <a:xfrm>
            <a:off x="1979613" y="2168525"/>
            <a:ext cx="2268537" cy="295275"/>
          </a:xfrm>
          <a:prstGeom prst="rect">
            <a:avLst/>
          </a:prstGeom>
          <a:noFill/>
          <a:ln w="9525">
            <a:noFill/>
            <a:miter lim="800000"/>
            <a:headEnd/>
            <a:tailEnd/>
          </a:ln>
        </p:spPr>
        <p:txBody>
          <a:bodyPr lIns="0" tIns="0" rIns="0" bIns="0">
            <a:spAutoFit/>
          </a:bodyPr>
          <a:lstStyle/>
          <a:p>
            <a:pPr eaLnBrk="0" hangingPunct="0">
              <a:lnSpc>
                <a:spcPct val="80000"/>
              </a:lnSpc>
              <a:buClr>
                <a:srgbClr val="FAFD00"/>
              </a:buClr>
              <a:buFont typeface="Wingdings" pitchFamily="2" charset="2"/>
              <a:buNone/>
            </a:pPr>
            <a:r>
              <a:rPr lang="en-GB" sz="1200"/>
              <a:t>People without schizophrenia or bipolar disorder</a:t>
            </a:r>
            <a:endParaRPr lang="en-GB"/>
          </a:p>
        </p:txBody>
      </p:sp>
      <p:sp>
        <p:nvSpPr>
          <p:cNvPr id="241676" name="Text Box 12"/>
          <p:cNvSpPr txBox="1">
            <a:spLocks noChangeArrowheads="1"/>
          </p:cNvSpPr>
          <p:nvPr/>
        </p:nvSpPr>
        <p:spPr bwMode="auto">
          <a:xfrm rot="-5400000">
            <a:off x="205581" y="3296444"/>
            <a:ext cx="1331913" cy="263525"/>
          </a:xfrm>
          <a:prstGeom prst="rect">
            <a:avLst/>
          </a:prstGeom>
          <a:noFill/>
          <a:ln w="9525">
            <a:noFill/>
            <a:miter lim="800000"/>
            <a:headEnd/>
            <a:tailEnd/>
          </a:ln>
        </p:spPr>
        <p:txBody>
          <a:bodyPr>
            <a:spAutoFit/>
          </a:bodyPr>
          <a:lstStyle/>
          <a:p>
            <a:pPr eaLnBrk="0" hangingPunct="0">
              <a:lnSpc>
                <a:spcPct val="80000"/>
              </a:lnSpc>
              <a:spcBef>
                <a:spcPct val="50000"/>
              </a:spcBef>
              <a:buClr>
                <a:srgbClr val="FAFD00"/>
              </a:buClr>
              <a:buFont typeface="Wingdings" pitchFamily="2" charset="2"/>
              <a:buNone/>
            </a:pPr>
            <a:r>
              <a:rPr lang="en-GB" sz="1400"/>
              <a:t>Percentage</a:t>
            </a:r>
          </a:p>
        </p:txBody>
      </p:sp>
      <p:sp>
        <p:nvSpPr>
          <p:cNvPr id="241677" name="Rectangle 13"/>
          <p:cNvSpPr>
            <a:spLocks noChangeArrowheads="1"/>
          </p:cNvSpPr>
          <p:nvPr/>
        </p:nvSpPr>
        <p:spPr bwMode="auto">
          <a:xfrm>
            <a:off x="0" y="5872163"/>
            <a:ext cx="4967288" cy="239712"/>
          </a:xfrm>
          <a:prstGeom prst="rect">
            <a:avLst/>
          </a:prstGeom>
          <a:noFill/>
          <a:ln w="9525">
            <a:noFill/>
            <a:miter lim="800000"/>
            <a:headEnd/>
            <a:tailEnd/>
          </a:ln>
        </p:spPr>
        <p:txBody>
          <a:bodyPr>
            <a:spAutoFit/>
          </a:bodyPr>
          <a:lstStyle/>
          <a:p>
            <a:pPr eaLnBrk="0" hangingPunct="0">
              <a:lnSpc>
                <a:spcPct val="80000"/>
              </a:lnSpc>
              <a:buClr>
                <a:srgbClr val="FAFD00"/>
              </a:buClr>
              <a:buFont typeface="Wingdings" pitchFamily="2" charset="2"/>
              <a:buNone/>
            </a:pPr>
            <a:r>
              <a:rPr lang="en-GB" sz="1200"/>
              <a:t>The results of the national data analysis covering England and Wales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19"/>
          <p:cNvSpPr>
            <a:spLocks noGrp="1" noChangeArrowheads="1"/>
          </p:cNvSpPr>
          <p:nvPr>
            <p:ph type="title"/>
          </p:nvPr>
        </p:nvSpPr>
        <p:spPr/>
        <p:txBody>
          <a:bodyPr/>
          <a:lstStyle/>
          <a:p>
            <a:r>
              <a:rPr lang="en-GB" smtClean="0">
                <a:ea typeface="ＭＳ Ｐゴシック" pitchFamily="34" charset="-128"/>
              </a:rPr>
              <a:t>Mortality in Bipolar Disorder</a:t>
            </a:r>
          </a:p>
        </p:txBody>
      </p:sp>
      <p:graphicFrame>
        <p:nvGraphicFramePr>
          <p:cNvPr id="240642" name="Object 2"/>
          <p:cNvGraphicFramePr>
            <a:graphicFrameLocks noGrp="1" noChangeAspect="1"/>
          </p:cNvGraphicFramePr>
          <p:nvPr>
            <p:ph type="chart" idx="4294967295"/>
          </p:nvPr>
        </p:nvGraphicFramePr>
        <p:xfrm>
          <a:off x="1692275" y="2133600"/>
          <a:ext cx="6743700" cy="3951288"/>
        </p:xfrm>
        <a:graphic>
          <a:graphicData uri="http://schemas.openxmlformats.org/presentationml/2006/ole">
            <mc:AlternateContent xmlns:mc="http://schemas.openxmlformats.org/markup-compatibility/2006">
              <mc:Choice xmlns:v="urn:schemas-microsoft-com:vml" Requires="v">
                <p:oleObj spid="_x0000_s240645" name="Worksheet" r:id="rId5" imgW="7591547" imgH="4448235" progId="Excel.Sheet.8">
                  <p:embed/>
                </p:oleObj>
              </mc:Choice>
              <mc:Fallback>
                <p:oleObj name="Worksheet" r:id="rId5" imgW="7591547" imgH="4448235" progId="Excel.Sheet.8">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133600"/>
                        <a:ext cx="6743700" cy="395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4" name="Text Box 8"/>
          <p:cNvSpPr txBox="1">
            <a:spLocks noChangeArrowheads="1"/>
          </p:cNvSpPr>
          <p:nvPr/>
        </p:nvSpPr>
        <p:spPr bwMode="auto">
          <a:xfrm>
            <a:off x="2646363" y="4513263"/>
            <a:ext cx="304800" cy="322262"/>
          </a:xfrm>
          <a:prstGeom prst="rect">
            <a:avLst/>
          </a:prstGeom>
          <a:noFill/>
          <a:ln w="25400">
            <a:noFill/>
            <a:miter lim="800000"/>
            <a:headEnd type="none" w="sm" len="sm"/>
            <a:tailEnd type="none" w="sm" len="sm"/>
          </a:ln>
        </p:spPr>
        <p:txBody>
          <a:bodyPr wrap="none">
            <a:spAutoFit/>
          </a:bodyPr>
          <a:lstStyle/>
          <a:p>
            <a:pPr eaLnBrk="0" hangingPunct="0">
              <a:lnSpc>
                <a:spcPct val="80000"/>
              </a:lnSpc>
              <a:buClr>
                <a:srgbClr val="FAFD00"/>
              </a:buClr>
              <a:buFont typeface="Wingdings" pitchFamily="2" charset="2"/>
              <a:buNone/>
            </a:pPr>
            <a:r>
              <a:rPr lang="en-GB" sz="2800" baseline="30000"/>
              <a:t>*</a:t>
            </a:r>
          </a:p>
        </p:txBody>
      </p:sp>
      <p:sp>
        <p:nvSpPr>
          <p:cNvPr id="240645" name="Text Box 9"/>
          <p:cNvSpPr txBox="1">
            <a:spLocks noChangeArrowheads="1"/>
          </p:cNvSpPr>
          <p:nvPr/>
        </p:nvSpPr>
        <p:spPr bwMode="auto">
          <a:xfrm>
            <a:off x="3654425" y="4427538"/>
            <a:ext cx="304800" cy="322262"/>
          </a:xfrm>
          <a:prstGeom prst="rect">
            <a:avLst/>
          </a:prstGeom>
          <a:noFill/>
          <a:ln w="25400">
            <a:noFill/>
            <a:miter lim="800000"/>
            <a:headEnd type="none" w="sm" len="sm"/>
            <a:tailEnd type="none" w="sm" len="sm"/>
          </a:ln>
        </p:spPr>
        <p:txBody>
          <a:bodyPr wrap="none">
            <a:spAutoFit/>
          </a:bodyPr>
          <a:lstStyle/>
          <a:p>
            <a:pPr eaLnBrk="0" hangingPunct="0">
              <a:lnSpc>
                <a:spcPct val="80000"/>
              </a:lnSpc>
              <a:buClr>
                <a:srgbClr val="FAFD00"/>
              </a:buClr>
              <a:buFont typeface="Wingdings" pitchFamily="2" charset="2"/>
              <a:buNone/>
            </a:pPr>
            <a:r>
              <a:rPr lang="en-GB" sz="2800" baseline="30000"/>
              <a:t>*</a:t>
            </a:r>
          </a:p>
        </p:txBody>
      </p:sp>
      <p:sp>
        <p:nvSpPr>
          <p:cNvPr id="240646" name="Text Box 10"/>
          <p:cNvSpPr txBox="1">
            <a:spLocks noChangeArrowheads="1"/>
          </p:cNvSpPr>
          <p:nvPr/>
        </p:nvSpPr>
        <p:spPr bwMode="auto">
          <a:xfrm>
            <a:off x="6718300" y="4475163"/>
            <a:ext cx="304800" cy="322262"/>
          </a:xfrm>
          <a:prstGeom prst="rect">
            <a:avLst/>
          </a:prstGeom>
          <a:noFill/>
          <a:ln w="25400">
            <a:noFill/>
            <a:miter lim="800000"/>
            <a:headEnd type="none" w="sm" len="sm"/>
            <a:tailEnd type="none" w="sm" len="sm"/>
          </a:ln>
        </p:spPr>
        <p:txBody>
          <a:bodyPr wrap="none">
            <a:spAutoFit/>
          </a:bodyPr>
          <a:lstStyle/>
          <a:p>
            <a:pPr eaLnBrk="0" hangingPunct="0">
              <a:lnSpc>
                <a:spcPct val="80000"/>
              </a:lnSpc>
              <a:buClr>
                <a:srgbClr val="FAFD00"/>
              </a:buClr>
              <a:buFont typeface="Wingdings" pitchFamily="2" charset="2"/>
              <a:buNone/>
            </a:pPr>
            <a:r>
              <a:rPr lang="en-GB" sz="2800" baseline="30000"/>
              <a:t>*</a:t>
            </a:r>
          </a:p>
        </p:txBody>
      </p:sp>
      <p:sp>
        <p:nvSpPr>
          <p:cNvPr id="240647" name="Text Box 11"/>
          <p:cNvSpPr txBox="1">
            <a:spLocks noChangeArrowheads="1"/>
          </p:cNvSpPr>
          <p:nvPr/>
        </p:nvSpPr>
        <p:spPr bwMode="auto">
          <a:xfrm>
            <a:off x="7742238" y="4475163"/>
            <a:ext cx="304800" cy="322262"/>
          </a:xfrm>
          <a:prstGeom prst="rect">
            <a:avLst/>
          </a:prstGeom>
          <a:noFill/>
          <a:ln w="25400">
            <a:noFill/>
            <a:miter lim="800000"/>
            <a:headEnd type="none" w="sm" len="sm"/>
            <a:tailEnd type="none" w="sm" len="sm"/>
          </a:ln>
        </p:spPr>
        <p:txBody>
          <a:bodyPr wrap="none">
            <a:spAutoFit/>
          </a:bodyPr>
          <a:lstStyle/>
          <a:p>
            <a:pPr eaLnBrk="0" hangingPunct="0">
              <a:lnSpc>
                <a:spcPct val="80000"/>
              </a:lnSpc>
              <a:buClr>
                <a:srgbClr val="FAFD00"/>
              </a:buClr>
              <a:buFont typeface="Wingdings" pitchFamily="2" charset="2"/>
              <a:buNone/>
            </a:pPr>
            <a:r>
              <a:rPr lang="en-GB" sz="2800" baseline="30000"/>
              <a:t>*</a:t>
            </a:r>
          </a:p>
        </p:txBody>
      </p:sp>
      <p:sp>
        <p:nvSpPr>
          <p:cNvPr id="240648" name="Text Box 12"/>
          <p:cNvSpPr txBox="1">
            <a:spLocks noChangeArrowheads="1"/>
          </p:cNvSpPr>
          <p:nvPr/>
        </p:nvSpPr>
        <p:spPr bwMode="auto">
          <a:xfrm>
            <a:off x="5689600" y="2243138"/>
            <a:ext cx="304800" cy="322262"/>
          </a:xfrm>
          <a:prstGeom prst="rect">
            <a:avLst/>
          </a:prstGeom>
          <a:noFill/>
          <a:ln w="25400">
            <a:noFill/>
            <a:miter lim="800000"/>
            <a:headEnd type="none" w="sm" len="sm"/>
            <a:tailEnd type="none" w="sm" len="sm"/>
          </a:ln>
        </p:spPr>
        <p:txBody>
          <a:bodyPr wrap="none">
            <a:spAutoFit/>
          </a:bodyPr>
          <a:lstStyle/>
          <a:p>
            <a:pPr eaLnBrk="0" hangingPunct="0">
              <a:lnSpc>
                <a:spcPct val="80000"/>
              </a:lnSpc>
              <a:buClr>
                <a:srgbClr val="FAFD00"/>
              </a:buClr>
              <a:buFont typeface="Wingdings" pitchFamily="2" charset="2"/>
              <a:buNone/>
            </a:pPr>
            <a:r>
              <a:rPr lang="en-GB" sz="2800" baseline="30000"/>
              <a:t>*</a:t>
            </a:r>
          </a:p>
        </p:txBody>
      </p:sp>
      <p:sp>
        <p:nvSpPr>
          <p:cNvPr id="240649" name="Text Box 13"/>
          <p:cNvSpPr txBox="1">
            <a:spLocks noChangeArrowheads="1"/>
          </p:cNvSpPr>
          <p:nvPr/>
        </p:nvSpPr>
        <p:spPr bwMode="auto">
          <a:xfrm>
            <a:off x="2428875" y="4975225"/>
            <a:ext cx="755650" cy="638175"/>
          </a:xfrm>
          <a:prstGeom prst="rect">
            <a:avLst/>
          </a:prstGeom>
          <a:noFill/>
          <a:ln w="25400">
            <a:noFill/>
            <a:miter lim="800000"/>
            <a:headEnd type="none" w="sm" len="sm"/>
            <a:tailEnd type="none" w="sm" len="sm"/>
          </a:ln>
        </p:spPr>
        <p:txBody>
          <a:bodyPr wrap="none" tIns="91440"/>
          <a:lstStyle/>
          <a:p>
            <a:pPr eaLnBrk="0" hangingPunct="0">
              <a:lnSpc>
                <a:spcPct val="80000"/>
              </a:lnSpc>
              <a:buClr>
                <a:srgbClr val="FAFD00"/>
              </a:buClr>
              <a:buFont typeface="Wingdings" pitchFamily="2" charset="2"/>
              <a:buNone/>
            </a:pPr>
            <a:endParaRPr lang="da-DK"/>
          </a:p>
        </p:txBody>
      </p:sp>
      <p:sp>
        <p:nvSpPr>
          <p:cNvPr id="240650" name="Text Box 14"/>
          <p:cNvSpPr txBox="1">
            <a:spLocks noChangeArrowheads="1"/>
          </p:cNvSpPr>
          <p:nvPr/>
        </p:nvSpPr>
        <p:spPr bwMode="auto">
          <a:xfrm>
            <a:off x="3373438" y="4975225"/>
            <a:ext cx="923925" cy="638175"/>
          </a:xfrm>
          <a:prstGeom prst="rect">
            <a:avLst/>
          </a:prstGeom>
          <a:noFill/>
          <a:ln w="25400">
            <a:noFill/>
            <a:miter lim="800000"/>
            <a:headEnd type="none" w="sm" len="sm"/>
            <a:tailEnd type="none" w="sm" len="sm"/>
          </a:ln>
        </p:spPr>
        <p:txBody>
          <a:bodyPr wrap="none" tIns="91440"/>
          <a:lstStyle/>
          <a:p>
            <a:pPr eaLnBrk="0" hangingPunct="0">
              <a:lnSpc>
                <a:spcPct val="80000"/>
              </a:lnSpc>
              <a:buClr>
                <a:srgbClr val="FAFD00"/>
              </a:buClr>
              <a:buFont typeface="Wingdings" pitchFamily="2" charset="2"/>
              <a:buNone/>
            </a:pPr>
            <a:endParaRPr lang="da-DK"/>
          </a:p>
        </p:txBody>
      </p:sp>
      <p:sp>
        <p:nvSpPr>
          <p:cNvPr id="240651" name="Text Box 15"/>
          <p:cNvSpPr txBox="1">
            <a:spLocks noChangeArrowheads="1"/>
          </p:cNvSpPr>
          <p:nvPr/>
        </p:nvSpPr>
        <p:spPr bwMode="auto">
          <a:xfrm>
            <a:off x="4289425" y="5041900"/>
            <a:ext cx="1071563" cy="638175"/>
          </a:xfrm>
          <a:prstGeom prst="rect">
            <a:avLst/>
          </a:prstGeom>
          <a:noFill/>
          <a:ln w="25400">
            <a:noFill/>
            <a:miter lim="800000"/>
            <a:headEnd type="none" w="sm" len="sm"/>
            <a:tailEnd type="none" w="sm" len="sm"/>
          </a:ln>
        </p:spPr>
        <p:txBody>
          <a:bodyPr wrap="none" tIns="91440"/>
          <a:lstStyle/>
          <a:p>
            <a:pPr eaLnBrk="0" hangingPunct="0">
              <a:lnSpc>
                <a:spcPct val="75000"/>
              </a:lnSpc>
              <a:buClr>
                <a:srgbClr val="FAFD00"/>
              </a:buClr>
              <a:buFont typeface="Wingdings" pitchFamily="2" charset="2"/>
              <a:buNone/>
            </a:pPr>
            <a:endParaRPr lang="da-DK"/>
          </a:p>
        </p:txBody>
      </p:sp>
      <p:sp>
        <p:nvSpPr>
          <p:cNvPr id="240652" name="Text Box 16"/>
          <p:cNvSpPr txBox="1">
            <a:spLocks noChangeArrowheads="1"/>
          </p:cNvSpPr>
          <p:nvPr/>
        </p:nvSpPr>
        <p:spPr bwMode="auto">
          <a:xfrm>
            <a:off x="5472113" y="4975225"/>
            <a:ext cx="766762" cy="638175"/>
          </a:xfrm>
          <a:prstGeom prst="rect">
            <a:avLst/>
          </a:prstGeom>
          <a:noFill/>
          <a:ln w="25400">
            <a:noFill/>
            <a:miter lim="800000"/>
            <a:headEnd type="none" w="sm" len="sm"/>
            <a:tailEnd type="none" w="sm" len="sm"/>
          </a:ln>
        </p:spPr>
        <p:txBody>
          <a:bodyPr wrap="none" tIns="91440"/>
          <a:lstStyle/>
          <a:p>
            <a:pPr eaLnBrk="0" hangingPunct="0">
              <a:lnSpc>
                <a:spcPct val="80000"/>
              </a:lnSpc>
              <a:buClr>
                <a:srgbClr val="FAFD00"/>
              </a:buClr>
              <a:buFont typeface="Wingdings" pitchFamily="2" charset="2"/>
              <a:buNone/>
            </a:pPr>
            <a:endParaRPr lang="da-DK"/>
          </a:p>
        </p:txBody>
      </p:sp>
      <p:sp>
        <p:nvSpPr>
          <p:cNvPr id="240653" name="Text Box 17"/>
          <p:cNvSpPr txBox="1">
            <a:spLocks noChangeArrowheads="1"/>
          </p:cNvSpPr>
          <p:nvPr/>
        </p:nvSpPr>
        <p:spPr bwMode="auto">
          <a:xfrm>
            <a:off x="6532563" y="4975225"/>
            <a:ext cx="746125" cy="638175"/>
          </a:xfrm>
          <a:prstGeom prst="rect">
            <a:avLst/>
          </a:prstGeom>
          <a:noFill/>
          <a:ln w="25400">
            <a:noFill/>
            <a:miter lim="800000"/>
            <a:headEnd type="none" w="sm" len="sm"/>
            <a:tailEnd type="none" w="sm" len="sm"/>
          </a:ln>
        </p:spPr>
        <p:txBody>
          <a:bodyPr wrap="none" tIns="91440"/>
          <a:lstStyle/>
          <a:p>
            <a:pPr eaLnBrk="0" hangingPunct="0">
              <a:lnSpc>
                <a:spcPct val="80000"/>
              </a:lnSpc>
              <a:buClr>
                <a:srgbClr val="FAFD00"/>
              </a:buClr>
              <a:buFont typeface="Wingdings" pitchFamily="2" charset="2"/>
              <a:buNone/>
            </a:pPr>
            <a:endParaRPr lang="da-DK"/>
          </a:p>
        </p:txBody>
      </p:sp>
      <p:sp>
        <p:nvSpPr>
          <p:cNvPr id="240654" name="Text Box 18"/>
          <p:cNvSpPr txBox="1">
            <a:spLocks noChangeArrowheads="1"/>
          </p:cNvSpPr>
          <p:nvPr/>
        </p:nvSpPr>
        <p:spPr bwMode="auto">
          <a:xfrm>
            <a:off x="7500938" y="4884738"/>
            <a:ext cx="577850" cy="638175"/>
          </a:xfrm>
          <a:prstGeom prst="rect">
            <a:avLst/>
          </a:prstGeom>
          <a:noFill/>
          <a:ln w="25400">
            <a:noFill/>
            <a:miter lim="800000"/>
            <a:headEnd type="none" w="sm" len="sm"/>
            <a:tailEnd type="none" w="sm" len="sm"/>
          </a:ln>
        </p:spPr>
        <p:txBody>
          <a:bodyPr wrap="none" tIns="91440"/>
          <a:lstStyle/>
          <a:p>
            <a:pPr eaLnBrk="0" hangingPunct="0">
              <a:lnSpc>
                <a:spcPct val="80000"/>
              </a:lnSpc>
              <a:buClr>
                <a:srgbClr val="FAFD00"/>
              </a:buClr>
              <a:buFont typeface="Wingdings" pitchFamily="2" charset="2"/>
              <a:buNone/>
            </a:pPr>
            <a:endParaRPr lang="da-DK"/>
          </a:p>
        </p:txBody>
      </p:sp>
      <p:sp>
        <p:nvSpPr>
          <p:cNvPr id="240655" name="Text Box 20"/>
          <p:cNvSpPr txBox="1">
            <a:spLocks noChangeArrowheads="1"/>
          </p:cNvSpPr>
          <p:nvPr/>
        </p:nvSpPr>
        <p:spPr bwMode="auto">
          <a:xfrm>
            <a:off x="685800" y="5940425"/>
            <a:ext cx="8204200" cy="688975"/>
          </a:xfrm>
          <a:prstGeom prst="rect">
            <a:avLst/>
          </a:prstGeom>
          <a:noFill/>
          <a:ln w="12700" algn="ctr">
            <a:noFill/>
            <a:miter lim="800000"/>
            <a:headEnd/>
            <a:tailEnd type="none" w="lg" len="lg"/>
          </a:ln>
        </p:spPr>
        <p:txBody>
          <a:bodyPr lIns="0" tIns="0" rIns="0" bIns="0" anchor="b">
            <a:spAutoFit/>
          </a:bodyPr>
          <a:lstStyle/>
          <a:p>
            <a:pPr eaLnBrk="0" hangingPunct="0">
              <a:lnSpc>
                <a:spcPct val="80000"/>
              </a:lnSpc>
              <a:buClr>
                <a:srgbClr val="FAFD00"/>
              </a:buClr>
              <a:buFont typeface="Wingdings" pitchFamily="2" charset="2"/>
              <a:buNone/>
            </a:pPr>
            <a:r>
              <a:rPr lang="en-US"/>
              <a:t>220 bipolar inpatients followed for 22 years or more. </a:t>
            </a:r>
          </a:p>
          <a:p>
            <a:pPr eaLnBrk="0" hangingPunct="0">
              <a:lnSpc>
                <a:spcPct val="80000"/>
              </a:lnSpc>
              <a:buClr>
                <a:srgbClr val="FAFD00"/>
              </a:buClr>
              <a:buFont typeface="Wingdings" pitchFamily="2" charset="2"/>
              <a:buNone/>
            </a:pPr>
            <a:r>
              <a:rPr lang="en-GB"/>
              <a:t>*</a:t>
            </a:r>
            <a:r>
              <a:rPr lang="en-US" i="1"/>
              <a:t>P </a:t>
            </a:r>
            <a:r>
              <a:rPr lang="en-US"/>
              <a:t>&lt; 0.001 vs treated patients.</a:t>
            </a:r>
          </a:p>
          <a:p>
            <a:pPr eaLnBrk="0" hangingPunct="0">
              <a:lnSpc>
                <a:spcPct val="80000"/>
              </a:lnSpc>
              <a:buClr>
                <a:srgbClr val="FAFD00"/>
              </a:buClr>
              <a:buFont typeface="Wingdings" pitchFamily="2" charset="2"/>
              <a:buNone/>
            </a:pPr>
            <a:endParaRPr lang="en-US" sz="800"/>
          </a:p>
          <a:p>
            <a:pPr eaLnBrk="0" hangingPunct="0">
              <a:lnSpc>
                <a:spcPct val="80000"/>
              </a:lnSpc>
              <a:buClr>
                <a:srgbClr val="FAFD00"/>
              </a:buClr>
              <a:buFont typeface="Wingdings" pitchFamily="2" charset="2"/>
              <a:buNone/>
            </a:pPr>
            <a:r>
              <a:rPr lang="en-US"/>
              <a:t>Angst J et al. </a:t>
            </a:r>
            <a:r>
              <a:rPr lang="en-US" i="1"/>
              <a:t>J Affect Disord</a:t>
            </a:r>
            <a:r>
              <a:rPr lang="en-US"/>
              <a:t>. 2002;68(2-3):167-181. </a:t>
            </a:r>
          </a:p>
        </p:txBody>
      </p:sp>
      <p:sp>
        <p:nvSpPr>
          <p:cNvPr id="240656" name="Rectangle 21"/>
          <p:cNvSpPr>
            <a:spLocks noChangeArrowheads="1"/>
          </p:cNvSpPr>
          <p:nvPr/>
        </p:nvSpPr>
        <p:spPr bwMode="auto">
          <a:xfrm>
            <a:off x="304800" y="3232150"/>
            <a:ext cx="1411288" cy="590550"/>
          </a:xfrm>
          <a:prstGeom prst="rect">
            <a:avLst/>
          </a:prstGeom>
          <a:noFill/>
          <a:ln w="12700" algn="ctr">
            <a:noFill/>
            <a:miter lim="800000"/>
            <a:headEnd/>
            <a:tailEnd/>
          </a:ln>
        </p:spPr>
        <p:txBody>
          <a:bodyPr lIns="0" tIns="0" rIns="0" bIns="0" anchor="b">
            <a:spAutoFit/>
          </a:bodyPr>
          <a:lstStyle/>
          <a:p>
            <a:pPr eaLnBrk="0" hangingPunct="0">
              <a:lnSpc>
                <a:spcPct val="80000"/>
              </a:lnSpc>
              <a:buClr>
                <a:srgbClr val="FAFD00"/>
              </a:buClr>
              <a:buFont typeface="Wingdings" pitchFamily="2" charset="2"/>
              <a:buNone/>
            </a:pPr>
            <a:r>
              <a:rPr lang="en-GB"/>
              <a:t>Standardised Mortality </a:t>
            </a:r>
            <a:br>
              <a:rPr lang="en-GB"/>
            </a:br>
            <a:r>
              <a:rPr lang="en-GB"/>
              <a:t>Ratio</a:t>
            </a:r>
            <a:endParaRPr lang="en-US"/>
          </a:p>
        </p:txBody>
      </p:sp>
      <p:sp>
        <p:nvSpPr>
          <p:cNvPr id="240657" name="Rectangle 22"/>
          <p:cNvSpPr>
            <a:spLocks noChangeArrowheads="1"/>
          </p:cNvSpPr>
          <p:nvPr/>
        </p:nvSpPr>
        <p:spPr bwMode="auto">
          <a:xfrm>
            <a:off x="4324350" y="5108575"/>
            <a:ext cx="996950" cy="665163"/>
          </a:xfrm>
          <a:prstGeom prst="rect">
            <a:avLst/>
          </a:prstGeom>
          <a:noFill/>
          <a:ln w="12700" algn="ctr">
            <a:noFill/>
            <a:miter lim="800000"/>
            <a:headEnd/>
            <a:tailEnd/>
          </a:ln>
        </p:spPr>
        <p:txBody>
          <a:bodyPr wrap="none" lIns="0" tIns="0" rIns="0" bIns="0" anchor="b">
            <a:spAutoFit/>
          </a:bodyPr>
          <a:lstStyle/>
          <a:p>
            <a:pPr eaLnBrk="0" hangingPunct="0">
              <a:lnSpc>
                <a:spcPct val="90000"/>
              </a:lnSpc>
              <a:buClr>
                <a:srgbClr val="FAFD00"/>
              </a:buClr>
              <a:buFont typeface="Wingdings" pitchFamily="2" charset="2"/>
              <a:buNone/>
            </a:pPr>
            <a:r>
              <a:rPr lang="en-GB"/>
              <a:t>Accident</a:t>
            </a:r>
            <a:br>
              <a:rPr lang="en-GB"/>
            </a:br>
            <a:r>
              <a:rPr lang="en-GB"/>
              <a:t>or</a:t>
            </a:r>
            <a:br>
              <a:rPr lang="en-GB"/>
            </a:br>
            <a:r>
              <a:rPr lang="en-GB"/>
              <a:t>Intoxication</a:t>
            </a:r>
            <a:endParaRPr lang="en-US"/>
          </a:p>
        </p:txBody>
      </p:sp>
      <p:sp>
        <p:nvSpPr>
          <p:cNvPr id="240658" name="Rectangle 23"/>
          <p:cNvSpPr>
            <a:spLocks noChangeArrowheads="1"/>
          </p:cNvSpPr>
          <p:nvPr/>
        </p:nvSpPr>
        <p:spPr bwMode="auto">
          <a:xfrm>
            <a:off x="5551488" y="5059363"/>
            <a:ext cx="617537" cy="222250"/>
          </a:xfrm>
          <a:prstGeom prst="rect">
            <a:avLst/>
          </a:prstGeom>
          <a:noFill/>
          <a:ln w="12700" algn="ctr">
            <a:noFill/>
            <a:miter lim="800000"/>
            <a:headEnd/>
            <a:tailEnd/>
          </a:ln>
        </p:spPr>
        <p:txBody>
          <a:bodyPr wrap="none" lIns="0" tIns="0" rIns="0" bIns="0" anchor="b">
            <a:spAutoFit/>
          </a:bodyPr>
          <a:lstStyle/>
          <a:p>
            <a:pPr eaLnBrk="0" hangingPunct="0">
              <a:lnSpc>
                <a:spcPct val="90000"/>
              </a:lnSpc>
              <a:buClr>
                <a:srgbClr val="FAFD00"/>
              </a:buClr>
              <a:buFont typeface="Wingdings" pitchFamily="2" charset="2"/>
              <a:buNone/>
            </a:pPr>
            <a:r>
              <a:rPr lang="en-GB"/>
              <a:t>Suicide</a:t>
            </a:r>
          </a:p>
        </p:txBody>
      </p:sp>
      <p:sp>
        <p:nvSpPr>
          <p:cNvPr id="240659" name="Rectangle 24"/>
          <p:cNvSpPr>
            <a:spLocks noChangeArrowheads="1"/>
          </p:cNvSpPr>
          <p:nvPr/>
        </p:nvSpPr>
        <p:spPr bwMode="auto">
          <a:xfrm>
            <a:off x="2460625" y="5108575"/>
            <a:ext cx="582613" cy="222250"/>
          </a:xfrm>
          <a:prstGeom prst="rect">
            <a:avLst/>
          </a:prstGeom>
          <a:noFill/>
          <a:ln w="12700" algn="ctr">
            <a:noFill/>
            <a:miter lim="800000"/>
            <a:headEnd/>
            <a:tailEnd/>
          </a:ln>
        </p:spPr>
        <p:txBody>
          <a:bodyPr wrap="none" lIns="0" tIns="0" rIns="0" bIns="0" anchor="b">
            <a:spAutoFit/>
          </a:bodyPr>
          <a:lstStyle/>
          <a:p>
            <a:pPr eaLnBrk="0" hangingPunct="0">
              <a:lnSpc>
                <a:spcPct val="90000"/>
              </a:lnSpc>
              <a:buClr>
                <a:srgbClr val="FAFD00"/>
              </a:buClr>
              <a:buFont typeface="Wingdings" pitchFamily="2" charset="2"/>
              <a:buNone/>
            </a:pPr>
            <a:r>
              <a:rPr lang="en-GB"/>
              <a:t>Cancer</a:t>
            </a:r>
            <a:endParaRPr lang="en-US"/>
          </a:p>
        </p:txBody>
      </p:sp>
      <p:sp>
        <p:nvSpPr>
          <p:cNvPr id="240660" name="Rectangle 25"/>
          <p:cNvSpPr>
            <a:spLocks noChangeArrowheads="1"/>
          </p:cNvSpPr>
          <p:nvPr/>
        </p:nvSpPr>
        <p:spPr bwMode="auto">
          <a:xfrm>
            <a:off x="3346450" y="5097463"/>
            <a:ext cx="758825" cy="442912"/>
          </a:xfrm>
          <a:prstGeom prst="rect">
            <a:avLst/>
          </a:prstGeom>
          <a:noFill/>
          <a:ln w="12700" algn="ctr">
            <a:noFill/>
            <a:miter lim="800000"/>
            <a:headEnd/>
            <a:tailEnd/>
          </a:ln>
        </p:spPr>
        <p:txBody>
          <a:bodyPr wrap="none" lIns="0" tIns="0" rIns="0" bIns="0" anchor="b">
            <a:spAutoFit/>
          </a:bodyPr>
          <a:lstStyle/>
          <a:p>
            <a:pPr eaLnBrk="0" hangingPunct="0">
              <a:lnSpc>
                <a:spcPct val="90000"/>
              </a:lnSpc>
              <a:buClr>
                <a:srgbClr val="FAFD00"/>
              </a:buClr>
              <a:buFont typeface="Wingdings" pitchFamily="2" charset="2"/>
              <a:buNone/>
            </a:pPr>
            <a:r>
              <a:rPr lang="en-GB"/>
              <a:t>Vascular </a:t>
            </a:r>
            <a:br>
              <a:rPr lang="en-GB"/>
            </a:br>
            <a:r>
              <a:rPr lang="en-GB"/>
              <a:t>Diseases</a:t>
            </a:r>
            <a:endParaRPr lang="en-US"/>
          </a:p>
        </p:txBody>
      </p:sp>
      <p:sp>
        <p:nvSpPr>
          <p:cNvPr id="240661" name="Rectangle 26"/>
          <p:cNvSpPr>
            <a:spLocks noChangeArrowheads="1"/>
          </p:cNvSpPr>
          <p:nvPr/>
        </p:nvSpPr>
        <p:spPr bwMode="auto">
          <a:xfrm>
            <a:off x="6546850" y="5064125"/>
            <a:ext cx="581025" cy="442913"/>
          </a:xfrm>
          <a:prstGeom prst="rect">
            <a:avLst/>
          </a:prstGeom>
          <a:noFill/>
          <a:ln w="12700" algn="ctr">
            <a:noFill/>
            <a:miter lim="800000"/>
            <a:headEnd/>
            <a:tailEnd/>
          </a:ln>
        </p:spPr>
        <p:txBody>
          <a:bodyPr wrap="none" lIns="0" tIns="0" rIns="0" bIns="0" anchor="b">
            <a:spAutoFit/>
          </a:bodyPr>
          <a:lstStyle/>
          <a:p>
            <a:pPr eaLnBrk="0" hangingPunct="0">
              <a:lnSpc>
                <a:spcPct val="90000"/>
              </a:lnSpc>
              <a:buClr>
                <a:srgbClr val="FAFD00"/>
              </a:buClr>
              <a:buFont typeface="Wingdings" pitchFamily="2" charset="2"/>
              <a:buNone/>
            </a:pPr>
            <a:r>
              <a:rPr lang="en-GB"/>
              <a:t>Other</a:t>
            </a:r>
            <a:br>
              <a:rPr lang="en-GB"/>
            </a:br>
            <a:r>
              <a:rPr lang="en-GB"/>
              <a:t>Causes</a:t>
            </a:r>
            <a:endParaRPr lang="en-US"/>
          </a:p>
        </p:txBody>
      </p:sp>
      <p:sp>
        <p:nvSpPr>
          <p:cNvPr id="240662" name="Rectangle 27"/>
          <p:cNvSpPr>
            <a:spLocks noChangeArrowheads="1"/>
          </p:cNvSpPr>
          <p:nvPr/>
        </p:nvSpPr>
        <p:spPr bwMode="auto">
          <a:xfrm>
            <a:off x="7675563" y="5143500"/>
            <a:ext cx="419100" cy="222250"/>
          </a:xfrm>
          <a:prstGeom prst="rect">
            <a:avLst/>
          </a:prstGeom>
          <a:noFill/>
          <a:ln w="12700" algn="ctr">
            <a:noFill/>
            <a:miter lim="800000"/>
            <a:headEnd/>
            <a:tailEnd/>
          </a:ln>
        </p:spPr>
        <p:txBody>
          <a:bodyPr wrap="none" lIns="0" tIns="0" rIns="0" bIns="0" anchor="b">
            <a:spAutoFit/>
          </a:bodyPr>
          <a:lstStyle/>
          <a:p>
            <a:pPr eaLnBrk="0" hangingPunct="0">
              <a:lnSpc>
                <a:spcPct val="90000"/>
              </a:lnSpc>
              <a:buClr>
                <a:srgbClr val="FAFD00"/>
              </a:buClr>
              <a:buFont typeface="Wingdings" pitchFamily="2" charset="2"/>
              <a:buNone/>
            </a:pPr>
            <a:r>
              <a:rPr lang="en-GB"/>
              <a:t>Total</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re 1"/>
          <p:cNvSpPr>
            <a:spLocks noGrp="1"/>
          </p:cNvSpPr>
          <p:nvPr>
            <p:ph type="title"/>
          </p:nvPr>
        </p:nvSpPr>
        <p:spPr/>
        <p:txBody>
          <a:bodyPr/>
          <a:lstStyle/>
          <a:p>
            <a:r>
              <a:rPr lang="en-GB" smtClean="0">
                <a:ea typeface="ＭＳ Ｐゴシック" pitchFamily="34" charset="-128"/>
              </a:rPr>
              <a:t>Diagnostic and Therapeutic Challenges in Bipolar Disorder</a:t>
            </a:r>
          </a:p>
        </p:txBody>
      </p:sp>
      <p:sp>
        <p:nvSpPr>
          <p:cNvPr id="18" name="Text Placeholder 17"/>
          <p:cNvSpPr>
            <a:spLocks noGrp="1"/>
          </p:cNvSpPr>
          <p:nvPr>
            <p:ph type="body" sz="quarter" idx="10"/>
          </p:nvPr>
        </p:nvSpPr>
        <p:spPr>
          <a:xfrm>
            <a:off x="242888" y="6226175"/>
            <a:ext cx="8815387" cy="376238"/>
          </a:xfrm>
        </p:spPr>
        <p:txBody>
          <a:bodyPr/>
          <a:lstStyle/>
          <a:p>
            <a:pPr marL="0" indent="0">
              <a:spcBef>
                <a:spcPts val="0"/>
              </a:spcBef>
              <a:defRPr/>
            </a:pPr>
            <a:r>
              <a:rPr lang="en-GB" sz="1200" b="1" dirty="0" smtClean="0">
                <a:solidFill>
                  <a:schemeClr val="accent1">
                    <a:lumMod val="75000"/>
                  </a:schemeClr>
                </a:solidFill>
              </a:rPr>
              <a:t>1. </a:t>
            </a:r>
            <a:r>
              <a:rPr lang="en-GB" sz="1200" b="1" dirty="0" err="1" smtClean="0">
                <a:solidFill>
                  <a:schemeClr val="accent1">
                    <a:lumMod val="75000"/>
                  </a:schemeClr>
                </a:solidFill>
              </a:rPr>
              <a:t>Merikangas</a:t>
            </a:r>
            <a:r>
              <a:rPr lang="en-GB" sz="1200" b="1" dirty="0" smtClean="0">
                <a:solidFill>
                  <a:schemeClr val="accent1">
                    <a:lumMod val="75000"/>
                  </a:schemeClr>
                </a:solidFill>
              </a:rPr>
              <a:t> KR, et al. </a:t>
            </a:r>
            <a:r>
              <a:rPr lang="en-GB" sz="1200" b="1" i="1" dirty="0" smtClean="0">
                <a:solidFill>
                  <a:schemeClr val="accent1">
                    <a:lumMod val="75000"/>
                  </a:schemeClr>
                </a:solidFill>
              </a:rPr>
              <a:t>Arch Gen Psychiatry </a:t>
            </a:r>
            <a:r>
              <a:rPr lang="en-GB" sz="1200" b="1" dirty="0" smtClean="0">
                <a:solidFill>
                  <a:schemeClr val="accent1">
                    <a:lumMod val="75000"/>
                  </a:schemeClr>
                </a:solidFill>
              </a:rPr>
              <a:t>2011;68:241–251; 2. Prince M, et al. </a:t>
            </a:r>
            <a:r>
              <a:rPr lang="en-GB" sz="1200" b="1" i="1" dirty="0" smtClean="0">
                <a:solidFill>
                  <a:schemeClr val="accent1">
                    <a:lumMod val="75000"/>
                  </a:schemeClr>
                </a:solidFill>
              </a:rPr>
              <a:t>Lancet </a:t>
            </a:r>
            <a:r>
              <a:rPr lang="en-GB" sz="1200" b="1" dirty="0" smtClean="0">
                <a:solidFill>
                  <a:schemeClr val="accent1">
                    <a:lumMod val="75000"/>
                  </a:schemeClr>
                </a:solidFill>
              </a:rPr>
              <a:t>2007;370:859–877;</a:t>
            </a:r>
            <a:br>
              <a:rPr lang="en-GB" sz="1200" b="1" dirty="0" smtClean="0">
                <a:solidFill>
                  <a:schemeClr val="accent1">
                    <a:lumMod val="75000"/>
                  </a:schemeClr>
                </a:solidFill>
              </a:rPr>
            </a:br>
            <a:r>
              <a:rPr lang="en-GB" sz="1200" b="1" dirty="0" smtClean="0">
                <a:solidFill>
                  <a:schemeClr val="accent1">
                    <a:lumMod val="75000"/>
                  </a:schemeClr>
                </a:solidFill>
              </a:rPr>
              <a:t>3. Harvey, PD. </a:t>
            </a:r>
            <a:r>
              <a:rPr lang="pl-PL" sz="1200" b="1" i="1" dirty="0" smtClean="0">
                <a:solidFill>
                  <a:schemeClr val="accent1">
                    <a:lumMod val="75000"/>
                  </a:schemeClr>
                </a:solidFill>
              </a:rPr>
              <a:t>J Clin Psychiatry </a:t>
            </a:r>
            <a:r>
              <a:rPr lang="pl-PL" sz="1200" b="1" dirty="0" smtClean="0">
                <a:solidFill>
                  <a:schemeClr val="accent1">
                    <a:lumMod val="75000"/>
                  </a:schemeClr>
                </a:solidFill>
              </a:rPr>
              <a:t>2006;67</a:t>
            </a:r>
            <a:r>
              <a:rPr lang="en-GB" sz="1200" b="1" dirty="0" smtClean="0">
                <a:solidFill>
                  <a:schemeClr val="accent1">
                    <a:lumMod val="75000"/>
                  </a:schemeClr>
                </a:solidFill>
              </a:rPr>
              <a:t>(</a:t>
            </a:r>
            <a:r>
              <a:rPr lang="pl-PL" sz="1200" b="1" dirty="0" smtClean="0">
                <a:solidFill>
                  <a:schemeClr val="accent1">
                    <a:lumMod val="75000"/>
                  </a:schemeClr>
                </a:solidFill>
              </a:rPr>
              <a:t>Suppl</a:t>
            </a:r>
            <a:r>
              <a:rPr lang="en-GB" sz="1200" b="1" dirty="0" smtClean="0">
                <a:solidFill>
                  <a:schemeClr val="accent1">
                    <a:lumMod val="75000"/>
                  </a:schemeClr>
                </a:solidFill>
              </a:rPr>
              <a:t>. </a:t>
            </a:r>
            <a:r>
              <a:rPr lang="pl-PL" sz="1200" b="1" dirty="0" smtClean="0">
                <a:solidFill>
                  <a:schemeClr val="accent1">
                    <a:lumMod val="75000"/>
                  </a:schemeClr>
                </a:solidFill>
              </a:rPr>
              <a:t>9</a:t>
            </a:r>
            <a:r>
              <a:rPr lang="en-GB" sz="1200" b="1" dirty="0" smtClean="0">
                <a:solidFill>
                  <a:schemeClr val="accent1">
                    <a:lumMod val="75000"/>
                  </a:schemeClr>
                </a:solidFill>
              </a:rPr>
              <a:t>)</a:t>
            </a:r>
            <a:r>
              <a:rPr lang="pl-PL" sz="1200" b="1" dirty="0" smtClean="0">
                <a:solidFill>
                  <a:schemeClr val="accent1">
                    <a:lumMod val="75000"/>
                  </a:schemeClr>
                </a:solidFill>
              </a:rPr>
              <a:t>:14</a:t>
            </a:r>
            <a:r>
              <a:rPr lang="en-GB" sz="1200" b="1" dirty="0" smtClean="0">
                <a:solidFill>
                  <a:schemeClr val="accent1">
                    <a:lumMod val="75000"/>
                  </a:schemeClr>
                </a:solidFill>
              </a:rPr>
              <a:t>–1</a:t>
            </a:r>
            <a:r>
              <a:rPr lang="pl-PL" sz="1200" b="1" dirty="0" smtClean="0">
                <a:solidFill>
                  <a:schemeClr val="accent1">
                    <a:lumMod val="75000"/>
                  </a:schemeClr>
                </a:solidFill>
              </a:rPr>
              <a:t>8</a:t>
            </a:r>
            <a:r>
              <a:rPr lang="en-GB" sz="1200" b="1" dirty="0" smtClean="0">
                <a:solidFill>
                  <a:schemeClr val="accent1">
                    <a:lumMod val="75000"/>
                  </a:schemeClr>
                </a:solidFill>
              </a:rPr>
              <a:t>; 4. </a:t>
            </a:r>
            <a:r>
              <a:rPr lang="en-GB" sz="1200" b="1" dirty="0" err="1" smtClean="0">
                <a:solidFill>
                  <a:schemeClr val="accent1">
                    <a:lumMod val="75000"/>
                  </a:schemeClr>
                </a:solidFill>
              </a:rPr>
              <a:t>Weinstock</a:t>
            </a:r>
            <a:r>
              <a:rPr lang="en-GB" sz="1200" b="1" dirty="0" smtClean="0">
                <a:solidFill>
                  <a:schemeClr val="accent1">
                    <a:lumMod val="75000"/>
                  </a:schemeClr>
                </a:solidFill>
              </a:rPr>
              <a:t> LM, et al. </a:t>
            </a:r>
            <a:r>
              <a:rPr lang="en-US" sz="1200" b="1" i="1" dirty="0" err="1" smtClean="0">
                <a:solidFill>
                  <a:schemeClr val="accent1">
                    <a:lumMod val="75000"/>
                  </a:schemeClr>
                </a:solidFill>
              </a:rPr>
              <a:t>Compr</a:t>
            </a:r>
            <a:r>
              <a:rPr lang="en-US" sz="1200" b="1" i="1" dirty="0" smtClean="0">
                <a:solidFill>
                  <a:schemeClr val="accent1">
                    <a:lumMod val="75000"/>
                  </a:schemeClr>
                </a:solidFill>
              </a:rPr>
              <a:t> Psychiatry </a:t>
            </a:r>
            <a:r>
              <a:rPr lang="en-US" sz="1200" b="1" dirty="0" smtClean="0">
                <a:solidFill>
                  <a:schemeClr val="accent1">
                    <a:lumMod val="75000"/>
                  </a:schemeClr>
                </a:solidFill>
              </a:rPr>
              <a:t>2010;51497–51503.</a:t>
            </a:r>
            <a:endParaRPr lang="en-GB" sz="1200" b="1" dirty="0" smtClean="0">
              <a:solidFill>
                <a:schemeClr val="accent1">
                  <a:lumMod val="75000"/>
                </a:schemeClr>
              </a:solidFill>
            </a:endParaRPr>
          </a:p>
        </p:txBody>
      </p:sp>
      <p:grpSp>
        <p:nvGrpSpPr>
          <p:cNvPr id="266243" name="Group 16"/>
          <p:cNvGrpSpPr>
            <a:grpSpLocks/>
          </p:cNvGrpSpPr>
          <p:nvPr/>
        </p:nvGrpSpPr>
        <p:grpSpPr bwMode="auto">
          <a:xfrm>
            <a:off x="915988" y="3094038"/>
            <a:ext cx="7234237" cy="1136650"/>
            <a:chOff x="947737" y="2112130"/>
            <a:chExt cx="7234238" cy="1136908"/>
          </a:xfrm>
        </p:grpSpPr>
        <p:sp>
          <p:nvSpPr>
            <p:cNvPr id="29" name="Freeform 28"/>
            <p:cNvSpPr/>
            <p:nvPr/>
          </p:nvSpPr>
          <p:spPr bwMode="auto">
            <a:xfrm>
              <a:off x="3181349" y="2112130"/>
              <a:ext cx="5000626" cy="1136908"/>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6"/>
                  </a:moveTo>
                  <a:lnTo>
                    <a:pt x="1047750" y="3251184"/>
                  </a:lnTo>
                  <a:cubicBezTo>
                    <a:pt x="1047750" y="3423644"/>
                    <a:pt x="1042809" y="3589037"/>
                    <a:pt x="1034014" y="3710982"/>
                  </a:cubicBezTo>
                  <a:cubicBezTo>
                    <a:pt x="1025219" y="3832927"/>
                    <a:pt x="1013290" y="3901438"/>
                    <a:pt x="1000853" y="3901434"/>
                  </a:cubicBezTo>
                  <a:cubicBezTo>
                    <a:pt x="667235" y="3901434"/>
                    <a:pt x="333617" y="3901438"/>
                    <a:pt x="0" y="3901438"/>
                  </a:cubicBezTo>
                  <a:lnTo>
                    <a:pt x="0" y="3901438"/>
                  </a:lnTo>
                  <a:lnTo>
                    <a:pt x="0" y="3901438"/>
                  </a:lnTo>
                  <a:lnTo>
                    <a:pt x="0" y="2"/>
                  </a:lnTo>
                  <a:lnTo>
                    <a:pt x="0" y="2"/>
                  </a:lnTo>
                  <a:lnTo>
                    <a:pt x="0" y="2"/>
                  </a:lnTo>
                  <a:lnTo>
                    <a:pt x="1000853" y="2"/>
                  </a:lnTo>
                  <a:cubicBezTo>
                    <a:pt x="1013291" y="2"/>
                    <a:pt x="1025219" y="68509"/>
                    <a:pt x="1034014" y="190458"/>
                  </a:cubicBezTo>
                  <a:cubicBezTo>
                    <a:pt x="1042809" y="312403"/>
                    <a:pt x="1047750" y="477800"/>
                    <a:pt x="1047750" y="650256"/>
                  </a:cubicBezTo>
                  <a:lnTo>
                    <a:pt x="1047750" y="650256"/>
                  </a:lnTo>
                  <a:close/>
                </a:path>
              </a:pathLst>
            </a:custGeom>
            <a:solidFill>
              <a:schemeClr val="accent1">
                <a:tint val="40000"/>
                <a:hueOff val="0"/>
                <a:satOff val="0"/>
                <a:lumOff val="0"/>
                <a:alpha val="50000"/>
              </a:schemeClr>
            </a:solidFill>
            <a:ln w="12700">
              <a:solidFill>
                <a:schemeClr val="bg1">
                  <a:lumMod val="50000"/>
                </a:schemeClr>
              </a:solidFill>
            </a:ln>
            <a:effectLst>
              <a:outerShdw blurRad="50800" dist="38100" dir="5400000" algn="t" rotWithShape="0">
                <a:schemeClr val="bg1">
                  <a:lumMod val="65000"/>
                  <a:alpha val="40000"/>
                </a:scheme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956" tIns="81622" rIns="112098" bIns="81622" spcCol="1269" anchor="ctr"/>
            <a:lstStyle/>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Cardiovascular disease</a:t>
              </a:r>
              <a:endParaRPr lang="en-GB" sz="1800" baseline="30000" dirty="0">
                <a:solidFill>
                  <a:srgbClr val="000000">
                    <a:hueOff val="0"/>
                    <a:satOff val="0"/>
                    <a:lumOff val="0"/>
                    <a:alphaOff val="0"/>
                  </a:srgbClr>
                </a:solidFill>
              </a:endParaRPr>
            </a:p>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Diabetes</a:t>
              </a:r>
            </a:p>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Communicable diseases</a:t>
              </a:r>
            </a:p>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Physical illness</a:t>
              </a:r>
            </a:p>
          </p:txBody>
        </p:sp>
        <p:sp>
          <p:nvSpPr>
            <p:cNvPr id="30" name="Freeform 29"/>
            <p:cNvSpPr/>
            <p:nvPr/>
          </p:nvSpPr>
          <p:spPr bwMode="auto">
            <a:xfrm>
              <a:off x="947737" y="2267098"/>
              <a:ext cx="2068910" cy="826973"/>
            </a:xfrm>
            <a:custGeom>
              <a:avLst/>
              <a:gdLst>
                <a:gd name="connsiteX0" fmla="*/ 0 w 2194560"/>
                <a:gd name="connsiteY0" fmla="*/ 218286 h 1309687"/>
                <a:gd name="connsiteX1" fmla="*/ 63935 w 2194560"/>
                <a:gd name="connsiteY1" fmla="*/ 63935 h 1309687"/>
                <a:gd name="connsiteX2" fmla="*/ 218287 w 2194560"/>
                <a:gd name="connsiteY2" fmla="*/ 1 h 1309687"/>
                <a:gd name="connsiteX3" fmla="*/ 1976274 w 2194560"/>
                <a:gd name="connsiteY3" fmla="*/ 0 h 1309687"/>
                <a:gd name="connsiteX4" fmla="*/ 2130625 w 2194560"/>
                <a:gd name="connsiteY4" fmla="*/ 63935 h 1309687"/>
                <a:gd name="connsiteX5" fmla="*/ 2194559 w 2194560"/>
                <a:gd name="connsiteY5" fmla="*/ 218287 h 1309687"/>
                <a:gd name="connsiteX6" fmla="*/ 2194560 w 2194560"/>
                <a:gd name="connsiteY6" fmla="*/ 1091401 h 1309687"/>
                <a:gd name="connsiteX7" fmla="*/ 2130625 w 2194560"/>
                <a:gd name="connsiteY7" fmla="*/ 1245753 h 1309687"/>
                <a:gd name="connsiteX8" fmla="*/ 1976273 w 2194560"/>
                <a:gd name="connsiteY8" fmla="*/ 1309687 h 1309687"/>
                <a:gd name="connsiteX9" fmla="*/ 218286 w 2194560"/>
                <a:gd name="connsiteY9" fmla="*/ 1309687 h 1309687"/>
                <a:gd name="connsiteX10" fmla="*/ 63934 w 2194560"/>
                <a:gd name="connsiteY10" fmla="*/ 1245752 h 1309687"/>
                <a:gd name="connsiteX11" fmla="*/ 0 w 2194560"/>
                <a:gd name="connsiteY11" fmla="*/ 1091400 h 1309687"/>
                <a:gd name="connsiteX12" fmla="*/ 0 w 2194560"/>
                <a:gd name="connsiteY12"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09687">
                  <a:moveTo>
                    <a:pt x="0" y="218286"/>
                  </a:moveTo>
                  <a:cubicBezTo>
                    <a:pt x="0" y="160393"/>
                    <a:pt x="22998" y="104871"/>
                    <a:pt x="63935" y="63935"/>
                  </a:cubicBezTo>
                  <a:cubicBezTo>
                    <a:pt x="104872" y="22998"/>
                    <a:pt x="160394" y="1"/>
                    <a:pt x="218287" y="1"/>
                  </a:cubicBezTo>
                  <a:lnTo>
                    <a:pt x="1976274" y="0"/>
                  </a:lnTo>
                  <a:cubicBezTo>
                    <a:pt x="2034167" y="0"/>
                    <a:pt x="2089689" y="22998"/>
                    <a:pt x="2130625" y="63935"/>
                  </a:cubicBezTo>
                  <a:cubicBezTo>
                    <a:pt x="2171562" y="104872"/>
                    <a:pt x="2194559" y="160394"/>
                    <a:pt x="2194559" y="218287"/>
                  </a:cubicBezTo>
                  <a:cubicBezTo>
                    <a:pt x="2194559" y="509325"/>
                    <a:pt x="2194560" y="800363"/>
                    <a:pt x="2194560" y="1091401"/>
                  </a:cubicBezTo>
                  <a:cubicBezTo>
                    <a:pt x="2194560" y="1149294"/>
                    <a:pt x="2171562" y="1204816"/>
                    <a:pt x="2130625" y="1245753"/>
                  </a:cubicBezTo>
                  <a:cubicBezTo>
                    <a:pt x="2089688" y="1286690"/>
                    <a:pt x="2034166" y="1309687"/>
                    <a:pt x="1976273" y="1309687"/>
                  </a:cubicBezTo>
                  <a:lnTo>
                    <a:pt x="218286" y="1309687"/>
                  </a:lnTo>
                  <a:cubicBezTo>
                    <a:pt x="160393" y="1309687"/>
                    <a:pt x="104871" y="1286689"/>
                    <a:pt x="63934" y="1245752"/>
                  </a:cubicBezTo>
                  <a:cubicBezTo>
                    <a:pt x="22997" y="1204815"/>
                    <a:pt x="0" y="1149293"/>
                    <a:pt x="0" y="1091400"/>
                  </a:cubicBezTo>
                  <a:lnTo>
                    <a:pt x="0" y="218286"/>
                  </a:lnTo>
                  <a:close/>
                </a:path>
              </a:pathLst>
            </a:custGeom>
            <a:solidFill>
              <a:schemeClr val="accent1">
                <a:hueOff val="0"/>
                <a:satOff val="0"/>
                <a:lumOff val="0"/>
                <a:alpha val="50000"/>
              </a:schemeClr>
            </a:solidFill>
            <a:ln w="12700"/>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3933" tIns="103932" rIns="143933" bIns="103932" spcCol="1269" anchor="ctr"/>
            <a:lstStyle/>
            <a:p>
              <a:pPr algn="ctr" defTabSz="933381">
                <a:lnSpc>
                  <a:spcPct val="90000"/>
                </a:lnSpc>
                <a:spcAft>
                  <a:spcPct val="35000"/>
                </a:spcAft>
                <a:defRPr/>
              </a:pPr>
              <a:r>
                <a:rPr lang="en-GB" sz="2000" b="1" dirty="0">
                  <a:solidFill>
                    <a:srgbClr val="FFFFFF"/>
                  </a:solidFill>
                </a:rPr>
                <a:t>Physical comorbidities</a:t>
              </a:r>
              <a:r>
                <a:rPr lang="en-GB" sz="2000" b="1" baseline="30000" dirty="0">
                  <a:solidFill>
                    <a:srgbClr val="FFFFFF"/>
                  </a:solidFill>
                </a:rPr>
                <a:t>2</a:t>
              </a:r>
            </a:p>
          </p:txBody>
        </p:sp>
      </p:grpSp>
      <p:grpSp>
        <p:nvGrpSpPr>
          <p:cNvPr id="266244" name="Group 19"/>
          <p:cNvGrpSpPr>
            <a:grpSpLocks/>
          </p:cNvGrpSpPr>
          <p:nvPr/>
        </p:nvGrpSpPr>
        <p:grpSpPr bwMode="auto">
          <a:xfrm>
            <a:off x="915988" y="4360863"/>
            <a:ext cx="7246937" cy="838200"/>
            <a:chOff x="947737" y="4391279"/>
            <a:chExt cx="7246938" cy="839290"/>
          </a:xfrm>
        </p:grpSpPr>
        <p:sp>
          <p:nvSpPr>
            <p:cNvPr id="31" name="Freeform 30"/>
            <p:cNvSpPr/>
            <p:nvPr/>
          </p:nvSpPr>
          <p:spPr bwMode="auto">
            <a:xfrm>
              <a:off x="3181349" y="4391279"/>
              <a:ext cx="5013326" cy="839290"/>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6"/>
                  </a:moveTo>
                  <a:lnTo>
                    <a:pt x="1047750" y="3251184"/>
                  </a:lnTo>
                  <a:cubicBezTo>
                    <a:pt x="1047750" y="3423644"/>
                    <a:pt x="1042809" y="3589037"/>
                    <a:pt x="1034014" y="3710982"/>
                  </a:cubicBezTo>
                  <a:cubicBezTo>
                    <a:pt x="1025219" y="3832927"/>
                    <a:pt x="1013290" y="3901438"/>
                    <a:pt x="1000853" y="3901434"/>
                  </a:cubicBezTo>
                  <a:cubicBezTo>
                    <a:pt x="667235" y="3901434"/>
                    <a:pt x="333617" y="3901438"/>
                    <a:pt x="0" y="3901438"/>
                  </a:cubicBezTo>
                  <a:lnTo>
                    <a:pt x="0" y="3901438"/>
                  </a:lnTo>
                  <a:lnTo>
                    <a:pt x="0" y="3901438"/>
                  </a:lnTo>
                  <a:lnTo>
                    <a:pt x="0" y="2"/>
                  </a:lnTo>
                  <a:lnTo>
                    <a:pt x="0" y="2"/>
                  </a:lnTo>
                  <a:lnTo>
                    <a:pt x="0" y="2"/>
                  </a:lnTo>
                  <a:lnTo>
                    <a:pt x="1000853" y="2"/>
                  </a:lnTo>
                  <a:cubicBezTo>
                    <a:pt x="1013291" y="2"/>
                    <a:pt x="1025219" y="68509"/>
                    <a:pt x="1034014" y="190458"/>
                  </a:cubicBezTo>
                  <a:cubicBezTo>
                    <a:pt x="1042809" y="312403"/>
                    <a:pt x="1047750" y="477800"/>
                    <a:pt x="1047750" y="650256"/>
                  </a:cubicBezTo>
                  <a:lnTo>
                    <a:pt x="1047750" y="650256"/>
                  </a:lnTo>
                  <a:close/>
                </a:path>
              </a:pathLst>
            </a:custGeom>
            <a:solidFill>
              <a:schemeClr val="accent1">
                <a:tint val="40000"/>
                <a:hueOff val="0"/>
                <a:satOff val="0"/>
                <a:lumOff val="0"/>
                <a:alpha val="50000"/>
              </a:schemeClr>
            </a:solidFill>
            <a:ln w="12700">
              <a:solidFill>
                <a:schemeClr val="bg1">
                  <a:lumMod val="50000"/>
                </a:schemeClr>
              </a:solidFill>
            </a:ln>
            <a:effectLst>
              <a:outerShdw blurRad="50800" dist="38100" dir="5400000" algn="t" rotWithShape="0">
                <a:schemeClr val="bg1">
                  <a:lumMod val="65000"/>
                  <a:alpha val="40000"/>
                </a:scheme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956" tIns="81621" rIns="112098" bIns="81622" spcCol="1269" anchor="ctr"/>
            <a:lstStyle/>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Rates of functional recovery are extremely low</a:t>
              </a:r>
              <a:endParaRPr lang="en-GB" sz="1800" baseline="30000" dirty="0">
                <a:solidFill>
                  <a:srgbClr val="000000">
                    <a:hueOff val="0"/>
                    <a:satOff val="0"/>
                    <a:lumOff val="0"/>
                    <a:alphaOff val="0"/>
                  </a:srgbClr>
                </a:solidFill>
              </a:endParaRPr>
            </a:p>
          </p:txBody>
        </p:sp>
        <p:sp>
          <p:nvSpPr>
            <p:cNvPr id="33" name="Freeform 32"/>
            <p:cNvSpPr/>
            <p:nvPr/>
          </p:nvSpPr>
          <p:spPr bwMode="auto">
            <a:xfrm>
              <a:off x="947737" y="4397438"/>
              <a:ext cx="2043510" cy="826973"/>
            </a:xfrm>
            <a:custGeom>
              <a:avLst/>
              <a:gdLst>
                <a:gd name="connsiteX0" fmla="*/ 0 w 2194560"/>
                <a:gd name="connsiteY0" fmla="*/ 218286 h 1309687"/>
                <a:gd name="connsiteX1" fmla="*/ 63935 w 2194560"/>
                <a:gd name="connsiteY1" fmla="*/ 63935 h 1309687"/>
                <a:gd name="connsiteX2" fmla="*/ 218287 w 2194560"/>
                <a:gd name="connsiteY2" fmla="*/ 1 h 1309687"/>
                <a:gd name="connsiteX3" fmla="*/ 1976274 w 2194560"/>
                <a:gd name="connsiteY3" fmla="*/ 0 h 1309687"/>
                <a:gd name="connsiteX4" fmla="*/ 2130625 w 2194560"/>
                <a:gd name="connsiteY4" fmla="*/ 63935 h 1309687"/>
                <a:gd name="connsiteX5" fmla="*/ 2194559 w 2194560"/>
                <a:gd name="connsiteY5" fmla="*/ 218287 h 1309687"/>
                <a:gd name="connsiteX6" fmla="*/ 2194560 w 2194560"/>
                <a:gd name="connsiteY6" fmla="*/ 1091401 h 1309687"/>
                <a:gd name="connsiteX7" fmla="*/ 2130625 w 2194560"/>
                <a:gd name="connsiteY7" fmla="*/ 1245753 h 1309687"/>
                <a:gd name="connsiteX8" fmla="*/ 1976273 w 2194560"/>
                <a:gd name="connsiteY8" fmla="*/ 1309687 h 1309687"/>
                <a:gd name="connsiteX9" fmla="*/ 218286 w 2194560"/>
                <a:gd name="connsiteY9" fmla="*/ 1309687 h 1309687"/>
                <a:gd name="connsiteX10" fmla="*/ 63934 w 2194560"/>
                <a:gd name="connsiteY10" fmla="*/ 1245752 h 1309687"/>
                <a:gd name="connsiteX11" fmla="*/ 0 w 2194560"/>
                <a:gd name="connsiteY11" fmla="*/ 1091400 h 1309687"/>
                <a:gd name="connsiteX12" fmla="*/ 0 w 2194560"/>
                <a:gd name="connsiteY12"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09687">
                  <a:moveTo>
                    <a:pt x="0" y="218286"/>
                  </a:moveTo>
                  <a:cubicBezTo>
                    <a:pt x="0" y="160393"/>
                    <a:pt x="22998" y="104871"/>
                    <a:pt x="63935" y="63935"/>
                  </a:cubicBezTo>
                  <a:cubicBezTo>
                    <a:pt x="104872" y="22998"/>
                    <a:pt x="160394" y="1"/>
                    <a:pt x="218287" y="1"/>
                  </a:cubicBezTo>
                  <a:lnTo>
                    <a:pt x="1976274" y="0"/>
                  </a:lnTo>
                  <a:cubicBezTo>
                    <a:pt x="2034167" y="0"/>
                    <a:pt x="2089689" y="22998"/>
                    <a:pt x="2130625" y="63935"/>
                  </a:cubicBezTo>
                  <a:cubicBezTo>
                    <a:pt x="2171562" y="104872"/>
                    <a:pt x="2194559" y="160394"/>
                    <a:pt x="2194559" y="218287"/>
                  </a:cubicBezTo>
                  <a:cubicBezTo>
                    <a:pt x="2194559" y="509325"/>
                    <a:pt x="2194560" y="800363"/>
                    <a:pt x="2194560" y="1091401"/>
                  </a:cubicBezTo>
                  <a:cubicBezTo>
                    <a:pt x="2194560" y="1149294"/>
                    <a:pt x="2171562" y="1204816"/>
                    <a:pt x="2130625" y="1245753"/>
                  </a:cubicBezTo>
                  <a:cubicBezTo>
                    <a:pt x="2089688" y="1286690"/>
                    <a:pt x="2034166" y="1309687"/>
                    <a:pt x="1976273" y="1309687"/>
                  </a:cubicBezTo>
                  <a:lnTo>
                    <a:pt x="218286" y="1309687"/>
                  </a:lnTo>
                  <a:cubicBezTo>
                    <a:pt x="160393" y="1309687"/>
                    <a:pt x="104871" y="1286689"/>
                    <a:pt x="63934" y="1245752"/>
                  </a:cubicBezTo>
                  <a:cubicBezTo>
                    <a:pt x="22997" y="1204815"/>
                    <a:pt x="0" y="1149293"/>
                    <a:pt x="0" y="1091400"/>
                  </a:cubicBezTo>
                  <a:lnTo>
                    <a:pt x="0" y="218286"/>
                  </a:lnTo>
                  <a:close/>
                </a:path>
              </a:pathLst>
            </a:custGeom>
            <a:solidFill>
              <a:schemeClr val="accent1">
                <a:hueOff val="0"/>
                <a:satOff val="0"/>
                <a:lumOff val="0"/>
                <a:alpha val="50000"/>
              </a:schemeClr>
            </a:solidFill>
            <a:ln w="12700"/>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3933" tIns="103932" rIns="143933" bIns="103932" spcCol="1269" anchor="ctr"/>
            <a:lstStyle/>
            <a:p>
              <a:pPr algn="ctr" defTabSz="933381">
                <a:lnSpc>
                  <a:spcPct val="90000"/>
                </a:lnSpc>
                <a:spcAft>
                  <a:spcPct val="35000"/>
                </a:spcAft>
                <a:defRPr/>
              </a:pPr>
              <a:r>
                <a:rPr lang="en-GB" sz="2000" b="1" dirty="0">
                  <a:solidFill>
                    <a:srgbClr val="FFFFFF"/>
                  </a:solidFill>
                </a:rPr>
                <a:t>Functioning</a:t>
              </a:r>
              <a:r>
                <a:rPr lang="en-GB" sz="2000" b="1" baseline="30000" dirty="0">
                  <a:solidFill>
                    <a:srgbClr val="FFFFFF"/>
                  </a:solidFill>
                </a:rPr>
                <a:t>3</a:t>
              </a:r>
            </a:p>
          </p:txBody>
        </p:sp>
      </p:grpSp>
      <p:grpSp>
        <p:nvGrpSpPr>
          <p:cNvPr id="266245" name="Group 20"/>
          <p:cNvGrpSpPr>
            <a:grpSpLocks/>
          </p:cNvGrpSpPr>
          <p:nvPr/>
        </p:nvGrpSpPr>
        <p:grpSpPr bwMode="auto">
          <a:xfrm>
            <a:off x="915988" y="5329238"/>
            <a:ext cx="7234237" cy="827087"/>
            <a:chOff x="947737" y="5328614"/>
            <a:chExt cx="7234238" cy="826973"/>
          </a:xfrm>
        </p:grpSpPr>
        <p:sp>
          <p:nvSpPr>
            <p:cNvPr id="34" name="Freeform 33"/>
            <p:cNvSpPr/>
            <p:nvPr/>
          </p:nvSpPr>
          <p:spPr bwMode="auto">
            <a:xfrm>
              <a:off x="3181349" y="5334963"/>
              <a:ext cx="5000626" cy="814275"/>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6"/>
                  </a:moveTo>
                  <a:lnTo>
                    <a:pt x="1047750" y="3251184"/>
                  </a:lnTo>
                  <a:cubicBezTo>
                    <a:pt x="1047750" y="3423644"/>
                    <a:pt x="1042809" y="3589037"/>
                    <a:pt x="1034014" y="3710982"/>
                  </a:cubicBezTo>
                  <a:cubicBezTo>
                    <a:pt x="1025219" y="3832927"/>
                    <a:pt x="1013290" y="3901438"/>
                    <a:pt x="1000853" y="3901434"/>
                  </a:cubicBezTo>
                  <a:cubicBezTo>
                    <a:pt x="667235" y="3901434"/>
                    <a:pt x="333617" y="3901438"/>
                    <a:pt x="0" y="3901438"/>
                  </a:cubicBezTo>
                  <a:lnTo>
                    <a:pt x="0" y="3901438"/>
                  </a:lnTo>
                  <a:lnTo>
                    <a:pt x="0" y="3901438"/>
                  </a:lnTo>
                  <a:lnTo>
                    <a:pt x="0" y="2"/>
                  </a:lnTo>
                  <a:lnTo>
                    <a:pt x="0" y="2"/>
                  </a:lnTo>
                  <a:lnTo>
                    <a:pt x="0" y="2"/>
                  </a:lnTo>
                  <a:lnTo>
                    <a:pt x="1000853" y="2"/>
                  </a:lnTo>
                  <a:cubicBezTo>
                    <a:pt x="1013291" y="2"/>
                    <a:pt x="1025219" y="68509"/>
                    <a:pt x="1034014" y="190458"/>
                  </a:cubicBezTo>
                  <a:cubicBezTo>
                    <a:pt x="1042809" y="312403"/>
                    <a:pt x="1047750" y="477800"/>
                    <a:pt x="1047750" y="650256"/>
                  </a:cubicBezTo>
                  <a:lnTo>
                    <a:pt x="1047750" y="650256"/>
                  </a:lnTo>
                  <a:close/>
                </a:path>
              </a:pathLst>
            </a:custGeom>
            <a:solidFill>
              <a:schemeClr val="accent1">
                <a:tint val="40000"/>
                <a:hueOff val="0"/>
                <a:satOff val="0"/>
                <a:lumOff val="0"/>
                <a:alpha val="50000"/>
              </a:schemeClr>
            </a:solidFill>
            <a:ln w="12700">
              <a:solidFill>
                <a:schemeClr val="bg1">
                  <a:lumMod val="50000"/>
                </a:schemeClr>
              </a:solidFill>
            </a:ln>
            <a:effectLst>
              <a:outerShdw blurRad="50800" dist="38100" dir="5400000" algn="t" rotWithShape="0">
                <a:schemeClr val="bg1">
                  <a:lumMod val="65000"/>
                  <a:alpha val="40000"/>
                </a:scheme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956" tIns="81621" rIns="112098" bIns="81622" spcCol="1269" anchor="ctr"/>
            <a:lstStyle/>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Presence of residual symptoms is a predictor of poor outcomes and poor quality of life</a:t>
              </a:r>
              <a:endParaRPr lang="en-GB" sz="1800" baseline="30000" dirty="0">
                <a:solidFill>
                  <a:srgbClr val="000000">
                    <a:hueOff val="0"/>
                    <a:satOff val="0"/>
                    <a:lumOff val="0"/>
                    <a:alphaOff val="0"/>
                  </a:srgbClr>
                </a:solidFill>
              </a:endParaRPr>
            </a:p>
          </p:txBody>
        </p:sp>
        <p:sp>
          <p:nvSpPr>
            <p:cNvPr id="35" name="Freeform 34"/>
            <p:cNvSpPr/>
            <p:nvPr/>
          </p:nvSpPr>
          <p:spPr bwMode="auto">
            <a:xfrm>
              <a:off x="947737" y="5328614"/>
              <a:ext cx="2068910" cy="826973"/>
            </a:xfrm>
            <a:custGeom>
              <a:avLst/>
              <a:gdLst>
                <a:gd name="connsiteX0" fmla="*/ 0 w 2194560"/>
                <a:gd name="connsiteY0" fmla="*/ 218286 h 1309687"/>
                <a:gd name="connsiteX1" fmla="*/ 63935 w 2194560"/>
                <a:gd name="connsiteY1" fmla="*/ 63935 h 1309687"/>
                <a:gd name="connsiteX2" fmla="*/ 218287 w 2194560"/>
                <a:gd name="connsiteY2" fmla="*/ 1 h 1309687"/>
                <a:gd name="connsiteX3" fmla="*/ 1976274 w 2194560"/>
                <a:gd name="connsiteY3" fmla="*/ 0 h 1309687"/>
                <a:gd name="connsiteX4" fmla="*/ 2130625 w 2194560"/>
                <a:gd name="connsiteY4" fmla="*/ 63935 h 1309687"/>
                <a:gd name="connsiteX5" fmla="*/ 2194559 w 2194560"/>
                <a:gd name="connsiteY5" fmla="*/ 218287 h 1309687"/>
                <a:gd name="connsiteX6" fmla="*/ 2194560 w 2194560"/>
                <a:gd name="connsiteY6" fmla="*/ 1091401 h 1309687"/>
                <a:gd name="connsiteX7" fmla="*/ 2130625 w 2194560"/>
                <a:gd name="connsiteY7" fmla="*/ 1245753 h 1309687"/>
                <a:gd name="connsiteX8" fmla="*/ 1976273 w 2194560"/>
                <a:gd name="connsiteY8" fmla="*/ 1309687 h 1309687"/>
                <a:gd name="connsiteX9" fmla="*/ 218286 w 2194560"/>
                <a:gd name="connsiteY9" fmla="*/ 1309687 h 1309687"/>
                <a:gd name="connsiteX10" fmla="*/ 63934 w 2194560"/>
                <a:gd name="connsiteY10" fmla="*/ 1245752 h 1309687"/>
                <a:gd name="connsiteX11" fmla="*/ 0 w 2194560"/>
                <a:gd name="connsiteY11" fmla="*/ 1091400 h 1309687"/>
                <a:gd name="connsiteX12" fmla="*/ 0 w 2194560"/>
                <a:gd name="connsiteY12"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09687">
                  <a:moveTo>
                    <a:pt x="0" y="218286"/>
                  </a:moveTo>
                  <a:cubicBezTo>
                    <a:pt x="0" y="160393"/>
                    <a:pt x="22998" y="104871"/>
                    <a:pt x="63935" y="63935"/>
                  </a:cubicBezTo>
                  <a:cubicBezTo>
                    <a:pt x="104872" y="22998"/>
                    <a:pt x="160394" y="1"/>
                    <a:pt x="218287" y="1"/>
                  </a:cubicBezTo>
                  <a:lnTo>
                    <a:pt x="1976274" y="0"/>
                  </a:lnTo>
                  <a:cubicBezTo>
                    <a:pt x="2034167" y="0"/>
                    <a:pt x="2089689" y="22998"/>
                    <a:pt x="2130625" y="63935"/>
                  </a:cubicBezTo>
                  <a:cubicBezTo>
                    <a:pt x="2171562" y="104872"/>
                    <a:pt x="2194559" y="160394"/>
                    <a:pt x="2194559" y="218287"/>
                  </a:cubicBezTo>
                  <a:cubicBezTo>
                    <a:pt x="2194559" y="509325"/>
                    <a:pt x="2194560" y="800363"/>
                    <a:pt x="2194560" y="1091401"/>
                  </a:cubicBezTo>
                  <a:cubicBezTo>
                    <a:pt x="2194560" y="1149294"/>
                    <a:pt x="2171562" y="1204816"/>
                    <a:pt x="2130625" y="1245753"/>
                  </a:cubicBezTo>
                  <a:cubicBezTo>
                    <a:pt x="2089688" y="1286690"/>
                    <a:pt x="2034166" y="1309687"/>
                    <a:pt x="1976273" y="1309687"/>
                  </a:cubicBezTo>
                  <a:lnTo>
                    <a:pt x="218286" y="1309687"/>
                  </a:lnTo>
                  <a:cubicBezTo>
                    <a:pt x="160393" y="1309687"/>
                    <a:pt x="104871" y="1286689"/>
                    <a:pt x="63934" y="1245752"/>
                  </a:cubicBezTo>
                  <a:cubicBezTo>
                    <a:pt x="22997" y="1204815"/>
                    <a:pt x="0" y="1149293"/>
                    <a:pt x="0" y="1091400"/>
                  </a:cubicBezTo>
                  <a:lnTo>
                    <a:pt x="0" y="218286"/>
                  </a:lnTo>
                  <a:close/>
                </a:path>
              </a:pathLst>
            </a:custGeom>
            <a:solidFill>
              <a:schemeClr val="accent1">
                <a:hueOff val="0"/>
                <a:satOff val="0"/>
                <a:lumOff val="0"/>
                <a:alpha val="50000"/>
              </a:schemeClr>
            </a:solidFill>
            <a:ln w="12700"/>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3933" tIns="103932" rIns="143933" bIns="103932" spcCol="1269" anchor="ctr"/>
            <a:lstStyle/>
            <a:p>
              <a:pPr algn="ctr" defTabSz="933381">
                <a:lnSpc>
                  <a:spcPct val="90000"/>
                </a:lnSpc>
                <a:spcAft>
                  <a:spcPct val="35000"/>
                </a:spcAft>
                <a:defRPr/>
              </a:pPr>
              <a:r>
                <a:rPr lang="en-GB" sz="2000" b="1" dirty="0">
                  <a:solidFill>
                    <a:srgbClr val="FFFFFF"/>
                  </a:solidFill>
                </a:rPr>
                <a:t>Residual symptoms</a:t>
              </a:r>
              <a:r>
                <a:rPr lang="en-GB" sz="2000" b="1" baseline="30000" dirty="0">
                  <a:solidFill>
                    <a:srgbClr val="FFFFFF"/>
                  </a:solidFill>
                </a:rPr>
                <a:t>3,4</a:t>
              </a:r>
            </a:p>
          </p:txBody>
        </p:sp>
      </p:grpSp>
      <p:sp>
        <p:nvSpPr>
          <p:cNvPr id="36" name="Rounded Rectangle 35"/>
          <p:cNvSpPr/>
          <p:nvPr/>
        </p:nvSpPr>
        <p:spPr bwMode="auto">
          <a:xfrm>
            <a:off x="923925" y="1119116"/>
            <a:ext cx="7244715" cy="870918"/>
          </a:xfrm>
          <a:prstGeom prst="roundRect">
            <a:avLst/>
          </a:prstGeom>
          <a:solidFill>
            <a:schemeClr val="accent1">
              <a:alpha val="50000"/>
            </a:schemeClr>
          </a:solidFill>
          <a:ln w="12700" cap="flat" cmpd="sng" algn="ctr">
            <a:solidFill>
              <a:schemeClr val="bg1"/>
            </a:solidFill>
            <a:prstDash val="solid"/>
            <a:round/>
            <a:headEnd type="none" w="med" len="med"/>
            <a:tailEnd type="none" w="med" len="med"/>
          </a:ln>
          <a:effectLst>
            <a:outerShdw blurRad="50800" dist="38100" dir="5400000" algn="t" rotWithShape="0">
              <a:schemeClr val="bg1">
                <a:lumMod val="50000"/>
                <a:alpha val="40000"/>
              </a:schemeClr>
            </a:outerShdw>
          </a:effectLst>
          <a:scene3d>
            <a:camera prst="orthographicFront"/>
            <a:lightRig rig="threePt" dir="t"/>
          </a:scene3d>
          <a:sp3d>
            <a:bevelT/>
          </a:sp3d>
        </p:spPr>
        <p:txBody>
          <a:bodyPr lIns="91433" tIns="45716" rIns="91433" bIns="45716" anchor="ctr"/>
          <a:lstStyle/>
          <a:p>
            <a:pPr algn="ctr" defTabSz="355574">
              <a:lnSpc>
                <a:spcPct val="90000"/>
              </a:lnSpc>
              <a:spcAft>
                <a:spcPct val="35000"/>
              </a:spcAft>
              <a:defRPr/>
            </a:pPr>
            <a:r>
              <a:rPr lang="en-GB" sz="2000" b="1" dirty="0">
                <a:solidFill>
                  <a:srgbClr val="FFFFFF"/>
                </a:solidFill>
                <a:latin typeface="Arial"/>
                <a:ea typeface="ＭＳ Ｐゴシック" pitchFamily="1" charset="-128"/>
                <a:cs typeface="+mn-cs"/>
              </a:rPr>
              <a:t>Bipolar disorder is one of the world’s most </a:t>
            </a:r>
            <a:br>
              <a:rPr lang="en-GB" sz="2000" b="1" dirty="0">
                <a:solidFill>
                  <a:srgbClr val="FFFFFF"/>
                </a:solidFill>
                <a:latin typeface="Arial"/>
                <a:ea typeface="ＭＳ Ｐゴシック" pitchFamily="1" charset="-128"/>
                <a:cs typeface="+mn-cs"/>
              </a:rPr>
            </a:br>
            <a:r>
              <a:rPr lang="en-GB" sz="2000" b="1" dirty="0">
                <a:solidFill>
                  <a:srgbClr val="FFFFFF"/>
                </a:solidFill>
                <a:latin typeface="Arial"/>
                <a:ea typeface="ＭＳ Ｐゴシック" pitchFamily="1" charset="-128"/>
                <a:cs typeface="+mn-cs"/>
              </a:rPr>
              <a:t>disabling conditions</a:t>
            </a:r>
            <a:r>
              <a:rPr lang="en-GB" sz="2000" b="1" baseline="30000" dirty="0">
                <a:solidFill>
                  <a:srgbClr val="FFFFFF"/>
                </a:solidFill>
                <a:latin typeface="Arial"/>
                <a:ea typeface="ＭＳ Ｐゴシック" pitchFamily="1" charset="-128"/>
                <a:cs typeface="+mn-cs"/>
              </a:rPr>
              <a:t>1</a:t>
            </a:r>
            <a:endParaRPr lang="en-GB" sz="2000" b="1" dirty="0">
              <a:solidFill>
                <a:srgbClr val="FFFFFF"/>
              </a:solidFill>
              <a:latin typeface="Arial"/>
              <a:ea typeface="ＭＳ Ｐゴシック" pitchFamily="1" charset="-128"/>
              <a:cs typeface="+mn-cs"/>
            </a:endParaRPr>
          </a:p>
        </p:txBody>
      </p:sp>
      <p:grpSp>
        <p:nvGrpSpPr>
          <p:cNvPr id="266249" name="Group 18"/>
          <p:cNvGrpSpPr>
            <a:grpSpLocks/>
          </p:cNvGrpSpPr>
          <p:nvPr/>
        </p:nvGrpSpPr>
        <p:grpSpPr bwMode="auto">
          <a:xfrm>
            <a:off x="911225" y="2101850"/>
            <a:ext cx="7243763" cy="863600"/>
            <a:chOff x="928687" y="3445523"/>
            <a:chExt cx="7243764" cy="863837"/>
          </a:xfrm>
        </p:grpSpPr>
        <p:sp>
          <p:nvSpPr>
            <p:cNvPr id="13" name="Freeform 12"/>
            <p:cNvSpPr/>
            <p:nvPr/>
          </p:nvSpPr>
          <p:spPr bwMode="auto">
            <a:xfrm>
              <a:off x="3179762" y="3445523"/>
              <a:ext cx="4992689" cy="863837"/>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6"/>
                  </a:moveTo>
                  <a:lnTo>
                    <a:pt x="1047750" y="3251184"/>
                  </a:lnTo>
                  <a:cubicBezTo>
                    <a:pt x="1047750" y="3423644"/>
                    <a:pt x="1042809" y="3589037"/>
                    <a:pt x="1034014" y="3710982"/>
                  </a:cubicBezTo>
                  <a:cubicBezTo>
                    <a:pt x="1025219" y="3832927"/>
                    <a:pt x="1013290" y="3901438"/>
                    <a:pt x="1000853" y="3901434"/>
                  </a:cubicBezTo>
                  <a:cubicBezTo>
                    <a:pt x="667235" y="3901434"/>
                    <a:pt x="333617" y="3901438"/>
                    <a:pt x="0" y="3901438"/>
                  </a:cubicBezTo>
                  <a:lnTo>
                    <a:pt x="0" y="3901438"/>
                  </a:lnTo>
                  <a:lnTo>
                    <a:pt x="0" y="3901438"/>
                  </a:lnTo>
                  <a:lnTo>
                    <a:pt x="0" y="2"/>
                  </a:lnTo>
                  <a:lnTo>
                    <a:pt x="0" y="2"/>
                  </a:lnTo>
                  <a:lnTo>
                    <a:pt x="0" y="2"/>
                  </a:lnTo>
                  <a:lnTo>
                    <a:pt x="1000853" y="2"/>
                  </a:lnTo>
                  <a:cubicBezTo>
                    <a:pt x="1013291" y="2"/>
                    <a:pt x="1025219" y="68509"/>
                    <a:pt x="1034014" y="190458"/>
                  </a:cubicBezTo>
                  <a:cubicBezTo>
                    <a:pt x="1042809" y="312403"/>
                    <a:pt x="1047750" y="477800"/>
                    <a:pt x="1047750" y="650256"/>
                  </a:cubicBezTo>
                  <a:lnTo>
                    <a:pt x="1047750" y="650256"/>
                  </a:lnTo>
                  <a:close/>
                </a:path>
              </a:pathLst>
            </a:custGeom>
            <a:solidFill>
              <a:schemeClr val="accent1">
                <a:tint val="40000"/>
                <a:hueOff val="0"/>
                <a:satOff val="0"/>
                <a:lumOff val="0"/>
                <a:alpha val="50000"/>
              </a:schemeClr>
            </a:solidFill>
            <a:ln w="12700">
              <a:solidFill>
                <a:schemeClr val="bg1">
                  <a:lumMod val="50000"/>
                </a:schemeClr>
              </a:solidFill>
            </a:ln>
            <a:effectLst>
              <a:outerShdw blurRad="50800" dist="38100" dir="5400000" algn="t" rotWithShape="0">
                <a:schemeClr val="bg1">
                  <a:lumMod val="65000"/>
                  <a:alpha val="40000"/>
                </a:scheme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956" tIns="81621" rIns="112098" bIns="81622" spcCol="1269" anchor="ctr"/>
            <a:lstStyle/>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Substance abuse</a:t>
              </a:r>
            </a:p>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Anxiety disorder</a:t>
              </a:r>
            </a:p>
            <a:p>
              <a:pPr marL="171438" lvl="1" indent="-171438" defTabSz="711148">
                <a:lnSpc>
                  <a:spcPct val="90000"/>
                </a:lnSpc>
                <a:spcAft>
                  <a:spcPct val="15000"/>
                </a:spcAft>
                <a:buFontTx/>
                <a:buChar char="••"/>
                <a:defRPr/>
              </a:pPr>
              <a:r>
                <a:rPr lang="en-GB" sz="1800" dirty="0">
                  <a:solidFill>
                    <a:srgbClr val="000000">
                      <a:hueOff val="0"/>
                      <a:satOff val="0"/>
                      <a:lumOff val="0"/>
                      <a:alphaOff val="0"/>
                    </a:srgbClr>
                  </a:solidFill>
                </a:rPr>
                <a:t>Axis II disorders</a:t>
              </a:r>
            </a:p>
          </p:txBody>
        </p:sp>
        <p:sp>
          <p:nvSpPr>
            <p:cNvPr id="14" name="Freeform 13"/>
            <p:cNvSpPr/>
            <p:nvPr/>
          </p:nvSpPr>
          <p:spPr bwMode="auto">
            <a:xfrm>
              <a:off x="928687" y="3463955"/>
              <a:ext cx="2099073" cy="826973"/>
            </a:xfrm>
            <a:custGeom>
              <a:avLst/>
              <a:gdLst>
                <a:gd name="connsiteX0" fmla="*/ 0 w 2194560"/>
                <a:gd name="connsiteY0" fmla="*/ 218286 h 1309687"/>
                <a:gd name="connsiteX1" fmla="*/ 63935 w 2194560"/>
                <a:gd name="connsiteY1" fmla="*/ 63935 h 1309687"/>
                <a:gd name="connsiteX2" fmla="*/ 218287 w 2194560"/>
                <a:gd name="connsiteY2" fmla="*/ 1 h 1309687"/>
                <a:gd name="connsiteX3" fmla="*/ 1976274 w 2194560"/>
                <a:gd name="connsiteY3" fmla="*/ 0 h 1309687"/>
                <a:gd name="connsiteX4" fmla="*/ 2130625 w 2194560"/>
                <a:gd name="connsiteY4" fmla="*/ 63935 h 1309687"/>
                <a:gd name="connsiteX5" fmla="*/ 2194559 w 2194560"/>
                <a:gd name="connsiteY5" fmla="*/ 218287 h 1309687"/>
                <a:gd name="connsiteX6" fmla="*/ 2194560 w 2194560"/>
                <a:gd name="connsiteY6" fmla="*/ 1091401 h 1309687"/>
                <a:gd name="connsiteX7" fmla="*/ 2130625 w 2194560"/>
                <a:gd name="connsiteY7" fmla="*/ 1245753 h 1309687"/>
                <a:gd name="connsiteX8" fmla="*/ 1976273 w 2194560"/>
                <a:gd name="connsiteY8" fmla="*/ 1309687 h 1309687"/>
                <a:gd name="connsiteX9" fmla="*/ 218286 w 2194560"/>
                <a:gd name="connsiteY9" fmla="*/ 1309687 h 1309687"/>
                <a:gd name="connsiteX10" fmla="*/ 63934 w 2194560"/>
                <a:gd name="connsiteY10" fmla="*/ 1245752 h 1309687"/>
                <a:gd name="connsiteX11" fmla="*/ 0 w 2194560"/>
                <a:gd name="connsiteY11" fmla="*/ 1091400 h 1309687"/>
                <a:gd name="connsiteX12" fmla="*/ 0 w 2194560"/>
                <a:gd name="connsiteY12"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09687">
                  <a:moveTo>
                    <a:pt x="0" y="218286"/>
                  </a:moveTo>
                  <a:cubicBezTo>
                    <a:pt x="0" y="160393"/>
                    <a:pt x="22998" y="104871"/>
                    <a:pt x="63935" y="63935"/>
                  </a:cubicBezTo>
                  <a:cubicBezTo>
                    <a:pt x="104872" y="22998"/>
                    <a:pt x="160394" y="1"/>
                    <a:pt x="218287" y="1"/>
                  </a:cubicBezTo>
                  <a:lnTo>
                    <a:pt x="1976274" y="0"/>
                  </a:lnTo>
                  <a:cubicBezTo>
                    <a:pt x="2034167" y="0"/>
                    <a:pt x="2089689" y="22998"/>
                    <a:pt x="2130625" y="63935"/>
                  </a:cubicBezTo>
                  <a:cubicBezTo>
                    <a:pt x="2171562" y="104872"/>
                    <a:pt x="2194559" y="160394"/>
                    <a:pt x="2194559" y="218287"/>
                  </a:cubicBezTo>
                  <a:cubicBezTo>
                    <a:pt x="2194559" y="509325"/>
                    <a:pt x="2194560" y="800363"/>
                    <a:pt x="2194560" y="1091401"/>
                  </a:cubicBezTo>
                  <a:cubicBezTo>
                    <a:pt x="2194560" y="1149294"/>
                    <a:pt x="2171562" y="1204816"/>
                    <a:pt x="2130625" y="1245753"/>
                  </a:cubicBezTo>
                  <a:cubicBezTo>
                    <a:pt x="2089688" y="1286690"/>
                    <a:pt x="2034166" y="1309687"/>
                    <a:pt x="1976273" y="1309687"/>
                  </a:cubicBezTo>
                  <a:lnTo>
                    <a:pt x="218286" y="1309687"/>
                  </a:lnTo>
                  <a:cubicBezTo>
                    <a:pt x="160393" y="1309687"/>
                    <a:pt x="104871" y="1286689"/>
                    <a:pt x="63934" y="1245752"/>
                  </a:cubicBezTo>
                  <a:cubicBezTo>
                    <a:pt x="22997" y="1204815"/>
                    <a:pt x="0" y="1149293"/>
                    <a:pt x="0" y="1091400"/>
                  </a:cubicBezTo>
                  <a:lnTo>
                    <a:pt x="0" y="218286"/>
                  </a:lnTo>
                  <a:close/>
                </a:path>
              </a:pathLst>
            </a:custGeom>
            <a:solidFill>
              <a:schemeClr val="accent1">
                <a:hueOff val="0"/>
                <a:satOff val="0"/>
                <a:lumOff val="0"/>
                <a:alpha val="50000"/>
              </a:schemeClr>
            </a:solidFill>
            <a:ln w="12700"/>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3933" tIns="103932" rIns="143933" bIns="103932" spcCol="1269" anchor="ctr"/>
            <a:lstStyle/>
            <a:p>
              <a:pPr algn="ctr" defTabSz="933381">
                <a:lnSpc>
                  <a:spcPct val="90000"/>
                </a:lnSpc>
                <a:spcAft>
                  <a:spcPct val="35000"/>
                </a:spcAft>
                <a:defRPr/>
              </a:pPr>
              <a:r>
                <a:rPr lang="en-GB" sz="2000" b="1" dirty="0">
                  <a:solidFill>
                    <a:srgbClr val="FFFFFF"/>
                  </a:solidFill>
                </a:rPr>
                <a:t>Psychiatric comorbidities</a:t>
              </a:r>
              <a:r>
                <a:rPr lang="en-GB" sz="2000" b="1" baseline="30000" dirty="0">
                  <a:solidFill>
                    <a:srgbClr val="FFFFFF"/>
                  </a:solidFill>
                </a:rPr>
                <a:t>1</a:t>
              </a: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body" idx="1"/>
          </p:nvPr>
        </p:nvSpPr>
        <p:spPr>
          <a:xfrm>
            <a:off x="684213" y="1412875"/>
            <a:ext cx="7772400" cy="5203825"/>
          </a:xfrm>
        </p:spPr>
        <p:txBody>
          <a:bodyPr/>
          <a:lstStyle/>
          <a:p>
            <a:pPr eaLnBrk="1" hangingPunct="1">
              <a:lnSpc>
                <a:spcPct val="90000"/>
              </a:lnSpc>
              <a:buClr>
                <a:srgbClr val="BE0058"/>
              </a:buClr>
              <a:buFont typeface="Wingdings" pitchFamily="2" charset="2"/>
              <a:buChar char="q"/>
            </a:pPr>
            <a:endParaRPr lang="en-GB" sz="2000" smtClean="0"/>
          </a:p>
          <a:p>
            <a:pPr eaLnBrk="1" hangingPunct="1">
              <a:lnSpc>
                <a:spcPct val="90000"/>
              </a:lnSpc>
              <a:buClr>
                <a:srgbClr val="BE0058"/>
              </a:buClr>
              <a:buFont typeface="Wingdings" pitchFamily="2" charset="2"/>
              <a:buChar char="q"/>
            </a:pPr>
            <a:r>
              <a:rPr lang="en-GB" sz="2000" smtClean="0"/>
              <a:t>Bipolar Disorders are common and costly illnesses</a:t>
            </a:r>
          </a:p>
          <a:p>
            <a:pPr eaLnBrk="1" hangingPunct="1">
              <a:lnSpc>
                <a:spcPct val="90000"/>
              </a:lnSpc>
              <a:buClr>
                <a:srgbClr val="BE0058"/>
              </a:buClr>
              <a:buFont typeface="Wingdings" pitchFamily="2" charset="2"/>
              <a:buChar char="q"/>
            </a:pPr>
            <a:r>
              <a:rPr lang="en-GB" sz="2000" smtClean="0"/>
              <a:t>Accurate diagnosis of BD is frequently delayed</a:t>
            </a:r>
          </a:p>
          <a:p>
            <a:pPr eaLnBrk="1" hangingPunct="1">
              <a:lnSpc>
                <a:spcPct val="90000"/>
              </a:lnSpc>
              <a:buClr>
                <a:srgbClr val="BE0058"/>
              </a:buClr>
              <a:buFont typeface="Wingdings" pitchFamily="2" charset="2"/>
              <a:buChar char="q"/>
            </a:pPr>
            <a:r>
              <a:rPr lang="en-GB" sz="2000" smtClean="0"/>
              <a:t>The outcome for patients is frequently poor</a:t>
            </a:r>
          </a:p>
          <a:p>
            <a:pPr eaLnBrk="1" hangingPunct="1">
              <a:lnSpc>
                <a:spcPct val="90000"/>
              </a:lnSpc>
              <a:buClr>
                <a:srgbClr val="BE0058"/>
              </a:buClr>
              <a:buFont typeface="Wingdings" pitchFamily="2" charset="2"/>
              <a:buChar char="q"/>
            </a:pPr>
            <a:r>
              <a:rPr lang="en-GB" sz="2000" smtClean="0"/>
              <a:t>The annual cost of managing Bipolar Disorder is considerable</a:t>
            </a:r>
          </a:p>
          <a:p>
            <a:pPr eaLnBrk="1" hangingPunct="1">
              <a:lnSpc>
                <a:spcPct val="90000"/>
              </a:lnSpc>
              <a:buClr>
                <a:srgbClr val="BE0058"/>
              </a:buClr>
              <a:buFont typeface="Wingdings" pitchFamily="2" charset="2"/>
              <a:buChar char="q"/>
            </a:pPr>
            <a:r>
              <a:rPr lang="en-GB" sz="2000" smtClean="0"/>
              <a:t>Hospitalisation costs may account for 60% of the overall direct costs</a:t>
            </a:r>
          </a:p>
          <a:p>
            <a:pPr eaLnBrk="1" hangingPunct="1">
              <a:lnSpc>
                <a:spcPct val="90000"/>
              </a:lnSpc>
              <a:buClr>
                <a:srgbClr val="BE0058"/>
              </a:buClr>
              <a:buFont typeface="Wingdings" pitchFamily="2" charset="2"/>
              <a:buChar char="q"/>
            </a:pPr>
            <a:r>
              <a:rPr lang="en-GB" sz="2000" smtClean="0"/>
              <a:t>Cognitive Impairment is a likely determinant of outcome</a:t>
            </a:r>
          </a:p>
          <a:p>
            <a:pPr eaLnBrk="1" hangingPunct="1">
              <a:lnSpc>
                <a:spcPct val="90000"/>
              </a:lnSpc>
              <a:buClr>
                <a:srgbClr val="BE0058"/>
              </a:buClr>
              <a:buFont typeface="Wingdings" pitchFamily="2" charset="2"/>
              <a:buChar char="q"/>
            </a:pPr>
            <a:r>
              <a:rPr lang="en-GB" sz="2000" smtClean="0"/>
              <a:t>Bipolar Disorders are highly comorbid and these patients are particularly challenging</a:t>
            </a:r>
          </a:p>
          <a:p>
            <a:pPr eaLnBrk="1" hangingPunct="1">
              <a:lnSpc>
                <a:spcPct val="90000"/>
              </a:lnSpc>
              <a:buClr>
                <a:srgbClr val="BE0058"/>
              </a:buClr>
              <a:buFont typeface="Wingdings" pitchFamily="2" charset="2"/>
              <a:buChar char="q"/>
            </a:pPr>
            <a:r>
              <a:rPr lang="en-GB" sz="2000" smtClean="0"/>
              <a:t>Bipolar Disorder is under-recognised by psychiatrists in patients with Major Depressive Episodes</a:t>
            </a:r>
          </a:p>
          <a:p>
            <a:pPr eaLnBrk="1" hangingPunct="1">
              <a:lnSpc>
                <a:spcPct val="90000"/>
              </a:lnSpc>
              <a:buClr>
                <a:srgbClr val="BE0058"/>
              </a:buClr>
            </a:pPr>
            <a:r>
              <a:rPr lang="en-GB" sz="2000" smtClean="0"/>
              <a:t>	</a:t>
            </a:r>
          </a:p>
          <a:p>
            <a:pPr eaLnBrk="1" hangingPunct="1">
              <a:lnSpc>
                <a:spcPct val="90000"/>
              </a:lnSpc>
              <a:buClr>
                <a:srgbClr val="BE0058"/>
              </a:buClr>
            </a:pPr>
            <a:r>
              <a:rPr lang="en-GB" sz="2000" smtClean="0"/>
              <a:t>	Therapeutic strategies should be based on accurate diagnosis</a:t>
            </a:r>
          </a:p>
          <a:p>
            <a:pPr eaLnBrk="1" hangingPunct="1">
              <a:lnSpc>
                <a:spcPct val="90000"/>
              </a:lnSpc>
              <a:buClr>
                <a:srgbClr val="BE0058"/>
              </a:buClr>
            </a:pPr>
            <a:r>
              <a:rPr lang="en-GB" sz="2000" smtClean="0"/>
              <a:t>	and then optimised management should improve the outcome of the illness</a:t>
            </a:r>
          </a:p>
        </p:txBody>
      </p:sp>
      <p:sp>
        <p:nvSpPr>
          <p:cNvPr id="4" name="AutoShape 23"/>
          <p:cNvSpPr>
            <a:spLocks noChangeArrowheads="1"/>
          </p:cNvSpPr>
          <p:nvPr/>
        </p:nvSpPr>
        <p:spPr bwMode="auto">
          <a:xfrm>
            <a:off x="755576" y="260648"/>
            <a:ext cx="7772400" cy="9906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eaLnBrk="0" hangingPunct="0">
              <a:defRPr/>
            </a:pPr>
            <a:r>
              <a:rPr lang="en-GB" sz="3600" dirty="0">
                <a:solidFill>
                  <a:schemeClr val="bg1"/>
                </a:solidFill>
                <a:latin typeface="+mn-lt"/>
                <a:cs typeface="+mn-cs"/>
              </a:rPr>
              <a:t>Conclusions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ctrTitle" sz="quarter"/>
          </p:nvPr>
        </p:nvSpPr>
        <p:spPr>
          <a:xfrm>
            <a:off x="0" y="188640"/>
            <a:ext cx="9144000" cy="2083073"/>
          </a:xfrm>
        </p:spPr>
        <p:txBody>
          <a:bodyPr/>
          <a:lstStyle/>
          <a:p>
            <a:pPr algn="ctr"/>
            <a:r>
              <a:rPr lang="en-CA" dirty="0" smtClean="0"/>
              <a:t/>
            </a:r>
            <a:br>
              <a:rPr lang="en-CA" dirty="0" smtClean="0"/>
            </a:br>
            <a:r>
              <a:rPr lang="en-CA" sz="3200" dirty="0" smtClean="0">
                <a:solidFill>
                  <a:schemeClr val="tx2"/>
                </a:solidFill>
              </a:rPr>
              <a:t>Neuropsychopharmacology </a:t>
            </a:r>
            <a:br>
              <a:rPr lang="en-CA" sz="3200" dirty="0" smtClean="0">
                <a:solidFill>
                  <a:schemeClr val="tx2"/>
                </a:solidFill>
              </a:rPr>
            </a:br>
            <a:r>
              <a:rPr lang="en-CA" sz="3200" dirty="0" smtClean="0">
                <a:solidFill>
                  <a:schemeClr val="tx2"/>
                </a:solidFill>
              </a:rPr>
              <a:t>of Bipolar Disorder</a:t>
            </a:r>
            <a:br>
              <a:rPr lang="en-CA" sz="3200" dirty="0" smtClean="0">
                <a:solidFill>
                  <a:schemeClr val="tx2"/>
                </a:solidFill>
              </a:rPr>
            </a:br>
            <a:r>
              <a:rPr lang="en-CA" sz="3200" dirty="0" smtClean="0">
                <a:solidFill>
                  <a:schemeClr val="tx2"/>
                </a:solidFill>
              </a:rPr>
              <a:t>Part 2  </a:t>
            </a:r>
            <a:br>
              <a:rPr lang="en-CA" sz="3200" dirty="0" smtClean="0">
                <a:solidFill>
                  <a:schemeClr val="tx2"/>
                </a:solidFill>
              </a:rPr>
            </a:br>
            <a:r>
              <a:rPr lang="en-CA" sz="3200" dirty="0" smtClean="0">
                <a:solidFill>
                  <a:schemeClr val="tx2"/>
                </a:solidFill>
              </a:rPr>
              <a:t/>
            </a:r>
            <a:br>
              <a:rPr lang="en-CA" sz="3200" dirty="0" smtClean="0">
                <a:solidFill>
                  <a:schemeClr val="tx2"/>
                </a:solidFill>
              </a:rPr>
            </a:br>
            <a:r>
              <a:rPr lang="en-CA" dirty="0" smtClean="0">
                <a:solidFill>
                  <a:schemeClr val="tx2"/>
                </a:solidFill>
              </a:rPr>
              <a:t> </a:t>
            </a:r>
            <a:br>
              <a:rPr lang="en-CA" dirty="0" smtClean="0">
                <a:solidFill>
                  <a:schemeClr val="tx2"/>
                </a:solidFill>
              </a:rPr>
            </a:br>
            <a:endParaRPr lang="en-US" dirty="0" smtClean="0">
              <a:solidFill>
                <a:schemeClr val="tx2"/>
              </a:solidFill>
            </a:endParaRPr>
          </a:p>
        </p:txBody>
      </p:sp>
      <p:sp>
        <p:nvSpPr>
          <p:cNvPr id="153602" name="Subtitle 2"/>
          <p:cNvSpPr>
            <a:spLocks noGrp="1"/>
          </p:cNvSpPr>
          <p:nvPr>
            <p:ph type="subTitle" sz="quarter" idx="1"/>
          </p:nvPr>
        </p:nvSpPr>
        <p:spPr>
          <a:xfrm>
            <a:off x="0" y="4797425"/>
            <a:ext cx="9144000" cy="2674938"/>
          </a:xfrm>
        </p:spPr>
        <p:txBody>
          <a:bodyPr/>
          <a:lstStyle/>
          <a:p>
            <a:endParaRPr lang="en-GB" dirty="0" smtClean="0"/>
          </a:p>
          <a:p>
            <a:endParaRPr lang="en-GB" sz="2400" dirty="0" smtClean="0"/>
          </a:p>
          <a:p>
            <a:r>
              <a:rPr lang="en-GB" sz="2400" dirty="0" smtClean="0">
                <a:solidFill>
                  <a:schemeClr val="tx2"/>
                </a:solidFill>
              </a:rPr>
              <a:t>Professor Allan Young</a:t>
            </a:r>
            <a:r>
              <a:rPr lang="en-GB" sz="2400" i="1" dirty="0" smtClean="0">
                <a:solidFill>
                  <a:schemeClr val="tx2"/>
                </a:solidFill>
              </a:rPr>
              <a:t/>
            </a:r>
            <a:br>
              <a:rPr lang="en-GB" sz="2400" i="1" dirty="0" smtClean="0">
                <a:solidFill>
                  <a:schemeClr val="tx2"/>
                </a:solidFill>
              </a:rPr>
            </a:br>
            <a:r>
              <a:rPr lang="en-GB" sz="2400" i="1" dirty="0" smtClean="0">
                <a:solidFill>
                  <a:schemeClr val="tx2"/>
                </a:solidFill>
              </a:rPr>
              <a:t>Imperial College London</a:t>
            </a:r>
          </a:p>
          <a:p>
            <a:endParaRPr lang="en-US" sz="2400" dirty="0" smtClean="0">
              <a:solidFill>
                <a:schemeClr val="tx2"/>
              </a:solidFill>
            </a:endParaRPr>
          </a:p>
        </p:txBody>
      </p:sp>
      <p:sp>
        <p:nvSpPr>
          <p:cNvPr id="153603" name="Rectangle 6"/>
          <p:cNvSpPr>
            <a:spLocks noChangeArrowheads="1"/>
          </p:cNvSpPr>
          <p:nvPr/>
        </p:nvSpPr>
        <p:spPr bwMode="auto">
          <a:xfrm>
            <a:off x="2913063" y="2844800"/>
            <a:ext cx="3378200" cy="1811338"/>
          </a:xfrm>
          <a:prstGeom prst="rect">
            <a:avLst/>
          </a:prstGeom>
          <a:solidFill>
            <a:schemeClr val="accent1"/>
          </a:solidFill>
          <a:ln w="9525">
            <a:solidFill>
              <a:schemeClr val="tx1"/>
            </a:solidFill>
            <a:miter lim="800000"/>
            <a:headEnd/>
            <a:tailEnd/>
          </a:ln>
        </p:spPr>
        <p:txBody>
          <a:bodyPr wrap="none" lIns="91408" tIns="45704" rIns="91408" bIns="45704" anchor="ctr"/>
          <a:lstStyle/>
          <a:p>
            <a:pPr algn="r" eaLnBrk="0" hangingPunct="0">
              <a:spcBef>
                <a:spcPct val="50000"/>
              </a:spcBef>
            </a:pPr>
            <a:endParaRPr lang="en-US" sz="1800" b="1">
              <a:solidFill>
                <a:srgbClr val="FFFFFF"/>
              </a:solidFill>
              <a:latin typeface="Arial" charset="0"/>
            </a:endParaRPr>
          </a:p>
        </p:txBody>
      </p:sp>
      <p:pic>
        <p:nvPicPr>
          <p:cNvPr id="153604" name="Picture 2" descr="http://daniel.farrell.name/contact/ic.jpg"/>
          <p:cNvPicPr>
            <a:picLocks noChangeAspect="1" noChangeArrowheads="1"/>
          </p:cNvPicPr>
          <p:nvPr/>
        </p:nvPicPr>
        <p:blipFill>
          <a:blip r:embed="rId2" cstate="print"/>
          <a:srcRect/>
          <a:stretch>
            <a:fillRect/>
          </a:stretch>
        </p:blipFill>
        <p:spPr bwMode="auto">
          <a:xfrm>
            <a:off x="0" y="1881188"/>
            <a:ext cx="4511675" cy="3441700"/>
          </a:xfrm>
          <a:prstGeom prst="rect">
            <a:avLst/>
          </a:prstGeom>
          <a:noFill/>
          <a:ln w="9525">
            <a:noFill/>
            <a:miter lim="800000"/>
            <a:headEnd/>
            <a:tailEnd/>
          </a:ln>
        </p:spPr>
      </p:pic>
      <p:pic>
        <p:nvPicPr>
          <p:cNvPr id="153605" name="Picture 2" descr="http://www.plant-biology.com/Imperial-college-london-logo.jpg"/>
          <p:cNvPicPr>
            <a:picLocks noChangeAspect="1" noChangeArrowheads="1"/>
          </p:cNvPicPr>
          <p:nvPr/>
        </p:nvPicPr>
        <p:blipFill>
          <a:blip r:embed="rId3" cstate="print"/>
          <a:srcRect/>
          <a:stretch>
            <a:fillRect/>
          </a:stretch>
        </p:blipFill>
        <p:spPr bwMode="auto">
          <a:xfrm>
            <a:off x="4484688" y="1881188"/>
            <a:ext cx="4659312"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064"/>
          <p:cNvSpPr>
            <a:spLocks/>
          </p:cNvSpPr>
          <p:nvPr/>
        </p:nvSpPr>
        <p:spPr bwMode="auto">
          <a:xfrm>
            <a:off x="0" y="3732213"/>
            <a:ext cx="9144000" cy="0"/>
          </a:xfrm>
          <a:custGeom>
            <a:avLst/>
            <a:gdLst>
              <a:gd name="T0" fmla="*/ 0 w 5760"/>
              <a:gd name="T1" fmla="*/ 0 h 4"/>
              <a:gd name="T2" fmla="*/ 2147483647 w 5760"/>
              <a:gd name="T3" fmla="*/ 0 h 4"/>
              <a:gd name="T4" fmla="*/ 0 60000 65536"/>
              <a:gd name="T5" fmla="*/ 0 60000 65536"/>
              <a:gd name="T6" fmla="*/ 0 w 5760"/>
              <a:gd name="T7" fmla="*/ 0 h 4"/>
              <a:gd name="T8" fmla="*/ 5760 w 5760"/>
              <a:gd name="T9" fmla="*/ 0 h 4"/>
            </a:gdLst>
            <a:ahLst/>
            <a:cxnLst>
              <a:cxn ang="T4">
                <a:pos x="T0" y="T1"/>
              </a:cxn>
              <a:cxn ang="T5">
                <a:pos x="T2" y="T3"/>
              </a:cxn>
            </a:cxnLst>
            <a:rect l="T6" t="T7" r="T8" b="T9"/>
            <a:pathLst>
              <a:path w="5760" h="4">
                <a:moveTo>
                  <a:pt x="0" y="0"/>
                </a:moveTo>
                <a:cubicBezTo>
                  <a:pt x="960" y="1"/>
                  <a:pt x="4800" y="3"/>
                  <a:pt x="5760" y="4"/>
                </a:cubicBezTo>
              </a:path>
            </a:pathLst>
          </a:custGeom>
          <a:noFill/>
          <a:ln w="76200">
            <a:solidFill>
              <a:schemeClr val="tx1"/>
            </a:solidFill>
            <a:round/>
            <a:headEnd/>
            <a:tailEnd/>
          </a:ln>
        </p:spPr>
        <p:txBody>
          <a:bodyPr lIns="102339" tIns="51170" rIns="102339" bIns="51170"/>
          <a:lstStyle/>
          <a:p>
            <a:endParaRPr lang="en-CA"/>
          </a:p>
        </p:txBody>
      </p:sp>
      <p:sp>
        <p:nvSpPr>
          <p:cNvPr id="4099" name="Rectangle 2050"/>
          <p:cNvSpPr>
            <a:spLocks noGrp="1" noChangeArrowheads="1"/>
          </p:cNvSpPr>
          <p:nvPr>
            <p:ph type="title"/>
          </p:nvPr>
        </p:nvSpPr>
        <p:spPr>
          <a:xfrm>
            <a:off x="0" y="179388"/>
            <a:ext cx="9143999" cy="863600"/>
          </a:xfrm>
        </p:spPr>
        <p:txBody>
          <a:bodyPr/>
          <a:lstStyle/>
          <a:p>
            <a:pPr algn="ctr"/>
            <a:r>
              <a:rPr lang="en-US" dirty="0" smtClean="0"/>
              <a:t>Bipolar Disorder is Multidimensional</a:t>
            </a:r>
          </a:p>
        </p:txBody>
      </p:sp>
      <p:grpSp>
        <p:nvGrpSpPr>
          <p:cNvPr id="2" name="Group 25"/>
          <p:cNvGrpSpPr>
            <a:grpSpLocks/>
          </p:cNvGrpSpPr>
          <p:nvPr/>
        </p:nvGrpSpPr>
        <p:grpSpPr bwMode="auto">
          <a:xfrm>
            <a:off x="0" y="3990976"/>
            <a:ext cx="8115300" cy="2429483"/>
            <a:chOff x="3157" y="7983208"/>
            <a:chExt cx="21561199" cy="4571814"/>
          </a:xfrm>
        </p:grpSpPr>
        <p:sp>
          <p:nvSpPr>
            <p:cNvPr id="4116" name="Line 2054"/>
            <p:cNvSpPr>
              <a:spLocks noChangeShapeType="1"/>
            </p:cNvSpPr>
            <p:nvPr/>
          </p:nvSpPr>
          <p:spPr bwMode="auto">
            <a:xfrm>
              <a:off x="13981961" y="7983208"/>
              <a:ext cx="7582395" cy="9526"/>
            </a:xfrm>
            <a:prstGeom prst="line">
              <a:avLst/>
            </a:prstGeom>
            <a:noFill/>
            <a:ln w="101600">
              <a:solidFill>
                <a:schemeClr val="bg2"/>
              </a:solidFill>
              <a:round/>
              <a:headEnd/>
              <a:tailEnd type="triangle" w="med" len="med"/>
            </a:ln>
          </p:spPr>
          <p:txBody>
            <a:bodyPr lIns="243852" tIns="121926" rIns="243852" bIns="121926"/>
            <a:lstStyle/>
            <a:p>
              <a:endParaRPr lang="en-CA"/>
            </a:p>
          </p:txBody>
        </p:sp>
        <p:sp>
          <p:nvSpPr>
            <p:cNvPr id="4117" name="Line 2055"/>
            <p:cNvSpPr>
              <a:spLocks noChangeShapeType="1"/>
            </p:cNvSpPr>
            <p:nvPr/>
          </p:nvSpPr>
          <p:spPr bwMode="auto">
            <a:xfrm flipV="1">
              <a:off x="10428476" y="9093759"/>
              <a:ext cx="0" cy="1346356"/>
            </a:xfrm>
            <a:prstGeom prst="line">
              <a:avLst/>
            </a:prstGeom>
            <a:noFill/>
            <a:ln w="101600">
              <a:solidFill>
                <a:schemeClr val="bg2"/>
              </a:solidFill>
              <a:round/>
              <a:headEnd/>
              <a:tailEnd type="triangle" w="med" len="med"/>
            </a:ln>
          </p:spPr>
          <p:txBody>
            <a:bodyPr lIns="243852" tIns="121926" rIns="243852" bIns="121926"/>
            <a:lstStyle/>
            <a:p>
              <a:endParaRPr lang="en-CA"/>
            </a:p>
          </p:txBody>
        </p:sp>
        <p:sp>
          <p:nvSpPr>
            <p:cNvPr id="4118" name="Text Box 2059"/>
            <p:cNvSpPr txBox="1">
              <a:spLocks noChangeArrowheads="1"/>
            </p:cNvSpPr>
            <p:nvPr/>
          </p:nvSpPr>
          <p:spPr bwMode="auto">
            <a:xfrm>
              <a:off x="8721272" y="10190873"/>
              <a:ext cx="4441302" cy="8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852" tIns="121926" rIns="243852" bIns="12192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200" b="1" dirty="0" smtClean="0">
                  <a:solidFill>
                    <a:schemeClr val="accent2">
                      <a:lumMod val="75000"/>
                    </a:schemeClr>
                  </a:solidFill>
                  <a:latin typeface="+mn-lt"/>
                </a:rPr>
                <a:t>    Depression</a:t>
              </a:r>
              <a:endParaRPr lang="en-US" sz="1200" b="1" dirty="0" smtClean="0">
                <a:solidFill>
                  <a:schemeClr val="accent2">
                    <a:lumMod val="75000"/>
                  </a:schemeClr>
                </a:solidFill>
                <a:latin typeface="+mn-lt"/>
              </a:endParaRPr>
            </a:p>
          </p:txBody>
        </p:sp>
        <p:sp>
          <p:nvSpPr>
            <p:cNvPr id="4119" name="Text Box 2061"/>
            <p:cNvSpPr txBox="1">
              <a:spLocks noChangeArrowheads="1"/>
            </p:cNvSpPr>
            <p:nvPr/>
          </p:nvSpPr>
          <p:spPr bwMode="auto">
            <a:xfrm>
              <a:off x="14689404" y="8081792"/>
              <a:ext cx="6170587" cy="86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52" tIns="121926" rIns="243852" bIns="12192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200" b="1" dirty="0" smtClean="0">
                  <a:solidFill>
                    <a:srgbClr val="000000"/>
                  </a:solidFill>
                  <a:latin typeface="+mn-lt"/>
                </a:rPr>
                <a:t>Maintenance</a:t>
              </a:r>
              <a:endParaRPr lang="en-US" sz="1200" b="1" dirty="0" smtClean="0">
                <a:solidFill>
                  <a:srgbClr val="000000"/>
                </a:solidFill>
                <a:latin typeface="+mn-lt"/>
              </a:endParaRPr>
            </a:p>
          </p:txBody>
        </p:sp>
        <p:sp>
          <p:nvSpPr>
            <p:cNvPr id="4120" name="Text Box 2062"/>
            <p:cNvSpPr txBox="1">
              <a:spLocks noChangeArrowheads="1"/>
            </p:cNvSpPr>
            <p:nvPr/>
          </p:nvSpPr>
          <p:spPr bwMode="auto">
            <a:xfrm>
              <a:off x="3157" y="9659121"/>
              <a:ext cx="6407704" cy="289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52" tIns="121926" rIns="243852" bIns="12192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sz="1200" b="1" dirty="0" smtClean="0">
                <a:solidFill>
                  <a:schemeClr val="accent2">
                    <a:lumMod val="75000"/>
                  </a:schemeClr>
                </a:solidFill>
                <a:latin typeface="+mn-lt"/>
              </a:endParaRPr>
            </a:p>
            <a:p>
              <a:pPr algn="ctr" eaLnBrk="1" hangingPunct="1">
                <a:defRPr/>
              </a:pPr>
              <a:r>
                <a:rPr lang="en-GB" sz="1200" b="1" dirty="0" err="1" smtClean="0">
                  <a:solidFill>
                    <a:schemeClr val="accent2">
                      <a:lumMod val="75000"/>
                    </a:schemeClr>
                  </a:solidFill>
                  <a:latin typeface="+mn-lt"/>
                </a:rPr>
                <a:t>Subsyndromal</a:t>
              </a:r>
              <a:r>
                <a:rPr lang="en-GB" sz="1200" b="1" dirty="0" smtClean="0">
                  <a:solidFill>
                    <a:schemeClr val="accent2">
                      <a:lumMod val="75000"/>
                    </a:schemeClr>
                  </a:solidFill>
                  <a:latin typeface="+mn-lt"/>
                </a:rPr>
                <a:t> </a:t>
              </a:r>
            </a:p>
            <a:p>
              <a:pPr algn="ctr" eaLnBrk="1" hangingPunct="1">
                <a:defRPr/>
              </a:pPr>
              <a:r>
                <a:rPr lang="en-GB" sz="1200" b="1" dirty="0" smtClean="0">
                  <a:solidFill>
                    <a:schemeClr val="accent2">
                      <a:lumMod val="75000"/>
                    </a:schemeClr>
                  </a:solidFill>
                  <a:latin typeface="+mn-lt"/>
                </a:rPr>
                <a:t>Depression</a:t>
              </a:r>
            </a:p>
            <a:p>
              <a:pPr algn="ctr" eaLnBrk="1" hangingPunct="1">
                <a:defRPr/>
              </a:pPr>
              <a:endParaRPr lang="en-GB" sz="1200" b="1" dirty="0">
                <a:solidFill>
                  <a:schemeClr val="accent2">
                    <a:lumMod val="75000"/>
                  </a:schemeClr>
                </a:solidFill>
                <a:latin typeface="+mn-lt"/>
              </a:endParaRPr>
            </a:p>
            <a:p>
              <a:pPr algn="ctr" eaLnBrk="1" hangingPunct="1">
                <a:defRPr/>
              </a:pPr>
              <a:r>
                <a:rPr lang="en-GB" sz="1200" b="1" dirty="0" smtClean="0">
                  <a:solidFill>
                    <a:schemeClr val="accent2">
                      <a:lumMod val="75000"/>
                    </a:schemeClr>
                  </a:solidFill>
                  <a:latin typeface="+mn-lt"/>
                </a:rPr>
                <a:t>(May be more chronic than this schematic suggests)</a:t>
              </a:r>
            </a:p>
          </p:txBody>
        </p:sp>
        <p:sp>
          <p:nvSpPr>
            <p:cNvPr id="4121" name="Line 2063"/>
            <p:cNvSpPr>
              <a:spLocks noChangeShapeType="1"/>
            </p:cNvSpPr>
            <p:nvPr/>
          </p:nvSpPr>
          <p:spPr bwMode="auto">
            <a:xfrm flipV="1">
              <a:off x="2584560" y="8416234"/>
              <a:ext cx="0" cy="1346356"/>
            </a:xfrm>
            <a:prstGeom prst="line">
              <a:avLst/>
            </a:prstGeom>
            <a:noFill/>
            <a:ln w="101600">
              <a:solidFill>
                <a:schemeClr val="bg2"/>
              </a:solidFill>
              <a:round/>
              <a:headEnd/>
              <a:tailEnd type="triangle" w="med" len="med"/>
            </a:ln>
          </p:spPr>
          <p:txBody>
            <a:bodyPr lIns="243852" tIns="121926" rIns="243852" bIns="121926"/>
            <a:lstStyle/>
            <a:p>
              <a:endParaRPr lang="en-CA"/>
            </a:p>
          </p:txBody>
        </p:sp>
      </p:grpSp>
      <p:sp>
        <p:nvSpPr>
          <p:cNvPr id="4101" name="Text Box 3"/>
          <p:cNvSpPr txBox="1">
            <a:spLocks noChangeArrowheads="1"/>
          </p:cNvSpPr>
          <p:nvPr/>
        </p:nvSpPr>
        <p:spPr bwMode="auto">
          <a:xfrm>
            <a:off x="6372225" y="5903913"/>
            <a:ext cx="1727200" cy="287337"/>
          </a:xfrm>
          <a:prstGeom prst="rect">
            <a:avLst/>
          </a:prstGeom>
          <a:solidFill>
            <a:schemeClr val="bg1"/>
          </a:solidFill>
          <a:ln>
            <a:noFill/>
          </a:ln>
        </p:spPr>
        <p:txBody>
          <a:bodyPr lIns="102339" tIns="51170" rIns="102339" bIns="5117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endParaRPr lang="en-US" sz="1200" b="1" dirty="0" smtClean="0">
              <a:solidFill>
                <a:srgbClr val="000000"/>
              </a:solidFill>
              <a:latin typeface="+mn-lt"/>
            </a:endParaRPr>
          </a:p>
        </p:txBody>
      </p:sp>
      <p:grpSp>
        <p:nvGrpSpPr>
          <p:cNvPr id="3" name="Group 23"/>
          <p:cNvGrpSpPr>
            <a:grpSpLocks/>
          </p:cNvGrpSpPr>
          <p:nvPr/>
        </p:nvGrpSpPr>
        <p:grpSpPr bwMode="auto">
          <a:xfrm>
            <a:off x="0" y="2852936"/>
            <a:ext cx="9144000" cy="1701800"/>
            <a:chOff x="1585950" y="5595711"/>
            <a:chExt cx="22206573" cy="3403994"/>
          </a:xfrm>
        </p:grpSpPr>
        <p:sp>
          <p:nvSpPr>
            <p:cNvPr id="4113" name="Freeform 2052"/>
            <p:cNvSpPr>
              <a:spLocks/>
            </p:cNvSpPr>
            <p:nvPr/>
          </p:nvSpPr>
          <p:spPr bwMode="auto">
            <a:xfrm>
              <a:off x="1585950" y="5595711"/>
              <a:ext cx="20930962" cy="3403994"/>
            </a:xfrm>
            <a:custGeom>
              <a:avLst/>
              <a:gdLst>
                <a:gd name="T0" fmla="*/ 0 w 4944"/>
                <a:gd name="T1" fmla="*/ 2147483647 h 1072"/>
                <a:gd name="T2" fmla="*/ 2147483647 w 4944"/>
                <a:gd name="T3" fmla="*/ 2147483647 h 1072"/>
                <a:gd name="T4" fmla="*/ 2147483647 w 4944"/>
                <a:gd name="T5" fmla="*/ 2147483647 h 1072"/>
                <a:gd name="T6" fmla="*/ 2147483647 w 4944"/>
                <a:gd name="T7" fmla="*/ 2147483647 h 1072"/>
                <a:gd name="T8" fmla="*/ 2147483647 w 4944"/>
                <a:gd name="T9" fmla="*/ 2147483647 h 1072"/>
                <a:gd name="T10" fmla="*/ 2147483647 w 4944"/>
                <a:gd name="T11" fmla="*/ 2147483647 h 1072"/>
                <a:gd name="T12" fmla="*/ 2147483647 w 4944"/>
                <a:gd name="T13" fmla="*/ 2147483647 h 1072"/>
                <a:gd name="T14" fmla="*/ 2147483647 w 4944"/>
                <a:gd name="T15" fmla="*/ 2147483647 h 1072"/>
                <a:gd name="T16" fmla="*/ 2147483647 w 4944"/>
                <a:gd name="T17" fmla="*/ 2147483647 h 1072"/>
                <a:gd name="T18" fmla="*/ 2147483647 w 4944"/>
                <a:gd name="T19" fmla="*/ 2147483647 h 1072"/>
                <a:gd name="T20" fmla="*/ 2147483647 w 4944"/>
                <a:gd name="T21" fmla="*/ 2147483647 h 1072"/>
                <a:gd name="T22" fmla="*/ 2147483647 w 4944"/>
                <a:gd name="T23" fmla="*/ 2147483647 h 1072"/>
                <a:gd name="T24" fmla="*/ 2147483647 w 4944"/>
                <a:gd name="T25" fmla="*/ 2147483647 h 1072"/>
                <a:gd name="T26" fmla="*/ 2147483647 w 4944"/>
                <a:gd name="T27" fmla="*/ 2147483647 h 1072"/>
                <a:gd name="T28" fmla="*/ 2147483647 w 4944"/>
                <a:gd name="T29" fmla="*/ 2147483647 h 1072"/>
                <a:gd name="T30" fmla="*/ 2147483647 w 4944"/>
                <a:gd name="T31" fmla="*/ 2147483647 h 10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44"/>
                <a:gd name="T49" fmla="*/ 0 h 1072"/>
                <a:gd name="T50" fmla="*/ 4944 w 4944"/>
                <a:gd name="T51" fmla="*/ 1072 h 10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44" h="1072">
                  <a:moveTo>
                    <a:pt x="0" y="626"/>
                  </a:moveTo>
                  <a:cubicBezTo>
                    <a:pt x="46" y="540"/>
                    <a:pt x="188" y="84"/>
                    <a:pt x="276" y="108"/>
                  </a:cubicBezTo>
                  <a:cubicBezTo>
                    <a:pt x="364" y="132"/>
                    <a:pt x="418" y="712"/>
                    <a:pt x="528" y="770"/>
                  </a:cubicBezTo>
                  <a:cubicBezTo>
                    <a:pt x="638" y="828"/>
                    <a:pt x="826" y="492"/>
                    <a:pt x="936" y="456"/>
                  </a:cubicBezTo>
                  <a:cubicBezTo>
                    <a:pt x="1046" y="420"/>
                    <a:pt x="1106" y="550"/>
                    <a:pt x="1188" y="552"/>
                  </a:cubicBezTo>
                  <a:cubicBezTo>
                    <a:pt x="1270" y="554"/>
                    <a:pt x="1336" y="466"/>
                    <a:pt x="1428" y="468"/>
                  </a:cubicBezTo>
                  <a:cubicBezTo>
                    <a:pt x="1520" y="470"/>
                    <a:pt x="1636" y="562"/>
                    <a:pt x="1740" y="564"/>
                  </a:cubicBezTo>
                  <a:cubicBezTo>
                    <a:pt x="1844" y="566"/>
                    <a:pt x="1972" y="400"/>
                    <a:pt x="2052" y="480"/>
                  </a:cubicBezTo>
                  <a:cubicBezTo>
                    <a:pt x="2132" y="560"/>
                    <a:pt x="2162" y="1014"/>
                    <a:pt x="2223" y="1043"/>
                  </a:cubicBezTo>
                  <a:cubicBezTo>
                    <a:pt x="2284" y="1072"/>
                    <a:pt x="2359" y="769"/>
                    <a:pt x="2419" y="651"/>
                  </a:cubicBezTo>
                  <a:cubicBezTo>
                    <a:pt x="2479" y="533"/>
                    <a:pt x="2508" y="341"/>
                    <a:pt x="2585" y="336"/>
                  </a:cubicBezTo>
                  <a:cubicBezTo>
                    <a:pt x="2662" y="331"/>
                    <a:pt x="2558" y="583"/>
                    <a:pt x="2882" y="621"/>
                  </a:cubicBezTo>
                  <a:cubicBezTo>
                    <a:pt x="3206" y="659"/>
                    <a:pt x="4213" y="587"/>
                    <a:pt x="4527" y="562"/>
                  </a:cubicBezTo>
                  <a:cubicBezTo>
                    <a:pt x="4841" y="537"/>
                    <a:pt x="4719" y="566"/>
                    <a:pt x="4764" y="473"/>
                  </a:cubicBezTo>
                  <a:cubicBezTo>
                    <a:pt x="4809" y="380"/>
                    <a:pt x="4770" y="0"/>
                    <a:pt x="4800" y="2"/>
                  </a:cubicBezTo>
                  <a:cubicBezTo>
                    <a:pt x="4830" y="4"/>
                    <a:pt x="4908" y="242"/>
                    <a:pt x="4944" y="482"/>
                  </a:cubicBezTo>
                </a:path>
              </a:pathLst>
            </a:custGeom>
            <a:noFill/>
            <a:ln w="76200">
              <a:solidFill>
                <a:schemeClr val="accent1"/>
              </a:solidFill>
              <a:round/>
              <a:headEnd/>
              <a:tailEnd/>
            </a:ln>
          </p:spPr>
          <p:txBody>
            <a:bodyPr lIns="243852" tIns="121926" rIns="243852" bIns="121926"/>
            <a:lstStyle/>
            <a:p>
              <a:endParaRPr lang="en-CA"/>
            </a:p>
          </p:txBody>
        </p:sp>
        <p:sp>
          <p:nvSpPr>
            <p:cNvPr id="4114" name="Freeform 22"/>
            <p:cNvSpPr>
              <a:spLocks/>
            </p:cNvSpPr>
            <p:nvPr/>
          </p:nvSpPr>
          <p:spPr bwMode="auto">
            <a:xfrm>
              <a:off x="21603748" y="7207592"/>
              <a:ext cx="2188775" cy="1606735"/>
            </a:xfrm>
            <a:custGeom>
              <a:avLst/>
              <a:gdLst>
                <a:gd name="T0" fmla="*/ 0 w 517"/>
                <a:gd name="T1" fmla="*/ 2147483647 h 506"/>
                <a:gd name="T2" fmla="*/ 2147483647 w 517"/>
                <a:gd name="T3" fmla="*/ 2147483647 h 506"/>
                <a:gd name="T4" fmla="*/ 2147483647 w 517"/>
                <a:gd name="T5" fmla="*/ 2147483647 h 506"/>
                <a:gd name="T6" fmla="*/ 2147483647 w 517"/>
                <a:gd name="T7" fmla="*/ 2147483647 h 506"/>
                <a:gd name="T8" fmla="*/ 0 60000 65536"/>
                <a:gd name="T9" fmla="*/ 0 60000 65536"/>
                <a:gd name="T10" fmla="*/ 0 60000 65536"/>
                <a:gd name="T11" fmla="*/ 0 60000 65536"/>
                <a:gd name="T12" fmla="*/ 0 w 517"/>
                <a:gd name="T13" fmla="*/ 0 h 506"/>
                <a:gd name="T14" fmla="*/ 517 w 517"/>
                <a:gd name="T15" fmla="*/ 506 h 506"/>
              </a:gdLst>
              <a:ahLst/>
              <a:cxnLst>
                <a:cxn ang="T8">
                  <a:pos x="T0" y="T1"/>
                </a:cxn>
                <a:cxn ang="T9">
                  <a:pos x="T2" y="T3"/>
                </a:cxn>
                <a:cxn ang="T10">
                  <a:pos x="T4" y="T5"/>
                </a:cxn>
                <a:cxn ang="T11">
                  <a:pos x="T6" y="T7"/>
                </a:cxn>
              </a:cxnLst>
              <a:rect l="T12" t="T13" r="T14" b="T15"/>
              <a:pathLst>
                <a:path w="517" h="506">
                  <a:moveTo>
                    <a:pt x="0" y="21"/>
                  </a:moveTo>
                  <a:cubicBezTo>
                    <a:pt x="84" y="253"/>
                    <a:pt x="168" y="486"/>
                    <a:pt x="208" y="496"/>
                  </a:cubicBezTo>
                  <a:cubicBezTo>
                    <a:pt x="248" y="506"/>
                    <a:pt x="191" y="158"/>
                    <a:pt x="242" y="79"/>
                  </a:cubicBezTo>
                  <a:cubicBezTo>
                    <a:pt x="293" y="0"/>
                    <a:pt x="467" y="31"/>
                    <a:pt x="517" y="21"/>
                  </a:cubicBezTo>
                </a:path>
              </a:pathLst>
            </a:custGeom>
            <a:noFill/>
            <a:ln w="76200">
              <a:solidFill>
                <a:schemeClr val="accent1"/>
              </a:solidFill>
              <a:round/>
              <a:headEnd/>
              <a:tailEnd/>
            </a:ln>
          </p:spPr>
          <p:txBody>
            <a:bodyPr lIns="243852" tIns="121926" rIns="243852" bIns="121926"/>
            <a:lstStyle/>
            <a:p>
              <a:endParaRPr lang="en-CA"/>
            </a:p>
          </p:txBody>
        </p:sp>
        <p:sp>
          <p:nvSpPr>
            <p:cNvPr id="4115" name="Freeform 23"/>
            <p:cNvSpPr>
              <a:spLocks/>
            </p:cNvSpPr>
            <p:nvPr/>
          </p:nvSpPr>
          <p:spPr bwMode="auto">
            <a:xfrm>
              <a:off x="22502562" y="7009890"/>
              <a:ext cx="567304" cy="241329"/>
            </a:xfrm>
            <a:custGeom>
              <a:avLst/>
              <a:gdLst>
                <a:gd name="T0" fmla="*/ 0 w 134"/>
                <a:gd name="T1" fmla="*/ 0 h 76"/>
                <a:gd name="T2" fmla="*/ 2147483647 w 134"/>
                <a:gd name="T3" fmla="*/ 2147483647 h 76"/>
                <a:gd name="T4" fmla="*/ 0 60000 65536"/>
                <a:gd name="T5" fmla="*/ 0 60000 65536"/>
                <a:gd name="T6" fmla="*/ 0 w 134"/>
                <a:gd name="T7" fmla="*/ 0 h 76"/>
                <a:gd name="T8" fmla="*/ 134 w 134"/>
                <a:gd name="T9" fmla="*/ 76 h 76"/>
              </a:gdLst>
              <a:ahLst/>
              <a:cxnLst>
                <a:cxn ang="T4">
                  <a:pos x="T0" y="T1"/>
                </a:cxn>
                <a:cxn ang="T5">
                  <a:pos x="T2" y="T3"/>
                </a:cxn>
              </a:cxnLst>
              <a:rect l="T6" t="T7" r="T8" b="T9"/>
              <a:pathLst>
                <a:path w="134" h="76">
                  <a:moveTo>
                    <a:pt x="0" y="0"/>
                  </a:moveTo>
                  <a:cubicBezTo>
                    <a:pt x="55" y="32"/>
                    <a:pt x="110" y="65"/>
                    <a:pt x="134" y="76"/>
                  </a:cubicBezTo>
                </a:path>
              </a:pathLst>
            </a:custGeom>
            <a:noFill/>
            <a:ln w="76200">
              <a:solidFill>
                <a:schemeClr val="accent1"/>
              </a:solidFill>
              <a:round/>
              <a:headEnd/>
              <a:tailEnd/>
            </a:ln>
          </p:spPr>
          <p:txBody>
            <a:bodyPr lIns="243852" tIns="121926" rIns="243852" bIns="121926"/>
            <a:lstStyle/>
            <a:p>
              <a:endParaRPr lang="en-CA"/>
            </a:p>
          </p:txBody>
        </p:sp>
      </p:grpSp>
      <p:grpSp>
        <p:nvGrpSpPr>
          <p:cNvPr id="4" name="Group 24"/>
          <p:cNvGrpSpPr>
            <a:grpSpLocks/>
          </p:cNvGrpSpPr>
          <p:nvPr/>
        </p:nvGrpSpPr>
        <p:grpSpPr bwMode="auto">
          <a:xfrm>
            <a:off x="1" y="1471613"/>
            <a:ext cx="8737600" cy="1990725"/>
            <a:chOff x="1298904" y="2942980"/>
            <a:chExt cx="22001289" cy="3983631"/>
          </a:xfrm>
        </p:grpSpPr>
        <p:sp>
          <p:nvSpPr>
            <p:cNvPr id="4104" name="Line 2053"/>
            <p:cNvSpPr>
              <a:spLocks noChangeShapeType="1"/>
            </p:cNvSpPr>
            <p:nvPr/>
          </p:nvSpPr>
          <p:spPr bwMode="auto">
            <a:xfrm>
              <a:off x="2712250" y="4059314"/>
              <a:ext cx="0" cy="1635315"/>
            </a:xfrm>
            <a:prstGeom prst="line">
              <a:avLst/>
            </a:prstGeom>
            <a:noFill/>
            <a:ln w="101600">
              <a:solidFill>
                <a:schemeClr val="bg2"/>
              </a:solidFill>
              <a:round/>
              <a:headEnd/>
              <a:tailEnd type="triangle" w="med" len="med"/>
            </a:ln>
          </p:spPr>
          <p:txBody>
            <a:bodyPr lIns="243852" tIns="121926" rIns="243852" bIns="121926"/>
            <a:lstStyle/>
            <a:p>
              <a:endParaRPr lang="en-CA"/>
            </a:p>
          </p:txBody>
        </p:sp>
        <p:sp>
          <p:nvSpPr>
            <p:cNvPr id="4105" name="Line 2056"/>
            <p:cNvSpPr>
              <a:spLocks noChangeShapeType="1"/>
            </p:cNvSpPr>
            <p:nvPr/>
          </p:nvSpPr>
          <p:spPr bwMode="auto">
            <a:xfrm>
              <a:off x="7072707" y="4909450"/>
              <a:ext cx="0" cy="1498774"/>
            </a:xfrm>
            <a:prstGeom prst="line">
              <a:avLst/>
            </a:prstGeom>
            <a:noFill/>
            <a:ln w="101600">
              <a:solidFill>
                <a:schemeClr val="bg2"/>
              </a:solidFill>
              <a:round/>
              <a:headEnd/>
              <a:tailEnd type="triangle" w="med" len="med"/>
            </a:ln>
          </p:spPr>
          <p:txBody>
            <a:bodyPr lIns="243852" tIns="121926" rIns="243852" bIns="121926"/>
            <a:lstStyle/>
            <a:p>
              <a:endParaRPr lang="en-CA"/>
            </a:p>
          </p:txBody>
        </p:sp>
        <p:sp>
          <p:nvSpPr>
            <p:cNvPr id="4106" name="Text Box 2057"/>
            <p:cNvSpPr txBox="1">
              <a:spLocks noChangeArrowheads="1"/>
            </p:cNvSpPr>
            <p:nvPr/>
          </p:nvSpPr>
          <p:spPr bwMode="auto">
            <a:xfrm>
              <a:off x="4702606" y="2942980"/>
              <a:ext cx="4864244" cy="193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lgn="ctr">
                  <a:solidFill>
                    <a:srgbClr val="000000"/>
                  </a:solidFill>
                  <a:miter lim="800000"/>
                  <a:headEnd/>
                  <a:tailEnd/>
                </a14:hiddenLine>
              </a:ext>
            </a:extLst>
          </p:spPr>
          <p:txBody>
            <a:bodyPr lIns="243852" tIns="121926" rIns="243852" bIns="12192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200" b="1" dirty="0" err="1" smtClean="0">
                  <a:solidFill>
                    <a:srgbClr val="FF0000"/>
                  </a:solidFill>
                  <a:latin typeface="+mn-lt"/>
                </a:rPr>
                <a:t>Subsyndromal</a:t>
              </a:r>
              <a:r>
                <a:rPr lang="en-US" sz="1200" b="1" dirty="0" smtClean="0">
                  <a:solidFill>
                    <a:srgbClr val="FF0000"/>
                  </a:solidFill>
                  <a:latin typeface="+mn-lt"/>
                </a:rPr>
                <a:t> </a:t>
              </a:r>
            </a:p>
            <a:p>
              <a:pPr algn="ctr" eaLnBrk="1" hangingPunct="1">
                <a:defRPr/>
              </a:pPr>
              <a:r>
                <a:rPr lang="en-US" sz="1200" b="1" dirty="0" smtClean="0">
                  <a:solidFill>
                    <a:srgbClr val="FF0000"/>
                  </a:solidFill>
                  <a:latin typeface="+mn-lt"/>
                </a:rPr>
                <a:t>Mania </a:t>
              </a:r>
              <a:br>
                <a:rPr lang="en-US" sz="1200" b="1" dirty="0" smtClean="0">
                  <a:solidFill>
                    <a:srgbClr val="FF0000"/>
                  </a:solidFill>
                  <a:latin typeface="+mn-lt"/>
                </a:rPr>
              </a:br>
              <a:r>
                <a:rPr lang="en-US" sz="1200" b="1" dirty="0" smtClean="0">
                  <a:solidFill>
                    <a:srgbClr val="FF0000"/>
                  </a:solidFill>
                  <a:latin typeface="+mn-lt"/>
                </a:rPr>
                <a:t>(hypomania/ </a:t>
              </a:r>
              <a:r>
                <a:rPr lang="en-US" sz="1200" b="1" dirty="0" err="1" smtClean="0">
                  <a:solidFill>
                    <a:srgbClr val="FF0000"/>
                  </a:solidFill>
                  <a:latin typeface="+mn-lt"/>
                </a:rPr>
                <a:t>hyperthymia</a:t>
              </a:r>
              <a:r>
                <a:rPr lang="en-US" sz="1200" b="1" dirty="0" smtClean="0">
                  <a:solidFill>
                    <a:srgbClr val="FF0000"/>
                  </a:solidFill>
                  <a:latin typeface="+mn-lt"/>
                </a:rPr>
                <a:t>)</a:t>
              </a:r>
            </a:p>
          </p:txBody>
        </p:sp>
        <p:sp>
          <p:nvSpPr>
            <p:cNvPr id="4107" name="Text Box 2058"/>
            <p:cNvSpPr txBox="1">
              <a:spLocks noChangeArrowheads="1"/>
            </p:cNvSpPr>
            <p:nvPr/>
          </p:nvSpPr>
          <p:spPr bwMode="auto">
            <a:xfrm>
              <a:off x="1298904" y="2942980"/>
              <a:ext cx="2679779" cy="8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852" tIns="121926" rIns="243852" bIns="12192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200" b="1" dirty="0" smtClean="0">
                  <a:solidFill>
                    <a:srgbClr val="FF0000"/>
                  </a:solidFill>
                  <a:latin typeface="+mn-lt"/>
                </a:rPr>
                <a:t>Mania</a:t>
              </a:r>
              <a:endParaRPr lang="en-US" sz="1200" b="1" dirty="0" smtClean="0">
                <a:solidFill>
                  <a:srgbClr val="FF0000"/>
                </a:solidFill>
                <a:latin typeface="+mn-lt"/>
              </a:endParaRPr>
            </a:p>
          </p:txBody>
        </p:sp>
        <p:sp>
          <p:nvSpPr>
            <p:cNvPr id="4108" name="Text Box 2060"/>
            <p:cNvSpPr txBox="1">
              <a:spLocks noChangeArrowheads="1"/>
            </p:cNvSpPr>
            <p:nvPr/>
          </p:nvSpPr>
          <p:spPr bwMode="auto">
            <a:xfrm>
              <a:off x="20624646" y="4121549"/>
              <a:ext cx="2675547" cy="86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852" tIns="121926" rIns="243852" bIns="12192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200" b="1" dirty="0" smtClean="0">
                  <a:solidFill>
                    <a:srgbClr val="FF0000"/>
                  </a:solidFill>
                  <a:latin typeface="+mn-lt"/>
                </a:rPr>
                <a:t>Mixed</a:t>
              </a:r>
              <a:endParaRPr lang="en-US" sz="1200" b="1" dirty="0" smtClean="0">
                <a:solidFill>
                  <a:srgbClr val="FF0000"/>
                </a:solidFill>
                <a:latin typeface="+mn-lt"/>
              </a:endParaRPr>
            </a:p>
          </p:txBody>
        </p:sp>
        <p:sp>
          <p:nvSpPr>
            <p:cNvPr id="4109" name="Rectangle 2065"/>
            <p:cNvSpPr>
              <a:spLocks noChangeArrowheads="1"/>
            </p:cNvSpPr>
            <p:nvPr/>
          </p:nvSpPr>
          <p:spPr bwMode="auto">
            <a:xfrm>
              <a:off x="10574413" y="3813407"/>
              <a:ext cx="3903250" cy="86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852" tIns="121926" rIns="243852" bIns="121926">
              <a:spAutoFit/>
            </a:bodyPr>
            <a:lstStyle/>
            <a:p>
              <a:pPr algn="ctr">
                <a:defRPr/>
              </a:pPr>
              <a:r>
                <a:rPr lang="en-GB" sz="1200" b="1" dirty="0">
                  <a:solidFill>
                    <a:srgbClr val="FF0000"/>
                  </a:solidFill>
                  <a:latin typeface="+mn-lt"/>
                  <a:cs typeface="Arial" charset="0"/>
                </a:rPr>
                <a:t>Hypomania</a:t>
              </a:r>
              <a:endParaRPr lang="en-US" sz="1200" b="1" dirty="0">
                <a:solidFill>
                  <a:srgbClr val="FF0000"/>
                </a:solidFill>
                <a:latin typeface="+mn-lt"/>
                <a:cs typeface="Arial" charset="0"/>
              </a:endParaRPr>
            </a:p>
          </p:txBody>
        </p:sp>
        <p:sp>
          <p:nvSpPr>
            <p:cNvPr id="4110" name="Line 2066"/>
            <p:cNvSpPr>
              <a:spLocks noChangeShapeType="1"/>
            </p:cNvSpPr>
            <p:nvPr/>
          </p:nvSpPr>
          <p:spPr bwMode="auto">
            <a:xfrm>
              <a:off x="12530960" y="4909450"/>
              <a:ext cx="0" cy="1498774"/>
            </a:xfrm>
            <a:prstGeom prst="line">
              <a:avLst/>
            </a:prstGeom>
            <a:noFill/>
            <a:ln w="101600">
              <a:solidFill>
                <a:schemeClr val="bg2"/>
              </a:solidFill>
              <a:round/>
              <a:headEnd/>
              <a:tailEnd type="triangle" w="med" len="med"/>
            </a:ln>
          </p:spPr>
          <p:txBody>
            <a:bodyPr lIns="243852" tIns="121926" rIns="243852" bIns="121926"/>
            <a:lstStyle/>
            <a:p>
              <a:endParaRPr lang="en-CA"/>
            </a:p>
          </p:txBody>
        </p:sp>
        <p:sp>
          <p:nvSpPr>
            <p:cNvPr id="4111" name="Text Box 2060"/>
            <p:cNvSpPr txBox="1">
              <a:spLocks noChangeArrowheads="1"/>
            </p:cNvSpPr>
            <p:nvPr/>
          </p:nvSpPr>
          <p:spPr bwMode="auto">
            <a:xfrm>
              <a:off x="14477663" y="3546560"/>
              <a:ext cx="6146984" cy="16010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52" tIns="121926" rIns="243852" bIns="12192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200" b="1" dirty="0" smtClean="0">
                  <a:solidFill>
                    <a:srgbClr val="00B050"/>
                  </a:solidFill>
                  <a:latin typeface="+mn-lt"/>
                </a:rPr>
                <a:t>Substance and or alcohol </a:t>
              </a:r>
            </a:p>
            <a:p>
              <a:pPr algn="ctr" eaLnBrk="1" hangingPunct="1">
                <a:defRPr/>
              </a:pPr>
              <a:r>
                <a:rPr lang="en-GB" sz="1200" b="1" dirty="0" smtClean="0">
                  <a:solidFill>
                    <a:srgbClr val="00B050"/>
                  </a:solidFill>
                  <a:latin typeface="+mn-lt"/>
                </a:rPr>
                <a:t>abuse/dependence </a:t>
              </a:r>
              <a:endParaRPr lang="en-US" sz="1200" b="1" dirty="0" smtClean="0">
                <a:solidFill>
                  <a:srgbClr val="00B050"/>
                </a:solidFill>
                <a:latin typeface="+mn-lt"/>
              </a:endParaRPr>
            </a:p>
          </p:txBody>
        </p:sp>
        <p:sp>
          <p:nvSpPr>
            <p:cNvPr id="4112" name="Line 2056"/>
            <p:cNvSpPr>
              <a:spLocks noChangeShapeType="1"/>
            </p:cNvSpPr>
            <p:nvPr/>
          </p:nvSpPr>
          <p:spPr bwMode="auto">
            <a:xfrm>
              <a:off x="17550247" y="5427837"/>
              <a:ext cx="0" cy="1498774"/>
            </a:xfrm>
            <a:prstGeom prst="line">
              <a:avLst/>
            </a:prstGeom>
            <a:noFill/>
            <a:ln w="101600">
              <a:solidFill>
                <a:schemeClr val="bg2"/>
              </a:solidFill>
              <a:round/>
              <a:headEnd/>
              <a:tailEnd type="triangle" w="med" len="med"/>
            </a:ln>
          </p:spPr>
          <p:txBody>
            <a:bodyPr lIns="243852" tIns="121926" rIns="243852" bIns="121926"/>
            <a:lstStyle/>
            <a:p>
              <a:endParaRPr lang="en-CA"/>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50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noChangeArrowheads="1"/>
          </p:cNvSpPr>
          <p:nvPr>
            <p:ph type="body" idx="1"/>
          </p:nvPr>
        </p:nvSpPr>
        <p:spPr>
          <a:xfrm>
            <a:off x="684213" y="1557338"/>
            <a:ext cx="7772400" cy="4010025"/>
          </a:xfrm>
        </p:spPr>
        <p:txBody>
          <a:bodyPr/>
          <a:lstStyle/>
          <a:p>
            <a:pPr eaLnBrk="1" hangingPunct="1">
              <a:buFontTx/>
              <a:buChar char="•"/>
            </a:pPr>
            <a:r>
              <a:rPr lang="en-GB" sz="2000" b="1" smtClean="0"/>
              <a:t>An Affective (Mood) disorder involving both mania and depression:</a:t>
            </a:r>
          </a:p>
          <a:p>
            <a:pPr eaLnBrk="1" hangingPunct="1">
              <a:buFontTx/>
              <a:buChar char="•"/>
            </a:pPr>
            <a:endParaRPr lang="en-GB" sz="1400" b="1" smtClean="0"/>
          </a:p>
          <a:p>
            <a:pPr lvl="1" eaLnBrk="1" hangingPunct="1">
              <a:buClr>
                <a:srgbClr val="BE0058"/>
              </a:buClr>
              <a:buFont typeface="Wingdings" pitchFamily="2" charset="2"/>
              <a:buChar char="§"/>
            </a:pPr>
            <a:r>
              <a:rPr lang="en-US" sz="2000" b="1" smtClean="0"/>
              <a:t>Bipolar I - manic / mixed episodes &amp; ‘almost always’ episodic depressions</a:t>
            </a:r>
          </a:p>
          <a:p>
            <a:pPr eaLnBrk="1" hangingPunct="1">
              <a:buClr>
                <a:srgbClr val="BE0058"/>
              </a:buClr>
              <a:buFont typeface="Wingdings" pitchFamily="2" charset="2"/>
              <a:buChar char="§"/>
            </a:pPr>
            <a:endParaRPr lang="en-US" sz="1400" b="1" smtClean="0"/>
          </a:p>
          <a:p>
            <a:pPr lvl="1" eaLnBrk="1" hangingPunct="1">
              <a:buClr>
                <a:srgbClr val="BE0058"/>
              </a:buClr>
              <a:buFont typeface="Wingdings" pitchFamily="2" charset="2"/>
              <a:buChar char="§"/>
            </a:pPr>
            <a:r>
              <a:rPr lang="en-US" sz="2000" b="1" smtClean="0"/>
              <a:t>Bipolar II - Recurrent major depressions with hypomanic episodes</a:t>
            </a:r>
          </a:p>
          <a:p>
            <a:pPr lvl="1" eaLnBrk="1" hangingPunct="1">
              <a:buClr>
                <a:srgbClr val="BE0058"/>
              </a:buClr>
              <a:buFont typeface="Wingdings" pitchFamily="2" charset="2"/>
              <a:buChar char="§"/>
            </a:pPr>
            <a:endParaRPr lang="en-US" sz="2000" b="1" smtClean="0"/>
          </a:p>
          <a:p>
            <a:pPr lvl="1" eaLnBrk="1" hangingPunct="1">
              <a:buClr>
                <a:srgbClr val="BE0058"/>
              </a:buClr>
              <a:buFont typeface="Wingdings" pitchFamily="2" charset="2"/>
              <a:buChar char="§"/>
            </a:pPr>
            <a:r>
              <a:rPr lang="en-US" sz="2000" b="1" smtClean="0"/>
              <a:t>Bipolar Spectrum- Subsyndromal symptomatology</a:t>
            </a:r>
          </a:p>
          <a:p>
            <a:pPr eaLnBrk="1" hangingPunct="1">
              <a:buFontTx/>
              <a:buChar char="•"/>
            </a:pPr>
            <a:endParaRPr lang="en-US" sz="1400" b="1" smtClean="0"/>
          </a:p>
          <a:p>
            <a:pPr eaLnBrk="1" hangingPunct="1">
              <a:buFontTx/>
              <a:buChar char="•"/>
            </a:pPr>
            <a:r>
              <a:rPr lang="en-US" sz="2000" b="1" smtClean="0"/>
              <a:t>Rapid cycling Bipolar Disorder- at least 4 episodes per year.</a:t>
            </a:r>
            <a:r>
              <a:rPr lang="en-US" sz="2000" smtClean="0"/>
              <a:t> </a:t>
            </a:r>
          </a:p>
        </p:txBody>
      </p:sp>
      <p:sp>
        <p:nvSpPr>
          <p:cNvPr id="4" name="AutoShape 23"/>
          <p:cNvSpPr>
            <a:spLocks noChangeArrowheads="1"/>
          </p:cNvSpPr>
          <p:nvPr/>
        </p:nvSpPr>
        <p:spPr bwMode="auto">
          <a:xfrm>
            <a:off x="762000" y="152400"/>
            <a:ext cx="7772400" cy="8382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eaLnBrk="0" hangingPunct="0">
              <a:defRPr/>
            </a:pPr>
            <a:r>
              <a:rPr lang="en-GB" sz="2400" dirty="0">
                <a:solidFill>
                  <a:schemeClr val="bg1"/>
                </a:solidFill>
                <a:latin typeface="Arial" pitchFamily="34" charset="0"/>
                <a:cs typeface="+mn-cs"/>
              </a:rPr>
              <a:t>What is Bipolar Disorder?</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2775" y="179388"/>
            <a:ext cx="7918450" cy="863600"/>
          </a:xfrm>
        </p:spPr>
        <p:txBody>
          <a:bodyPr/>
          <a:lstStyle/>
          <a:p>
            <a:r>
              <a:rPr lang="en-US" smtClean="0"/>
              <a:t>Bipolar Disorder: Phases of Treatment</a:t>
            </a:r>
            <a:endParaRPr lang="en-GB" smtClean="0"/>
          </a:p>
        </p:txBody>
      </p:sp>
      <p:sp>
        <p:nvSpPr>
          <p:cNvPr id="5123" name="Text Box 4"/>
          <p:cNvSpPr txBox="1">
            <a:spLocks noChangeArrowheads="1"/>
          </p:cNvSpPr>
          <p:nvPr/>
        </p:nvSpPr>
        <p:spPr bwMode="auto">
          <a:xfrm>
            <a:off x="7834313" y="6330950"/>
            <a:ext cx="1169987" cy="287338"/>
          </a:xfrm>
          <a:prstGeom prst="rect">
            <a:avLst/>
          </a:prstGeom>
          <a:noFill/>
          <a:ln w="38100">
            <a:noFill/>
            <a:miter lim="800000"/>
            <a:headEnd/>
            <a:tailEnd/>
          </a:ln>
        </p:spPr>
        <p:txBody>
          <a:bodyPr wrap="none" lIns="102339" tIns="51170" rIns="102339" bIns="51170">
            <a:spAutoFit/>
          </a:bodyPr>
          <a:lstStyle/>
          <a:p>
            <a:pPr algn="r"/>
            <a:r>
              <a:rPr lang="en-US" sz="1200">
                <a:solidFill>
                  <a:srgbClr val="FFFFFF"/>
                </a:solidFill>
              </a:rPr>
              <a:t>Ghaemi, 2004</a:t>
            </a:r>
            <a:endParaRPr lang="en-GB" sz="1200">
              <a:solidFill>
                <a:srgbClr val="FFFFFF"/>
              </a:solidFill>
            </a:endParaRPr>
          </a:p>
        </p:txBody>
      </p:sp>
      <p:graphicFrame>
        <p:nvGraphicFramePr>
          <p:cNvPr id="2" name="Table 1"/>
          <p:cNvGraphicFramePr>
            <a:graphicFrameLocks noGrp="1"/>
          </p:cNvGraphicFramePr>
          <p:nvPr/>
        </p:nvGraphicFramePr>
        <p:xfrm>
          <a:off x="179388" y="1628775"/>
          <a:ext cx="8824912" cy="5029200"/>
        </p:xfrm>
        <a:graphic>
          <a:graphicData uri="http://schemas.openxmlformats.org/drawingml/2006/table">
            <a:tbl>
              <a:tblPr firstRow="1" bandRow="1">
                <a:tableStyleId>{5C22544A-7EE6-4342-B048-85BDC9FD1C3A}</a:tableStyleId>
              </a:tblPr>
              <a:tblGrid>
                <a:gridCol w="2304288"/>
                <a:gridCol w="6520624"/>
              </a:tblGrid>
              <a:tr h="1188696">
                <a:tc>
                  <a:txBody>
                    <a:bodyPr/>
                    <a:lstStyle/>
                    <a:p>
                      <a:pPr>
                        <a:lnSpc>
                          <a:spcPct val="150000"/>
                        </a:lnSpc>
                      </a:pPr>
                      <a:r>
                        <a:rPr lang="en-GB" sz="1600" b="0" dirty="0" smtClean="0">
                          <a:solidFill>
                            <a:srgbClr val="C00000"/>
                          </a:solidFill>
                        </a:rPr>
                        <a:t>Acute</a:t>
                      </a:r>
                      <a:r>
                        <a:rPr lang="en-GB" sz="1600" b="0" baseline="0" dirty="0" smtClean="0">
                          <a:solidFill>
                            <a:srgbClr val="C00000"/>
                          </a:solidFill>
                        </a:rPr>
                        <a:t> treatment:</a:t>
                      </a:r>
                      <a:endParaRPr lang="en-GB" sz="1600" b="0" dirty="0">
                        <a:solidFill>
                          <a:srgbClr val="C00000"/>
                        </a:solidFill>
                      </a:endParaRPr>
                    </a:p>
                  </a:txBody>
                  <a:tcPr marL="91444" marR="91444" marT="45681" marB="45681">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150000"/>
                        </a:lnSpc>
                      </a:pPr>
                      <a:r>
                        <a:rPr lang="en-GB" sz="1600" b="0" dirty="0" smtClean="0">
                          <a:solidFill>
                            <a:schemeClr val="tx1"/>
                          </a:solidFill>
                        </a:rPr>
                        <a:t>U</a:t>
                      </a:r>
                      <a:r>
                        <a:rPr lang="en-GB" sz="1600" b="0" baseline="0" dirty="0" smtClean="0">
                          <a:solidFill>
                            <a:schemeClr val="tx1"/>
                          </a:solidFill>
                        </a:rPr>
                        <a:t>ntil clinical response: ideally symptomatic remission.</a:t>
                      </a:r>
                    </a:p>
                    <a:p>
                      <a:pPr>
                        <a:lnSpc>
                          <a:spcPct val="150000"/>
                        </a:lnSpc>
                      </a:pPr>
                      <a:r>
                        <a:rPr lang="en-GB" sz="1600" b="0" baseline="0" dirty="0" smtClean="0">
                          <a:solidFill>
                            <a:schemeClr val="tx1"/>
                          </a:solidFill>
                        </a:rPr>
                        <a:t>May last six –twelve weeks.</a:t>
                      </a:r>
                    </a:p>
                    <a:p>
                      <a:pPr>
                        <a:lnSpc>
                          <a:spcPct val="150000"/>
                        </a:lnSpc>
                      </a:pPr>
                      <a:endParaRPr lang="en-GB" sz="1600" b="0" dirty="0">
                        <a:solidFill>
                          <a:schemeClr val="tx1"/>
                        </a:solidFill>
                      </a:endParaRPr>
                    </a:p>
                  </a:txBody>
                  <a:tcPr marL="91444" marR="91444" marT="45681" marB="45681">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r h="2651808">
                <a:tc>
                  <a:txBody>
                    <a:bodyPr/>
                    <a:lstStyle/>
                    <a:p>
                      <a:pPr>
                        <a:lnSpc>
                          <a:spcPct val="150000"/>
                        </a:lnSpc>
                      </a:pPr>
                      <a:r>
                        <a:rPr lang="en-GB" sz="1600" dirty="0" smtClean="0">
                          <a:solidFill>
                            <a:srgbClr val="C00000"/>
                          </a:solidFill>
                        </a:rPr>
                        <a:t>Continuation</a:t>
                      </a:r>
                      <a:r>
                        <a:rPr lang="en-GB" sz="1600" baseline="0" dirty="0" smtClean="0">
                          <a:solidFill>
                            <a:srgbClr val="C00000"/>
                          </a:solidFill>
                        </a:rPr>
                        <a:t> phase:</a:t>
                      </a:r>
                      <a:endParaRPr lang="en-GB" sz="1600" dirty="0">
                        <a:solidFill>
                          <a:srgbClr val="C00000"/>
                        </a:solidFill>
                      </a:endParaRPr>
                    </a:p>
                  </a:txBody>
                  <a:tcPr marL="91444" marR="91444" marT="45681" marB="4568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50000"/>
                        </a:lnSpc>
                      </a:pPr>
                      <a:r>
                        <a:rPr lang="en-GB" sz="1600" dirty="0" smtClean="0"/>
                        <a:t>On-going treatment</a:t>
                      </a:r>
                      <a:r>
                        <a:rPr lang="en-GB" sz="1600" baseline="0" dirty="0" smtClean="0"/>
                        <a:t> ‘</a:t>
                      </a:r>
                      <a:r>
                        <a:rPr lang="en-GB" sz="1600" baseline="0" dirty="0" smtClean="0">
                          <a:solidFill>
                            <a:srgbClr val="C00000"/>
                          </a:solidFill>
                        </a:rPr>
                        <a:t>from the point of clinical response to the point at which spontaneous recovery might be expected </a:t>
                      </a:r>
                    </a:p>
                    <a:p>
                      <a:pPr>
                        <a:lnSpc>
                          <a:spcPct val="150000"/>
                        </a:lnSpc>
                      </a:pPr>
                      <a:r>
                        <a:rPr lang="en-GB" sz="1600" baseline="0" dirty="0" smtClean="0">
                          <a:solidFill>
                            <a:srgbClr val="C00000"/>
                          </a:solidFill>
                        </a:rPr>
                        <a:t>in untreated patients</a:t>
                      </a:r>
                      <a:r>
                        <a:rPr lang="en-GB" sz="1600" baseline="0" dirty="0" smtClean="0"/>
                        <a:t>’.  </a:t>
                      </a:r>
                    </a:p>
                    <a:p>
                      <a:pPr>
                        <a:lnSpc>
                          <a:spcPct val="150000"/>
                        </a:lnSpc>
                      </a:pPr>
                      <a:r>
                        <a:rPr lang="en-GB" sz="1600" baseline="0" dirty="0" smtClean="0"/>
                        <a:t>Addresses ‘</a:t>
                      </a:r>
                      <a:r>
                        <a:rPr lang="en-GB" sz="1600" baseline="0" dirty="0" smtClean="0">
                          <a:solidFill>
                            <a:srgbClr val="CC3300"/>
                          </a:solidFill>
                        </a:rPr>
                        <a:t>tail of vulnerability</a:t>
                      </a:r>
                      <a:r>
                        <a:rPr lang="en-GB" sz="1600" baseline="0" dirty="0" smtClean="0"/>
                        <a:t>’  after remitted symptoms.</a:t>
                      </a:r>
                    </a:p>
                    <a:p>
                      <a:pPr>
                        <a:lnSpc>
                          <a:spcPct val="150000"/>
                        </a:lnSpc>
                      </a:pPr>
                      <a:r>
                        <a:rPr lang="en-GB" sz="1600" baseline="0" dirty="0" smtClean="0"/>
                        <a:t>Duration depends on natural course of illness.</a:t>
                      </a:r>
                    </a:p>
                    <a:p>
                      <a:pPr>
                        <a:lnSpc>
                          <a:spcPct val="150000"/>
                        </a:lnSpc>
                      </a:pPr>
                      <a:r>
                        <a:rPr lang="en-GB" sz="1600" baseline="0" dirty="0" smtClean="0"/>
                        <a:t>May involve management of post-mania depression.</a:t>
                      </a:r>
                    </a:p>
                    <a:p>
                      <a:pPr>
                        <a:lnSpc>
                          <a:spcPct val="150000"/>
                        </a:lnSpc>
                      </a:pPr>
                      <a:endParaRPr lang="en-GB" sz="1600" dirty="0"/>
                    </a:p>
                  </a:txBody>
                  <a:tcPr marL="91444" marR="91444" marT="45681" marB="4568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1188696">
                <a:tc>
                  <a:txBody>
                    <a:bodyPr/>
                    <a:lstStyle/>
                    <a:p>
                      <a:pPr>
                        <a:lnSpc>
                          <a:spcPct val="150000"/>
                        </a:lnSpc>
                      </a:pPr>
                      <a:r>
                        <a:rPr lang="en-GB" sz="1600" dirty="0" smtClean="0">
                          <a:solidFill>
                            <a:srgbClr val="C00000"/>
                          </a:solidFill>
                        </a:rPr>
                        <a:t>Maintenance phase:</a:t>
                      </a:r>
                      <a:endParaRPr lang="en-GB" sz="1600" dirty="0">
                        <a:solidFill>
                          <a:srgbClr val="C00000"/>
                        </a:solidFill>
                      </a:endParaRPr>
                    </a:p>
                  </a:txBody>
                  <a:tcPr marL="91444" marR="91444" marT="45681" marB="4568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50000"/>
                        </a:lnSpc>
                      </a:pPr>
                      <a:r>
                        <a:rPr lang="en-GB" sz="1600" dirty="0" smtClean="0"/>
                        <a:t>‘Prevents or attenuates</a:t>
                      </a:r>
                      <a:r>
                        <a:rPr lang="en-GB" sz="1600" baseline="0" dirty="0" smtClean="0"/>
                        <a:t> future mood episodes’. </a:t>
                      </a:r>
                    </a:p>
                    <a:p>
                      <a:pPr>
                        <a:lnSpc>
                          <a:spcPct val="150000"/>
                        </a:lnSpc>
                      </a:pPr>
                      <a:r>
                        <a:rPr lang="en-GB" sz="1600" baseline="0" dirty="0" smtClean="0"/>
                        <a:t>Maintenance differs from pure ‘prophylaxis’ as it may address symptomatic periods.</a:t>
                      </a:r>
                      <a:endParaRPr lang="en-GB" sz="1600" dirty="0"/>
                    </a:p>
                  </a:txBody>
                  <a:tcPr marL="91444" marR="91444" marT="45681" marB="4568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3" name="TextBox 2"/>
          <p:cNvSpPr txBox="1"/>
          <p:nvPr/>
        </p:nvSpPr>
        <p:spPr>
          <a:xfrm>
            <a:off x="6084888" y="6372225"/>
            <a:ext cx="2663825" cy="276225"/>
          </a:xfrm>
          <a:prstGeom prst="rect">
            <a:avLst/>
          </a:prstGeom>
          <a:solidFill>
            <a:schemeClr val="bg1"/>
          </a:solidFill>
        </p:spPr>
        <p:txBody>
          <a:bodyPr>
            <a:spAutoFit/>
          </a:bodyPr>
          <a:lstStyle/>
          <a:p>
            <a:pPr algn="r">
              <a:defRPr/>
            </a:pPr>
            <a:r>
              <a:rPr lang="en-GB" sz="1200" b="1" dirty="0">
                <a:latin typeface="+mn-lt"/>
                <a:cs typeface="Arial" charset="0"/>
              </a:rPr>
              <a:t>Goodwin and Jamison, 2007</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
          <p:cNvSpPr>
            <a:spLocks noGrp="1" noChangeArrowheads="1"/>
          </p:cNvSpPr>
          <p:nvPr>
            <p:ph type="title"/>
          </p:nvPr>
        </p:nvSpPr>
        <p:spPr>
          <a:xfrm>
            <a:off x="612775" y="179388"/>
            <a:ext cx="7918450" cy="863600"/>
          </a:xfrm>
        </p:spPr>
        <p:txBody>
          <a:bodyPr/>
          <a:lstStyle/>
          <a:p>
            <a:r>
              <a:rPr lang="en-GB" smtClean="0"/>
              <a:t>Treatment Challenges in Bipolar Disorder</a:t>
            </a:r>
            <a:endParaRPr lang="en-US" smtClean="0"/>
          </a:p>
        </p:txBody>
      </p:sp>
      <p:sp>
        <p:nvSpPr>
          <p:cNvPr id="7171" name="Text Box 6"/>
          <p:cNvSpPr txBox="1">
            <a:spLocks noChangeArrowheads="1"/>
          </p:cNvSpPr>
          <p:nvPr/>
        </p:nvSpPr>
        <p:spPr bwMode="auto">
          <a:xfrm>
            <a:off x="1979613" y="6372225"/>
            <a:ext cx="6985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lIns="102339" tIns="51170" rIns="102339" bIns="51170">
            <a:spAutoFit/>
          </a:bodyPr>
          <a:lstStyle>
            <a:lvl1pPr defTabSz="954088" eaLnBrk="0" hangingPunct="0">
              <a:defRPr>
                <a:solidFill>
                  <a:schemeClr val="tx1"/>
                </a:solidFill>
                <a:latin typeface="Arial" charset="0"/>
                <a:cs typeface="Arial" charset="0"/>
              </a:defRPr>
            </a:lvl1pPr>
            <a:lvl2pPr marL="742950" indent="-285750" defTabSz="954088" eaLnBrk="0" hangingPunct="0">
              <a:defRPr>
                <a:solidFill>
                  <a:schemeClr val="tx1"/>
                </a:solidFill>
                <a:latin typeface="Arial" charset="0"/>
                <a:cs typeface="Arial" charset="0"/>
              </a:defRPr>
            </a:lvl2pPr>
            <a:lvl3pPr marL="1143000" indent="-228600" defTabSz="954088" eaLnBrk="0" hangingPunct="0">
              <a:defRPr>
                <a:solidFill>
                  <a:schemeClr val="tx1"/>
                </a:solidFill>
                <a:latin typeface="Arial" charset="0"/>
                <a:cs typeface="Arial" charset="0"/>
              </a:defRPr>
            </a:lvl3pPr>
            <a:lvl4pPr marL="1600200" indent="-228600" defTabSz="954088" eaLnBrk="0" hangingPunct="0">
              <a:defRPr>
                <a:solidFill>
                  <a:schemeClr val="tx1"/>
                </a:solidFill>
                <a:latin typeface="Arial" charset="0"/>
                <a:cs typeface="Arial" charset="0"/>
              </a:defRPr>
            </a:lvl4pPr>
            <a:lvl5pPr marL="2057400" indent="-228600" defTabSz="954088" eaLnBrk="0" hangingPunct="0">
              <a:defRPr>
                <a:solidFill>
                  <a:schemeClr val="tx1"/>
                </a:solidFill>
                <a:latin typeface="Arial" charset="0"/>
                <a:cs typeface="Arial" charset="0"/>
              </a:defRPr>
            </a:lvl5pPr>
            <a:lvl6pPr marL="2514600" indent="-228600" defTabSz="954088" eaLnBrk="0" fontAlgn="base" hangingPunct="0">
              <a:spcBef>
                <a:spcPct val="0"/>
              </a:spcBef>
              <a:spcAft>
                <a:spcPct val="0"/>
              </a:spcAft>
              <a:defRPr>
                <a:solidFill>
                  <a:schemeClr val="tx1"/>
                </a:solidFill>
                <a:latin typeface="Arial" charset="0"/>
                <a:cs typeface="Arial" charset="0"/>
              </a:defRPr>
            </a:lvl6pPr>
            <a:lvl7pPr marL="2971800" indent="-228600" defTabSz="954088" eaLnBrk="0" fontAlgn="base" hangingPunct="0">
              <a:spcBef>
                <a:spcPct val="0"/>
              </a:spcBef>
              <a:spcAft>
                <a:spcPct val="0"/>
              </a:spcAft>
              <a:defRPr>
                <a:solidFill>
                  <a:schemeClr val="tx1"/>
                </a:solidFill>
                <a:latin typeface="Arial" charset="0"/>
                <a:cs typeface="Arial" charset="0"/>
              </a:defRPr>
            </a:lvl7pPr>
            <a:lvl8pPr marL="3429000" indent="-228600" defTabSz="954088" eaLnBrk="0" fontAlgn="base" hangingPunct="0">
              <a:spcBef>
                <a:spcPct val="0"/>
              </a:spcBef>
              <a:spcAft>
                <a:spcPct val="0"/>
              </a:spcAft>
              <a:defRPr>
                <a:solidFill>
                  <a:schemeClr val="tx1"/>
                </a:solidFill>
                <a:latin typeface="Arial" charset="0"/>
                <a:cs typeface="Arial" charset="0"/>
              </a:defRPr>
            </a:lvl8pPr>
            <a:lvl9pPr marL="3886200" indent="-228600" defTabSz="954088" eaLnBrk="0" fontAlgn="base" hangingPunct="0">
              <a:spcBef>
                <a:spcPct val="0"/>
              </a:spcBef>
              <a:spcAft>
                <a:spcPct val="0"/>
              </a:spcAft>
              <a:defRPr>
                <a:solidFill>
                  <a:schemeClr val="tx1"/>
                </a:solidFill>
                <a:latin typeface="Arial" charset="0"/>
                <a:cs typeface="Arial" charset="0"/>
              </a:defRPr>
            </a:lvl9pPr>
          </a:lstStyle>
          <a:p>
            <a:pPr algn="r">
              <a:spcBef>
                <a:spcPct val="50000"/>
              </a:spcBef>
              <a:defRPr/>
            </a:pPr>
            <a:r>
              <a:rPr lang="en-GB" sz="1000" b="1" dirty="0" smtClean="0">
                <a:solidFill>
                  <a:srgbClr val="000000"/>
                </a:solidFill>
                <a:latin typeface="+mn-lt"/>
                <a:ea typeface="ＭＳ Ｐゴシック" pitchFamily="34" charset="-128"/>
              </a:rPr>
              <a:t>Evans, 2000; </a:t>
            </a:r>
            <a:r>
              <a:rPr lang="en-GB" sz="1000" b="1" dirty="0" err="1" smtClean="0">
                <a:solidFill>
                  <a:srgbClr val="000000"/>
                </a:solidFill>
                <a:latin typeface="+mn-lt"/>
                <a:ea typeface="ＭＳ Ｐゴシック" pitchFamily="34" charset="-128"/>
              </a:rPr>
              <a:t>Hirschfeld</a:t>
            </a:r>
            <a:r>
              <a:rPr lang="en-GB" sz="1000" b="1" dirty="0" smtClean="0">
                <a:solidFill>
                  <a:srgbClr val="000000"/>
                </a:solidFill>
                <a:latin typeface="+mn-lt"/>
                <a:ea typeface="ＭＳ Ｐゴシック" pitchFamily="34" charset="-128"/>
              </a:rPr>
              <a:t> et al, 2003; </a:t>
            </a:r>
            <a:r>
              <a:rPr lang="en-GB" sz="1000" b="1" dirty="0" err="1" smtClean="0">
                <a:solidFill>
                  <a:srgbClr val="000000"/>
                </a:solidFill>
                <a:latin typeface="+mn-lt"/>
                <a:ea typeface="ＭＳ Ｐゴシック" pitchFamily="34" charset="-128"/>
              </a:rPr>
              <a:t>Hirschfeld</a:t>
            </a:r>
            <a:r>
              <a:rPr lang="en-GB" sz="1000" b="1" dirty="0" smtClean="0">
                <a:solidFill>
                  <a:srgbClr val="000000"/>
                </a:solidFill>
                <a:latin typeface="+mn-lt"/>
                <a:ea typeface="ＭＳ Ｐゴシック" pitchFamily="34" charset="-128"/>
              </a:rPr>
              <a:t> et al, </a:t>
            </a:r>
            <a:r>
              <a:rPr lang="pl-PL" sz="1000" b="1" dirty="0" smtClean="0">
                <a:solidFill>
                  <a:srgbClr val="000000"/>
                </a:solidFill>
                <a:latin typeface="+mn-lt"/>
                <a:ea typeface="ＭＳ Ｐゴシック" pitchFamily="34" charset="-128"/>
              </a:rPr>
              <a:t>2003</a:t>
            </a:r>
            <a:r>
              <a:rPr lang="en-GB" sz="1000" b="1" dirty="0" smtClean="0">
                <a:solidFill>
                  <a:srgbClr val="000000"/>
                </a:solidFill>
                <a:latin typeface="+mn-lt"/>
                <a:ea typeface="ＭＳ Ｐゴシック" pitchFamily="34" charset="-128"/>
              </a:rPr>
              <a:t>b; Judd et al, 2002; Judd et al, 2003; </a:t>
            </a:r>
            <a:r>
              <a:rPr lang="en-GB" sz="1000" b="1" dirty="0" err="1" smtClean="0">
                <a:solidFill>
                  <a:srgbClr val="000000"/>
                </a:solidFill>
                <a:latin typeface="+mn-lt"/>
                <a:ea typeface="ＭＳ Ｐゴシック" pitchFamily="34" charset="-128"/>
              </a:rPr>
              <a:t>Citrome</a:t>
            </a:r>
            <a:r>
              <a:rPr lang="en-GB" sz="1000" b="1" dirty="0" smtClean="0">
                <a:solidFill>
                  <a:srgbClr val="000000"/>
                </a:solidFill>
                <a:latin typeface="+mn-lt"/>
                <a:ea typeface="ＭＳ Ｐゴシック" pitchFamily="34" charset="-128"/>
              </a:rPr>
              <a:t> &amp; </a:t>
            </a:r>
            <a:r>
              <a:rPr lang="nn-NO" sz="1000" b="1" dirty="0" smtClean="0">
                <a:solidFill>
                  <a:srgbClr val="000000"/>
                </a:solidFill>
                <a:latin typeface="+mn-lt"/>
                <a:ea typeface="ＭＳ Ｐゴシック" pitchFamily="34" charset="-128"/>
              </a:rPr>
              <a:t>Goldberg, 2005; </a:t>
            </a:r>
            <a:r>
              <a:rPr lang="en-GB" sz="1000" b="1" dirty="0" err="1" smtClean="0">
                <a:solidFill>
                  <a:srgbClr val="000000"/>
                </a:solidFill>
                <a:latin typeface="+mn-lt"/>
                <a:ea typeface="ＭＳ Ｐゴシック" pitchFamily="34" charset="-128"/>
              </a:rPr>
              <a:t>Kupka</a:t>
            </a:r>
            <a:r>
              <a:rPr lang="en-GB" sz="1000" b="1" dirty="0" smtClean="0">
                <a:solidFill>
                  <a:srgbClr val="000000"/>
                </a:solidFill>
                <a:latin typeface="+mn-lt"/>
                <a:ea typeface="ＭＳ Ｐゴシック" pitchFamily="34" charset="-128"/>
              </a:rPr>
              <a:t> et al, </a:t>
            </a:r>
            <a:r>
              <a:rPr lang="it-IT" sz="1000" b="1" dirty="0" smtClean="0">
                <a:solidFill>
                  <a:srgbClr val="000000"/>
                </a:solidFill>
                <a:latin typeface="+mn-lt"/>
                <a:ea typeface="ＭＳ Ｐゴシック" pitchFamily="34" charset="-128"/>
              </a:rPr>
              <a:t>2007</a:t>
            </a:r>
            <a:r>
              <a:rPr lang="en-GB" sz="1200" b="1" dirty="0" smtClean="0">
                <a:solidFill>
                  <a:srgbClr val="000000"/>
                </a:solidFill>
                <a:latin typeface="+mn-lt"/>
                <a:ea typeface="ＭＳ Ｐゴシック" pitchFamily="34" charset="-128"/>
              </a:rPr>
              <a:t>.</a:t>
            </a:r>
            <a:endParaRPr lang="en-US" sz="1200" b="1" dirty="0" smtClean="0">
              <a:solidFill>
                <a:srgbClr val="000000"/>
              </a:solidFill>
              <a:latin typeface="+mn-lt"/>
              <a:ea typeface="ＭＳ Ｐゴシック" pitchFamily="34" charset="-128"/>
            </a:endParaRPr>
          </a:p>
        </p:txBody>
      </p:sp>
      <p:sp>
        <p:nvSpPr>
          <p:cNvPr id="7186" name="Text Box 7"/>
          <p:cNvSpPr txBox="1">
            <a:spLocks noChangeArrowheads="1"/>
          </p:cNvSpPr>
          <p:nvPr/>
        </p:nvSpPr>
        <p:spPr bwMode="auto">
          <a:xfrm>
            <a:off x="684213" y="1622425"/>
            <a:ext cx="7856537" cy="658813"/>
          </a:xfrm>
          <a:prstGeom prst="rect">
            <a:avLst/>
          </a:prstGeom>
          <a:solidFill>
            <a:srgbClr val="E1E888"/>
          </a:solidFill>
          <a:ln w="25400">
            <a:solidFill>
              <a:schemeClr val="tx1"/>
            </a:solidFill>
            <a:miter lim="800000"/>
            <a:headEnd type="none" w="sm" len="sm"/>
            <a:tailEnd type="none" w="sm" len="sm"/>
          </a:ln>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sz="1400" b="1" dirty="0" smtClean="0">
                <a:solidFill>
                  <a:srgbClr val="000000"/>
                </a:solidFill>
                <a:latin typeface="+mn-lt"/>
                <a:ea typeface="ＭＳ Ｐゴシック" pitchFamily="34" charset="-128"/>
              </a:rPr>
              <a:t>Bipolar disorder is often unrecognised and undiagnosed</a:t>
            </a:r>
          </a:p>
        </p:txBody>
      </p:sp>
      <p:sp>
        <p:nvSpPr>
          <p:cNvPr id="12" name="Text Box 7"/>
          <p:cNvSpPr txBox="1">
            <a:spLocks noChangeArrowheads="1"/>
          </p:cNvSpPr>
          <p:nvPr/>
        </p:nvSpPr>
        <p:spPr bwMode="auto">
          <a:xfrm>
            <a:off x="692150" y="2570163"/>
            <a:ext cx="7856538" cy="536575"/>
          </a:xfrm>
          <a:prstGeom prst="rect">
            <a:avLst/>
          </a:prstGeom>
          <a:solidFill>
            <a:schemeClr val="accent3">
              <a:lumMod val="40000"/>
              <a:lumOff val="60000"/>
            </a:schemeClr>
          </a:solidFill>
          <a:ln w="25400">
            <a:solidFill>
              <a:schemeClr val="tx1"/>
            </a:solidFill>
            <a:miter lim="800000"/>
            <a:headEnd type="none" w="sm" len="sm"/>
            <a:tailEnd type="none" w="sm" len="sm"/>
          </a:ln>
        </p:spPr>
        <p:txBody>
          <a:bodyPr anchor="ctr" anchorCtr="1"/>
          <a:lstStyle/>
          <a:p>
            <a:pPr algn="ctr" eaLnBrk="0" hangingPunct="0">
              <a:spcBef>
                <a:spcPct val="50000"/>
              </a:spcBef>
              <a:defRPr/>
            </a:pPr>
            <a:r>
              <a:rPr lang="en-GB" sz="1400" b="1" dirty="0">
                <a:solidFill>
                  <a:srgbClr val="000000"/>
                </a:solidFill>
                <a:latin typeface="+mn-lt"/>
                <a:ea typeface="ＭＳ Ｐゴシック" pitchFamily="34" charset="-128"/>
                <a:cs typeface="Arial" charset="0"/>
              </a:rPr>
              <a:t>Comorbidities are common and can hinder diagnosis</a:t>
            </a:r>
          </a:p>
        </p:txBody>
      </p:sp>
      <p:sp>
        <p:nvSpPr>
          <p:cNvPr id="46094" name="Text Box 7"/>
          <p:cNvSpPr txBox="1">
            <a:spLocks noChangeArrowheads="1"/>
          </p:cNvSpPr>
          <p:nvPr/>
        </p:nvSpPr>
        <p:spPr bwMode="auto">
          <a:xfrm>
            <a:off x="674688" y="5445125"/>
            <a:ext cx="7856537" cy="657225"/>
          </a:xfrm>
          <a:prstGeom prst="rect">
            <a:avLst/>
          </a:prstGeom>
          <a:solidFill>
            <a:schemeClr val="accent3">
              <a:lumMod val="60000"/>
              <a:lumOff val="40000"/>
            </a:schemeClr>
          </a:solidFill>
          <a:ln w="25400">
            <a:solidFill>
              <a:schemeClr val="tx1"/>
            </a:solidFill>
            <a:miter lim="800000"/>
            <a:headEnd type="none" w="sm" len="sm"/>
            <a:tailEnd type="none" w="sm" len="sm"/>
          </a:ln>
        </p:spPr>
        <p:txBody>
          <a:bodyPr anchor="ctr" anchorCtr="1"/>
          <a:lstStyle/>
          <a:p>
            <a:pPr algn="ctr" eaLnBrk="0" hangingPunct="0">
              <a:spcBef>
                <a:spcPct val="50000"/>
              </a:spcBef>
              <a:defRPr/>
            </a:pPr>
            <a:r>
              <a:rPr lang="en-GB" sz="1400" b="1" dirty="0">
                <a:solidFill>
                  <a:srgbClr val="000000"/>
                </a:solidFill>
                <a:latin typeface="+mn-lt"/>
                <a:ea typeface="ＭＳ Ｐゴシック" pitchFamily="34" charset="-128"/>
                <a:cs typeface="Arial" charset="0"/>
              </a:rPr>
              <a:t>The several subtypes:  bipolar I and II, rapid cycling, mixed states</a:t>
            </a:r>
          </a:p>
        </p:txBody>
      </p:sp>
      <p:sp>
        <p:nvSpPr>
          <p:cNvPr id="46092" name="Text Box 7"/>
          <p:cNvSpPr txBox="1">
            <a:spLocks noChangeArrowheads="1"/>
          </p:cNvSpPr>
          <p:nvPr/>
        </p:nvSpPr>
        <p:spPr bwMode="auto">
          <a:xfrm>
            <a:off x="684213" y="3465513"/>
            <a:ext cx="7856537" cy="657225"/>
          </a:xfrm>
          <a:prstGeom prst="rect">
            <a:avLst/>
          </a:prstGeom>
          <a:solidFill>
            <a:schemeClr val="accent6"/>
          </a:solidFill>
          <a:ln w="25400">
            <a:solidFill>
              <a:schemeClr val="tx1"/>
            </a:solidFill>
            <a:miter lim="800000"/>
            <a:headEnd type="none" w="sm" len="sm"/>
            <a:tailEnd type="none" w="sm" len="sm"/>
          </a:ln>
        </p:spPr>
        <p:txBody>
          <a:bodyPr anchor="ctr" anchorCtr="1"/>
          <a:lstStyle/>
          <a:p>
            <a:pPr algn="ctr" eaLnBrk="0" hangingPunct="0">
              <a:spcBef>
                <a:spcPct val="50000"/>
              </a:spcBef>
              <a:defRPr/>
            </a:pPr>
            <a:r>
              <a:rPr lang="en-GB" sz="1400" b="1" dirty="0">
                <a:solidFill>
                  <a:schemeClr val="bg1"/>
                </a:solidFill>
                <a:latin typeface="+mn-lt"/>
                <a:ea typeface="ＭＳ Ｐゴシック" pitchFamily="34" charset="-128"/>
                <a:cs typeface="Arial" charset="0"/>
              </a:rPr>
              <a:t>The predominant phase is depression which can lead to misdiagnosis</a:t>
            </a:r>
          </a:p>
        </p:txBody>
      </p:sp>
      <p:sp>
        <p:nvSpPr>
          <p:cNvPr id="46090" name="Text Box 7"/>
          <p:cNvSpPr txBox="1">
            <a:spLocks noChangeArrowheads="1"/>
          </p:cNvSpPr>
          <p:nvPr/>
        </p:nvSpPr>
        <p:spPr bwMode="auto">
          <a:xfrm>
            <a:off x="692150" y="4543425"/>
            <a:ext cx="7856538" cy="655638"/>
          </a:xfrm>
          <a:prstGeom prst="rect">
            <a:avLst/>
          </a:prstGeom>
          <a:solidFill>
            <a:schemeClr val="accent5"/>
          </a:solidFill>
          <a:ln w="25400">
            <a:solidFill>
              <a:schemeClr val="tx1"/>
            </a:solidFill>
            <a:miter lim="800000"/>
            <a:headEnd type="none" w="sm" len="sm"/>
            <a:tailEnd type="none" w="sm" len="sm"/>
          </a:ln>
        </p:spPr>
        <p:txBody>
          <a:bodyPr anchor="ctr" anchorCtr="1"/>
          <a:lstStyle/>
          <a:p>
            <a:pPr algn="ctr" eaLnBrk="0" hangingPunct="0">
              <a:spcBef>
                <a:spcPct val="50000"/>
              </a:spcBef>
              <a:defRPr/>
            </a:pPr>
            <a:r>
              <a:rPr lang="en-GB" sz="1400" b="1" dirty="0">
                <a:solidFill>
                  <a:srgbClr val="000000"/>
                </a:solidFill>
                <a:latin typeface="+mn-lt"/>
                <a:ea typeface="ＭＳ Ｐゴシック" pitchFamily="34" charset="-128"/>
                <a:cs typeface="Arial" charset="0"/>
              </a:rPr>
              <a:t>Long-term protection against manic and depressive symptoms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612775" y="179388"/>
            <a:ext cx="8135938" cy="863600"/>
          </a:xfrm>
        </p:spPr>
        <p:txBody>
          <a:bodyPr/>
          <a:lstStyle/>
          <a:p>
            <a:r>
              <a:rPr lang="en-GB" smtClean="0"/>
              <a:t>Key Requirements for Individualised Treatment</a:t>
            </a:r>
          </a:p>
        </p:txBody>
      </p:sp>
      <p:sp>
        <p:nvSpPr>
          <p:cNvPr id="2" name="TextBox 1"/>
          <p:cNvSpPr txBox="1"/>
          <p:nvPr/>
        </p:nvSpPr>
        <p:spPr>
          <a:xfrm>
            <a:off x="107950" y="1700213"/>
            <a:ext cx="8856663" cy="923925"/>
          </a:xfrm>
          <a:prstGeom prst="rect">
            <a:avLst/>
          </a:prstGeom>
          <a:noFill/>
        </p:spPr>
        <p:txBody>
          <a:bodyPr>
            <a:spAutoFit/>
          </a:bodyPr>
          <a:lstStyle/>
          <a:p>
            <a:pPr algn="ctr">
              <a:lnSpc>
                <a:spcPct val="150000"/>
              </a:lnSpc>
              <a:defRPr/>
            </a:pPr>
            <a:r>
              <a:rPr lang="en-GB" b="1" dirty="0">
                <a:solidFill>
                  <a:srgbClr val="FF0000"/>
                </a:solidFill>
                <a:latin typeface="+mn-lt"/>
                <a:cs typeface="Arial" charset="0"/>
              </a:rPr>
              <a:t>Accurate characterisation of bipolar disorder</a:t>
            </a:r>
          </a:p>
          <a:p>
            <a:pPr algn="ctr">
              <a:lnSpc>
                <a:spcPct val="150000"/>
              </a:lnSpc>
              <a:defRPr/>
            </a:pPr>
            <a:r>
              <a:rPr lang="en-GB" b="1" dirty="0">
                <a:solidFill>
                  <a:srgbClr val="FF0000"/>
                </a:solidFill>
                <a:latin typeface="+mn-lt"/>
                <a:cs typeface="Arial" charset="0"/>
              </a:rPr>
              <a:t>Identification and treatment of Physical/Psychiatric co-morbidities</a:t>
            </a:r>
          </a:p>
        </p:txBody>
      </p:sp>
      <p:sp>
        <p:nvSpPr>
          <p:cNvPr id="3" name="Isosceles Triangle 2"/>
          <p:cNvSpPr/>
          <p:nvPr/>
        </p:nvSpPr>
        <p:spPr>
          <a:xfrm>
            <a:off x="3276600" y="3563938"/>
            <a:ext cx="2016125" cy="19764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200" b="1" dirty="0">
              <a:solidFill>
                <a:srgbClr val="C00000"/>
              </a:solidFill>
            </a:endParaRPr>
          </a:p>
        </p:txBody>
      </p:sp>
      <p:sp>
        <p:nvSpPr>
          <p:cNvPr id="4" name="Rectangle 3"/>
          <p:cNvSpPr/>
          <p:nvPr/>
        </p:nvSpPr>
        <p:spPr>
          <a:xfrm>
            <a:off x="2016125" y="3492500"/>
            <a:ext cx="4535488" cy="635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C00000"/>
              </a:solidFill>
            </a:endParaRPr>
          </a:p>
        </p:txBody>
      </p:sp>
      <p:sp>
        <p:nvSpPr>
          <p:cNvPr id="5" name="TextBox 4"/>
          <p:cNvSpPr txBox="1"/>
          <p:nvPr/>
        </p:nvSpPr>
        <p:spPr>
          <a:xfrm>
            <a:off x="1908175" y="2843213"/>
            <a:ext cx="2339975" cy="647700"/>
          </a:xfrm>
          <a:prstGeom prst="rect">
            <a:avLst/>
          </a:prstGeom>
          <a:noFill/>
          <a:ln>
            <a:noFill/>
          </a:ln>
        </p:spPr>
        <p:txBody>
          <a:bodyPr>
            <a:spAutoFit/>
          </a:bodyPr>
          <a:lstStyle/>
          <a:p>
            <a:pPr>
              <a:defRPr/>
            </a:pPr>
            <a:r>
              <a:rPr lang="en-GB" b="1" dirty="0">
                <a:solidFill>
                  <a:srgbClr val="C00000"/>
                </a:solidFill>
                <a:latin typeface="+mn-lt"/>
                <a:cs typeface="Arial" charset="0"/>
              </a:rPr>
              <a:t>Pharmacological Efficacy</a:t>
            </a:r>
          </a:p>
        </p:txBody>
      </p:sp>
      <p:sp>
        <p:nvSpPr>
          <p:cNvPr id="6" name="TextBox 5"/>
          <p:cNvSpPr txBox="1"/>
          <p:nvPr/>
        </p:nvSpPr>
        <p:spPr>
          <a:xfrm>
            <a:off x="4932363" y="2843213"/>
            <a:ext cx="1763712" cy="647700"/>
          </a:xfrm>
          <a:prstGeom prst="rect">
            <a:avLst/>
          </a:prstGeom>
          <a:noFill/>
        </p:spPr>
        <p:txBody>
          <a:bodyPr>
            <a:spAutoFit/>
          </a:bodyPr>
          <a:lstStyle/>
          <a:p>
            <a:pPr algn="r">
              <a:defRPr/>
            </a:pPr>
            <a:r>
              <a:rPr lang="en-GB" dirty="0">
                <a:solidFill>
                  <a:srgbClr val="C00000"/>
                </a:solidFill>
                <a:latin typeface="+mn-lt"/>
                <a:cs typeface="Arial" charset="0"/>
              </a:rPr>
              <a:t>   </a:t>
            </a:r>
            <a:r>
              <a:rPr lang="en-GB" b="1" dirty="0">
                <a:solidFill>
                  <a:srgbClr val="C00000"/>
                </a:solidFill>
                <a:latin typeface="+mn-lt"/>
                <a:cs typeface="Arial" charset="0"/>
              </a:rPr>
              <a:t>Adverse </a:t>
            </a:r>
          </a:p>
          <a:p>
            <a:pPr algn="r">
              <a:defRPr/>
            </a:pPr>
            <a:r>
              <a:rPr lang="en-GB" b="1" dirty="0">
                <a:solidFill>
                  <a:srgbClr val="C00000"/>
                </a:solidFill>
                <a:latin typeface="+mn-lt"/>
                <a:cs typeface="Arial" charset="0"/>
              </a:rPr>
              <a:t>Effects</a:t>
            </a:r>
          </a:p>
        </p:txBody>
      </p:sp>
      <p:cxnSp>
        <p:nvCxnSpPr>
          <p:cNvPr id="9" name="Straight Arrow Connector 8"/>
          <p:cNvCxnSpPr/>
          <p:nvPr/>
        </p:nvCxnSpPr>
        <p:spPr>
          <a:xfrm flipV="1">
            <a:off x="2484438" y="3824288"/>
            <a:ext cx="647700" cy="10033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292725" y="3890963"/>
            <a:ext cx="792163" cy="8334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692275" y="3797300"/>
            <a:ext cx="466725" cy="2635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542088" y="3824288"/>
            <a:ext cx="503237" cy="2365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463" y="3778250"/>
            <a:ext cx="1998662" cy="647700"/>
          </a:xfrm>
          <a:prstGeom prst="rect">
            <a:avLst/>
          </a:prstGeom>
          <a:noFill/>
        </p:spPr>
        <p:txBody>
          <a:bodyPr>
            <a:spAutoFit/>
          </a:bodyPr>
          <a:lstStyle/>
          <a:p>
            <a:pPr algn="ctr">
              <a:defRPr/>
            </a:pPr>
            <a:r>
              <a:rPr lang="en-GB" dirty="0">
                <a:solidFill>
                  <a:srgbClr val="CC3300"/>
                </a:solidFill>
                <a:latin typeface="+mn-lt"/>
                <a:cs typeface="Arial" charset="0"/>
              </a:rPr>
              <a:t>Improved Social Support</a:t>
            </a:r>
          </a:p>
        </p:txBody>
      </p:sp>
      <p:sp>
        <p:nvSpPr>
          <p:cNvPr id="7181" name="TextBox 23"/>
          <p:cNvSpPr txBox="1">
            <a:spLocks noChangeArrowheads="1"/>
          </p:cNvSpPr>
          <p:nvPr/>
        </p:nvSpPr>
        <p:spPr bwMode="auto">
          <a:xfrm>
            <a:off x="1258888" y="5040313"/>
            <a:ext cx="2017712" cy="368300"/>
          </a:xfrm>
          <a:prstGeom prst="rect">
            <a:avLst/>
          </a:prstGeom>
          <a:noFill/>
          <a:ln w="9525">
            <a:noFill/>
            <a:miter lim="800000"/>
            <a:headEnd/>
            <a:tailEnd/>
          </a:ln>
        </p:spPr>
        <p:txBody>
          <a:bodyPr>
            <a:spAutoFit/>
          </a:bodyPr>
          <a:lstStyle/>
          <a:p>
            <a:r>
              <a:rPr lang="en-GB">
                <a:solidFill>
                  <a:srgbClr val="C00000"/>
                </a:solidFill>
              </a:rPr>
              <a:t>Psychoeducation</a:t>
            </a:r>
          </a:p>
        </p:txBody>
      </p:sp>
      <p:sp>
        <p:nvSpPr>
          <p:cNvPr id="7182" name="TextBox 27"/>
          <p:cNvSpPr txBox="1">
            <a:spLocks noChangeArrowheads="1"/>
          </p:cNvSpPr>
          <p:nvPr/>
        </p:nvSpPr>
        <p:spPr bwMode="auto">
          <a:xfrm>
            <a:off x="6551613" y="3779838"/>
            <a:ext cx="2197100" cy="646112"/>
          </a:xfrm>
          <a:prstGeom prst="rect">
            <a:avLst/>
          </a:prstGeom>
          <a:noFill/>
          <a:ln w="9525">
            <a:noFill/>
            <a:miter lim="800000"/>
            <a:headEnd/>
            <a:tailEnd/>
          </a:ln>
        </p:spPr>
        <p:txBody>
          <a:bodyPr>
            <a:spAutoFit/>
          </a:bodyPr>
          <a:lstStyle/>
          <a:p>
            <a:pPr algn="ctr"/>
            <a:r>
              <a:rPr lang="en-GB">
                <a:solidFill>
                  <a:srgbClr val="C00000"/>
                </a:solidFill>
              </a:rPr>
              <a:t>Minimise </a:t>
            </a:r>
          </a:p>
          <a:p>
            <a:pPr algn="ctr"/>
            <a:r>
              <a:rPr lang="en-GB">
                <a:solidFill>
                  <a:srgbClr val="C00000"/>
                </a:solidFill>
              </a:rPr>
              <a:t>non-concordance</a:t>
            </a:r>
          </a:p>
        </p:txBody>
      </p:sp>
      <p:sp>
        <p:nvSpPr>
          <p:cNvPr id="7183" name="TextBox 28"/>
          <p:cNvSpPr txBox="1">
            <a:spLocks noChangeArrowheads="1"/>
          </p:cNvSpPr>
          <p:nvPr/>
        </p:nvSpPr>
        <p:spPr bwMode="auto">
          <a:xfrm>
            <a:off x="5435600" y="5040313"/>
            <a:ext cx="2881313" cy="369887"/>
          </a:xfrm>
          <a:prstGeom prst="rect">
            <a:avLst/>
          </a:prstGeom>
          <a:noFill/>
          <a:ln w="9525">
            <a:noFill/>
            <a:miter lim="800000"/>
            <a:headEnd/>
            <a:tailEnd/>
          </a:ln>
        </p:spPr>
        <p:txBody>
          <a:bodyPr>
            <a:spAutoFit/>
          </a:bodyPr>
          <a:lstStyle/>
          <a:p>
            <a:pPr algn="ctr"/>
            <a:r>
              <a:rPr lang="en-GB">
                <a:solidFill>
                  <a:srgbClr val="C00000"/>
                </a:solidFill>
              </a:rPr>
              <a:t>Psychological Treatments</a:t>
            </a:r>
          </a:p>
        </p:txBody>
      </p:sp>
      <p:sp>
        <p:nvSpPr>
          <p:cNvPr id="31" name="TextBox 30"/>
          <p:cNvSpPr txBox="1"/>
          <p:nvPr/>
        </p:nvSpPr>
        <p:spPr>
          <a:xfrm>
            <a:off x="323850" y="5949950"/>
            <a:ext cx="8362950" cy="368300"/>
          </a:xfrm>
          <a:prstGeom prst="rect">
            <a:avLst/>
          </a:prstGeom>
          <a:solidFill>
            <a:srgbClr val="C00000"/>
          </a:solidFill>
        </p:spPr>
        <p:txBody>
          <a:bodyPr>
            <a:spAutoFit/>
          </a:bodyPr>
          <a:lstStyle/>
          <a:p>
            <a:pPr algn="ctr">
              <a:defRPr/>
            </a:pPr>
            <a:r>
              <a:rPr lang="en-GB" b="1" dirty="0">
                <a:solidFill>
                  <a:schemeClr val="bg1"/>
                </a:solidFill>
                <a:latin typeface="+mn-lt"/>
                <a:cs typeface="Arial" charset="0"/>
              </a:rPr>
              <a:t>Meaningful remission: optimal functioning and quality of life </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19088" y="76200"/>
            <a:ext cx="8824912" cy="1143000"/>
          </a:xfrm>
        </p:spPr>
        <p:txBody>
          <a:bodyPr/>
          <a:lstStyle/>
          <a:p>
            <a:pPr eaLnBrk="1" hangingPunct="1">
              <a:defRPr/>
            </a:pPr>
            <a:r>
              <a:rPr lang="en-US" dirty="0" err="1" smtClean="0">
                <a:latin typeface="+mn-lt"/>
              </a:rPr>
              <a:t>Psychoeducation</a:t>
            </a:r>
            <a:r>
              <a:rPr lang="en-US" dirty="0" smtClean="0">
                <a:latin typeface="+mn-lt"/>
              </a:rPr>
              <a:t> </a:t>
            </a:r>
            <a:r>
              <a:rPr lang="en-US" dirty="0">
                <a:latin typeface="+mn-lt"/>
              </a:rPr>
              <a:t>D</a:t>
            </a:r>
            <a:r>
              <a:rPr lang="en-US" dirty="0" smtClean="0">
                <a:latin typeface="+mn-lt"/>
              </a:rPr>
              <a:t>uring </a:t>
            </a:r>
            <a:r>
              <a:rPr lang="en-US" dirty="0">
                <a:latin typeface="+mn-lt"/>
              </a:rPr>
              <a:t>M</a:t>
            </a:r>
            <a:r>
              <a:rPr lang="en-US" dirty="0" smtClean="0">
                <a:latin typeface="+mn-lt"/>
              </a:rPr>
              <a:t>aintenance Treatment</a:t>
            </a:r>
            <a:endParaRPr lang="en-GB" dirty="0" smtClean="0">
              <a:latin typeface="+mn-lt"/>
            </a:endParaRPr>
          </a:p>
        </p:txBody>
      </p:sp>
      <p:sp>
        <p:nvSpPr>
          <p:cNvPr id="66563" name="Text Box 3"/>
          <p:cNvSpPr txBox="1">
            <a:spLocks noChangeArrowheads="1"/>
          </p:cNvSpPr>
          <p:nvPr/>
        </p:nvSpPr>
        <p:spPr bwMode="auto">
          <a:xfrm>
            <a:off x="6418263" y="6334125"/>
            <a:ext cx="1887537" cy="307975"/>
          </a:xfrm>
          <a:prstGeom prst="rect">
            <a:avLst/>
          </a:prstGeom>
          <a:noFill/>
          <a:ln w="9525">
            <a:noFill/>
            <a:miter lim="800000"/>
            <a:headEnd/>
            <a:tailEnd/>
          </a:ln>
        </p:spPr>
        <p:txBody>
          <a:bodyPr lIns="91408" tIns="45704" rIns="91408" bIns="45704">
            <a:spAutoFit/>
          </a:bodyPr>
          <a:lstStyle/>
          <a:p>
            <a:pPr algn="r">
              <a:defRPr/>
            </a:pPr>
            <a:r>
              <a:rPr lang="en-GB" sz="1200" b="1" dirty="0">
                <a:latin typeface="+mn-lt"/>
                <a:cs typeface="Arial" charset="0"/>
              </a:rPr>
              <a:t>Colom et al,2003</a:t>
            </a:r>
            <a:r>
              <a:rPr lang="en-GB" sz="1400" dirty="0">
                <a:latin typeface="Arial" charset="0"/>
                <a:cs typeface="Arial" charset="0"/>
              </a:rPr>
              <a:t>. </a:t>
            </a:r>
          </a:p>
        </p:txBody>
      </p:sp>
      <p:sp>
        <p:nvSpPr>
          <p:cNvPr id="66564" name="Rectangle 4"/>
          <p:cNvSpPr>
            <a:spLocks noChangeArrowheads="1"/>
          </p:cNvSpPr>
          <p:nvPr/>
        </p:nvSpPr>
        <p:spPr bwMode="auto">
          <a:xfrm>
            <a:off x="3598863" y="5637213"/>
            <a:ext cx="2505075" cy="276225"/>
          </a:xfrm>
          <a:prstGeom prst="rect">
            <a:avLst/>
          </a:prstGeom>
          <a:noFill/>
          <a:ln w="38100">
            <a:noFill/>
            <a:miter lim="800000"/>
            <a:headEnd/>
            <a:tailEnd/>
          </a:ln>
        </p:spPr>
        <p:txBody>
          <a:bodyPr wrap="none" lIns="0" tIns="0" rIns="0" bIns="0">
            <a:spAutoFit/>
          </a:bodyPr>
          <a:lstStyle/>
          <a:p>
            <a:pPr algn="ctr" eaLnBrk="0" hangingPunct="0">
              <a:defRPr/>
            </a:pPr>
            <a:r>
              <a:rPr lang="es-ES_tradnl" sz="1200" b="1" dirty="0">
                <a:latin typeface="+mn-lt"/>
                <a:cs typeface="Arial" charset="0"/>
              </a:rPr>
              <a:t>Time </a:t>
            </a:r>
            <a:r>
              <a:rPr lang="es-ES_tradnl" sz="1200" b="1" dirty="0" err="1">
                <a:latin typeface="+mn-lt"/>
                <a:cs typeface="Arial" charset="0"/>
              </a:rPr>
              <a:t>to</a:t>
            </a:r>
            <a:r>
              <a:rPr lang="es-ES_tradnl" sz="1200" b="1" dirty="0">
                <a:latin typeface="+mn-lt"/>
                <a:cs typeface="Arial" charset="0"/>
              </a:rPr>
              <a:t> </a:t>
            </a:r>
            <a:r>
              <a:rPr lang="es-ES_tradnl" sz="1200" b="1" dirty="0" err="1">
                <a:latin typeface="+mn-lt"/>
                <a:cs typeface="Arial" charset="0"/>
              </a:rPr>
              <a:t>recurrence</a:t>
            </a:r>
            <a:r>
              <a:rPr lang="es-ES_tradnl" sz="1200" b="1" dirty="0">
                <a:latin typeface="+mn-lt"/>
                <a:cs typeface="Arial" charset="0"/>
              </a:rPr>
              <a:t> (</a:t>
            </a:r>
            <a:r>
              <a:rPr lang="es-ES_tradnl" sz="1200" b="1" dirty="0" err="1">
                <a:latin typeface="+mn-lt"/>
                <a:cs typeface="Arial" charset="0"/>
              </a:rPr>
              <a:t>months</a:t>
            </a:r>
            <a:r>
              <a:rPr lang="es-ES_tradnl" b="1" dirty="0">
                <a:latin typeface="Arial" charset="0"/>
                <a:cs typeface="Arial" charset="0"/>
              </a:rPr>
              <a:t>)</a:t>
            </a:r>
          </a:p>
        </p:txBody>
      </p:sp>
      <p:sp>
        <p:nvSpPr>
          <p:cNvPr id="8197" name="Rectangle 5"/>
          <p:cNvSpPr>
            <a:spLocks noChangeArrowheads="1"/>
          </p:cNvSpPr>
          <p:nvPr/>
        </p:nvSpPr>
        <p:spPr bwMode="auto">
          <a:xfrm>
            <a:off x="8093075" y="5257800"/>
            <a:ext cx="257175" cy="276225"/>
          </a:xfrm>
          <a:prstGeom prst="rect">
            <a:avLst/>
          </a:prstGeom>
          <a:noFill/>
          <a:ln w="38100">
            <a:noFill/>
            <a:miter lim="800000"/>
            <a:headEnd/>
            <a:tailEnd/>
          </a:ln>
        </p:spPr>
        <p:txBody>
          <a:bodyPr wrap="none" lIns="0" tIns="0" rIns="0" bIns="0">
            <a:spAutoFit/>
          </a:bodyPr>
          <a:lstStyle/>
          <a:p>
            <a:pPr algn="ctr" eaLnBrk="0" hangingPunct="0"/>
            <a:r>
              <a:rPr lang="es-ES_tradnl" b="1"/>
              <a:t>24</a:t>
            </a:r>
          </a:p>
        </p:txBody>
      </p:sp>
      <p:sp>
        <p:nvSpPr>
          <p:cNvPr id="8198" name="Rectangle 6"/>
          <p:cNvSpPr>
            <a:spLocks noChangeArrowheads="1"/>
          </p:cNvSpPr>
          <p:nvPr/>
        </p:nvSpPr>
        <p:spPr bwMode="auto">
          <a:xfrm>
            <a:off x="6399213" y="5257800"/>
            <a:ext cx="255587" cy="276225"/>
          </a:xfrm>
          <a:prstGeom prst="rect">
            <a:avLst/>
          </a:prstGeom>
          <a:noFill/>
          <a:ln w="38100">
            <a:noFill/>
            <a:miter lim="800000"/>
            <a:headEnd/>
            <a:tailEnd/>
          </a:ln>
        </p:spPr>
        <p:txBody>
          <a:bodyPr wrap="none" lIns="0" tIns="0" rIns="0" bIns="0">
            <a:spAutoFit/>
          </a:bodyPr>
          <a:lstStyle/>
          <a:p>
            <a:pPr algn="ctr" eaLnBrk="0" hangingPunct="0"/>
            <a:r>
              <a:rPr lang="es-ES_tradnl" b="1"/>
              <a:t>18</a:t>
            </a:r>
          </a:p>
        </p:txBody>
      </p:sp>
      <p:sp>
        <p:nvSpPr>
          <p:cNvPr id="8199" name="Rectangle 7"/>
          <p:cNvSpPr>
            <a:spLocks noChangeArrowheads="1"/>
          </p:cNvSpPr>
          <p:nvPr/>
        </p:nvSpPr>
        <p:spPr bwMode="auto">
          <a:xfrm>
            <a:off x="4703763" y="5257800"/>
            <a:ext cx="257175" cy="276225"/>
          </a:xfrm>
          <a:prstGeom prst="rect">
            <a:avLst/>
          </a:prstGeom>
          <a:noFill/>
          <a:ln w="38100">
            <a:noFill/>
            <a:miter lim="800000"/>
            <a:headEnd/>
            <a:tailEnd/>
          </a:ln>
        </p:spPr>
        <p:txBody>
          <a:bodyPr wrap="none" lIns="0" tIns="0" rIns="0" bIns="0">
            <a:spAutoFit/>
          </a:bodyPr>
          <a:lstStyle/>
          <a:p>
            <a:pPr algn="ctr" eaLnBrk="0" hangingPunct="0"/>
            <a:r>
              <a:rPr lang="es-ES_tradnl" b="1"/>
              <a:t>12</a:t>
            </a:r>
          </a:p>
        </p:txBody>
      </p:sp>
      <p:sp>
        <p:nvSpPr>
          <p:cNvPr id="8200" name="Rectangle 8"/>
          <p:cNvSpPr>
            <a:spLocks noChangeArrowheads="1"/>
          </p:cNvSpPr>
          <p:nvPr/>
        </p:nvSpPr>
        <p:spPr bwMode="auto">
          <a:xfrm>
            <a:off x="3081338" y="5257800"/>
            <a:ext cx="127000" cy="276225"/>
          </a:xfrm>
          <a:prstGeom prst="rect">
            <a:avLst/>
          </a:prstGeom>
          <a:noFill/>
          <a:ln w="38100">
            <a:noFill/>
            <a:miter lim="800000"/>
            <a:headEnd/>
            <a:tailEnd/>
          </a:ln>
        </p:spPr>
        <p:txBody>
          <a:bodyPr wrap="none" lIns="0" tIns="0" rIns="0" bIns="0">
            <a:spAutoFit/>
          </a:bodyPr>
          <a:lstStyle/>
          <a:p>
            <a:pPr algn="ctr" eaLnBrk="0" hangingPunct="0"/>
            <a:r>
              <a:rPr lang="es-ES_tradnl" b="1"/>
              <a:t>6</a:t>
            </a:r>
          </a:p>
        </p:txBody>
      </p:sp>
      <p:sp>
        <p:nvSpPr>
          <p:cNvPr id="8201" name="Rectangle 9"/>
          <p:cNvSpPr>
            <a:spLocks noChangeArrowheads="1"/>
          </p:cNvSpPr>
          <p:nvPr/>
        </p:nvSpPr>
        <p:spPr bwMode="auto">
          <a:xfrm>
            <a:off x="1309688" y="5197475"/>
            <a:ext cx="0" cy="369888"/>
          </a:xfrm>
          <a:prstGeom prst="rect">
            <a:avLst/>
          </a:prstGeom>
          <a:solidFill>
            <a:srgbClr val="000000"/>
          </a:solidFill>
          <a:ln w="38100">
            <a:noFill/>
            <a:miter lim="800000"/>
            <a:headEnd/>
            <a:tailEnd/>
          </a:ln>
        </p:spPr>
        <p:txBody>
          <a:bodyPr wrap="none" lIns="0" tIns="0" rIns="0" bIns="0">
            <a:spAutoFit/>
          </a:bodyPr>
          <a:lstStyle/>
          <a:p>
            <a:pPr eaLnBrk="0" hangingPunct="0"/>
            <a:endParaRPr lang="en-US" sz="2400">
              <a:solidFill>
                <a:schemeClr val="bg1"/>
              </a:solidFill>
            </a:endParaRPr>
          </a:p>
        </p:txBody>
      </p:sp>
      <p:sp>
        <p:nvSpPr>
          <p:cNvPr id="66570" name="Rectangle 10"/>
          <p:cNvSpPr>
            <a:spLocks noChangeArrowheads="1"/>
          </p:cNvSpPr>
          <p:nvPr/>
        </p:nvSpPr>
        <p:spPr bwMode="auto">
          <a:xfrm rot="-5400000">
            <a:off x="-165893" y="3429794"/>
            <a:ext cx="1338262" cy="215900"/>
          </a:xfrm>
          <a:prstGeom prst="rect">
            <a:avLst/>
          </a:prstGeom>
          <a:noFill/>
          <a:ln w="38100">
            <a:noFill/>
            <a:miter lim="800000"/>
            <a:headEnd/>
            <a:tailEnd/>
          </a:ln>
        </p:spPr>
        <p:txBody>
          <a:bodyPr lIns="0" tIns="0" rIns="0" bIns="0">
            <a:spAutoFit/>
          </a:bodyPr>
          <a:lstStyle/>
          <a:p>
            <a:pPr algn="ctr" eaLnBrk="0" hangingPunct="0">
              <a:defRPr/>
            </a:pPr>
            <a:r>
              <a:rPr lang="es-ES_tradnl" sz="1400" b="1" dirty="0" err="1">
                <a:latin typeface="+mn-lt"/>
                <a:cs typeface="Arial" charset="0"/>
              </a:rPr>
              <a:t>Patients</a:t>
            </a:r>
            <a:r>
              <a:rPr lang="es-ES_tradnl" sz="1400" b="1" dirty="0">
                <a:solidFill>
                  <a:srgbClr val="FFFF00"/>
                </a:solidFill>
                <a:latin typeface="+mn-lt"/>
                <a:cs typeface="Arial" charset="0"/>
              </a:rPr>
              <a:t> </a:t>
            </a:r>
            <a:r>
              <a:rPr lang="es-ES_tradnl" sz="1400" b="1" dirty="0">
                <a:latin typeface="+mn-lt"/>
                <a:cs typeface="Arial" charset="0"/>
              </a:rPr>
              <a:t>(%)</a:t>
            </a:r>
          </a:p>
        </p:txBody>
      </p:sp>
      <p:sp>
        <p:nvSpPr>
          <p:cNvPr id="8203" name="Rectangle 11"/>
          <p:cNvSpPr>
            <a:spLocks noChangeArrowheads="1"/>
          </p:cNvSpPr>
          <p:nvPr/>
        </p:nvSpPr>
        <p:spPr bwMode="auto">
          <a:xfrm>
            <a:off x="830263" y="1447800"/>
            <a:ext cx="384175" cy="276225"/>
          </a:xfrm>
          <a:prstGeom prst="rect">
            <a:avLst/>
          </a:prstGeom>
          <a:noFill/>
          <a:ln w="38100">
            <a:noFill/>
            <a:miter lim="800000"/>
            <a:headEnd/>
            <a:tailEnd/>
          </a:ln>
        </p:spPr>
        <p:txBody>
          <a:bodyPr wrap="none" lIns="0" tIns="0" rIns="0" bIns="0">
            <a:spAutoFit/>
          </a:bodyPr>
          <a:lstStyle/>
          <a:p>
            <a:pPr algn="r" eaLnBrk="0" hangingPunct="0"/>
            <a:r>
              <a:rPr lang="es-ES_tradnl" b="1"/>
              <a:t>100</a:t>
            </a:r>
          </a:p>
        </p:txBody>
      </p:sp>
      <p:sp>
        <p:nvSpPr>
          <p:cNvPr id="8204" name="Rectangle 12"/>
          <p:cNvSpPr>
            <a:spLocks noChangeArrowheads="1"/>
          </p:cNvSpPr>
          <p:nvPr/>
        </p:nvSpPr>
        <p:spPr bwMode="auto">
          <a:xfrm>
            <a:off x="957263" y="2151063"/>
            <a:ext cx="257175" cy="276225"/>
          </a:xfrm>
          <a:prstGeom prst="rect">
            <a:avLst/>
          </a:prstGeom>
          <a:noFill/>
          <a:ln w="38100">
            <a:noFill/>
            <a:miter lim="800000"/>
            <a:headEnd/>
            <a:tailEnd/>
          </a:ln>
        </p:spPr>
        <p:txBody>
          <a:bodyPr wrap="none" lIns="0" tIns="0" rIns="0" bIns="0">
            <a:spAutoFit/>
          </a:bodyPr>
          <a:lstStyle/>
          <a:p>
            <a:pPr algn="r" eaLnBrk="0" hangingPunct="0"/>
            <a:r>
              <a:rPr lang="es-ES_tradnl" b="1"/>
              <a:t>80</a:t>
            </a:r>
          </a:p>
        </p:txBody>
      </p:sp>
      <p:sp>
        <p:nvSpPr>
          <p:cNvPr id="8205" name="Rectangle 13"/>
          <p:cNvSpPr>
            <a:spLocks noChangeArrowheads="1"/>
          </p:cNvSpPr>
          <p:nvPr/>
        </p:nvSpPr>
        <p:spPr bwMode="auto">
          <a:xfrm>
            <a:off x="957263" y="2855913"/>
            <a:ext cx="257175" cy="276225"/>
          </a:xfrm>
          <a:prstGeom prst="rect">
            <a:avLst/>
          </a:prstGeom>
          <a:noFill/>
          <a:ln w="38100">
            <a:noFill/>
            <a:miter lim="800000"/>
            <a:headEnd/>
            <a:tailEnd/>
          </a:ln>
        </p:spPr>
        <p:txBody>
          <a:bodyPr wrap="none" lIns="0" tIns="0" rIns="0" bIns="0">
            <a:spAutoFit/>
          </a:bodyPr>
          <a:lstStyle/>
          <a:p>
            <a:pPr algn="r" eaLnBrk="0" hangingPunct="0"/>
            <a:r>
              <a:rPr lang="es-ES_tradnl" b="1"/>
              <a:t>60</a:t>
            </a:r>
          </a:p>
        </p:txBody>
      </p:sp>
      <p:sp>
        <p:nvSpPr>
          <p:cNvPr id="8206" name="Rectangle 14"/>
          <p:cNvSpPr>
            <a:spLocks noChangeArrowheads="1"/>
          </p:cNvSpPr>
          <p:nvPr/>
        </p:nvSpPr>
        <p:spPr bwMode="auto">
          <a:xfrm>
            <a:off x="957263" y="3560763"/>
            <a:ext cx="257175" cy="276225"/>
          </a:xfrm>
          <a:prstGeom prst="rect">
            <a:avLst/>
          </a:prstGeom>
          <a:noFill/>
          <a:ln w="38100">
            <a:noFill/>
            <a:miter lim="800000"/>
            <a:headEnd/>
            <a:tailEnd/>
          </a:ln>
        </p:spPr>
        <p:txBody>
          <a:bodyPr wrap="none" lIns="0" tIns="0" rIns="0" bIns="0">
            <a:spAutoFit/>
          </a:bodyPr>
          <a:lstStyle/>
          <a:p>
            <a:pPr algn="r" eaLnBrk="0" hangingPunct="0"/>
            <a:r>
              <a:rPr lang="es-ES_tradnl" b="1"/>
              <a:t>40</a:t>
            </a:r>
          </a:p>
        </p:txBody>
      </p:sp>
      <p:sp>
        <p:nvSpPr>
          <p:cNvPr id="8207" name="Rectangle 15"/>
          <p:cNvSpPr>
            <a:spLocks noChangeArrowheads="1"/>
          </p:cNvSpPr>
          <p:nvPr/>
        </p:nvSpPr>
        <p:spPr bwMode="auto">
          <a:xfrm>
            <a:off x="957263" y="4265613"/>
            <a:ext cx="257175" cy="276225"/>
          </a:xfrm>
          <a:prstGeom prst="rect">
            <a:avLst/>
          </a:prstGeom>
          <a:noFill/>
          <a:ln w="38100">
            <a:noFill/>
            <a:miter lim="800000"/>
            <a:headEnd/>
            <a:tailEnd/>
          </a:ln>
        </p:spPr>
        <p:txBody>
          <a:bodyPr wrap="none" lIns="0" tIns="0" rIns="0" bIns="0">
            <a:spAutoFit/>
          </a:bodyPr>
          <a:lstStyle/>
          <a:p>
            <a:pPr algn="r" eaLnBrk="0" hangingPunct="0"/>
            <a:r>
              <a:rPr lang="es-ES_tradnl" b="1"/>
              <a:t>20</a:t>
            </a:r>
          </a:p>
        </p:txBody>
      </p:sp>
      <p:sp>
        <p:nvSpPr>
          <p:cNvPr id="8208" name="Rectangle 16"/>
          <p:cNvSpPr>
            <a:spLocks noChangeArrowheads="1"/>
          </p:cNvSpPr>
          <p:nvPr/>
        </p:nvSpPr>
        <p:spPr bwMode="auto">
          <a:xfrm>
            <a:off x="814388" y="4992688"/>
            <a:ext cx="0" cy="369887"/>
          </a:xfrm>
          <a:prstGeom prst="rect">
            <a:avLst/>
          </a:prstGeom>
          <a:solidFill>
            <a:srgbClr val="000000"/>
          </a:solidFill>
          <a:ln w="38100">
            <a:noFill/>
            <a:miter lim="800000"/>
            <a:headEnd/>
            <a:tailEnd/>
          </a:ln>
        </p:spPr>
        <p:txBody>
          <a:bodyPr wrap="none" lIns="0" tIns="0" rIns="0" bIns="0">
            <a:spAutoFit/>
          </a:bodyPr>
          <a:lstStyle/>
          <a:p>
            <a:pPr eaLnBrk="0" hangingPunct="0"/>
            <a:endParaRPr lang="en-US" sz="2400">
              <a:solidFill>
                <a:schemeClr val="bg1"/>
              </a:solidFill>
            </a:endParaRPr>
          </a:p>
        </p:txBody>
      </p:sp>
      <p:sp>
        <p:nvSpPr>
          <p:cNvPr id="8209" name="Line 17"/>
          <p:cNvSpPr>
            <a:spLocks noChangeShapeType="1"/>
          </p:cNvSpPr>
          <p:nvPr/>
        </p:nvSpPr>
        <p:spPr bwMode="auto">
          <a:xfrm flipV="1">
            <a:off x="9140825" y="1735138"/>
            <a:ext cx="3175" cy="60325"/>
          </a:xfrm>
          <a:prstGeom prst="line">
            <a:avLst/>
          </a:prstGeom>
          <a:noFill/>
          <a:ln w="38100">
            <a:solidFill>
              <a:srgbClr val="0000CC"/>
            </a:solidFill>
            <a:round/>
            <a:headEnd/>
            <a:tailEnd/>
          </a:ln>
        </p:spPr>
        <p:txBody>
          <a:bodyPr lIns="91408" tIns="45704" rIns="91408" bIns="45704"/>
          <a:lstStyle/>
          <a:p>
            <a:endParaRPr lang="en-CA"/>
          </a:p>
        </p:txBody>
      </p:sp>
      <p:sp>
        <p:nvSpPr>
          <p:cNvPr id="8210" name="Line 18"/>
          <p:cNvSpPr>
            <a:spLocks noChangeShapeType="1"/>
          </p:cNvSpPr>
          <p:nvPr/>
        </p:nvSpPr>
        <p:spPr bwMode="auto">
          <a:xfrm flipV="1">
            <a:off x="9140825" y="2325688"/>
            <a:ext cx="3175" cy="60325"/>
          </a:xfrm>
          <a:prstGeom prst="line">
            <a:avLst/>
          </a:prstGeom>
          <a:noFill/>
          <a:ln w="38100">
            <a:solidFill>
              <a:srgbClr val="FF0000"/>
            </a:solidFill>
            <a:round/>
            <a:headEnd/>
            <a:tailEnd/>
          </a:ln>
        </p:spPr>
        <p:txBody>
          <a:bodyPr lIns="91408" tIns="45704" rIns="91408" bIns="45704"/>
          <a:lstStyle/>
          <a:p>
            <a:endParaRPr lang="en-CA"/>
          </a:p>
        </p:txBody>
      </p:sp>
      <p:grpSp>
        <p:nvGrpSpPr>
          <p:cNvPr id="2" name="Group 19"/>
          <p:cNvGrpSpPr>
            <a:grpSpLocks/>
          </p:cNvGrpSpPr>
          <p:nvPr/>
        </p:nvGrpSpPr>
        <p:grpSpPr bwMode="auto">
          <a:xfrm>
            <a:off x="1516063" y="1576388"/>
            <a:ext cx="6716712" cy="3200400"/>
            <a:chOff x="1270" y="1370"/>
            <a:chExt cx="2536" cy="1788"/>
          </a:xfrm>
        </p:grpSpPr>
        <p:sp>
          <p:nvSpPr>
            <p:cNvPr id="8320" name="Line 20"/>
            <p:cNvSpPr>
              <a:spLocks noChangeShapeType="1"/>
            </p:cNvSpPr>
            <p:nvPr/>
          </p:nvSpPr>
          <p:spPr bwMode="auto">
            <a:xfrm>
              <a:off x="1270" y="1370"/>
              <a:ext cx="1" cy="66"/>
            </a:xfrm>
            <a:prstGeom prst="line">
              <a:avLst/>
            </a:prstGeom>
            <a:noFill/>
            <a:ln w="38100">
              <a:solidFill>
                <a:schemeClr val="tx2"/>
              </a:solidFill>
              <a:round/>
              <a:headEnd/>
              <a:tailEnd/>
            </a:ln>
          </p:spPr>
          <p:txBody>
            <a:bodyPr/>
            <a:lstStyle/>
            <a:p>
              <a:endParaRPr lang="en-CA"/>
            </a:p>
          </p:txBody>
        </p:sp>
        <p:sp>
          <p:nvSpPr>
            <p:cNvPr id="8321" name="Line 21"/>
            <p:cNvSpPr>
              <a:spLocks noChangeShapeType="1"/>
            </p:cNvSpPr>
            <p:nvPr/>
          </p:nvSpPr>
          <p:spPr bwMode="auto">
            <a:xfrm>
              <a:off x="1270" y="1370"/>
              <a:ext cx="1" cy="0"/>
            </a:xfrm>
            <a:prstGeom prst="line">
              <a:avLst/>
            </a:prstGeom>
            <a:noFill/>
            <a:ln w="38100">
              <a:solidFill>
                <a:schemeClr val="tx2"/>
              </a:solidFill>
              <a:round/>
              <a:headEnd/>
              <a:tailEnd/>
            </a:ln>
          </p:spPr>
          <p:txBody>
            <a:bodyPr/>
            <a:lstStyle/>
            <a:p>
              <a:endParaRPr lang="en-CA"/>
            </a:p>
          </p:txBody>
        </p:sp>
        <p:sp>
          <p:nvSpPr>
            <p:cNvPr id="8322" name="Line 22"/>
            <p:cNvSpPr>
              <a:spLocks noChangeShapeType="1"/>
            </p:cNvSpPr>
            <p:nvPr/>
          </p:nvSpPr>
          <p:spPr bwMode="auto">
            <a:xfrm>
              <a:off x="3805" y="3158"/>
              <a:ext cx="1" cy="0"/>
            </a:xfrm>
            <a:prstGeom prst="line">
              <a:avLst/>
            </a:prstGeom>
            <a:noFill/>
            <a:ln w="38100">
              <a:solidFill>
                <a:schemeClr val="tx2"/>
              </a:solidFill>
              <a:round/>
              <a:headEnd/>
              <a:tailEnd/>
            </a:ln>
          </p:spPr>
          <p:txBody>
            <a:bodyPr/>
            <a:lstStyle/>
            <a:p>
              <a:endParaRPr lang="en-CA"/>
            </a:p>
          </p:txBody>
        </p:sp>
        <p:sp>
          <p:nvSpPr>
            <p:cNvPr id="8323" name="Line 23"/>
            <p:cNvSpPr>
              <a:spLocks noChangeShapeType="1"/>
            </p:cNvSpPr>
            <p:nvPr/>
          </p:nvSpPr>
          <p:spPr bwMode="auto">
            <a:xfrm>
              <a:off x="3650" y="3158"/>
              <a:ext cx="155" cy="0"/>
            </a:xfrm>
            <a:prstGeom prst="line">
              <a:avLst/>
            </a:prstGeom>
            <a:noFill/>
            <a:ln w="38100">
              <a:solidFill>
                <a:schemeClr val="tx2"/>
              </a:solidFill>
              <a:round/>
              <a:headEnd/>
              <a:tailEnd/>
            </a:ln>
          </p:spPr>
          <p:txBody>
            <a:bodyPr/>
            <a:lstStyle/>
            <a:p>
              <a:endParaRPr lang="en-CA"/>
            </a:p>
          </p:txBody>
        </p:sp>
        <p:sp>
          <p:nvSpPr>
            <p:cNvPr id="8324" name="Line 24"/>
            <p:cNvSpPr>
              <a:spLocks noChangeShapeType="1"/>
            </p:cNvSpPr>
            <p:nvPr/>
          </p:nvSpPr>
          <p:spPr bwMode="auto">
            <a:xfrm>
              <a:off x="3650" y="3116"/>
              <a:ext cx="0" cy="42"/>
            </a:xfrm>
            <a:prstGeom prst="line">
              <a:avLst/>
            </a:prstGeom>
            <a:noFill/>
            <a:ln w="38100">
              <a:solidFill>
                <a:schemeClr val="tx2"/>
              </a:solidFill>
              <a:round/>
              <a:headEnd/>
              <a:tailEnd/>
            </a:ln>
          </p:spPr>
          <p:txBody>
            <a:bodyPr/>
            <a:lstStyle/>
            <a:p>
              <a:endParaRPr lang="en-CA"/>
            </a:p>
          </p:txBody>
        </p:sp>
        <p:sp>
          <p:nvSpPr>
            <p:cNvPr id="8325" name="Line 25"/>
            <p:cNvSpPr>
              <a:spLocks noChangeShapeType="1"/>
            </p:cNvSpPr>
            <p:nvPr/>
          </p:nvSpPr>
          <p:spPr bwMode="auto">
            <a:xfrm>
              <a:off x="3592" y="3116"/>
              <a:ext cx="58" cy="0"/>
            </a:xfrm>
            <a:prstGeom prst="line">
              <a:avLst/>
            </a:prstGeom>
            <a:noFill/>
            <a:ln w="38100">
              <a:solidFill>
                <a:schemeClr val="tx2"/>
              </a:solidFill>
              <a:round/>
              <a:headEnd/>
              <a:tailEnd/>
            </a:ln>
          </p:spPr>
          <p:txBody>
            <a:bodyPr/>
            <a:lstStyle/>
            <a:p>
              <a:endParaRPr lang="en-CA"/>
            </a:p>
          </p:txBody>
        </p:sp>
        <p:sp>
          <p:nvSpPr>
            <p:cNvPr id="8326" name="Line 26"/>
            <p:cNvSpPr>
              <a:spLocks noChangeShapeType="1"/>
            </p:cNvSpPr>
            <p:nvPr/>
          </p:nvSpPr>
          <p:spPr bwMode="auto">
            <a:xfrm>
              <a:off x="3592" y="3074"/>
              <a:ext cx="1" cy="42"/>
            </a:xfrm>
            <a:prstGeom prst="line">
              <a:avLst/>
            </a:prstGeom>
            <a:noFill/>
            <a:ln w="38100">
              <a:solidFill>
                <a:schemeClr val="tx2"/>
              </a:solidFill>
              <a:round/>
              <a:headEnd/>
              <a:tailEnd/>
            </a:ln>
          </p:spPr>
          <p:txBody>
            <a:bodyPr/>
            <a:lstStyle/>
            <a:p>
              <a:endParaRPr lang="en-CA"/>
            </a:p>
          </p:txBody>
        </p:sp>
        <p:sp>
          <p:nvSpPr>
            <p:cNvPr id="8327" name="Line 27"/>
            <p:cNvSpPr>
              <a:spLocks noChangeShapeType="1"/>
            </p:cNvSpPr>
            <p:nvPr/>
          </p:nvSpPr>
          <p:spPr bwMode="auto">
            <a:xfrm>
              <a:off x="3120" y="3074"/>
              <a:ext cx="472" cy="1"/>
            </a:xfrm>
            <a:prstGeom prst="line">
              <a:avLst/>
            </a:prstGeom>
            <a:noFill/>
            <a:ln w="38100">
              <a:solidFill>
                <a:schemeClr val="tx2"/>
              </a:solidFill>
              <a:round/>
              <a:headEnd/>
              <a:tailEnd/>
            </a:ln>
          </p:spPr>
          <p:txBody>
            <a:bodyPr/>
            <a:lstStyle/>
            <a:p>
              <a:endParaRPr lang="en-CA"/>
            </a:p>
          </p:txBody>
        </p:sp>
        <p:sp>
          <p:nvSpPr>
            <p:cNvPr id="8328" name="Line 28"/>
            <p:cNvSpPr>
              <a:spLocks noChangeShapeType="1"/>
            </p:cNvSpPr>
            <p:nvPr/>
          </p:nvSpPr>
          <p:spPr bwMode="auto">
            <a:xfrm>
              <a:off x="3120" y="3037"/>
              <a:ext cx="1" cy="37"/>
            </a:xfrm>
            <a:prstGeom prst="line">
              <a:avLst/>
            </a:prstGeom>
            <a:noFill/>
            <a:ln w="38100">
              <a:solidFill>
                <a:schemeClr val="tx2"/>
              </a:solidFill>
              <a:round/>
              <a:headEnd/>
              <a:tailEnd/>
            </a:ln>
          </p:spPr>
          <p:txBody>
            <a:bodyPr/>
            <a:lstStyle/>
            <a:p>
              <a:endParaRPr lang="en-CA"/>
            </a:p>
          </p:txBody>
        </p:sp>
        <p:sp>
          <p:nvSpPr>
            <p:cNvPr id="8329" name="Line 29"/>
            <p:cNvSpPr>
              <a:spLocks noChangeShapeType="1"/>
            </p:cNvSpPr>
            <p:nvPr/>
          </p:nvSpPr>
          <p:spPr bwMode="auto">
            <a:xfrm>
              <a:off x="2805" y="3037"/>
              <a:ext cx="315" cy="0"/>
            </a:xfrm>
            <a:prstGeom prst="line">
              <a:avLst/>
            </a:prstGeom>
            <a:noFill/>
            <a:ln w="38100">
              <a:solidFill>
                <a:schemeClr val="tx2"/>
              </a:solidFill>
              <a:round/>
              <a:headEnd/>
              <a:tailEnd/>
            </a:ln>
          </p:spPr>
          <p:txBody>
            <a:bodyPr/>
            <a:lstStyle/>
            <a:p>
              <a:endParaRPr lang="en-CA"/>
            </a:p>
          </p:txBody>
        </p:sp>
        <p:sp>
          <p:nvSpPr>
            <p:cNvPr id="8330" name="Line 30"/>
            <p:cNvSpPr>
              <a:spLocks noChangeShapeType="1"/>
            </p:cNvSpPr>
            <p:nvPr/>
          </p:nvSpPr>
          <p:spPr bwMode="auto">
            <a:xfrm>
              <a:off x="2805" y="2994"/>
              <a:ext cx="1" cy="43"/>
            </a:xfrm>
            <a:prstGeom prst="line">
              <a:avLst/>
            </a:prstGeom>
            <a:noFill/>
            <a:ln w="38100">
              <a:solidFill>
                <a:schemeClr val="tx2"/>
              </a:solidFill>
              <a:round/>
              <a:headEnd/>
              <a:tailEnd/>
            </a:ln>
          </p:spPr>
          <p:txBody>
            <a:bodyPr/>
            <a:lstStyle/>
            <a:p>
              <a:endParaRPr lang="en-CA"/>
            </a:p>
          </p:txBody>
        </p:sp>
        <p:sp>
          <p:nvSpPr>
            <p:cNvPr id="8331" name="Line 31"/>
            <p:cNvSpPr>
              <a:spLocks noChangeShapeType="1"/>
            </p:cNvSpPr>
            <p:nvPr/>
          </p:nvSpPr>
          <p:spPr bwMode="auto">
            <a:xfrm>
              <a:off x="2708" y="2994"/>
              <a:ext cx="97" cy="1"/>
            </a:xfrm>
            <a:prstGeom prst="line">
              <a:avLst/>
            </a:prstGeom>
            <a:noFill/>
            <a:ln w="38100">
              <a:solidFill>
                <a:schemeClr val="tx2"/>
              </a:solidFill>
              <a:round/>
              <a:headEnd/>
              <a:tailEnd/>
            </a:ln>
          </p:spPr>
          <p:txBody>
            <a:bodyPr/>
            <a:lstStyle/>
            <a:p>
              <a:endParaRPr lang="en-CA"/>
            </a:p>
          </p:txBody>
        </p:sp>
        <p:sp>
          <p:nvSpPr>
            <p:cNvPr id="8332" name="Line 32"/>
            <p:cNvSpPr>
              <a:spLocks noChangeShapeType="1"/>
            </p:cNvSpPr>
            <p:nvPr/>
          </p:nvSpPr>
          <p:spPr bwMode="auto">
            <a:xfrm>
              <a:off x="2708" y="2924"/>
              <a:ext cx="1" cy="70"/>
            </a:xfrm>
            <a:prstGeom prst="line">
              <a:avLst/>
            </a:prstGeom>
            <a:noFill/>
            <a:ln w="38100">
              <a:solidFill>
                <a:schemeClr val="tx2"/>
              </a:solidFill>
              <a:round/>
              <a:headEnd/>
              <a:tailEnd/>
            </a:ln>
          </p:spPr>
          <p:txBody>
            <a:bodyPr/>
            <a:lstStyle/>
            <a:p>
              <a:endParaRPr lang="en-CA"/>
            </a:p>
          </p:txBody>
        </p:sp>
        <p:sp>
          <p:nvSpPr>
            <p:cNvPr id="8333" name="Line 33"/>
            <p:cNvSpPr>
              <a:spLocks noChangeShapeType="1"/>
            </p:cNvSpPr>
            <p:nvPr/>
          </p:nvSpPr>
          <p:spPr bwMode="auto">
            <a:xfrm>
              <a:off x="2411" y="2924"/>
              <a:ext cx="297" cy="0"/>
            </a:xfrm>
            <a:prstGeom prst="line">
              <a:avLst/>
            </a:prstGeom>
            <a:noFill/>
            <a:ln w="38100">
              <a:solidFill>
                <a:schemeClr val="tx2"/>
              </a:solidFill>
              <a:round/>
              <a:headEnd/>
              <a:tailEnd/>
            </a:ln>
          </p:spPr>
          <p:txBody>
            <a:bodyPr/>
            <a:lstStyle/>
            <a:p>
              <a:endParaRPr lang="en-CA"/>
            </a:p>
          </p:txBody>
        </p:sp>
        <p:sp>
          <p:nvSpPr>
            <p:cNvPr id="8334" name="Line 34"/>
            <p:cNvSpPr>
              <a:spLocks noChangeShapeType="1"/>
            </p:cNvSpPr>
            <p:nvPr/>
          </p:nvSpPr>
          <p:spPr bwMode="auto">
            <a:xfrm>
              <a:off x="2411" y="2856"/>
              <a:ext cx="1" cy="68"/>
            </a:xfrm>
            <a:prstGeom prst="line">
              <a:avLst/>
            </a:prstGeom>
            <a:noFill/>
            <a:ln w="38100">
              <a:solidFill>
                <a:schemeClr val="tx2"/>
              </a:solidFill>
              <a:round/>
              <a:headEnd/>
              <a:tailEnd/>
            </a:ln>
          </p:spPr>
          <p:txBody>
            <a:bodyPr/>
            <a:lstStyle/>
            <a:p>
              <a:endParaRPr lang="en-CA"/>
            </a:p>
          </p:txBody>
        </p:sp>
        <p:sp>
          <p:nvSpPr>
            <p:cNvPr id="8335" name="Line 35"/>
            <p:cNvSpPr>
              <a:spLocks noChangeShapeType="1"/>
            </p:cNvSpPr>
            <p:nvPr/>
          </p:nvSpPr>
          <p:spPr bwMode="auto">
            <a:xfrm>
              <a:off x="2334" y="2856"/>
              <a:ext cx="77" cy="1"/>
            </a:xfrm>
            <a:prstGeom prst="line">
              <a:avLst/>
            </a:prstGeom>
            <a:noFill/>
            <a:ln w="38100">
              <a:solidFill>
                <a:schemeClr val="tx2"/>
              </a:solidFill>
              <a:round/>
              <a:headEnd/>
              <a:tailEnd/>
            </a:ln>
          </p:spPr>
          <p:txBody>
            <a:bodyPr/>
            <a:lstStyle/>
            <a:p>
              <a:endParaRPr lang="en-CA"/>
            </a:p>
          </p:txBody>
        </p:sp>
        <p:sp>
          <p:nvSpPr>
            <p:cNvPr id="8336" name="Line 36"/>
            <p:cNvSpPr>
              <a:spLocks noChangeShapeType="1"/>
            </p:cNvSpPr>
            <p:nvPr/>
          </p:nvSpPr>
          <p:spPr bwMode="auto">
            <a:xfrm>
              <a:off x="2334" y="2823"/>
              <a:ext cx="1" cy="33"/>
            </a:xfrm>
            <a:prstGeom prst="line">
              <a:avLst/>
            </a:prstGeom>
            <a:noFill/>
            <a:ln w="38100">
              <a:solidFill>
                <a:schemeClr val="tx2"/>
              </a:solidFill>
              <a:round/>
              <a:headEnd/>
              <a:tailEnd/>
            </a:ln>
          </p:spPr>
          <p:txBody>
            <a:bodyPr/>
            <a:lstStyle/>
            <a:p>
              <a:endParaRPr lang="en-CA"/>
            </a:p>
          </p:txBody>
        </p:sp>
        <p:sp>
          <p:nvSpPr>
            <p:cNvPr id="8337" name="Line 37"/>
            <p:cNvSpPr>
              <a:spLocks noChangeShapeType="1"/>
            </p:cNvSpPr>
            <p:nvPr/>
          </p:nvSpPr>
          <p:spPr bwMode="auto">
            <a:xfrm>
              <a:off x="2334" y="2823"/>
              <a:ext cx="1" cy="1"/>
            </a:xfrm>
            <a:prstGeom prst="line">
              <a:avLst/>
            </a:prstGeom>
            <a:noFill/>
            <a:ln w="38100">
              <a:solidFill>
                <a:schemeClr val="tx2"/>
              </a:solidFill>
              <a:round/>
              <a:headEnd/>
              <a:tailEnd/>
            </a:ln>
          </p:spPr>
          <p:txBody>
            <a:bodyPr/>
            <a:lstStyle/>
            <a:p>
              <a:endParaRPr lang="en-CA"/>
            </a:p>
          </p:txBody>
        </p:sp>
        <p:sp>
          <p:nvSpPr>
            <p:cNvPr id="8338" name="Line 38"/>
            <p:cNvSpPr>
              <a:spLocks noChangeShapeType="1"/>
            </p:cNvSpPr>
            <p:nvPr/>
          </p:nvSpPr>
          <p:spPr bwMode="auto">
            <a:xfrm>
              <a:off x="2334" y="2790"/>
              <a:ext cx="1" cy="33"/>
            </a:xfrm>
            <a:prstGeom prst="line">
              <a:avLst/>
            </a:prstGeom>
            <a:noFill/>
            <a:ln w="38100">
              <a:solidFill>
                <a:schemeClr val="tx2"/>
              </a:solidFill>
              <a:round/>
              <a:headEnd/>
              <a:tailEnd/>
            </a:ln>
          </p:spPr>
          <p:txBody>
            <a:bodyPr/>
            <a:lstStyle/>
            <a:p>
              <a:endParaRPr lang="en-CA"/>
            </a:p>
          </p:txBody>
        </p:sp>
        <p:sp>
          <p:nvSpPr>
            <p:cNvPr id="8339" name="Line 39"/>
            <p:cNvSpPr>
              <a:spLocks noChangeShapeType="1"/>
            </p:cNvSpPr>
            <p:nvPr/>
          </p:nvSpPr>
          <p:spPr bwMode="auto">
            <a:xfrm>
              <a:off x="2218" y="2790"/>
              <a:ext cx="116" cy="1"/>
            </a:xfrm>
            <a:prstGeom prst="line">
              <a:avLst/>
            </a:prstGeom>
            <a:noFill/>
            <a:ln w="38100">
              <a:solidFill>
                <a:schemeClr val="tx2"/>
              </a:solidFill>
              <a:round/>
              <a:headEnd/>
              <a:tailEnd/>
            </a:ln>
          </p:spPr>
          <p:txBody>
            <a:bodyPr/>
            <a:lstStyle/>
            <a:p>
              <a:endParaRPr lang="en-CA"/>
            </a:p>
          </p:txBody>
        </p:sp>
        <p:sp>
          <p:nvSpPr>
            <p:cNvPr id="8340" name="Line 40"/>
            <p:cNvSpPr>
              <a:spLocks noChangeShapeType="1"/>
            </p:cNvSpPr>
            <p:nvPr/>
          </p:nvSpPr>
          <p:spPr bwMode="auto">
            <a:xfrm>
              <a:off x="2218" y="2757"/>
              <a:ext cx="1" cy="33"/>
            </a:xfrm>
            <a:prstGeom prst="line">
              <a:avLst/>
            </a:prstGeom>
            <a:noFill/>
            <a:ln w="38100">
              <a:solidFill>
                <a:schemeClr val="tx2"/>
              </a:solidFill>
              <a:round/>
              <a:headEnd/>
              <a:tailEnd/>
            </a:ln>
          </p:spPr>
          <p:txBody>
            <a:bodyPr/>
            <a:lstStyle/>
            <a:p>
              <a:endParaRPr lang="en-CA"/>
            </a:p>
          </p:txBody>
        </p:sp>
        <p:sp>
          <p:nvSpPr>
            <p:cNvPr id="8341" name="Line 41"/>
            <p:cNvSpPr>
              <a:spLocks noChangeShapeType="1"/>
            </p:cNvSpPr>
            <p:nvPr/>
          </p:nvSpPr>
          <p:spPr bwMode="auto">
            <a:xfrm>
              <a:off x="2018" y="2757"/>
              <a:ext cx="200" cy="0"/>
            </a:xfrm>
            <a:prstGeom prst="line">
              <a:avLst/>
            </a:prstGeom>
            <a:noFill/>
            <a:ln w="38100">
              <a:solidFill>
                <a:schemeClr val="tx2"/>
              </a:solidFill>
              <a:round/>
              <a:headEnd/>
              <a:tailEnd/>
            </a:ln>
          </p:spPr>
          <p:txBody>
            <a:bodyPr/>
            <a:lstStyle/>
            <a:p>
              <a:endParaRPr lang="en-CA"/>
            </a:p>
          </p:txBody>
        </p:sp>
        <p:sp>
          <p:nvSpPr>
            <p:cNvPr id="8342" name="Line 42"/>
            <p:cNvSpPr>
              <a:spLocks noChangeShapeType="1"/>
            </p:cNvSpPr>
            <p:nvPr/>
          </p:nvSpPr>
          <p:spPr bwMode="auto">
            <a:xfrm>
              <a:off x="2018" y="2723"/>
              <a:ext cx="1" cy="34"/>
            </a:xfrm>
            <a:prstGeom prst="line">
              <a:avLst/>
            </a:prstGeom>
            <a:noFill/>
            <a:ln w="38100">
              <a:solidFill>
                <a:schemeClr val="tx2"/>
              </a:solidFill>
              <a:round/>
              <a:headEnd/>
              <a:tailEnd/>
            </a:ln>
          </p:spPr>
          <p:txBody>
            <a:bodyPr/>
            <a:lstStyle/>
            <a:p>
              <a:endParaRPr lang="en-CA"/>
            </a:p>
          </p:txBody>
        </p:sp>
        <p:sp>
          <p:nvSpPr>
            <p:cNvPr id="8343" name="Line 43"/>
            <p:cNvSpPr>
              <a:spLocks noChangeShapeType="1"/>
            </p:cNvSpPr>
            <p:nvPr/>
          </p:nvSpPr>
          <p:spPr bwMode="auto">
            <a:xfrm>
              <a:off x="1941" y="2723"/>
              <a:ext cx="77" cy="0"/>
            </a:xfrm>
            <a:prstGeom prst="line">
              <a:avLst/>
            </a:prstGeom>
            <a:noFill/>
            <a:ln w="38100">
              <a:solidFill>
                <a:schemeClr val="tx2"/>
              </a:solidFill>
              <a:round/>
              <a:headEnd/>
              <a:tailEnd/>
            </a:ln>
          </p:spPr>
          <p:txBody>
            <a:bodyPr/>
            <a:lstStyle/>
            <a:p>
              <a:endParaRPr lang="en-CA"/>
            </a:p>
          </p:txBody>
        </p:sp>
        <p:sp>
          <p:nvSpPr>
            <p:cNvPr id="8344" name="Line 44"/>
            <p:cNvSpPr>
              <a:spLocks noChangeShapeType="1"/>
            </p:cNvSpPr>
            <p:nvPr/>
          </p:nvSpPr>
          <p:spPr bwMode="auto">
            <a:xfrm>
              <a:off x="1941" y="2685"/>
              <a:ext cx="1" cy="38"/>
            </a:xfrm>
            <a:prstGeom prst="line">
              <a:avLst/>
            </a:prstGeom>
            <a:noFill/>
            <a:ln w="38100">
              <a:solidFill>
                <a:schemeClr val="tx2"/>
              </a:solidFill>
              <a:round/>
              <a:headEnd/>
              <a:tailEnd/>
            </a:ln>
          </p:spPr>
          <p:txBody>
            <a:bodyPr/>
            <a:lstStyle/>
            <a:p>
              <a:endParaRPr lang="en-CA"/>
            </a:p>
          </p:txBody>
        </p:sp>
        <p:sp>
          <p:nvSpPr>
            <p:cNvPr id="8345" name="Line 45"/>
            <p:cNvSpPr>
              <a:spLocks noChangeShapeType="1"/>
            </p:cNvSpPr>
            <p:nvPr/>
          </p:nvSpPr>
          <p:spPr bwMode="auto">
            <a:xfrm>
              <a:off x="1883" y="2685"/>
              <a:ext cx="58" cy="1"/>
            </a:xfrm>
            <a:prstGeom prst="line">
              <a:avLst/>
            </a:prstGeom>
            <a:noFill/>
            <a:ln w="38100">
              <a:solidFill>
                <a:schemeClr val="tx2"/>
              </a:solidFill>
              <a:round/>
              <a:headEnd/>
              <a:tailEnd/>
            </a:ln>
          </p:spPr>
          <p:txBody>
            <a:bodyPr/>
            <a:lstStyle/>
            <a:p>
              <a:endParaRPr lang="en-CA"/>
            </a:p>
          </p:txBody>
        </p:sp>
        <p:sp>
          <p:nvSpPr>
            <p:cNvPr id="8346" name="Line 46"/>
            <p:cNvSpPr>
              <a:spLocks noChangeShapeType="1"/>
            </p:cNvSpPr>
            <p:nvPr/>
          </p:nvSpPr>
          <p:spPr bwMode="auto">
            <a:xfrm>
              <a:off x="1883" y="2652"/>
              <a:ext cx="1" cy="33"/>
            </a:xfrm>
            <a:prstGeom prst="line">
              <a:avLst/>
            </a:prstGeom>
            <a:noFill/>
            <a:ln w="38100">
              <a:solidFill>
                <a:schemeClr val="tx2"/>
              </a:solidFill>
              <a:round/>
              <a:headEnd/>
              <a:tailEnd/>
            </a:ln>
          </p:spPr>
          <p:txBody>
            <a:bodyPr/>
            <a:lstStyle/>
            <a:p>
              <a:endParaRPr lang="en-CA"/>
            </a:p>
          </p:txBody>
        </p:sp>
        <p:sp>
          <p:nvSpPr>
            <p:cNvPr id="8347" name="Line 47"/>
            <p:cNvSpPr>
              <a:spLocks noChangeShapeType="1"/>
            </p:cNvSpPr>
            <p:nvPr/>
          </p:nvSpPr>
          <p:spPr bwMode="auto">
            <a:xfrm>
              <a:off x="1863" y="2652"/>
              <a:ext cx="20" cy="1"/>
            </a:xfrm>
            <a:prstGeom prst="line">
              <a:avLst/>
            </a:prstGeom>
            <a:noFill/>
            <a:ln w="38100">
              <a:solidFill>
                <a:schemeClr val="tx2"/>
              </a:solidFill>
              <a:round/>
              <a:headEnd/>
              <a:tailEnd/>
            </a:ln>
          </p:spPr>
          <p:txBody>
            <a:bodyPr/>
            <a:lstStyle/>
            <a:p>
              <a:endParaRPr lang="en-CA"/>
            </a:p>
          </p:txBody>
        </p:sp>
        <p:sp>
          <p:nvSpPr>
            <p:cNvPr id="8348" name="Line 48"/>
            <p:cNvSpPr>
              <a:spLocks noChangeShapeType="1"/>
            </p:cNvSpPr>
            <p:nvPr/>
          </p:nvSpPr>
          <p:spPr bwMode="auto">
            <a:xfrm>
              <a:off x="1863" y="2619"/>
              <a:ext cx="1" cy="33"/>
            </a:xfrm>
            <a:prstGeom prst="line">
              <a:avLst/>
            </a:prstGeom>
            <a:noFill/>
            <a:ln w="38100">
              <a:solidFill>
                <a:schemeClr val="tx2"/>
              </a:solidFill>
              <a:round/>
              <a:headEnd/>
              <a:tailEnd/>
            </a:ln>
          </p:spPr>
          <p:txBody>
            <a:bodyPr/>
            <a:lstStyle/>
            <a:p>
              <a:endParaRPr lang="en-CA"/>
            </a:p>
          </p:txBody>
        </p:sp>
        <p:sp>
          <p:nvSpPr>
            <p:cNvPr id="8349" name="Line 49"/>
            <p:cNvSpPr>
              <a:spLocks noChangeShapeType="1"/>
            </p:cNvSpPr>
            <p:nvPr/>
          </p:nvSpPr>
          <p:spPr bwMode="auto">
            <a:xfrm>
              <a:off x="1850" y="2619"/>
              <a:ext cx="13" cy="0"/>
            </a:xfrm>
            <a:prstGeom prst="line">
              <a:avLst/>
            </a:prstGeom>
            <a:noFill/>
            <a:ln w="38100">
              <a:solidFill>
                <a:schemeClr val="tx2"/>
              </a:solidFill>
              <a:round/>
              <a:headEnd/>
              <a:tailEnd/>
            </a:ln>
          </p:spPr>
          <p:txBody>
            <a:bodyPr/>
            <a:lstStyle/>
            <a:p>
              <a:endParaRPr lang="en-CA"/>
            </a:p>
          </p:txBody>
        </p:sp>
        <p:sp>
          <p:nvSpPr>
            <p:cNvPr id="8350" name="Line 50"/>
            <p:cNvSpPr>
              <a:spLocks noChangeShapeType="1"/>
            </p:cNvSpPr>
            <p:nvPr/>
          </p:nvSpPr>
          <p:spPr bwMode="auto">
            <a:xfrm>
              <a:off x="1850" y="2585"/>
              <a:ext cx="1" cy="34"/>
            </a:xfrm>
            <a:prstGeom prst="line">
              <a:avLst/>
            </a:prstGeom>
            <a:noFill/>
            <a:ln w="38100">
              <a:solidFill>
                <a:schemeClr val="tx2"/>
              </a:solidFill>
              <a:round/>
              <a:headEnd/>
              <a:tailEnd/>
            </a:ln>
          </p:spPr>
          <p:txBody>
            <a:bodyPr/>
            <a:lstStyle/>
            <a:p>
              <a:endParaRPr lang="en-CA"/>
            </a:p>
          </p:txBody>
        </p:sp>
        <p:sp>
          <p:nvSpPr>
            <p:cNvPr id="8351" name="Line 51"/>
            <p:cNvSpPr>
              <a:spLocks noChangeShapeType="1"/>
            </p:cNvSpPr>
            <p:nvPr/>
          </p:nvSpPr>
          <p:spPr bwMode="auto">
            <a:xfrm>
              <a:off x="1844" y="2585"/>
              <a:ext cx="6" cy="1"/>
            </a:xfrm>
            <a:prstGeom prst="line">
              <a:avLst/>
            </a:prstGeom>
            <a:noFill/>
            <a:ln w="38100">
              <a:solidFill>
                <a:schemeClr val="tx2"/>
              </a:solidFill>
              <a:round/>
              <a:headEnd/>
              <a:tailEnd/>
            </a:ln>
          </p:spPr>
          <p:txBody>
            <a:bodyPr/>
            <a:lstStyle/>
            <a:p>
              <a:endParaRPr lang="en-CA"/>
            </a:p>
          </p:txBody>
        </p:sp>
        <p:sp>
          <p:nvSpPr>
            <p:cNvPr id="8352" name="Line 52"/>
            <p:cNvSpPr>
              <a:spLocks noChangeShapeType="1"/>
            </p:cNvSpPr>
            <p:nvPr/>
          </p:nvSpPr>
          <p:spPr bwMode="auto">
            <a:xfrm>
              <a:off x="1844" y="2552"/>
              <a:ext cx="1" cy="33"/>
            </a:xfrm>
            <a:prstGeom prst="line">
              <a:avLst/>
            </a:prstGeom>
            <a:noFill/>
            <a:ln w="38100">
              <a:solidFill>
                <a:schemeClr val="tx2"/>
              </a:solidFill>
              <a:round/>
              <a:headEnd/>
              <a:tailEnd/>
            </a:ln>
          </p:spPr>
          <p:txBody>
            <a:bodyPr/>
            <a:lstStyle/>
            <a:p>
              <a:endParaRPr lang="en-CA"/>
            </a:p>
          </p:txBody>
        </p:sp>
        <p:sp>
          <p:nvSpPr>
            <p:cNvPr id="8353" name="Line 53"/>
            <p:cNvSpPr>
              <a:spLocks noChangeShapeType="1"/>
            </p:cNvSpPr>
            <p:nvPr/>
          </p:nvSpPr>
          <p:spPr bwMode="auto">
            <a:xfrm>
              <a:off x="1824" y="2552"/>
              <a:ext cx="20" cy="0"/>
            </a:xfrm>
            <a:prstGeom prst="line">
              <a:avLst/>
            </a:prstGeom>
            <a:noFill/>
            <a:ln w="38100">
              <a:solidFill>
                <a:schemeClr val="tx2"/>
              </a:solidFill>
              <a:round/>
              <a:headEnd/>
              <a:tailEnd/>
            </a:ln>
          </p:spPr>
          <p:txBody>
            <a:bodyPr/>
            <a:lstStyle/>
            <a:p>
              <a:endParaRPr lang="en-CA"/>
            </a:p>
          </p:txBody>
        </p:sp>
        <p:sp>
          <p:nvSpPr>
            <p:cNvPr id="8354" name="Line 54"/>
            <p:cNvSpPr>
              <a:spLocks noChangeShapeType="1"/>
            </p:cNvSpPr>
            <p:nvPr/>
          </p:nvSpPr>
          <p:spPr bwMode="auto">
            <a:xfrm>
              <a:off x="1824" y="2518"/>
              <a:ext cx="1" cy="34"/>
            </a:xfrm>
            <a:prstGeom prst="line">
              <a:avLst/>
            </a:prstGeom>
            <a:noFill/>
            <a:ln w="38100">
              <a:solidFill>
                <a:schemeClr val="tx2"/>
              </a:solidFill>
              <a:round/>
              <a:headEnd/>
              <a:tailEnd/>
            </a:ln>
          </p:spPr>
          <p:txBody>
            <a:bodyPr/>
            <a:lstStyle/>
            <a:p>
              <a:endParaRPr lang="en-CA"/>
            </a:p>
          </p:txBody>
        </p:sp>
        <p:sp>
          <p:nvSpPr>
            <p:cNvPr id="8355" name="Line 55"/>
            <p:cNvSpPr>
              <a:spLocks noChangeShapeType="1"/>
            </p:cNvSpPr>
            <p:nvPr/>
          </p:nvSpPr>
          <p:spPr bwMode="auto">
            <a:xfrm>
              <a:off x="1741" y="2518"/>
              <a:ext cx="83" cy="1"/>
            </a:xfrm>
            <a:prstGeom prst="line">
              <a:avLst/>
            </a:prstGeom>
            <a:noFill/>
            <a:ln w="38100">
              <a:solidFill>
                <a:schemeClr val="tx2"/>
              </a:solidFill>
              <a:round/>
              <a:headEnd/>
              <a:tailEnd/>
            </a:ln>
          </p:spPr>
          <p:txBody>
            <a:bodyPr/>
            <a:lstStyle/>
            <a:p>
              <a:endParaRPr lang="en-CA"/>
            </a:p>
          </p:txBody>
        </p:sp>
        <p:sp>
          <p:nvSpPr>
            <p:cNvPr id="8356" name="Line 56"/>
            <p:cNvSpPr>
              <a:spLocks noChangeShapeType="1"/>
            </p:cNvSpPr>
            <p:nvPr/>
          </p:nvSpPr>
          <p:spPr bwMode="auto">
            <a:xfrm>
              <a:off x="1741" y="2452"/>
              <a:ext cx="1" cy="66"/>
            </a:xfrm>
            <a:prstGeom prst="line">
              <a:avLst/>
            </a:prstGeom>
            <a:noFill/>
            <a:ln w="38100">
              <a:solidFill>
                <a:schemeClr val="tx2"/>
              </a:solidFill>
              <a:round/>
              <a:headEnd/>
              <a:tailEnd/>
            </a:ln>
          </p:spPr>
          <p:txBody>
            <a:bodyPr/>
            <a:lstStyle/>
            <a:p>
              <a:endParaRPr lang="en-CA"/>
            </a:p>
          </p:txBody>
        </p:sp>
        <p:sp>
          <p:nvSpPr>
            <p:cNvPr id="8357" name="Line 57"/>
            <p:cNvSpPr>
              <a:spLocks noChangeShapeType="1"/>
            </p:cNvSpPr>
            <p:nvPr/>
          </p:nvSpPr>
          <p:spPr bwMode="auto">
            <a:xfrm>
              <a:off x="1722" y="2452"/>
              <a:ext cx="19" cy="0"/>
            </a:xfrm>
            <a:prstGeom prst="line">
              <a:avLst/>
            </a:prstGeom>
            <a:noFill/>
            <a:ln w="38100">
              <a:solidFill>
                <a:schemeClr val="tx2"/>
              </a:solidFill>
              <a:round/>
              <a:headEnd/>
              <a:tailEnd/>
            </a:ln>
          </p:spPr>
          <p:txBody>
            <a:bodyPr/>
            <a:lstStyle/>
            <a:p>
              <a:endParaRPr lang="en-CA"/>
            </a:p>
          </p:txBody>
        </p:sp>
        <p:sp>
          <p:nvSpPr>
            <p:cNvPr id="8358" name="Line 58"/>
            <p:cNvSpPr>
              <a:spLocks noChangeShapeType="1"/>
            </p:cNvSpPr>
            <p:nvPr/>
          </p:nvSpPr>
          <p:spPr bwMode="auto">
            <a:xfrm>
              <a:off x="1722" y="2347"/>
              <a:ext cx="1" cy="105"/>
            </a:xfrm>
            <a:prstGeom prst="line">
              <a:avLst/>
            </a:prstGeom>
            <a:noFill/>
            <a:ln w="38100">
              <a:solidFill>
                <a:schemeClr val="tx2"/>
              </a:solidFill>
              <a:round/>
              <a:headEnd/>
              <a:tailEnd/>
            </a:ln>
          </p:spPr>
          <p:txBody>
            <a:bodyPr/>
            <a:lstStyle/>
            <a:p>
              <a:endParaRPr lang="en-CA"/>
            </a:p>
          </p:txBody>
        </p:sp>
        <p:sp>
          <p:nvSpPr>
            <p:cNvPr id="8359" name="Line 59"/>
            <p:cNvSpPr>
              <a:spLocks noChangeShapeType="1"/>
            </p:cNvSpPr>
            <p:nvPr/>
          </p:nvSpPr>
          <p:spPr bwMode="auto">
            <a:xfrm>
              <a:off x="1702" y="2347"/>
              <a:ext cx="20" cy="1"/>
            </a:xfrm>
            <a:prstGeom prst="line">
              <a:avLst/>
            </a:prstGeom>
            <a:noFill/>
            <a:ln w="38100">
              <a:solidFill>
                <a:schemeClr val="tx2"/>
              </a:solidFill>
              <a:round/>
              <a:headEnd/>
              <a:tailEnd/>
            </a:ln>
          </p:spPr>
          <p:txBody>
            <a:bodyPr/>
            <a:lstStyle/>
            <a:p>
              <a:endParaRPr lang="en-CA"/>
            </a:p>
          </p:txBody>
        </p:sp>
        <p:sp>
          <p:nvSpPr>
            <p:cNvPr id="8360" name="Line 60"/>
            <p:cNvSpPr>
              <a:spLocks noChangeShapeType="1"/>
            </p:cNvSpPr>
            <p:nvPr/>
          </p:nvSpPr>
          <p:spPr bwMode="auto">
            <a:xfrm>
              <a:off x="1702" y="2280"/>
              <a:ext cx="1" cy="67"/>
            </a:xfrm>
            <a:prstGeom prst="line">
              <a:avLst/>
            </a:prstGeom>
            <a:noFill/>
            <a:ln w="38100">
              <a:solidFill>
                <a:schemeClr val="tx2"/>
              </a:solidFill>
              <a:round/>
              <a:headEnd/>
              <a:tailEnd/>
            </a:ln>
          </p:spPr>
          <p:txBody>
            <a:bodyPr/>
            <a:lstStyle/>
            <a:p>
              <a:endParaRPr lang="en-CA"/>
            </a:p>
          </p:txBody>
        </p:sp>
        <p:sp>
          <p:nvSpPr>
            <p:cNvPr id="8361" name="Line 61"/>
            <p:cNvSpPr>
              <a:spLocks noChangeShapeType="1"/>
            </p:cNvSpPr>
            <p:nvPr/>
          </p:nvSpPr>
          <p:spPr bwMode="auto">
            <a:xfrm>
              <a:off x="1624" y="2280"/>
              <a:ext cx="78" cy="1"/>
            </a:xfrm>
            <a:prstGeom prst="line">
              <a:avLst/>
            </a:prstGeom>
            <a:noFill/>
            <a:ln w="38100">
              <a:solidFill>
                <a:schemeClr val="tx2"/>
              </a:solidFill>
              <a:round/>
              <a:headEnd/>
              <a:tailEnd/>
            </a:ln>
          </p:spPr>
          <p:txBody>
            <a:bodyPr/>
            <a:lstStyle/>
            <a:p>
              <a:endParaRPr lang="en-CA"/>
            </a:p>
          </p:txBody>
        </p:sp>
        <p:sp>
          <p:nvSpPr>
            <p:cNvPr id="8362" name="Line 62"/>
            <p:cNvSpPr>
              <a:spLocks noChangeShapeType="1"/>
            </p:cNvSpPr>
            <p:nvPr/>
          </p:nvSpPr>
          <p:spPr bwMode="auto">
            <a:xfrm>
              <a:off x="1624" y="2176"/>
              <a:ext cx="1" cy="104"/>
            </a:xfrm>
            <a:prstGeom prst="line">
              <a:avLst/>
            </a:prstGeom>
            <a:noFill/>
            <a:ln w="38100">
              <a:solidFill>
                <a:schemeClr val="tx2"/>
              </a:solidFill>
              <a:round/>
              <a:headEnd/>
              <a:tailEnd/>
            </a:ln>
          </p:spPr>
          <p:txBody>
            <a:bodyPr/>
            <a:lstStyle/>
            <a:p>
              <a:endParaRPr lang="en-CA"/>
            </a:p>
          </p:txBody>
        </p:sp>
        <p:sp>
          <p:nvSpPr>
            <p:cNvPr id="8363" name="Line 63"/>
            <p:cNvSpPr>
              <a:spLocks noChangeShapeType="1"/>
            </p:cNvSpPr>
            <p:nvPr/>
          </p:nvSpPr>
          <p:spPr bwMode="auto">
            <a:xfrm>
              <a:off x="1547" y="2176"/>
              <a:ext cx="77" cy="1"/>
            </a:xfrm>
            <a:prstGeom prst="line">
              <a:avLst/>
            </a:prstGeom>
            <a:noFill/>
            <a:ln w="38100">
              <a:solidFill>
                <a:schemeClr val="tx2"/>
              </a:solidFill>
              <a:round/>
              <a:headEnd/>
              <a:tailEnd/>
            </a:ln>
          </p:spPr>
          <p:txBody>
            <a:bodyPr/>
            <a:lstStyle/>
            <a:p>
              <a:endParaRPr lang="en-CA"/>
            </a:p>
          </p:txBody>
        </p:sp>
        <p:sp>
          <p:nvSpPr>
            <p:cNvPr id="8364" name="Line 64"/>
            <p:cNvSpPr>
              <a:spLocks noChangeShapeType="1"/>
            </p:cNvSpPr>
            <p:nvPr/>
          </p:nvSpPr>
          <p:spPr bwMode="auto">
            <a:xfrm>
              <a:off x="1547" y="2142"/>
              <a:ext cx="1" cy="34"/>
            </a:xfrm>
            <a:prstGeom prst="line">
              <a:avLst/>
            </a:prstGeom>
            <a:noFill/>
            <a:ln w="38100">
              <a:solidFill>
                <a:schemeClr val="tx2"/>
              </a:solidFill>
              <a:round/>
              <a:headEnd/>
              <a:tailEnd/>
            </a:ln>
          </p:spPr>
          <p:txBody>
            <a:bodyPr/>
            <a:lstStyle/>
            <a:p>
              <a:endParaRPr lang="en-CA"/>
            </a:p>
          </p:txBody>
        </p:sp>
        <p:sp>
          <p:nvSpPr>
            <p:cNvPr id="8365" name="Line 65"/>
            <p:cNvSpPr>
              <a:spLocks noChangeShapeType="1"/>
            </p:cNvSpPr>
            <p:nvPr/>
          </p:nvSpPr>
          <p:spPr bwMode="auto">
            <a:xfrm>
              <a:off x="1528" y="2142"/>
              <a:ext cx="19" cy="1"/>
            </a:xfrm>
            <a:prstGeom prst="line">
              <a:avLst/>
            </a:prstGeom>
            <a:noFill/>
            <a:ln w="38100">
              <a:solidFill>
                <a:schemeClr val="tx2"/>
              </a:solidFill>
              <a:round/>
              <a:headEnd/>
              <a:tailEnd/>
            </a:ln>
          </p:spPr>
          <p:txBody>
            <a:bodyPr/>
            <a:lstStyle/>
            <a:p>
              <a:endParaRPr lang="en-CA"/>
            </a:p>
          </p:txBody>
        </p:sp>
        <p:sp>
          <p:nvSpPr>
            <p:cNvPr id="8366" name="Line 66"/>
            <p:cNvSpPr>
              <a:spLocks noChangeShapeType="1"/>
            </p:cNvSpPr>
            <p:nvPr/>
          </p:nvSpPr>
          <p:spPr bwMode="auto">
            <a:xfrm>
              <a:off x="1528" y="2109"/>
              <a:ext cx="1" cy="33"/>
            </a:xfrm>
            <a:prstGeom prst="line">
              <a:avLst/>
            </a:prstGeom>
            <a:noFill/>
            <a:ln w="38100">
              <a:solidFill>
                <a:schemeClr val="tx2"/>
              </a:solidFill>
              <a:round/>
              <a:headEnd/>
              <a:tailEnd/>
            </a:ln>
          </p:spPr>
          <p:txBody>
            <a:bodyPr/>
            <a:lstStyle/>
            <a:p>
              <a:endParaRPr lang="en-CA"/>
            </a:p>
          </p:txBody>
        </p:sp>
        <p:sp>
          <p:nvSpPr>
            <p:cNvPr id="8367" name="Line 67"/>
            <p:cNvSpPr>
              <a:spLocks noChangeShapeType="1"/>
            </p:cNvSpPr>
            <p:nvPr/>
          </p:nvSpPr>
          <p:spPr bwMode="auto">
            <a:xfrm>
              <a:off x="1431" y="2109"/>
              <a:ext cx="97" cy="0"/>
            </a:xfrm>
            <a:prstGeom prst="line">
              <a:avLst/>
            </a:prstGeom>
            <a:noFill/>
            <a:ln w="38100">
              <a:solidFill>
                <a:schemeClr val="tx2"/>
              </a:solidFill>
              <a:round/>
              <a:headEnd/>
              <a:tailEnd/>
            </a:ln>
          </p:spPr>
          <p:txBody>
            <a:bodyPr/>
            <a:lstStyle/>
            <a:p>
              <a:endParaRPr lang="en-CA"/>
            </a:p>
          </p:txBody>
        </p:sp>
        <p:sp>
          <p:nvSpPr>
            <p:cNvPr id="8368" name="Line 68"/>
            <p:cNvSpPr>
              <a:spLocks noChangeShapeType="1"/>
            </p:cNvSpPr>
            <p:nvPr/>
          </p:nvSpPr>
          <p:spPr bwMode="auto">
            <a:xfrm>
              <a:off x="1431" y="2042"/>
              <a:ext cx="1" cy="67"/>
            </a:xfrm>
            <a:prstGeom prst="line">
              <a:avLst/>
            </a:prstGeom>
            <a:noFill/>
            <a:ln w="38100">
              <a:solidFill>
                <a:schemeClr val="tx2"/>
              </a:solidFill>
              <a:round/>
              <a:headEnd/>
              <a:tailEnd/>
            </a:ln>
          </p:spPr>
          <p:txBody>
            <a:bodyPr/>
            <a:lstStyle/>
            <a:p>
              <a:endParaRPr lang="en-CA"/>
            </a:p>
          </p:txBody>
        </p:sp>
        <p:sp>
          <p:nvSpPr>
            <p:cNvPr id="8369" name="Line 69"/>
            <p:cNvSpPr>
              <a:spLocks noChangeShapeType="1"/>
            </p:cNvSpPr>
            <p:nvPr/>
          </p:nvSpPr>
          <p:spPr bwMode="auto">
            <a:xfrm>
              <a:off x="1405" y="2042"/>
              <a:ext cx="26" cy="1"/>
            </a:xfrm>
            <a:prstGeom prst="line">
              <a:avLst/>
            </a:prstGeom>
            <a:noFill/>
            <a:ln w="38100">
              <a:solidFill>
                <a:schemeClr val="tx2"/>
              </a:solidFill>
              <a:round/>
              <a:headEnd/>
              <a:tailEnd/>
            </a:ln>
          </p:spPr>
          <p:txBody>
            <a:bodyPr/>
            <a:lstStyle/>
            <a:p>
              <a:endParaRPr lang="en-CA"/>
            </a:p>
          </p:txBody>
        </p:sp>
        <p:sp>
          <p:nvSpPr>
            <p:cNvPr id="8370" name="Line 70"/>
            <p:cNvSpPr>
              <a:spLocks noChangeShapeType="1"/>
            </p:cNvSpPr>
            <p:nvPr/>
          </p:nvSpPr>
          <p:spPr bwMode="auto">
            <a:xfrm>
              <a:off x="1405" y="1975"/>
              <a:ext cx="1" cy="67"/>
            </a:xfrm>
            <a:prstGeom prst="line">
              <a:avLst/>
            </a:prstGeom>
            <a:noFill/>
            <a:ln w="38100">
              <a:solidFill>
                <a:schemeClr val="tx2"/>
              </a:solidFill>
              <a:round/>
              <a:headEnd/>
              <a:tailEnd/>
            </a:ln>
          </p:spPr>
          <p:txBody>
            <a:bodyPr/>
            <a:lstStyle/>
            <a:p>
              <a:endParaRPr lang="en-CA"/>
            </a:p>
          </p:txBody>
        </p:sp>
        <p:sp>
          <p:nvSpPr>
            <p:cNvPr id="8371" name="Line 71"/>
            <p:cNvSpPr>
              <a:spLocks noChangeShapeType="1"/>
            </p:cNvSpPr>
            <p:nvPr/>
          </p:nvSpPr>
          <p:spPr bwMode="auto">
            <a:xfrm>
              <a:off x="1386" y="1975"/>
              <a:ext cx="19" cy="1"/>
            </a:xfrm>
            <a:prstGeom prst="line">
              <a:avLst/>
            </a:prstGeom>
            <a:noFill/>
            <a:ln w="38100">
              <a:solidFill>
                <a:schemeClr val="tx2"/>
              </a:solidFill>
              <a:round/>
              <a:headEnd/>
              <a:tailEnd/>
            </a:ln>
          </p:spPr>
          <p:txBody>
            <a:bodyPr/>
            <a:lstStyle/>
            <a:p>
              <a:endParaRPr lang="en-CA"/>
            </a:p>
          </p:txBody>
        </p:sp>
        <p:sp>
          <p:nvSpPr>
            <p:cNvPr id="8372" name="Line 72"/>
            <p:cNvSpPr>
              <a:spLocks noChangeShapeType="1"/>
            </p:cNvSpPr>
            <p:nvPr/>
          </p:nvSpPr>
          <p:spPr bwMode="auto">
            <a:xfrm>
              <a:off x="1386" y="1837"/>
              <a:ext cx="1" cy="138"/>
            </a:xfrm>
            <a:prstGeom prst="line">
              <a:avLst/>
            </a:prstGeom>
            <a:noFill/>
            <a:ln w="38100">
              <a:solidFill>
                <a:schemeClr val="tx2"/>
              </a:solidFill>
              <a:round/>
              <a:headEnd/>
              <a:tailEnd/>
            </a:ln>
          </p:spPr>
          <p:txBody>
            <a:bodyPr/>
            <a:lstStyle/>
            <a:p>
              <a:endParaRPr lang="en-CA"/>
            </a:p>
          </p:txBody>
        </p:sp>
        <p:sp>
          <p:nvSpPr>
            <p:cNvPr id="8373" name="Line 73"/>
            <p:cNvSpPr>
              <a:spLocks noChangeShapeType="1"/>
            </p:cNvSpPr>
            <p:nvPr/>
          </p:nvSpPr>
          <p:spPr bwMode="auto">
            <a:xfrm>
              <a:off x="1367" y="1837"/>
              <a:ext cx="19" cy="1"/>
            </a:xfrm>
            <a:prstGeom prst="line">
              <a:avLst/>
            </a:prstGeom>
            <a:noFill/>
            <a:ln w="38100">
              <a:solidFill>
                <a:schemeClr val="tx2"/>
              </a:solidFill>
              <a:round/>
              <a:headEnd/>
              <a:tailEnd/>
            </a:ln>
          </p:spPr>
          <p:txBody>
            <a:bodyPr/>
            <a:lstStyle/>
            <a:p>
              <a:endParaRPr lang="en-CA"/>
            </a:p>
          </p:txBody>
        </p:sp>
        <p:sp>
          <p:nvSpPr>
            <p:cNvPr id="8374" name="Line 74"/>
            <p:cNvSpPr>
              <a:spLocks noChangeShapeType="1"/>
            </p:cNvSpPr>
            <p:nvPr/>
          </p:nvSpPr>
          <p:spPr bwMode="auto">
            <a:xfrm>
              <a:off x="1367" y="1737"/>
              <a:ext cx="1" cy="100"/>
            </a:xfrm>
            <a:prstGeom prst="line">
              <a:avLst/>
            </a:prstGeom>
            <a:noFill/>
            <a:ln w="38100">
              <a:solidFill>
                <a:schemeClr val="tx2"/>
              </a:solidFill>
              <a:round/>
              <a:headEnd/>
              <a:tailEnd/>
            </a:ln>
          </p:spPr>
          <p:txBody>
            <a:bodyPr/>
            <a:lstStyle/>
            <a:p>
              <a:endParaRPr lang="en-CA"/>
            </a:p>
          </p:txBody>
        </p:sp>
        <p:sp>
          <p:nvSpPr>
            <p:cNvPr id="8375" name="Line 75"/>
            <p:cNvSpPr>
              <a:spLocks noChangeShapeType="1"/>
            </p:cNvSpPr>
            <p:nvPr/>
          </p:nvSpPr>
          <p:spPr bwMode="auto">
            <a:xfrm>
              <a:off x="1347" y="1737"/>
              <a:ext cx="20" cy="1"/>
            </a:xfrm>
            <a:prstGeom prst="line">
              <a:avLst/>
            </a:prstGeom>
            <a:noFill/>
            <a:ln w="38100">
              <a:solidFill>
                <a:schemeClr val="tx2"/>
              </a:solidFill>
              <a:round/>
              <a:headEnd/>
              <a:tailEnd/>
            </a:ln>
          </p:spPr>
          <p:txBody>
            <a:bodyPr/>
            <a:lstStyle/>
            <a:p>
              <a:endParaRPr lang="en-CA"/>
            </a:p>
          </p:txBody>
        </p:sp>
        <p:sp>
          <p:nvSpPr>
            <p:cNvPr id="8376" name="Line 76"/>
            <p:cNvSpPr>
              <a:spLocks noChangeShapeType="1"/>
            </p:cNvSpPr>
            <p:nvPr/>
          </p:nvSpPr>
          <p:spPr bwMode="auto">
            <a:xfrm>
              <a:off x="1347" y="1704"/>
              <a:ext cx="1" cy="33"/>
            </a:xfrm>
            <a:prstGeom prst="line">
              <a:avLst/>
            </a:prstGeom>
            <a:noFill/>
            <a:ln w="38100">
              <a:solidFill>
                <a:schemeClr val="tx2"/>
              </a:solidFill>
              <a:round/>
              <a:headEnd/>
              <a:tailEnd/>
            </a:ln>
          </p:spPr>
          <p:txBody>
            <a:bodyPr/>
            <a:lstStyle/>
            <a:p>
              <a:endParaRPr lang="en-CA"/>
            </a:p>
          </p:txBody>
        </p:sp>
        <p:sp>
          <p:nvSpPr>
            <p:cNvPr id="8377" name="Line 77"/>
            <p:cNvSpPr>
              <a:spLocks noChangeShapeType="1"/>
            </p:cNvSpPr>
            <p:nvPr/>
          </p:nvSpPr>
          <p:spPr bwMode="auto">
            <a:xfrm>
              <a:off x="1328" y="1704"/>
              <a:ext cx="19" cy="0"/>
            </a:xfrm>
            <a:prstGeom prst="line">
              <a:avLst/>
            </a:prstGeom>
            <a:noFill/>
            <a:ln w="38100">
              <a:solidFill>
                <a:schemeClr val="tx2"/>
              </a:solidFill>
              <a:round/>
              <a:headEnd/>
              <a:tailEnd/>
            </a:ln>
          </p:spPr>
          <p:txBody>
            <a:bodyPr/>
            <a:lstStyle/>
            <a:p>
              <a:endParaRPr lang="en-CA"/>
            </a:p>
          </p:txBody>
        </p:sp>
        <p:sp>
          <p:nvSpPr>
            <p:cNvPr id="8378" name="Line 78"/>
            <p:cNvSpPr>
              <a:spLocks noChangeShapeType="1"/>
            </p:cNvSpPr>
            <p:nvPr/>
          </p:nvSpPr>
          <p:spPr bwMode="auto">
            <a:xfrm>
              <a:off x="1328" y="1637"/>
              <a:ext cx="1" cy="67"/>
            </a:xfrm>
            <a:prstGeom prst="line">
              <a:avLst/>
            </a:prstGeom>
            <a:noFill/>
            <a:ln w="38100">
              <a:solidFill>
                <a:schemeClr val="tx2"/>
              </a:solidFill>
              <a:round/>
              <a:headEnd/>
              <a:tailEnd/>
            </a:ln>
          </p:spPr>
          <p:txBody>
            <a:bodyPr/>
            <a:lstStyle/>
            <a:p>
              <a:endParaRPr lang="en-CA"/>
            </a:p>
          </p:txBody>
        </p:sp>
        <p:sp>
          <p:nvSpPr>
            <p:cNvPr id="8379" name="Line 79"/>
            <p:cNvSpPr>
              <a:spLocks noChangeShapeType="1"/>
            </p:cNvSpPr>
            <p:nvPr/>
          </p:nvSpPr>
          <p:spPr bwMode="auto">
            <a:xfrm>
              <a:off x="1309" y="1637"/>
              <a:ext cx="19" cy="1"/>
            </a:xfrm>
            <a:prstGeom prst="line">
              <a:avLst/>
            </a:prstGeom>
            <a:noFill/>
            <a:ln w="38100">
              <a:solidFill>
                <a:schemeClr val="tx2"/>
              </a:solidFill>
              <a:round/>
              <a:headEnd/>
              <a:tailEnd/>
            </a:ln>
          </p:spPr>
          <p:txBody>
            <a:bodyPr/>
            <a:lstStyle/>
            <a:p>
              <a:endParaRPr lang="en-CA"/>
            </a:p>
          </p:txBody>
        </p:sp>
        <p:sp>
          <p:nvSpPr>
            <p:cNvPr id="8380" name="Line 80"/>
            <p:cNvSpPr>
              <a:spLocks noChangeShapeType="1"/>
            </p:cNvSpPr>
            <p:nvPr/>
          </p:nvSpPr>
          <p:spPr bwMode="auto">
            <a:xfrm>
              <a:off x="1309" y="1570"/>
              <a:ext cx="1" cy="67"/>
            </a:xfrm>
            <a:prstGeom prst="line">
              <a:avLst/>
            </a:prstGeom>
            <a:noFill/>
            <a:ln w="38100">
              <a:solidFill>
                <a:schemeClr val="tx2"/>
              </a:solidFill>
              <a:round/>
              <a:headEnd/>
              <a:tailEnd/>
            </a:ln>
          </p:spPr>
          <p:txBody>
            <a:bodyPr/>
            <a:lstStyle/>
            <a:p>
              <a:endParaRPr lang="en-CA"/>
            </a:p>
          </p:txBody>
        </p:sp>
        <p:sp>
          <p:nvSpPr>
            <p:cNvPr id="8381" name="Line 81"/>
            <p:cNvSpPr>
              <a:spLocks noChangeShapeType="1"/>
            </p:cNvSpPr>
            <p:nvPr/>
          </p:nvSpPr>
          <p:spPr bwMode="auto">
            <a:xfrm>
              <a:off x="1290" y="1570"/>
              <a:ext cx="19" cy="0"/>
            </a:xfrm>
            <a:prstGeom prst="line">
              <a:avLst/>
            </a:prstGeom>
            <a:noFill/>
            <a:ln w="38100">
              <a:solidFill>
                <a:schemeClr val="tx2"/>
              </a:solidFill>
              <a:round/>
              <a:headEnd/>
              <a:tailEnd/>
            </a:ln>
          </p:spPr>
          <p:txBody>
            <a:bodyPr/>
            <a:lstStyle/>
            <a:p>
              <a:endParaRPr lang="en-CA"/>
            </a:p>
          </p:txBody>
        </p:sp>
        <p:sp>
          <p:nvSpPr>
            <p:cNvPr id="8382" name="Line 82"/>
            <p:cNvSpPr>
              <a:spLocks noChangeShapeType="1"/>
            </p:cNvSpPr>
            <p:nvPr/>
          </p:nvSpPr>
          <p:spPr bwMode="auto">
            <a:xfrm>
              <a:off x="1290" y="1470"/>
              <a:ext cx="1" cy="100"/>
            </a:xfrm>
            <a:prstGeom prst="line">
              <a:avLst/>
            </a:prstGeom>
            <a:noFill/>
            <a:ln w="38100">
              <a:solidFill>
                <a:schemeClr val="tx2"/>
              </a:solidFill>
              <a:round/>
              <a:headEnd/>
              <a:tailEnd/>
            </a:ln>
          </p:spPr>
          <p:txBody>
            <a:bodyPr/>
            <a:lstStyle/>
            <a:p>
              <a:endParaRPr lang="en-CA"/>
            </a:p>
          </p:txBody>
        </p:sp>
        <p:sp>
          <p:nvSpPr>
            <p:cNvPr id="8383" name="Line 83"/>
            <p:cNvSpPr>
              <a:spLocks noChangeShapeType="1"/>
            </p:cNvSpPr>
            <p:nvPr/>
          </p:nvSpPr>
          <p:spPr bwMode="auto">
            <a:xfrm>
              <a:off x="1270" y="1470"/>
              <a:ext cx="20" cy="1"/>
            </a:xfrm>
            <a:prstGeom prst="line">
              <a:avLst/>
            </a:prstGeom>
            <a:noFill/>
            <a:ln w="38100">
              <a:solidFill>
                <a:schemeClr val="tx2"/>
              </a:solidFill>
              <a:round/>
              <a:headEnd/>
              <a:tailEnd/>
            </a:ln>
          </p:spPr>
          <p:txBody>
            <a:bodyPr/>
            <a:lstStyle/>
            <a:p>
              <a:endParaRPr lang="en-CA"/>
            </a:p>
          </p:txBody>
        </p:sp>
        <p:sp>
          <p:nvSpPr>
            <p:cNvPr id="8384" name="Line 84"/>
            <p:cNvSpPr>
              <a:spLocks noChangeShapeType="1"/>
            </p:cNvSpPr>
            <p:nvPr/>
          </p:nvSpPr>
          <p:spPr bwMode="auto">
            <a:xfrm>
              <a:off x="1270" y="1370"/>
              <a:ext cx="1" cy="100"/>
            </a:xfrm>
            <a:prstGeom prst="line">
              <a:avLst/>
            </a:prstGeom>
            <a:noFill/>
            <a:ln w="38100">
              <a:solidFill>
                <a:schemeClr val="tx2"/>
              </a:solidFill>
              <a:round/>
              <a:headEnd/>
              <a:tailEnd/>
            </a:ln>
          </p:spPr>
          <p:txBody>
            <a:bodyPr/>
            <a:lstStyle/>
            <a:p>
              <a:endParaRPr lang="en-CA"/>
            </a:p>
          </p:txBody>
        </p:sp>
        <p:sp>
          <p:nvSpPr>
            <p:cNvPr id="8385" name="Line 85"/>
            <p:cNvSpPr>
              <a:spLocks noChangeShapeType="1"/>
            </p:cNvSpPr>
            <p:nvPr/>
          </p:nvSpPr>
          <p:spPr bwMode="auto">
            <a:xfrm>
              <a:off x="1270" y="1370"/>
              <a:ext cx="1" cy="0"/>
            </a:xfrm>
            <a:prstGeom prst="line">
              <a:avLst/>
            </a:prstGeom>
            <a:noFill/>
            <a:ln w="38100">
              <a:solidFill>
                <a:schemeClr val="tx2"/>
              </a:solidFill>
              <a:round/>
              <a:headEnd/>
              <a:tailEnd/>
            </a:ln>
          </p:spPr>
          <p:txBody>
            <a:bodyPr/>
            <a:lstStyle/>
            <a:p>
              <a:endParaRPr lang="en-CA"/>
            </a:p>
          </p:txBody>
        </p:sp>
      </p:grpSp>
      <p:sp>
        <p:nvSpPr>
          <p:cNvPr id="8212" name="Line 86"/>
          <p:cNvSpPr>
            <a:spLocks noChangeShapeType="1"/>
          </p:cNvSpPr>
          <p:nvPr/>
        </p:nvSpPr>
        <p:spPr bwMode="auto">
          <a:xfrm>
            <a:off x="8229600" y="3870325"/>
            <a:ext cx="3175" cy="1588"/>
          </a:xfrm>
          <a:prstGeom prst="line">
            <a:avLst/>
          </a:prstGeom>
          <a:noFill/>
          <a:ln w="38100">
            <a:solidFill>
              <a:srgbClr val="FF7C80"/>
            </a:solidFill>
            <a:round/>
            <a:headEnd/>
            <a:tailEnd/>
          </a:ln>
        </p:spPr>
        <p:txBody>
          <a:bodyPr lIns="91408" tIns="45704" rIns="91408" bIns="45704"/>
          <a:lstStyle/>
          <a:p>
            <a:endParaRPr lang="en-CA"/>
          </a:p>
        </p:txBody>
      </p:sp>
      <p:sp>
        <p:nvSpPr>
          <p:cNvPr id="8213" name="Line 87"/>
          <p:cNvSpPr>
            <a:spLocks noChangeShapeType="1"/>
          </p:cNvSpPr>
          <p:nvPr/>
        </p:nvSpPr>
        <p:spPr bwMode="auto">
          <a:xfrm>
            <a:off x="6840538" y="3870325"/>
            <a:ext cx="1403350" cy="1588"/>
          </a:xfrm>
          <a:prstGeom prst="line">
            <a:avLst/>
          </a:prstGeom>
          <a:noFill/>
          <a:ln w="38100">
            <a:solidFill>
              <a:srgbClr val="FF7C80"/>
            </a:solidFill>
            <a:round/>
            <a:headEnd/>
            <a:tailEnd/>
          </a:ln>
        </p:spPr>
        <p:txBody>
          <a:bodyPr lIns="91408" tIns="45704" rIns="91408" bIns="45704"/>
          <a:lstStyle/>
          <a:p>
            <a:endParaRPr lang="en-CA"/>
          </a:p>
        </p:txBody>
      </p:sp>
      <p:sp>
        <p:nvSpPr>
          <p:cNvPr id="8214" name="Line 88"/>
          <p:cNvSpPr>
            <a:spLocks noChangeShapeType="1"/>
          </p:cNvSpPr>
          <p:nvPr/>
        </p:nvSpPr>
        <p:spPr bwMode="auto">
          <a:xfrm>
            <a:off x="6826250" y="3803650"/>
            <a:ext cx="3175" cy="66675"/>
          </a:xfrm>
          <a:prstGeom prst="line">
            <a:avLst/>
          </a:prstGeom>
          <a:noFill/>
          <a:ln w="38100">
            <a:solidFill>
              <a:srgbClr val="FF7C80"/>
            </a:solidFill>
            <a:round/>
            <a:headEnd/>
            <a:tailEnd/>
          </a:ln>
        </p:spPr>
        <p:txBody>
          <a:bodyPr lIns="91408" tIns="45704" rIns="91408" bIns="45704"/>
          <a:lstStyle/>
          <a:p>
            <a:endParaRPr lang="en-CA"/>
          </a:p>
        </p:txBody>
      </p:sp>
      <p:sp>
        <p:nvSpPr>
          <p:cNvPr id="8215" name="Line 89"/>
          <p:cNvSpPr>
            <a:spLocks noChangeShapeType="1"/>
          </p:cNvSpPr>
          <p:nvPr/>
        </p:nvSpPr>
        <p:spPr bwMode="auto">
          <a:xfrm>
            <a:off x="6675438" y="3803650"/>
            <a:ext cx="150812" cy="0"/>
          </a:xfrm>
          <a:prstGeom prst="line">
            <a:avLst/>
          </a:prstGeom>
          <a:noFill/>
          <a:ln w="38100">
            <a:solidFill>
              <a:srgbClr val="FF7C80"/>
            </a:solidFill>
            <a:round/>
            <a:headEnd/>
            <a:tailEnd/>
          </a:ln>
        </p:spPr>
        <p:txBody>
          <a:bodyPr lIns="91408" tIns="45704" rIns="91408" bIns="45704"/>
          <a:lstStyle/>
          <a:p>
            <a:endParaRPr lang="en-CA"/>
          </a:p>
        </p:txBody>
      </p:sp>
      <p:sp>
        <p:nvSpPr>
          <p:cNvPr id="8216" name="Line 90"/>
          <p:cNvSpPr>
            <a:spLocks noChangeShapeType="1"/>
          </p:cNvSpPr>
          <p:nvPr/>
        </p:nvSpPr>
        <p:spPr bwMode="auto">
          <a:xfrm>
            <a:off x="6675438" y="3727450"/>
            <a:ext cx="0" cy="76200"/>
          </a:xfrm>
          <a:prstGeom prst="line">
            <a:avLst/>
          </a:prstGeom>
          <a:noFill/>
          <a:ln w="38100">
            <a:solidFill>
              <a:srgbClr val="FF7C80"/>
            </a:solidFill>
            <a:round/>
            <a:headEnd/>
            <a:tailEnd/>
          </a:ln>
        </p:spPr>
        <p:txBody>
          <a:bodyPr lIns="91408" tIns="45704" rIns="91408" bIns="45704"/>
          <a:lstStyle/>
          <a:p>
            <a:endParaRPr lang="en-CA"/>
          </a:p>
        </p:txBody>
      </p:sp>
      <p:sp>
        <p:nvSpPr>
          <p:cNvPr id="8217" name="Line 91"/>
          <p:cNvSpPr>
            <a:spLocks noChangeShapeType="1"/>
          </p:cNvSpPr>
          <p:nvPr/>
        </p:nvSpPr>
        <p:spPr bwMode="auto">
          <a:xfrm>
            <a:off x="6111875" y="3727450"/>
            <a:ext cx="563563" cy="1588"/>
          </a:xfrm>
          <a:prstGeom prst="line">
            <a:avLst/>
          </a:prstGeom>
          <a:noFill/>
          <a:ln w="38100">
            <a:solidFill>
              <a:srgbClr val="FF7C80"/>
            </a:solidFill>
            <a:round/>
            <a:headEnd/>
            <a:tailEnd/>
          </a:ln>
        </p:spPr>
        <p:txBody>
          <a:bodyPr lIns="91408" tIns="45704" rIns="91408" bIns="45704"/>
          <a:lstStyle/>
          <a:p>
            <a:endParaRPr lang="en-CA"/>
          </a:p>
        </p:txBody>
      </p:sp>
      <p:sp>
        <p:nvSpPr>
          <p:cNvPr id="8218" name="Line 92"/>
          <p:cNvSpPr>
            <a:spLocks noChangeShapeType="1"/>
          </p:cNvSpPr>
          <p:nvPr/>
        </p:nvSpPr>
        <p:spPr bwMode="auto">
          <a:xfrm>
            <a:off x="6111875" y="3660775"/>
            <a:ext cx="1588" cy="66675"/>
          </a:xfrm>
          <a:prstGeom prst="line">
            <a:avLst/>
          </a:prstGeom>
          <a:noFill/>
          <a:ln w="38100">
            <a:solidFill>
              <a:srgbClr val="FF7C80"/>
            </a:solidFill>
            <a:round/>
            <a:headEnd/>
            <a:tailEnd/>
          </a:ln>
        </p:spPr>
        <p:txBody>
          <a:bodyPr lIns="91408" tIns="45704" rIns="91408" bIns="45704"/>
          <a:lstStyle/>
          <a:p>
            <a:endParaRPr lang="en-CA"/>
          </a:p>
        </p:txBody>
      </p:sp>
      <p:sp>
        <p:nvSpPr>
          <p:cNvPr id="8219" name="Line 93"/>
          <p:cNvSpPr>
            <a:spLocks noChangeShapeType="1"/>
          </p:cNvSpPr>
          <p:nvPr/>
        </p:nvSpPr>
        <p:spPr bwMode="auto">
          <a:xfrm>
            <a:off x="5513388" y="3660775"/>
            <a:ext cx="598487" cy="1588"/>
          </a:xfrm>
          <a:prstGeom prst="line">
            <a:avLst/>
          </a:prstGeom>
          <a:noFill/>
          <a:ln w="38100">
            <a:solidFill>
              <a:srgbClr val="FF7C80"/>
            </a:solidFill>
            <a:round/>
            <a:headEnd/>
            <a:tailEnd/>
          </a:ln>
        </p:spPr>
        <p:txBody>
          <a:bodyPr lIns="91408" tIns="45704" rIns="91408" bIns="45704"/>
          <a:lstStyle/>
          <a:p>
            <a:endParaRPr lang="en-CA"/>
          </a:p>
        </p:txBody>
      </p:sp>
      <p:sp>
        <p:nvSpPr>
          <p:cNvPr id="8220" name="Line 94"/>
          <p:cNvSpPr>
            <a:spLocks noChangeShapeType="1"/>
          </p:cNvSpPr>
          <p:nvPr/>
        </p:nvSpPr>
        <p:spPr bwMode="auto">
          <a:xfrm>
            <a:off x="5513388" y="3602038"/>
            <a:ext cx="1587" cy="58737"/>
          </a:xfrm>
          <a:prstGeom prst="line">
            <a:avLst/>
          </a:prstGeom>
          <a:noFill/>
          <a:ln w="38100">
            <a:solidFill>
              <a:srgbClr val="FF7C80"/>
            </a:solidFill>
            <a:round/>
            <a:headEnd/>
            <a:tailEnd/>
          </a:ln>
        </p:spPr>
        <p:txBody>
          <a:bodyPr lIns="91408" tIns="45704" rIns="91408" bIns="45704"/>
          <a:lstStyle/>
          <a:p>
            <a:endParaRPr lang="en-CA"/>
          </a:p>
        </p:txBody>
      </p:sp>
      <p:sp>
        <p:nvSpPr>
          <p:cNvPr id="8221" name="Line 95"/>
          <p:cNvSpPr>
            <a:spLocks noChangeShapeType="1"/>
          </p:cNvSpPr>
          <p:nvPr/>
        </p:nvSpPr>
        <p:spPr bwMode="auto">
          <a:xfrm>
            <a:off x="5170488" y="3602038"/>
            <a:ext cx="342900" cy="0"/>
          </a:xfrm>
          <a:prstGeom prst="line">
            <a:avLst/>
          </a:prstGeom>
          <a:noFill/>
          <a:ln w="38100">
            <a:solidFill>
              <a:srgbClr val="FF7C80"/>
            </a:solidFill>
            <a:round/>
            <a:headEnd/>
            <a:tailEnd/>
          </a:ln>
        </p:spPr>
        <p:txBody>
          <a:bodyPr lIns="91408" tIns="45704" rIns="91408" bIns="45704"/>
          <a:lstStyle/>
          <a:p>
            <a:endParaRPr lang="en-CA"/>
          </a:p>
        </p:txBody>
      </p:sp>
      <p:sp>
        <p:nvSpPr>
          <p:cNvPr id="8222" name="Line 96"/>
          <p:cNvSpPr>
            <a:spLocks noChangeShapeType="1"/>
          </p:cNvSpPr>
          <p:nvPr/>
        </p:nvSpPr>
        <p:spPr bwMode="auto">
          <a:xfrm>
            <a:off x="5170488" y="354171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23" name="Line 97"/>
          <p:cNvSpPr>
            <a:spLocks noChangeShapeType="1"/>
          </p:cNvSpPr>
          <p:nvPr/>
        </p:nvSpPr>
        <p:spPr bwMode="auto">
          <a:xfrm>
            <a:off x="5067300" y="3541713"/>
            <a:ext cx="103188" cy="1587"/>
          </a:xfrm>
          <a:prstGeom prst="line">
            <a:avLst/>
          </a:prstGeom>
          <a:noFill/>
          <a:ln w="38100">
            <a:solidFill>
              <a:srgbClr val="FF7C80"/>
            </a:solidFill>
            <a:round/>
            <a:headEnd/>
            <a:tailEnd/>
          </a:ln>
        </p:spPr>
        <p:txBody>
          <a:bodyPr lIns="91408" tIns="45704" rIns="91408" bIns="45704"/>
          <a:lstStyle/>
          <a:p>
            <a:endParaRPr lang="en-CA"/>
          </a:p>
        </p:txBody>
      </p:sp>
      <p:sp>
        <p:nvSpPr>
          <p:cNvPr id="8224" name="Line 98"/>
          <p:cNvSpPr>
            <a:spLocks noChangeShapeType="1"/>
          </p:cNvSpPr>
          <p:nvPr/>
        </p:nvSpPr>
        <p:spPr bwMode="auto">
          <a:xfrm>
            <a:off x="5067300" y="3481388"/>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25" name="Line 99"/>
          <p:cNvSpPr>
            <a:spLocks noChangeShapeType="1"/>
          </p:cNvSpPr>
          <p:nvPr/>
        </p:nvSpPr>
        <p:spPr bwMode="auto">
          <a:xfrm>
            <a:off x="4641850" y="3481388"/>
            <a:ext cx="425450" cy="0"/>
          </a:xfrm>
          <a:prstGeom prst="line">
            <a:avLst/>
          </a:prstGeom>
          <a:noFill/>
          <a:ln w="38100">
            <a:solidFill>
              <a:srgbClr val="FF7C80"/>
            </a:solidFill>
            <a:round/>
            <a:headEnd/>
            <a:tailEnd/>
          </a:ln>
        </p:spPr>
        <p:txBody>
          <a:bodyPr lIns="91408" tIns="45704" rIns="91408" bIns="45704"/>
          <a:lstStyle/>
          <a:p>
            <a:endParaRPr lang="en-CA"/>
          </a:p>
        </p:txBody>
      </p:sp>
      <p:sp>
        <p:nvSpPr>
          <p:cNvPr id="8226" name="Line 100"/>
          <p:cNvSpPr>
            <a:spLocks noChangeShapeType="1"/>
          </p:cNvSpPr>
          <p:nvPr/>
        </p:nvSpPr>
        <p:spPr bwMode="auto">
          <a:xfrm>
            <a:off x="4641850" y="3421063"/>
            <a:ext cx="1588" cy="60325"/>
          </a:xfrm>
          <a:prstGeom prst="line">
            <a:avLst/>
          </a:prstGeom>
          <a:noFill/>
          <a:ln w="38100">
            <a:solidFill>
              <a:srgbClr val="FF7C80"/>
            </a:solidFill>
            <a:round/>
            <a:headEnd/>
            <a:tailEnd/>
          </a:ln>
        </p:spPr>
        <p:txBody>
          <a:bodyPr lIns="91408" tIns="45704" rIns="91408" bIns="45704"/>
          <a:lstStyle/>
          <a:p>
            <a:endParaRPr lang="en-CA"/>
          </a:p>
        </p:txBody>
      </p:sp>
      <p:sp>
        <p:nvSpPr>
          <p:cNvPr id="8227" name="Line 101"/>
          <p:cNvSpPr>
            <a:spLocks noChangeShapeType="1"/>
          </p:cNvSpPr>
          <p:nvPr/>
        </p:nvSpPr>
        <p:spPr bwMode="auto">
          <a:xfrm>
            <a:off x="3292475" y="3421063"/>
            <a:ext cx="1349375" cy="1587"/>
          </a:xfrm>
          <a:prstGeom prst="line">
            <a:avLst/>
          </a:prstGeom>
          <a:noFill/>
          <a:ln w="38100">
            <a:solidFill>
              <a:srgbClr val="FF7C80"/>
            </a:solidFill>
            <a:round/>
            <a:headEnd/>
            <a:tailEnd/>
          </a:ln>
        </p:spPr>
        <p:txBody>
          <a:bodyPr lIns="91408" tIns="45704" rIns="91408" bIns="45704"/>
          <a:lstStyle/>
          <a:p>
            <a:endParaRPr lang="en-CA"/>
          </a:p>
        </p:txBody>
      </p:sp>
      <p:sp>
        <p:nvSpPr>
          <p:cNvPr id="8228" name="Line 102"/>
          <p:cNvSpPr>
            <a:spLocks noChangeShapeType="1"/>
          </p:cNvSpPr>
          <p:nvPr/>
        </p:nvSpPr>
        <p:spPr bwMode="auto">
          <a:xfrm>
            <a:off x="3292475" y="3362325"/>
            <a:ext cx="3175" cy="58738"/>
          </a:xfrm>
          <a:prstGeom prst="line">
            <a:avLst/>
          </a:prstGeom>
          <a:noFill/>
          <a:ln w="38100">
            <a:solidFill>
              <a:srgbClr val="FF7C80"/>
            </a:solidFill>
            <a:round/>
            <a:headEnd/>
            <a:tailEnd/>
          </a:ln>
        </p:spPr>
        <p:txBody>
          <a:bodyPr lIns="91408" tIns="45704" rIns="91408" bIns="45704"/>
          <a:lstStyle/>
          <a:p>
            <a:endParaRPr lang="en-CA"/>
          </a:p>
        </p:txBody>
      </p:sp>
      <p:sp>
        <p:nvSpPr>
          <p:cNvPr id="8229" name="Line 103"/>
          <p:cNvSpPr>
            <a:spLocks noChangeShapeType="1"/>
          </p:cNvSpPr>
          <p:nvPr/>
        </p:nvSpPr>
        <p:spPr bwMode="auto">
          <a:xfrm>
            <a:off x="3292475" y="3362325"/>
            <a:ext cx="3175" cy="1588"/>
          </a:xfrm>
          <a:prstGeom prst="line">
            <a:avLst/>
          </a:prstGeom>
          <a:noFill/>
          <a:ln w="38100">
            <a:solidFill>
              <a:srgbClr val="FF7C80"/>
            </a:solidFill>
            <a:round/>
            <a:headEnd/>
            <a:tailEnd/>
          </a:ln>
        </p:spPr>
        <p:txBody>
          <a:bodyPr lIns="91408" tIns="45704" rIns="91408" bIns="45704"/>
          <a:lstStyle/>
          <a:p>
            <a:endParaRPr lang="en-CA"/>
          </a:p>
        </p:txBody>
      </p:sp>
      <p:sp>
        <p:nvSpPr>
          <p:cNvPr id="8230" name="Line 104"/>
          <p:cNvSpPr>
            <a:spLocks noChangeShapeType="1"/>
          </p:cNvSpPr>
          <p:nvPr/>
        </p:nvSpPr>
        <p:spPr bwMode="auto">
          <a:xfrm>
            <a:off x="3292475" y="3241675"/>
            <a:ext cx="3175" cy="120650"/>
          </a:xfrm>
          <a:prstGeom prst="line">
            <a:avLst/>
          </a:prstGeom>
          <a:noFill/>
          <a:ln w="38100">
            <a:solidFill>
              <a:srgbClr val="FF7C80"/>
            </a:solidFill>
            <a:round/>
            <a:headEnd/>
            <a:tailEnd/>
          </a:ln>
        </p:spPr>
        <p:txBody>
          <a:bodyPr lIns="91408" tIns="45704" rIns="91408" bIns="45704"/>
          <a:lstStyle/>
          <a:p>
            <a:endParaRPr lang="en-CA"/>
          </a:p>
        </p:txBody>
      </p:sp>
      <p:sp>
        <p:nvSpPr>
          <p:cNvPr id="8231" name="Line 105"/>
          <p:cNvSpPr>
            <a:spLocks noChangeShapeType="1"/>
          </p:cNvSpPr>
          <p:nvPr/>
        </p:nvSpPr>
        <p:spPr bwMode="auto">
          <a:xfrm>
            <a:off x="3243263" y="3241675"/>
            <a:ext cx="49212" cy="0"/>
          </a:xfrm>
          <a:prstGeom prst="line">
            <a:avLst/>
          </a:prstGeom>
          <a:noFill/>
          <a:ln w="38100">
            <a:solidFill>
              <a:srgbClr val="FF7C80"/>
            </a:solidFill>
            <a:round/>
            <a:headEnd/>
            <a:tailEnd/>
          </a:ln>
        </p:spPr>
        <p:txBody>
          <a:bodyPr lIns="91408" tIns="45704" rIns="91408" bIns="45704"/>
          <a:lstStyle/>
          <a:p>
            <a:endParaRPr lang="en-CA"/>
          </a:p>
        </p:txBody>
      </p:sp>
      <p:sp>
        <p:nvSpPr>
          <p:cNvPr id="8232" name="Line 106"/>
          <p:cNvSpPr>
            <a:spLocks noChangeShapeType="1"/>
          </p:cNvSpPr>
          <p:nvPr/>
        </p:nvSpPr>
        <p:spPr bwMode="auto">
          <a:xfrm>
            <a:off x="3243263" y="3182938"/>
            <a:ext cx="1587" cy="58737"/>
          </a:xfrm>
          <a:prstGeom prst="line">
            <a:avLst/>
          </a:prstGeom>
          <a:noFill/>
          <a:ln w="38100">
            <a:solidFill>
              <a:srgbClr val="FF7C80"/>
            </a:solidFill>
            <a:round/>
            <a:headEnd/>
            <a:tailEnd/>
          </a:ln>
        </p:spPr>
        <p:txBody>
          <a:bodyPr lIns="91408" tIns="45704" rIns="91408" bIns="45704"/>
          <a:lstStyle/>
          <a:p>
            <a:endParaRPr lang="en-CA"/>
          </a:p>
        </p:txBody>
      </p:sp>
      <p:sp>
        <p:nvSpPr>
          <p:cNvPr id="8233" name="Line 107"/>
          <p:cNvSpPr>
            <a:spLocks noChangeShapeType="1"/>
          </p:cNvSpPr>
          <p:nvPr/>
        </p:nvSpPr>
        <p:spPr bwMode="auto">
          <a:xfrm>
            <a:off x="3140075" y="3182938"/>
            <a:ext cx="103188" cy="0"/>
          </a:xfrm>
          <a:prstGeom prst="line">
            <a:avLst/>
          </a:prstGeom>
          <a:noFill/>
          <a:ln w="38100">
            <a:solidFill>
              <a:srgbClr val="FF7C80"/>
            </a:solidFill>
            <a:round/>
            <a:headEnd/>
            <a:tailEnd/>
          </a:ln>
        </p:spPr>
        <p:txBody>
          <a:bodyPr lIns="91408" tIns="45704" rIns="91408" bIns="45704"/>
          <a:lstStyle/>
          <a:p>
            <a:endParaRPr lang="en-CA"/>
          </a:p>
        </p:txBody>
      </p:sp>
      <p:sp>
        <p:nvSpPr>
          <p:cNvPr id="8234" name="Line 108"/>
          <p:cNvSpPr>
            <a:spLocks noChangeShapeType="1"/>
          </p:cNvSpPr>
          <p:nvPr/>
        </p:nvSpPr>
        <p:spPr bwMode="auto">
          <a:xfrm>
            <a:off x="3140075" y="3122613"/>
            <a:ext cx="1588" cy="60325"/>
          </a:xfrm>
          <a:prstGeom prst="line">
            <a:avLst/>
          </a:prstGeom>
          <a:noFill/>
          <a:ln w="38100">
            <a:solidFill>
              <a:srgbClr val="FF7C80"/>
            </a:solidFill>
            <a:round/>
            <a:headEnd/>
            <a:tailEnd/>
          </a:ln>
        </p:spPr>
        <p:txBody>
          <a:bodyPr lIns="91408" tIns="45704" rIns="91408" bIns="45704"/>
          <a:lstStyle/>
          <a:p>
            <a:endParaRPr lang="en-CA"/>
          </a:p>
        </p:txBody>
      </p:sp>
      <p:sp>
        <p:nvSpPr>
          <p:cNvPr id="8235" name="Line 109"/>
          <p:cNvSpPr>
            <a:spLocks noChangeShapeType="1"/>
          </p:cNvSpPr>
          <p:nvPr/>
        </p:nvSpPr>
        <p:spPr bwMode="auto">
          <a:xfrm>
            <a:off x="2763838" y="3122613"/>
            <a:ext cx="376237" cy="1587"/>
          </a:xfrm>
          <a:prstGeom prst="line">
            <a:avLst/>
          </a:prstGeom>
          <a:noFill/>
          <a:ln w="38100">
            <a:solidFill>
              <a:srgbClr val="FF7C80"/>
            </a:solidFill>
            <a:round/>
            <a:headEnd/>
            <a:tailEnd/>
          </a:ln>
        </p:spPr>
        <p:txBody>
          <a:bodyPr lIns="91408" tIns="45704" rIns="91408" bIns="45704"/>
          <a:lstStyle/>
          <a:p>
            <a:endParaRPr lang="en-CA"/>
          </a:p>
        </p:txBody>
      </p:sp>
      <p:sp>
        <p:nvSpPr>
          <p:cNvPr id="8236" name="Line 110"/>
          <p:cNvSpPr>
            <a:spLocks noChangeShapeType="1"/>
          </p:cNvSpPr>
          <p:nvPr/>
        </p:nvSpPr>
        <p:spPr bwMode="auto">
          <a:xfrm>
            <a:off x="2763838" y="3063875"/>
            <a:ext cx="1587" cy="58738"/>
          </a:xfrm>
          <a:prstGeom prst="line">
            <a:avLst/>
          </a:prstGeom>
          <a:noFill/>
          <a:ln w="38100">
            <a:solidFill>
              <a:srgbClr val="FF7C80"/>
            </a:solidFill>
            <a:round/>
            <a:headEnd/>
            <a:tailEnd/>
          </a:ln>
        </p:spPr>
        <p:txBody>
          <a:bodyPr lIns="91408" tIns="45704" rIns="91408" bIns="45704"/>
          <a:lstStyle/>
          <a:p>
            <a:endParaRPr lang="en-CA"/>
          </a:p>
        </p:txBody>
      </p:sp>
      <p:sp>
        <p:nvSpPr>
          <p:cNvPr id="8237" name="Line 111"/>
          <p:cNvSpPr>
            <a:spLocks noChangeShapeType="1"/>
          </p:cNvSpPr>
          <p:nvPr/>
        </p:nvSpPr>
        <p:spPr bwMode="auto">
          <a:xfrm>
            <a:off x="2713038" y="3063875"/>
            <a:ext cx="50800" cy="1588"/>
          </a:xfrm>
          <a:prstGeom prst="line">
            <a:avLst/>
          </a:prstGeom>
          <a:noFill/>
          <a:ln w="38100">
            <a:solidFill>
              <a:srgbClr val="FF7C80"/>
            </a:solidFill>
            <a:round/>
            <a:headEnd/>
            <a:tailEnd/>
          </a:ln>
        </p:spPr>
        <p:txBody>
          <a:bodyPr lIns="91408" tIns="45704" rIns="91408" bIns="45704"/>
          <a:lstStyle/>
          <a:p>
            <a:endParaRPr lang="en-CA"/>
          </a:p>
        </p:txBody>
      </p:sp>
      <p:sp>
        <p:nvSpPr>
          <p:cNvPr id="8238" name="Line 112"/>
          <p:cNvSpPr>
            <a:spLocks noChangeShapeType="1"/>
          </p:cNvSpPr>
          <p:nvPr/>
        </p:nvSpPr>
        <p:spPr bwMode="auto">
          <a:xfrm>
            <a:off x="2713038" y="2884488"/>
            <a:ext cx="3175" cy="179387"/>
          </a:xfrm>
          <a:prstGeom prst="line">
            <a:avLst/>
          </a:prstGeom>
          <a:noFill/>
          <a:ln w="38100">
            <a:solidFill>
              <a:srgbClr val="FF7C80"/>
            </a:solidFill>
            <a:round/>
            <a:headEnd/>
            <a:tailEnd/>
          </a:ln>
        </p:spPr>
        <p:txBody>
          <a:bodyPr lIns="91408" tIns="45704" rIns="91408" bIns="45704"/>
          <a:lstStyle/>
          <a:p>
            <a:endParaRPr lang="en-CA"/>
          </a:p>
        </p:txBody>
      </p:sp>
      <p:sp>
        <p:nvSpPr>
          <p:cNvPr id="8239" name="Line 113"/>
          <p:cNvSpPr>
            <a:spLocks noChangeShapeType="1"/>
          </p:cNvSpPr>
          <p:nvPr/>
        </p:nvSpPr>
        <p:spPr bwMode="auto">
          <a:xfrm>
            <a:off x="2678113" y="2884488"/>
            <a:ext cx="34925" cy="0"/>
          </a:xfrm>
          <a:prstGeom prst="line">
            <a:avLst/>
          </a:prstGeom>
          <a:noFill/>
          <a:ln w="38100">
            <a:solidFill>
              <a:srgbClr val="FF7C80"/>
            </a:solidFill>
            <a:round/>
            <a:headEnd/>
            <a:tailEnd/>
          </a:ln>
        </p:spPr>
        <p:txBody>
          <a:bodyPr lIns="91408" tIns="45704" rIns="91408" bIns="45704"/>
          <a:lstStyle/>
          <a:p>
            <a:endParaRPr lang="en-CA"/>
          </a:p>
        </p:txBody>
      </p:sp>
      <p:sp>
        <p:nvSpPr>
          <p:cNvPr id="8240" name="Line 114"/>
          <p:cNvSpPr>
            <a:spLocks noChangeShapeType="1"/>
          </p:cNvSpPr>
          <p:nvPr/>
        </p:nvSpPr>
        <p:spPr bwMode="auto">
          <a:xfrm>
            <a:off x="2678113" y="2824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41" name="Line 115"/>
          <p:cNvSpPr>
            <a:spLocks noChangeShapeType="1"/>
          </p:cNvSpPr>
          <p:nvPr/>
        </p:nvSpPr>
        <p:spPr bwMode="auto">
          <a:xfrm>
            <a:off x="2403475" y="2824163"/>
            <a:ext cx="274638" cy="1587"/>
          </a:xfrm>
          <a:prstGeom prst="line">
            <a:avLst/>
          </a:prstGeom>
          <a:noFill/>
          <a:ln w="38100">
            <a:solidFill>
              <a:srgbClr val="FF7C80"/>
            </a:solidFill>
            <a:round/>
            <a:headEnd/>
            <a:tailEnd/>
          </a:ln>
        </p:spPr>
        <p:txBody>
          <a:bodyPr lIns="91408" tIns="45704" rIns="91408" bIns="45704"/>
          <a:lstStyle/>
          <a:p>
            <a:endParaRPr lang="en-CA"/>
          </a:p>
        </p:txBody>
      </p:sp>
      <p:sp>
        <p:nvSpPr>
          <p:cNvPr id="8242" name="Line 116"/>
          <p:cNvSpPr>
            <a:spLocks noChangeShapeType="1"/>
          </p:cNvSpPr>
          <p:nvPr/>
        </p:nvSpPr>
        <p:spPr bwMode="auto">
          <a:xfrm>
            <a:off x="2403475" y="2765425"/>
            <a:ext cx="3175" cy="58738"/>
          </a:xfrm>
          <a:prstGeom prst="line">
            <a:avLst/>
          </a:prstGeom>
          <a:noFill/>
          <a:ln w="38100">
            <a:solidFill>
              <a:srgbClr val="FF7C80"/>
            </a:solidFill>
            <a:round/>
            <a:headEnd/>
            <a:tailEnd/>
          </a:ln>
        </p:spPr>
        <p:txBody>
          <a:bodyPr lIns="91408" tIns="45704" rIns="91408" bIns="45704"/>
          <a:lstStyle/>
          <a:p>
            <a:endParaRPr lang="en-CA"/>
          </a:p>
        </p:txBody>
      </p:sp>
      <p:sp>
        <p:nvSpPr>
          <p:cNvPr id="8243" name="Line 117"/>
          <p:cNvSpPr>
            <a:spLocks noChangeShapeType="1"/>
          </p:cNvSpPr>
          <p:nvPr/>
        </p:nvSpPr>
        <p:spPr bwMode="auto">
          <a:xfrm>
            <a:off x="2303463" y="2765425"/>
            <a:ext cx="100012" cy="1588"/>
          </a:xfrm>
          <a:prstGeom prst="line">
            <a:avLst/>
          </a:prstGeom>
          <a:noFill/>
          <a:ln w="38100">
            <a:solidFill>
              <a:srgbClr val="FF7C80"/>
            </a:solidFill>
            <a:round/>
            <a:headEnd/>
            <a:tailEnd/>
          </a:ln>
        </p:spPr>
        <p:txBody>
          <a:bodyPr lIns="91408" tIns="45704" rIns="91408" bIns="45704"/>
          <a:lstStyle/>
          <a:p>
            <a:endParaRPr lang="en-CA"/>
          </a:p>
        </p:txBody>
      </p:sp>
      <p:sp>
        <p:nvSpPr>
          <p:cNvPr id="8244" name="Line 118"/>
          <p:cNvSpPr>
            <a:spLocks noChangeShapeType="1"/>
          </p:cNvSpPr>
          <p:nvPr/>
        </p:nvSpPr>
        <p:spPr bwMode="auto">
          <a:xfrm>
            <a:off x="2303463" y="2703513"/>
            <a:ext cx="1587" cy="61912"/>
          </a:xfrm>
          <a:prstGeom prst="line">
            <a:avLst/>
          </a:prstGeom>
          <a:noFill/>
          <a:ln w="38100">
            <a:solidFill>
              <a:srgbClr val="FF7C80"/>
            </a:solidFill>
            <a:round/>
            <a:headEnd/>
            <a:tailEnd/>
          </a:ln>
        </p:spPr>
        <p:txBody>
          <a:bodyPr lIns="91408" tIns="45704" rIns="91408" bIns="45704"/>
          <a:lstStyle/>
          <a:p>
            <a:endParaRPr lang="en-CA"/>
          </a:p>
        </p:txBody>
      </p:sp>
      <p:sp>
        <p:nvSpPr>
          <p:cNvPr id="8245" name="Line 119"/>
          <p:cNvSpPr>
            <a:spLocks noChangeShapeType="1"/>
          </p:cNvSpPr>
          <p:nvPr/>
        </p:nvSpPr>
        <p:spPr bwMode="auto">
          <a:xfrm>
            <a:off x="2233613" y="2703513"/>
            <a:ext cx="69850" cy="1587"/>
          </a:xfrm>
          <a:prstGeom prst="line">
            <a:avLst/>
          </a:prstGeom>
          <a:noFill/>
          <a:ln w="38100">
            <a:solidFill>
              <a:srgbClr val="FF7C80"/>
            </a:solidFill>
            <a:round/>
            <a:headEnd/>
            <a:tailEnd/>
          </a:ln>
        </p:spPr>
        <p:txBody>
          <a:bodyPr lIns="91408" tIns="45704" rIns="91408" bIns="45704"/>
          <a:lstStyle/>
          <a:p>
            <a:endParaRPr lang="en-CA"/>
          </a:p>
        </p:txBody>
      </p:sp>
      <p:sp>
        <p:nvSpPr>
          <p:cNvPr id="8246" name="Line 120"/>
          <p:cNvSpPr>
            <a:spLocks noChangeShapeType="1"/>
          </p:cNvSpPr>
          <p:nvPr/>
        </p:nvSpPr>
        <p:spPr bwMode="auto">
          <a:xfrm>
            <a:off x="2233613" y="2644775"/>
            <a:ext cx="3175" cy="58738"/>
          </a:xfrm>
          <a:prstGeom prst="line">
            <a:avLst/>
          </a:prstGeom>
          <a:noFill/>
          <a:ln w="38100">
            <a:solidFill>
              <a:srgbClr val="FF7C80"/>
            </a:solidFill>
            <a:round/>
            <a:headEnd/>
            <a:tailEnd/>
          </a:ln>
        </p:spPr>
        <p:txBody>
          <a:bodyPr lIns="91408" tIns="45704" rIns="91408" bIns="45704"/>
          <a:lstStyle/>
          <a:p>
            <a:endParaRPr lang="en-CA"/>
          </a:p>
        </p:txBody>
      </p:sp>
      <p:sp>
        <p:nvSpPr>
          <p:cNvPr id="8247" name="Line 121"/>
          <p:cNvSpPr>
            <a:spLocks noChangeShapeType="1"/>
          </p:cNvSpPr>
          <p:nvPr/>
        </p:nvSpPr>
        <p:spPr bwMode="auto">
          <a:xfrm>
            <a:off x="2198688" y="2644775"/>
            <a:ext cx="34925" cy="0"/>
          </a:xfrm>
          <a:prstGeom prst="line">
            <a:avLst/>
          </a:prstGeom>
          <a:noFill/>
          <a:ln w="38100">
            <a:solidFill>
              <a:srgbClr val="FF7C80"/>
            </a:solidFill>
            <a:round/>
            <a:headEnd/>
            <a:tailEnd/>
          </a:ln>
        </p:spPr>
        <p:txBody>
          <a:bodyPr lIns="91408" tIns="45704" rIns="91408" bIns="45704"/>
          <a:lstStyle/>
          <a:p>
            <a:endParaRPr lang="en-CA"/>
          </a:p>
        </p:txBody>
      </p:sp>
      <p:sp>
        <p:nvSpPr>
          <p:cNvPr id="8248" name="Line 122"/>
          <p:cNvSpPr>
            <a:spLocks noChangeShapeType="1"/>
          </p:cNvSpPr>
          <p:nvPr/>
        </p:nvSpPr>
        <p:spPr bwMode="auto">
          <a:xfrm>
            <a:off x="2198688" y="2525713"/>
            <a:ext cx="3175" cy="119062"/>
          </a:xfrm>
          <a:prstGeom prst="line">
            <a:avLst/>
          </a:prstGeom>
          <a:noFill/>
          <a:ln w="38100">
            <a:solidFill>
              <a:srgbClr val="FF7C80"/>
            </a:solidFill>
            <a:round/>
            <a:headEnd/>
            <a:tailEnd/>
          </a:ln>
        </p:spPr>
        <p:txBody>
          <a:bodyPr lIns="91408" tIns="45704" rIns="91408" bIns="45704"/>
          <a:lstStyle/>
          <a:p>
            <a:endParaRPr lang="en-CA"/>
          </a:p>
        </p:txBody>
      </p:sp>
      <p:sp>
        <p:nvSpPr>
          <p:cNvPr id="8249" name="Line 123"/>
          <p:cNvSpPr>
            <a:spLocks noChangeShapeType="1"/>
          </p:cNvSpPr>
          <p:nvPr/>
        </p:nvSpPr>
        <p:spPr bwMode="auto">
          <a:xfrm>
            <a:off x="2165350" y="2525713"/>
            <a:ext cx="33338" cy="1587"/>
          </a:xfrm>
          <a:prstGeom prst="line">
            <a:avLst/>
          </a:prstGeom>
          <a:noFill/>
          <a:ln w="38100">
            <a:solidFill>
              <a:srgbClr val="FF7C80"/>
            </a:solidFill>
            <a:round/>
            <a:headEnd/>
            <a:tailEnd/>
          </a:ln>
        </p:spPr>
        <p:txBody>
          <a:bodyPr lIns="91408" tIns="45704" rIns="91408" bIns="45704"/>
          <a:lstStyle/>
          <a:p>
            <a:endParaRPr lang="en-CA"/>
          </a:p>
        </p:txBody>
      </p:sp>
      <p:sp>
        <p:nvSpPr>
          <p:cNvPr id="8250" name="Line 124"/>
          <p:cNvSpPr>
            <a:spLocks noChangeShapeType="1"/>
          </p:cNvSpPr>
          <p:nvPr/>
        </p:nvSpPr>
        <p:spPr bwMode="auto">
          <a:xfrm>
            <a:off x="2165350" y="2463800"/>
            <a:ext cx="1588" cy="61913"/>
          </a:xfrm>
          <a:prstGeom prst="line">
            <a:avLst/>
          </a:prstGeom>
          <a:noFill/>
          <a:ln w="38100">
            <a:solidFill>
              <a:srgbClr val="FF7C80"/>
            </a:solidFill>
            <a:round/>
            <a:headEnd/>
            <a:tailEnd/>
          </a:ln>
        </p:spPr>
        <p:txBody>
          <a:bodyPr lIns="91408" tIns="45704" rIns="91408" bIns="45704"/>
          <a:lstStyle/>
          <a:p>
            <a:endParaRPr lang="en-CA"/>
          </a:p>
        </p:txBody>
      </p:sp>
      <p:sp>
        <p:nvSpPr>
          <p:cNvPr id="8251" name="Line 125"/>
          <p:cNvSpPr>
            <a:spLocks noChangeShapeType="1"/>
          </p:cNvSpPr>
          <p:nvPr/>
        </p:nvSpPr>
        <p:spPr bwMode="auto">
          <a:xfrm>
            <a:off x="2149475" y="2463800"/>
            <a:ext cx="15875" cy="3175"/>
          </a:xfrm>
          <a:prstGeom prst="line">
            <a:avLst/>
          </a:prstGeom>
          <a:noFill/>
          <a:ln w="38100">
            <a:solidFill>
              <a:srgbClr val="FF7C80"/>
            </a:solidFill>
            <a:round/>
            <a:headEnd/>
            <a:tailEnd/>
          </a:ln>
        </p:spPr>
        <p:txBody>
          <a:bodyPr lIns="91408" tIns="45704" rIns="91408" bIns="45704"/>
          <a:lstStyle/>
          <a:p>
            <a:endParaRPr lang="en-CA"/>
          </a:p>
        </p:txBody>
      </p:sp>
      <p:sp>
        <p:nvSpPr>
          <p:cNvPr id="8252" name="Line 126"/>
          <p:cNvSpPr>
            <a:spLocks noChangeShapeType="1"/>
          </p:cNvSpPr>
          <p:nvPr/>
        </p:nvSpPr>
        <p:spPr bwMode="auto">
          <a:xfrm>
            <a:off x="2149475" y="2413000"/>
            <a:ext cx="1588" cy="50800"/>
          </a:xfrm>
          <a:prstGeom prst="line">
            <a:avLst/>
          </a:prstGeom>
          <a:noFill/>
          <a:ln w="38100">
            <a:solidFill>
              <a:srgbClr val="FF7C80"/>
            </a:solidFill>
            <a:round/>
            <a:headEnd/>
            <a:tailEnd/>
          </a:ln>
        </p:spPr>
        <p:txBody>
          <a:bodyPr lIns="91408" tIns="45704" rIns="91408" bIns="45704"/>
          <a:lstStyle/>
          <a:p>
            <a:endParaRPr lang="en-CA"/>
          </a:p>
        </p:txBody>
      </p:sp>
      <p:sp>
        <p:nvSpPr>
          <p:cNvPr id="8253" name="Line 127"/>
          <p:cNvSpPr>
            <a:spLocks noChangeShapeType="1"/>
          </p:cNvSpPr>
          <p:nvPr/>
        </p:nvSpPr>
        <p:spPr bwMode="auto">
          <a:xfrm>
            <a:off x="2098675" y="2413000"/>
            <a:ext cx="50800" cy="1588"/>
          </a:xfrm>
          <a:prstGeom prst="line">
            <a:avLst/>
          </a:prstGeom>
          <a:noFill/>
          <a:ln w="38100">
            <a:solidFill>
              <a:srgbClr val="FF7C80"/>
            </a:solidFill>
            <a:round/>
            <a:headEnd/>
            <a:tailEnd/>
          </a:ln>
        </p:spPr>
        <p:txBody>
          <a:bodyPr lIns="91408" tIns="45704" rIns="91408" bIns="45704"/>
          <a:lstStyle/>
          <a:p>
            <a:endParaRPr lang="en-CA"/>
          </a:p>
        </p:txBody>
      </p:sp>
      <p:sp>
        <p:nvSpPr>
          <p:cNvPr id="8254" name="Line 128"/>
          <p:cNvSpPr>
            <a:spLocks noChangeShapeType="1"/>
          </p:cNvSpPr>
          <p:nvPr/>
        </p:nvSpPr>
        <p:spPr bwMode="auto">
          <a:xfrm>
            <a:off x="2098675" y="2293938"/>
            <a:ext cx="3175" cy="119062"/>
          </a:xfrm>
          <a:prstGeom prst="line">
            <a:avLst/>
          </a:prstGeom>
          <a:noFill/>
          <a:ln w="38100">
            <a:solidFill>
              <a:srgbClr val="FF7C80"/>
            </a:solidFill>
            <a:round/>
            <a:headEnd/>
            <a:tailEnd/>
          </a:ln>
        </p:spPr>
        <p:txBody>
          <a:bodyPr lIns="91408" tIns="45704" rIns="91408" bIns="45704"/>
          <a:lstStyle/>
          <a:p>
            <a:endParaRPr lang="en-CA"/>
          </a:p>
        </p:txBody>
      </p:sp>
      <p:sp>
        <p:nvSpPr>
          <p:cNvPr id="8255" name="Line 129"/>
          <p:cNvSpPr>
            <a:spLocks noChangeShapeType="1"/>
          </p:cNvSpPr>
          <p:nvPr/>
        </p:nvSpPr>
        <p:spPr bwMode="auto">
          <a:xfrm>
            <a:off x="2046288" y="2293938"/>
            <a:ext cx="52387" cy="0"/>
          </a:xfrm>
          <a:prstGeom prst="line">
            <a:avLst/>
          </a:prstGeom>
          <a:noFill/>
          <a:ln w="38100">
            <a:solidFill>
              <a:srgbClr val="FF7C80"/>
            </a:solidFill>
            <a:round/>
            <a:headEnd/>
            <a:tailEnd/>
          </a:ln>
        </p:spPr>
        <p:txBody>
          <a:bodyPr lIns="91408" tIns="45704" rIns="91408" bIns="45704"/>
          <a:lstStyle/>
          <a:p>
            <a:endParaRPr lang="en-CA"/>
          </a:p>
        </p:txBody>
      </p:sp>
      <p:sp>
        <p:nvSpPr>
          <p:cNvPr id="8256" name="Line 130"/>
          <p:cNvSpPr>
            <a:spLocks noChangeShapeType="1"/>
          </p:cNvSpPr>
          <p:nvPr/>
        </p:nvSpPr>
        <p:spPr bwMode="auto">
          <a:xfrm>
            <a:off x="2046288" y="2114550"/>
            <a:ext cx="1587" cy="179388"/>
          </a:xfrm>
          <a:prstGeom prst="line">
            <a:avLst/>
          </a:prstGeom>
          <a:noFill/>
          <a:ln w="38100">
            <a:solidFill>
              <a:srgbClr val="FF7C80"/>
            </a:solidFill>
            <a:round/>
            <a:headEnd/>
            <a:tailEnd/>
          </a:ln>
        </p:spPr>
        <p:txBody>
          <a:bodyPr lIns="91408" tIns="45704" rIns="91408" bIns="45704"/>
          <a:lstStyle/>
          <a:p>
            <a:endParaRPr lang="en-CA"/>
          </a:p>
        </p:txBody>
      </p:sp>
      <p:sp>
        <p:nvSpPr>
          <p:cNvPr id="8257" name="Line 131"/>
          <p:cNvSpPr>
            <a:spLocks noChangeShapeType="1"/>
          </p:cNvSpPr>
          <p:nvPr/>
        </p:nvSpPr>
        <p:spPr bwMode="auto">
          <a:xfrm>
            <a:off x="1995488" y="2114550"/>
            <a:ext cx="50800" cy="1588"/>
          </a:xfrm>
          <a:prstGeom prst="line">
            <a:avLst/>
          </a:prstGeom>
          <a:noFill/>
          <a:ln w="38100">
            <a:solidFill>
              <a:srgbClr val="FF7C80"/>
            </a:solidFill>
            <a:round/>
            <a:headEnd/>
            <a:tailEnd/>
          </a:ln>
        </p:spPr>
        <p:txBody>
          <a:bodyPr lIns="91408" tIns="45704" rIns="91408" bIns="45704"/>
          <a:lstStyle/>
          <a:p>
            <a:endParaRPr lang="en-CA"/>
          </a:p>
        </p:txBody>
      </p:sp>
      <p:sp>
        <p:nvSpPr>
          <p:cNvPr id="8258" name="Line 132"/>
          <p:cNvSpPr>
            <a:spLocks noChangeShapeType="1"/>
          </p:cNvSpPr>
          <p:nvPr/>
        </p:nvSpPr>
        <p:spPr bwMode="auto">
          <a:xfrm>
            <a:off x="1995488" y="2054225"/>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59" name="Line 133"/>
          <p:cNvSpPr>
            <a:spLocks noChangeShapeType="1"/>
          </p:cNvSpPr>
          <p:nvPr/>
        </p:nvSpPr>
        <p:spPr bwMode="auto">
          <a:xfrm>
            <a:off x="1824038" y="2054225"/>
            <a:ext cx="171450" cy="3175"/>
          </a:xfrm>
          <a:prstGeom prst="line">
            <a:avLst/>
          </a:prstGeom>
          <a:noFill/>
          <a:ln w="38100">
            <a:solidFill>
              <a:srgbClr val="FF7C80"/>
            </a:solidFill>
            <a:round/>
            <a:headEnd/>
            <a:tailEnd/>
          </a:ln>
        </p:spPr>
        <p:txBody>
          <a:bodyPr lIns="91408" tIns="45704" rIns="91408" bIns="45704"/>
          <a:lstStyle/>
          <a:p>
            <a:endParaRPr lang="en-CA"/>
          </a:p>
        </p:txBody>
      </p:sp>
      <p:sp>
        <p:nvSpPr>
          <p:cNvPr id="8260" name="Line 134"/>
          <p:cNvSpPr>
            <a:spLocks noChangeShapeType="1"/>
          </p:cNvSpPr>
          <p:nvPr/>
        </p:nvSpPr>
        <p:spPr bwMode="auto">
          <a:xfrm>
            <a:off x="1824038" y="1995488"/>
            <a:ext cx="1587" cy="58737"/>
          </a:xfrm>
          <a:prstGeom prst="line">
            <a:avLst/>
          </a:prstGeom>
          <a:noFill/>
          <a:ln w="38100">
            <a:solidFill>
              <a:srgbClr val="FF7C80"/>
            </a:solidFill>
            <a:round/>
            <a:headEnd/>
            <a:tailEnd/>
          </a:ln>
        </p:spPr>
        <p:txBody>
          <a:bodyPr lIns="91408" tIns="45704" rIns="91408" bIns="45704"/>
          <a:lstStyle/>
          <a:p>
            <a:endParaRPr lang="en-CA"/>
          </a:p>
        </p:txBody>
      </p:sp>
      <p:sp>
        <p:nvSpPr>
          <p:cNvPr id="8261" name="Line 135"/>
          <p:cNvSpPr>
            <a:spLocks noChangeShapeType="1"/>
          </p:cNvSpPr>
          <p:nvPr/>
        </p:nvSpPr>
        <p:spPr bwMode="auto">
          <a:xfrm>
            <a:off x="1719263" y="1995488"/>
            <a:ext cx="104775" cy="0"/>
          </a:xfrm>
          <a:prstGeom prst="line">
            <a:avLst/>
          </a:prstGeom>
          <a:noFill/>
          <a:ln w="38100">
            <a:solidFill>
              <a:srgbClr val="FF7C80"/>
            </a:solidFill>
            <a:round/>
            <a:headEnd/>
            <a:tailEnd/>
          </a:ln>
        </p:spPr>
        <p:txBody>
          <a:bodyPr lIns="91408" tIns="45704" rIns="91408" bIns="45704"/>
          <a:lstStyle/>
          <a:p>
            <a:endParaRPr lang="en-CA"/>
          </a:p>
        </p:txBody>
      </p:sp>
      <p:sp>
        <p:nvSpPr>
          <p:cNvPr id="8262" name="Line 136"/>
          <p:cNvSpPr>
            <a:spLocks noChangeShapeType="1"/>
          </p:cNvSpPr>
          <p:nvPr/>
        </p:nvSpPr>
        <p:spPr bwMode="auto">
          <a:xfrm>
            <a:off x="1719263" y="1876425"/>
            <a:ext cx="3175" cy="119063"/>
          </a:xfrm>
          <a:prstGeom prst="line">
            <a:avLst/>
          </a:prstGeom>
          <a:noFill/>
          <a:ln w="38100">
            <a:solidFill>
              <a:srgbClr val="FF7C80"/>
            </a:solidFill>
            <a:round/>
            <a:headEnd/>
            <a:tailEnd/>
          </a:ln>
        </p:spPr>
        <p:txBody>
          <a:bodyPr lIns="91408" tIns="45704" rIns="91408" bIns="45704"/>
          <a:lstStyle/>
          <a:p>
            <a:endParaRPr lang="en-CA"/>
          </a:p>
        </p:txBody>
      </p:sp>
      <p:sp>
        <p:nvSpPr>
          <p:cNvPr id="8263" name="Line 137"/>
          <p:cNvSpPr>
            <a:spLocks noChangeShapeType="1"/>
          </p:cNvSpPr>
          <p:nvPr/>
        </p:nvSpPr>
        <p:spPr bwMode="auto">
          <a:xfrm>
            <a:off x="1670050" y="1876425"/>
            <a:ext cx="49213" cy="0"/>
          </a:xfrm>
          <a:prstGeom prst="line">
            <a:avLst/>
          </a:prstGeom>
          <a:noFill/>
          <a:ln w="38100">
            <a:solidFill>
              <a:srgbClr val="FF7C80"/>
            </a:solidFill>
            <a:round/>
            <a:headEnd/>
            <a:tailEnd/>
          </a:ln>
        </p:spPr>
        <p:txBody>
          <a:bodyPr lIns="91408" tIns="45704" rIns="91408" bIns="45704"/>
          <a:lstStyle/>
          <a:p>
            <a:endParaRPr lang="en-CA"/>
          </a:p>
        </p:txBody>
      </p:sp>
      <p:sp>
        <p:nvSpPr>
          <p:cNvPr id="8264" name="Line 138"/>
          <p:cNvSpPr>
            <a:spLocks noChangeShapeType="1"/>
          </p:cNvSpPr>
          <p:nvPr/>
        </p:nvSpPr>
        <p:spPr bwMode="auto">
          <a:xfrm>
            <a:off x="1670050" y="1755775"/>
            <a:ext cx="1588" cy="120650"/>
          </a:xfrm>
          <a:prstGeom prst="line">
            <a:avLst/>
          </a:prstGeom>
          <a:noFill/>
          <a:ln w="38100">
            <a:solidFill>
              <a:srgbClr val="FF7C80"/>
            </a:solidFill>
            <a:round/>
            <a:headEnd/>
            <a:tailEnd/>
          </a:ln>
        </p:spPr>
        <p:txBody>
          <a:bodyPr lIns="91408" tIns="45704" rIns="91408" bIns="45704"/>
          <a:lstStyle/>
          <a:p>
            <a:endParaRPr lang="en-CA"/>
          </a:p>
        </p:txBody>
      </p:sp>
      <p:sp>
        <p:nvSpPr>
          <p:cNvPr id="8265" name="Line 139"/>
          <p:cNvSpPr>
            <a:spLocks noChangeShapeType="1"/>
          </p:cNvSpPr>
          <p:nvPr/>
        </p:nvSpPr>
        <p:spPr bwMode="auto">
          <a:xfrm>
            <a:off x="1619250" y="1755775"/>
            <a:ext cx="50800" cy="1588"/>
          </a:xfrm>
          <a:prstGeom prst="line">
            <a:avLst/>
          </a:prstGeom>
          <a:noFill/>
          <a:ln w="38100">
            <a:solidFill>
              <a:srgbClr val="FF7C80"/>
            </a:solidFill>
            <a:round/>
            <a:headEnd/>
            <a:tailEnd/>
          </a:ln>
        </p:spPr>
        <p:txBody>
          <a:bodyPr lIns="91408" tIns="45704" rIns="91408" bIns="45704"/>
          <a:lstStyle/>
          <a:p>
            <a:endParaRPr lang="en-CA"/>
          </a:p>
        </p:txBody>
      </p:sp>
      <p:sp>
        <p:nvSpPr>
          <p:cNvPr id="8266" name="Line 140"/>
          <p:cNvSpPr>
            <a:spLocks noChangeShapeType="1"/>
          </p:cNvSpPr>
          <p:nvPr/>
        </p:nvSpPr>
        <p:spPr bwMode="auto">
          <a:xfrm>
            <a:off x="1619250" y="1695450"/>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67" name="Line 141"/>
          <p:cNvSpPr>
            <a:spLocks noChangeShapeType="1"/>
          </p:cNvSpPr>
          <p:nvPr/>
        </p:nvSpPr>
        <p:spPr bwMode="auto">
          <a:xfrm>
            <a:off x="1516063" y="1695450"/>
            <a:ext cx="103187" cy="1588"/>
          </a:xfrm>
          <a:prstGeom prst="line">
            <a:avLst/>
          </a:prstGeom>
          <a:noFill/>
          <a:ln w="38100">
            <a:solidFill>
              <a:srgbClr val="FF7C80"/>
            </a:solidFill>
            <a:round/>
            <a:headEnd/>
            <a:tailEnd/>
          </a:ln>
        </p:spPr>
        <p:txBody>
          <a:bodyPr lIns="91408" tIns="45704" rIns="91408" bIns="45704"/>
          <a:lstStyle/>
          <a:p>
            <a:endParaRPr lang="en-CA"/>
          </a:p>
        </p:txBody>
      </p:sp>
      <p:sp>
        <p:nvSpPr>
          <p:cNvPr id="8268" name="Line 142"/>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69" name="Line 143"/>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70" name="Line 144"/>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71" name="Line 145"/>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72" name="Line 146"/>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73" name="Line 147"/>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74" name="Line 148"/>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75" name="Line 149"/>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76" name="Line 150"/>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77" name="Line 151"/>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78" name="Line 152"/>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79" name="Line 153"/>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80" name="Line 154"/>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81" name="Line 155"/>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82" name="Line 156"/>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83" name="Line 157"/>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84" name="Line 158"/>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85" name="Line 159"/>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86" name="Line 160"/>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87" name="Line 161"/>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88" name="Line 162"/>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89" name="Line 163"/>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90" name="Line 164"/>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91" name="Line 165"/>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92" name="Line 166"/>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93" name="Line 167"/>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94" name="Line 168"/>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95" name="Line 169"/>
          <p:cNvSpPr>
            <a:spLocks noChangeShapeType="1"/>
          </p:cNvSpPr>
          <p:nvPr/>
        </p:nvSpPr>
        <p:spPr bwMode="auto">
          <a:xfrm flipV="1">
            <a:off x="8229600"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96" name="Line 170"/>
          <p:cNvSpPr>
            <a:spLocks noChangeShapeType="1"/>
          </p:cNvSpPr>
          <p:nvPr/>
        </p:nvSpPr>
        <p:spPr bwMode="auto">
          <a:xfrm>
            <a:off x="8158163" y="3870325"/>
            <a:ext cx="138112" cy="1588"/>
          </a:xfrm>
          <a:prstGeom prst="line">
            <a:avLst/>
          </a:prstGeom>
          <a:noFill/>
          <a:ln w="38100">
            <a:solidFill>
              <a:srgbClr val="FF7C80"/>
            </a:solidFill>
            <a:round/>
            <a:headEnd/>
            <a:tailEnd/>
          </a:ln>
        </p:spPr>
        <p:txBody>
          <a:bodyPr lIns="91408" tIns="45704" rIns="91408" bIns="45704"/>
          <a:lstStyle/>
          <a:p>
            <a:endParaRPr lang="en-CA"/>
          </a:p>
        </p:txBody>
      </p:sp>
      <p:sp>
        <p:nvSpPr>
          <p:cNvPr id="8297" name="Line 171"/>
          <p:cNvSpPr>
            <a:spLocks noChangeShapeType="1"/>
          </p:cNvSpPr>
          <p:nvPr/>
        </p:nvSpPr>
        <p:spPr bwMode="auto">
          <a:xfrm flipV="1">
            <a:off x="8313738" y="3840163"/>
            <a:ext cx="3175" cy="60325"/>
          </a:xfrm>
          <a:prstGeom prst="line">
            <a:avLst/>
          </a:prstGeom>
          <a:noFill/>
          <a:ln w="38100">
            <a:solidFill>
              <a:srgbClr val="FF7C80"/>
            </a:solidFill>
            <a:round/>
            <a:headEnd/>
            <a:tailEnd/>
          </a:ln>
        </p:spPr>
        <p:txBody>
          <a:bodyPr lIns="91408" tIns="45704" rIns="91408" bIns="45704"/>
          <a:lstStyle/>
          <a:p>
            <a:endParaRPr lang="en-CA"/>
          </a:p>
        </p:txBody>
      </p:sp>
      <p:sp>
        <p:nvSpPr>
          <p:cNvPr id="8298" name="Line 172"/>
          <p:cNvSpPr>
            <a:spLocks noChangeShapeType="1"/>
          </p:cNvSpPr>
          <p:nvPr/>
        </p:nvSpPr>
        <p:spPr bwMode="auto">
          <a:xfrm>
            <a:off x="6859588" y="3870325"/>
            <a:ext cx="134937" cy="1588"/>
          </a:xfrm>
          <a:prstGeom prst="line">
            <a:avLst/>
          </a:prstGeom>
          <a:noFill/>
          <a:ln w="38100">
            <a:solidFill>
              <a:srgbClr val="FF7C80"/>
            </a:solidFill>
            <a:round/>
            <a:headEnd/>
            <a:tailEnd/>
          </a:ln>
        </p:spPr>
        <p:txBody>
          <a:bodyPr lIns="91408" tIns="45704" rIns="91408" bIns="45704"/>
          <a:lstStyle/>
          <a:p>
            <a:endParaRPr lang="en-CA"/>
          </a:p>
        </p:txBody>
      </p:sp>
      <p:sp>
        <p:nvSpPr>
          <p:cNvPr id="8299" name="Line 173"/>
          <p:cNvSpPr>
            <a:spLocks noChangeShapeType="1"/>
          </p:cNvSpPr>
          <p:nvPr/>
        </p:nvSpPr>
        <p:spPr bwMode="auto">
          <a:xfrm flipV="1">
            <a:off x="6845300" y="3840163"/>
            <a:ext cx="1588" cy="60325"/>
          </a:xfrm>
          <a:prstGeom prst="line">
            <a:avLst/>
          </a:prstGeom>
          <a:noFill/>
          <a:ln w="38100">
            <a:solidFill>
              <a:srgbClr val="FF7C80"/>
            </a:solidFill>
            <a:round/>
            <a:headEnd/>
            <a:tailEnd/>
          </a:ln>
        </p:spPr>
        <p:txBody>
          <a:bodyPr lIns="91408" tIns="45704" rIns="91408" bIns="45704"/>
          <a:lstStyle/>
          <a:p>
            <a:endParaRPr lang="en-CA"/>
          </a:p>
        </p:txBody>
      </p:sp>
      <p:sp>
        <p:nvSpPr>
          <p:cNvPr id="8300" name="Line 174"/>
          <p:cNvSpPr>
            <a:spLocks noChangeShapeType="1"/>
          </p:cNvSpPr>
          <p:nvPr/>
        </p:nvSpPr>
        <p:spPr bwMode="auto">
          <a:xfrm flipV="1">
            <a:off x="1449388" y="1589088"/>
            <a:ext cx="0" cy="3533775"/>
          </a:xfrm>
          <a:prstGeom prst="line">
            <a:avLst/>
          </a:prstGeom>
          <a:noFill/>
          <a:ln w="28575">
            <a:solidFill>
              <a:schemeClr val="tx1"/>
            </a:solidFill>
            <a:round/>
            <a:headEnd type="none" w="sm" len="sm"/>
            <a:tailEnd type="none" w="sm" len="sm"/>
          </a:ln>
        </p:spPr>
        <p:txBody>
          <a:bodyPr wrap="none" lIns="91408" tIns="45704" rIns="91408" bIns="45704" anchor="ctr"/>
          <a:lstStyle/>
          <a:p>
            <a:endParaRPr lang="en-CA"/>
          </a:p>
        </p:txBody>
      </p:sp>
      <p:sp>
        <p:nvSpPr>
          <p:cNvPr id="8301" name="Line 175"/>
          <p:cNvSpPr>
            <a:spLocks noChangeShapeType="1"/>
          </p:cNvSpPr>
          <p:nvPr/>
        </p:nvSpPr>
        <p:spPr bwMode="auto">
          <a:xfrm>
            <a:off x="1449388" y="5122863"/>
            <a:ext cx="6780212" cy="0"/>
          </a:xfrm>
          <a:prstGeom prst="line">
            <a:avLst/>
          </a:prstGeom>
          <a:noFill/>
          <a:ln w="28575">
            <a:solidFill>
              <a:schemeClr val="tx1"/>
            </a:solidFill>
            <a:round/>
            <a:headEnd type="none" w="sm" len="sm"/>
            <a:tailEnd type="none" w="sm" len="sm"/>
          </a:ln>
        </p:spPr>
        <p:txBody>
          <a:bodyPr wrap="none" lIns="91408" tIns="45704" rIns="91408" bIns="45704" anchor="ctr"/>
          <a:lstStyle/>
          <a:p>
            <a:endParaRPr lang="en-CA"/>
          </a:p>
        </p:txBody>
      </p:sp>
      <p:grpSp>
        <p:nvGrpSpPr>
          <p:cNvPr id="3" name="Group 176"/>
          <p:cNvGrpSpPr>
            <a:grpSpLocks/>
          </p:cNvGrpSpPr>
          <p:nvPr/>
        </p:nvGrpSpPr>
        <p:grpSpPr bwMode="auto">
          <a:xfrm>
            <a:off x="1295400" y="1604963"/>
            <a:ext cx="153988" cy="3517900"/>
            <a:chOff x="1187" y="1407"/>
            <a:chExt cx="58" cy="1945"/>
          </a:xfrm>
        </p:grpSpPr>
        <p:sp>
          <p:nvSpPr>
            <p:cNvPr id="8314" name="Line 177"/>
            <p:cNvSpPr>
              <a:spLocks noChangeShapeType="1"/>
            </p:cNvSpPr>
            <p:nvPr/>
          </p:nvSpPr>
          <p:spPr bwMode="auto">
            <a:xfrm>
              <a:off x="1187" y="1407"/>
              <a:ext cx="58" cy="0"/>
            </a:xfrm>
            <a:prstGeom prst="line">
              <a:avLst/>
            </a:prstGeom>
            <a:noFill/>
            <a:ln w="28575">
              <a:solidFill>
                <a:schemeClr val="tx1"/>
              </a:solidFill>
              <a:round/>
              <a:headEnd/>
              <a:tailEnd/>
            </a:ln>
          </p:spPr>
          <p:txBody>
            <a:bodyPr/>
            <a:lstStyle/>
            <a:p>
              <a:endParaRPr lang="en-CA"/>
            </a:p>
          </p:txBody>
        </p:sp>
        <p:sp>
          <p:nvSpPr>
            <p:cNvPr id="8315" name="Line 178"/>
            <p:cNvSpPr>
              <a:spLocks noChangeShapeType="1"/>
            </p:cNvSpPr>
            <p:nvPr/>
          </p:nvSpPr>
          <p:spPr bwMode="auto">
            <a:xfrm>
              <a:off x="1187" y="1796"/>
              <a:ext cx="58" cy="0"/>
            </a:xfrm>
            <a:prstGeom prst="line">
              <a:avLst/>
            </a:prstGeom>
            <a:noFill/>
            <a:ln w="28575">
              <a:solidFill>
                <a:schemeClr val="tx1"/>
              </a:solidFill>
              <a:round/>
              <a:headEnd/>
              <a:tailEnd/>
            </a:ln>
          </p:spPr>
          <p:txBody>
            <a:bodyPr/>
            <a:lstStyle/>
            <a:p>
              <a:endParaRPr lang="en-CA"/>
            </a:p>
          </p:txBody>
        </p:sp>
        <p:sp>
          <p:nvSpPr>
            <p:cNvPr id="8316" name="Line 179"/>
            <p:cNvSpPr>
              <a:spLocks noChangeShapeType="1"/>
            </p:cNvSpPr>
            <p:nvPr/>
          </p:nvSpPr>
          <p:spPr bwMode="auto">
            <a:xfrm>
              <a:off x="1187" y="2185"/>
              <a:ext cx="58" cy="0"/>
            </a:xfrm>
            <a:prstGeom prst="line">
              <a:avLst/>
            </a:prstGeom>
            <a:noFill/>
            <a:ln w="28575">
              <a:solidFill>
                <a:schemeClr val="tx1"/>
              </a:solidFill>
              <a:round/>
              <a:headEnd/>
              <a:tailEnd/>
            </a:ln>
          </p:spPr>
          <p:txBody>
            <a:bodyPr/>
            <a:lstStyle/>
            <a:p>
              <a:endParaRPr lang="en-CA"/>
            </a:p>
          </p:txBody>
        </p:sp>
        <p:sp>
          <p:nvSpPr>
            <p:cNvPr id="8317" name="Line 180"/>
            <p:cNvSpPr>
              <a:spLocks noChangeShapeType="1"/>
            </p:cNvSpPr>
            <p:nvPr/>
          </p:nvSpPr>
          <p:spPr bwMode="auto">
            <a:xfrm>
              <a:off x="1187" y="2574"/>
              <a:ext cx="58" cy="0"/>
            </a:xfrm>
            <a:prstGeom prst="line">
              <a:avLst/>
            </a:prstGeom>
            <a:noFill/>
            <a:ln w="28575">
              <a:solidFill>
                <a:schemeClr val="tx1"/>
              </a:solidFill>
              <a:round/>
              <a:headEnd/>
              <a:tailEnd/>
            </a:ln>
          </p:spPr>
          <p:txBody>
            <a:bodyPr/>
            <a:lstStyle/>
            <a:p>
              <a:endParaRPr lang="en-CA"/>
            </a:p>
          </p:txBody>
        </p:sp>
        <p:sp>
          <p:nvSpPr>
            <p:cNvPr id="8318" name="Line 181"/>
            <p:cNvSpPr>
              <a:spLocks noChangeShapeType="1"/>
            </p:cNvSpPr>
            <p:nvPr/>
          </p:nvSpPr>
          <p:spPr bwMode="auto">
            <a:xfrm>
              <a:off x="1187" y="2963"/>
              <a:ext cx="58" cy="0"/>
            </a:xfrm>
            <a:prstGeom prst="line">
              <a:avLst/>
            </a:prstGeom>
            <a:noFill/>
            <a:ln w="28575">
              <a:solidFill>
                <a:schemeClr val="tx1"/>
              </a:solidFill>
              <a:round/>
              <a:headEnd/>
              <a:tailEnd/>
            </a:ln>
          </p:spPr>
          <p:txBody>
            <a:bodyPr/>
            <a:lstStyle/>
            <a:p>
              <a:endParaRPr lang="en-CA"/>
            </a:p>
          </p:txBody>
        </p:sp>
        <p:sp>
          <p:nvSpPr>
            <p:cNvPr id="8319" name="Line 182"/>
            <p:cNvSpPr>
              <a:spLocks noChangeShapeType="1"/>
            </p:cNvSpPr>
            <p:nvPr/>
          </p:nvSpPr>
          <p:spPr bwMode="auto">
            <a:xfrm>
              <a:off x="1187" y="3352"/>
              <a:ext cx="58" cy="0"/>
            </a:xfrm>
            <a:prstGeom prst="line">
              <a:avLst/>
            </a:prstGeom>
            <a:noFill/>
            <a:ln w="28575">
              <a:solidFill>
                <a:schemeClr val="tx1"/>
              </a:solidFill>
              <a:round/>
              <a:headEnd/>
              <a:tailEnd/>
            </a:ln>
          </p:spPr>
          <p:txBody>
            <a:bodyPr/>
            <a:lstStyle/>
            <a:p>
              <a:endParaRPr lang="en-CA"/>
            </a:p>
          </p:txBody>
        </p:sp>
      </p:grpSp>
      <p:sp>
        <p:nvSpPr>
          <p:cNvPr id="8303" name="Rectangle 183"/>
          <p:cNvSpPr>
            <a:spLocks noChangeArrowheads="1"/>
          </p:cNvSpPr>
          <p:nvPr/>
        </p:nvSpPr>
        <p:spPr bwMode="auto">
          <a:xfrm>
            <a:off x="1085850" y="4972050"/>
            <a:ext cx="128588" cy="276225"/>
          </a:xfrm>
          <a:prstGeom prst="rect">
            <a:avLst/>
          </a:prstGeom>
          <a:noFill/>
          <a:ln w="38100">
            <a:noFill/>
            <a:miter lim="800000"/>
            <a:headEnd/>
            <a:tailEnd/>
          </a:ln>
        </p:spPr>
        <p:txBody>
          <a:bodyPr wrap="none" lIns="0" tIns="0" rIns="0" bIns="0">
            <a:spAutoFit/>
          </a:bodyPr>
          <a:lstStyle/>
          <a:p>
            <a:pPr algn="r" eaLnBrk="0" hangingPunct="0"/>
            <a:r>
              <a:rPr lang="es-ES_tradnl" b="1"/>
              <a:t>0</a:t>
            </a:r>
          </a:p>
        </p:txBody>
      </p:sp>
      <p:sp>
        <p:nvSpPr>
          <p:cNvPr id="8304" name="Line 184"/>
          <p:cNvSpPr>
            <a:spLocks noChangeShapeType="1"/>
          </p:cNvSpPr>
          <p:nvPr/>
        </p:nvSpPr>
        <p:spPr bwMode="auto">
          <a:xfrm rot="-5400000">
            <a:off x="3092450" y="5175251"/>
            <a:ext cx="104775" cy="0"/>
          </a:xfrm>
          <a:prstGeom prst="line">
            <a:avLst/>
          </a:prstGeom>
          <a:noFill/>
          <a:ln w="28575">
            <a:solidFill>
              <a:schemeClr val="tx1"/>
            </a:solidFill>
            <a:round/>
            <a:headEnd/>
            <a:tailEnd/>
          </a:ln>
        </p:spPr>
        <p:txBody>
          <a:bodyPr lIns="91408" tIns="45704" rIns="91408" bIns="45704"/>
          <a:lstStyle/>
          <a:p>
            <a:endParaRPr lang="en-CA"/>
          </a:p>
        </p:txBody>
      </p:sp>
      <p:sp>
        <p:nvSpPr>
          <p:cNvPr id="8305" name="Line 185"/>
          <p:cNvSpPr>
            <a:spLocks noChangeShapeType="1"/>
          </p:cNvSpPr>
          <p:nvPr/>
        </p:nvSpPr>
        <p:spPr bwMode="auto">
          <a:xfrm rot="-5400000">
            <a:off x="6483350" y="5175251"/>
            <a:ext cx="104775" cy="0"/>
          </a:xfrm>
          <a:prstGeom prst="line">
            <a:avLst/>
          </a:prstGeom>
          <a:noFill/>
          <a:ln w="28575">
            <a:solidFill>
              <a:schemeClr val="tx1"/>
            </a:solidFill>
            <a:round/>
            <a:headEnd/>
            <a:tailEnd/>
          </a:ln>
        </p:spPr>
        <p:txBody>
          <a:bodyPr lIns="91408" tIns="45704" rIns="91408" bIns="45704"/>
          <a:lstStyle/>
          <a:p>
            <a:endParaRPr lang="en-CA"/>
          </a:p>
        </p:txBody>
      </p:sp>
      <p:sp>
        <p:nvSpPr>
          <p:cNvPr id="8306" name="Line 186"/>
          <p:cNvSpPr>
            <a:spLocks noChangeShapeType="1"/>
          </p:cNvSpPr>
          <p:nvPr/>
        </p:nvSpPr>
        <p:spPr bwMode="auto">
          <a:xfrm rot="-5400000">
            <a:off x="4787900" y="5175251"/>
            <a:ext cx="104775" cy="0"/>
          </a:xfrm>
          <a:prstGeom prst="line">
            <a:avLst/>
          </a:prstGeom>
          <a:noFill/>
          <a:ln w="28575">
            <a:solidFill>
              <a:schemeClr val="tx1"/>
            </a:solidFill>
            <a:round/>
            <a:headEnd/>
            <a:tailEnd/>
          </a:ln>
        </p:spPr>
        <p:txBody>
          <a:bodyPr lIns="91408" tIns="45704" rIns="91408" bIns="45704"/>
          <a:lstStyle/>
          <a:p>
            <a:endParaRPr lang="en-CA"/>
          </a:p>
        </p:txBody>
      </p:sp>
      <p:sp>
        <p:nvSpPr>
          <p:cNvPr id="8307" name="Line 187"/>
          <p:cNvSpPr>
            <a:spLocks noChangeShapeType="1"/>
          </p:cNvSpPr>
          <p:nvPr/>
        </p:nvSpPr>
        <p:spPr bwMode="auto">
          <a:xfrm rot="-5400000">
            <a:off x="8177212" y="5175251"/>
            <a:ext cx="104775" cy="0"/>
          </a:xfrm>
          <a:prstGeom prst="line">
            <a:avLst/>
          </a:prstGeom>
          <a:noFill/>
          <a:ln w="28575">
            <a:solidFill>
              <a:schemeClr val="tx1"/>
            </a:solidFill>
            <a:round/>
            <a:headEnd/>
            <a:tailEnd/>
          </a:ln>
        </p:spPr>
        <p:txBody>
          <a:bodyPr lIns="91408" tIns="45704" rIns="91408" bIns="45704"/>
          <a:lstStyle/>
          <a:p>
            <a:endParaRPr lang="en-CA"/>
          </a:p>
        </p:txBody>
      </p:sp>
      <p:sp>
        <p:nvSpPr>
          <p:cNvPr id="8308" name="Line 188"/>
          <p:cNvSpPr>
            <a:spLocks noChangeShapeType="1"/>
          </p:cNvSpPr>
          <p:nvPr/>
        </p:nvSpPr>
        <p:spPr bwMode="auto">
          <a:xfrm>
            <a:off x="6084888" y="1844675"/>
            <a:ext cx="439737" cy="0"/>
          </a:xfrm>
          <a:prstGeom prst="line">
            <a:avLst/>
          </a:prstGeom>
          <a:noFill/>
          <a:ln w="38100">
            <a:solidFill>
              <a:srgbClr val="FF7C80"/>
            </a:solidFill>
            <a:round/>
            <a:headEnd/>
            <a:tailEnd/>
          </a:ln>
        </p:spPr>
        <p:txBody>
          <a:bodyPr lIns="91408" tIns="45704" rIns="91408" bIns="45704"/>
          <a:lstStyle/>
          <a:p>
            <a:endParaRPr lang="en-CA"/>
          </a:p>
        </p:txBody>
      </p:sp>
      <p:sp>
        <p:nvSpPr>
          <p:cNvPr id="8309" name="Line 189"/>
          <p:cNvSpPr>
            <a:spLocks noChangeShapeType="1"/>
          </p:cNvSpPr>
          <p:nvPr/>
        </p:nvSpPr>
        <p:spPr bwMode="auto">
          <a:xfrm>
            <a:off x="6084888" y="2382838"/>
            <a:ext cx="439737" cy="0"/>
          </a:xfrm>
          <a:prstGeom prst="line">
            <a:avLst/>
          </a:prstGeom>
          <a:noFill/>
          <a:ln w="38100">
            <a:solidFill>
              <a:schemeClr val="tx2"/>
            </a:solidFill>
            <a:round/>
            <a:headEnd/>
            <a:tailEnd/>
          </a:ln>
        </p:spPr>
        <p:txBody>
          <a:bodyPr lIns="91408" tIns="45704" rIns="91408" bIns="45704"/>
          <a:lstStyle/>
          <a:p>
            <a:endParaRPr lang="en-CA"/>
          </a:p>
        </p:txBody>
      </p:sp>
      <p:sp>
        <p:nvSpPr>
          <p:cNvPr id="66678" name="Rectangle 190"/>
          <p:cNvSpPr>
            <a:spLocks noChangeArrowheads="1"/>
          </p:cNvSpPr>
          <p:nvPr/>
        </p:nvSpPr>
        <p:spPr bwMode="auto">
          <a:xfrm>
            <a:off x="6557963" y="1655763"/>
            <a:ext cx="1646237" cy="276225"/>
          </a:xfrm>
          <a:prstGeom prst="rect">
            <a:avLst/>
          </a:prstGeom>
          <a:noFill/>
          <a:ln w="38100">
            <a:noFill/>
            <a:miter lim="800000"/>
            <a:headEnd/>
            <a:tailEnd/>
          </a:ln>
        </p:spPr>
        <p:txBody>
          <a:bodyPr wrap="none" lIns="91408" tIns="45704" rIns="91408" bIns="45704">
            <a:spAutoFit/>
          </a:bodyPr>
          <a:lstStyle/>
          <a:p>
            <a:pPr eaLnBrk="0" hangingPunct="0">
              <a:defRPr/>
            </a:pPr>
            <a:r>
              <a:rPr lang="es-ES_tradnl" sz="1200" b="1" dirty="0" err="1">
                <a:latin typeface="+mn-lt"/>
                <a:cs typeface="Arial" charset="0"/>
              </a:rPr>
              <a:t>Treatment</a:t>
            </a:r>
            <a:r>
              <a:rPr lang="es-ES_tradnl" sz="1200" b="1" dirty="0">
                <a:latin typeface="+mn-lt"/>
                <a:cs typeface="Arial" charset="0"/>
              </a:rPr>
              <a:t> </a:t>
            </a:r>
            <a:r>
              <a:rPr lang="es-ES_tradnl" sz="1200" b="1" dirty="0" err="1">
                <a:latin typeface="+mn-lt"/>
                <a:cs typeface="Arial" charset="0"/>
              </a:rPr>
              <a:t>group</a:t>
            </a:r>
            <a:endParaRPr lang="es-ES_tradnl" sz="1200" b="1" dirty="0">
              <a:latin typeface="+mn-lt"/>
              <a:cs typeface="Arial" charset="0"/>
            </a:endParaRPr>
          </a:p>
        </p:txBody>
      </p:sp>
      <p:sp>
        <p:nvSpPr>
          <p:cNvPr id="66679" name="Rectangle 191"/>
          <p:cNvSpPr>
            <a:spLocks noChangeArrowheads="1"/>
          </p:cNvSpPr>
          <p:nvPr/>
        </p:nvSpPr>
        <p:spPr bwMode="auto">
          <a:xfrm>
            <a:off x="6557963" y="2232025"/>
            <a:ext cx="1376362" cy="276225"/>
          </a:xfrm>
          <a:prstGeom prst="rect">
            <a:avLst/>
          </a:prstGeom>
          <a:noFill/>
          <a:ln w="38100">
            <a:noFill/>
            <a:miter lim="800000"/>
            <a:headEnd/>
            <a:tailEnd/>
          </a:ln>
        </p:spPr>
        <p:txBody>
          <a:bodyPr wrap="none" lIns="91408" tIns="45704" rIns="91408" bIns="45704">
            <a:spAutoFit/>
          </a:bodyPr>
          <a:lstStyle/>
          <a:p>
            <a:pPr eaLnBrk="0" hangingPunct="0">
              <a:defRPr/>
            </a:pPr>
            <a:r>
              <a:rPr lang="es-ES_tradnl" sz="1200" b="1" dirty="0">
                <a:latin typeface="+mn-lt"/>
                <a:cs typeface="Arial" charset="0"/>
              </a:rPr>
              <a:t>Control </a:t>
            </a:r>
            <a:r>
              <a:rPr lang="es-ES_tradnl" sz="1200" b="1" dirty="0" err="1">
                <a:latin typeface="+mn-lt"/>
                <a:cs typeface="Arial" charset="0"/>
              </a:rPr>
              <a:t>group</a:t>
            </a:r>
            <a:endParaRPr lang="es-ES_tradnl" sz="1200" b="1" dirty="0">
              <a:latin typeface="+mn-lt"/>
              <a:cs typeface="Arial" charset="0"/>
            </a:endParaRPr>
          </a:p>
        </p:txBody>
      </p:sp>
      <p:sp>
        <p:nvSpPr>
          <p:cNvPr id="8312" name="Text Box 192"/>
          <p:cNvSpPr txBox="1">
            <a:spLocks noChangeArrowheads="1"/>
          </p:cNvSpPr>
          <p:nvPr/>
        </p:nvSpPr>
        <p:spPr bwMode="auto">
          <a:xfrm>
            <a:off x="6557963" y="2744788"/>
            <a:ext cx="844550" cy="523875"/>
          </a:xfrm>
          <a:prstGeom prst="rect">
            <a:avLst/>
          </a:prstGeom>
          <a:noFill/>
          <a:ln w="12700">
            <a:noFill/>
            <a:miter lim="800000"/>
            <a:headEnd type="none" w="sm" len="sm"/>
            <a:tailEnd type="none" w="sm" len="sm"/>
          </a:ln>
        </p:spPr>
        <p:txBody>
          <a:bodyPr wrap="none" lIns="91408" tIns="45704" rIns="91408" bIns="45704">
            <a:spAutoFit/>
          </a:bodyPr>
          <a:lstStyle/>
          <a:p>
            <a:r>
              <a:rPr lang="es-ES_tradnl" sz="1400" b="1"/>
              <a:t>n=120</a:t>
            </a:r>
          </a:p>
          <a:p>
            <a:r>
              <a:rPr lang="es-ES_tradnl" sz="1400" b="1"/>
              <a:t>p&lt;0.003</a:t>
            </a:r>
          </a:p>
        </p:txBody>
      </p:sp>
      <p:sp>
        <p:nvSpPr>
          <p:cNvPr id="8313" name="TextBox 1"/>
          <p:cNvSpPr txBox="1">
            <a:spLocks noChangeArrowheads="1"/>
          </p:cNvSpPr>
          <p:nvPr/>
        </p:nvSpPr>
        <p:spPr bwMode="auto">
          <a:xfrm>
            <a:off x="6305550" y="5913438"/>
            <a:ext cx="941388" cy="369887"/>
          </a:xfrm>
          <a:prstGeom prst="rect">
            <a:avLst/>
          </a:prstGeom>
          <a:solidFill>
            <a:schemeClr val="bg1"/>
          </a:solidFill>
          <a:ln w="9525">
            <a:noFill/>
            <a:miter lim="800000"/>
            <a:headEnd/>
            <a:tailEnd/>
          </a:ln>
        </p:spPr>
        <p:txBody>
          <a:bodyPr>
            <a:spAutoFit/>
          </a:bodyPr>
          <a:lstStyle/>
          <a:p>
            <a:endParaRPr lang="en-GB"/>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invGray">
          <a:xfrm>
            <a:off x="0" y="1431925"/>
            <a:ext cx="9144000" cy="568325"/>
          </a:xfrm>
          <a:prstGeom prst="rect">
            <a:avLst/>
          </a:prstGeom>
          <a:solidFill>
            <a:srgbClr val="C00000"/>
          </a:solidFill>
          <a:ln w="12700">
            <a:solidFill>
              <a:schemeClr val="tx1"/>
            </a:solidFill>
            <a:miter lim="800000"/>
            <a:headEnd/>
            <a:tailEnd/>
          </a:ln>
        </p:spPr>
        <p:txBody>
          <a:bodyPr wrap="none" lIns="91408" tIns="45704" rIns="91408" bIns="45704" anchor="ctr"/>
          <a:lstStyle/>
          <a:p>
            <a:endParaRPr lang="en-CA"/>
          </a:p>
        </p:txBody>
      </p:sp>
      <p:sp>
        <p:nvSpPr>
          <p:cNvPr id="8195" name="Text Box 3"/>
          <p:cNvSpPr txBox="1">
            <a:spLocks noChangeArrowheads="1"/>
          </p:cNvSpPr>
          <p:nvPr/>
        </p:nvSpPr>
        <p:spPr bwMode="auto">
          <a:xfrm>
            <a:off x="1138238" y="1511300"/>
            <a:ext cx="912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1pPr>
            <a:lvl2pPr marL="742950" indent="-28575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2pPr>
            <a:lvl3pPr marL="11430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3pPr>
            <a:lvl4pPr marL="16002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4pPr>
            <a:lvl5pPr marL="20574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9pPr>
          </a:lstStyle>
          <a:p>
            <a:pPr>
              <a:defRPr/>
            </a:pPr>
            <a:r>
              <a:rPr lang="en-US" dirty="0" smtClean="0">
                <a:solidFill>
                  <a:schemeClr val="bg1"/>
                </a:solidFill>
                <a:latin typeface="+mn-lt"/>
              </a:rPr>
              <a:t>1950</a:t>
            </a:r>
            <a:r>
              <a:rPr lang="en-US" sz="2000" b="1" dirty="0" smtClean="0"/>
              <a:t>	</a:t>
            </a:r>
          </a:p>
        </p:txBody>
      </p:sp>
      <p:sp>
        <p:nvSpPr>
          <p:cNvPr id="8196" name="Text Box 4"/>
          <p:cNvSpPr txBox="1">
            <a:spLocks noChangeArrowheads="1"/>
          </p:cNvSpPr>
          <p:nvPr/>
        </p:nvSpPr>
        <p:spPr bwMode="auto">
          <a:xfrm>
            <a:off x="2178050" y="15113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1pPr>
            <a:lvl2pPr marL="742950" indent="-28575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2pPr>
            <a:lvl3pPr marL="11430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3pPr>
            <a:lvl4pPr marL="16002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4pPr>
            <a:lvl5pPr marL="20574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9pPr>
          </a:lstStyle>
          <a:p>
            <a:pPr>
              <a:defRPr/>
            </a:pPr>
            <a:r>
              <a:rPr lang="en-US" dirty="0" smtClean="0">
                <a:solidFill>
                  <a:schemeClr val="bg1"/>
                </a:solidFill>
                <a:latin typeface="+mn-lt"/>
              </a:rPr>
              <a:t>1960</a:t>
            </a:r>
            <a:r>
              <a:rPr lang="en-US" sz="2000" b="1" dirty="0" smtClean="0"/>
              <a:t>	</a:t>
            </a:r>
          </a:p>
        </p:txBody>
      </p:sp>
      <p:sp>
        <p:nvSpPr>
          <p:cNvPr id="8197" name="Text Box 5"/>
          <p:cNvSpPr txBox="1">
            <a:spLocks noChangeArrowheads="1"/>
          </p:cNvSpPr>
          <p:nvPr/>
        </p:nvSpPr>
        <p:spPr bwMode="auto">
          <a:xfrm>
            <a:off x="3230563" y="1511300"/>
            <a:ext cx="871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1pPr>
            <a:lvl2pPr marL="742950" indent="-28575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2pPr>
            <a:lvl3pPr marL="11430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3pPr>
            <a:lvl4pPr marL="16002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4pPr>
            <a:lvl5pPr marL="20574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9pPr>
          </a:lstStyle>
          <a:p>
            <a:pPr>
              <a:defRPr/>
            </a:pPr>
            <a:r>
              <a:rPr lang="en-US" dirty="0" smtClean="0">
                <a:solidFill>
                  <a:schemeClr val="bg1"/>
                </a:solidFill>
                <a:latin typeface="+mn-lt"/>
              </a:rPr>
              <a:t>1970</a:t>
            </a:r>
            <a:r>
              <a:rPr lang="en-US" sz="2000" b="1" dirty="0" smtClean="0"/>
              <a:t>	</a:t>
            </a:r>
          </a:p>
        </p:txBody>
      </p:sp>
      <p:sp>
        <p:nvSpPr>
          <p:cNvPr id="8198" name="Text Box 6"/>
          <p:cNvSpPr txBox="1">
            <a:spLocks noChangeArrowheads="1"/>
          </p:cNvSpPr>
          <p:nvPr/>
        </p:nvSpPr>
        <p:spPr bwMode="auto">
          <a:xfrm>
            <a:off x="4268788" y="1511300"/>
            <a:ext cx="963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1pPr>
            <a:lvl2pPr marL="742950" indent="-28575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2pPr>
            <a:lvl3pPr marL="11430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3pPr>
            <a:lvl4pPr marL="16002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4pPr>
            <a:lvl5pPr marL="20574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9pPr>
          </a:lstStyle>
          <a:p>
            <a:pPr>
              <a:defRPr/>
            </a:pPr>
            <a:r>
              <a:rPr lang="en-US" dirty="0" smtClean="0">
                <a:solidFill>
                  <a:schemeClr val="bg1"/>
                </a:solidFill>
                <a:latin typeface="+mn-lt"/>
              </a:rPr>
              <a:t>1980</a:t>
            </a:r>
            <a:r>
              <a:rPr lang="en-US" sz="2000" b="1" dirty="0" smtClean="0"/>
              <a:t>	</a:t>
            </a:r>
          </a:p>
        </p:txBody>
      </p:sp>
      <p:sp>
        <p:nvSpPr>
          <p:cNvPr id="8199" name="Text Box 7"/>
          <p:cNvSpPr txBox="1">
            <a:spLocks noChangeArrowheads="1"/>
          </p:cNvSpPr>
          <p:nvPr/>
        </p:nvSpPr>
        <p:spPr bwMode="auto">
          <a:xfrm>
            <a:off x="5232400" y="1511300"/>
            <a:ext cx="900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1pPr>
            <a:lvl2pPr marL="742950" indent="-28575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2pPr>
            <a:lvl3pPr marL="11430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3pPr>
            <a:lvl4pPr marL="16002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4pPr>
            <a:lvl5pPr marL="20574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9pPr>
          </a:lstStyle>
          <a:p>
            <a:pPr>
              <a:defRPr/>
            </a:pPr>
            <a:r>
              <a:rPr lang="en-US" dirty="0" smtClean="0">
                <a:solidFill>
                  <a:schemeClr val="bg1"/>
                </a:solidFill>
                <a:latin typeface="+mn-lt"/>
              </a:rPr>
              <a:t>1990</a:t>
            </a:r>
            <a:r>
              <a:rPr lang="en-US" dirty="0" smtClean="0">
                <a:latin typeface="+mn-lt"/>
              </a:rPr>
              <a:t>	</a:t>
            </a:r>
          </a:p>
        </p:txBody>
      </p:sp>
      <p:sp>
        <p:nvSpPr>
          <p:cNvPr id="8200" name="Text Box 8"/>
          <p:cNvSpPr txBox="1">
            <a:spLocks noChangeArrowheads="1"/>
          </p:cNvSpPr>
          <p:nvPr/>
        </p:nvSpPr>
        <p:spPr bwMode="auto">
          <a:xfrm>
            <a:off x="6310313" y="1511300"/>
            <a:ext cx="842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1pPr>
            <a:lvl2pPr marL="742950" indent="-28575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2pPr>
            <a:lvl3pPr marL="11430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3pPr>
            <a:lvl4pPr marL="16002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4pPr>
            <a:lvl5pPr marL="20574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9pPr>
          </a:lstStyle>
          <a:p>
            <a:pPr>
              <a:defRPr/>
            </a:pPr>
            <a:r>
              <a:rPr lang="en-US" dirty="0" smtClean="0">
                <a:solidFill>
                  <a:schemeClr val="bg1"/>
                </a:solidFill>
                <a:latin typeface="+mn-lt"/>
              </a:rPr>
              <a:t>2000</a:t>
            </a:r>
          </a:p>
        </p:txBody>
      </p:sp>
      <p:sp>
        <p:nvSpPr>
          <p:cNvPr id="8201" name="Text Box 9"/>
          <p:cNvSpPr txBox="1">
            <a:spLocks noChangeArrowheads="1"/>
          </p:cNvSpPr>
          <p:nvPr/>
        </p:nvSpPr>
        <p:spPr bwMode="auto">
          <a:xfrm>
            <a:off x="2339975" y="3302000"/>
            <a:ext cx="89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400" b="1" dirty="0" smtClean="0">
                <a:latin typeface="+mn-lt"/>
              </a:rPr>
              <a:t>MAOIs</a:t>
            </a:r>
          </a:p>
          <a:p>
            <a:pPr>
              <a:defRPr/>
            </a:pPr>
            <a:r>
              <a:rPr lang="en-US" sz="1400" b="1" dirty="0" smtClean="0">
                <a:latin typeface="+mn-lt"/>
              </a:rPr>
              <a:t>MARIs</a:t>
            </a:r>
          </a:p>
        </p:txBody>
      </p:sp>
      <p:sp>
        <p:nvSpPr>
          <p:cNvPr id="8202" name="Text Box 10"/>
          <p:cNvSpPr txBox="1">
            <a:spLocks noChangeArrowheads="1"/>
          </p:cNvSpPr>
          <p:nvPr/>
        </p:nvSpPr>
        <p:spPr bwMode="auto">
          <a:xfrm>
            <a:off x="3492500" y="4356100"/>
            <a:ext cx="2640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1400" b="1" dirty="0" smtClean="0">
                <a:solidFill>
                  <a:srgbClr val="00B050"/>
                </a:solidFill>
                <a:latin typeface="+mn-lt"/>
              </a:rPr>
              <a:t>Anticonvulsants</a:t>
            </a:r>
          </a:p>
        </p:txBody>
      </p:sp>
      <p:sp>
        <p:nvSpPr>
          <p:cNvPr id="8203" name="Text Box 11"/>
          <p:cNvSpPr txBox="1">
            <a:spLocks noChangeArrowheads="1"/>
          </p:cNvSpPr>
          <p:nvPr/>
        </p:nvSpPr>
        <p:spPr bwMode="auto">
          <a:xfrm>
            <a:off x="125413" y="1511300"/>
            <a:ext cx="91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1pPr>
            <a:lvl2pPr marL="742950" indent="-28575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2pPr>
            <a:lvl3pPr marL="11430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3pPr>
            <a:lvl4pPr marL="16002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4pPr>
            <a:lvl5pPr marL="2057400" indent="-228600" eaLnBrk="0" hangingPunct="0">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92163" algn="l"/>
                <a:tab pos="1484313" algn="l"/>
                <a:tab pos="2284413" algn="l"/>
                <a:tab pos="3028950" algn="l"/>
                <a:tab pos="3884613" algn="l"/>
                <a:tab pos="4683125" algn="l"/>
                <a:tab pos="5483225" algn="l"/>
              </a:tabLst>
              <a:defRPr>
                <a:solidFill>
                  <a:schemeClr val="tx1"/>
                </a:solidFill>
                <a:latin typeface="Arial" charset="0"/>
                <a:cs typeface="Arial" charset="0"/>
              </a:defRPr>
            </a:lvl9pPr>
          </a:lstStyle>
          <a:p>
            <a:pPr>
              <a:defRPr/>
            </a:pPr>
            <a:r>
              <a:rPr lang="en-US" dirty="0" smtClean="0">
                <a:solidFill>
                  <a:schemeClr val="bg1"/>
                </a:solidFill>
                <a:latin typeface="+mn-lt"/>
              </a:rPr>
              <a:t>1940</a:t>
            </a:r>
            <a:r>
              <a:rPr lang="en-US" sz="2000" b="1" dirty="0" smtClean="0"/>
              <a:t>	</a:t>
            </a:r>
          </a:p>
        </p:txBody>
      </p:sp>
      <p:sp>
        <p:nvSpPr>
          <p:cNvPr id="8204" name="Text Box 12"/>
          <p:cNvSpPr txBox="1">
            <a:spLocks noChangeArrowheads="1"/>
          </p:cNvSpPr>
          <p:nvPr/>
        </p:nvSpPr>
        <p:spPr bwMode="auto">
          <a:xfrm>
            <a:off x="125413" y="2303463"/>
            <a:ext cx="13350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400" b="1" dirty="0" smtClean="0">
                <a:latin typeface="+mn-lt"/>
              </a:rPr>
              <a:t>(Electro-</a:t>
            </a:r>
          </a:p>
          <a:p>
            <a:pPr>
              <a:defRPr/>
            </a:pPr>
            <a:r>
              <a:rPr lang="en-US" sz="1400" b="1" dirty="0" smtClean="0">
                <a:latin typeface="+mn-lt"/>
              </a:rPr>
              <a:t>Convulsive</a:t>
            </a:r>
          </a:p>
          <a:p>
            <a:pPr>
              <a:defRPr/>
            </a:pPr>
            <a:r>
              <a:rPr lang="en-US" sz="1400" b="1" dirty="0" smtClean="0">
                <a:latin typeface="+mn-lt"/>
              </a:rPr>
              <a:t>Therapy)</a:t>
            </a:r>
          </a:p>
        </p:txBody>
      </p:sp>
      <p:sp>
        <p:nvSpPr>
          <p:cNvPr id="8205" name="Text Box 13"/>
          <p:cNvSpPr txBox="1">
            <a:spLocks noChangeArrowheads="1"/>
          </p:cNvSpPr>
          <p:nvPr/>
        </p:nvSpPr>
        <p:spPr bwMode="auto">
          <a:xfrm>
            <a:off x="1390650" y="2236788"/>
            <a:ext cx="1160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000" b="1" dirty="0" smtClean="0"/>
              <a:t>   </a:t>
            </a:r>
            <a:r>
              <a:rPr lang="en-US" sz="1400" b="1" dirty="0" smtClean="0">
                <a:latin typeface="+mj-lt"/>
              </a:rPr>
              <a:t>Lithium</a:t>
            </a:r>
          </a:p>
        </p:txBody>
      </p:sp>
      <p:sp>
        <p:nvSpPr>
          <p:cNvPr id="8206" name="Text Box 14"/>
          <p:cNvSpPr txBox="1">
            <a:spLocks noChangeArrowheads="1"/>
          </p:cNvSpPr>
          <p:nvPr/>
        </p:nvSpPr>
        <p:spPr bwMode="auto">
          <a:xfrm>
            <a:off x="1835150" y="2987675"/>
            <a:ext cx="2058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defRPr/>
            </a:pPr>
            <a:r>
              <a:rPr lang="en-GB" sz="1600" b="1" dirty="0" smtClean="0">
                <a:solidFill>
                  <a:schemeClr val="accent2">
                    <a:lumMod val="75000"/>
                  </a:schemeClr>
                </a:solidFill>
                <a:latin typeface="+mn-lt"/>
              </a:rPr>
              <a:t>A</a:t>
            </a:r>
            <a:r>
              <a:rPr lang="en-US" sz="1600" b="1" dirty="0" err="1" smtClean="0">
                <a:solidFill>
                  <a:schemeClr val="accent2">
                    <a:lumMod val="75000"/>
                  </a:schemeClr>
                </a:solidFill>
                <a:latin typeface="+mn-lt"/>
              </a:rPr>
              <a:t>nti</a:t>
            </a:r>
            <a:r>
              <a:rPr lang="en-GB" sz="1600" b="1" dirty="0" smtClean="0">
                <a:solidFill>
                  <a:schemeClr val="accent2">
                    <a:lumMod val="75000"/>
                  </a:schemeClr>
                </a:solidFill>
                <a:latin typeface="+mn-lt"/>
              </a:rPr>
              <a:t>depressants</a:t>
            </a:r>
            <a:endParaRPr lang="en-US" sz="1600" b="1" dirty="0" smtClean="0">
              <a:solidFill>
                <a:schemeClr val="accent2">
                  <a:lumMod val="75000"/>
                </a:schemeClr>
              </a:solidFill>
              <a:latin typeface="+mn-lt"/>
            </a:endParaRPr>
          </a:p>
        </p:txBody>
      </p:sp>
      <p:sp>
        <p:nvSpPr>
          <p:cNvPr id="8207" name="Text Box 15"/>
          <p:cNvSpPr txBox="1">
            <a:spLocks noChangeArrowheads="1"/>
          </p:cNvSpPr>
          <p:nvPr/>
        </p:nvSpPr>
        <p:spPr bwMode="auto">
          <a:xfrm>
            <a:off x="4813300" y="3259138"/>
            <a:ext cx="17033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400" b="1" dirty="0" smtClean="0">
                <a:latin typeface="+mn-lt"/>
              </a:rPr>
              <a:t>SSRIs, SNRIs</a:t>
            </a:r>
          </a:p>
          <a:p>
            <a:pPr>
              <a:defRPr/>
            </a:pPr>
            <a:r>
              <a:rPr lang="en-US" sz="1400" b="1" dirty="0">
                <a:latin typeface="+mn-lt"/>
              </a:rPr>
              <a:t> </a:t>
            </a:r>
            <a:r>
              <a:rPr lang="en-US" sz="1400" b="1" dirty="0" smtClean="0">
                <a:latin typeface="+mn-lt"/>
              </a:rPr>
              <a:t>           NARIs</a:t>
            </a:r>
          </a:p>
          <a:p>
            <a:pPr>
              <a:defRPr/>
            </a:pPr>
            <a:r>
              <a:rPr lang="en-US" sz="1400" b="1" dirty="0" smtClean="0">
                <a:latin typeface="+mn-lt"/>
              </a:rPr>
              <a:t>            RIMAs</a:t>
            </a:r>
          </a:p>
          <a:p>
            <a:pPr>
              <a:defRPr/>
            </a:pPr>
            <a:r>
              <a:rPr lang="en-US" sz="1400" b="1" dirty="0" smtClean="0">
                <a:latin typeface="+mn-lt"/>
              </a:rPr>
              <a:t>            NASSA</a:t>
            </a:r>
            <a:endParaRPr lang="en-US" sz="1400" b="1" dirty="0">
              <a:latin typeface="+mn-lt"/>
            </a:endParaRPr>
          </a:p>
          <a:p>
            <a:pPr>
              <a:defRPr/>
            </a:pPr>
            <a:endParaRPr lang="en-US" sz="1400" b="1" dirty="0" smtClean="0">
              <a:latin typeface="+mn-lt"/>
            </a:endParaRPr>
          </a:p>
        </p:txBody>
      </p:sp>
      <p:sp>
        <p:nvSpPr>
          <p:cNvPr id="8210" name="Text Box 18"/>
          <p:cNvSpPr txBox="1">
            <a:spLocks noChangeArrowheads="1"/>
          </p:cNvSpPr>
          <p:nvPr/>
        </p:nvSpPr>
        <p:spPr bwMode="auto">
          <a:xfrm>
            <a:off x="4932363" y="4608513"/>
            <a:ext cx="22193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400" b="1" dirty="0" smtClean="0">
                <a:latin typeface="+mn-lt"/>
              </a:rPr>
              <a:t>      </a:t>
            </a:r>
            <a:r>
              <a:rPr lang="en-US" sz="1400" b="1" dirty="0" err="1" smtClean="0">
                <a:latin typeface="+mn-lt"/>
              </a:rPr>
              <a:t>Lamotrigine</a:t>
            </a:r>
            <a:endParaRPr lang="en-US" sz="1400" b="1" dirty="0" smtClean="0">
              <a:latin typeface="+mn-lt"/>
            </a:endParaRPr>
          </a:p>
          <a:p>
            <a:pPr>
              <a:defRPr/>
            </a:pPr>
            <a:endParaRPr lang="en-US" sz="2000" b="1" dirty="0" smtClean="0">
              <a:solidFill>
                <a:schemeClr val="bg1"/>
              </a:solidFill>
            </a:endParaRPr>
          </a:p>
        </p:txBody>
      </p:sp>
      <p:sp>
        <p:nvSpPr>
          <p:cNvPr id="8211" name="Text Box 19"/>
          <p:cNvSpPr txBox="1">
            <a:spLocks noChangeArrowheads="1"/>
          </p:cNvSpPr>
          <p:nvPr/>
        </p:nvSpPr>
        <p:spPr bwMode="auto">
          <a:xfrm>
            <a:off x="4268788" y="2501900"/>
            <a:ext cx="26384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defRPr/>
            </a:pPr>
            <a:r>
              <a:rPr lang="en-US" sz="1600" b="1" dirty="0" smtClean="0">
                <a:solidFill>
                  <a:schemeClr val="accent2">
                    <a:lumMod val="75000"/>
                  </a:schemeClr>
                </a:solidFill>
                <a:latin typeface="+mn-lt"/>
              </a:rPr>
              <a:t>Second</a:t>
            </a:r>
          </a:p>
          <a:p>
            <a:pPr algn="ctr">
              <a:lnSpc>
                <a:spcPct val="90000"/>
              </a:lnSpc>
              <a:defRPr/>
            </a:pPr>
            <a:r>
              <a:rPr lang="en-GB" sz="1600" b="1" dirty="0" smtClean="0">
                <a:solidFill>
                  <a:schemeClr val="accent2">
                    <a:lumMod val="75000"/>
                  </a:schemeClr>
                </a:solidFill>
                <a:latin typeface="+mn-lt"/>
              </a:rPr>
              <a:t>generation antidepressants</a:t>
            </a:r>
            <a:endParaRPr lang="en-US" sz="1600" b="1" dirty="0" smtClean="0">
              <a:solidFill>
                <a:schemeClr val="accent2">
                  <a:lumMod val="75000"/>
                </a:schemeClr>
              </a:solidFill>
              <a:latin typeface="+mn-lt"/>
            </a:endParaRPr>
          </a:p>
        </p:txBody>
      </p:sp>
      <p:sp>
        <p:nvSpPr>
          <p:cNvPr id="9234" name="Text Box 20"/>
          <p:cNvSpPr txBox="1">
            <a:spLocks noChangeArrowheads="1"/>
          </p:cNvSpPr>
          <p:nvPr/>
        </p:nvSpPr>
        <p:spPr bwMode="auto">
          <a:xfrm>
            <a:off x="5305425" y="3863975"/>
            <a:ext cx="1716088" cy="400050"/>
          </a:xfrm>
          <a:prstGeom prst="rect">
            <a:avLst/>
          </a:prstGeom>
          <a:noFill/>
          <a:ln w="9525">
            <a:noFill/>
            <a:miter lim="800000"/>
            <a:headEnd/>
            <a:tailEnd/>
          </a:ln>
        </p:spPr>
        <p:txBody>
          <a:bodyPr lIns="91408" tIns="45704" rIns="91408" bIns="45704">
            <a:spAutoFit/>
          </a:bodyPr>
          <a:lstStyle/>
          <a:p>
            <a:pPr eaLnBrk="0" hangingPunct="0"/>
            <a:endParaRPr lang="en-US" sz="2000" b="1"/>
          </a:p>
        </p:txBody>
      </p:sp>
      <p:sp>
        <p:nvSpPr>
          <p:cNvPr id="8213" name="Text Box 21"/>
          <p:cNvSpPr txBox="1">
            <a:spLocks noChangeArrowheads="1"/>
          </p:cNvSpPr>
          <p:nvPr/>
        </p:nvSpPr>
        <p:spPr bwMode="auto">
          <a:xfrm>
            <a:off x="3033713" y="4608513"/>
            <a:ext cx="1739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1400" b="1" dirty="0" smtClean="0">
                <a:latin typeface="+mn-lt"/>
              </a:rPr>
              <a:t>Carbamazepine</a:t>
            </a:r>
          </a:p>
          <a:p>
            <a:pPr algn="ctr">
              <a:defRPr/>
            </a:pPr>
            <a:r>
              <a:rPr lang="en-US" sz="1400" b="1" dirty="0" smtClean="0">
                <a:latin typeface="+mn-lt"/>
              </a:rPr>
              <a:t>Valproate</a:t>
            </a:r>
          </a:p>
        </p:txBody>
      </p:sp>
      <p:sp>
        <p:nvSpPr>
          <p:cNvPr id="9236" name="Rectangle 22"/>
          <p:cNvSpPr>
            <a:spLocks noGrp="1" noChangeArrowheads="1"/>
          </p:cNvSpPr>
          <p:nvPr>
            <p:ph type="title"/>
          </p:nvPr>
        </p:nvSpPr>
        <p:spPr>
          <a:xfrm>
            <a:off x="230188" y="0"/>
            <a:ext cx="8820150" cy="1143000"/>
          </a:xfrm>
        </p:spPr>
        <p:txBody>
          <a:bodyPr/>
          <a:lstStyle/>
          <a:p>
            <a:pPr eaLnBrk="1" hangingPunct="1">
              <a:lnSpc>
                <a:spcPct val="150000"/>
              </a:lnSpc>
            </a:pPr>
            <a:r>
              <a:rPr lang="en-US" smtClean="0"/>
              <a:t>Pharmacological Therapies for Acute M</a:t>
            </a:r>
            <a:r>
              <a:rPr lang="en-GB" smtClean="0"/>
              <a:t>ood Disorders</a:t>
            </a:r>
            <a:br>
              <a:rPr lang="en-GB" smtClean="0"/>
            </a:br>
            <a:r>
              <a:rPr lang="en-GB" sz="1800" smtClean="0"/>
              <a:t>A Time Line</a:t>
            </a:r>
            <a:endParaRPr lang="en-US" sz="1800" smtClean="0"/>
          </a:p>
        </p:txBody>
      </p:sp>
      <p:sp>
        <p:nvSpPr>
          <p:cNvPr id="3" name="Text Box 23"/>
          <p:cNvSpPr txBox="1">
            <a:spLocks noChangeArrowheads="1"/>
          </p:cNvSpPr>
          <p:nvPr/>
        </p:nvSpPr>
        <p:spPr bwMode="auto">
          <a:xfrm>
            <a:off x="6881813" y="2492375"/>
            <a:ext cx="20748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defRPr/>
            </a:pPr>
            <a:r>
              <a:rPr lang="en-US" sz="1600" b="1" dirty="0" smtClean="0">
                <a:solidFill>
                  <a:srgbClr val="FF0000"/>
                </a:solidFill>
                <a:latin typeface="+mn-lt"/>
              </a:rPr>
              <a:t>Next-generation</a:t>
            </a:r>
          </a:p>
          <a:p>
            <a:pPr algn="ctr">
              <a:lnSpc>
                <a:spcPct val="90000"/>
              </a:lnSpc>
              <a:defRPr/>
            </a:pPr>
            <a:r>
              <a:rPr lang="en-US" sz="1600" b="1" dirty="0" smtClean="0">
                <a:solidFill>
                  <a:srgbClr val="FF0000"/>
                </a:solidFill>
                <a:latin typeface="+mn-lt"/>
              </a:rPr>
              <a:t>antipsychotics</a:t>
            </a:r>
          </a:p>
        </p:txBody>
      </p:sp>
      <p:sp>
        <p:nvSpPr>
          <p:cNvPr id="8216" name="Text Box 24"/>
          <p:cNvSpPr txBox="1">
            <a:spLocks noChangeArrowheads="1"/>
          </p:cNvSpPr>
          <p:nvPr/>
        </p:nvSpPr>
        <p:spPr bwMode="auto">
          <a:xfrm>
            <a:off x="7265988" y="3043238"/>
            <a:ext cx="1306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sz="1400" b="1" dirty="0" smtClean="0">
              <a:latin typeface="+mn-lt"/>
            </a:endParaRPr>
          </a:p>
          <a:p>
            <a:pPr algn="ctr">
              <a:defRPr/>
            </a:pPr>
            <a:r>
              <a:rPr lang="en-US" sz="1400" b="1" dirty="0" err="1" smtClean="0">
                <a:latin typeface="+mn-lt"/>
              </a:rPr>
              <a:t>Quetiapine</a:t>
            </a:r>
            <a:endParaRPr lang="en-US" sz="1400" b="1" dirty="0" smtClean="0">
              <a:latin typeface="+mn-lt"/>
            </a:endParaRPr>
          </a:p>
          <a:p>
            <a:pPr algn="ctr">
              <a:defRPr/>
            </a:pPr>
            <a:r>
              <a:rPr lang="en-US" sz="1400" b="1" dirty="0" smtClean="0">
                <a:latin typeface="+mn-lt"/>
              </a:rPr>
              <a:t>Olanzapine</a:t>
            </a:r>
          </a:p>
          <a:p>
            <a:pPr algn="ctr">
              <a:defRPr/>
            </a:pPr>
            <a:r>
              <a:rPr lang="en-US" sz="1400" b="1" dirty="0" smtClean="0">
                <a:latin typeface="+mn-lt"/>
              </a:rPr>
              <a:t>Clozapine</a:t>
            </a:r>
          </a:p>
        </p:txBody>
      </p:sp>
      <p:sp>
        <p:nvSpPr>
          <p:cNvPr id="9239" name="Rectangle 2"/>
          <p:cNvSpPr>
            <a:spLocks noChangeArrowheads="1"/>
          </p:cNvSpPr>
          <p:nvPr/>
        </p:nvSpPr>
        <p:spPr bwMode="invGray">
          <a:xfrm>
            <a:off x="-12700" y="5513388"/>
            <a:ext cx="9144000" cy="568325"/>
          </a:xfrm>
          <a:prstGeom prst="rect">
            <a:avLst/>
          </a:prstGeom>
          <a:solidFill>
            <a:srgbClr val="C00000"/>
          </a:solidFill>
          <a:ln w="12700">
            <a:solidFill>
              <a:schemeClr val="tx1"/>
            </a:solidFill>
            <a:miter lim="800000"/>
            <a:headEnd/>
            <a:tailEnd/>
          </a:ln>
        </p:spPr>
        <p:txBody>
          <a:bodyPr wrap="none" lIns="91408" tIns="45704" rIns="91408" bIns="45704" anchor="ctr"/>
          <a:lstStyle/>
          <a:p>
            <a:endParaRPr lang="en-CA"/>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0"/>
            <a:ext cx="7772400" cy="1752600"/>
          </a:xfrm>
        </p:spPr>
        <p:txBody>
          <a:bodyPr/>
          <a:lstStyle/>
          <a:p>
            <a:pPr algn="ctr"/>
            <a:r>
              <a:rPr lang="en-GB" dirty="0" smtClean="0"/>
              <a:t>Guidelines on the Treatment of Bipolar Disorder</a:t>
            </a:r>
          </a:p>
        </p:txBody>
      </p:sp>
      <p:graphicFrame>
        <p:nvGraphicFramePr>
          <p:cNvPr id="4" name="Content Placeholder 3"/>
          <p:cNvGraphicFramePr>
            <a:graphicFrameLocks noGrp="1"/>
          </p:cNvGraphicFramePr>
          <p:nvPr>
            <p:ph idx="1"/>
          </p:nvPr>
        </p:nvGraphicFramePr>
        <p:xfrm>
          <a:off x="323850" y="1484313"/>
          <a:ext cx="8640763" cy="5032378"/>
        </p:xfrm>
        <a:graphic>
          <a:graphicData uri="http://schemas.openxmlformats.org/drawingml/2006/table">
            <a:tbl>
              <a:tblPr firstRow="1" bandRow="1">
                <a:tableStyleId>{5C22544A-7EE6-4342-B048-85BDC9FD1C3A}</a:tableStyleId>
              </a:tblPr>
              <a:tblGrid>
                <a:gridCol w="6855482"/>
                <a:gridCol w="1785281"/>
              </a:tblGrid>
              <a:tr h="659551">
                <a:tc>
                  <a:txBody>
                    <a:bodyPr/>
                    <a:lstStyle/>
                    <a:p>
                      <a:r>
                        <a:rPr lang="en-GB" sz="1200" b="1" dirty="0" smtClean="0">
                          <a:solidFill>
                            <a:schemeClr val="tx1"/>
                          </a:solidFill>
                        </a:rPr>
                        <a:t>Department of Veterans Affairs, Department of </a:t>
                      </a:r>
                      <a:r>
                        <a:rPr lang="en-GB" sz="1200" b="1" dirty="0" err="1" smtClean="0">
                          <a:solidFill>
                            <a:schemeClr val="tx1"/>
                          </a:solidFill>
                        </a:rPr>
                        <a:t>Defense</a:t>
                      </a:r>
                      <a:r>
                        <a:rPr lang="en-GB" sz="1200" b="1" dirty="0" smtClean="0">
                          <a:solidFill>
                            <a:schemeClr val="tx1"/>
                          </a:solidFill>
                        </a:rPr>
                        <a:t> (US)</a:t>
                      </a:r>
                    </a:p>
                    <a:p>
                      <a:r>
                        <a:rPr lang="en-GB" sz="1200" b="0" dirty="0" smtClean="0">
                          <a:solidFill>
                            <a:schemeClr val="tx1"/>
                          </a:solidFill>
                        </a:rPr>
                        <a:t>Management of Bipolar Disorder Working Group: VA/</a:t>
                      </a:r>
                      <a:r>
                        <a:rPr lang="en-GB" sz="1200" b="0" dirty="0" err="1" smtClean="0">
                          <a:solidFill>
                            <a:schemeClr val="tx1"/>
                          </a:solidFill>
                        </a:rPr>
                        <a:t>DoD</a:t>
                      </a:r>
                      <a:r>
                        <a:rPr lang="en-GB" sz="1200" b="0" dirty="0" smtClean="0">
                          <a:solidFill>
                            <a:schemeClr val="tx1"/>
                          </a:solidFill>
                        </a:rPr>
                        <a:t> clinical practice guidelines </a:t>
                      </a:r>
                    </a:p>
                    <a:p>
                      <a:r>
                        <a:rPr lang="en-GB" sz="1200" b="0" dirty="0" smtClean="0">
                          <a:solidFill>
                            <a:schemeClr val="tx1"/>
                          </a:solidFill>
                        </a:rPr>
                        <a:t>for management of bipolar disorder in adults.</a:t>
                      </a:r>
                      <a:endParaRPr lang="en-GB" sz="1200" b="0" dirty="0">
                        <a:solidFill>
                          <a:schemeClr val="tx1"/>
                        </a:solidFill>
                      </a:endParaRPr>
                    </a:p>
                  </a:txBody>
                  <a:tcPr marL="91438" marR="91438" marT="45716" marB="457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GB" sz="1200" dirty="0" smtClean="0">
                          <a:solidFill>
                            <a:schemeClr val="tx1"/>
                          </a:solidFill>
                        </a:rPr>
                        <a:t>2010</a:t>
                      </a:r>
                      <a:endParaRPr lang="en-GB" sz="1200" dirty="0">
                        <a:solidFill>
                          <a:schemeClr val="tx1"/>
                        </a:solidFill>
                      </a:endParaRPr>
                    </a:p>
                  </a:txBody>
                  <a:tcPr marL="91438" marR="91438" marT="45716" marB="457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640072">
                <a:tc>
                  <a:txBody>
                    <a:bodyPr/>
                    <a:lstStyle/>
                    <a:p>
                      <a:endParaRPr lang="en-GB" sz="1200" b="1" dirty="0" smtClean="0"/>
                    </a:p>
                    <a:p>
                      <a:r>
                        <a:rPr lang="en-GB" sz="1200" b="1" dirty="0" smtClean="0"/>
                        <a:t>World Federation</a:t>
                      </a:r>
                      <a:r>
                        <a:rPr lang="en-GB" sz="1200" b="1" baseline="0" dirty="0" smtClean="0"/>
                        <a:t> of Societies of Biological Psychiatry</a:t>
                      </a:r>
                    </a:p>
                    <a:p>
                      <a:r>
                        <a:rPr lang="en-GB" sz="1200" b="0" dirty="0" smtClean="0"/>
                        <a:t>Treatment guidelines on bipolar disorders. </a:t>
                      </a:r>
                      <a:endParaRPr lang="en-GB" sz="1200" b="0" dirty="0"/>
                    </a:p>
                  </a:txBody>
                  <a:tcPr marL="91438" marR="91438" marT="45716" marB="457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dirty="0" smtClean="0"/>
                    </a:p>
                    <a:p>
                      <a:r>
                        <a:rPr lang="en-GB" sz="1200" b="1" dirty="0" smtClean="0"/>
                        <a:t>2004/2009/2010</a:t>
                      </a:r>
                      <a:endParaRPr lang="en-GB" sz="1200" b="1" dirty="0"/>
                    </a:p>
                  </a:txBody>
                  <a:tcPr marL="91438" marR="91438" marT="45716" marB="457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822952">
                <a:tc>
                  <a:txBody>
                    <a:bodyPr/>
                    <a:lstStyle/>
                    <a:p>
                      <a:endParaRPr lang="en-GB" sz="1200" b="1" i="0" dirty="0" smtClean="0"/>
                    </a:p>
                    <a:p>
                      <a:r>
                        <a:rPr lang="en-GB" sz="1200" b="1" i="0" dirty="0" smtClean="0"/>
                        <a:t>British Association</a:t>
                      </a:r>
                      <a:r>
                        <a:rPr lang="en-GB" sz="1200" b="1" i="0" baseline="0" dirty="0" smtClean="0"/>
                        <a:t> for Psychopharmacology</a:t>
                      </a:r>
                      <a:endParaRPr lang="en-GB" sz="1200" i="0" baseline="0" dirty="0" smtClean="0"/>
                    </a:p>
                    <a:p>
                      <a:r>
                        <a:rPr lang="en-GB" sz="1200" i="0" dirty="0" smtClean="0"/>
                        <a:t>Evidence-based guidelines for treating bipolar disorder: recommendations from the British Association for Psychopharmacology.</a:t>
                      </a:r>
                      <a:endParaRPr lang="en-GB" sz="1200" i="0"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i="0" dirty="0" smtClean="0"/>
                    </a:p>
                    <a:p>
                      <a:r>
                        <a:rPr lang="en-GB" sz="1200" b="1" i="0" dirty="0" smtClean="0"/>
                        <a:t>2009</a:t>
                      </a:r>
                      <a:endParaRPr lang="en-GB" sz="1200" b="1" i="0"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40072">
                <a:tc>
                  <a:txBody>
                    <a:bodyPr/>
                    <a:lstStyle/>
                    <a:p>
                      <a:endParaRPr lang="en-GB" sz="1200" b="1" dirty="0" smtClean="0"/>
                    </a:p>
                    <a:p>
                      <a:r>
                        <a:rPr lang="en-GB" sz="1200" b="1" dirty="0" smtClean="0"/>
                        <a:t>Canadian</a:t>
                      </a:r>
                      <a:r>
                        <a:rPr lang="en-GB" sz="1200" b="1" baseline="0" dirty="0" smtClean="0"/>
                        <a:t> Network for Mood and Anxiety Treatments (CANMAT)</a:t>
                      </a:r>
                    </a:p>
                    <a:p>
                      <a:r>
                        <a:rPr lang="en-GB" sz="1200" b="0" baseline="0" dirty="0" smtClean="0"/>
                        <a:t>Guidelines for the management of patients with bipolar disorder.</a:t>
                      </a:r>
                      <a:endParaRPr lang="en-GB" sz="1200" b="0"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dirty="0" smtClean="0"/>
                    </a:p>
                    <a:p>
                      <a:r>
                        <a:rPr lang="en-GB" sz="1200" b="1" dirty="0" smtClean="0"/>
                        <a:t>2009</a:t>
                      </a:r>
                      <a:endParaRPr lang="en-GB" sz="1200" b="1"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005831">
                <a:tc>
                  <a:txBody>
                    <a:bodyPr/>
                    <a:lstStyle/>
                    <a:p>
                      <a:endParaRPr lang="en-GB" sz="1200" b="1" dirty="0" smtClean="0"/>
                    </a:p>
                    <a:p>
                      <a:r>
                        <a:rPr lang="en-GB" sz="1200" b="1" dirty="0" smtClean="0"/>
                        <a:t>National Institute for Health</a:t>
                      </a:r>
                      <a:r>
                        <a:rPr lang="en-GB" sz="1200" b="1" baseline="0" dirty="0" smtClean="0"/>
                        <a:t> and Clinical Excellence (NICE)</a:t>
                      </a:r>
                      <a:endParaRPr lang="en-GB" sz="1200" baseline="0" dirty="0" smtClean="0"/>
                    </a:p>
                    <a:p>
                      <a:r>
                        <a:rPr lang="en-GB" sz="1200" dirty="0" smtClean="0"/>
                        <a:t>Bipolar disorder: the management of bipolar disorder in adults, children and adolescents, in primary and secondary care.</a:t>
                      </a:r>
                    </a:p>
                    <a:p>
                      <a:endParaRPr lang="en-GB" sz="1200"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dirty="0" smtClean="0"/>
                    </a:p>
                    <a:p>
                      <a:r>
                        <a:rPr lang="en-GB" sz="1200" b="1" dirty="0" smtClean="0"/>
                        <a:t>2006</a:t>
                      </a:r>
                      <a:endParaRPr lang="en-GB" sz="1200" b="1"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23827">
                <a:tc>
                  <a:txBody>
                    <a:bodyPr/>
                    <a:lstStyle/>
                    <a:p>
                      <a:r>
                        <a:rPr lang="en-GB" sz="1200" b="1" dirty="0" smtClean="0"/>
                        <a:t>Royal Australian and New Zealand College of Psychiatrists</a:t>
                      </a:r>
                    </a:p>
                    <a:p>
                      <a:r>
                        <a:rPr lang="en-GB" sz="1200" dirty="0" smtClean="0"/>
                        <a:t>Australian</a:t>
                      </a:r>
                      <a:r>
                        <a:rPr lang="en-GB" sz="1200" baseline="0" dirty="0" smtClean="0"/>
                        <a:t> and New Zealand Clinical Practice Guidelines</a:t>
                      </a:r>
                      <a:endParaRPr lang="en-GB" sz="1200"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2004</a:t>
                      </a:r>
                    </a:p>
                    <a:p>
                      <a:endParaRPr lang="en-GB" sz="1200" b="1"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40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American Psychiatric Association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Practice</a:t>
                      </a:r>
                      <a:r>
                        <a:rPr lang="en-GB" sz="1200" b="0" baseline="0" dirty="0" smtClean="0"/>
                        <a:t> guidelines for the treatment of patients with bipolar disorder, second edition</a:t>
                      </a: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200" b="1" dirty="0" smtClean="0"/>
                        <a:t>2002</a:t>
                      </a:r>
                      <a:endParaRPr lang="en-GB" sz="1200" b="1" dirty="0"/>
                    </a:p>
                  </a:txBody>
                  <a:tcPr marL="91438" marR="91438"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Advantages and Problems with Guidelines</a:t>
            </a:r>
          </a:p>
        </p:txBody>
      </p:sp>
      <p:sp>
        <p:nvSpPr>
          <p:cNvPr id="3" name="Content Placeholder 2"/>
          <p:cNvSpPr>
            <a:spLocks noGrp="1"/>
          </p:cNvSpPr>
          <p:nvPr>
            <p:ph idx="1"/>
          </p:nvPr>
        </p:nvSpPr>
        <p:spPr>
          <a:xfrm>
            <a:off x="457200" y="1600200"/>
            <a:ext cx="8362950" cy="4525963"/>
          </a:xfrm>
          <a:solidFill>
            <a:schemeClr val="bg1"/>
          </a:solidFill>
        </p:spPr>
        <p:txBody>
          <a:bodyPr/>
          <a:lstStyle/>
          <a:p>
            <a:pPr>
              <a:defRPr/>
            </a:pPr>
            <a:r>
              <a:rPr lang="en-GB" sz="1600" dirty="0" smtClean="0"/>
              <a:t>They provide summaries of the existing evidence base for treatment.</a:t>
            </a:r>
          </a:p>
          <a:p>
            <a:pPr marL="0" indent="0">
              <a:buFontTx/>
              <a:buNone/>
              <a:defRPr/>
            </a:pPr>
            <a:endParaRPr lang="en-GB" sz="1600" dirty="0" smtClean="0"/>
          </a:p>
          <a:p>
            <a:pPr>
              <a:defRPr/>
            </a:pPr>
            <a:r>
              <a:rPr lang="en-GB" sz="1600" dirty="0"/>
              <a:t>They provide </a:t>
            </a:r>
            <a:r>
              <a:rPr lang="en-GB" sz="1600" dirty="0" smtClean="0"/>
              <a:t>an expert consensus on treatments.</a:t>
            </a:r>
          </a:p>
          <a:p>
            <a:pPr marL="0" indent="0">
              <a:buFontTx/>
              <a:buNone/>
              <a:defRPr/>
            </a:pPr>
            <a:endParaRPr lang="en-GB" sz="1600" dirty="0" smtClean="0"/>
          </a:p>
          <a:p>
            <a:pPr marL="0" indent="0">
              <a:buFontTx/>
              <a:buNone/>
              <a:defRPr/>
            </a:pPr>
            <a:r>
              <a:rPr lang="en-GB" sz="1600" dirty="0" smtClean="0"/>
              <a:t>     </a:t>
            </a:r>
            <a:r>
              <a:rPr lang="en-GB" sz="1600" b="1" u="sng" dirty="0" smtClean="0"/>
              <a:t>BUT</a:t>
            </a:r>
            <a:endParaRPr lang="en-GB" sz="1600" b="1" u="sng" dirty="0"/>
          </a:p>
          <a:p>
            <a:pPr marL="0" indent="0">
              <a:buFontTx/>
              <a:buNone/>
              <a:defRPr/>
            </a:pPr>
            <a:endParaRPr lang="en-GB" sz="1600" dirty="0" smtClean="0"/>
          </a:p>
          <a:p>
            <a:pPr>
              <a:defRPr/>
            </a:pPr>
            <a:r>
              <a:rPr lang="en-GB" sz="1600" dirty="0" smtClean="0"/>
              <a:t>It is difficult to keep guidelines up to date.</a:t>
            </a:r>
          </a:p>
          <a:p>
            <a:pPr>
              <a:defRPr/>
            </a:pPr>
            <a:endParaRPr lang="en-GB" sz="1600" dirty="0"/>
          </a:p>
          <a:p>
            <a:pPr>
              <a:defRPr/>
            </a:pPr>
            <a:r>
              <a:rPr lang="en-GB" sz="1600" dirty="0" smtClean="0"/>
              <a:t>They may not provide advice on off-label prescribing.</a:t>
            </a:r>
          </a:p>
          <a:p>
            <a:pPr>
              <a:defRPr/>
            </a:pPr>
            <a:endParaRPr lang="en-GB" sz="1600" dirty="0"/>
          </a:p>
          <a:p>
            <a:pPr>
              <a:defRPr/>
            </a:pPr>
            <a:r>
              <a:rPr lang="en-GB" sz="1600" dirty="0" smtClean="0"/>
              <a:t>The evidence base is very limited for special groups e.g. young and elderly.</a:t>
            </a:r>
          </a:p>
          <a:p>
            <a:pPr>
              <a:defRPr/>
            </a:pPr>
            <a:endParaRPr lang="en-GB" sz="1600" dirty="0"/>
          </a:p>
          <a:p>
            <a:pPr>
              <a:defRPr/>
            </a:pPr>
            <a:r>
              <a:rPr lang="en-GB" sz="1600" dirty="0" smtClean="0"/>
              <a:t>The evidence base is often very limited for difficult to treat patients.</a:t>
            </a:r>
          </a:p>
          <a:p>
            <a:pPr>
              <a:defRPr/>
            </a:pPr>
            <a:endParaRPr lang="en-GB" sz="1600" dirty="0"/>
          </a:p>
          <a:p>
            <a:pPr>
              <a:defRPr/>
            </a:pPr>
            <a:r>
              <a:rPr lang="en-GB" sz="1600" dirty="0" smtClean="0"/>
              <a:t>The evidence base is limited for treatment of those with co-morbidities.</a:t>
            </a:r>
          </a:p>
          <a:p>
            <a:pPr>
              <a:defRPr/>
            </a:pPr>
            <a:endParaRPr lang="en-GB" sz="1600" dirty="0"/>
          </a:p>
          <a:p>
            <a:pPr>
              <a:defRPr/>
            </a:pPr>
            <a:endParaRPr lang="en-GB" sz="1600" dirty="0" smtClean="0"/>
          </a:p>
          <a:p>
            <a:pPr>
              <a:defRPr/>
            </a:pPr>
            <a:endParaRPr lang="en-GB" sz="16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609600"/>
            <a:ext cx="7772400" cy="515144"/>
          </a:xfrm>
        </p:spPr>
        <p:txBody>
          <a:bodyPr/>
          <a:lstStyle/>
          <a:p>
            <a:pPr algn="ctr">
              <a:lnSpc>
                <a:spcPct val="150000"/>
              </a:lnSpc>
            </a:pPr>
            <a:r>
              <a:rPr lang="en-US" dirty="0" smtClean="0"/>
              <a:t>General principles and Guidelines for Treatment</a:t>
            </a:r>
            <a:br>
              <a:rPr lang="en-US" dirty="0" smtClean="0"/>
            </a:br>
            <a:r>
              <a:rPr lang="en-US" sz="1800" dirty="0" smtClean="0"/>
              <a:t>Key Points</a:t>
            </a:r>
            <a:endParaRPr lang="en-GB" sz="1800" dirty="0" smtClean="0"/>
          </a:p>
        </p:txBody>
      </p:sp>
      <p:sp>
        <p:nvSpPr>
          <p:cNvPr id="3" name="Content Placeholder 2"/>
          <p:cNvSpPr>
            <a:spLocks noGrp="1"/>
          </p:cNvSpPr>
          <p:nvPr>
            <p:ph idx="1"/>
          </p:nvPr>
        </p:nvSpPr>
        <p:spPr>
          <a:xfrm>
            <a:off x="323850" y="1773238"/>
            <a:ext cx="8496300" cy="4352925"/>
          </a:xfrm>
          <a:solidFill>
            <a:schemeClr val="bg1"/>
          </a:solidFill>
        </p:spPr>
        <p:txBody>
          <a:bodyPr/>
          <a:lstStyle/>
          <a:p>
            <a:pPr marL="0" indent="0">
              <a:buFontTx/>
              <a:buNone/>
              <a:defRPr/>
            </a:pPr>
            <a:r>
              <a:rPr lang="en-GB" sz="1600" dirty="0" smtClean="0"/>
              <a:t>Bipolar Disorder is a multidimensional, chronic illness.</a:t>
            </a:r>
          </a:p>
          <a:p>
            <a:pPr marL="0" indent="0">
              <a:buFontTx/>
              <a:buNone/>
              <a:defRPr/>
            </a:pPr>
            <a:endParaRPr lang="en-GB" sz="1600" dirty="0" smtClean="0"/>
          </a:p>
          <a:p>
            <a:pPr marL="0" indent="0">
              <a:buFontTx/>
              <a:buNone/>
              <a:defRPr/>
            </a:pPr>
            <a:r>
              <a:rPr lang="en-GB" sz="1600" dirty="0" smtClean="0"/>
              <a:t>Treatment programmes should be considered for each phase:</a:t>
            </a:r>
          </a:p>
          <a:p>
            <a:pPr marL="0" indent="0">
              <a:buFontTx/>
              <a:buNone/>
              <a:defRPr/>
            </a:pPr>
            <a:r>
              <a:rPr lang="en-GB" sz="1600" dirty="0" smtClean="0"/>
              <a:t>			</a:t>
            </a:r>
          </a:p>
          <a:p>
            <a:pPr marL="0" indent="0">
              <a:buFontTx/>
              <a:buNone/>
              <a:defRPr/>
            </a:pPr>
            <a:r>
              <a:rPr lang="en-GB" sz="1600" dirty="0"/>
              <a:t> </a:t>
            </a:r>
            <a:r>
              <a:rPr lang="en-GB" sz="1600" dirty="0" smtClean="0"/>
              <a:t>                                     the acute episode/acute recovery </a:t>
            </a:r>
          </a:p>
          <a:p>
            <a:pPr marL="0" indent="0">
              <a:buFontTx/>
              <a:buNone/>
              <a:defRPr/>
            </a:pPr>
            <a:r>
              <a:rPr lang="en-GB" sz="1600" dirty="0" smtClean="0"/>
              <a:t>			continuation </a:t>
            </a:r>
          </a:p>
          <a:p>
            <a:pPr marL="0" indent="0">
              <a:buFontTx/>
              <a:buNone/>
              <a:defRPr/>
            </a:pPr>
            <a:r>
              <a:rPr lang="en-GB" sz="1600" dirty="0" smtClean="0"/>
              <a:t>			maintenance</a:t>
            </a:r>
          </a:p>
          <a:p>
            <a:pPr marL="0" indent="0">
              <a:buFontTx/>
              <a:buNone/>
              <a:defRPr/>
            </a:pPr>
            <a:endParaRPr lang="en-GB" sz="1600" dirty="0"/>
          </a:p>
          <a:p>
            <a:pPr marL="0" indent="0">
              <a:buFontTx/>
              <a:buNone/>
              <a:defRPr/>
            </a:pPr>
            <a:r>
              <a:rPr lang="en-GB" sz="1600" dirty="0" smtClean="0"/>
              <a:t>Full and accurate diagnosis of bipolar disorder and its comorbidities is essential.</a:t>
            </a:r>
          </a:p>
          <a:p>
            <a:pPr marL="0" indent="0">
              <a:buFontTx/>
              <a:buNone/>
              <a:defRPr/>
            </a:pPr>
            <a:endParaRPr lang="en-GB" sz="1600" dirty="0"/>
          </a:p>
          <a:p>
            <a:pPr marL="0" indent="0">
              <a:buFontTx/>
              <a:buNone/>
              <a:defRPr/>
            </a:pPr>
            <a:r>
              <a:rPr lang="en-GB" sz="1600" dirty="0" smtClean="0"/>
              <a:t>Other treatment modalities </a:t>
            </a:r>
            <a:r>
              <a:rPr lang="en-GB" sz="1600" dirty="0" err="1" smtClean="0"/>
              <a:t>e.g.psychoeducation</a:t>
            </a:r>
            <a:r>
              <a:rPr lang="en-GB" sz="1600" dirty="0" smtClean="0"/>
              <a:t>, act synergistically with medication.</a:t>
            </a:r>
          </a:p>
          <a:p>
            <a:pPr marL="0" indent="0">
              <a:buFontTx/>
              <a:buNone/>
              <a:defRPr/>
            </a:pPr>
            <a:endParaRPr lang="en-GB" sz="1600" dirty="0"/>
          </a:p>
          <a:p>
            <a:pPr marL="0" indent="0">
              <a:buFontTx/>
              <a:buNone/>
              <a:defRPr/>
            </a:pPr>
            <a:r>
              <a:rPr lang="en-GB" sz="1600" dirty="0" smtClean="0"/>
              <a:t>Treatment guidelines are available but have certain limitations.</a:t>
            </a:r>
          </a:p>
          <a:p>
            <a:pPr marL="0" indent="0">
              <a:buFontTx/>
              <a:buNone/>
              <a:defRPr/>
            </a:pPr>
            <a:endParaRPr lang="en-GB" sz="1600" dirty="0"/>
          </a:p>
          <a:p>
            <a:pPr marL="0" indent="0">
              <a:buFontTx/>
              <a:buNone/>
              <a:defRPr/>
            </a:pPr>
            <a:endParaRPr lang="en-GB" dirty="0" smtClean="0"/>
          </a:p>
          <a:p>
            <a:pPr>
              <a:defRPr/>
            </a:pPr>
            <a:endParaRPr lang="en-GB"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42875" y="1500188"/>
            <a:ext cx="9001125" cy="4857750"/>
          </a:xfrm>
          <a:solidFill>
            <a:schemeClr val="bg1"/>
          </a:solidFill>
        </p:spPr>
        <p:txBody>
          <a:bodyPr/>
          <a:lstStyle/>
          <a:p>
            <a:pPr eaLnBrk="1" hangingPunct="1">
              <a:buFontTx/>
              <a:buNone/>
            </a:pPr>
            <a:r>
              <a:rPr lang="en-GB" sz="1600" smtClean="0"/>
              <a:t>A distinct period of abnormally and persistently elevated, expansive or irritable</a:t>
            </a:r>
          </a:p>
          <a:p>
            <a:pPr eaLnBrk="1" hangingPunct="1">
              <a:buFontTx/>
              <a:buNone/>
            </a:pPr>
            <a:r>
              <a:rPr lang="en-GB" sz="1600" smtClean="0"/>
              <a:t>mood, </a:t>
            </a:r>
            <a:r>
              <a:rPr lang="en-GB" sz="1600" b="1" smtClean="0"/>
              <a:t>lasting at least 1 week </a:t>
            </a:r>
            <a:r>
              <a:rPr lang="en-GB" sz="1600" smtClean="0"/>
              <a:t>(or any duration if hospitalisation is needed)</a:t>
            </a:r>
          </a:p>
          <a:p>
            <a:pPr eaLnBrk="1" hangingPunct="1">
              <a:buFontTx/>
              <a:buNone/>
            </a:pPr>
            <a:endParaRPr lang="en-GB" sz="1600" smtClean="0"/>
          </a:p>
          <a:p>
            <a:pPr>
              <a:lnSpc>
                <a:spcPts val="2800"/>
              </a:lnSpc>
              <a:buFontTx/>
              <a:buNone/>
            </a:pPr>
            <a:r>
              <a:rPr lang="en-GB" sz="1600" smtClean="0">
                <a:solidFill>
                  <a:srgbClr val="000000"/>
                </a:solidFill>
              </a:rPr>
              <a:t>Three* or more symptoms are present to a significant degree and persist: </a:t>
            </a:r>
          </a:p>
          <a:p>
            <a:pPr>
              <a:lnSpc>
                <a:spcPts val="2600"/>
              </a:lnSpc>
              <a:buFontTx/>
              <a:buNone/>
            </a:pPr>
            <a:r>
              <a:rPr lang="en-GB" sz="1600" smtClean="0"/>
              <a:t>	Increased self-esteem or grandiosity</a:t>
            </a:r>
          </a:p>
          <a:p>
            <a:pPr>
              <a:lnSpc>
                <a:spcPts val="2600"/>
              </a:lnSpc>
              <a:buFontTx/>
              <a:buNone/>
            </a:pPr>
            <a:r>
              <a:rPr lang="en-GB" sz="1600" smtClean="0"/>
              <a:t>	Decreased need for sleep</a:t>
            </a:r>
          </a:p>
          <a:p>
            <a:pPr>
              <a:lnSpc>
                <a:spcPts val="2600"/>
              </a:lnSpc>
              <a:buFontTx/>
              <a:buNone/>
            </a:pPr>
            <a:r>
              <a:rPr lang="en-GB" sz="1600" smtClean="0"/>
              <a:t>	More talkative than usual/pressure to keep talking</a:t>
            </a:r>
          </a:p>
          <a:p>
            <a:pPr>
              <a:lnSpc>
                <a:spcPts val="2600"/>
              </a:lnSpc>
              <a:buFontTx/>
              <a:buNone/>
            </a:pPr>
            <a:r>
              <a:rPr lang="en-GB" sz="1600" smtClean="0"/>
              <a:t>	Flight of ideas/subjective experience of racing thoughts</a:t>
            </a:r>
          </a:p>
          <a:p>
            <a:pPr>
              <a:lnSpc>
                <a:spcPts val="2600"/>
              </a:lnSpc>
              <a:buFontTx/>
              <a:buNone/>
            </a:pPr>
            <a:r>
              <a:rPr lang="en-GB" sz="1600" smtClean="0"/>
              <a:t>	Distractibility</a:t>
            </a:r>
          </a:p>
          <a:p>
            <a:pPr>
              <a:lnSpc>
                <a:spcPts val="2600"/>
              </a:lnSpc>
              <a:buFontTx/>
              <a:buNone/>
            </a:pPr>
            <a:r>
              <a:rPr lang="en-GB" sz="1600" smtClean="0"/>
              <a:t>	Increased goal-directed activity</a:t>
            </a:r>
          </a:p>
          <a:p>
            <a:pPr>
              <a:lnSpc>
                <a:spcPts val="2600"/>
              </a:lnSpc>
              <a:buFontTx/>
              <a:buNone/>
            </a:pPr>
            <a:r>
              <a:rPr lang="en-GB" sz="1600" smtClean="0"/>
              <a:t>	Excessive involvement in pleasurable activities with high potential for painful results</a:t>
            </a:r>
          </a:p>
          <a:p>
            <a:pPr>
              <a:lnSpc>
                <a:spcPts val="2600"/>
              </a:lnSpc>
              <a:buFontTx/>
              <a:buNone/>
            </a:pPr>
            <a:endParaRPr lang="en-GB" sz="1600" smtClean="0"/>
          </a:p>
          <a:p>
            <a:pPr>
              <a:lnSpc>
                <a:spcPts val="2600"/>
              </a:lnSpc>
              <a:buFontTx/>
              <a:buNone/>
            </a:pPr>
            <a:r>
              <a:rPr lang="en-GB" sz="1200" smtClean="0"/>
              <a:t>*</a:t>
            </a:r>
            <a:r>
              <a:rPr lang="en-GB" sz="1400" smtClean="0"/>
              <a:t>or four, if only irritability is present</a:t>
            </a:r>
            <a:endParaRPr lang="en-GB" sz="1200" smtClean="0"/>
          </a:p>
        </p:txBody>
      </p:sp>
      <p:sp>
        <p:nvSpPr>
          <p:cNvPr id="5" name="TextBox 4"/>
          <p:cNvSpPr txBox="1"/>
          <p:nvPr/>
        </p:nvSpPr>
        <p:spPr>
          <a:xfrm>
            <a:off x="571500" y="357188"/>
            <a:ext cx="7929563" cy="523220"/>
          </a:xfrm>
          <a:prstGeom prst="rect">
            <a:avLst/>
          </a:prstGeom>
          <a:noFill/>
        </p:spPr>
        <p:txBody>
          <a:bodyPr>
            <a:spAutoFit/>
          </a:bodyPr>
          <a:lstStyle/>
          <a:p>
            <a:pPr algn="ctr">
              <a:defRPr/>
            </a:pPr>
            <a:r>
              <a:rPr lang="en-GB" sz="2800" dirty="0">
                <a:solidFill>
                  <a:schemeClr val="tx2"/>
                </a:solidFill>
                <a:latin typeface="+mn-lt"/>
                <a:cs typeface="Arial" charset="0"/>
              </a:rPr>
              <a:t>DSM-IV Criteria for a Manic Episode</a:t>
            </a:r>
          </a:p>
        </p:txBody>
      </p:sp>
      <p:sp>
        <p:nvSpPr>
          <p:cNvPr id="7" name="Text Box 6"/>
          <p:cNvSpPr txBox="1">
            <a:spLocks noChangeArrowheads="1"/>
          </p:cNvSpPr>
          <p:nvPr/>
        </p:nvSpPr>
        <p:spPr bwMode="auto">
          <a:xfrm>
            <a:off x="4572000" y="6500813"/>
            <a:ext cx="3995738" cy="215900"/>
          </a:xfrm>
          <a:prstGeom prst="rect">
            <a:avLst/>
          </a:prstGeom>
          <a:noFill/>
          <a:ln w="9525">
            <a:noFill/>
            <a:miter lim="800000"/>
            <a:headEnd/>
            <a:tailEnd/>
          </a:ln>
        </p:spPr>
        <p:txBody>
          <a:bodyPr lIns="0" tIns="0" rIns="0" bIns="0">
            <a:spAutoFit/>
          </a:bodyPr>
          <a:lstStyle/>
          <a:p>
            <a:pPr algn="r">
              <a:spcBef>
                <a:spcPct val="50000"/>
              </a:spcBef>
              <a:defRPr/>
            </a:pPr>
            <a:r>
              <a:rPr lang="en-GB" sz="1400" b="1" dirty="0">
                <a:solidFill>
                  <a:srgbClr val="000000"/>
                </a:solidFill>
                <a:latin typeface="+mn-lt"/>
                <a:cs typeface="Arial" charset="0"/>
              </a:rPr>
              <a:t>American Psychiatric Association 1994</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Mixed Mania and Mixed Depression</a:t>
            </a:r>
          </a:p>
        </p:txBody>
      </p:sp>
      <p:sp>
        <p:nvSpPr>
          <p:cNvPr id="345091" name="AutoShape 3"/>
          <p:cNvSpPr>
            <a:spLocks noChangeArrowheads="1"/>
          </p:cNvSpPr>
          <p:nvPr/>
        </p:nvSpPr>
        <p:spPr bwMode="auto">
          <a:xfrm rot="10800000">
            <a:off x="5500688" y="2135188"/>
            <a:ext cx="3314700" cy="1008062"/>
          </a:xfrm>
          <a:prstGeom prst="rightArrow">
            <a:avLst>
              <a:gd name="adj1" fmla="val 50000"/>
              <a:gd name="adj2" fmla="val 191250"/>
            </a:avLst>
          </a:prstGeom>
          <a:solidFill>
            <a:srgbClr val="FFC000"/>
          </a:solidFill>
          <a:ln w="9525">
            <a:solidFill>
              <a:schemeClr val="tx1"/>
            </a:solidFill>
            <a:miter lim="800000"/>
            <a:headEnd/>
            <a:tailEnd/>
          </a:ln>
          <a:effectLst/>
        </p:spPr>
        <p:txBody>
          <a:bodyPr vert="vert" wrap="none" anchor="ctr"/>
          <a:lstStyle/>
          <a:p>
            <a:pPr>
              <a:defRPr/>
            </a:pPr>
            <a:r>
              <a:rPr lang="en-US" sz="1400" b="1" dirty="0">
                <a:solidFill>
                  <a:srgbClr val="FFC000"/>
                </a:solidFill>
                <a:latin typeface="Times New Roman" pitchFamily="18" charset="0"/>
                <a:cs typeface="Arial" charset="0"/>
              </a:rPr>
              <a:t>   </a:t>
            </a:r>
          </a:p>
        </p:txBody>
      </p:sp>
      <p:sp>
        <p:nvSpPr>
          <p:cNvPr id="345092" name="Text Box 4"/>
          <p:cNvSpPr txBox="1">
            <a:spLocks noChangeArrowheads="1"/>
          </p:cNvSpPr>
          <p:nvPr/>
        </p:nvSpPr>
        <p:spPr bwMode="auto">
          <a:xfrm>
            <a:off x="3857625" y="2357438"/>
            <a:ext cx="1571625" cy="646112"/>
          </a:xfrm>
          <a:prstGeom prst="rect">
            <a:avLst/>
          </a:prstGeom>
          <a:noFill/>
          <a:ln w="9525">
            <a:noFill/>
            <a:miter lim="800000"/>
            <a:headEnd/>
            <a:tailEnd/>
          </a:ln>
          <a:effectLst/>
        </p:spPr>
        <p:txBody>
          <a:bodyPr>
            <a:spAutoFit/>
          </a:bodyPr>
          <a:lstStyle/>
          <a:p>
            <a:pPr algn="ctr">
              <a:defRPr/>
            </a:pPr>
            <a:r>
              <a:rPr lang="en-US" b="1" dirty="0">
                <a:latin typeface="+mn-lt"/>
                <a:cs typeface="Arial" charset="0"/>
              </a:rPr>
              <a:t>Mixed</a:t>
            </a:r>
          </a:p>
          <a:p>
            <a:pPr algn="ctr">
              <a:defRPr/>
            </a:pPr>
            <a:r>
              <a:rPr lang="en-US" b="1" dirty="0">
                <a:latin typeface="+mn-lt"/>
                <a:cs typeface="Arial" charset="0"/>
              </a:rPr>
              <a:t>States</a:t>
            </a:r>
          </a:p>
        </p:txBody>
      </p:sp>
      <p:sp>
        <p:nvSpPr>
          <p:cNvPr id="6149" name="TextBox 9"/>
          <p:cNvSpPr txBox="1">
            <a:spLocks noChangeArrowheads="1"/>
          </p:cNvSpPr>
          <p:nvPr/>
        </p:nvSpPr>
        <p:spPr bwMode="auto">
          <a:xfrm>
            <a:off x="6215063" y="5857875"/>
            <a:ext cx="1071562" cy="369888"/>
          </a:xfrm>
          <a:prstGeom prst="rect">
            <a:avLst/>
          </a:prstGeom>
          <a:solidFill>
            <a:schemeClr val="bg1"/>
          </a:solidFill>
          <a:ln w="9525">
            <a:noFill/>
            <a:miter lim="800000"/>
            <a:headEnd/>
            <a:tailEnd/>
          </a:ln>
        </p:spPr>
        <p:txBody>
          <a:bodyPr>
            <a:spAutoFit/>
          </a:bodyPr>
          <a:lstStyle/>
          <a:p>
            <a:endParaRPr lang="en-GB"/>
          </a:p>
        </p:txBody>
      </p:sp>
      <p:sp>
        <p:nvSpPr>
          <p:cNvPr id="11" name="AutoShape 3"/>
          <p:cNvSpPr>
            <a:spLocks noChangeArrowheads="1"/>
          </p:cNvSpPr>
          <p:nvPr/>
        </p:nvSpPr>
        <p:spPr bwMode="auto">
          <a:xfrm>
            <a:off x="468313" y="2071688"/>
            <a:ext cx="3314700" cy="1143000"/>
          </a:xfrm>
          <a:prstGeom prst="rightArrow">
            <a:avLst>
              <a:gd name="adj1" fmla="val 50000"/>
              <a:gd name="adj2" fmla="val 191250"/>
            </a:avLst>
          </a:prstGeom>
          <a:solidFill>
            <a:srgbClr val="FF0000"/>
          </a:solidFill>
          <a:ln w="9525">
            <a:solidFill>
              <a:schemeClr val="tx1"/>
            </a:solidFill>
            <a:miter lim="800000"/>
            <a:headEnd/>
            <a:tailEnd/>
          </a:ln>
          <a:effectLst/>
        </p:spPr>
        <p:txBody>
          <a:bodyPr wrap="none" anchor="ctr"/>
          <a:lstStyle/>
          <a:p>
            <a:pPr>
              <a:defRPr/>
            </a:pPr>
            <a:r>
              <a:rPr lang="en-US" sz="1400" b="1" dirty="0">
                <a:latin typeface="+mn-lt"/>
                <a:cs typeface="Arial" charset="0"/>
              </a:rPr>
              <a:t>                  Mania</a:t>
            </a:r>
          </a:p>
        </p:txBody>
      </p:sp>
      <p:sp>
        <p:nvSpPr>
          <p:cNvPr id="12" name="TextBox 11"/>
          <p:cNvSpPr txBox="1"/>
          <p:nvPr/>
        </p:nvSpPr>
        <p:spPr>
          <a:xfrm>
            <a:off x="6215063" y="2500313"/>
            <a:ext cx="2500312" cy="307975"/>
          </a:xfrm>
          <a:prstGeom prst="rect">
            <a:avLst/>
          </a:prstGeom>
          <a:noFill/>
        </p:spPr>
        <p:txBody>
          <a:bodyPr>
            <a:spAutoFit/>
          </a:bodyPr>
          <a:lstStyle/>
          <a:p>
            <a:pPr>
              <a:defRPr/>
            </a:pPr>
            <a:r>
              <a:rPr lang="en-GB" sz="1400" b="1" dirty="0">
                <a:latin typeface="+mn-lt"/>
                <a:cs typeface="Arial" charset="0"/>
              </a:rPr>
              <a:t>Depression</a:t>
            </a:r>
          </a:p>
        </p:txBody>
      </p:sp>
      <p:sp>
        <p:nvSpPr>
          <p:cNvPr id="6152" name="TextBox 14"/>
          <p:cNvSpPr txBox="1">
            <a:spLocks noChangeArrowheads="1"/>
          </p:cNvSpPr>
          <p:nvPr/>
        </p:nvSpPr>
        <p:spPr bwMode="auto">
          <a:xfrm>
            <a:off x="4500563" y="3357563"/>
            <a:ext cx="393700" cy="369887"/>
          </a:xfrm>
          <a:prstGeom prst="rect">
            <a:avLst/>
          </a:prstGeom>
          <a:noFill/>
          <a:ln w="9525">
            <a:noFill/>
            <a:miter lim="800000"/>
            <a:headEnd/>
            <a:tailEnd/>
          </a:ln>
        </p:spPr>
        <p:txBody>
          <a:bodyPr>
            <a:spAutoFit/>
          </a:bodyPr>
          <a:lstStyle/>
          <a:p>
            <a:r>
              <a:rPr lang="en-GB">
                <a:latin typeface="Calibri" pitchFamily="34" charset="0"/>
              </a:rPr>
              <a:t>↓</a:t>
            </a:r>
            <a:endParaRPr lang="en-GB"/>
          </a:p>
        </p:txBody>
      </p:sp>
      <p:sp>
        <p:nvSpPr>
          <p:cNvPr id="6153" name="TextBox 15"/>
          <p:cNvSpPr txBox="1">
            <a:spLocks noChangeArrowheads="1"/>
          </p:cNvSpPr>
          <p:nvPr/>
        </p:nvSpPr>
        <p:spPr bwMode="auto">
          <a:xfrm>
            <a:off x="3571875" y="3887788"/>
            <a:ext cx="2071688" cy="1296987"/>
          </a:xfrm>
          <a:prstGeom prst="rect">
            <a:avLst/>
          </a:prstGeom>
          <a:noFill/>
          <a:ln w="9525">
            <a:noFill/>
            <a:miter lim="800000"/>
            <a:headEnd/>
            <a:tailEnd/>
          </a:ln>
        </p:spPr>
        <p:txBody>
          <a:bodyPr>
            <a:spAutoFit/>
          </a:bodyPr>
          <a:lstStyle/>
          <a:p>
            <a:pPr algn="ctr">
              <a:lnSpc>
                <a:spcPts val="3200"/>
              </a:lnSpc>
            </a:pPr>
            <a:r>
              <a:rPr lang="en-GB" b="1"/>
              <a:t>Hopelessness</a:t>
            </a:r>
          </a:p>
          <a:p>
            <a:pPr algn="ctr">
              <a:lnSpc>
                <a:spcPts val="3200"/>
              </a:lnSpc>
            </a:pPr>
            <a:r>
              <a:rPr lang="en-GB" b="1"/>
              <a:t>Impulsivity</a:t>
            </a:r>
          </a:p>
          <a:p>
            <a:pPr algn="ctr">
              <a:lnSpc>
                <a:spcPts val="3200"/>
              </a:lnSpc>
            </a:pPr>
            <a:r>
              <a:rPr lang="en-GB" b="1"/>
              <a:t>Suicide Risk</a:t>
            </a:r>
          </a:p>
        </p:txBody>
      </p:sp>
      <p:sp>
        <p:nvSpPr>
          <p:cNvPr id="16394" name="TextBox 2"/>
          <p:cNvSpPr txBox="1">
            <a:spLocks noChangeArrowheads="1"/>
          </p:cNvSpPr>
          <p:nvPr/>
        </p:nvSpPr>
        <p:spPr bwMode="auto">
          <a:xfrm>
            <a:off x="323850" y="5256213"/>
            <a:ext cx="82804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50000"/>
              </a:lnSpc>
              <a:defRPr/>
            </a:pPr>
            <a:r>
              <a:rPr lang="en-GB" sz="1400" b="1" dirty="0" smtClean="0">
                <a:latin typeface="+mn-lt"/>
              </a:rPr>
              <a:t>Meets both DSM-IV criteria for mania and depression                                                                                                                         </a:t>
            </a:r>
          </a:p>
          <a:p>
            <a:pPr algn="ctr" eaLnBrk="1" hangingPunct="1">
              <a:lnSpc>
                <a:spcPct val="150000"/>
              </a:lnSpc>
              <a:defRPr/>
            </a:pPr>
            <a:r>
              <a:rPr lang="en-GB" sz="1200" b="1" dirty="0" smtClean="0"/>
              <a:t>                                                                                                           (</a:t>
            </a:r>
            <a:r>
              <a:rPr lang="en-GB" sz="1200" b="1" dirty="0" smtClean="0">
                <a:latin typeface="+mn-lt"/>
              </a:rPr>
              <a:t>American Psychiatric Association, 1994)</a:t>
            </a:r>
          </a:p>
          <a:p>
            <a:pPr algn="ctr" eaLnBrk="1" hangingPunct="1">
              <a:defRPr/>
            </a:pPr>
            <a:endParaRPr lang="en-GB" sz="1400" dirty="0" smtClean="0"/>
          </a:p>
          <a:p>
            <a:pPr algn="ctr" eaLnBrk="1" hangingPunct="1">
              <a:defRPr/>
            </a:pPr>
            <a:r>
              <a:rPr lang="en-GB" sz="1400" dirty="0" smtClean="0"/>
              <a:t> N.B. Manic patients often experience ‘sub-</a:t>
            </a:r>
            <a:r>
              <a:rPr lang="en-GB" sz="1400" dirty="0" err="1" smtClean="0"/>
              <a:t>syndromal</a:t>
            </a:r>
            <a:r>
              <a:rPr lang="en-GB" sz="1400" dirty="0" smtClean="0"/>
              <a:t>’ depressive symptoms and vice versa </a:t>
            </a:r>
          </a:p>
          <a:p>
            <a:pPr algn="ctr" eaLnBrk="1" hangingPunct="1">
              <a:defRPr/>
            </a:pPr>
            <a:r>
              <a:rPr lang="en-GB" sz="1400" b="1" dirty="0" smtClean="0">
                <a:latin typeface="+mn-lt"/>
              </a:rPr>
              <a:t>                                                                                                     </a:t>
            </a:r>
            <a:r>
              <a:rPr lang="en-GB" sz="1200" b="1" dirty="0" smtClean="0">
                <a:latin typeface="+mn-lt"/>
              </a:rPr>
              <a:t>(Swann et al, 2009)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0" y="260350"/>
            <a:ext cx="9144000" cy="1143000"/>
          </a:xfrm>
        </p:spPr>
        <p:txBody>
          <a:bodyPr/>
          <a:lstStyle/>
          <a:p>
            <a:pPr algn="ctr"/>
            <a:r>
              <a:rPr lang="en-US" smtClean="0"/>
              <a:t>Bipolar I Disorder: Natural History</a:t>
            </a:r>
          </a:p>
        </p:txBody>
      </p:sp>
      <p:sp>
        <p:nvSpPr>
          <p:cNvPr id="29" name="Text Placeholder 28"/>
          <p:cNvSpPr>
            <a:spLocks noGrp="1"/>
          </p:cNvSpPr>
          <p:nvPr>
            <p:ph type="body" sz="quarter" idx="10"/>
          </p:nvPr>
        </p:nvSpPr>
        <p:spPr>
          <a:xfrm>
            <a:off x="766763" y="6340475"/>
            <a:ext cx="7278687" cy="198438"/>
          </a:xfrm>
        </p:spPr>
        <p:txBody>
          <a:bodyPr/>
          <a:lstStyle/>
          <a:p>
            <a:pPr marL="0" indent="0"/>
            <a:r>
              <a:rPr lang="en-GB" sz="1400" b="1" smtClean="0">
                <a:solidFill>
                  <a:srgbClr val="376092"/>
                </a:solidFill>
                <a:cs typeface="Arial" charset="0"/>
              </a:rPr>
              <a:t>Merikangas et al. </a:t>
            </a:r>
            <a:r>
              <a:rPr lang="en-GB" sz="1400" b="1" i="1" smtClean="0">
                <a:solidFill>
                  <a:srgbClr val="376092"/>
                </a:solidFill>
                <a:cs typeface="Arial" charset="0"/>
              </a:rPr>
              <a:t>Arch Gen Psychiatry</a:t>
            </a:r>
            <a:r>
              <a:rPr lang="en-GB" sz="1400" b="1" smtClean="0">
                <a:solidFill>
                  <a:srgbClr val="376092"/>
                </a:solidFill>
                <a:cs typeface="Arial" charset="0"/>
              </a:rPr>
              <a:t> 2011;68:241–251.</a:t>
            </a:r>
            <a:endParaRPr lang="en-GB" sz="1400" b="1" smtClean="0">
              <a:solidFill>
                <a:srgbClr val="376092"/>
              </a:solidFill>
            </a:endParaRPr>
          </a:p>
        </p:txBody>
      </p:sp>
      <p:grpSp>
        <p:nvGrpSpPr>
          <p:cNvPr id="162819" name="Group 27"/>
          <p:cNvGrpSpPr>
            <a:grpSpLocks/>
          </p:cNvGrpSpPr>
          <p:nvPr/>
        </p:nvGrpSpPr>
        <p:grpSpPr bwMode="auto">
          <a:xfrm>
            <a:off x="773113" y="1471613"/>
            <a:ext cx="2581275" cy="1195387"/>
            <a:chOff x="773903" y="1471304"/>
            <a:chExt cx="2581133" cy="1195391"/>
          </a:xfrm>
        </p:grpSpPr>
        <p:sp>
          <p:nvSpPr>
            <p:cNvPr id="16" name="Freeform 15"/>
            <p:cNvSpPr/>
            <p:nvPr/>
          </p:nvSpPr>
          <p:spPr>
            <a:xfrm>
              <a:off x="773903" y="1809442"/>
              <a:ext cx="2581133" cy="857253"/>
            </a:xfrm>
            <a:custGeom>
              <a:avLst/>
              <a:gdLst>
                <a:gd name="connsiteX0" fmla="*/ 0 w 3714750"/>
                <a:gd name="connsiteY0" fmla="*/ 0 h 542587"/>
                <a:gd name="connsiteX1" fmla="*/ 3714750 w 3714750"/>
                <a:gd name="connsiteY1" fmla="*/ 0 h 542587"/>
                <a:gd name="connsiteX2" fmla="*/ 3714750 w 3714750"/>
                <a:gd name="connsiteY2" fmla="*/ 542587 h 542587"/>
                <a:gd name="connsiteX3" fmla="*/ 0 w 3714750"/>
                <a:gd name="connsiteY3" fmla="*/ 542587 h 542587"/>
                <a:gd name="connsiteX4" fmla="*/ 0 w 3714750"/>
                <a:gd name="connsiteY4" fmla="*/ 0 h 54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542587">
                  <a:moveTo>
                    <a:pt x="0" y="0"/>
                  </a:moveTo>
                  <a:lnTo>
                    <a:pt x="3714750" y="0"/>
                  </a:lnTo>
                  <a:lnTo>
                    <a:pt x="3714750" y="542587"/>
                  </a:lnTo>
                  <a:lnTo>
                    <a:pt x="0" y="542587"/>
                  </a:lnTo>
                  <a:lnTo>
                    <a:pt x="0" y="0"/>
                  </a:lnTo>
                  <a:close/>
                </a:path>
              </a:pathLst>
            </a:custGeom>
            <a:solidFill>
              <a:schemeClr val="accent6">
                <a:lumMod val="20000"/>
                <a:lumOff val="80000"/>
                <a:alpha val="60000"/>
              </a:schemeClr>
            </a:solidFill>
            <a:ln w="15875">
              <a:prstDash val="lg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88306" tIns="270764" rIns="288306" bIns="92456" spcCol="1270" anchor="ctr"/>
            <a:lstStyle/>
            <a:p>
              <a:pPr marL="0" lvl="1" algn="ctr" defTabSz="577807">
                <a:lnSpc>
                  <a:spcPct val="90000"/>
                </a:lnSpc>
                <a:spcAft>
                  <a:spcPct val="15000"/>
                </a:spcAft>
                <a:defRPr/>
              </a:pPr>
              <a:r>
                <a:rPr lang="en-GB" sz="1300" dirty="0">
                  <a:solidFill>
                    <a:srgbClr val="000000">
                      <a:hueOff val="0"/>
                      <a:satOff val="0"/>
                      <a:lumOff val="0"/>
                      <a:alphaOff val="0"/>
                    </a:srgbClr>
                  </a:solidFill>
                </a:rPr>
                <a:t>Frequently before 25 years of age</a:t>
              </a:r>
            </a:p>
          </p:txBody>
        </p:sp>
        <p:sp>
          <p:nvSpPr>
            <p:cNvPr id="17" name="Freeform 16"/>
            <p:cNvSpPr/>
            <p:nvPr/>
          </p:nvSpPr>
          <p:spPr>
            <a:xfrm>
              <a:off x="1073923" y="1471304"/>
              <a:ext cx="1981091" cy="563564"/>
            </a:xfrm>
            <a:custGeom>
              <a:avLst/>
              <a:gdLst>
                <a:gd name="connsiteX0" fmla="*/ 0 w 2600325"/>
                <a:gd name="connsiteY0" fmla="*/ 63961 h 383760"/>
                <a:gd name="connsiteX1" fmla="*/ 18734 w 2600325"/>
                <a:gd name="connsiteY1" fmla="*/ 18734 h 383760"/>
                <a:gd name="connsiteX2" fmla="*/ 63961 w 2600325"/>
                <a:gd name="connsiteY2" fmla="*/ 0 h 383760"/>
                <a:gd name="connsiteX3" fmla="*/ 2536364 w 2600325"/>
                <a:gd name="connsiteY3" fmla="*/ 0 h 383760"/>
                <a:gd name="connsiteX4" fmla="*/ 2581591 w 2600325"/>
                <a:gd name="connsiteY4" fmla="*/ 18734 h 383760"/>
                <a:gd name="connsiteX5" fmla="*/ 2600325 w 2600325"/>
                <a:gd name="connsiteY5" fmla="*/ 63961 h 383760"/>
                <a:gd name="connsiteX6" fmla="*/ 2600325 w 2600325"/>
                <a:gd name="connsiteY6" fmla="*/ 319799 h 383760"/>
                <a:gd name="connsiteX7" fmla="*/ 2581591 w 2600325"/>
                <a:gd name="connsiteY7" fmla="*/ 365026 h 383760"/>
                <a:gd name="connsiteX8" fmla="*/ 2536364 w 2600325"/>
                <a:gd name="connsiteY8" fmla="*/ 383760 h 383760"/>
                <a:gd name="connsiteX9" fmla="*/ 63961 w 2600325"/>
                <a:gd name="connsiteY9" fmla="*/ 383760 h 383760"/>
                <a:gd name="connsiteX10" fmla="*/ 18734 w 2600325"/>
                <a:gd name="connsiteY10" fmla="*/ 365026 h 383760"/>
                <a:gd name="connsiteX11" fmla="*/ 0 w 2600325"/>
                <a:gd name="connsiteY11" fmla="*/ 319799 h 383760"/>
                <a:gd name="connsiteX12" fmla="*/ 0 w 2600325"/>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325" h="383760">
                  <a:moveTo>
                    <a:pt x="0" y="63961"/>
                  </a:moveTo>
                  <a:cubicBezTo>
                    <a:pt x="0" y="46997"/>
                    <a:pt x="6739" y="30729"/>
                    <a:pt x="18734" y="18734"/>
                  </a:cubicBezTo>
                  <a:cubicBezTo>
                    <a:pt x="30729" y="6739"/>
                    <a:pt x="46998" y="0"/>
                    <a:pt x="63961" y="0"/>
                  </a:cubicBezTo>
                  <a:lnTo>
                    <a:pt x="2536364" y="0"/>
                  </a:lnTo>
                  <a:cubicBezTo>
                    <a:pt x="2553328" y="0"/>
                    <a:pt x="2569596" y="6739"/>
                    <a:pt x="2581591" y="18734"/>
                  </a:cubicBezTo>
                  <a:cubicBezTo>
                    <a:pt x="2593586" y="30729"/>
                    <a:pt x="2600325" y="46998"/>
                    <a:pt x="2600325" y="63961"/>
                  </a:cubicBezTo>
                  <a:lnTo>
                    <a:pt x="2600325" y="319799"/>
                  </a:lnTo>
                  <a:cubicBezTo>
                    <a:pt x="2600325" y="336763"/>
                    <a:pt x="2593586" y="353031"/>
                    <a:pt x="2581591" y="365026"/>
                  </a:cubicBezTo>
                  <a:cubicBezTo>
                    <a:pt x="2569596" y="377021"/>
                    <a:pt x="2553327" y="383760"/>
                    <a:pt x="2536364" y="383760"/>
                  </a:cubicBezTo>
                  <a:lnTo>
                    <a:pt x="63961" y="383760"/>
                  </a:lnTo>
                  <a:cubicBezTo>
                    <a:pt x="46997" y="383760"/>
                    <a:pt x="30729" y="377021"/>
                    <a:pt x="18734" y="365026"/>
                  </a:cubicBezTo>
                  <a:cubicBezTo>
                    <a:pt x="6739" y="353031"/>
                    <a:pt x="0" y="336762"/>
                    <a:pt x="0" y="319799"/>
                  </a:cubicBezTo>
                  <a:lnTo>
                    <a:pt x="0" y="639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020" tIns="18734" rIns="117020" bIns="18734" spcCol="1270" anchor="ctr"/>
            <a:lstStyle/>
            <a:p>
              <a:pPr algn="ctr" defTabSz="577807">
                <a:lnSpc>
                  <a:spcPct val="90000"/>
                </a:lnSpc>
                <a:spcAft>
                  <a:spcPct val="35000"/>
                </a:spcAft>
                <a:defRPr/>
              </a:pPr>
              <a:r>
                <a:rPr lang="en-GB" sz="2000" dirty="0">
                  <a:solidFill>
                    <a:srgbClr val="FFFFFF"/>
                  </a:solidFill>
                </a:rPr>
                <a:t>Early onset</a:t>
              </a:r>
              <a:endParaRPr lang="en-GB" sz="2000" baseline="30000" dirty="0">
                <a:solidFill>
                  <a:srgbClr val="FFFFFF"/>
                </a:solidFill>
              </a:endParaRPr>
            </a:p>
          </p:txBody>
        </p:sp>
      </p:grpSp>
      <p:grpSp>
        <p:nvGrpSpPr>
          <p:cNvPr id="162820" name="Group 30"/>
          <p:cNvGrpSpPr>
            <a:grpSpLocks/>
          </p:cNvGrpSpPr>
          <p:nvPr/>
        </p:nvGrpSpPr>
        <p:grpSpPr bwMode="auto">
          <a:xfrm>
            <a:off x="3657600" y="1479550"/>
            <a:ext cx="4972050" cy="1195388"/>
            <a:chOff x="3658320" y="1479697"/>
            <a:chExt cx="4972050" cy="1195262"/>
          </a:xfrm>
        </p:grpSpPr>
        <p:sp>
          <p:nvSpPr>
            <p:cNvPr id="18" name="Freeform 17"/>
            <p:cNvSpPr/>
            <p:nvPr/>
          </p:nvSpPr>
          <p:spPr>
            <a:xfrm>
              <a:off x="3658320" y="1822561"/>
              <a:ext cx="4972050" cy="852398"/>
            </a:xfrm>
            <a:custGeom>
              <a:avLst/>
              <a:gdLst>
                <a:gd name="connsiteX0" fmla="*/ 0 w 3714750"/>
                <a:gd name="connsiteY0" fmla="*/ 0 h 716625"/>
                <a:gd name="connsiteX1" fmla="*/ 3714750 w 3714750"/>
                <a:gd name="connsiteY1" fmla="*/ 0 h 716625"/>
                <a:gd name="connsiteX2" fmla="*/ 3714750 w 3714750"/>
                <a:gd name="connsiteY2" fmla="*/ 716625 h 716625"/>
                <a:gd name="connsiteX3" fmla="*/ 0 w 3714750"/>
                <a:gd name="connsiteY3" fmla="*/ 716625 h 716625"/>
                <a:gd name="connsiteX4" fmla="*/ 0 w 3714750"/>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716625">
                  <a:moveTo>
                    <a:pt x="0" y="0"/>
                  </a:moveTo>
                  <a:lnTo>
                    <a:pt x="3714750" y="0"/>
                  </a:lnTo>
                  <a:lnTo>
                    <a:pt x="3714750" y="716625"/>
                  </a:lnTo>
                  <a:lnTo>
                    <a:pt x="0" y="716625"/>
                  </a:lnTo>
                  <a:lnTo>
                    <a:pt x="0" y="0"/>
                  </a:lnTo>
                  <a:close/>
                </a:path>
              </a:pathLst>
            </a:custGeom>
            <a:solidFill>
              <a:schemeClr val="accent6">
                <a:lumMod val="20000"/>
                <a:lumOff val="80000"/>
                <a:alpha val="60000"/>
              </a:schemeClr>
            </a:solidFill>
            <a:ln w="15875">
              <a:prstDash val="lg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88306" tIns="270764" rIns="288306" bIns="92456" spcCol="1270" anchor="ctr"/>
            <a:lstStyle/>
            <a:p>
              <a:pPr marL="0" lvl="1" algn="ctr" defTabSz="577807">
                <a:lnSpc>
                  <a:spcPct val="90000"/>
                </a:lnSpc>
                <a:spcAft>
                  <a:spcPct val="15000"/>
                </a:spcAft>
                <a:defRPr/>
              </a:pPr>
              <a:r>
                <a:rPr lang="en-GB" sz="1300" dirty="0">
                  <a:solidFill>
                    <a:srgbClr val="000000">
                      <a:hueOff val="0"/>
                      <a:satOff val="0"/>
                      <a:lumOff val="0"/>
                      <a:alphaOff val="0"/>
                    </a:srgbClr>
                  </a:solidFill>
                </a:rPr>
                <a:t>Lifetime prevalence is 0.6% for bipolar I disorder, 0.4% for bipolar II disorder and 1.4% for sub-threshold bipolar disorder </a:t>
              </a:r>
            </a:p>
          </p:txBody>
        </p:sp>
        <p:sp>
          <p:nvSpPr>
            <p:cNvPr id="19" name="Freeform 18"/>
            <p:cNvSpPr/>
            <p:nvPr/>
          </p:nvSpPr>
          <p:spPr>
            <a:xfrm>
              <a:off x="5191845" y="1479697"/>
              <a:ext cx="1981200" cy="539693"/>
            </a:xfrm>
            <a:custGeom>
              <a:avLst/>
              <a:gdLst>
                <a:gd name="connsiteX0" fmla="*/ 0 w 2600325"/>
                <a:gd name="connsiteY0" fmla="*/ 63961 h 383760"/>
                <a:gd name="connsiteX1" fmla="*/ 18734 w 2600325"/>
                <a:gd name="connsiteY1" fmla="*/ 18734 h 383760"/>
                <a:gd name="connsiteX2" fmla="*/ 63961 w 2600325"/>
                <a:gd name="connsiteY2" fmla="*/ 0 h 383760"/>
                <a:gd name="connsiteX3" fmla="*/ 2536364 w 2600325"/>
                <a:gd name="connsiteY3" fmla="*/ 0 h 383760"/>
                <a:gd name="connsiteX4" fmla="*/ 2581591 w 2600325"/>
                <a:gd name="connsiteY4" fmla="*/ 18734 h 383760"/>
                <a:gd name="connsiteX5" fmla="*/ 2600325 w 2600325"/>
                <a:gd name="connsiteY5" fmla="*/ 63961 h 383760"/>
                <a:gd name="connsiteX6" fmla="*/ 2600325 w 2600325"/>
                <a:gd name="connsiteY6" fmla="*/ 319799 h 383760"/>
                <a:gd name="connsiteX7" fmla="*/ 2581591 w 2600325"/>
                <a:gd name="connsiteY7" fmla="*/ 365026 h 383760"/>
                <a:gd name="connsiteX8" fmla="*/ 2536364 w 2600325"/>
                <a:gd name="connsiteY8" fmla="*/ 383760 h 383760"/>
                <a:gd name="connsiteX9" fmla="*/ 63961 w 2600325"/>
                <a:gd name="connsiteY9" fmla="*/ 383760 h 383760"/>
                <a:gd name="connsiteX10" fmla="*/ 18734 w 2600325"/>
                <a:gd name="connsiteY10" fmla="*/ 365026 h 383760"/>
                <a:gd name="connsiteX11" fmla="*/ 0 w 2600325"/>
                <a:gd name="connsiteY11" fmla="*/ 319799 h 383760"/>
                <a:gd name="connsiteX12" fmla="*/ 0 w 2600325"/>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325" h="383760">
                  <a:moveTo>
                    <a:pt x="0" y="63961"/>
                  </a:moveTo>
                  <a:cubicBezTo>
                    <a:pt x="0" y="46997"/>
                    <a:pt x="6739" y="30729"/>
                    <a:pt x="18734" y="18734"/>
                  </a:cubicBezTo>
                  <a:cubicBezTo>
                    <a:pt x="30729" y="6739"/>
                    <a:pt x="46998" y="0"/>
                    <a:pt x="63961" y="0"/>
                  </a:cubicBezTo>
                  <a:lnTo>
                    <a:pt x="2536364" y="0"/>
                  </a:lnTo>
                  <a:cubicBezTo>
                    <a:pt x="2553328" y="0"/>
                    <a:pt x="2569596" y="6739"/>
                    <a:pt x="2581591" y="18734"/>
                  </a:cubicBezTo>
                  <a:cubicBezTo>
                    <a:pt x="2593586" y="30729"/>
                    <a:pt x="2600325" y="46998"/>
                    <a:pt x="2600325" y="63961"/>
                  </a:cubicBezTo>
                  <a:lnTo>
                    <a:pt x="2600325" y="319799"/>
                  </a:lnTo>
                  <a:cubicBezTo>
                    <a:pt x="2600325" y="336763"/>
                    <a:pt x="2593586" y="353031"/>
                    <a:pt x="2581591" y="365026"/>
                  </a:cubicBezTo>
                  <a:cubicBezTo>
                    <a:pt x="2569596" y="377021"/>
                    <a:pt x="2553327" y="383760"/>
                    <a:pt x="2536364" y="383760"/>
                  </a:cubicBezTo>
                  <a:lnTo>
                    <a:pt x="63961" y="383760"/>
                  </a:lnTo>
                  <a:cubicBezTo>
                    <a:pt x="46997" y="383760"/>
                    <a:pt x="30729" y="377021"/>
                    <a:pt x="18734" y="365026"/>
                  </a:cubicBezTo>
                  <a:cubicBezTo>
                    <a:pt x="6739" y="353031"/>
                    <a:pt x="0" y="336762"/>
                    <a:pt x="0" y="319799"/>
                  </a:cubicBezTo>
                  <a:lnTo>
                    <a:pt x="0" y="639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020" tIns="18734" rIns="117020" bIns="18734" spcCol="1270" anchor="ctr"/>
            <a:lstStyle/>
            <a:p>
              <a:pPr algn="ctr" defTabSz="577807">
                <a:lnSpc>
                  <a:spcPct val="90000"/>
                </a:lnSpc>
                <a:spcAft>
                  <a:spcPct val="35000"/>
                </a:spcAft>
                <a:defRPr/>
              </a:pPr>
              <a:r>
                <a:rPr lang="en-GB" sz="2000" dirty="0">
                  <a:solidFill>
                    <a:srgbClr val="FFFFFF"/>
                  </a:solidFill>
                </a:rPr>
                <a:t>Chronic</a:t>
              </a:r>
              <a:endParaRPr lang="en-GB" sz="2000" baseline="30000" dirty="0">
                <a:solidFill>
                  <a:srgbClr val="FFFFFF"/>
                </a:solidFill>
              </a:endParaRPr>
            </a:p>
          </p:txBody>
        </p:sp>
      </p:grpSp>
      <p:grpSp>
        <p:nvGrpSpPr>
          <p:cNvPr id="162821" name="Group 31"/>
          <p:cNvGrpSpPr>
            <a:grpSpLocks/>
          </p:cNvGrpSpPr>
          <p:nvPr/>
        </p:nvGrpSpPr>
        <p:grpSpPr bwMode="auto">
          <a:xfrm>
            <a:off x="1354138" y="3074988"/>
            <a:ext cx="6399212" cy="1606550"/>
            <a:chOff x="1354138" y="3075666"/>
            <a:chExt cx="6399212" cy="1605516"/>
          </a:xfrm>
        </p:grpSpPr>
        <p:sp>
          <p:nvSpPr>
            <p:cNvPr id="20" name="Freeform 19"/>
            <p:cNvSpPr/>
            <p:nvPr/>
          </p:nvSpPr>
          <p:spPr>
            <a:xfrm>
              <a:off x="1354138" y="3546850"/>
              <a:ext cx="6399212" cy="1134332"/>
            </a:xfrm>
            <a:custGeom>
              <a:avLst/>
              <a:gdLst>
                <a:gd name="connsiteX0" fmla="*/ 0 w 3714750"/>
                <a:gd name="connsiteY0" fmla="*/ 0 h 880425"/>
                <a:gd name="connsiteX1" fmla="*/ 3714750 w 3714750"/>
                <a:gd name="connsiteY1" fmla="*/ 0 h 880425"/>
                <a:gd name="connsiteX2" fmla="*/ 3714750 w 3714750"/>
                <a:gd name="connsiteY2" fmla="*/ 880425 h 880425"/>
                <a:gd name="connsiteX3" fmla="*/ 0 w 3714750"/>
                <a:gd name="connsiteY3" fmla="*/ 880425 h 880425"/>
                <a:gd name="connsiteX4" fmla="*/ 0 w 3714750"/>
                <a:gd name="connsiteY4" fmla="*/ 0 h 88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880425">
                  <a:moveTo>
                    <a:pt x="0" y="0"/>
                  </a:moveTo>
                  <a:lnTo>
                    <a:pt x="3714750" y="0"/>
                  </a:lnTo>
                  <a:lnTo>
                    <a:pt x="3714750" y="880425"/>
                  </a:lnTo>
                  <a:lnTo>
                    <a:pt x="0" y="880425"/>
                  </a:lnTo>
                  <a:lnTo>
                    <a:pt x="0" y="0"/>
                  </a:lnTo>
                  <a:close/>
                </a:path>
              </a:pathLst>
            </a:custGeom>
            <a:solidFill>
              <a:schemeClr val="accent6">
                <a:lumMod val="20000"/>
                <a:lumOff val="80000"/>
                <a:alpha val="60000"/>
              </a:schemeClr>
            </a:solidFill>
            <a:ln w="15875">
              <a:prstDash val="lg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88306" tIns="270764" rIns="288306" bIns="92456" spcCol="1270" anchor="ctr"/>
            <a:lstStyle/>
            <a:p>
              <a:pPr marL="0" lvl="1" algn="ctr" defTabSz="577807">
                <a:lnSpc>
                  <a:spcPct val="90000"/>
                </a:lnSpc>
                <a:spcAft>
                  <a:spcPct val="15000"/>
                </a:spcAft>
                <a:defRPr/>
              </a:pPr>
              <a:r>
                <a:rPr lang="en-GB" sz="1300" dirty="0">
                  <a:solidFill>
                    <a:srgbClr val="000000">
                      <a:hueOff val="0"/>
                      <a:satOff val="0"/>
                      <a:lumOff val="0"/>
                      <a:alphaOff val="0"/>
                    </a:srgbClr>
                  </a:solidFill>
                </a:rPr>
                <a:t>In a 12-month period, 68.8% of patients with bipolar II and 74.5% of patients with bipolar I disorder rated mood episodes as clinically severe</a:t>
              </a:r>
            </a:p>
          </p:txBody>
        </p:sp>
        <p:sp>
          <p:nvSpPr>
            <p:cNvPr id="21" name="Freeform 20"/>
            <p:cNvSpPr/>
            <p:nvPr/>
          </p:nvSpPr>
          <p:spPr>
            <a:xfrm>
              <a:off x="2782888" y="3075666"/>
              <a:ext cx="3479800" cy="690118"/>
            </a:xfrm>
            <a:custGeom>
              <a:avLst/>
              <a:gdLst>
                <a:gd name="connsiteX0" fmla="*/ 0 w 2600325"/>
                <a:gd name="connsiteY0" fmla="*/ 63961 h 383760"/>
                <a:gd name="connsiteX1" fmla="*/ 18734 w 2600325"/>
                <a:gd name="connsiteY1" fmla="*/ 18734 h 383760"/>
                <a:gd name="connsiteX2" fmla="*/ 63961 w 2600325"/>
                <a:gd name="connsiteY2" fmla="*/ 0 h 383760"/>
                <a:gd name="connsiteX3" fmla="*/ 2536364 w 2600325"/>
                <a:gd name="connsiteY3" fmla="*/ 0 h 383760"/>
                <a:gd name="connsiteX4" fmla="*/ 2581591 w 2600325"/>
                <a:gd name="connsiteY4" fmla="*/ 18734 h 383760"/>
                <a:gd name="connsiteX5" fmla="*/ 2600325 w 2600325"/>
                <a:gd name="connsiteY5" fmla="*/ 63961 h 383760"/>
                <a:gd name="connsiteX6" fmla="*/ 2600325 w 2600325"/>
                <a:gd name="connsiteY6" fmla="*/ 319799 h 383760"/>
                <a:gd name="connsiteX7" fmla="*/ 2581591 w 2600325"/>
                <a:gd name="connsiteY7" fmla="*/ 365026 h 383760"/>
                <a:gd name="connsiteX8" fmla="*/ 2536364 w 2600325"/>
                <a:gd name="connsiteY8" fmla="*/ 383760 h 383760"/>
                <a:gd name="connsiteX9" fmla="*/ 63961 w 2600325"/>
                <a:gd name="connsiteY9" fmla="*/ 383760 h 383760"/>
                <a:gd name="connsiteX10" fmla="*/ 18734 w 2600325"/>
                <a:gd name="connsiteY10" fmla="*/ 365026 h 383760"/>
                <a:gd name="connsiteX11" fmla="*/ 0 w 2600325"/>
                <a:gd name="connsiteY11" fmla="*/ 319799 h 383760"/>
                <a:gd name="connsiteX12" fmla="*/ 0 w 2600325"/>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325" h="383760">
                  <a:moveTo>
                    <a:pt x="0" y="63961"/>
                  </a:moveTo>
                  <a:cubicBezTo>
                    <a:pt x="0" y="46997"/>
                    <a:pt x="6739" y="30729"/>
                    <a:pt x="18734" y="18734"/>
                  </a:cubicBezTo>
                  <a:cubicBezTo>
                    <a:pt x="30729" y="6739"/>
                    <a:pt x="46998" y="0"/>
                    <a:pt x="63961" y="0"/>
                  </a:cubicBezTo>
                  <a:lnTo>
                    <a:pt x="2536364" y="0"/>
                  </a:lnTo>
                  <a:cubicBezTo>
                    <a:pt x="2553328" y="0"/>
                    <a:pt x="2569596" y="6739"/>
                    <a:pt x="2581591" y="18734"/>
                  </a:cubicBezTo>
                  <a:cubicBezTo>
                    <a:pt x="2593586" y="30729"/>
                    <a:pt x="2600325" y="46998"/>
                    <a:pt x="2600325" y="63961"/>
                  </a:cubicBezTo>
                  <a:lnTo>
                    <a:pt x="2600325" y="319799"/>
                  </a:lnTo>
                  <a:cubicBezTo>
                    <a:pt x="2600325" y="336763"/>
                    <a:pt x="2593586" y="353031"/>
                    <a:pt x="2581591" y="365026"/>
                  </a:cubicBezTo>
                  <a:cubicBezTo>
                    <a:pt x="2569596" y="377021"/>
                    <a:pt x="2553327" y="383760"/>
                    <a:pt x="2536364" y="383760"/>
                  </a:cubicBezTo>
                  <a:lnTo>
                    <a:pt x="63961" y="383760"/>
                  </a:lnTo>
                  <a:cubicBezTo>
                    <a:pt x="46997" y="383760"/>
                    <a:pt x="30729" y="377021"/>
                    <a:pt x="18734" y="365026"/>
                  </a:cubicBezTo>
                  <a:cubicBezTo>
                    <a:pt x="6739" y="353031"/>
                    <a:pt x="0" y="336762"/>
                    <a:pt x="0" y="319799"/>
                  </a:cubicBezTo>
                  <a:lnTo>
                    <a:pt x="0" y="639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020" tIns="18734" rIns="117020" bIns="18734" spcCol="1270" anchor="ctr"/>
            <a:lstStyle/>
            <a:p>
              <a:pPr algn="ctr" defTabSz="577807">
                <a:lnSpc>
                  <a:spcPct val="90000"/>
                </a:lnSpc>
                <a:spcAft>
                  <a:spcPct val="35000"/>
                </a:spcAft>
                <a:defRPr/>
              </a:pPr>
              <a:r>
                <a:rPr lang="en-GB" sz="2000" dirty="0">
                  <a:solidFill>
                    <a:srgbClr val="FFFFFF"/>
                  </a:solidFill>
                </a:rPr>
                <a:t>Severe mood episodes</a:t>
              </a:r>
              <a:endParaRPr lang="en-GB" sz="2000" baseline="30000" dirty="0">
                <a:solidFill>
                  <a:srgbClr val="FFFFFF"/>
                </a:solidFill>
              </a:endParaRPr>
            </a:p>
          </p:txBody>
        </p:sp>
      </p:grpSp>
      <p:grpSp>
        <p:nvGrpSpPr>
          <p:cNvPr id="162822" name="Group 32"/>
          <p:cNvGrpSpPr>
            <a:grpSpLocks/>
          </p:cNvGrpSpPr>
          <p:nvPr/>
        </p:nvGrpSpPr>
        <p:grpSpPr bwMode="auto">
          <a:xfrm>
            <a:off x="1322388" y="4840288"/>
            <a:ext cx="6400800" cy="1346200"/>
            <a:chOff x="1322226" y="4839966"/>
            <a:chExt cx="6400800" cy="1346168"/>
          </a:xfrm>
        </p:grpSpPr>
        <p:sp>
          <p:nvSpPr>
            <p:cNvPr id="22" name="Freeform 21"/>
            <p:cNvSpPr/>
            <p:nvPr/>
          </p:nvSpPr>
          <p:spPr>
            <a:xfrm>
              <a:off x="1322226" y="5181270"/>
              <a:ext cx="6400800" cy="1004864"/>
            </a:xfrm>
            <a:custGeom>
              <a:avLst/>
              <a:gdLst>
                <a:gd name="connsiteX0" fmla="*/ 0 w 3714750"/>
                <a:gd name="connsiteY0" fmla="*/ 0 h 880425"/>
                <a:gd name="connsiteX1" fmla="*/ 3714750 w 3714750"/>
                <a:gd name="connsiteY1" fmla="*/ 0 h 880425"/>
                <a:gd name="connsiteX2" fmla="*/ 3714750 w 3714750"/>
                <a:gd name="connsiteY2" fmla="*/ 880425 h 880425"/>
                <a:gd name="connsiteX3" fmla="*/ 0 w 3714750"/>
                <a:gd name="connsiteY3" fmla="*/ 880425 h 880425"/>
                <a:gd name="connsiteX4" fmla="*/ 0 w 3714750"/>
                <a:gd name="connsiteY4" fmla="*/ 0 h 88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880425">
                  <a:moveTo>
                    <a:pt x="0" y="0"/>
                  </a:moveTo>
                  <a:lnTo>
                    <a:pt x="3714750" y="0"/>
                  </a:lnTo>
                  <a:lnTo>
                    <a:pt x="3714750" y="880425"/>
                  </a:lnTo>
                  <a:lnTo>
                    <a:pt x="0" y="880425"/>
                  </a:lnTo>
                  <a:lnTo>
                    <a:pt x="0" y="0"/>
                  </a:lnTo>
                  <a:close/>
                </a:path>
              </a:pathLst>
            </a:custGeom>
            <a:solidFill>
              <a:schemeClr val="accent6">
                <a:lumMod val="20000"/>
                <a:lumOff val="80000"/>
                <a:alpha val="60000"/>
              </a:schemeClr>
            </a:solidFill>
            <a:ln w="15875">
              <a:prstDash val="lg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88306" tIns="270764" rIns="288306" bIns="92456" spcCol="1270" anchor="ctr"/>
            <a:lstStyle/>
            <a:p>
              <a:pPr marL="0" lvl="1" algn="ctr" defTabSz="577807">
                <a:lnSpc>
                  <a:spcPct val="90000"/>
                </a:lnSpc>
                <a:spcAft>
                  <a:spcPct val="15000"/>
                </a:spcAft>
                <a:defRPr/>
              </a:pPr>
              <a:r>
                <a:rPr lang="en-GB" sz="1300" dirty="0">
                  <a:solidFill>
                    <a:srgbClr val="000000">
                      <a:hueOff val="0"/>
                      <a:satOff val="0"/>
                      <a:lumOff val="0"/>
                      <a:alphaOff val="0"/>
                    </a:srgbClr>
                  </a:solidFill>
                </a:rPr>
                <a:t>Symptoms of mania associated with an increased risk for substance abuse </a:t>
              </a:r>
            </a:p>
            <a:p>
              <a:pPr marL="0" lvl="1" algn="ctr" defTabSz="577807">
                <a:lnSpc>
                  <a:spcPct val="90000"/>
                </a:lnSpc>
                <a:spcAft>
                  <a:spcPct val="15000"/>
                </a:spcAft>
                <a:defRPr/>
              </a:pPr>
              <a:r>
                <a:rPr lang="en-GB" sz="1300" dirty="0">
                  <a:solidFill>
                    <a:srgbClr val="000000">
                      <a:hueOff val="0"/>
                      <a:satOff val="0"/>
                      <a:lumOff val="0"/>
                      <a:alphaOff val="0"/>
                    </a:srgbClr>
                  </a:solidFill>
                </a:rPr>
                <a:t>Symptoms of depression associated with severe functional impairment</a:t>
              </a:r>
            </a:p>
          </p:txBody>
        </p:sp>
        <p:sp>
          <p:nvSpPr>
            <p:cNvPr id="23" name="Freeform 22"/>
            <p:cNvSpPr/>
            <p:nvPr/>
          </p:nvSpPr>
          <p:spPr>
            <a:xfrm>
              <a:off x="2108038" y="4839966"/>
              <a:ext cx="4829175" cy="539737"/>
            </a:xfrm>
            <a:custGeom>
              <a:avLst/>
              <a:gdLst>
                <a:gd name="connsiteX0" fmla="*/ 0 w 2600325"/>
                <a:gd name="connsiteY0" fmla="*/ 63961 h 383760"/>
                <a:gd name="connsiteX1" fmla="*/ 18734 w 2600325"/>
                <a:gd name="connsiteY1" fmla="*/ 18734 h 383760"/>
                <a:gd name="connsiteX2" fmla="*/ 63961 w 2600325"/>
                <a:gd name="connsiteY2" fmla="*/ 0 h 383760"/>
                <a:gd name="connsiteX3" fmla="*/ 2536364 w 2600325"/>
                <a:gd name="connsiteY3" fmla="*/ 0 h 383760"/>
                <a:gd name="connsiteX4" fmla="*/ 2581591 w 2600325"/>
                <a:gd name="connsiteY4" fmla="*/ 18734 h 383760"/>
                <a:gd name="connsiteX5" fmla="*/ 2600325 w 2600325"/>
                <a:gd name="connsiteY5" fmla="*/ 63961 h 383760"/>
                <a:gd name="connsiteX6" fmla="*/ 2600325 w 2600325"/>
                <a:gd name="connsiteY6" fmla="*/ 319799 h 383760"/>
                <a:gd name="connsiteX7" fmla="*/ 2581591 w 2600325"/>
                <a:gd name="connsiteY7" fmla="*/ 365026 h 383760"/>
                <a:gd name="connsiteX8" fmla="*/ 2536364 w 2600325"/>
                <a:gd name="connsiteY8" fmla="*/ 383760 h 383760"/>
                <a:gd name="connsiteX9" fmla="*/ 63961 w 2600325"/>
                <a:gd name="connsiteY9" fmla="*/ 383760 h 383760"/>
                <a:gd name="connsiteX10" fmla="*/ 18734 w 2600325"/>
                <a:gd name="connsiteY10" fmla="*/ 365026 h 383760"/>
                <a:gd name="connsiteX11" fmla="*/ 0 w 2600325"/>
                <a:gd name="connsiteY11" fmla="*/ 319799 h 383760"/>
                <a:gd name="connsiteX12" fmla="*/ 0 w 2600325"/>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325" h="383760">
                  <a:moveTo>
                    <a:pt x="0" y="63961"/>
                  </a:moveTo>
                  <a:cubicBezTo>
                    <a:pt x="0" y="46997"/>
                    <a:pt x="6739" y="30729"/>
                    <a:pt x="18734" y="18734"/>
                  </a:cubicBezTo>
                  <a:cubicBezTo>
                    <a:pt x="30729" y="6739"/>
                    <a:pt x="46998" y="0"/>
                    <a:pt x="63961" y="0"/>
                  </a:cubicBezTo>
                  <a:lnTo>
                    <a:pt x="2536364" y="0"/>
                  </a:lnTo>
                  <a:cubicBezTo>
                    <a:pt x="2553328" y="0"/>
                    <a:pt x="2569596" y="6739"/>
                    <a:pt x="2581591" y="18734"/>
                  </a:cubicBezTo>
                  <a:cubicBezTo>
                    <a:pt x="2593586" y="30729"/>
                    <a:pt x="2600325" y="46998"/>
                    <a:pt x="2600325" y="63961"/>
                  </a:cubicBezTo>
                  <a:lnTo>
                    <a:pt x="2600325" y="319799"/>
                  </a:lnTo>
                  <a:cubicBezTo>
                    <a:pt x="2600325" y="336763"/>
                    <a:pt x="2593586" y="353031"/>
                    <a:pt x="2581591" y="365026"/>
                  </a:cubicBezTo>
                  <a:cubicBezTo>
                    <a:pt x="2569596" y="377021"/>
                    <a:pt x="2553327" y="383760"/>
                    <a:pt x="2536364" y="383760"/>
                  </a:cubicBezTo>
                  <a:lnTo>
                    <a:pt x="63961" y="383760"/>
                  </a:lnTo>
                  <a:cubicBezTo>
                    <a:pt x="46997" y="383760"/>
                    <a:pt x="30729" y="377021"/>
                    <a:pt x="18734" y="365026"/>
                  </a:cubicBezTo>
                  <a:cubicBezTo>
                    <a:pt x="6739" y="353031"/>
                    <a:pt x="0" y="336762"/>
                    <a:pt x="0" y="319799"/>
                  </a:cubicBezTo>
                  <a:lnTo>
                    <a:pt x="0" y="639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020" tIns="18734" rIns="117020" bIns="18734" spcCol="1270" anchor="ctr"/>
            <a:lstStyle/>
            <a:p>
              <a:pPr algn="ctr" defTabSz="577807">
                <a:lnSpc>
                  <a:spcPct val="90000"/>
                </a:lnSpc>
                <a:spcAft>
                  <a:spcPct val="35000"/>
                </a:spcAft>
                <a:defRPr/>
              </a:pPr>
              <a:r>
                <a:rPr lang="en-GB" sz="2000" dirty="0">
                  <a:solidFill>
                    <a:srgbClr val="FFFFFF"/>
                  </a:solidFill>
                </a:rPr>
                <a:t>Manic/depressive symptoms</a:t>
              </a:r>
              <a:endParaRPr lang="en-GB" sz="2000" baseline="30000" dirty="0">
                <a:solidFill>
                  <a:srgbClr val="FFFFFF"/>
                </a:solidFill>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0825" y="0"/>
            <a:ext cx="8447088" cy="1196975"/>
          </a:xfrm>
        </p:spPr>
        <p:txBody>
          <a:bodyPr/>
          <a:lstStyle/>
          <a:p>
            <a:r>
              <a:rPr lang="en-GB" smtClean="0"/>
              <a:t>The Characterisation of Mania</a:t>
            </a:r>
          </a:p>
        </p:txBody>
      </p:sp>
      <p:sp>
        <p:nvSpPr>
          <p:cNvPr id="3" name="Content Placeholder 2"/>
          <p:cNvSpPr>
            <a:spLocks noGrp="1"/>
          </p:cNvSpPr>
          <p:nvPr>
            <p:ph idx="1"/>
          </p:nvPr>
        </p:nvSpPr>
        <p:spPr>
          <a:xfrm>
            <a:off x="179388" y="1600200"/>
            <a:ext cx="8785225" cy="4525963"/>
          </a:xfrm>
          <a:solidFill>
            <a:schemeClr val="bg1"/>
          </a:solidFill>
        </p:spPr>
        <p:txBody>
          <a:bodyPr/>
          <a:lstStyle/>
          <a:p>
            <a:pPr marL="0" indent="0">
              <a:buFontTx/>
              <a:buNone/>
              <a:defRPr/>
            </a:pPr>
            <a:r>
              <a:rPr lang="en-GB" dirty="0" smtClean="0"/>
              <a:t>Is </a:t>
            </a:r>
            <a:r>
              <a:rPr lang="en-GB" dirty="0"/>
              <a:t>the manic episode in the context of bipolar disorder</a:t>
            </a:r>
            <a:r>
              <a:rPr lang="en-GB" dirty="0" smtClean="0"/>
              <a:t>?</a:t>
            </a:r>
          </a:p>
          <a:p>
            <a:pPr marL="0" indent="0">
              <a:buFontTx/>
              <a:buNone/>
              <a:defRPr/>
            </a:pPr>
            <a:endParaRPr lang="en-GB" dirty="0"/>
          </a:p>
          <a:p>
            <a:pPr marL="0" indent="0">
              <a:buFontTx/>
              <a:buNone/>
              <a:defRPr/>
            </a:pPr>
            <a:r>
              <a:rPr lang="en-GB" dirty="0" smtClean="0"/>
              <a:t>Is </a:t>
            </a:r>
            <a:r>
              <a:rPr lang="en-GB" dirty="0"/>
              <a:t>it secondary to organic illness</a:t>
            </a:r>
            <a:r>
              <a:rPr lang="en-GB" dirty="0" smtClean="0"/>
              <a:t>?</a:t>
            </a:r>
          </a:p>
          <a:p>
            <a:pPr marL="0" indent="0">
              <a:buFontTx/>
              <a:buNone/>
              <a:defRPr/>
            </a:pPr>
            <a:endParaRPr lang="en-GB" dirty="0"/>
          </a:p>
          <a:p>
            <a:pPr marL="0" indent="0">
              <a:buFontTx/>
              <a:buNone/>
              <a:defRPr/>
            </a:pPr>
            <a:r>
              <a:rPr lang="en-GB" dirty="0" smtClean="0"/>
              <a:t>Is </a:t>
            </a:r>
            <a:r>
              <a:rPr lang="en-GB" dirty="0"/>
              <a:t>it a mixed episode</a:t>
            </a:r>
            <a:r>
              <a:rPr lang="en-GB" dirty="0" smtClean="0"/>
              <a:t>?</a:t>
            </a:r>
          </a:p>
          <a:p>
            <a:pPr marL="0" indent="0">
              <a:buFontTx/>
              <a:buNone/>
              <a:defRPr/>
            </a:pPr>
            <a:endParaRPr lang="en-GB" dirty="0"/>
          </a:p>
          <a:p>
            <a:pPr marL="0" indent="0">
              <a:buFontTx/>
              <a:buNone/>
              <a:defRPr/>
            </a:pPr>
            <a:r>
              <a:rPr lang="en-GB" dirty="0" smtClean="0"/>
              <a:t>What is the pattern of the broader bipolar illness?</a:t>
            </a:r>
          </a:p>
          <a:p>
            <a:pPr marL="0" indent="0">
              <a:buFontTx/>
              <a:buNone/>
              <a:defRPr/>
            </a:pPr>
            <a:endParaRPr lang="en-GB" dirty="0"/>
          </a:p>
          <a:p>
            <a:pPr marL="0" indent="0">
              <a:buFontTx/>
              <a:buNone/>
              <a:defRPr/>
            </a:pPr>
            <a:r>
              <a:rPr lang="en-GB" dirty="0" smtClean="0"/>
              <a:t>Is there co-morbid </a:t>
            </a:r>
            <a:r>
              <a:rPr lang="en-GB" dirty="0"/>
              <a:t>alcohol and/or substance misuse or anxiety disorder</a:t>
            </a:r>
            <a:r>
              <a:rPr lang="en-GB" dirty="0" smtClean="0"/>
              <a:t>?</a:t>
            </a:r>
          </a:p>
          <a:p>
            <a:pPr marL="0" indent="0">
              <a:buFontTx/>
              <a:buNone/>
              <a:defRPr/>
            </a:pPr>
            <a:endParaRPr lang="en-GB" dirty="0"/>
          </a:p>
          <a:p>
            <a:pPr marL="0" indent="0">
              <a:buFontTx/>
              <a:buNone/>
              <a:defRPr/>
            </a:pPr>
            <a:r>
              <a:rPr lang="en-GB" dirty="0" smtClean="0"/>
              <a:t>Is </a:t>
            </a:r>
            <a:r>
              <a:rPr lang="en-GB" dirty="0"/>
              <a:t>there physical comorbidity or pregnancy?</a:t>
            </a:r>
            <a:br>
              <a:rPr lang="en-GB" dirty="0"/>
            </a:br>
            <a:endParaRPr lang="en-GB" b="1" dirty="0"/>
          </a:p>
          <a:p>
            <a:pPr marL="0" indent="0">
              <a:buFontTx/>
              <a:buNone/>
              <a:defRPr/>
            </a:pPr>
            <a:r>
              <a:rPr lang="en-GB" dirty="0" smtClean="0"/>
              <a:t>What </a:t>
            </a:r>
            <a:r>
              <a:rPr lang="en-GB" dirty="0"/>
              <a:t>are the associated risks?</a:t>
            </a:r>
          </a:p>
          <a:p>
            <a:pPr marL="0" indent="0">
              <a:buFontTx/>
              <a:buNone/>
              <a:defRPr/>
            </a:pPr>
            <a:r>
              <a:rPr lang="en-GB" dirty="0"/>
              <a:t> </a:t>
            </a:r>
          </a:p>
          <a:p>
            <a:pPr>
              <a:defRPr/>
            </a:pPr>
            <a:endParaRPr lang="en-GB"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0825" y="0"/>
            <a:ext cx="8447088" cy="1196975"/>
          </a:xfrm>
        </p:spPr>
        <p:txBody>
          <a:bodyPr/>
          <a:lstStyle/>
          <a:p>
            <a:r>
              <a:rPr lang="en-GB" smtClean="0"/>
              <a:t>Constructing an Initial Treatment Plan</a:t>
            </a:r>
          </a:p>
        </p:txBody>
      </p:sp>
      <p:graphicFrame>
        <p:nvGraphicFramePr>
          <p:cNvPr id="6" name="Content Placeholder 5"/>
          <p:cNvGraphicFramePr>
            <a:graphicFrameLocks noGrp="1"/>
          </p:cNvGraphicFramePr>
          <p:nvPr>
            <p:ph idx="1"/>
          </p:nvPr>
        </p:nvGraphicFramePr>
        <p:xfrm>
          <a:off x="179388" y="1462088"/>
          <a:ext cx="8856662" cy="5116513"/>
        </p:xfrm>
        <a:graphic>
          <a:graphicData uri="http://schemas.openxmlformats.org/drawingml/2006/table">
            <a:tbl>
              <a:tblPr firstRow="1" bandRow="1">
                <a:tableStyleId>{5C22544A-7EE6-4342-B048-85BDC9FD1C3A}</a:tableStyleId>
              </a:tblPr>
              <a:tblGrid>
                <a:gridCol w="3294197"/>
                <a:gridCol w="5562465"/>
              </a:tblGrid>
              <a:tr h="1691618">
                <a:tc>
                  <a:txBody>
                    <a:bodyPr/>
                    <a:lstStyle/>
                    <a:p>
                      <a:pPr>
                        <a:lnSpc>
                          <a:spcPct val="150000"/>
                        </a:lnSpc>
                      </a:pPr>
                      <a:r>
                        <a:rPr lang="en-GB" sz="1400" b="1" dirty="0" smtClean="0">
                          <a:solidFill>
                            <a:srgbClr val="C00000"/>
                          </a:solidFill>
                        </a:rPr>
                        <a:t>Not</a:t>
                      </a:r>
                      <a:r>
                        <a:rPr lang="en-GB" sz="1400" b="1" baseline="0" dirty="0" smtClean="0">
                          <a:solidFill>
                            <a:srgbClr val="C00000"/>
                          </a:solidFill>
                        </a:rPr>
                        <a:t> already on medication</a:t>
                      </a:r>
                    </a:p>
                    <a:p>
                      <a:pPr>
                        <a:lnSpc>
                          <a:spcPct val="150000"/>
                        </a:lnSpc>
                      </a:pPr>
                      <a:endParaRPr lang="en-GB" sz="1400" b="1" baseline="0" dirty="0" smtClean="0">
                        <a:solidFill>
                          <a:srgbClr val="C00000"/>
                        </a:solidFill>
                      </a:endParaRPr>
                    </a:p>
                    <a:p>
                      <a:pPr>
                        <a:lnSpc>
                          <a:spcPct val="150000"/>
                        </a:lnSpc>
                      </a:pPr>
                      <a:endParaRPr lang="en-GB" sz="1400" b="1" dirty="0" smtClean="0">
                        <a:solidFill>
                          <a:srgbClr val="C00000"/>
                        </a:solidFill>
                      </a:endParaRPr>
                    </a:p>
                    <a:p>
                      <a:pPr>
                        <a:lnSpc>
                          <a:spcPct val="150000"/>
                        </a:lnSpc>
                      </a:pPr>
                      <a:endParaRPr lang="en-GB" sz="1400" b="1" dirty="0">
                        <a:solidFill>
                          <a:srgbClr val="C00000"/>
                        </a:solidFill>
                      </a:endParaRPr>
                    </a:p>
                  </a:txBody>
                  <a:tcPr marL="91446" marR="91446" marT="45709" marB="4570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nSpc>
                          <a:spcPct val="150000"/>
                        </a:lnSpc>
                      </a:pPr>
                      <a:r>
                        <a:rPr lang="en-GB" sz="1400" b="0" dirty="0" smtClean="0">
                          <a:solidFill>
                            <a:schemeClr val="tx1"/>
                          </a:solidFill>
                        </a:rPr>
                        <a:t>Initiate </a:t>
                      </a:r>
                      <a:r>
                        <a:rPr lang="en-GB" sz="1400" b="0" dirty="0" smtClean="0">
                          <a:solidFill>
                            <a:srgbClr val="C00000"/>
                          </a:solidFill>
                        </a:rPr>
                        <a:t>oral (atypical) antipsychotic or</a:t>
                      </a:r>
                      <a:r>
                        <a:rPr lang="en-GB" sz="1400" b="0" baseline="0" dirty="0" smtClean="0">
                          <a:solidFill>
                            <a:srgbClr val="C00000"/>
                          </a:solidFill>
                        </a:rPr>
                        <a:t> valproate</a:t>
                      </a:r>
                    </a:p>
                    <a:p>
                      <a:pPr>
                        <a:lnSpc>
                          <a:spcPct val="150000"/>
                        </a:lnSpc>
                      </a:pPr>
                      <a:r>
                        <a:rPr lang="en-GB" sz="1400" b="0" baseline="0" dirty="0" smtClean="0">
                          <a:solidFill>
                            <a:schemeClr val="tx1"/>
                          </a:solidFill>
                        </a:rPr>
                        <a:t>If mania less severe, </a:t>
                      </a:r>
                      <a:r>
                        <a:rPr lang="en-GB" sz="1400" b="0" baseline="0" dirty="0" smtClean="0">
                          <a:solidFill>
                            <a:srgbClr val="C00000"/>
                          </a:solidFill>
                        </a:rPr>
                        <a:t>lithium or carbamazepine</a:t>
                      </a:r>
                    </a:p>
                    <a:p>
                      <a:pPr>
                        <a:lnSpc>
                          <a:spcPct val="150000"/>
                        </a:lnSpc>
                      </a:pPr>
                      <a:r>
                        <a:rPr lang="en-GB" sz="1400" b="0" baseline="0" dirty="0" smtClean="0">
                          <a:solidFill>
                            <a:schemeClr val="tx1"/>
                          </a:solidFill>
                        </a:rPr>
                        <a:t>Consider an oral benzodiazepine</a:t>
                      </a:r>
                    </a:p>
                    <a:p>
                      <a:pPr>
                        <a:lnSpc>
                          <a:spcPct val="150000"/>
                        </a:lnSpc>
                      </a:pPr>
                      <a:r>
                        <a:rPr lang="en-GB" sz="1400" b="0" baseline="0" dirty="0" smtClean="0">
                          <a:solidFill>
                            <a:schemeClr val="tx1"/>
                          </a:solidFill>
                        </a:rPr>
                        <a:t>Tapered discontinuation of antidepressants</a:t>
                      </a:r>
                    </a:p>
                    <a:p>
                      <a:pPr>
                        <a:lnSpc>
                          <a:spcPct val="150000"/>
                        </a:lnSpc>
                      </a:pPr>
                      <a:endParaRPr lang="en-GB" sz="1400" b="0" dirty="0">
                        <a:solidFill>
                          <a:schemeClr val="tx1"/>
                        </a:solidFill>
                      </a:endParaRPr>
                    </a:p>
                  </a:txBody>
                  <a:tcPr marL="91446" marR="91446" marT="45709" marB="4570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1051538">
                <a:tc>
                  <a:txBody>
                    <a:bodyPr/>
                    <a:lstStyle/>
                    <a:p>
                      <a:pPr>
                        <a:lnSpc>
                          <a:spcPct val="150000"/>
                        </a:lnSpc>
                      </a:pPr>
                      <a:r>
                        <a:rPr lang="en-GB" sz="1400" b="1" dirty="0" smtClean="0">
                          <a:solidFill>
                            <a:srgbClr val="C00000"/>
                          </a:solidFill>
                        </a:rPr>
                        <a:t>Inadequate</a:t>
                      </a:r>
                      <a:r>
                        <a:rPr lang="en-GB" sz="1400" b="1" baseline="0" dirty="0" smtClean="0">
                          <a:solidFill>
                            <a:srgbClr val="C00000"/>
                          </a:solidFill>
                        </a:rPr>
                        <a:t> control with good treatment adherence</a:t>
                      </a:r>
                    </a:p>
                    <a:p>
                      <a:pPr>
                        <a:lnSpc>
                          <a:spcPct val="150000"/>
                        </a:lnSpc>
                      </a:pPr>
                      <a:endParaRPr lang="en-GB" sz="1400" b="1" dirty="0">
                        <a:solidFill>
                          <a:srgbClr val="C00000"/>
                        </a:solidFill>
                      </a:endParaRPr>
                    </a:p>
                  </a:txBody>
                  <a:tcPr marL="91446" marR="91446" marT="45709" marB="4570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50000"/>
                        </a:lnSpc>
                      </a:pPr>
                      <a:r>
                        <a:rPr lang="en-GB" sz="1400" baseline="0" dirty="0" smtClean="0"/>
                        <a:t>Increase anti-manic agent to highest well-tolerated dose</a:t>
                      </a:r>
                    </a:p>
                    <a:p>
                      <a:pPr>
                        <a:lnSpc>
                          <a:spcPct val="150000"/>
                        </a:lnSpc>
                      </a:pPr>
                      <a:r>
                        <a:rPr lang="en-GB" sz="1400" baseline="0" dirty="0" smtClean="0"/>
                        <a:t>Add an agent from a different class</a:t>
                      </a:r>
                    </a:p>
                    <a:p>
                      <a:pPr>
                        <a:lnSpc>
                          <a:spcPct val="150000"/>
                        </a:lnSpc>
                      </a:pPr>
                      <a:endParaRPr lang="en-GB" sz="1400" dirty="0"/>
                    </a:p>
                  </a:txBody>
                  <a:tcPr marL="91446" marR="91446" marT="45709" marB="4570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935745">
                <a:tc>
                  <a:txBody>
                    <a:bodyPr/>
                    <a:lstStyle/>
                    <a:p>
                      <a:pPr>
                        <a:lnSpc>
                          <a:spcPct val="150000"/>
                        </a:lnSpc>
                      </a:pPr>
                      <a:r>
                        <a:rPr lang="en-GB" sz="1400" b="1" dirty="0" smtClean="0">
                          <a:solidFill>
                            <a:srgbClr val="C00000"/>
                          </a:solidFill>
                        </a:rPr>
                        <a:t>Poor</a:t>
                      </a:r>
                      <a:r>
                        <a:rPr lang="en-GB" sz="1400" b="1" baseline="0" dirty="0" smtClean="0">
                          <a:solidFill>
                            <a:srgbClr val="C00000"/>
                          </a:solidFill>
                        </a:rPr>
                        <a:t> adherence</a:t>
                      </a:r>
                      <a:endParaRPr lang="en-GB" sz="1400" b="1" dirty="0">
                        <a:solidFill>
                          <a:srgbClr val="C00000"/>
                        </a:solidFill>
                      </a:endParaRPr>
                    </a:p>
                  </a:txBody>
                  <a:tcPr marL="91446" marR="91446" marT="45709" marB="4570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50000"/>
                        </a:lnSpc>
                      </a:pPr>
                      <a:r>
                        <a:rPr lang="en-GB" sz="1400" dirty="0" smtClean="0"/>
                        <a:t>Perceived or actual side effects? –minimise</a:t>
                      </a:r>
                      <a:r>
                        <a:rPr lang="en-GB" sz="1400" baseline="0" dirty="0" smtClean="0"/>
                        <a:t> these.</a:t>
                      </a:r>
                      <a:endParaRPr lang="en-GB" sz="1400" dirty="0" smtClean="0"/>
                    </a:p>
                    <a:p>
                      <a:pPr>
                        <a:lnSpc>
                          <a:spcPct val="150000"/>
                        </a:lnSpc>
                      </a:pPr>
                      <a:r>
                        <a:rPr lang="en-GB" sz="1400" dirty="0" smtClean="0"/>
                        <a:t>Other reasons? Address,</a:t>
                      </a:r>
                      <a:r>
                        <a:rPr lang="en-GB" sz="1400" baseline="0" dirty="0" smtClean="0"/>
                        <a:t> if possible.</a:t>
                      </a:r>
                      <a:endParaRPr lang="en-GB" sz="1400" dirty="0"/>
                    </a:p>
                  </a:txBody>
                  <a:tcPr marL="91446" marR="91446" marT="45709" marB="4570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437612">
                <a:tc>
                  <a:txBody>
                    <a:bodyPr/>
                    <a:lstStyle/>
                    <a:p>
                      <a:pPr>
                        <a:lnSpc>
                          <a:spcPct val="150000"/>
                        </a:lnSpc>
                      </a:pPr>
                      <a:r>
                        <a:rPr lang="en-GB" sz="1400" b="1" dirty="0" smtClean="0">
                          <a:solidFill>
                            <a:srgbClr val="C00000"/>
                          </a:solidFill>
                        </a:rPr>
                        <a:t>Need for parenteral</a:t>
                      </a:r>
                      <a:r>
                        <a:rPr lang="en-GB" sz="1400" b="1" baseline="0" dirty="0" smtClean="0">
                          <a:solidFill>
                            <a:srgbClr val="C00000"/>
                          </a:solidFill>
                        </a:rPr>
                        <a:t> treatment</a:t>
                      </a:r>
                      <a:endParaRPr lang="en-GB" sz="1400" b="1" dirty="0">
                        <a:solidFill>
                          <a:srgbClr val="C00000"/>
                        </a:solidFill>
                      </a:endParaRPr>
                    </a:p>
                  </a:txBody>
                  <a:tcPr marL="91446" marR="91446" marT="45709" marB="4570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50000"/>
                        </a:lnSpc>
                      </a:pPr>
                      <a:r>
                        <a:rPr lang="en-GB" sz="1400" dirty="0" smtClean="0"/>
                        <a:t>Follow established local protocols</a:t>
                      </a:r>
                    </a:p>
                    <a:p>
                      <a:pPr>
                        <a:lnSpc>
                          <a:spcPct val="150000"/>
                        </a:lnSpc>
                      </a:pPr>
                      <a:r>
                        <a:rPr lang="en-GB" sz="1400" dirty="0" smtClean="0"/>
                        <a:t>Lowest doses necessary for shortest</a:t>
                      </a:r>
                      <a:r>
                        <a:rPr lang="en-GB" sz="1400" baseline="0" dirty="0" smtClean="0"/>
                        <a:t> time necessary</a:t>
                      </a:r>
                    </a:p>
                    <a:p>
                      <a:pPr>
                        <a:lnSpc>
                          <a:spcPct val="150000"/>
                        </a:lnSpc>
                      </a:pPr>
                      <a:r>
                        <a:rPr lang="en-GB" sz="1400" baseline="0" dirty="0" smtClean="0"/>
                        <a:t>Do not escalate antipsychotic dose for sedation only</a:t>
                      </a:r>
                      <a:endParaRPr lang="en-GB" sz="1400" dirty="0"/>
                    </a:p>
                  </a:txBody>
                  <a:tcPr marL="91446" marR="91446" marT="45709" marB="4570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7" name="TextBox 6"/>
          <p:cNvSpPr txBox="1"/>
          <p:nvPr/>
        </p:nvSpPr>
        <p:spPr>
          <a:xfrm rot="10800000" flipV="1">
            <a:off x="6588125" y="6480175"/>
            <a:ext cx="2160588" cy="276225"/>
          </a:xfrm>
          <a:prstGeom prst="rect">
            <a:avLst/>
          </a:prstGeom>
          <a:noFill/>
        </p:spPr>
        <p:txBody>
          <a:bodyPr>
            <a:spAutoFit/>
          </a:bodyPr>
          <a:lstStyle/>
          <a:p>
            <a:pPr algn="r">
              <a:defRPr/>
            </a:pPr>
            <a:r>
              <a:rPr lang="en-GB" sz="1200" b="1" dirty="0">
                <a:latin typeface="+mn-lt"/>
                <a:cs typeface="Arial" charset="0"/>
              </a:rPr>
              <a:t>BAP Guidelines, 2009</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50825" y="-6350"/>
            <a:ext cx="8893175" cy="1141413"/>
          </a:xfrm>
        </p:spPr>
        <p:txBody>
          <a:bodyPr lIns="91392" tIns="45696" rIns="91392" bIns="45696" anchor="b"/>
          <a:lstStyle/>
          <a:p>
            <a:pPr marL="4763" indent="-4763" eaLnBrk="1" hangingPunct="1">
              <a:lnSpc>
                <a:spcPct val="150000"/>
              </a:lnSpc>
            </a:pPr>
            <a:r>
              <a:rPr lang="en-GB" smtClean="0"/>
              <a:t>Randomised Placebo-Controlled Trials in Mania</a:t>
            </a:r>
            <a:br>
              <a:rPr lang="en-GB" smtClean="0"/>
            </a:br>
            <a:r>
              <a:rPr lang="en-GB" sz="1800" smtClean="0"/>
              <a:t>Response Rates</a:t>
            </a:r>
            <a:endParaRPr lang="en-GB" sz="1800" baseline="30000" smtClean="0"/>
          </a:p>
        </p:txBody>
      </p:sp>
      <p:sp>
        <p:nvSpPr>
          <p:cNvPr id="11267" name="Rectangle 3"/>
          <p:cNvSpPr>
            <a:spLocks noChangeArrowheads="1"/>
          </p:cNvSpPr>
          <p:nvPr/>
        </p:nvSpPr>
        <p:spPr bwMode="auto">
          <a:xfrm>
            <a:off x="6645275" y="6335713"/>
            <a:ext cx="2197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65" tIns="45682" rIns="91365" bIns="45682" anchor="b"/>
          <a:lstStyle/>
          <a:p>
            <a:pPr algn="r" defTabSz="909638" eaLnBrk="0" hangingPunct="0">
              <a:defRPr/>
            </a:pPr>
            <a:r>
              <a:rPr lang="en-GB" sz="1400" b="1" dirty="0">
                <a:solidFill>
                  <a:srgbClr val="000000"/>
                </a:solidFill>
                <a:latin typeface="+mn-lt"/>
                <a:ea typeface="ＭＳ Ｐゴシック" pitchFamily="34" charset="-128"/>
                <a:cs typeface="Arial" charset="0"/>
              </a:rPr>
              <a:t>Smith et al, </a:t>
            </a:r>
            <a:r>
              <a:rPr lang="it-IT" sz="1400" b="1" dirty="0">
                <a:solidFill>
                  <a:srgbClr val="000000"/>
                </a:solidFill>
                <a:latin typeface="+mn-lt"/>
                <a:ea typeface="ＭＳ Ｐゴシック" pitchFamily="34" charset="-128"/>
                <a:cs typeface="Arial" charset="0"/>
              </a:rPr>
              <a:t>2007</a:t>
            </a:r>
            <a:endParaRPr lang="en-GB" sz="1400" b="1" dirty="0">
              <a:solidFill>
                <a:srgbClr val="000000"/>
              </a:solidFill>
              <a:latin typeface="+mn-lt"/>
              <a:ea typeface="ＭＳ Ｐゴシック" pitchFamily="34" charset="-128"/>
              <a:cs typeface="Arial" charset="0"/>
            </a:endParaRPr>
          </a:p>
        </p:txBody>
      </p:sp>
      <p:sp>
        <p:nvSpPr>
          <p:cNvPr id="9220" name="Line 4"/>
          <p:cNvSpPr>
            <a:spLocks noChangeShapeType="1"/>
          </p:cNvSpPr>
          <p:nvPr/>
        </p:nvSpPr>
        <p:spPr bwMode="auto">
          <a:xfrm rot="5400000">
            <a:off x="5526882" y="3748881"/>
            <a:ext cx="0" cy="4024313"/>
          </a:xfrm>
          <a:prstGeom prst="line">
            <a:avLst/>
          </a:prstGeom>
          <a:noFill/>
          <a:ln w="0">
            <a:solidFill>
              <a:schemeClr val="tx1"/>
            </a:solidFill>
            <a:round/>
            <a:headEnd/>
            <a:tailEnd/>
          </a:ln>
        </p:spPr>
        <p:txBody>
          <a:bodyPr lIns="91379" tIns="45689" rIns="91379" bIns="45689"/>
          <a:lstStyle/>
          <a:p>
            <a:endParaRPr lang="en-CA"/>
          </a:p>
        </p:txBody>
      </p:sp>
      <p:sp>
        <p:nvSpPr>
          <p:cNvPr id="9221" name="Line 5"/>
          <p:cNvSpPr>
            <a:spLocks noChangeShapeType="1"/>
          </p:cNvSpPr>
          <p:nvPr/>
        </p:nvSpPr>
        <p:spPr bwMode="auto">
          <a:xfrm rot="5400000">
            <a:off x="4865687" y="5802313"/>
            <a:ext cx="28575" cy="0"/>
          </a:xfrm>
          <a:prstGeom prst="line">
            <a:avLst/>
          </a:prstGeom>
          <a:noFill/>
          <a:ln w="0">
            <a:solidFill>
              <a:schemeClr val="tx1"/>
            </a:solidFill>
            <a:round/>
            <a:headEnd/>
            <a:tailEnd/>
          </a:ln>
        </p:spPr>
        <p:txBody>
          <a:bodyPr lIns="91379" tIns="45689" rIns="91379" bIns="45689"/>
          <a:lstStyle/>
          <a:p>
            <a:endParaRPr lang="en-CA"/>
          </a:p>
        </p:txBody>
      </p:sp>
      <p:sp>
        <p:nvSpPr>
          <p:cNvPr id="9222" name="Line 6"/>
          <p:cNvSpPr>
            <a:spLocks noChangeShapeType="1"/>
          </p:cNvSpPr>
          <p:nvPr/>
        </p:nvSpPr>
        <p:spPr bwMode="auto">
          <a:xfrm rot="5400000">
            <a:off x="6197600" y="5802313"/>
            <a:ext cx="28575" cy="0"/>
          </a:xfrm>
          <a:prstGeom prst="line">
            <a:avLst/>
          </a:prstGeom>
          <a:noFill/>
          <a:ln w="0">
            <a:solidFill>
              <a:schemeClr val="tx1"/>
            </a:solidFill>
            <a:round/>
            <a:headEnd/>
            <a:tailEnd/>
          </a:ln>
        </p:spPr>
        <p:txBody>
          <a:bodyPr lIns="91379" tIns="45689" rIns="91379" bIns="45689"/>
          <a:lstStyle/>
          <a:p>
            <a:endParaRPr lang="en-CA"/>
          </a:p>
        </p:txBody>
      </p:sp>
      <p:sp>
        <p:nvSpPr>
          <p:cNvPr id="9223" name="Line 7"/>
          <p:cNvSpPr>
            <a:spLocks noChangeShapeType="1"/>
          </p:cNvSpPr>
          <p:nvPr/>
        </p:nvSpPr>
        <p:spPr bwMode="auto">
          <a:xfrm rot="5400000">
            <a:off x="7540625" y="5802313"/>
            <a:ext cx="28575" cy="0"/>
          </a:xfrm>
          <a:prstGeom prst="line">
            <a:avLst/>
          </a:prstGeom>
          <a:noFill/>
          <a:ln w="0">
            <a:solidFill>
              <a:schemeClr val="tx1"/>
            </a:solidFill>
            <a:round/>
            <a:headEnd/>
            <a:tailEnd/>
          </a:ln>
        </p:spPr>
        <p:txBody>
          <a:bodyPr lIns="91379" tIns="45689" rIns="91379" bIns="45689"/>
          <a:lstStyle/>
          <a:p>
            <a:endParaRPr lang="en-CA"/>
          </a:p>
        </p:txBody>
      </p:sp>
      <p:sp>
        <p:nvSpPr>
          <p:cNvPr id="9224" name="Freeform 8"/>
          <p:cNvSpPr>
            <a:spLocks/>
          </p:cNvSpPr>
          <p:nvPr/>
        </p:nvSpPr>
        <p:spPr bwMode="auto">
          <a:xfrm rot="5400000">
            <a:off x="5246688" y="5670550"/>
            <a:ext cx="58738" cy="58737"/>
          </a:xfrm>
          <a:custGeom>
            <a:avLst/>
            <a:gdLst>
              <a:gd name="T0" fmla="*/ 2147483647 w 27"/>
              <a:gd name="T1" fmla="*/ 0 h 27"/>
              <a:gd name="T2" fmla="*/ 2147483647 w 27"/>
              <a:gd name="T3" fmla="*/ 2147483647 h 27"/>
              <a:gd name="T4" fmla="*/ 2147483647 w 27"/>
              <a:gd name="T5" fmla="*/ 2147483647 h 27"/>
              <a:gd name="T6" fmla="*/ 0 w 27"/>
              <a:gd name="T7" fmla="*/ 2147483647 h 27"/>
              <a:gd name="T8" fmla="*/ 2147483647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4"/>
                </a:lnTo>
                <a:lnTo>
                  <a:pt x="13" y="27"/>
                </a:lnTo>
                <a:lnTo>
                  <a:pt x="0" y="14"/>
                </a:lnTo>
                <a:lnTo>
                  <a:pt x="13" y="0"/>
                </a:lnTo>
                <a:close/>
              </a:path>
            </a:pathLst>
          </a:custGeom>
          <a:solidFill>
            <a:srgbClr val="FFCC00"/>
          </a:solidFill>
          <a:ln w="57150">
            <a:solidFill>
              <a:schemeClr val="tx1"/>
            </a:solidFill>
            <a:round/>
            <a:headEnd/>
            <a:tailEnd/>
          </a:ln>
        </p:spPr>
        <p:txBody>
          <a:bodyPr lIns="91379" tIns="45689" rIns="91379" bIns="45689"/>
          <a:lstStyle/>
          <a:p>
            <a:endParaRPr lang="en-CA"/>
          </a:p>
        </p:txBody>
      </p:sp>
      <p:sp>
        <p:nvSpPr>
          <p:cNvPr id="9225" name="Rectangle 9"/>
          <p:cNvSpPr>
            <a:spLocks noChangeArrowheads="1"/>
          </p:cNvSpPr>
          <p:nvPr/>
        </p:nvSpPr>
        <p:spPr bwMode="auto">
          <a:xfrm>
            <a:off x="3436938" y="5881688"/>
            <a:ext cx="212725" cy="184150"/>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200">
                <a:solidFill>
                  <a:srgbClr val="000000"/>
                </a:solidFill>
                <a:ea typeface="굴림" pitchFamily="34" charset="-127"/>
              </a:rPr>
              <a:t>0.1</a:t>
            </a:r>
          </a:p>
        </p:txBody>
      </p:sp>
      <p:sp>
        <p:nvSpPr>
          <p:cNvPr id="9226" name="Rectangle 10"/>
          <p:cNvSpPr>
            <a:spLocks noChangeArrowheads="1"/>
          </p:cNvSpPr>
          <p:nvPr/>
        </p:nvSpPr>
        <p:spPr bwMode="auto">
          <a:xfrm>
            <a:off x="4832350" y="5881688"/>
            <a:ext cx="85725" cy="184150"/>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200">
                <a:solidFill>
                  <a:srgbClr val="000000"/>
                </a:solidFill>
                <a:ea typeface="굴림" pitchFamily="34" charset="-127"/>
              </a:rPr>
              <a:t>1</a:t>
            </a:r>
          </a:p>
        </p:txBody>
      </p:sp>
      <p:sp>
        <p:nvSpPr>
          <p:cNvPr id="9227" name="Rectangle 11"/>
          <p:cNvSpPr>
            <a:spLocks noChangeArrowheads="1"/>
          </p:cNvSpPr>
          <p:nvPr/>
        </p:nvSpPr>
        <p:spPr bwMode="auto">
          <a:xfrm>
            <a:off x="6138863" y="5881688"/>
            <a:ext cx="169862" cy="184150"/>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200">
                <a:solidFill>
                  <a:srgbClr val="000000"/>
                </a:solidFill>
                <a:ea typeface="굴림" pitchFamily="34" charset="-127"/>
              </a:rPr>
              <a:t>10</a:t>
            </a:r>
          </a:p>
        </p:txBody>
      </p:sp>
      <p:sp>
        <p:nvSpPr>
          <p:cNvPr id="9228" name="Rectangle 12"/>
          <p:cNvSpPr>
            <a:spLocks noChangeArrowheads="1"/>
          </p:cNvSpPr>
          <p:nvPr/>
        </p:nvSpPr>
        <p:spPr bwMode="auto">
          <a:xfrm>
            <a:off x="7432675" y="5881688"/>
            <a:ext cx="255588" cy="184150"/>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200">
                <a:solidFill>
                  <a:srgbClr val="000000"/>
                </a:solidFill>
                <a:ea typeface="굴림" pitchFamily="34" charset="-127"/>
              </a:rPr>
              <a:t>100</a:t>
            </a:r>
          </a:p>
        </p:txBody>
      </p:sp>
      <p:sp>
        <p:nvSpPr>
          <p:cNvPr id="9229" name="Rectangle 13"/>
          <p:cNvSpPr>
            <a:spLocks noChangeArrowheads="1"/>
          </p:cNvSpPr>
          <p:nvPr/>
        </p:nvSpPr>
        <p:spPr bwMode="auto">
          <a:xfrm>
            <a:off x="2212975" y="1603375"/>
            <a:ext cx="1325563"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Brecher &amp; Huizar, 2003</a:t>
            </a:r>
          </a:p>
        </p:txBody>
      </p:sp>
      <p:sp>
        <p:nvSpPr>
          <p:cNvPr id="9230" name="Rectangle 14"/>
          <p:cNvSpPr>
            <a:spLocks noChangeArrowheads="1"/>
          </p:cNvSpPr>
          <p:nvPr/>
        </p:nvSpPr>
        <p:spPr bwMode="auto">
          <a:xfrm>
            <a:off x="2270125" y="1768475"/>
            <a:ext cx="1254125"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Smulevich et al., 2005</a:t>
            </a:r>
          </a:p>
        </p:txBody>
      </p:sp>
      <p:sp>
        <p:nvSpPr>
          <p:cNvPr id="9231" name="Rectangle 15"/>
          <p:cNvSpPr>
            <a:spLocks noChangeArrowheads="1"/>
          </p:cNvSpPr>
          <p:nvPr/>
        </p:nvSpPr>
        <p:spPr bwMode="auto">
          <a:xfrm>
            <a:off x="2584450" y="1947863"/>
            <a:ext cx="777875"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 </a:t>
            </a:r>
          </a:p>
        </p:txBody>
      </p:sp>
      <p:sp>
        <p:nvSpPr>
          <p:cNvPr id="9232" name="Rectangle 16"/>
          <p:cNvSpPr>
            <a:spLocks noChangeArrowheads="1"/>
          </p:cNvSpPr>
          <p:nvPr/>
        </p:nvSpPr>
        <p:spPr bwMode="auto">
          <a:xfrm>
            <a:off x="2454275" y="2098675"/>
            <a:ext cx="1095375"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 Tohen et al., 1999 </a:t>
            </a:r>
          </a:p>
        </p:txBody>
      </p:sp>
      <p:sp>
        <p:nvSpPr>
          <p:cNvPr id="9233" name="Rectangle 17"/>
          <p:cNvSpPr>
            <a:spLocks noChangeArrowheads="1"/>
          </p:cNvSpPr>
          <p:nvPr/>
        </p:nvSpPr>
        <p:spPr bwMode="auto">
          <a:xfrm>
            <a:off x="2492375" y="2263775"/>
            <a:ext cx="1023938"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Tohen et al., 2000</a:t>
            </a:r>
          </a:p>
        </p:txBody>
      </p:sp>
      <p:sp>
        <p:nvSpPr>
          <p:cNvPr id="9234" name="Rectangle 18"/>
          <p:cNvSpPr>
            <a:spLocks noChangeArrowheads="1"/>
          </p:cNvSpPr>
          <p:nvPr/>
        </p:nvSpPr>
        <p:spPr bwMode="auto">
          <a:xfrm>
            <a:off x="2598738" y="2446338"/>
            <a:ext cx="742950"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a:t>
            </a:r>
          </a:p>
        </p:txBody>
      </p:sp>
      <p:sp>
        <p:nvSpPr>
          <p:cNvPr id="9235" name="Rectangle 19"/>
          <p:cNvSpPr>
            <a:spLocks noChangeArrowheads="1"/>
          </p:cNvSpPr>
          <p:nvPr/>
        </p:nvSpPr>
        <p:spPr bwMode="auto">
          <a:xfrm>
            <a:off x="2216150" y="2606675"/>
            <a:ext cx="1325563"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Brecher &amp; Huizar, 2003</a:t>
            </a:r>
          </a:p>
        </p:txBody>
      </p:sp>
      <p:sp>
        <p:nvSpPr>
          <p:cNvPr id="9236" name="Rectangle 20"/>
          <p:cNvSpPr>
            <a:spLocks noChangeArrowheads="1"/>
          </p:cNvSpPr>
          <p:nvPr/>
        </p:nvSpPr>
        <p:spPr bwMode="auto">
          <a:xfrm>
            <a:off x="2143125" y="2770188"/>
            <a:ext cx="1403350"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Paulsson &amp; Huizar, 2003</a:t>
            </a:r>
          </a:p>
        </p:txBody>
      </p:sp>
      <p:sp>
        <p:nvSpPr>
          <p:cNvPr id="9237" name="Rectangle 21"/>
          <p:cNvSpPr>
            <a:spLocks noChangeArrowheads="1"/>
          </p:cNvSpPr>
          <p:nvPr/>
        </p:nvSpPr>
        <p:spPr bwMode="auto">
          <a:xfrm>
            <a:off x="2598738" y="2952750"/>
            <a:ext cx="742950"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a:t>
            </a:r>
          </a:p>
        </p:txBody>
      </p:sp>
      <p:sp>
        <p:nvSpPr>
          <p:cNvPr id="9238" name="Rectangle 22"/>
          <p:cNvSpPr>
            <a:spLocks noChangeArrowheads="1"/>
          </p:cNvSpPr>
          <p:nvPr/>
        </p:nvSpPr>
        <p:spPr bwMode="auto">
          <a:xfrm>
            <a:off x="2392363" y="3103563"/>
            <a:ext cx="1165225"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     Vieta et al., 2002 </a:t>
            </a:r>
          </a:p>
        </p:txBody>
      </p:sp>
      <p:sp>
        <p:nvSpPr>
          <p:cNvPr id="9239" name="Rectangle 23"/>
          <p:cNvSpPr>
            <a:spLocks noChangeArrowheads="1"/>
          </p:cNvSpPr>
          <p:nvPr/>
        </p:nvSpPr>
        <p:spPr bwMode="auto">
          <a:xfrm>
            <a:off x="2279650" y="3267075"/>
            <a:ext cx="1254125"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Smulevich et al,. 2005</a:t>
            </a:r>
          </a:p>
        </p:txBody>
      </p:sp>
      <p:sp>
        <p:nvSpPr>
          <p:cNvPr id="9240" name="Rectangle 24"/>
          <p:cNvSpPr>
            <a:spLocks noChangeArrowheads="1"/>
          </p:cNvSpPr>
          <p:nvPr/>
        </p:nvSpPr>
        <p:spPr bwMode="auto">
          <a:xfrm>
            <a:off x="2292350" y="3433763"/>
            <a:ext cx="1233488"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Hirschfeld et al., 2004</a:t>
            </a:r>
          </a:p>
        </p:txBody>
      </p:sp>
      <p:sp>
        <p:nvSpPr>
          <p:cNvPr id="9241" name="Rectangle 25"/>
          <p:cNvSpPr>
            <a:spLocks noChangeArrowheads="1"/>
          </p:cNvSpPr>
          <p:nvPr/>
        </p:nvSpPr>
        <p:spPr bwMode="auto">
          <a:xfrm>
            <a:off x="2587625" y="3621088"/>
            <a:ext cx="777875"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 </a:t>
            </a:r>
          </a:p>
        </p:txBody>
      </p:sp>
      <p:sp>
        <p:nvSpPr>
          <p:cNvPr id="9242" name="Rectangle 26"/>
          <p:cNvSpPr>
            <a:spLocks noChangeArrowheads="1"/>
          </p:cNvSpPr>
          <p:nvPr/>
        </p:nvSpPr>
        <p:spPr bwMode="auto">
          <a:xfrm>
            <a:off x="2557463" y="3773488"/>
            <a:ext cx="947737"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Keck et al., 2003</a:t>
            </a:r>
          </a:p>
        </p:txBody>
      </p:sp>
      <p:sp>
        <p:nvSpPr>
          <p:cNvPr id="9243" name="Rectangle 27"/>
          <p:cNvSpPr>
            <a:spLocks noChangeArrowheads="1"/>
          </p:cNvSpPr>
          <p:nvPr/>
        </p:nvSpPr>
        <p:spPr bwMode="auto">
          <a:xfrm>
            <a:off x="2490788" y="3940175"/>
            <a:ext cx="1017587"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Sachs et al., 2006</a:t>
            </a:r>
          </a:p>
        </p:txBody>
      </p:sp>
      <p:sp>
        <p:nvSpPr>
          <p:cNvPr id="9244" name="Rectangle 28"/>
          <p:cNvSpPr>
            <a:spLocks noChangeArrowheads="1"/>
          </p:cNvSpPr>
          <p:nvPr/>
        </p:nvSpPr>
        <p:spPr bwMode="auto">
          <a:xfrm>
            <a:off x="2587625" y="4121150"/>
            <a:ext cx="777875"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 </a:t>
            </a:r>
          </a:p>
        </p:txBody>
      </p:sp>
      <p:sp>
        <p:nvSpPr>
          <p:cNvPr id="9245" name="Rectangle 29"/>
          <p:cNvSpPr>
            <a:spLocks noChangeArrowheads="1"/>
          </p:cNvSpPr>
          <p:nvPr/>
        </p:nvSpPr>
        <p:spPr bwMode="auto">
          <a:xfrm>
            <a:off x="2393950" y="4273550"/>
            <a:ext cx="1123950"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Bowden et al., 1994</a:t>
            </a:r>
          </a:p>
        </p:txBody>
      </p:sp>
      <p:sp>
        <p:nvSpPr>
          <p:cNvPr id="9246" name="Rectangle 30"/>
          <p:cNvSpPr>
            <a:spLocks noChangeArrowheads="1"/>
          </p:cNvSpPr>
          <p:nvPr/>
        </p:nvSpPr>
        <p:spPr bwMode="auto">
          <a:xfrm>
            <a:off x="2146300" y="4437063"/>
            <a:ext cx="1403350"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Paulsson &amp; Huizar, 2003</a:t>
            </a:r>
          </a:p>
        </p:txBody>
      </p:sp>
      <p:sp>
        <p:nvSpPr>
          <p:cNvPr id="9247" name="Rectangle 31"/>
          <p:cNvSpPr>
            <a:spLocks noChangeArrowheads="1"/>
          </p:cNvSpPr>
          <p:nvPr/>
        </p:nvSpPr>
        <p:spPr bwMode="auto">
          <a:xfrm>
            <a:off x="2587625" y="4616450"/>
            <a:ext cx="777875"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 </a:t>
            </a:r>
          </a:p>
        </p:txBody>
      </p:sp>
      <p:sp>
        <p:nvSpPr>
          <p:cNvPr id="9248" name="Rectangle 32"/>
          <p:cNvSpPr>
            <a:spLocks noChangeArrowheads="1"/>
          </p:cNvSpPr>
          <p:nvPr/>
        </p:nvSpPr>
        <p:spPr bwMode="auto">
          <a:xfrm>
            <a:off x="2559050" y="4778375"/>
            <a:ext cx="960438"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Pope et al., 1991</a:t>
            </a:r>
          </a:p>
        </p:txBody>
      </p:sp>
      <p:sp>
        <p:nvSpPr>
          <p:cNvPr id="9249" name="Rectangle 33"/>
          <p:cNvSpPr>
            <a:spLocks noChangeArrowheads="1"/>
          </p:cNvSpPr>
          <p:nvPr/>
        </p:nvSpPr>
        <p:spPr bwMode="auto">
          <a:xfrm>
            <a:off x="2393950" y="4941888"/>
            <a:ext cx="1123950"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Bowden et al., 1994</a:t>
            </a:r>
          </a:p>
        </p:txBody>
      </p:sp>
      <p:sp>
        <p:nvSpPr>
          <p:cNvPr id="9250" name="Rectangle 34"/>
          <p:cNvSpPr>
            <a:spLocks noChangeArrowheads="1"/>
          </p:cNvSpPr>
          <p:nvPr/>
        </p:nvSpPr>
        <p:spPr bwMode="auto">
          <a:xfrm>
            <a:off x="2590800" y="5121275"/>
            <a:ext cx="777875"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 </a:t>
            </a:r>
          </a:p>
        </p:txBody>
      </p:sp>
      <p:sp>
        <p:nvSpPr>
          <p:cNvPr id="9251" name="Rectangle 35"/>
          <p:cNvSpPr>
            <a:spLocks noChangeArrowheads="1"/>
          </p:cNvSpPr>
          <p:nvPr/>
        </p:nvSpPr>
        <p:spPr bwMode="auto">
          <a:xfrm>
            <a:off x="2432050" y="5270500"/>
            <a:ext cx="1092200"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Weisler et al., 2004</a:t>
            </a:r>
          </a:p>
        </p:txBody>
      </p:sp>
      <p:sp>
        <p:nvSpPr>
          <p:cNvPr id="9252" name="Rectangle 36"/>
          <p:cNvSpPr>
            <a:spLocks noChangeArrowheads="1"/>
          </p:cNvSpPr>
          <p:nvPr/>
        </p:nvSpPr>
        <p:spPr bwMode="auto">
          <a:xfrm>
            <a:off x="2432050" y="5438775"/>
            <a:ext cx="1092200" cy="153988"/>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Weisler et al., 2005</a:t>
            </a:r>
          </a:p>
        </p:txBody>
      </p:sp>
      <p:sp>
        <p:nvSpPr>
          <p:cNvPr id="9253" name="Rectangle 37"/>
          <p:cNvSpPr>
            <a:spLocks noChangeArrowheads="1"/>
          </p:cNvSpPr>
          <p:nvPr/>
        </p:nvSpPr>
        <p:spPr bwMode="auto">
          <a:xfrm>
            <a:off x="2581275" y="5621338"/>
            <a:ext cx="777875" cy="153987"/>
          </a:xfrm>
          <a:prstGeom prst="rect">
            <a:avLst/>
          </a:prstGeom>
          <a:noFill/>
          <a:ln w="9525">
            <a:noFill/>
            <a:miter lim="800000"/>
            <a:headEnd/>
            <a:tailEnd/>
          </a:ln>
        </p:spPr>
        <p:txBody>
          <a:bodyPr wrap="none" lIns="0" tIns="0" rIns="0" bIns="0">
            <a:spAutoFit/>
          </a:bodyPr>
          <a:lstStyle/>
          <a:p>
            <a:pPr eaLnBrk="0" hangingPunct="0">
              <a:spcBef>
                <a:spcPct val="50000"/>
              </a:spcBef>
            </a:pPr>
            <a:r>
              <a:rPr lang="en-GB" sz="1000">
                <a:solidFill>
                  <a:srgbClr val="000000"/>
                </a:solidFill>
                <a:ea typeface="굴림" pitchFamily="34" charset="-127"/>
              </a:rPr>
              <a:t>Pooled effect </a:t>
            </a:r>
          </a:p>
        </p:txBody>
      </p:sp>
      <p:sp>
        <p:nvSpPr>
          <p:cNvPr id="9254" name="Line 38"/>
          <p:cNvSpPr>
            <a:spLocks noChangeShapeType="1"/>
          </p:cNvSpPr>
          <p:nvPr/>
        </p:nvSpPr>
        <p:spPr bwMode="auto">
          <a:xfrm rot="5400000">
            <a:off x="2914650" y="1147763"/>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55" name="Line 39"/>
          <p:cNvSpPr>
            <a:spLocks noChangeShapeType="1"/>
          </p:cNvSpPr>
          <p:nvPr/>
        </p:nvSpPr>
        <p:spPr bwMode="auto">
          <a:xfrm rot="5400000">
            <a:off x="2914650" y="1312863"/>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56" name="Line 40"/>
          <p:cNvSpPr>
            <a:spLocks noChangeShapeType="1"/>
          </p:cNvSpPr>
          <p:nvPr/>
        </p:nvSpPr>
        <p:spPr bwMode="auto">
          <a:xfrm rot="5400000">
            <a:off x="2914650" y="1652588"/>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57" name="Line 41"/>
          <p:cNvSpPr>
            <a:spLocks noChangeShapeType="1"/>
          </p:cNvSpPr>
          <p:nvPr/>
        </p:nvSpPr>
        <p:spPr bwMode="auto">
          <a:xfrm rot="5400000">
            <a:off x="2914650" y="1816100"/>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58" name="Line 42"/>
          <p:cNvSpPr>
            <a:spLocks noChangeShapeType="1"/>
          </p:cNvSpPr>
          <p:nvPr/>
        </p:nvSpPr>
        <p:spPr bwMode="auto">
          <a:xfrm rot="5400000">
            <a:off x="2914650" y="21494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59" name="Line 43"/>
          <p:cNvSpPr>
            <a:spLocks noChangeShapeType="1"/>
          </p:cNvSpPr>
          <p:nvPr/>
        </p:nvSpPr>
        <p:spPr bwMode="auto">
          <a:xfrm rot="5400000">
            <a:off x="2914650" y="23145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0" name="Line 44"/>
          <p:cNvSpPr>
            <a:spLocks noChangeShapeType="1"/>
          </p:cNvSpPr>
          <p:nvPr/>
        </p:nvSpPr>
        <p:spPr bwMode="auto">
          <a:xfrm rot="5400000">
            <a:off x="2914650" y="26574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1" name="Line 45"/>
          <p:cNvSpPr>
            <a:spLocks noChangeShapeType="1"/>
          </p:cNvSpPr>
          <p:nvPr/>
        </p:nvSpPr>
        <p:spPr bwMode="auto">
          <a:xfrm rot="5400000">
            <a:off x="2914650" y="2824163"/>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2" name="Line 46"/>
          <p:cNvSpPr>
            <a:spLocks noChangeShapeType="1"/>
          </p:cNvSpPr>
          <p:nvPr/>
        </p:nvSpPr>
        <p:spPr bwMode="auto">
          <a:xfrm rot="5400000">
            <a:off x="2914650" y="29876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3" name="Line 47"/>
          <p:cNvSpPr>
            <a:spLocks noChangeShapeType="1"/>
          </p:cNvSpPr>
          <p:nvPr/>
        </p:nvSpPr>
        <p:spPr bwMode="auto">
          <a:xfrm rot="5400000">
            <a:off x="2914650" y="33178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4" name="Line 48"/>
          <p:cNvSpPr>
            <a:spLocks noChangeShapeType="1"/>
          </p:cNvSpPr>
          <p:nvPr/>
        </p:nvSpPr>
        <p:spPr bwMode="auto">
          <a:xfrm rot="5400000">
            <a:off x="2914650" y="3484563"/>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5" name="Line 49"/>
          <p:cNvSpPr>
            <a:spLocks noChangeShapeType="1"/>
          </p:cNvSpPr>
          <p:nvPr/>
        </p:nvSpPr>
        <p:spPr bwMode="auto">
          <a:xfrm rot="5400000">
            <a:off x="2914650" y="3824288"/>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6" name="Line 50"/>
          <p:cNvSpPr>
            <a:spLocks noChangeShapeType="1"/>
          </p:cNvSpPr>
          <p:nvPr/>
        </p:nvSpPr>
        <p:spPr bwMode="auto">
          <a:xfrm rot="5400000">
            <a:off x="2914650" y="39909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7" name="Line 51"/>
          <p:cNvSpPr>
            <a:spLocks noChangeShapeType="1"/>
          </p:cNvSpPr>
          <p:nvPr/>
        </p:nvSpPr>
        <p:spPr bwMode="auto">
          <a:xfrm rot="5400000">
            <a:off x="2914650" y="4319588"/>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8" name="Line 52"/>
          <p:cNvSpPr>
            <a:spLocks noChangeShapeType="1"/>
          </p:cNvSpPr>
          <p:nvPr/>
        </p:nvSpPr>
        <p:spPr bwMode="auto">
          <a:xfrm rot="5400000">
            <a:off x="2914650" y="44862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69" name="Line 53"/>
          <p:cNvSpPr>
            <a:spLocks noChangeShapeType="1"/>
          </p:cNvSpPr>
          <p:nvPr/>
        </p:nvSpPr>
        <p:spPr bwMode="auto">
          <a:xfrm rot="5400000">
            <a:off x="2914650" y="4826000"/>
            <a:ext cx="0" cy="1231900"/>
          </a:xfrm>
          <a:prstGeom prst="line">
            <a:avLst/>
          </a:prstGeom>
          <a:noFill/>
          <a:ln w="0">
            <a:solidFill>
              <a:schemeClr val="tx1"/>
            </a:solidFill>
            <a:round/>
            <a:headEnd/>
            <a:tailEnd/>
          </a:ln>
        </p:spPr>
        <p:txBody>
          <a:bodyPr lIns="91379" tIns="45689" rIns="91379" bIns="45689"/>
          <a:lstStyle/>
          <a:p>
            <a:endParaRPr lang="en-CA"/>
          </a:p>
        </p:txBody>
      </p:sp>
      <p:sp>
        <p:nvSpPr>
          <p:cNvPr id="9270" name="Line 54"/>
          <p:cNvSpPr>
            <a:spLocks noChangeShapeType="1"/>
          </p:cNvSpPr>
          <p:nvPr/>
        </p:nvSpPr>
        <p:spPr bwMode="auto">
          <a:xfrm rot="5400000">
            <a:off x="2914650" y="4994275"/>
            <a:ext cx="0" cy="1231900"/>
          </a:xfrm>
          <a:prstGeom prst="line">
            <a:avLst/>
          </a:prstGeom>
          <a:noFill/>
          <a:ln w="0">
            <a:solidFill>
              <a:schemeClr val="tx1"/>
            </a:solidFill>
            <a:round/>
            <a:headEnd/>
            <a:tailEnd/>
          </a:ln>
        </p:spPr>
        <p:txBody>
          <a:bodyPr lIns="91379" tIns="45689" rIns="91379" bIns="45689"/>
          <a:lstStyle/>
          <a:p>
            <a:endParaRPr lang="en-CA"/>
          </a:p>
        </p:txBody>
      </p:sp>
      <p:sp>
        <p:nvSpPr>
          <p:cNvPr id="11319" name="Rectangle 55"/>
          <p:cNvSpPr>
            <a:spLocks noChangeArrowheads="1"/>
          </p:cNvSpPr>
          <p:nvPr/>
        </p:nvSpPr>
        <p:spPr bwMode="auto">
          <a:xfrm>
            <a:off x="584200" y="1809750"/>
            <a:ext cx="1471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Bef>
                <a:spcPct val="50000"/>
              </a:spcBef>
              <a:defRPr/>
            </a:pPr>
            <a:r>
              <a:rPr lang="en-GB" sz="1400" b="1" dirty="0">
                <a:solidFill>
                  <a:srgbClr val="000000"/>
                </a:solidFill>
                <a:latin typeface="+mn-lt"/>
                <a:ea typeface="Gulim" pitchFamily="34" charset="-127"/>
                <a:cs typeface="Arial" charset="0"/>
              </a:rPr>
              <a:t>Haloperido</a:t>
            </a:r>
            <a:r>
              <a:rPr lang="en-GB" sz="1400" b="1" dirty="0">
                <a:solidFill>
                  <a:srgbClr val="000000"/>
                </a:solidFill>
                <a:latin typeface="Arial" charset="0"/>
                <a:ea typeface="Gulim" pitchFamily="34" charset="-127"/>
                <a:cs typeface="Arial" charset="0"/>
              </a:rPr>
              <a:t>l</a:t>
            </a:r>
            <a:r>
              <a:rPr lang="en-GB" sz="1600" dirty="0">
                <a:solidFill>
                  <a:srgbClr val="000000"/>
                </a:solidFill>
                <a:latin typeface="Arial" charset="0"/>
                <a:ea typeface="Gulim" pitchFamily="34" charset="-127"/>
                <a:cs typeface="Arial" charset="0"/>
              </a:rPr>
              <a:t> </a:t>
            </a:r>
          </a:p>
        </p:txBody>
      </p:sp>
      <p:sp>
        <p:nvSpPr>
          <p:cNvPr id="11320" name="Rectangle 56"/>
          <p:cNvSpPr>
            <a:spLocks noChangeArrowheads="1"/>
          </p:cNvSpPr>
          <p:nvPr/>
        </p:nvSpPr>
        <p:spPr bwMode="auto">
          <a:xfrm>
            <a:off x="569913" y="2314575"/>
            <a:ext cx="142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Bef>
                <a:spcPct val="50000"/>
              </a:spcBef>
              <a:defRPr/>
            </a:pPr>
            <a:r>
              <a:rPr lang="en-GB" sz="1400" b="1" dirty="0">
                <a:solidFill>
                  <a:srgbClr val="000000"/>
                </a:solidFill>
                <a:latin typeface="+mn-lt"/>
                <a:ea typeface="Gulim" pitchFamily="34" charset="-127"/>
                <a:cs typeface="Arial" charset="0"/>
              </a:rPr>
              <a:t>Olanzapine </a:t>
            </a:r>
          </a:p>
        </p:txBody>
      </p:sp>
      <p:sp>
        <p:nvSpPr>
          <p:cNvPr id="11321" name="Rectangle 57"/>
          <p:cNvSpPr>
            <a:spLocks noChangeArrowheads="1"/>
          </p:cNvSpPr>
          <p:nvPr/>
        </p:nvSpPr>
        <p:spPr bwMode="auto">
          <a:xfrm>
            <a:off x="566738" y="2811463"/>
            <a:ext cx="1387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Bef>
                <a:spcPct val="50000"/>
              </a:spcBef>
              <a:defRPr/>
            </a:pPr>
            <a:r>
              <a:rPr lang="en-GB" sz="1400" b="1" dirty="0" err="1">
                <a:solidFill>
                  <a:srgbClr val="000000"/>
                </a:solidFill>
                <a:latin typeface="+mn-lt"/>
                <a:ea typeface="Gulim" pitchFamily="34" charset="-127"/>
                <a:cs typeface="Arial" charset="0"/>
              </a:rPr>
              <a:t>Quetiapine</a:t>
            </a:r>
            <a:r>
              <a:rPr lang="en-GB" sz="1600" u="sng" dirty="0">
                <a:solidFill>
                  <a:srgbClr val="000000"/>
                </a:solidFill>
                <a:latin typeface="Arial" charset="0"/>
                <a:ea typeface="Gulim" pitchFamily="34" charset="-127"/>
                <a:cs typeface="Arial" charset="0"/>
              </a:rPr>
              <a:t> </a:t>
            </a:r>
          </a:p>
        </p:txBody>
      </p:sp>
      <p:sp>
        <p:nvSpPr>
          <p:cNvPr id="11322" name="Rectangle 58"/>
          <p:cNvSpPr>
            <a:spLocks noChangeArrowheads="1"/>
          </p:cNvSpPr>
          <p:nvPr/>
        </p:nvSpPr>
        <p:spPr bwMode="auto">
          <a:xfrm>
            <a:off x="547688" y="3319463"/>
            <a:ext cx="1544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Bef>
                <a:spcPct val="50000"/>
              </a:spcBef>
              <a:defRPr/>
            </a:pPr>
            <a:r>
              <a:rPr lang="en-GB" sz="1400" b="1" dirty="0" err="1">
                <a:solidFill>
                  <a:srgbClr val="000000"/>
                </a:solidFill>
                <a:latin typeface="+mn-lt"/>
                <a:ea typeface="Gulim" pitchFamily="34" charset="-127"/>
                <a:cs typeface="Arial" charset="0"/>
              </a:rPr>
              <a:t>Risperidone</a:t>
            </a:r>
            <a:r>
              <a:rPr lang="en-GB" sz="1400" b="1" dirty="0">
                <a:solidFill>
                  <a:srgbClr val="000000"/>
                </a:solidFill>
                <a:latin typeface="+mn-lt"/>
                <a:ea typeface="Gulim" pitchFamily="34" charset="-127"/>
                <a:cs typeface="Arial" charset="0"/>
              </a:rPr>
              <a:t> </a:t>
            </a:r>
          </a:p>
        </p:txBody>
      </p:sp>
      <p:sp>
        <p:nvSpPr>
          <p:cNvPr id="9275" name="Rectangle 59"/>
          <p:cNvSpPr>
            <a:spLocks noChangeArrowheads="1"/>
          </p:cNvSpPr>
          <p:nvPr/>
        </p:nvSpPr>
        <p:spPr bwMode="auto">
          <a:xfrm>
            <a:off x="547688" y="3978275"/>
            <a:ext cx="1544637" cy="246063"/>
          </a:xfrm>
          <a:prstGeom prst="rect">
            <a:avLst/>
          </a:prstGeom>
          <a:noFill/>
          <a:ln w="9525">
            <a:noFill/>
            <a:miter lim="800000"/>
            <a:headEnd/>
            <a:tailEnd/>
          </a:ln>
        </p:spPr>
        <p:txBody>
          <a:bodyPr lIns="0" tIns="0" rIns="0" bIns="0">
            <a:spAutoFit/>
          </a:bodyPr>
          <a:lstStyle/>
          <a:p>
            <a:pPr eaLnBrk="0" hangingPunct="0">
              <a:spcBef>
                <a:spcPct val="50000"/>
              </a:spcBef>
            </a:pPr>
            <a:r>
              <a:rPr lang="en-GB" sz="1600" b="1">
                <a:solidFill>
                  <a:srgbClr val="000000"/>
                </a:solidFill>
                <a:ea typeface="굴림" pitchFamily="34" charset="-127"/>
              </a:rPr>
              <a:t>Aripiprazole</a:t>
            </a:r>
            <a:r>
              <a:rPr lang="en-GB" sz="1600" u="sng">
                <a:solidFill>
                  <a:srgbClr val="000000"/>
                </a:solidFill>
                <a:ea typeface="굴림" pitchFamily="34" charset="-127"/>
              </a:rPr>
              <a:t> </a:t>
            </a:r>
          </a:p>
        </p:txBody>
      </p:sp>
      <p:sp>
        <p:nvSpPr>
          <p:cNvPr id="11324" name="Rectangle 60"/>
          <p:cNvSpPr>
            <a:spLocks noChangeArrowheads="1"/>
          </p:cNvSpPr>
          <p:nvPr/>
        </p:nvSpPr>
        <p:spPr bwMode="auto">
          <a:xfrm>
            <a:off x="542925" y="4486275"/>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Bef>
                <a:spcPct val="50000"/>
              </a:spcBef>
              <a:defRPr/>
            </a:pPr>
            <a:r>
              <a:rPr lang="en-GB" sz="1400" b="1" dirty="0">
                <a:solidFill>
                  <a:srgbClr val="000000"/>
                </a:solidFill>
                <a:latin typeface="+mn-lt"/>
                <a:ea typeface="Gulim" pitchFamily="34" charset="-127"/>
                <a:cs typeface="Arial" charset="0"/>
              </a:rPr>
              <a:t>Lithium</a:t>
            </a:r>
            <a:r>
              <a:rPr lang="en-GB" sz="1600" u="sng" dirty="0">
                <a:solidFill>
                  <a:srgbClr val="000000"/>
                </a:solidFill>
                <a:latin typeface="Arial" charset="0"/>
                <a:ea typeface="Gulim" pitchFamily="34" charset="-127"/>
                <a:cs typeface="Arial" charset="0"/>
              </a:rPr>
              <a:t> </a:t>
            </a:r>
          </a:p>
        </p:txBody>
      </p:sp>
      <p:sp>
        <p:nvSpPr>
          <p:cNvPr id="11325" name="Rectangle 61"/>
          <p:cNvSpPr>
            <a:spLocks noChangeArrowheads="1"/>
          </p:cNvSpPr>
          <p:nvPr/>
        </p:nvSpPr>
        <p:spPr bwMode="auto">
          <a:xfrm>
            <a:off x="565150" y="4930775"/>
            <a:ext cx="1317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40000"/>
              </a:lnSpc>
              <a:spcBef>
                <a:spcPct val="50000"/>
              </a:spcBef>
              <a:defRPr/>
            </a:pPr>
            <a:r>
              <a:rPr lang="en-GB" sz="1400" b="1" dirty="0">
                <a:solidFill>
                  <a:srgbClr val="000000"/>
                </a:solidFill>
                <a:latin typeface="+mn-lt"/>
                <a:ea typeface="Gulim" pitchFamily="34" charset="-127"/>
                <a:cs typeface="Arial" charset="0"/>
              </a:rPr>
              <a:t>Valproate</a:t>
            </a:r>
          </a:p>
          <a:p>
            <a:pPr eaLnBrk="0" hangingPunct="0">
              <a:lnSpc>
                <a:spcPct val="40000"/>
              </a:lnSpc>
              <a:spcBef>
                <a:spcPct val="50000"/>
              </a:spcBef>
              <a:defRPr/>
            </a:pPr>
            <a:r>
              <a:rPr lang="en-GB" sz="1400" b="1" dirty="0" err="1">
                <a:solidFill>
                  <a:srgbClr val="000000"/>
                </a:solidFill>
                <a:latin typeface="+mn-lt"/>
                <a:ea typeface="Gulim" pitchFamily="34" charset="-127"/>
                <a:cs typeface="Arial" charset="0"/>
              </a:rPr>
              <a:t>semisodium</a:t>
            </a:r>
            <a:endParaRPr lang="en-GB" sz="1400" b="1" dirty="0">
              <a:solidFill>
                <a:srgbClr val="000000"/>
              </a:solidFill>
              <a:latin typeface="+mn-lt"/>
              <a:ea typeface="Gulim" pitchFamily="34" charset="-127"/>
              <a:cs typeface="Arial" charset="0"/>
            </a:endParaRPr>
          </a:p>
        </p:txBody>
      </p:sp>
      <p:sp>
        <p:nvSpPr>
          <p:cNvPr id="11326" name="Rectangle 62"/>
          <p:cNvSpPr>
            <a:spLocks noChangeArrowheads="1"/>
          </p:cNvSpPr>
          <p:nvPr/>
        </p:nvSpPr>
        <p:spPr bwMode="auto">
          <a:xfrm>
            <a:off x="549275" y="5487988"/>
            <a:ext cx="195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Bef>
                <a:spcPct val="50000"/>
              </a:spcBef>
              <a:defRPr/>
            </a:pPr>
            <a:r>
              <a:rPr lang="en-GB" sz="1400" b="1" dirty="0">
                <a:solidFill>
                  <a:srgbClr val="000000"/>
                </a:solidFill>
                <a:latin typeface="+mn-lt"/>
                <a:ea typeface="Gulim" pitchFamily="34" charset="-127"/>
                <a:cs typeface="Arial" charset="0"/>
              </a:rPr>
              <a:t>Carbamazepine </a:t>
            </a:r>
          </a:p>
        </p:txBody>
      </p:sp>
      <p:grpSp>
        <p:nvGrpSpPr>
          <p:cNvPr id="3" name="Group 63"/>
          <p:cNvGrpSpPr>
            <a:grpSpLocks/>
          </p:cNvGrpSpPr>
          <p:nvPr/>
        </p:nvGrpSpPr>
        <p:grpSpPr bwMode="auto">
          <a:xfrm>
            <a:off x="1189038" y="1595438"/>
            <a:ext cx="2341562" cy="4179887"/>
            <a:chOff x="603" y="914"/>
            <a:chExt cx="1582" cy="2824"/>
          </a:xfrm>
        </p:grpSpPr>
        <p:sp>
          <p:nvSpPr>
            <p:cNvPr id="9410" name="Line 64"/>
            <p:cNvSpPr>
              <a:spLocks noChangeShapeType="1"/>
            </p:cNvSpPr>
            <p:nvPr/>
          </p:nvSpPr>
          <p:spPr bwMode="auto">
            <a:xfrm rot="5400000">
              <a:off x="1394" y="123"/>
              <a:ext cx="0" cy="1582"/>
            </a:xfrm>
            <a:prstGeom prst="line">
              <a:avLst/>
            </a:prstGeom>
            <a:noFill/>
            <a:ln w="0">
              <a:solidFill>
                <a:schemeClr val="tx1"/>
              </a:solidFill>
              <a:round/>
              <a:headEnd/>
              <a:tailEnd/>
            </a:ln>
          </p:spPr>
          <p:txBody>
            <a:bodyPr/>
            <a:lstStyle/>
            <a:p>
              <a:endParaRPr lang="en-CA"/>
            </a:p>
          </p:txBody>
        </p:sp>
        <p:sp>
          <p:nvSpPr>
            <p:cNvPr id="9411" name="Line 65"/>
            <p:cNvSpPr>
              <a:spLocks noChangeShapeType="1"/>
            </p:cNvSpPr>
            <p:nvPr/>
          </p:nvSpPr>
          <p:spPr bwMode="auto">
            <a:xfrm rot="5400000">
              <a:off x="1394" y="2947"/>
              <a:ext cx="0" cy="1582"/>
            </a:xfrm>
            <a:prstGeom prst="line">
              <a:avLst/>
            </a:prstGeom>
            <a:noFill/>
            <a:ln w="0">
              <a:solidFill>
                <a:schemeClr val="tx1"/>
              </a:solidFill>
              <a:round/>
              <a:headEnd/>
              <a:tailEnd/>
            </a:ln>
          </p:spPr>
          <p:txBody>
            <a:bodyPr/>
            <a:lstStyle/>
            <a:p>
              <a:endParaRPr lang="en-CA"/>
            </a:p>
          </p:txBody>
        </p:sp>
        <p:sp>
          <p:nvSpPr>
            <p:cNvPr id="9412" name="Line 66"/>
            <p:cNvSpPr>
              <a:spLocks noChangeShapeType="1"/>
            </p:cNvSpPr>
            <p:nvPr/>
          </p:nvSpPr>
          <p:spPr bwMode="auto">
            <a:xfrm rot="5400000">
              <a:off x="1394" y="457"/>
              <a:ext cx="0" cy="1582"/>
            </a:xfrm>
            <a:prstGeom prst="line">
              <a:avLst/>
            </a:prstGeom>
            <a:noFill/>
            <a:ln w="0">
              <a:solidFill>
                <a:schemeClr val="tx1"/>
              </a:solidFill>
              <a:round/>
              <a:headEnd/>
              <a:tailEnd/>
            </a:ln>
          </p:spPr>
          <p:txBody>
            <a:bodyPr/>
            <a:lstStyle/>
            <a:p>
              <a:endParaRPr lang="en-CA"/>
            </a:p>
          </p:txBody>
        </p:sp>
        <p:sp>
          <p:nvSpPr>
            <p:cNvPr id="9413" name="Line 67"/>
            <p:cNvSpPr>
              <a:spLocks noChangeShapeType="1"/>
            </p:cNvSpPr>
            <p:nvPr/>
          </p:nvSpPr>
          <p:spPr bwMode="auto">
            <a:xfrm rot="5400000">
              <a:off x="1394" y="800"/>
              <a:ext cx="0" cy="1582"/>
            </a:xfrm>
            <a:prstGeom prst="line">
              <a:avLst/>
            </a:prstGeom>
            <a:noFill/>
            <a:ln w="0">
              <a:solidFill>
                <a:schemeClr val="tx1"/>
              </a:solidFill>
              <a:round/>
              <a:headEnd/>
              <a:tailEnd/>
            </a:ln>
          </p:spPr>
          <p:txBody>
            <a:bodyPr/>
            <a:lstStyle/>
            <a:p>
              <a:endParaRPr lang="en-CA"/>
            </a:p>
          </p:txBody>
        </p:sp>
        <p:sp>
          <p:nvSpPr>
            <p:cNvPr id="9414" name="Line 68"/>
            <p:cNvSpPr>
              <a:spLocks noChangeShapeType="1"/>
            </p:cNvSpPr>
            <p:nvPr/>
          </p:nvSpPr>
          <p:spPr bwMode="auto">
            <a:xfrm rot="5400000">
              <a:off x="1394" y="1136"/>
              <a:ext cx="0" cy="1582"/>
            </a:xfrm>
            <a:prstGeom prst="line">
              <a:avLst/>
            </a:prstGeom>
            <a:noFill/>
            <a:ln w="0">
              <a:solidFill>
                <a:schemeClr val="tx1"/>
              </a:solidFill>
              <a:round/>
              <a:headEnd/>
              <a:tailEnd/>
            </a:ln>
          </p:spPr>
          <p:txBody>
            <a:bodyPr/>
            <a:lstStyle/>
            <a:p>
              <a:endParaRPr lang="en-CA"/>
            </a:p>
          </p:txBody>
        </p:sp>
        <p:sp>
          <p:nvSpPr>
            <p:cNvPr id="9415" name="Line 69"/>
            <p:cNvSpPr>
              <a:spLocks noChangeShapeType="1"/>
            </p:cNvSpPr>
            <p:nvPr/>
          </p:nvSpPr>
          <p:spPr bwMode="auto">
            <a:xfrm rot="5400000">
              <a:off x="1394" y="1590"/>
              <a:ext cx="0" cy="1582"/>
            </a:xfrm>
            <a:prstGeom prst="line">
              <a:avLst/>
            </a:prstGeom>
            <a:noFill/>
            <a:ln w="0">
              <a:solidFill>
                <a:schemeClr val="tx1"/>
              </a:solidFill>
              <a:round/>
              <a:headEnd/>
              <a:tailEnd/>
            </a:ln>
          </p:spPr>
          <p:txBody>
            <a:bodyPr/>
            <a:lstStyle/>
            <a:p>
              <a:endParaRPr lang="en-CA"/>
            </a:p>
          </p:txBody>
        </p:sp>
        <p:sp>
          <p:nvSpPr>
            <p:cNvPr id="9416" name="Line 70"/>
            <p:cNvSpPr>
              <a:spLocks noChangeShapeType="1"/>
            </p:cNvSpPr>
            <p:nvPr/>
          </p:nvSpPr>
          <p:spPr bwMode="auto">
            <a:xfrm rot="5400000">
              <a:off x="1394" y="1933"/>
              <a:ext cx="0" cy="1582"/>
            </a:xfrm>
            <a:prstGeom prst="line">
              <a:avLst/>
            </a:prstGeom>
            <a:noFill/>
            <a:ln w="0">
              <a:solidFill>
                <a:schemeClr val="tx1"/>
              </a:solidFill>
              <a:round/>
              <a:headEnd/>
              <a:tailEnd/>
            </a:ln>
          </p:spPr>
          <p:txBody>
            <a:bodyPr/>
            <a:lstStyle/>
            <a:p>
              <a:endParaRPr lang="en-CA"/>
            </a:p>
          </p:txBody>
        </p:sp>
        <p:sp>
          <p:nvSpPr>
            <p:cNvPr id="9417" name="Line 71"/>
            <p:cNvSpPr>
              <a:spLocks noChangeShapeType="1"/>
            </p:cNvSpPr>
            <p:nvPr/>
          </p:nvSpPr>
          <p:spPr bwMode="auto">
            <a:xfrm rot="5400000">
              <a:off x="1394" y="2269"/>
              <a:ext cx="0" cy="1582"/>
            </a:xfrm>
            <a:prstGeom prst="line">
              <a:avLst/>
            </a:prstGeom>
            <a:noFill/>
            <a:ln w="0">
              <a:solidFill>
                <a:schemeClr val="tx1"/>
              </a:solidFill>
              <a:round/>
              <a:headEnd/>
              <a:tailEnd/>
            </a:ln>
          </p:spPr>
          <p:txBody>
            <a:bodyPr/>
            <a:lstStyle/>
            <a:p>
              <a:endParaRPr lang="en-CA"/>
            </a:p>
          </p:txBody>
        </p:sp>
        <p:sp>
          <p:nvSpPr>
            <p:cNvPr id="9418" name="Line 72"/>
            <p:cNvSpPr>
              <a:spLocks noChangeShapeType="1"/>
            </p:cNvSpPr>
            <p:nvPr/>
          </p:nvSpPr>
          <p:spPr bwMode="auto">
            <a:xfrm rot="5400000">
              <a:off x="1394" y="2611"/>
              <a:ext cx="0" cy="1582"/>
            </a:xfrm>
            <a:prstGeom prst="line">
              <a:avLst/>
            </a:prstGeom>
            <a:noFill/>
            <a:ln w="0">
              <a:solidFill>
                <a:schemeClr val="tx1"/>
              </a:solidFill>
              <a:round/>
              <a:headEnd/>
              <a:tailEnd/>
            </a:ln>
          </p:spPr>
          <p:txBody>
            <a:bodyPr/>
            <a:lstStyle/>
            <a:p>
              <a:endParaRPr lang="en-CA"/>
            </a:p>
          </p:txBody>
        </p:sp>
      </p:grpSp>
      <p:sp>
        <p:nvSpPr>
          <p:cNvPr id="9280" name="Line 73"/>
          <p:cNvSpPr>
            <a:spLocks noChangeShapeType="1"/>
          </p:cNvSpPr>
          <p:nvPr/>
        </p:nvSpPr>
        <p:spPr bwMode="auto">
          <a:xfrm>
            <a:off x="4873625" y="1601788"/>
            <a:ext cx="0" cy="4176712"/>
          </a:xfrm>
          <a:prstGeom prst="line">
            <a:avLst/>
          </a:prstGeom>
          <a:noFill/>
          <a:ln w="12700">
            <a:solidFill>
              <a:schemeClr val="tx1"/>
            </a:solidFill>
            <a:prstDash val="dash"/>
            <a:round/>
            <a:headEnd/>
            <a:tailEnd/>
          </a:ln>
        </p:spPr>
        <p:txBody>
          <a:bodyPr lIns="91379" tIns="45689" rIns="91379" bIns="45689" anchor="ctr" anchorCtr="1"/>
          <a:lstStyle/>
          <a:p>
            <a:endParaRPr lang="en-CA"/>
          </a:p>
        </p:txBody>
      </p:sp>
      <p:sp>
        <p:nvSpPr>
          <p:cNvPr id="9281" name="Rectangle 74"/>
          <p:cNvSpPr>
            <a:spLocks noChangeArrowheads="1"/>
          </p:cNvSpPr>
          <p:nvPr/>
        </p:nvSpPr>
        <p:spPr bwMode="auto">
          <a:xfrm>
            <a:off x="2239963" y="6024563"/>
            <a:ext cx="5570537" cy="276225"/>
          </a:xfrm>
          <a:prstGeom prst="rect">
            <a:avLst/>
          </a:prstGeom>
          <a:noFill/>
          <a:ln w="12700" algn="ctr">
            <a:noFill/>
            <a:miter lim="800000"/>
            <a:headEnd/>
            <a:tailEnd/>
          </a:ln>
        </p:spPr>
        <p:txBody>
          <a:bodyPr lIns="91379" tIns="45689" rIns="91379" bIns="45689" anchorCtr="1">
            <a:spAutoFit/>
          </a:bodyPr>
          <a:lstStyle/>
          <a:p>
            <a:pPr eaLnBrk="0" hangingPunct="0"/>
            <a:r>
              <a:rPr lang="en-GB" sz="1200">
                <a:solidFill>
                  <a:srgbClr val="000000"/>
                </a:solidFill>
                <a:ea typeface="굴림" pitchFamily="34" charset="-127"/>
              </a:rPr>
              <a:t>Favours placebo            Relative risk            Favours drug</a:t>
            </a:r>
          </a:p>
        </p:txBody>
      </p:sp>
      <p:grpSp>
        <p:nvGrpSpPr>
          <p:cNvPr id="4" name="Group 75"/>
          <p:cNvGrpSpPr>
            <a:grpSpLocks/>
          </p:cNvGrpSpPr>
          <p:nvPr/>
        </p:nvGrpSpPr>
        <p:grpSpPr bwMode="auto">
          <a:xfrm>
            <a:off x="4781550" y="1666875"/>
            <a:ext cx="1863725" cy="4070350"/>
            <a:chOff x="3018" y="934"/>
            <a:chExt cx="1259" cy="2751"/>
          </a:xfrm>
        </p:grpSpPr>
        <p:sp>
          <p:nvSpPr>
            <p:cNvPr id="9285" name="Line 76"/>
            <p:cNvSpPr>
              <a:spLocks noChangeShapeType="1"/>
            </p:cNvSpPr>
            <p:nvPr/>
          </p:nvSpPr>
          <p:spPr bwMode="auto">
            <a:xfrm rot="5400000" flipV="1">
              <a:off x="3327" y="888"/>
              <a:ext cx="0" cy="130"/>
            </a:xfrm>
            <a:prstGeom prst="line">
              <a:avLst/>
            </a:prstGeom>
            <a:noFill/>
            <a:ln w="7938">
              <a:solidFill>
                <a:schemeClr val="tx1"/>
              </a:solidFill>
              <a:round/>
              <a:headEnd/>
              <a:tailEnd/>
            </a:ln>
          </p:spPr>
          <p:txBody>
            <a:bodyPr/>
            <a:lstStyle/>
            <a:p>
              <a:endParaRPr lang="en-CA"/>
            </a:p>
          </p:txBody>
        </p:sp>
        <p:sp>
          <p:nvSpPr>
            <p:cNvPr id="9286" name="Line 77"/>
            <p:cNvSpPr>
              <a:spLocks noChangeShapeType="1"/>
            </p:cNvSpPr>
            <p:nvPr/>
          </p:nvSpPr>
          <p:spPr bwMode="auto">
            <a:xfrm rot="5400000">
              <a:off x="3369" y="957"/>
              <a:ext cx="45" cy="0"/>
            </a:xfrm>
            <a:prstGeom prst="line">
              <a:avLst/>
            </a:prstGeom>
            <a:noFill/>
            <a:ln w="7938">
              <a:solidFill>
                <a:schemeClr val="tx1"/>
              </a:solidFill>
              <a:round/>
              <a:headEnd/>
              <a:tailEnd/>
            </a:ln>
          </p:spPr>
          <p:txBody>
            <a:bodyPr/>
            <a:lstStyle/>
            <a:p>
              <a:endParaRPr lang="en-CA"/>
            </a:p>
          </p:txBody>
        </p:sp>
        <p:sp>
          <p:nvSpPr>
            <p:cNvPr id="9287" name="Line 78"/>
            <p:cNvSpPr>
              <a:spLocks noChangeShapeType="1"/>
            </p:cNvSpPr>
            <p:nvPr/>
          </p:nvSpPr>
          <p:spPr bwMode="auto">
            <a:xfrm rot="5400000" flipV="1">
              <a:off x="3279" y="1006"/>
              <a:ext cx="0" cy="117"/>
            </a:xfrm>
            <a:prstGeom prst="line">
              <a:avLst/>
            </a:prstGeom>
            <a:noFill/>
            <a:ln w="7938">
              <a:solidFill>
                <a:schemeClr val="tx1"/>
              </a:solidFill>
              <a:round/>
              <a:headEnd/>
              <a:tailEnd/>
            </a:ln>
          </p:spPr>
          <p:txBody>
            <a:bodyPr/>
            <a:lstStyle/>
            <a:p>
              <a:endParaRPr lang="en-CA"/>
            </a:p>
          </p:txBody>
        </p:sp>
        <p:sp>
          <p:nvSpPr>
            <p:cNvPr id="9288" name="Line 79"/>
            <p:cNvSpPr>
              <a:spLocks noChangeShapeType="1"/>
            </p:cNvSpPr>
            <p:nvPr/>
          </p:nvSpPr>
          <p:spPr bwMode="auto">
            <a:xfrm rot="5400000">
              <a:off x="3315" y="1070"/>
              <a:ext cx="45" cy="0"/>
            </a:xfrm>
            <a:prstGeom prst="line">
              <a:avLst/>
            </a:prstGeom>
            <a:noFill/>
            <a:ln w="7938">
              <a:solidFill>
                <a:schemeClr val="tx1"/>
              </a:solidFill>
              <a:round/>
              <a:headEnd/>
              <a:tailEnd/>
            </a:ln>
          </p:spPr>
          <p:txBody>
            <a:bodyPr/>
            <a:lstStyle/>
            <a:p>
              <a:endParaRPr lang="en-CA"/>
            </a:p>
          </p:txBody>
        </p:sp>
        <p:sp>
          <p:nvSpPr>
            <p:cNvPr id="9289" name="Line 80"/>
            <p:cNvSpPr>
              <a:spLocks noChangeShapeType="1"/>
            </p:cNvSpPr>
            <p:nvPr/>
          </p:nvSpPr>
          <p:spPr bwMode="auto">
            <a:xfrm rot="5400000" flipV="1">
              <a:off x="3283" y="1137"/>
              <a:ext cx="0" cy="81"/>
            </a:xfrm>
            <a:prstGeom prst="line">
              <a:avLst/>
            </a:prstGeom>
            <a:noFill/>
            <a:ln w="7938">
              <a:solidFill>
                <a:schemeClr val="tx1"/>
              </a:solidFill>
              <a:round/>
              <a:headEnd/>
              <a:tailEnd/>
            </a:ln>
          </p:spPr>
          <p:txBody>
            <a:bodyPr/>
            <a:lstStyle/>
            <a:p>
              <a:endParaRPr lang="en-CA"/>
            </a:p>
          </p:txBody>
        </p:sp>
        <p:sp>
          <p:nvSpPr>
            <p:cNvPr id="9290" name="Line 81"/>
            <p:cNvSpPr>
              <a:spLocks noChangeShapeType="1"/>
            </p:cNvSpPr>
            <p:nvPr/>
          </p:nvSpPr>
          <p:spPr bwMode="auto">
            <a:xfrm rot="5400000">
              <a:off x="3300" y="1181"/>
              <a:ext cx="47" cy="0"/>
            </a:xfrm>
            <a:prstGeom prst="line">
              <a:avLst/>
            </a:prstGeom>
            <a:noFill/>
            <a:ln w="7938">
              <a:solidFill>
                <a:schemeClr val="tx1"/>
              </a:solidFill>
              <a:round/>
              <a:headEnd/>
              <a:tailEnd/>
            </a:ln>
          </p:spPr>
          <p:txBody>
            <a:bodyPr/>
            <a:lstStyle/>
            <a:p>
              <a:endParaRPr lang="en-CA"/>
            </a:p>
          </p:txBody>
        </p:sp>
        <p:sp>
          <p:nvSpPr>
            <p:cNvPr id="9291" name="Line 82"/>
            <p:cNvSpPr>
              <a:spLocks noChangeShapeType="1"/>
            </p:cNvSpPr>
            <p:nvPr/>
          </p:nvSpPr>
          <p:spPr bwMode="auto">
            <a:xfrm rot="5400000" flipV="1">
              <a:off x="3447" y="1194"/>
              <a:ext cx="0" cy="192"/>
            </a:xfrm>
            <a:prstGeom prst="line">
              <a:avLst/>
            </a:prstGeom>
            <a:noFill/>
            <a:ln w="7938">
              <a:solidFill>
                <a:schemeClr val="tx1"/>
              </a:solidFill>
              <a:round/>
              <a:headEnd/>
              <a:tailEnd/>
            </a:ln>
          </p:spPr>
          <p:txBody>
            <a:bodyPr/>
            <a:lstStyle/>
            <a:p>
              <a:endParaRPr lang="en-CA"/>
            </a:p>
          </p:txBody>
        </p:sp>
        <p:sp>
          <p:nvSpPr>
            <p:cNvPr id="9292" name="Line 83"/>
            <p:cNvSpPr>
              <a:spLocks noChangeShapeType="1"/>
            </p:cNvSpPr>
            <p:nvPr/>
          </p:nvSpPr>
          <p:spPr bwMode="auto">
            <a:xfrm rot="5400000">
              <a:off x="3519" y="1293"/>
              <a:ext cx="47" cy="0"/>
            </a:xfrm>
            <a:prstGeom prst="line">
              <a:avLst/>
            </a:prstGeom>
            <a:noFill/>
            <a:ln w="7938">
              <a:solidFill>
                <a:schemeClr val="tx1"/>
              </a:solidFill>
              <a:round/>
              <a:headEnd/>
              <a:tailEnd/>
            </a:ln>
          </p:spPr>
          <p:txBody>
            <a:bodyPr/>
            <a:lstStyle/>
            <a:p>
              <a:endParaRPr lang="en-CA"/>
            </a:p>
          </p:txBody>
        </p:sp>
        <p:sp>
          <p:nvSpPr>
            <p:cNvPr id="9293" name="Line 84"/>
            <p:cNvSpPr>
              <a:spLocks noChangeShapeType="1"/>
            </p:cNvSpPr>
            <p:nvPr/>
          </p:nvSpPr>
          <p:spPr bwMode="auto">
            <a:xfrm rot="5400000" flipV="1">
              <a:off x="3314" y="1330"/>
              <a:ext cx="0" cy="143"/>
            </a:xfrm>
            <a:prstGeom prst="line">
              <a:avLst/>
            </a:prstGeom>
            <a:noFill/>
            <a:ln w="7938">
              <a:solidFill>
                <a:schemeClr val="tx1"/>
              </a:solidFill>
              <a:round/>
              <a:headEnd/>
              <a:tailEnd/>
            </a:ln>
          </p:spPr>
          <p:txBody>
            <a:bodyPr/>
            <a:lstStyle/>
            <a:p>
              <a:endParaRPr lang="en-CA"/>
            </a:p>
          </p:txBody>
        </p:sp>
        <p:sp>
          <p:nvSpPr>
            <p:cNvPr id="9294" name="Line 85"/>
            <p:cNvSpPr>
              <a:spLocks noChangeShapeType="1"/>
            </p:cNvSpPr>
            <p:nvPr/>
          </p:nvSpPr>
          <p:spPr bwMode="auto">
            <a:xfrm rot="5400000">
              <a:off x="3363" y="1405"/>
              <a:ext cx="46" cy="0"/>
            </a:xfrm>
            <a:prstGeom prst="line">
              <a:avLst/>
            </a:prstGeom>
            <a:noFill/>
            <a:ln w="7938">
              <a:solidFill>
                <a:schemeClr val="tx1"/>
              </a:solidFill>
              <a:round/>
              <a:headEnd/>
              <a:tailEnd/>
            </a:ln>
          </p:spPr>
          <p:txBody>
            <a:bodyPr/>
            <a:lstStyle/>
            <a:p>
              <a:endParaRPr lang="en-CA"/>
            </a:p>
          </p:txBody>
        </p:sp>
        <p:sp>
          <p:nvSpPr>
            <p:cNvPr id="9295" name="Line 86"/>
            <p:cNvSpPr>
              <a:spLocks noChangeShapeType="1"/>
            </p:cNvSpPr>
            <p:nvPr/>
          </p:nvSpPr>
          <p:spPr bwMode="auto">
            <a:xfrm rot="5400000" flipV="1">
              <a:off x="3337" y="1457"/>
              <a:ext cx="0" cy="109"/>
            </a:xfrm>
            <a:prstGeom prst="line">
              <a:avLst/>
            </a:prstGeom>
            <a:noFill/>
            <a:ln w="7938">
              <a:solidFill>
                <a:schemeClr val="tx1"/>
              </a:solidFill>
              <a:round/>
              <a:headEnd/>
              <a:tailEnd/>
            </a:ln>
          </p:spPr>
          <p:txBody>
            <a:bodyPr/>
            <a:lstStyle/>
            <a:p>
              <a:endParaRPr lang="en-CA"/>
            </a:p>
          </p:txBody>
        </p:sp>
        <p:sp>
          <p:nvSpPr>
            <p:cNvPr id="9296" name="Line 87"/>
            <p:cNvSpPr>
              <a:spLocks noChangeShapeType="1"/>
            </p:cNvSpPr>
            <p:nvPr/>
          </p:nvSpPr>
          <p:spPr bwMode="auto">
            <a:xfrm rot="5400000">
              <a:off x="3370" y="1516"/>
              <a:ext cx="44" cy="0"/>
            </a:xfrm>
            <a:prstGeom prst="line">
              <a:avLst/>
            </a:prstGeom>
            <a:noFill/>
            <a:ln w="7938">
              <a:solidFill>
                <a:schemeClr val="tx1"/>
              </a:solidFill>
              <a:round/>
              <a:headEnd/>
              <a:tailEnd/>
            </a:ln>
          </p:spPr>
          <p:txBody>
            <a:bodyPr/>
            <a:lstStyle/>
            <a:p>
              <a:endParaRPr lang="en-CA"/>
            </a:p>
          </p:txBody>
        </p:sp>
        <p:sp>
          <p:nvSpPr>
            <p:cNvPr id="9297" name="Line 88"/>
            <p:cNvSpPr>
              <a:spLocks noChangeShapeType="1"/>
            </p:cNvSpPr>
            <p:nvPr/>
          </p:nvSpPr>
          <p:spPr bwMode="auto">
            <a:xfrm rot="5400000" flipV="1">
              <a:off x="3225" y="1560"/>
              <a:ext cx="0" cy="143"/>
            </a:xfrm>
            <a:prstGeom prst="line">
              <a:avLst/>
            </a:prstGeom>
            <a:noFill/>
            <a:ln w="7938">
              <a:solidFill>
                <a:schemeClr val="tx1"/>
              </a:solidFill>
              <a:round/>
              <a:headEnd/>
              <a:tailEnd/>
            </a:ln>
          </p:spPr>
          <p:txBody>
            <a:bodyPr/>
            <a:lstStyle/>
            <a:p>
              <a:endParaRPr lang="en-CA"/>
            </a:p>
          </p:txBody>
        </p:sp>
        <p:sp>
          <p:nvSpPr>
            <p:cNvPr id="9298" name="Line 89"/>
            <p:cNvSpPr>
              <a:spLocks noChangeShapeType="1"/>
            </p:cNvSpPr>
            <p:nvPr/>
          </p:nvSpPr>
          <p:spPr bwMode="auto">
            <a:xfrm rot="5400000">
              <a:off x="3274" y="1635"/>
              <a:ext cx="46" cy="0"/>
            </a:xfrm>
            <a:prstGeom prst="line">
              <a:avLst/>
            </a:prstGeom>
            <a:noFill/>
            <a:ln w="7938">
              <a:solidFill>
                <a:schemeClr val="tx1"/>
              </a:solidFill>
              <a:round/>
              <a:headEnd/>
              <a:tailEnd/>
            </a:ln>
          </p:spPr>
          <p:txBody>
            <a:bodyPr/>
            <a:lstStyle/>
            <a:p>
              <a:endParaRPr lang="en-CA"/>
            </a:p>
          </p:txBody>
        </p:sp>
        <p:sp>
          <p:nvSpPr>
            <p:cNvPr id="9299" name="Line 90"/>
            <p:cNvSpPr>
              <a:spLocks noChangeShapeType="1"/>
            </p:cNvSpPr>
            <p:nvPr/>
          </p:nvSpPr>
          <p:spPr bwMode="auto">
            <a:xfrm rot="5400000" flipV="1">
              <a:off x="3406" y="1669"/>
              <a:ext cx="0" cy="149"/>
            </a:xfrm>
            <a:prstGeom prst="line">
              <a:avLst/>
            </a:prstGeom>
            <a:noFill/>
            <a:ln w="7938">
              <a:solidFill>
                <a:schemeClr val="tx1"/>
              </a:solidFill>
              <a:round/>
              <a:headEnd/>
              <a:tailEnd/>
            </a:ln>
          </p:spPr>
          <p:txBody>
            <a:bodyPr/>
            <a:lstStyle/>
            <a:p>
              <a:endParaRPr lang="en-CA"/>
            </a:p>
          </p:txBody>
        </p:sp>
        <p:sp>
          <p:nvSpPr>
            <p:cNvPr id="9300" name="Line 91"/>
            <p:cNvSpPr>
              <a:spLocks noChangeShapeType="1"/>
            </p:cNvSpPr>
            <p:nvPr/>
          </p:nvSpPr>
          <p:spPr bwMode="auto">
            <a:xfrm rot="5400000">
              <a:off x="3458" y="1747"/>
              <a:ext cx="46" cy="0"/>
            </a:xfrm>
            <a:prstGeom prst="line">
              <a:avLst/>
            </a:prstGeom>
            <a:noFill/>
            <a:ln w="7938">
              <a:solidFill>
                <a:schemeClr val="tx1"/>
              </a:solidFill>
              <a:round/>
              <a:headEnd/>
              <a:tailEnd/>
            </a:ln>
          </p:spPr>
          <p:txBody>
            <a:bodyPr/>
            <a:lstStyle/>
            <a:p>
              <a:endParaRPr lang="en-CA"/>
            </a:p>
          </p:txBody>
        </p:sp>
        <p:sp>
          <p:nvSpPr>
            <p:cNvPr id="9301" name="Line 92"/>
            <p:cNvSpPr>
              <a:spLocks noChangeShapeType="1"/>
            </p:cNvSpPr>
            <p:nvPr/>
          </p:nvSpPr>
          <p:spPr bwMode="auto">
            <a:xfrm rot="5400000" flipV="1">
              <a:off x="3331" y="1767"/>
              <a:ext cx="0" cy="176"/>
            </a:xfrm>
            <a:prstGeom prst="line">
              <a:avLst/>
            </a:prstGeom>
            <a:noFill/>
            <a:ln w="7938">
              <a:solidFill>
                <a:schemeClr val="tx1"/>
              </a:solidFill>
              <a:round/>
              <a:headEnd/>
              <a:tailEnd/>
            </a:ln>
          </p:spPr>
          <p:txBody>
            <a:bodyPr/>
            <a:lstStyle/>
            <a:p>
              <a:endParaRPr lang="en-CA"/>
            </a:p>
          </p:txBody>
        </p:sp>
        <p:sp>
          <p:nvSpPr>
            <p:cNvPr id="9302" name="Line 93"/>
            <p:cNvSpPr>
              <a:spLocks noChangeShapeType="1"/>
            </p:cNvSpPr>
            <p:nvPr/>
          </p:nvSpPr>
          <p:spPr bwMode="auto">
            <a:xfrm rot="5400000">
              <a:off x="3396" y="1859"/>
              <a:ext cx="45" cy="0"/>
            </a:xfrm>
            <a:prstGeom prst="line">
              <a:avLst/>
            </a:prstGeom>
            <a:noFill/>
            <a:ln w="7938">
              <a:solidFill>
                <a:schemeClr val="tx1"/>
              </a:solidFill>
              <a:round/>
              <a:headEnd/>
              <a:tailEnd/>
            </a:ln>
          </p:spPr>
          <p:txBody>
            <a:bodyPr/>
            <a:lstStyle/>
            <a:p>
              <a:endParaRPr lang="en-CA"/>
            </a:p>
          </p:txBody>
        </p:sp>
        <p:sp>
          <p:nvSpPr>
            <p:cNvPr id="9303" name="Line 94"/>
            <p:cNvSpPr>
              <a:spLocks noChangeShapeType="1"/>
            </p:cNvSpPr>
            <p:nvPr/>
          </p:nvSpPr>
          <p:spPr bwMode="auto">
            <a:xfrm rot="5400000" flipV="1">
              <a:off x="3406" y="1920"/>
              <a:ext cx="0" cy="95"/>
            </a:xfrm>
            <a:prstGeom prst="line">
              <a:avLst/>
            </a:prstGeom>
            <a:noFill/>
            <a:ln w="7938">
              <a:solidFill>
                <a:schemeClr val="tx1"/>
              </a:solidFill>
              <a:round/>
              <a:headEnd/>
              <a:tailEnd/>
            </a:ln>
          </p:spPr>
          <p:txBody>
            <a:bodyPr/>
            <a:lstStyle/>
            <a:p>
              <a:endParaRPr lang="en-CA"/>
            </a:p>
          </p:txBody>
        </p:sp>
        <p:sp>
          <p:nvSpPr>
            <p:cNvPr id="9304" name="Line 95"/>
            <p:cNvSpPr>
              <a:spLocks noChangeShapeType="1"/>
            </p:cNvSpPr>
            <p:nvPr/>
          </p:nvSpPr>
          <p:spPr bwMode="auto">
            <a:xfrm rot="5400000">
              <a:off x="3431" y="1971"/>
              <a:ext cx="46" cy="0"/>
            </a:xfrm>
            <a:prstGeom prst="line">
              <a:avLst/>
            </a:prstGeom>
            <a:noFill/>
            <a:ln w="7938">
              <a:solidFill>
                <a:schemeClr val="tx1"/>
              </a:solidFill>
              <a:round/>
              <a:headEnd/>
              <a:tailEnd/>
            </a:ln>
          </p:spPr>
          <p:txBody>
            <a:bodyPr/>
            <a:lstStyle/>
            <a:p>
              <a:endParaRPr lang="en-CA"/>
            </a:p>
          </p:txBody>
        </p:sp>
        <p:sp>
          <p:nvSpPr>
            <p:cNvPr id="9305" name="Line 96"/>
            <p:cNvSpPr>
              <a:spLocks noChangeShapeType="1"/>
            </p:cNvSpPr>
            <p:nvPr/>
          </p:nvSpPr>
          <p:spPr bwMode="auto">
            <a:xfrm rot="5400000" flipV="1">
              <a:off x="3287" y="2022"/>
              <a:ext cx="0" cy="116"/>
            </a:xfrm>
            <a:prstGeom prst="line">
              <a:avLst/>
            </a:prstGeom>
            <a:noFill/>
            <a:ln w="7938">
              <a:solidFill>
                <a:schemeClr val="tx1"/>
              </a:solidFill>
              <a:round/>
              <a:headEnd/>
              <a:tailEnd/>
            </a:ln>
          </p:spPr>
          <p:txBody>
            <a:bodyPr/>
            <a:lstStyle/>
            <a:p>
              <a:endParaRPr lang="en-CA"/>
            </a:p>
          </p:txBody>
        </p:sp>
        <p:sp>
          <p:nvSpPr>
            <p:cNvPr id="9306" name="Line 97"/>
            <p:cNvSpPr>
              <a:spLocks noChangeShapeType="1"/>
            </p:cNvSpPr>
            <p:nvPr/>
          </p:nvSpPr>
          <p:spPr bwMode="auto">
            <a:xfrm rot="5400000">
              <a:off x="3321" y="2083"/>
              <a:ext cx="47" cy="0"/>
            </a:xfrm>
            <a:prstGeom prst="line">
              <a:avLst/>
            </a:prstGeom>
            <a:noFill/>
            <a:ln w="7938">
              <a:solidFill>
                <a:schemeClr val="tx1"/>
              </a:solidFill>
              <a:round/>
              <a:headEnd/>
              <a:tailEnd/>
            </a:ln>
          </p:spPr>
          <p:txBody>
            <a:bodyPr/>
            <a:lstStyle/>
            <a:p>
              <a:endParaRPr lang="en-CA"/>
            </a:p>
          </p:txBody>
        </p:sp>
        <p:sp>
          <p:nvSpPr>
            <p:cNvPr id="9307" name="Line 98"/>
            <p:cNvSpPr>
              <a:spLocks noChangeShapeType="1"/>
            </p:cNvSpPr>
            <p:nvPr/>
          </p:nvSpPr>
          <p:spPr bwMode="auto">
            <a:xfrm rot="5400000" flipV="1">
              <a:off x="3379" y="2117"/>
              <a:ext cx="0" cy="150"/>
            </a:xfrm>
            <a:prstGeom prst="line">
              <a:avLst/>
            </a:prstGeom>
            <a:noFill/>
            <a:ln w="7938">
              <a:solidFill>
                <a:schemeClr val="tx1"/>
              </a:solidFill>
              <a:round/>
              <a:headEnd/>
              <a:tailEnd/>
            </a:ln>
          </p:spPr>
          <p:txBody>
            <a:bodyPr/>
            <a:lstStyle/>
            <a:p>
              <a:endParaRPr lang="en-CA"/>
            </a:p>
          </p:txBody>
        </p:sp>
        <p:sp>
          <p:nvSpPr>
            <p:cNvPr id="9308" name="Line 99"/>
            <p:cNvSpPr>
              <a:spLocks noChangeShapeType="1"/>
            </p:cNvSpPr>
            <p:nvPr/>
          </p:nvSpPr>
          <p:spPr bwMode="auto">
            <a:xfrm rot="5400000">
              <a:off x="3430" y="2195"/>
              <a:ext cx="47" cy="0"/>
            </a:xfrm>
            <a:prstGeom prst="line">
              <a:avLst/>
            </a:prstGeom>
            <a:noFill/>
            <a:ln w="7938">
              <a:solidFill>
                <a:schemeClr val="tx1"/>
              </a:solidFill>
              <a:round/>
              <a:headEnd/>
              <a:tailEnd/>
            </a:ln>
          </p:spPr>
          <p:txBody>
            <a:bodyPr/>
            <a:lstStyle/>
            <a:p>
              <a:endParaRPr lang="en-CA"/>
            </a:p>
          </p:txBody>
        </p:sp>
        <p:sp>
          <p:nvSpPr>
            <p:cNvPr id="9309" name="Line 100"/>
            <p:cNvSpPr>
              <a:spLocks noChangeShapeType="1"/>
            </p:cNvSpPr>
            <p:nvPr/>
          </p:nvSpPr>
          <p:spPr bwMode="auto">
            <a:xfrm rot="5400000" flipV="1">
              <a:off x="3345" y="2269"/>
              <a:ext cx="0" cy="82"/>
            </a:xfrm>
            <a:prstGeom prst="line">
              <a:avLst/>
            </a:prstGeom>
            <a:noFill/>
            <a:ln w="7938">
              <a:solidFill>
                <a:schemeClr val="tx1"/>
              </a:solidFill>
              <a:round/>
              <a:headEnd/>
              <a:tailEnd/>
            </a:ln>
          </p:spPr>
          <p:txBody>
            <a:bodyPr/>
            <a:lstStyle/>
            <a:p>
              <a:endParaRPr lang="en-CA"/>
            </a:p>
          </p:txBody>
        </p:sp>
        <p:sp>
          <p:nvSpPr>
            <p:cNvPr id="9310" name="Line 101"/>
            <p:cNvSpPr>
              <a:spLocks noChangeShapeType="1"/>
            </p:cNvSpPr>
            <p:nvPr/>
          </p:nvSpPr>
          <p:spPr bwMode="auto">
            <a:xfrm rot="5400000">
              <a:off x="3362" y="2313"/>
              <a:ext cx="47" cy="0"/>
            </a:xfrm>
            <a:prstGeom prst="line">
              <a:avLst/>
            </a:prstGeom>
            <a:noFill/>
            <a:ln w="7938">
              <a:solidFill>
                <a:schemeClr val="tx1"/>
              </a:solidFill>
              <a:round/>
              <a:headEnd/>
              <a:tailEnd/>
            </a:ln>
          </p:spPr>
          <p:txBody>
            <a:bodyPr/>
            <a:lstStyle/>
            <a:p>
              <a:endParaRPr lang="en-CA"/>
            </a:p>
          </p:txBody>
        </p:sp>
        <p:sp>
          <p:nvSpPr>
            <p:cNvPr id="9311" name="Line 102"/>
            <p:cNvSpPr>
              <a:spLocks noChangeShapeType="1"/>
            </p:cNvSpPr>
            <p:nvPr/>
          </p:nvSpPr>
          <p:spPr bwMode="auto">
            <a:xfrm rot="5400000" flipV="1">
              <a:off x="3463" y="2336"/>
              <a:ext cx="0" cy="171"/>
            </a:xfrm>
            <a:prstGeom prst="line">
              <a:avLst/>
            </a:prstGeom>
            <a:noFill/>
            <a:ln w="7938">
              <a:solidFill>
                <a:schemeClr val="tx1"/>
              </a:solidFill>
              <a:round/>
              <a:headEnd/>
              <a:tailEnd/>
            </a:ln>
          </p:spPr>
          <p:txBody>
            <a:bodyPr/>
            <a:lstStyle/>
            <a:p>
              <a:endParaRPr lang="en-CA"/>
            </a:p>
          </p:txBody>
        </p:sp>
        <p:sp>
          <p:nvSpPr>
            <p:cNvPr id="9312" name="Line 103"/>
            <p:cNvSpPr>
              <a:spLocks noChangeShapeType="1"/>
            </p:cNvSpPr>
            <p:nvPr/>
          </p:nvSpPr>
          <p:spPr bwMode="auto">
            <a:xfrm rot="5400000">
              <a:off x="3525" y="2425"/>
              <a:ext cx="47" cy="0"/>
            </a:xfrm>
            <a:prstGeom prst="line">
              <a:avLst/>
            </a:prstGeom>
            <a:noFill/>
            <a:ln w="7938">
              <a:solidFill>
                <a:schemeClr val="tx1"/>
              </a:solidFill>
              <a:round/>
              <a:headEnd/>
              <a:tailEnd/>
            </a:ln>
          </p:spPr>
          <p:txBody>
            <a:bodyPr/>
            <a:lstStyle/>
            <a:p>
              <a:endParaRPr lang="en-CA"/>
            </a:p>
          </p:txBody>
        </p:sp>
        <p:sp>
          <p:nvSpPr>
            <p:cNvPr id="9313" name="Line 104"/>
            <p:cNvSpPr>
              <a:spLocks noChangeShapeType="1"/>
            </p:cNvSpPr>
            <p:nvPr/>
          </p:nvSpPr>
          <p:spPr bwMode="auto">
            <a:xfrm rot="5400000" flipV="1">
              <a:off x="3328" y="2476"/>
              <a:ext cx="0" cy="116"/>
            </a:xfrm>
            <a:prstGeom prst="line">
              <a:avLst/>
            </a:prstGeom>
            <a:noFill/>
            <a:ln w="7938">
              <a:solidFill>
                <a:schemeClr val="tx1"/>
              </a:solidFill>
              <a:round/>
              <a:headEnd/>
              <a:tailEnd/>
            </a:ln>
          </p:spPr>
          <p:txBody>
            <a:bodyPr/>
            <a:lstStyle/>
            <a:p>
              <a:endParaRPr lang="en-CA"/>
            </a:p>
          </p:txBody>
        </p:sp>
        <p:sp>
          <p:nvSpPr>
            <p:cNvPr id="9314" name="Line 105"/>
            <p:cNvSpPr>
              <a:spLocks noChangeShapeType="1"/>
            </p:cNvSpPr>
            <p:nvPr/>
          </p:nvSpPr>
          <p:spPr bwMode="auto">
            <a:xfrm rot="5400000">
              <a:off x="3363" y="2537"/>
              <a:ext cx="46" cy="0"/>
            </a:xfrm>
            <a:prstGeom prst="line">
              <a:avLst/>
            </a:prstGeom>
            <a:noFill/>
            <a:ln w="7938">
              <a:solidFill>
                <a:schemeClr val="tx1"/>
              </a:solidFill>
              <a:round/>
              <a:headEnd/>
              <a:tailEnd/>
            </a:ln>
          </p:spPr>
          <p:txBody>
            <a:bodyPr/>
            <a:lstStyle/>
            <a:p>
              <a:endParaRPr lang="en-CA"/>
            </a:p>
          </p:txBody>
        </p:sp>
        <p:sp>
          <p:nvSpPr>
            <p:cNvPr id="9315" name="Line 106"/>
            <p:cNvSpPr>
              <a:spLocks noChangeShapeType="1"/>
            </p:cNvSpPr>
            <p:nvPr/>
          </p:nvSpPr>
          <p:spPr bwMode="auto">
            <a:xfrm rot="5400000" flipV="1">
              <a:off x="3361" y="2593"/>
              <a:ext cx="0" cy="103"/>
            </a:xfrm>
            <a:prstGeom prst="line">
              <a:avLst/>
            </a:prstGeom>
            <a:noFill/>
            <a:ln w="7938">
              <a:solidFill>
                <a:schemeClr val="tx1"/>
              </a:solidFill>
              <a:round/>
              <a:headEnd/>
              <a:tailEnd/>
            </a:ln>
          </p:spPr>
          <p:txBody>
            <a:bodyPr/>
            <a:lstStyle/>
            <a:p>
              <a:endParaRPr lang="en-CA"/>
            </a:p>
          </p:txBody>
        </p:sp>
        <p:sp>
          <p:nvSpPr>
            <p:cNvPr id="9316" name="Line 107"/>
            <p:cNvSpPr>
              <a:spLocks noChangeShapeType="1"/>
            </p:cNvSpPr>
            <p:nvPr/>
          </p:nvSpPr>
          <p:spPr bwMode="auto">
            <a:xfrm rot="5400000">
              <a:off x="3390" y="2649"/>
              <a:ext cx="46" cy="0"/>
            </a:xfrm>
            <a:prstGeom prst="line">
              <a:avLst/>
            </a:prstGeom>
            <a:noFill/>
            <a:ln w="7938">
              <a:solidFill>
                <a:schemeClr val="tx1"/>
              </a:solidFill>
              <a:round/>
              <a:headEnd/>
              <a:tailEnd/>
            </a:ln>
          </p:spPr>
          <p:txBody>
            <a:bodyPr/>
            <a:lstStyle/>
            <a:p>
              <a:endParaRPr lang="en-CA"/>
            </a:p>
          </p:txBody>
        </p:sp>
        <p:sp>
          <p:nvSpPr>
            <p:cNvPr id="9317" name="Line 108"/>
            <p:cNvSpPr>
              <a:spLocks noChangeShapeType="1"/>
            </p:cNvSpPr>
            <p:nvPr/>
          </p:nvSpPr>
          <p:spPr bwMode="auto">
            <a:xfrm rot="5400000" flipV="1">
              <a:off x="3443" y="2651"/>
              <a:ext cx="0" cy="211"/>
            </a:xfrm>
            <a:prstGeom prst="line">
              <a:avLst/>
            </a:prstGeom>
            <a:noFill/>
            <a:ln w="7938">
              <a:solidFill>
                <a:schemeClr val="tx1"/>
              </a:solidFill>
              <a:round/>
              <a:headEnd/>
              <a:tailEnd/>
            </a:ln>
          </p:spPr>
          <p:txBody>
            <a:bodyPr/>
            <a:lstStyle/>
            <a:p>
              <a:endParaRPr lang="en-CA"/>
            </a:p>
          </p:txBody>
        </p:sp>
        <p:sp>
          <p:nvSpPr>
            <p:cNvPr id="9318" name="Line 109"/>
            <p:cNvSpPr>
              <a:spLocks noChangeShapeType="1"/>
            </p:cNvSpPr>
            <p:nvPr/>
          </p:nvSpPr>
          <p:spPr bwMode="auto">
            <a:xfrm rot="5400000">
              <a:off x="3526" y="2761"/>
              <a:ext cx="45" cy="0"/>
            </a:xfrm>
            <a:prstGeom prst="line">
              <a:avLst/>
            </a:prstGeom>
            <a:noFill/>
            <a:ln w="7938">
              <a:solidFill>
                <a:schemeClr val="tx1"/>
              </a:solidFill>
              <a:round/>
              <a:headEnd/>
              <a:tailEnd/>
            </a:ln>
          </p:spPr>
          <p:txBody>
            <a:bodyPr/>
            <a:lstStyle/>
            <a:p>
              <a:endParaRPr lang="en-CA"/>
            </a:p>
          </p:txBody>
        </p:sp>
        <p:sp>
          <p:nvSpPr>
            <p:cNvPr id="9319" name="Line 110"/>
            <p:cNvSpPr>
              <a:spLocks noChangeShapeType="1"/>
            </p:cNvSpPr>
            <p:nvPr/>
          </p:nvSpPr>
          <p:spPr bwMode="auto">
            <a:xfrm rot="5400000" flipV="1">
              <a:off x="3398" y="2794"/>
              <a:ext cx="0" cy="149"/>
            </a:xfrm>
            <a:prstGeom prst="line">
              <a:avLst/>
            </a:prstGeom>
            <a:noFill/>
            <a:ln w="7938">
              <a:solidFill>
                <a:schemeClr val="tx1"/>
              </a:solidFill>
              <a:round/>
              <a:headEnd/>
              <a:tailEnd/>
            </a:ln>
          </p:spPr>
          <p:txBody>
            <a:bodyPr/>
            <a:lstStyle/>
            <a:p>
              <a:endParaRPr lang="en-CA"/>
            </a:p>
          </p:txBody>
        </p:sp>
        <p:sp>
          <p:nvSpPr>
            <p:cNvPr id="9320" name="Line 111"/>
            <p:cNvSpPr>
              <a:spLocks noChangeShapeType="1"/>
            </p:cNvSpPr>
            <p:nvPr/>
          </p:nvSpPr>
          <p:spPr bwMode="auto">
            <a:xfrm rot="5400000">
              <a:off x="3450" y="2872"/>
              <a:ext cx="46" cy="0"/>
            </a:xfrm>
            <a:prstGeom prst="line">
              <a:avLst/>
            </a:prstGeom>
            <a:noFill/>
            <a:ln w="7938">
              <a:solidFill>
                <a:schemeClr val="tx1"/>
              </a:solidFill>
              <a:round/>
              <a:headEnd/>
              <a:tailEnd/>
            </a:ln>
          </p:spPr>
          <p:txBody>
            <a:bodyPr/>
            <a:lstStyle/>
            <a:p>
              <a:endParaRPr lang="en-CA"/>
            </a:p>
          </p:txBody>
        </p:sp>
        <p:sp>
          <p:nvSpPr>
            <p:cNvPr id="9321" name="Line 112"/>
            <p:cNvSpPr>
              <a:spLocks noChangeShapeType="1"/>
            </p:cNvSpPr>
            <p:nvPr/>
          </p:nvSpPr>
          <p:spPr bwMode="auto">
            <a:xfrm rot="5400000" flipV="1">
              <a:off x="3393" y="2920"/>
              <a:ext cx="0" cy="122"/>
            </a:xfrm>
            <a:prstGeom prst="line">
              <a:avLst/>
            </a:prstGeom>
            <a:noFill/>
            <a:ln w="7938">
              <a:solidFill>
                <a:schemeClr val="tx1"/>
              </a:solidFill>
              <a:round/>
              <a:headEnd/>
              <a:tailEnd/>
            </a:ln>
          </p:spPr>
          <p:txBody>
            <a:bodyPr/>
            <a:lstStyle/>
            <a:p>
              <a:endParaRPr lang="en-CA"/>
            </a:p>
          </p:txBody>
        </p:sp>
        <p:sp>
          <p:nvSpPr>
            <p:cNvPr id="9322" name="Line 113"/>
            <p:cNvSpPr>
              <a:spLocks noChangeShapeType="1"/>
            </p:cNvSpPr>
            <p:nvPr/>
          </p:nvSpPr>
          <p:spPr bwMode="auto">
            <a:xfrm rot="5400000">
              <a:off x="3431" y="2984"/>
              <a:ext cx="46" cy="0"/>
            </a:xfrm>
            <a:prstGeom prst="line">
              <a:avLst/>
            </a:prstGeom>
            <a:noFill/>
            <a:ln w="7938">
              <a:solidFill>
                <a:schemeClr val="tx1"/>
              </a:solidFill>
              <a:round/>
              <a:headEnd/>
              <a:tailEnd/>
            </a:ln>
          </p:spPr>
          <p:txBody>
            <a:bodyPr/>
            <a:lstStyle/>
            <a:p>
              <a:endParaRPr lang="en-CA"/>
            </a:p>
          </p:txBody>
        </p:sp>
        <p:sp>
          <p:nvSpPr>
            <p:cNvPr id="9323" name="Line 114"/>
            <p:cNvSpPr>
              <a:spLocks noChangeShapeType="1"/>
            </p:cNvSpPr>
            <p:nvPr/>
          </p:nvSpPr>
          <p:spPr bwMode="auto">
            <a:xfrm rot="5400000" flipV="1">
              <a:off x="4002" y="2824"/>
              <a:ext cx="0" cy="550"/>
            </a:xfrm>
            <a:prstGeom prst="line">
              <a:avLst/>
            </a:prstGeom>
            <a:noFill/>
            <a:ln w="7938">
              <a:solidFill>
                <a:schemeClr val="tx1"/>
              </a:solidFill>
              <a:round/>
              <a:headEnd/>
              <a:tailEnd/>
            </a:ln>
          </p:spPr>
          <p:txBody>
            <a:bodyPr/>
            <a:lstStyle/>
            <a:p>
              <a:endParaRPr lang="en-CA"/>
            </a:p>
          </p:txBody>
        </p:sp>
        <p:sp>
          <p:nvSpPr>
            <p:cNvPr id="9324" name="Line 115"/>
            <p:cNvSpPr>
              <a:spLocks noChangeShapeType="1"/>
            </p:cNvSpPr>
            <p:nvPr/>
          </p:nvSpPr>
          <p:spPr bwMode="auto">
            <a:xfrm rot="5400000">
              <a:off x="4255" y="3103"/>
              <a:ext cx="44" cy="0"/>
            </a:xfrm>
            <a:prstGeom prst="line">
              <a:avLst/>
            </a:prstGeom>
            <a:noFill/>
            <a:ln w="7938">
              <a:solidFill>
                <a:schemeClr val="tx1"/>
              </a:solidFill>
              <a:round/>
              <a:headEnd/>
              <a:tailEnd/>
            </a:ln>
          </p:spPr>
          <p:txBody>
            <a:bodyPr/>
            <a:lstStyle/>
            <a:p>
              <a:endParaRPr lang="en-CA"/>
            </a:p>
          </p:txBody>
        </p:sp>
        <p:sp>
          <p:nvSpPr>
            <p:cNvPr id="9325" name="Line 116"/>
            <p:cNvSpPr>
              <a:spLocks noChangeShapeType="1"/>
            </p:cNvSpPr>
            <p:nvPr/>
          </p:nvSpPr>
          <p:spPr bwMode="auto">
            <a:xfrm rot="5400000" flipV="1">
              <a:off x="3427" y="3116"/>
              <a:ext cx="0" cy="190"/>
            </a:xfrm>
            <a:prstGeom prst="line">
              <a:avLst/>
            </a:prstGeom>
            <a:noFill/>
            <a:ln w="7938">
              <a:solidFill>
                <a:schemeClr val="tx1"/>
              </a:solidFill>
              <a:round/>
              <a:headEnd/>
              <a:tailEnd/>
            </a:ln>
          </p:spPr>
          <p:txBody>
            <a:bodyPr/>
            <a:lstStyle/>
            <a:p>
              <a:endParaRPr lang="en-CA"/>
            </a:p>
          </p:txBody>
        </p:sp>
        <p:sp>
          <p:nvSpPr>
            <p:cNvPr id="9326" name="Line 117"/>
            <p:cNvSpPr>
              <a:spLocks noChangeShapeType="1"/>
            </p:cNvSpPr>
            <p:nvPr/>
          </p:nvSpPr>
          <p:spPr bwMode="auto">
            <a:xfrm rot="5400000">
              <a:off x="3498" y="3215"/>
              <a:ext cx="47" cy="0"/>
            </a:xfrm>
            <a:prstGeom prst="line">
              <a:avLst/>
            </a:prstGeom>
            <a:noFill/>
            <a:ln w="7938">
              <a:solidFill>
                <a:schemeClr val="tx1"/>
              </a:solidFill>
              <a:round/>
              <a:headEnd/>
              <a:tailEnd/>
            </a:ln>
          </p:spPr>
          <p:txBody>
            <a:bodyPr/>
            <a:lstStyle/>
            <a:p>
              <a:endParaRPr lang="en-CA"/>
            </a:p>
          </p:txBody>
        </p:sp>
        <p:sp>
          <p:nvSpPr>
            <p:cNvPr id="9327" name="Line 118"/>
            <p:cNvSpPr>
              <a:spLocks noChangeShapeType="1"/>
            </p:cNvSpPr>
            <p:nvPr/>
          </p:nvSpPr>
          <p:spPr bwMode="auto">
            <a:xfrm rot="5400000" flipV="1">
              <a:off x="3613" y="3149"/>
              <a:ext cx="0" cy="347"/>
            </a:xfrm>
            <a:prstGeom prst="line">
              <a:avLst/>
            </a:prstGeom>
            <a:noFill/>
            <a:ln w="7938">
              <a:solidFill>
                <a:schemeClr val="tx1"/>
              </a:solidFill>
              <a:round/>
              <a:headEnd/>
              <a:tailEnd/>
            </a:ln>
          </p:spPr>
          <p:txBody>
            <a:bodyPr/>
            <a:lstStyle/>
            <a:p>
              <a:endParaRPr lang="en-CA"/>
            </a:p>
          </p:txBody>
        </p:sp>
        <p:sp>
          <p:nvSpPr>
            <p:cNvPr id="9328" name="Line 119"/>
            <p:cNvSpPr>
              <a:spLocks noChangeShapeType="1"/>
            </p:cNvSpPr>
            <p:nvPr/>
          </p:nvSpPr>
          <p:spPr bwMode="auto">
            <a:xfrm rot="5400000">
              <a:off x="3763" y="3327"/>
              <a:ext cx="47" cy="0"/>
            </a:xfrm>
            <a:prstGeom prst="line">
              <a:avLst/>
            </a:prstGeom>
            <a:noFill/>
            <a:ln w="7938">
              <a:solidFill>
                <a:schemeClr val="tx1"/>
              </a:solidFill>
              <a:round/>
              <a:headEnd/>
              <a:tailEnd/>
            </a:ln>
          </p:spPr>
          <p:txBody>
            <a:bodyPr/>
            <a:lstStyle/>
            <a:p>
              <a:endParaRPr lang="en-CA"/>
            </a:p>
          </p:txBody>
        </p:sp>
        <p:sp>
          <p:nvSpPr>
            <p:cNvPr id="9329" name="Line 120"/>
            <p:cNvSpPr>
              <a:spLocks noChangeShapeType="1"/>
            </p:cNvSpPr>
            <p:nvPr/>
          </p:nvSpPr>
          <p:spPr bwMode="auto">
            <a:xfrm rot="5400000" flipV="1">
              <a:off x="3409" y="3351"/>
              <a:ext cx="0" cy="170"/>
            </a:xfrm>
            <a:prstGeom prst="line">
              <a:avLst/>
            </a:prstGeom>
            <a:noFill/>
            <a:ln w="7938">
              <a:solidFill>
                <a:schemeClr val="tx1"/>
              </a:solidFill>
              <a:round/>
              <a:headEnd/>
              <a:tailEnd/>
            </a:ln>
          </p:spPr>
          <p:txBody>
            <a:bodyPr/>
            <a:lstStyle/>
            <a:p>
              <a:endParaRPr lang="en-CA"/>
            </a:p>
          </p:txBody>
        </p:sp>
        <p:sp>
          <p:nvSpPr>
            <p:cNvPr id="9330" name="Line 121"/>
            <p:cNvSpPr>
              <a:spLocks noChangeShapeType="1"/>
            </p:cNvSpPr>
            <p:nvPr/>
          </p:nvSpPr>
          <p:spPr bwMode="auto">
            <a:xfrm rot="5400000">
              <a:off x="3470" y="3439"/>
              <a:ext cx="47" cy="0"/>
            </a:xfrm>
            <a:prstGeom prst="line">
              <a:avLst/>
            </a:prstGeom>
            <a:noFill/>
            <a:ln w="7938">
              <a:solidFill>
                <a:schemeClr val="tx1"/>
              </a:solidFill>
              <a:round/>
              <a:headEnd/>
              <a:tailEnd/>
            </a:ln>
          </p:spPr>
          <p:txBody>
            <a:bodyPr/>
            <a:lstStyle/>
            <a:p>
              <a:endParaRPr lang="en-CA"/>
            </a:p>
          </p:txBody>
        </p:sp>
        <p:sp>
          <p:nvSpPr>
            <p:cNvPr id="9331" name="Line 122"/>
            <p:cNvSpPr>
              <a:spLocks noChangeShapeType="1"/>
            </p:cNvSpPr>
            <p:nvPr/>
          </p:nvSpPr>
          <p:spPr bwMode="auto">
            <a:xfrm rot="5400000" flipV="1">
              <a:off x="3433" y="3486"/>
              <a:ext cx="0" cy="122"/>
            </a:xfrm>
            <a:prstGeom prst="line">
              <a:avLst/>
            </a:prstGeom>
            <a:noFill/>
            <a:ln w="7938">
              <a:solidFill>
                <a:schemeClr val="tx1"/>
              </a:solidFill>
              <a:round/>
              <a:headEnd/>
              <a:tailEnd/>
            </a:ln>
          </p:spPr>
          <p:txBody>
            <a:bodyPr/>
            <a:lstStyle/>
            <a:p>
              <a:endParaRPr lang="en-CA"/>
            </a:p>
          </p:txBody>
        </p:sp>
        <p:sp>
          <p:nvSpPr>
            <p:cNvPr id="9332" name="Line 123"/>
            <p:cNvSpPr>
              <a:spLocks noChangeShapeType="1"/>
            </p:cNvSpPr>
            <p:nvPr/>
          </p:nvSpPr>
          <p:spPr bwMode="auto">
            <a:xfrm rot="5400000">
              <a:off x="3471" y="3551"/>
              <a:ext cx="45" cy="0"/>
            </a:xfrm>
            <a:prstGeom prst="line">
              <a:avLst/>
            </a:prstGeom>
            <a:noFill/>
            <a:ln w="7938">
              <a:solidFill>
                <a:schemeClr val="tx1"/>
              </a:solidFill>
              <a:round/>
              <a:headEnd/>
              <a:tailEnd/>
            </a:ln>
          </p:spPr>
          <p:txBody>
            <a:bodyPr/>
            <a:lstStyle/>
            <a:p>
              <a:endParaRPr lang="en-CA"/>
            </a:p>
          </p:txBody>
        </p:sp>
        <p:sp>
          <p:nvSpPr>
            <p:cNvPr id="9333" name="Line 124"/>
            <p:cNvSpPr>
              <a:spLocks noChangeShapeType="1"/>
            </p:cNvSpPr>
            <p:nvPr/>
          </p:nvSpPr>
          <p:spPr bwMode="auto">
            <a:xfrm rot="5400000" flipV="1">
              <a:off x="3402" y="3607"/>
              <a:ext cx="0" cy="103"/>
            </a:xfrm>
            <a:prstGeom prst="line">
              <a:avLst/>
            </a:prstGeom>
            <a:noFill/>
            <a:ln w="7938">
              <a:solidFill>
                <a:schemeClr val="tx1"/>
              </a:solidFill>
              <a:round/>
              <a:headEnd/>
              <a:tailEnd/>
            </a:ln>
          </p:spPr>
          <p:txBody>
            <a:bodyPr/>
            <a:lstStyle/>
            <a:p>
              <a:endParaRPr lang="en-CA"/>
            </a:p>
          </p:txBody>
        </p:sp>
        <p:sp>
          <p:nvSpPr>
            <p:cNvPr id="9334" name="Line 125"/>
            <p:cNvSpPr>
              <a:spLocks noChangeShapeType="1"/>
            </p:cNvSpPr>
            <p:nvPr/>
          </p:nvSpPr>
          <p:spPr bwMode="auto">
            <a:xfrm rot="5400000">
              <a:off x="3431" y="3663"/>
              <a:ext cx="45" cy="0"/>
            </a:xfrm>
            <a:prstGeom prst="line">
              <a:avLst/>
            </a:prstGeom>
            <a:noFill/>
            <a:ln w="7938">
              <a:solidFill>
                <a:schemeClr val="tx1"/>
              </a:solidFill>
              <a:round/>
              <a:headEnd/>
              <a:tailEnd/>
            </a:ln>
          </p:spPr>
          <p:txBody>
            <a:bodyPr/>
            <a:lstStyle/>
            <a:p>
              <a:endParaRPr lang="en-CA"/>
            </a:p>
          </p:txBody>
        </p:sp>
        <p:sp>
          <p:nvSpPr>
            <p:cNvPr id="9335" name="Line 126"/>
            <p:cNvSpPr>
              <a:spLocks noChangeShapeType="1"/>
            </p:cNvSpPr>
            <p:nvPr/>
          </p:nvSpPr>
          <p:spPr bwMode="auto">
            <a:xfrm rot="5400000">
              <a:off x="3201" y="892"/>
              <a:ext cx="0" cy="122"/>
            </a:xfrm>
            <a:prstGeom prst="line">
              <a:avLst/>
            </a:prstGeom>
            <a:noFill/>
            <a:ln w="7938">
              <a:solidFill>
                <a:schemeClr val="tx1"/>
              </a:solidFill>
              <a:round/>
              <a:headEnd/>
              <a:tailEnd/>
            </a:ln>
          </p:spPr>
          <p:txBody>
            <a:bodyPr/>
            <a:lstStyle/>
            <a:p>
              <a:endParaRPr lang="en-CA"/>
            </a:p>
          </p:txBody>
        </p:sp>
        <p:sp>
          <p:nvSpPr>
            <p:cNvPr id="9336" name="Line 127"/>
            <p:cNvSpPr>
              <a:spLocks noChangeShapeType="1"/>
            </p:cNvSpPr>
            <p:nvPr/>
          </p:nvSpPr>
          <p:spPr bwMode="auto">
            <a:xfrm rot="5400000">
              <a:off x="3117" y="957"/>
              <a:ext cx="45" cy="0"/>
            </a:xfrm>
            <a:prstGeom prst="line">
              <a:avLst/>
            </a:prstGeom>
            <a:noFill/>
            <a:ln w="7938">
              <a:solidFill>
                <a:schemeClr val="tx1"/>
              </a:solidFill>
              <a:round/>
              <a:headEnd/>
              <a:tailEnd/>
            </a:ln>
          </p:spPr>
          <p:txBody>
            <a:bodyPr/>
            <a:lstStyle/>
            <a:p>
              <a:endParaRPr lang="en-CA"/>
            </a:p>
          </p:txBody>
        </p:sp>
        <p:sp>
          <p:nvSpPr>
            <p:cNvPr id="9337" name="Line 128"/>
            <p:cNvSpPr>
              <a:spLocks noChangeShapeType="1"/>
            </p:cNvSpPr>
            <p:nvPr/>
          </p:nvSpPr>
          <p:spPr bwMode="auto">
            <a:xfrm rot="5400000">
              <a:off x="3164" y="1008"/>
              <a:ext cx="0" cy="114"/>
            </a:xfrm>
            <a:prstGeom prst="line">
              <a:avLst/>
            </a:prstGeom>
            <a:noFill/>
            <a:ln w="7938">
              <a:solidFill>
                <a:schemeClr val="tx1"/>
              </a:solidFill>
              <a:round/>
              <a:headEnd/>
              <a:tailEnd/>
            </a:ln>
          </p:spPr>
          <p:txBody>
            <a:bodyPr/>
            <a:lstStyle/>
            <a:p>
              <a:endParaRPr lang="en-CA"/>
            </a:p>
          </p:txBody>
        </p:sp>
        <p:sp>
          <p:nvSpPr>
            <p:cNvPr id="9338" name="Line 129"/>
            <p:cNvSpPr>
              <a:spLocks noChangeShapeType="1"/>
            </p:cNvSpPr>
            <p:nvPr/>
          </p:nvSpPr>
          <p:spPr bwMode="auto">
            <a:xfrm rot="5400000">
              <a:off x="3084" y="1070"/>
              <a:ext cx="45" cy="0"/>
            </a:xfrm>
            <a:prstGeom prst="line">
              <a:avLst/>
            </a:prstGeom>
            <a:noFill/>
            <a:ln w="7938">
              <a:solidFill>
                <a:schemeClr val="tx1"/>
              </a:solidFill>
              <a:round/>
              <a:headEnd/>
              <a:tailEnd/>
            </a:ln>
          </p:spPr>
          <p:txBody>
            <a:bodyPr/>
            <a:lstStyle/>
            <a:p>
              <a:endParaRPr lang="en-CA"/>
            </a:p>
          </p:txBody>
        </p:sp>
        <p:sp>
          <p:nvSpPr>
            <p:cNvPr id="9339" name="Line 130"/>
            <p:cNvSpPr>
              <a:spLocks noChangeShapeType="1"/>
            </p:cNvSpPr>
            <p:nvPr/>
          </p:nvSpPr>
          <p:spPr bwMode="auto">
            <a:xfrm rot="5400000">
              <a:off x="3198" y="1133"/>
              <a:ext cx="0" cy="89"/>
            </a:xfrm>
            <a:prstGeom prst="line">
              <a:avLst/>
            </a:prstGeom>
            <a:noFill/>
            <a:ln w="7938">
              <a:solidFill>
                <a:schemeClr val="tx1"/>
              </a:solidFill>
              <a:round/>
              <a:headEnd/>
              <a:tailEnd/>
            </a:ln>
          </p:spPr>
          <p:txBody>
            <a:bodyPr/>
            <a:lstStyle/>
            <a:p>
              <a:endParaRPr lang="en-CA"/>
            </a:p>
          </p:txBody>
        </p:sp>
        <p:sp>
          <p:nvSpPr>
            <p:cNvPr id="9340" name="Line 131"/>
            <p:cNvSpPr>
              <a:spLocks noChangeShapeType="1"/>
            </p:cNvSpPr>
            <p:nvPr/>
          </p:nvSpPr>
          <p:spPr bwMode="auto">
            <a:xfrm rot="5400000">
              <a:off x="3130" y="1181"/>
              <a:ext cx="47" cy="0"/>
            </a:xfrm>
            <a:prstGeom prst="line">
              <a:avLst/>
            </a:prstGeom>
            <a:noFill/>
            <a:ln w="7938">
              <a:solidFill>
                <a:schemeClr val="tx1"/>
              </a:solidFill>
              <a:round/>
              <a:headEnd/>
              <a:tailEnd/>
            </a:ln>
          </p:spPr>
          <p:txBody>
            <a:bodyPr/>
            <a:lstStyle/>
            <a:p>
              <a:endParaRPr lang="en-CA"/>
            </a:p>
          </p:txBody>
        </p:sp>
        <p:sp>
          <p:nvSpPr>
            <p:cNvPr id="9341" name="Line 132"/>
            <p:cNvSpPr>
              <a:spLocks noChangeShapeType="1"/>
            </p:cNvSpPr>
            <p:nvPr/>
          </p:nvSpPr>
          <p:spPr bwMode="auto">
            <a:xfrm rot="5400000">
              <a:off x="3256" y="1195"/>
              <a:ext cx="0" cy="190"/>
            </a:xfrm>
            <a:prstGeom prst="line">
              <a:avLst/>
            </a:prstGeom>
            <a:noFill/>
            <a:ln w="7938">
              <a:solidFill>
                <a:schemeClr val="tx1"/>
              </a:solidFill>
              <a:round/>
              <a:headEnd/>
              <a:tailEnd/>
            </a:ln>
          </p:spPr>
          <p:txBody>
            <a:bodyPr/>
            <a:lstStyle/>
            <a:p>
              <a:endParaRPr lang="en-CA"/>
            </a:p>
          </p:txBody>
        </p:sp>
        <p:sp>
          <p:nvSpPr>
            <p:cNvPr id="9342" name="Line 133"/>
            <p:cNvSpPr>
              <a:spLocks noChangeShapeType="1"/>
            </p:cNvSpPr>
            <p:nvPr/>
          </p:nvSpPr>
          <p:spPr bwMode="auto">
            <a:xfrm rot="5400000">
              <a:off x="3137" y="1293"/>
              <a:ext cx="47" cy="0"/>
            </a:xfrm>
            <a:prstGeom prst="line">
              <a:avLst/>
            </a:prstGeom>
            <a:noFill/>
            <a:ln w="7938">
              <a:solidFill>
                <a:schemeClr val="tx1"/>
              </a:solidFill>
              <a:round/>
              <a:headEnd/>
              <a:tailEnd/>
            </a:ln>
          </p:spPr>
          <p:txBody>
            <a:bodyPr/>
            <a:lstStyle/>
            <a:p>
              <a:endParaRPr lang="en-CA"/>
            </a:p>
          </p:txBody>
        </p:sp>
        <p:sp>
          <p:nvSpPr>
            <p:cNvPr id="9343" name="Line 134"/>
            <p:cNvSpPr>
              <a:spLocks noChangeShapeType="1"/>
            </p:cNvSpPr>
            <p:nvPr/>
          </p:nvSpPr>
          <p:spPr bwMode="auto">
            <a:xfrm rot="5400000">
              <a:off x="3171" y="1330"/>
              <a:ext cx="0" cy="144"/>
            </a:xfrm>
            <a:prstGeom prst="line">
              <a:avLst/>
            </a:prstGeom>
            <a:noFill/>
            <a:ln w="7938">
              <a:solidFill>
                <a:schemeClr val="tx1"/>
              </a:solidFill>
              <a:round/>
              <a:headEnd/>
              <a:tailEnd/>
            </a:ln>
          </p:spPr>
          <p:txBody>
            <a:bodyPr/>
            <a:lstStyle/>
            <a:p>
              <a:endParaRPr lang="en-CA"/>
            </a:p>
          </p:txBody>
        </p:sp>
        <p:sp>
          <p:nvSpPr>
            <p:cNvPr id="9344" name="Line 135"/>
            <p:cNvSpPr>
              <a:spLocks noChangeShapeType="1"/>
            </p:cNvSpPr>
            <p:nvPr/>
          </p:nvSpPr>
          <p:spPr bwMode="auto">
            <a:xfrm rot="5400000">
              <a:off x="3076" y="1405"/>
              <a:ext cx="46" cy="0"/>
            </a:xfrm>
            <a:prstGeom prst="line">
              <a:avLst/>
            </a:prstGeom>
            <a:noFill/>
            <a:ln w="7938">
              <a:solidFill>
                <a:schemeClr val="tx1"/>
              </a:solidFill>
              <a:round/>
              <a:headEnd/>
              <a:tailEnd/>
            </a:ln>
          </p:spPr>
          <p:txBody>
            <a:bodyPr/>
            <a:lstStyle/>
            <a:p>
              <a:endParaRPr lang="en-CA"/>
            </a:p>
          </p:txBody>
        </p:sp>
        <p:sp>
          <p:nvSpPr>
            <p:cNvPr id="9345" name="Line 136"/>
            <p:cNvSpPr>
              <a:spLocks noChangeShapeType="1"/>
            </p:cNvSpPr>
            <p:nvPr/>
          </p:nvSpPr>
          <p:spPr bwMode="auto">
            <a:xfrm rot="5400000">
              <a:off x="3225" y="1454"/>
              <a:ext cx="0" cy="116"/>
            </a:xfrm>
            <a:prstGeom prst="line">
              <a:avLst/>
            </a:prstGeom>
            <a:noFill/>
            <a:ln w="7938">
              <a:solidFill>
                <a:schemeClr val="tx1"/>
              </a:solidFill>
              <a:round/>
              <a:headEnd/>
              <a:tailEnd/>
            </a:ln>
          </p:spPr>
          <p:txBody>
            <a:bodyPr/>
            <a:lstStyle/>
            <a:p>
              <a:endParaRPr lang="en-CA"/>
            </a:p>
          </p:txBody>
        </p:sp>
        <p:sp>
          <p:nvSpPr>
            <p:cNvPr id="9346" name="Line 137"/>
            <p:cNvSpPr>
              <a:spLocks noChangeShapeType="1"/>
            </p:cNvSpPr>
            <p:nvPr/>
          </p:nvSpPr>
          <p:spPr bwMode="auto">
            <a:xfrm rot="5400000">
              <a:off x="3145" y="1516"/>
              <a:ext cx="44" cy="0"/>
            </a:xfrm>
            <a:prstGeom prst="line">
              <a:avLst/>
            </a:prstGeom>
            <a:noFill/>
            <a:ln w="7938">
              <a:solidFill>
                <a:schemeClr val="tx1"/>
              </a:solidFill>
              <a:round/>
              <a:headEnd/>
              <a:tailEnd/>
            </a:ln>
          </p:spPr>
          <p:txBody>
            <a:bodyPr/>
            <a:lstStyle/>
            <a:p>
              <a:endParaRPr lang="en-CA"/>
            </a:p>
          </p:txBody>
        </p:sp>
        <p:sp>
          <p:nvSpPr>
            <p:cNvPr id="9347" name="Line 138"/>
            <p:cNvSpPr>
              <a:spLocks noChangeShapeType="1"/>
            </p:cNvSpPr>
            <p:nvPr/>
          </p:nvSpPr>
          <p:spPr bwMode="auto">
            <a:xfrm rot="5400000">
              <a:off x="3086" y="1564"/>
              <a:ext cx="0" cy="136"/>
            </a:xfrm>
            <a:prstGeom prst="line">
              <a:avLst/>
            </a:prstGeom>
            <a:noFill/>
            <a:ln w="7938">
              <a:solidFill>
                <a:schemeClr val="tx1"/>
              </a:solidFill>
              <a:round/>
              <a:headEnd/>
              <a:tailEnd/>
            </a:ln>
          </p:spPr>
          <p:txBody>
            <a:bodyPr/>
            <a:lstStyle/>
            <a:p>
              <a:endParaRPr lang="en-CA"/>
            </a:p>
          </p:txBody>
        </p:sp>
        <p:sp>
          <p:nvSpPr>
            <p:cNvPr id="9348" name="Line 139"/>
            <p:cNvSpPr>
              <a:spLocks noChangeShapeType="1"/>
            </p:cNvSpPr>
            <p:nvPr/>
          </p:nvSpPr>
          <p:spPr bwMode="auto">
            <a:xfrm rot="5400000">
              <a:off x="2995" y="1635"/>
              <a:ext cx="46" cy="0"/>
            </a:xfrm>
            <a:prstGeom prst="line">
              <a:avLst/>
            </a:prstGeom>
            <a:noFill/>
            <a:ln w="7938">
              <a:solidFill>
                <a:schemeClr val="tx1"/>
              </a:solidFill>
              <a:round/>
              <a:headEnd/>
              <a:tailEnd/>
            </a:ln>
          </p:spPr>
          <p:txBody>
            <a:bodyPr/>
            <a:lstStyle/>
            <a:p>
              <a:endParaRPr lang="en-CA"/>
            </a:p>
          </p:txBody>
        </p:sp>
        <p:sp>
          <p:nvSpPr>
            <p:cNvPr id="9349" name="Line 140"/>
            <p:cNvSpPr>
              <a:spLocks noChangeShapeType="1"/>
            </p:cNvSpPr>
            <p:nvPr/>
          </p:nvSpPr>
          <p:spPr bwMode="auto">
            <a:xfrm rot="5400000">
              <a:off x="3260" y="1672"/>
              <a:ext cx="0" cy="144"/>
            </a:xfrm>
            <a:prstGeom prst="line">
              <a:avLst/>
            </a:prstGeom>
            <a:noFill/>
            <a:ln w="7938">
              <a:solidFill>
                <a:schemeClr val="tx1"/>
              </a:solidFill>
              <a:round/>
              <a:headEnd/>
              <a:tailEnd/>
            </a:ln>
          </p:spPr>
          <p:txBody>
            <a:bodyPr/>
            <a:lstStyle/>
            <a:p>
              <a:endParaRPr lang="en-CA"/>
            </a:p>
          </p:txBody>
        </p:sp>
        <p:sp>
          <p:nvSpPr>
            <p:cNvPr id="9350" name="Line 141"/>
            <p:cNvSpPr>
              <a:spLocks noChangeShapeType="1"/>
            </p:cNvSpPr>
            <p:nvPr/>
          </p:nvSpPr>
          <p:spPr bwMode="auto">
            <a:xfrm rot="5400000">
              <a:off x="3165" y="1747"/>
              <a:ext cx="46" cy="0"/>
            </a:xfrm>
            <a:prstGeom prst="line">
              <a:avLst/>
            </a:prstGeom>
            <a:noFill/>
            <a:ln w="7938">
              <a:solidFill>
                <a:schemeClr val="tx1"/>
              </a:solidFill>
              <a:round/>
              <a:headEnd/>
              <a:tailEnd/>
            </a:ln>
          </p:spPr>
          <p:txBody>
            <a:bodyPr/>
            <a:lstStyle/>
            <a:p>
              <a:endParaRPr lang="en-CA"/>
            </a:p>
          </p:txBody>
        </p:sp>
        <p:sp>
          <p:nvSpPr>
            <p:cNvPr id="9351" name="Line 142"/>
            <p:cNvSpPr>
              <a:spLocks noChangeShapeType="1"/>
            </p:cNvSpPr>
            <p:nvPr/>
          </p:nvSpPr>
          <p:spPr bwMode="auto">
            <a:xfrm rot="5400000">
              <a:off x="3157" y="1769"/>
              <a:ext cx="0" cy="171"/>
            </a:xfrm>
            <a:prstGeom prst="line">
              <a:avLst/>
            </a:prstGeom>
            <a:noFill/>
            <a:ln w="7938">
              <a:solidFill>
                <a:schemeClr val="tx1"/>
              </a:solidFill>
              <a:round/>
              <a:headEnd/>
              <a:tailEnd/>
            </a:ln>
          </p:spPr>
          <p:txBody>
            <a:bodyPr/>
            <a:lstStyle/>
            <a:p>
              <a:endParaRPr lang="en-CA"/>
            </a:p>
          </p:txBody>
        </p:sp>
        <p:sp>
          <p:nvSpPr>
            <p:cNvPr id="9352" name="Line 143"/>
            <p:cNvSpPr>
              <a:spLocks noChangeShapeType="1"/>
            </p:cNvSpPr>
            <p:nvPr/>
          </p:nvSpPr>
          <p:spPr bwMode="auto">
            <a:xfrm rot="5400000">
              <a:off x="3049" y="1859"/>
              <a:ext cx="45" cy="0"/>
            </a:xfrm>
            <a:prstGeom prst="line">
              <a:avLst/>
            </a:prstGeom>
            <a:noFill/>
            <a:ln w="7938">
              <a:solidFill>
                <a:schemeClr val="tx1"/>
              </a:solidFill>
              <a:round/>
              <a:headEnd/>
              <a:tailEnd/>
            </a:ln>
          </p:spPr>
          <p:txBody>
            <a:bodyPr/>
            <a:lstStyle/>
            <a:p>
              <a:endParaRPr lang="en-CA"/>
            </a:p>
          </p:txBody>
        </p:sp>
        <p:sp>
          <p:nvSpPr>
            <p:cNvPr id="9353" name="Line 144"/>
            <p:cNvSpPr>
              <a:spLocks noChangeShapeType="1"/>
            </p:cNvSpPr>
            <p:nvPr/>
          </p:nvSpPr>
          <p:spPr bwMode="auto">
            <a:xfrm rot="5400000">
              <a:off x="3314" y="1923"/>
              <a:ext cx="0" cy="89"/>
            </a:xfrm>
            <a:prstGeom prst="line">
              <a:avLst/>
            </a:prstGeom>
            <a:noFill/>
            <a:ln w="7938">
              <a:solidFill>
                <a:schemeClr val="tx1"/>
              </a:solidFill>
              <a:round/>
              <a:headEnd/>
              <a:tailEnd/>
            </a:ln>
          </p:spPr>
          <p:txBody>
            <a:bodyPr/>
            <a:lstStyle/>
            <a:p>
              <a:endParaRPr lang="en-CA"/>
            </a:p>
          </p:txBody>
        </p:sp>
        <p:sp>
          <p:nvSpPr>
            <p:cNvPr id="9354" name="Line 145"/>
            <p:cNvSpPr>
              <a:spLocks noChangeShapeType="1"/>
            </p:cNvSpPr>
            <p:nvPr/>
          </p:nvSpPr>
          <p:spPr bwMode="auto">
            <a:xfrm rot="5400000">
              <a:off x="3247" y="1971"/>
              <a:ext cx="46" cy="0"/>
            </a:xfrm>
            <a:prstGeom prst="line">
              <a:avLst/>
            </a:prstGeom>
            <a:noFill/>
            <a:ln w="7938">
              <a:solidFill>
                <a:schemeClr val="tx1"/>
              </a:solidFill>
              <a:round/>
              <a:headEnd/>
              <a:tailEnd/>
            </a:ln>
          </p:spPr>
          <p:txBody>
            <a:bodyPr/>
            <a:lstStyle/>
            <a:p>
              <a:endParaRPr lang="en-CA"/>
            </a:p>
          </p:txBody>
        </p:sp>
        <p:sp>
          <p:nvSpPr>
            <p:cNvPr id="9355" name="Line 146"/>
            <p:cNvSpPr>
              <a:spLocks noChangeShapeType="1"/>
            </p:cNvSpPr>
            <p:nvPr/>
          </p:nvSpPr>
          <p:spPr bwMode="auto">
            <a:xfrm rot="5400000">
              <a:off x="3174" y="2025"/>
              <a:ext cx="0" cy="109"/>
            </a:xfrm>
            <a:prstGeom prst="line">
              <a:avLst/>
            </a:prstGeom>
            <a:noFill/>
            <a:ln w="7938">
              <a:solidFill>
                <a:schemeClr val="tx1"/>
              </a:solidFill>
              <a:round/>
              <a:headEnd/>
              <a:tailEnd/>
            </a:ln>
          </p:spPr>
          <p:txBody>
            <a:bodyPr/>
            <a:lstStyle/>
            <a:p>
              <a:endParaRPr lang="en-CA"/>
            </a:p>
          </p:txBody>
        </p:sp>
        <p:sp>
          <p:nvSpPr>
            <p:cNvPr id="9356" name="Line 147"/>
            <p:cNvSpPr>
              <a:spLocks noChangeShapeType="1"/>
            </p:cNvSpPr>
            <p:nvPr/>
          </p:nvSpPr>
          <p:spPr bwMode="auto">
            <a:xfrm rot="5400000">
              <a:off x="3096" y="2083"/>
              <a:ext cx="47" cy="0"/>
            </a:xfrm>
            <a:prstGeom prst="line">
              <a:avLst/>
            </a:prstGeom>
            <a:noFill/>
            <a:ln w="7938">
              <a:solidFill>
                <a:schemeClr val="tx1"/>
              </a:solidFill>
              <a:round/>
              <a:headEnd/>
              <a:tailEnd/>
            </a:ln>
          </p:spPr>
          <p:txBody>
            <a:bodyPr/>
            <a:lstStyle/>
            <a:p>
              <a:endParaRPr lang="en-CA"/>
            </a:p>
          </p:txBody>
        </p:sp>
        <p:sp>
          <p:nvSpPr>
            <p:cNvPr id="9357" name="Line 148"/>
            <p:cNvSpPr>
              <a:spLocks noChangeShapeType="1"/>
            </p:cNvSpPr>
            <p:nvPr/>
          </p:nvSpPr>
          <p:spPr bwMode="auto">
            <a:xfrm rot="5400000">
              <a:off x="3229" y="2117"/>
              <a:ext cx="0" cy="150"/>
            </a:xfrm>
            <a:prstGeom prst="line">
              <a:avLst/>
            </a:prstGeom>
            <a:noFill/>
            <a:ln w="7938">
              <a:solidFill>
                <a:schemeClr val="tx1"/>
              </a:solidFill>
              <a:round/>
              <a:headEnd/>
              <a:tailEnd/>
            </a:ln>
          </p:spPr>
          <p:txBody>
            <a:bodyPr/>
            <a:lstStyle/>
            <a:p>
              <a:endParaRPr lang="en-CA"/>
            </a:p>
          </p:txBody>
        </p:sp>
        <p:sp>
          <p:nvSpPr>
            <p:cNvPr id="9358" name="Line 149"/>
            <p:cNvSpPr>
              <a:spLocks noChangeShapeType="1"/>
            </p:cNvSpPr>
            <p:nvPr/>
          </p:nvSpPr>
          <p:spPr bwMode="auto">
            <a:xfrm rot="5400000">
              <a:off x="3130" y="2195"/>
              <a:ext cx="47" cy="0"/>
            </a:xfrm>
            <a:prstGeom prst="line">
              <a:avLst/>
            </a:prstGeom>
            <a:noFill/>
            <a:ln w="7938">
              <a:solidFill>
                <a:schemeClr val="tx1"/>
              </a:solidFill>
              <a:round/>
              <a:headEnd/>
              <a:tailEnd/>
            </a:ln>
          </p:spPr>
          <p:txBody>
            <a:bodyPr/>
            <a:lstStyle/>
            <a:p>
              <a:endParaRPr lang="en-CA"/>
            </a:p>
          </p:txBody>
        </p:sp>
        <p:sp>
          <p:nvSpPr>
            <p:cNvPr id="9359" name="Line 150"/>
            <p:cNvSpPr>
              <a:spLocks noChangeShapeType="1"/>
            </p:cNvSpPr>
            <p:nvPr/>
          </p:nvSpPr>
          <p:spPr bwMode="auto">
            <a:xfrm rot="5400000">
              <a:off x="3262" y="2268"/>
              <a:ext cx="0" cy="83"/>
            </a:xfrm>
            <a:prstGeom prst="line">
              <a:avLst/>
            </a:prstGeom>
            <a:noFill/>
            <a:ln w="7938">
              <a:solidFill>
                <a:schemeClr val="tx1"/>
              </a:solidFill>
              <a:round/>
              <a:headEnd/>
              <a:tailEnd/>
            </a:ln>
          </p:spPr>
          <p:txBody>
            <a:bodyPr/>
            <a:lstStyle/>
            <a:p>
              <a:endParaRPr lang="en-CA"/>
            </a:p>
          </p:txBody>
        </p:sp>
        <p:sp>
          <p:nvSpPr>
            <p:cNvPr id="9360" name="Line 151"/>
            <p:cNvSpPr>
              <a:spLocks noChangeShapeType="1"/>
            </p:cNvSpPr>
            <p:nvPr/>
          </p:nvSpPr>
          <p:spPr bwMode="auto">
            <a:xfrm rot="5400000">
              <a:off x="3197" y="2313"/>
              <a:ext cx="47" cy="0"/>
            </a:xfrm>
            <a:prstGeom prst="line">
              <a:avLst/>
            </a:prstGeom>
            <a:noFill/>
            <a:ln w="7938">
              <a:solidFill>
                <a:schemeClr val="tx1"/>
              </a:solidFill>
              <a:round/>
              <a:headEnd/>
              <a:tailEnd/>
            </a:ln>
          </p:spPr>
          <p:txBody>
            <a:bodyPr/>
            <a:lstStyle/>
            <a:p>
              <a:endParaRPr lang="en-CA"/>
            </a:p>
          </p:txBody>
        </p:sp>
        <p:sp>
          <p:nvSpPr>
            <p:cNvPr id="9361" name="Line 152"/>
            <p:cNvSpPr>
              <a:spLocks noChangeShapeType="1"/>
            </p:cNvSpPr>
            <p:nvPr/>
          </p:nvSpPr>
          <p:spPr bwMode="auto">
            <a:xfrm rot="5400000">
              <a:off x="3293" y="2337"/>
              <a:ext cx="0" cy="170"/>
            </a:xfrm>
            <a:prstGeom prst="line">
              <a:avLst/>
            </a:prstGeom>
            <a:noFill/>
            <a:ln w="7938">
              <a:solidFill>
                <a:schemeClr val="tx1"/>
              </a:solidFill>
              <a:round/>
              <a:headEnd/>
              <a:tailEnd/>
            </a:ln>
          </p:spPr>
          <p:txBody>
            <a:bodyPr/>
            <a:lstStyle/>
            <a:p>
              <a:endParaRPr lang="en-CA"/>
            </a:p>
          </p:txBody>
        </p:sp>
        <p:sp>
          <p:nvSpPr>
            <p:cNvPr id="9362" name="Line 153"/>
            <p:cNvSpPr>
              <a:spLocks noChangeShapeType="1"/>
            </p:cNvSpPr>
            <p:nvPr/>
          </p:nvSpPr>
          <p:spPr bwMode="auto">
            <a:xfrm rot="5400000">
              <a:off x="3184" y="2425"/>
              <a:ext cx="47" cy="0"/>
            </a:xfrm>
            <a:prstGeom prst="line">
              <a:avLst/>
            </a:prstGeom>
            <a:noFill/>
            <a:ln w="7938">
              <a:solidFill>
                <a:schemeClr val="tx1"/>
              </a:solidFill>
              <a:round/>
              <a:headEnd/>
              <a:tailEnd/>
            </a:ln>
          </p:spPr>
          <p:txBody>
            <a:bodyPr/>
            <a:lstStyle/>
            <a:p>
              <a:endParaRPr lang="en-CA"/>
            </a:p>
          </p:txBody>
        </p:sp>
        <p:sp>
          <p:nvSpPr>
            <p:cNvPr id="9363" name="Line 154"/>
            <p:cNvSpPr>
              <a:spLocks noChangeShapeType="1"/>
            </p:cNvSpPr>
            <p:nvPr/>
          </p:nvSpPr>
          <p:spPr bwMode="auto">
            <a:xfrm rot="5400000">
              <a:off x="3212" y="2476"/>
              <a:ext cx="0" cy="116"/>
            </a:xfrm>
            <a:prstGeom prst="line">
              <a:avLst/>
            </a:prstGeom>
            <a:noFill/>
            <a:ln w="7938">
              <a:solidFill>
                <a:schemeClr val="tx1"/>
              </a:solidFill>
              <a:round/>
              <a:headEnd/>
              <a:tailEnd/>
            </a:ln>
          </p:spPr>
          <p:txBody>
            <a:bodyPr/>
            <a:lstStyle/>
            <a:p>
              <a:endParaRPr lang="en-CA"/>
            </a:p>
          </p:txBody>
        </p:sp>
        <p:sp>
          <p:nvSpPr>
            <p:cNvPr id="9364" name="Line 155"/>
            <p:cNvSpPr>
              <a:spLocks noChangeShapeType="1"/>
            </p:cNvSpPr>
            <p:nvPr/>
          </p:nvSpPr>
          <p:spPr bwMode="auto">
            <a:xfrm rot="5400000">
              <a:off x="3131" y="2537"/>
              <a:ext cx="46" cy="0"/>
            </a:xfrm>
            <a:prstGeom prst="line">
              <a:avLst/>
            </a:prstGeom>
            <a:noFill/>
            <a:ln w="7938">
              <a:solidFill>
                <a:schemeClr val="tx1"/>
              </a:solidFill>
              <a:round/>
              <a:headEnd/>
              <a:tailEnd/>
            </a:ln>
          </p:spPr>
          <p:txBody>
            <a:bodyPr/>
            <a:lstStyle/>
            <a:p>
              <a:endParaRPr lang="en-CA"/>
            </a:p>
          </p:txBody>
        </p:sp>
        <p:sp>
          <p:nvSpPr>
            <p:cNvPr id="9365" name="Line 156"/>
            <p:cNvSpPr>
              <a:spLocks noChangeShapeType="1"/>
            </p:cNvSpPr>
            <p:nvPr/>
          </p:nvSpPr>
          <p:spPr bwMode="auto">
            <a:xfrm rot="5400000">
              <a:off x="3256" y="2591"/>
              <a:ext cx="0" cy="108"/>
            </a:xfrm>
            <a:prstGeom prst="line">
              <a:avLst/>
            </a:prstGeom>
            <a:noFill/>
            <a:ln w="7938">
              <a:solidFill>
                <a:schemeClr val="tx1"/>
              </a:solidFill>
              <a:round/>
              <a:headEnd/>
              <a:tailEnd/>
            </a:ln>
          </p:spPr>
          <p:txBody>
            <a:bodyPr/>
            <a:lstStyle/>
            <a:p>
              <a:endParaRPr lang="en-CA"/>
            </a:p>
          </p:txBody>
        </p:sp>
        <p:sp>
          <p:nvSpPr>
            <p:cNvPr id="9366" name="Line 157"/>
            <p:cNvSpPr>
              <a:spLocks noChangeShapeType="1"/>
            </p:cNvSpPr>
            <p:nvPr/>
          </p:nvSpPr>
          <p:spPr bwMode="auto">
            <a:xfrm rot="5400000">
              <a:off x="3179" y="2649"/>
              <a:ext cx="46" cy="0"/>
            </a:xfrm>
            <a:prstGeom prst="line">
              <a:avLst/>
            </a:prstGeom>
            <a:noFill/>
            <a:ln w="7938">
              <a:solidFill>
                <a:schemeClr val="tx1"/>
              </a:solidFill>
              <a:round/>
              <a:headEnd/>
              <a:tailEnd/>
            </a:ln>
          </p:spPr>
          <p:txBody>
            <a:bodyPr/>
            <a:lstStyle/>
            <a:p>
              <a:endParaRPr lang="en-CA"/>
            </a:p>
          </p:txBody>
        </p:sp>
        <p:sp>
          <p:nvSpPr>
            <p:cNvPr id="9367" name="Line 158"/>
            <p:cNvSpPr>
              <a:spLocks noChangeShapeType="1"/>
            </p:cNvSpPr>
            <p:nvPr/>
          </p:nvSpPr>
          <p:spPr bwMode="auto">
            <a:xfrm rot="5400000">
              <a:off x="3236" y="2655"/>
              <a:ext cx="0" cy="204"/>
            </a:xfrm>
            <a:prstGeom prst="line">
              <a:avLst/>
            </a:prstGeom>
            <a:noFill/>
            <a:ln w="7938">
              <a:solidFill>
                <a:schemeClr val="tx1"/>
              </a:solidFill>
              <a:round/>
              <a:headEnd/>
              <a:tailEnd/>
            </a:ln>
          </p:spPr>
          <p:txBody>
            <a:bodyPr/>
            <a:lstStyle/>
            <a:p>
              <a:endParaRPr lang="en-CA"/>
            </a:p>
          </p:txBody>
        </p:sp>
        <p:sp>
          <p:nvSpPr>
            <p:cNvPr id="9368" name="Line 159"/>
            <p:cNvSpPr>
              <a:spLocks noChangeShapeType="1"/>
            </p:cNvSpPr>
            <p:nvPr/>
          </p:nvSpPr>
          <p:spPr bwMode="auto">
            <a:xfrm rot="5400000">
              <a:off x="3111" y="2761"/>
              <a:ext cx="45" cy="0"/>
            </a:xfrm>
            <a:prstGeom prst="line">
              <a:avLst/>
            </a:prstGeom>
            <a:noFill/>
            <a:ln w="7938">
              <a:solidFill>
                <a:schemeClr val="tx1"/>
              </a:solidFill>
              <a:round/>
              <a:headEnd/>
              <a:tailEnd/>
            </a:ln>
          </p:spPr>
          <p:txBody>
            <a:bodyPr/>
            <a:lstStyle/>
            <a:p>
              <a:endParaRPr lang="en-CA"/>
            </a:p>
          </p:txBody>
        </p:sp>
        <p:sp>
          <p:nvSpPr>
            <p:cNvPr id="9369" name="Line 160"/>
            <p:cNvSpPr>
              <a:spLocks noChangeShapeType="1"/>
            </p:cNvSpPr>
            <p:nvPr/>
          </p:nvSpPr>
          <p:spPr bwMode="auto">
            <a:xfrm rot="5400000">
              <a:off x="3252" y="2797"/>
              <a:ext cx="0" cy="143"/>
            </a:xfrm>
            <a:prstGeom prst="line">
              <a:avLst/>
            </a:prstGeom>
            <a:noFill/>
            <a:ln w="7938">
              <a:solidFill>
                <a:schemeClr val="tx1"/>
              </a:solidFill>
              <a:round/>
              <a:headEnd/>
              <a:tailEnd/>
            </a:ln>
          </p:spPr>
          <p:txBody>
            <a:bodyPr/>
            <a:lstStyle/>
            <a:p>
              <a:endParaRPr lang="en-CA"/>
            </a:p>
          </p:txBody>
        </p:sp>
        <p:sp>
          <p:nvSpPr>
            <p:cNvPr id="9370" name="Line 161"/>
            <p:cNvSpPr>
              <a:spLocks noChangeShapeType="1"/>
            </p:cNvSpPr>
            <p:nvPr/>
          </p:nvSpPr>
          <p:spPr bwMode="auto">
            <a:xfrm rot="5400000">
              <a:off x="3158" y="2872"/>
              <a:ext cx="46" cy="0"/>
            </a:xfrm>
            <a:prstGeom prst="line">
              <a:avLst/>
            </a:prstGeom>
            <a:noFill/>
            <a:ln w="7938">
              <a:solidFill>
                <a:schemeClr val="tx1"/>
              </a:solidFill>
              <a:round/>
              <a:headEnd/>
              <a:tailEnd/>
            </a:ln>
          </p:spPr>
          <p:txBody>
            <a:bodyPr/>
            <a:lstStyle/>
            <a:p>
              <a:endParaRPr lang="en-CA"/>
            </a:p>
          </p:txBody>
        </p:sp>
        <p:sp>
          <p:nvSpPr>
            <p:cNvPr id="9371" name="Line 162"/>
            <p:cNvSpPr>
              <a:spLocks noChangeShapeType="1"/>
            </p:cNvSpPr>
            <p:nvPr/>
          </p:nvSpPr>
          <p:spPr bwMode="auto">
            <a:xfrm rot="5400000">
              <a:off x="3270" y="2919"/>
              <a:ext cx="0" cy="124"/>
            </a:xfrm>
            <a:prstGeom prst="line">
              <a:avLst/>
            </a:prstGeom>
            <a:noFill/>
            <a:ln w="7938">
              <a:solidFill>
                <a:schemeClr val="tx1"/>
              </a:solidFill>
              <a:round/>
              <a:headEnd/>
              <a:tailEnd/>
            </a:ln>
          </p:spPr>
          <p:txBody>
            <a:bodyPr/>
            <a:lstStyle/>
            <a:p>
              <a:endParaRPr lang="en-CA"/>
            </a:p>
          </p:txBody>
        </p:sp>
        <p:sp>
          <p:nvSpPr>
            <p:cNvPr id="9372" name="Line 163"/>
            <p:cNvSpPr>
              <a:spLocks noChangeShapeType="1"/>
            </p:cNvSpPr>
            <p:nvPr/>
          </p:nvSpPr>
          <p:spPr bwMode="auto">
            <a:xfrm rot="5400000">
              <a:off x="3185" y="2984"/>
              <a:ext cx="46" cy="0"/>
            </a:xfrm>
            <a:prstGeom prst="line">
              <a:avLst/>
            </a:prstGeom>
            <a:noFill/>
            <a:ln w="7938">
              <a:solidFill>
                <a:schemeClr val="tx1"/>
              </a:solidFill>
              <a:round/>
              <a:headEnd/>
              <a:tailEnd/>
            </a:ln>
          </p:spPr>
          <p:txBody>
            <a:bodyPr/>
            <a:lstStyle/>
            <a:p>
              <a:endParaRPr lang="en-CA"/>
            </a:p>
          </p:txBody>
        </p:sp>
        <p:sp>
          <p:nvSpPr>
            <p:cNvPr id="9373" name="Line 164"/>
            <p:cNvSpPr>
              <a:spLocks noChangeShapeType="1"/>
            </p:cNvSpPr>
            <p:nvPr/>
          </p:nvSpPr>
          <p:spPr bwMode="auto">
            <a:xfrm rot="5400000">
              <a:off x="3447" y="2819"/>
              <a:ext cx="0" cy="560"/>
            </a:xfrm>
            <a:prstGeom prst="line">
              <a:avLst/>
            </a:prstGeom>
            <a:noFill/>
            <a:ln w="7938">
              <a:solidFill>
                <a:schemeClr val="tx1"/>
              </a:solidFill>
              <a:round/>
              <a:headEnd/>
              <a:tailEnd/>
            </a:ln>
          </p:spPr>
          <p:txBody>
            <a:bodyPr/>
            <a:lstStyle/>
            <a:p>
              <a:endParaRPr lang="en-CA"/>
            </a:p>
          </p:txBody>
        </p:sp>
        <p:sp>
          <p:nvSpPr>
            <p:cNvPr id="9374" name="Line 165"/>
            <p:cNvSpPr>
              <a:spLocks noChangeShapeType="1"/>
            </p:cNvSpPr>
            <p:nvPr/>
          </p:nvSpPr>
          <p:spPr bwMode="auto">
            <a:xfrm rot="5400000">
              <a:off x="3145" y="3103"/>
              <a:ext cx="44" cy="0"/>
            </a:xfrm>
            <a:prstGeom prst="line">
              <a:avLst/>
            </a:prstGeom>
            <a:noFill/>
            <a:ln w="7938">
              <a:solidFill>
                <a:schemeClr val="tx1"/>
              </a:solidFill>
              <a:round/>
              <a:headEnd/>
              <a:tailEnd/>
            </a:ln>
          </p:spPr>
          <p:txBody>
            <a:bodyPr/>
            <a:lstStyle/>
            <a:p>
              <a:endParaRPr lang="en-CA"/>
            </a:p>
          </p:txBody>
        </p:sp>
        <p:sp>
          <p:nvSpPr>
            <p:cNvPr id="9375" name="Line 166"/>
            <p:cNvSpPr>
              <a:spLocks noChangeShapeType="1"/>
            </p:cNvSpPr>
            <p:nvPr/>
          </p:nvSpPr>
          <p:spPr bwMode="auto">
            <a:xfrm rot="5400000">
              <a:off x="3240" y="3119"/>
              <a:ext cx="0" cy="184"/>
            </a:xfrm>
            <a:prstGeom prst="line">
              <a:avLst/>
            </a:prstGeom>
            <a:noFill/>
            <a:ln w="7938">
              <a:solidFill>
                <a:schemeClr val="tx1"/>
              </a:solidFill>
              <a:round/>
              <a:headEnd/>
              <a:tailEnd/>
            </a:ln>
          </p:spPr>
          <p:txBody>
            <a:bodyPr/>
            <a:lstStyle/>
            <a:p>
              <a:endParaRPr lang="en-CA"/>
            </a:p>
          </p:txBody>
        </p:sp>
        <p:sp>
          <p:nvSpPr>
            <p:cNvPr id="9376" name="Line 167"/>
            <p:cNvSpPr>
              <a:spLocks noChangeShapeType="1"/>
            </p:cNvSpPr>
            <p:nvPr/>
          </p:nvSpPr>
          <p:spPr bwMode="auto">
            <a:xfrm rot="5400000">
              <a:off x="3124" y="3215"/>
              <a:ext cx="47" cy="0"/>
            </a:xfrm>
            <a:prstGeom prst="line">
              <a:avLst/>
            </a:prstGeom>
            <a:noFill/>
            <a:ln w="7938">
              <a:solidFill>
                <a:schemeClr val="tx1"/>
              </a:solidFill>
              <a:round/>
              <a:headEnd/>
              <a:tailEnd/>
            </a:ln>
          </p:spPr>
          <p:txBody>
            <a:bodyPr/>
            <a:lstStyle/>
            <a:p>
              <a:endParaRPr lang="en-CA"/>
            </a:p>
          </p:txBody>
        </p:sp>
        <p:sp>
          <p:nvSpPr>
            <p:cNvPr id="9377" name="Line 168"/>
            <p:cNvSpPr>
              <a:spLocks noChangeShapeType="1"/>
            </p:cNvSpPr>
            <p:nvPr/>
          </p:nvSpPr>
          <p:spPr bwMode="auto">
            <a:xfrm rot="5400000">
              <a:off x="3266" y="3149"/>
              <a:ext cx="0" cy="348"/>
            </a:xfrm>
            <a:prstGeom prst="line">
              <a:avLst/>
            </a:prstGeom>
            <a:noFill/>
            <a:ln w="7938">
              <a:solidFill>
                <a:schemeClr val="tx1"/>
              </a:solidFill>
              <a:round/>
              <a:headEnd/>
              <a:tailEnd/>
            </a:ln>
          </p:spPr>
          <p:txBody>
            <a:bodyPr/>
            <a:lstStyle/>
            <a:p>
              <a:endParaRPr lang="en-CA"/>
            </a:p>
          </p:txBody>
        </p:sp>
        <p:sp>
          <p:nvSpPr>
            <p:cNvPr id="9378" name="Line 169"/>
            <p:cNvSpPr>
              <a:spLocks noChangeShapeType="1"/>
            </p:cNvSpPr>
            <p:nvPr/>
          </p:nvSpPr>
          <p:spPr bwMode="auto">
            <a:xfrm rot="5400000">
              <a:off x="3068" y="3327"/>
              <a:ext cx="47" cy="0"/>
            </a:xfrm>
            <a:prstGeom prst="line">
              <a:avLst/>
            </a:prstGeom>
            <a:noFill/>
            <a:ln w="7938">
              <a:solidFill>
                <a:schemeClr val="tx1"/>
              </a:solidFill>
              <a:round/>
              <a:headEnd/>
              <a:tailEnd/>
            </a:ln>
          </p:spPr>
          <p:txBody>
            <a:bodyPr/>
            <a:lstStyle/>
            <a:p>
              <a:endParaRPr lang="en-CA"/>
            </a:p>
          </p:txBody>
        </p:sp>
        <p:sp>
          <p:nvSpPr>
            <p:cNvPr id="9379" name="Line 170"/>
            <p:cNvSpPr>
              <a:spLocks noChangeShapeType="1"/>
            </p:cNvSpPr>
            <p:nvPr/>
          </p:nvSpPr>
          <p:spPr bwMode="auto">
            <a:xfrm rot="5400000">
              <a:off x="3236" y="3348"/>
              <a:ext cx="0" cy="176"/>
            </a:xfrm>
            <a:prstGeom prst="line">
              <a:avLst/>
            </a:prstGeom>
            <a:noFill/>
            <a:ln w="7938">
              <a:solidFill>
                <a:schemeClr val="tx1"/>
              </a:solidFill>
              <a:round/>
              <a:headEnd/>
              <a:tailEnd/>
            </a:ln>
          </p:spPr>
          <p:txBody>
            <a:bodyPr/>
            <a:lstStyle/>
            <a:p>
              <a:endParaRPr lang="en-CA"/>
            </a:p>
          </p:txBody>
        </p:sp>
        <p:sp>
          <p:nvSpPr>
            <p:cNvPr id="9380" name="Line 171"/>
            <p:cNvSpPr>
              <a:spLocks noChangeShapeType="1"/>
            </p:cNvSpPr>
            <p:nvPr/>
          </p:nvSpPr>
          <p:spPr bwMode="auto">
            <a:xfrm rot="5400000">
              <a:off x="3124" y="3439"/>
              <a:ext cx="47" cy="0"/>
            </a:xfrm>
            <a:prstGeom prst="line">
              <a:avLst/>
            </a:prstGeom>
            <a:noFill/>
            <a:ln w="7938">
              <a:solidFill>
                <a:schemeClr val="tx1"/>
              </a:solidFill>
              <a:round/>
              <a:headEnd/>
              <a:tailEnd/>
            </a:ln>
          </p:spPr>
          <p:txBody>
            <a:bodyPr/>
            <a:lstStyle/>
            <a:p>
              <a:endParaRPr lang="en-CA"/>
            </a:p>
          </p:txBody>
        </p:sp>
        <p:sp>
          <p:nvSpPr>
            <p:cNvPr id="9381" name="Line 172"/>
            <p:cNvSpPr>
              <a:spLocks noChangeShapeType="1"/>
            </p:cNvSpPr>
            <p:nvPr/>
          </p:nvSpPr>
          <p:spPr bwMode="auto">
            <a:xfrm rot="5400000">
              <a:off x="3307" y="3482"/>
              <a:ext cx="0" cy="129"/>
            </a:xfrm>
            <a:prstGeom prst="line">
              <a:avLst/>
            </a:prstGeom>
            <a:noFill/>
            <a:ln w="7938">
              <a:solidFill>
                <a:schemeClr val="tx1"/>
              </a:solidFill>
              <a:round/>
              <a:headEnd/>
              <a:tailEnd/>
            </a:ln>
          </p:spPr>
          <p:txBody>
            <a:bodyPr/>
            <a:lstStyle/>
            <a:p>
              <a:endParaRPr lang="en-CA"/>
            </a:p>
          </p:txBody>
        </p:sp>
        <p:sp>
          <p:nvSpPr>
            <p:cNvPr id="9382" name="Line 173"/>
            <p:cNvSpPr>
              <a:spLocks noChangeShapeType="1"/>
            </p:cNvSpPr>
            <p:nvPr/>
          </p:nvSpPr>
          <p:spPr bwMode="auto">
            <a:xfrm rot="5400000">
              <a:off x="3220" y="3551"/>
              <a:ext cx="45" cy="0"/>
            </a:xfrm>
            <a:prstGeom prst="line">
              <a:avLst/>
            </a:prstGeom>
            <a:noFill/>
            <a:ln w="7938">
              <a:solidFill>
                <a:schemeClr val="tx1"/>
              </a:solidFill>
              <a:round/>
              <a:headEnd/>
              <a:tailEnd/>
            </a:ln>
          </p:spPr>
          <p:txBody>
            <a:bodyPr/>
            <a:lstStyle/>
            <a:p>
              <a:endParaRPr lang="en-CA"/>
            </a:p>
          </p:txBody>
        </p:sp>
        <p:sp>
          <p:nvSpPr>
            <p:cNvPr id="9383" name="Line 174"/>
            <p:cNvSpPr>
              <a:spLocks noChangeShapeType="1"/>
            </p:cNvSpPr>
            <p:nvPr/>
          </p:nvSpPr>
          <p:spPr bwMode="auto">
            <a:xfrm rot="5400000">
              <a:off x="3300" y="3608"/>
              <a:ext cx="0" cy="102"/>
            </a:xfrm>
            <a:prstGeom prst="line">
              <a:avLst/>
            </a:prstGeom>
            <a:noFill/>
            <a:ln w="7938">
              <a:solidFill>
                <a:schemeClr val="tx1"/>
              </a:solidFill>
              <a:round/>
              <a:headEnd/>
              <a:tailEnd/>
            </a:ln>
          </p:spPr>
          <p:txBody>
            <a:bodyPr/>
            <a:lstStyle/>
            <a:p>
              <a:endParaRPr lang="en-CA"/>
            </a:p>
          </p:txBody>
        </p:sp>
        <p:sp>
          <p:nvSpPr>
            <p:cNvPr id="9384" name="Line 175"/>
            <p:cNvSpPr>
              <a:spLocks noChangeShapeType="1"/>
            </p:cNvSpPr>
            <p:nvPr/>
          </p:nvSpPr>
          <p:spPr bwMode="auto">
            <a:xfrm rot="5400000">
              <a:off x="3226" y="3663"/>
              <a:ext cx="45" cy="0"/>
            </a:xfrm>
            <a:prstGeom prst="line">
              <a:avLst/>
            </a:prstGeom>
            <a:noFill/>
            <a:ln w="7938">
              <a:solidFill>
                <a:schemeClr val="tx1"/>
              </a:solidFill>
              <a:round/>
              <a:headEnd/>
              <a:tailEnd/>
            </a:ln>
          </p:spPr>
          <p:txBody>
            <a:bodyPr/>
            <a:lstStyle/>
            <a:p>
              <a:endParaRPr lang="en-CA"/>
            </a:p>
          </p:txBody>
        </p:sp>
        <p:sp>
          <p:nvSpPr>
            <p:cNvPr id="9385" name="Freeform 176"/>
            <p:cNvSpPr>
              <a:spLocks/>
            </p:cNvSpPr>
            <p:nvPr/>
          </p:nvSpPr>
          <p:spPr bwMode="auto">
            <a:xfrm rot="5400000">
              <a:off x="3202" y="1046"/>
              <a:ext cx="39" cy="41"/>
            </a:xfrm>
            <a:custGeom>
              <a:avLst/>
              <a:gdLst>
                <a:gd name="T0" fmla="*/ 794154 w 27"/>
                <a:gd name="T1" fmla="*/ 0 h 27"/>
                <a:gd name="T2" fmla="*/ 1656938 w 27"/>
                <a:gd name="T3" fmla="*/ 3843269 h 27"/>
                <a:gd name="T4" fmla="*/ 794154 w 27"/>
                <a:gd name="T5" fmla="*/ 7458228 h 27"/>
                <a:gd name="T6" fmla="*/ 0 w 27"/>
                <a:gd name="T7" fmla="*/ 3843269 h 27"/>
                <a:gd name="T8" fmla="*/ 794154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4"/>
                  </a:lnTo>
                  <a:lnTo>
                    <a:pt x="13" y="27"/>
                  </a:lnTo>
                  <a:lnTo>
                    <a:pt x="0" y="14"/>
                  </a:lnTo>
                  <a:lnTo>
                    <a:pt x="13" y="0"/>
                  </a:lnTo>
                  <a:close/>
                </a:path>
              </a:pathLst>
            </a:custGeom>
            <a:solidFill>
              <a:srgbClr val="FFCC00"/>
            </a:solidFill>
            <a:ln w="7938">
              <a:solidFill>
                <a:schemeClr val="tx1"/>
              </a:solidFill>
              <a:round/>
              <a:headEnd/>
              <a:tailEnd/>
            </a:ln>
          </p:spPr>
          <p:txBody>
            <a:bodyPr/>
            <a:lstStyle/>
            <a:p>
              <a:endParaRPr lang="en-CA"/>
            </a:p>
          </p:txBody>
        </p:sp>
        <p:sp>
          <p:nvSpPr>
            <p:cNvPr id="9386" name="Freeform 177"/>
            <p:cNvSpPr>
              <a:spLocks/>
            </p:cNvSpPr>
            <p:nvPr/>
          </p:nvSpPr>
          <p:spPr bwMode="auto">
            <a:xfrm rot="5400000">
              <a:off x="3243" y="934"/>
              <a:ext cx="39" cy="40"/>
            </a:xfrm>
            <a:custGeom>
              <a:avLst/>
              <a:gdLst>
                <a:gd name="T0" fmla="*/ 794154 w 27"/>
                <a:gd name="T1" fmla="*/ 0 h 27"/>
                <a:gd name="T2" fmla="*/ 1656938 w 27"/>
                <a:gd name="T3" fmla="*/ 1869966 h 27"/>
                <a:gd name="T4" fmla="*/ 794154 w 27"/>
                <a:gd name="T5" fmla="*/ 3534141 h 27"/>
                <a:gd name="T6" fmla="*/ 0 w 27"/>
                <a:gd name="T7" fmla="*/ 1869966 h 27"/>
                <a:gd name="T8" fmla="*/ 794154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4"/>
                  </a:lnTo>
                  <a:lnTo>
                    <a:pt x="13" y="27"/>
                  </a:lnTo>
                  <a:lnTo>
                    <a:pt x="0" y="14"/>
                  </a:lnTo>
                  <a:lnTo>
                    <a:pt x="13" y="0"/>
                  </a:lnTo>
                  <a:close/>
                </a:path>
              </a:pathLst>
            </a:custGeom>
            <a:solidFill>
              <a:srgbClr val="FFCC00"/>
            </a:solidFill>
            <a:ln w="57150">
              <a:solidFill>
                <a:schemeClr val="tx1"/>
              </a:solidFill>
              <a:round/>
              <a:headEnd/>
              <a:tailEnd/>
            </a:ln>
          </p:spPr>
          <p:txBody>
            <a:bodyPr/>
            <a:lstStyle/>
            <a:p>
              <a:endParaRPr lang="en-CA"/>
            </a:p>
          </p:txBody>
        </p:sp>
        <p:sp>
          <p:nvSpPr>
            <p:cNvPr id="9387" name="Freeform 178"/>
            <p:cNvSpPr>
              <a:spLocks/>
            </p:cNvSpPr>
            <p:nvPr/>
          </p:nvSpPr>
          <p:spPr bwMode="auto">
            <a:xfrm rot="5400000">
              <a:off x="3220" y="1156"/>
              <a:ext cx="42" cy="41"/>
            </a:xfrm>
            <a:custGeom>
              <a:avLst/>
              <a:gdLst>
                <a:gd name="T0" fmla="*/ 2734844 w 28"/>
                <a:gd name="T1" fmla="*/ 0 h 27"/>
                <a:gd name="T2" fmla="*/ 5359761 w 28"/>
                <a:gd name="T3" fmla="*/ 3633295 h 27"/>
                <a:gd name="T4" fmla="*/ 2734844 w 28"/>
                <a:gd name="T5" fmla="*/ 7458228 h 27"/>
                <a:gd name="T6" fmla="*/ 0 w 28"/>
                <a:gd name="T7" fmla="*/ 3633295 h 27"/>
                <a:gd name="T8" fmla="*/ 2734844 w 28"/>
                <a:gd name="T9" fmla="*/ 0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14" y="0"/>
                  </a:moveTo>
                  <a:lnTo>
                    <a:pt x="28"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388" name="Freeform 179"/>
            <p:cNvSpPr>
              <a:spLocks/>
            </p:cNvSpPr>
            <p:nvPr/>
          </p:nvSpPr>
          <p:spPr bwMode="auto">
            <a:xfrm rot="5400000">
              <a:off x="3332" y="1268"/>
              <a:ext cx="40" cy="40"/>
            </a:xfrm>
            <a:custGeom>
              <a:avLst/>
              <a:gdLst>
                <a:gd name="T0" fmla="*/ 1869966 w 27"/>
                <a:gd name="T1" fmla="*/ 0 h 27"/>
                <a:gd name="T2" fmla="*/ 3534141 w 27"/>
                <a:gd name="T3" fmla="*/ 1869966 h 27"/>
                <a:gd name="T4" fmla="*/ 1869966 w 27"/>
                <a:gd name="T5" fmla="*/ 3534141 h 27"/>
                <a:gd name="T6" fmla="*/ 0 w 27"/>
                <a:gd name="T7" fmla="*/ 1869966 h 27"/>
                <a:gd name="T8" fmla="*/ 18699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4"/>
                  </a:lnTo>
                  <a:lnTo>
                    <a:pt x="14" y="27"/>
                  </a:lnTo>
                  <a:lnTo>
                    <a:pt x="0" y="14"/>
                  </a:lnTo>
                  <a:lnTo>
                    <a:pt x="14" y="0"/>
                  </a:lnTo>
                  <a:close/>
                </a:path>
              </a:pathLst>
            </a:custGeom>
            <a:solidFill>
              <a:srgbClr val="FFCC00"/>
            </a:solidFill>
            <a:ln w="57150">
              <a:solidFill>
                <a:schemeClr val="tx1"/>
              </a:solidFill>
              <a:round/>
              <a:headEnd/>
              <a:tailEnd/>
            </a:ln>
          </p:spPr>
          <p:txBody>
            <a:bodyPr/>
            <a:lstStyle/>
            <a:p>
              <a:endParaRPr lang="en-CA"/>
            </a:p>
          </p:txBody>
        </p:sp>
        <p:sp>
          <p:nvSpPr>
            <p:cNvPr id="9389" name="Freeform 180"/>
            <p:cNvSpPr>
              <a:spLocks/>
            </p:cNvSpPr>
            <p:nvPr/>
          </p:nvSpPr>
          <p:spPr bwMode="auto">
            <a:xfrm rot="5400000">
              <a:off x="3222" y="1380"/>
              <a:ext cx="38" cy="41"/>
            </a:xfrm>
            <a:custGeom>
              <a:avLst/>
              <a:gdLst>
                <a:gd name="T0" fmla="*/ 394368 w 27"/>
                <a:gd name="T1" fmla="*/ 0 h 27"/>
                <a:gd name="T2" fmla="*/ 768447 w 27"/>
                <a:gd name="T3" fmla="*/ 3633295 h 27"/>
                <a:gd name="T4" fmla="*/ 394368 w 27"/>
                <a:gd name="T5" fmla="*/ 7458228 h 27"/>
                <a:gd name="T6" fmla="*/ 0 w 27"/>
                <a:gd name="T7" fmla="*/ 3633295 h 27"/>
                <a:gd name="T8" fmla="*/ 394368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390" name="Freeform 181"/>
            <p:cNvSpPr>
              <a:spLocks/>
            </p:cNvSpPr>
            <p:nvPr/>
          </p:nvSpPr>
          <p:spPr bwMode="auto">
            <a:xfrm rot="5400000">
              <a:off x="3264" y="1492"/>
              <a:ext cx="38" cy="42"/>
            </a:xfrm>
            <a:custGeom>
              <a:avLst/>
              <a:gdLst>
                <a:gd name="T0" fmla="*/ 356166 w 27"/>
                <a:gd name="T1" fmla="*/ 0 h 28"/>
                <a:gd name="T2" fmla="*/ 768447 w 27"/>
                <a:gd name="T3" fmla="*/ 2734844 h 28"/>
                <a:gd name="T4" fmla="*/ 356166 w 27"/>
                <a:gd name="T5" fmla="*/ 5359761 h 28"/>
                <a:gd name="T6" fmla="*/ 0 w 27"/>
                <a:gd name="T7" fmla="*/ 2734844 h 28"/>
                <a:gd name="T8" fmla="*/ 356166 w 27"/>
                <a:gd name="T9" fmla="*/ 0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13" y="0"/>
                  </a:moveTo>
                  <a:lnTo>
                    <a:pt x="27" y="14"/>
                  </a:lnTo>
                  <a:lnTo>
                    <a:pt x="13" y="28"/>
                  </a:lnTo>
                  <a:lnTo>
                    <a:pt x="0" y="14"/>
                  </a:lnTo>
                  <a:lnTo>
                    <a:pt x="13" y="0"/>
                  </a:lnTo>
                  <a:close/>
                </a:path>
              </a:pathLst>
            </a:custGeom>
            <a:solidFill>
              <a:srgbClr val="FFCC00"/>
            </a:solidFill>
            <a:ln w="57150">
              <a:solidFill>
                <a:schemeClr val="tx1"/>
              </a:solidFill>
              <a:round/>
              <a:headEnd/>
              <a:tailEnd/>
            </a:ln>
          </p:spPr>
          <p:txBody>
            <a:bodyPr/>
            <a:lstStyle/>
            <a:p>
              <a:endParaRPr lang="en-CA"/>
            </a:p>
          </p:txBody>
        </p:sp>
        <p:sp>
          <p:nvSpPr>
            <p:cNvPr id="9391" name="Freeform 182"/>
            <p:cNvSpPr>
              <a:spLocks/>
            </p:cNvSpPr>
            <p:nvPr/>
          </p:nvSpPr>
          <p:spPr bwMode="auto">
            <a:xfrm rot="5400000">
              <a:off x="3134" y="1611"/>
              <a:ext cx="39" cy="41"/>
            </a:xfrm>
            <a:custGeom>
              <a:avLst/>
              <a:gdLst>
                <a:gd name="T0" fmla="*/ 859338 w 27"/>
                <a:gd name="T1" fmla="*/ 0 h 27"/>
                <a:gd name="T2" fmla="*/ 1656938 w 27"/>
                <a:gd name="T3" fmla="*/ 3843269 h 27"/>
                <a:gd name="T4" fmla="*/ 859338 w 27"/>
                <a:gd name="T5" fmla="*/ 7458228 h 27"/>
                <a:gd name="T6" fmla="*/ 0 w 27"/>
                <a:gd name="T7" fmla="*/ 3843269 h 27"/>
                <a:gd name="T8" fmla="*/ 859338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4"/>
                  </a:lnTo>
                  <a:lnTo>
                    <a:pt x="14" y="27"/>
                  </a:lnTo>
                  <a:lnTo>
                    <a:pt x="0" y="14"/>
                  </a:lnTo>
                  <a:lnTo>
                    <a:pt x="14" y="0"/>
                  </a:lnTo>
                  <a:close/>
                </a:path>
              </a:pathLst>
            </a:custGeom>
            <a:solidFill>
              <a:srgbClr val="FFCC00"/>
            </a:solidFill>
            <a:ln w="57150">
              <a:solidFill>
                <a:schemeClr val="tx1"/>
              </a:solidFill>
              <a:round/>
              <a:headEnd/>
              <a:tailEnd/>
            </a:ln>
          </p:spPr>
          <p:txBody>
            <a:bodyPr/>
            <a:lstStyle/>
            <a:p>
              <a:endParaRPr lang="en-CA"/>
            </a:p>
          </p:txBody>
        </p:sp>
        <p:sp>
          <p:nvSpPr>
            <p:cNvPr id="9392" name="Freeform 183"/>
            <p:cNvSpPr>
              <a:spLocks/>
            </p:cNvSpPr>
            <p:nvPr/>
          </p:nvSpPr>
          <p:spPr bwMode="auto">
            <a:xfrm rot="5400000">
              <a:off x="3310" y="1723"/>
              <a:ext cx="39" cy="41"/>
            </a:xfrm>
            <a:custGeom>
              <a:avLst/>
              <a:gdLst>
                <a:gd name="T0" fmla="*/ 859338 w 27"/>
                <a:gd name="T1" fmla="*/ 0 h 27"/>
                <a:gd name="T2" fmla="*/ 1656938 w 27"/>
                <a:gd name="T3" fmla="*/ 3633295 h 27"/>
                <a:gd name="T4" fmla="*/ 859338 w 27"/>
                <a:gd name="T5" fmla="*/ 7458228 h 27"/>
                <a:gd name="T6" fmla="*/ 0 w 27"/>
                <a:gd name="T7" fmla="*/ 3633295 h 27"/>
                <a:gd name="T8" fmla="*/ 859338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393" name="Freeform 184"/>
            <p:cNvSpPr>
              <a:spLocks/>
            </p:cNvSpPr>
            <p:nvPr/>
          </p:nvSpPr>
          <p:spPr bwMode="auto">
            <a:xfrm rot="5400000">
              <a:off x="3221" y="1835"/>
              <a:ext cx="39" cy="41"/>
            </a:xfrm>
            <a:custGeom>
              <a:avLst/>
              <a:gdLst>
                <a:gd name="T0" fmla="*/ 794154 w 27"/>
                <a:gd name="T1" fmla="*/ 0 h 27"/>
                <a:gd name="T2" fmla="*/ 1656938 w 27"/>
                <a:gd name="T3" fmla="*/ 3633295 h 27"/>
                <a:gd name="T4" fmla="*/ 794154 w 27"/>
                <a:gd name="T5" fmla="*/ 7458228 h 27"/>
                <a:gd name="T6" fmla="*/ 0 w 27"/>
                <a:gd name="T7" fmla="*/ 3633295 h 27"/>
                <a:gd name="T8" fmla="*/ 794154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3"/>
                  </a:lnTo>
                  <a:lnTo>
                    <a:pt x="13" y="27"/>
                  </a:lnTo>
                  <a:lnTo>
                    <a:pt x="0" y="13"/>
                  </a:lnTo>
                  <a:lnTo>
                    <a:pt x="13" y="0"/>
                  </a:lnTo>
                  <a:close/>
                </a:path>
              </a:pathLst>
            </a:custGeom>
            <a:solidFill>
              <a:srgbClr val="FFCC00"/>
            </a:solidFill>
            <a:ln w="57150">
              <a:solidFill>
                <a:schemeClr val="tx1"/>
              </a:solidFill>
              <a:round/>
              <a:headEnd/>
              <a:tailEnd/>
            </a:ln>
          </p:spPr>
          <p:txBody>
            <a:bodyPr/>
            <a:lstStyle/>
            <a:p>
              <a:endParaRPr lang="en-CA"/>
            </a:p>
          </p:txBody>
        </p:sp>
        <p:sp>
          <p:nvSpPr>
            <p:cNvPr id="9394" name="Freeform 185"/>
            <p:cNvSpPr>
              <a:spLocks/>
            </p:cNvSpPr>
            <p:nvPr/>
          </p:nvSpPr>
          <p:spPr bwMode="auto">
            <a:xfrm rot="5400000">
              <a:off x="3338" y="1948"/>
              <a:ext cx="40" cy="40"/>
            </a:xfrm>
            <a:custGeom>
              <a:avLst/>
              <a:gdLst>
                <a:gd name="T0" fmla="*/ 1662154 w 27"/>
                <a:gd name="T1" fmla="*/ 0 h 27"/>
                <a:gd name="T2" fmla="*/ 3534141 w 27"/>
                <a:gd name="T3" fmla="*/ 1662154 h 27"/>
                <a:gd name="T4" fmla="*/ 1662154 w 27"/>
                <a:gd name="T5" fmla="*/ 3534141 h 27"/>
                <a:gd name="T6" fmla="*/ 0 w 27"/>
                <a:gd name="T7" fmla="*/ 1662154 h 27"/>
                <a:gd name="T8" fmla="*/ 1662154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3"/>
                  </a:lnTo>
                  <a:lnTo>
                    <a:pt x="13" y="27"/>
                  </a:lnTo>
                  <a:lnTo>
                    <a:pt x="0" y="13"/>
                  </a:lnTo>
                  <a:lnTo>
                    <a:pt x="13" y="0"/>
                  </a:lnTo>
                  <a:close/>
                </a:path>
              </a:pathLst>
            </a:custGeom>
            <a:solidFill>
              <a:srgbClr val="FFCC00"/>
            </a:solidFill>
            <a:ln w="57150">
              <a:solidFill>
                <a:schemeClr val="tx1"/>
              </a:solidFill>
              <a:round/>
              <a:headEnd/>
              <a:tailEnd/>
            </a:ln>
          </p:spPr>
          <p:txBody>
            <a:bodyPr/>
            <a:lstStyle/>
            <a:p>
              <a:endParaRPr lang="en-CA"/>
            </a:p>
          </p:txBody>
        </p:sp>
        <p:sp>
          <p:nvSpPr>
            <p:cNvPr id="9395" name="Freeform 186"/>
            <p:cNvSpPr>
              <a:spLocks/>
            </p:cNvSpPr>
            <p:nvPr/>
          </p:nvSpPr>
          <p:spPr bwMode="auto">
            <a:xfrm rot="5400000">
              <a:off x="3208" y="2058"/>
              <a:ext cx="39" cy="41"/>
            </a:xfrm>
            <a:custGeom>
              <a:avLst/>
              <a:gdLst>
                <a:gd name="T0" fmla="*/ 859338 w 27"/>
                <a:gd name="T1" fmla="*/ 0 h 27"/>
                <a:gd name="T2" fmla="*/ 1656938 w 27"/>
                <a:gd name="T3" fmla="*/ 3633295 h 27"/>
                <a:gd name="T4" fmla="*/ 859338 w 27"/>
                <a:gd name="T5" fmla="*/ 7458228 h 27"/>
                <a:gd name="T6" fmla="*/ 0 w 27"/>
                <a:gd name="T7" fmla="*/ 3633295 h 27"/>
                <a:gd name="T8" fmla="*/ 859338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396" name="Freeform 187"/>
            <p:cNvSpPr>
              <a:spLocks/>
            </p:cNvSpPr>
            <p:nvPr/>
          </p:nvSpPr>
          <p:spPr bwMode="auto">
            <a:xfrm rot="5400000">
              <a:off x="3283" y="2170"/>
              <a:ext cx="40" cy="41"/>
            </a:xfrm>
            <a:custGeom>
              <a:avLst/>
              <a:gdLst>
                <a:gd name="T0" fmla="*/ 1869966 w 27"/>
                <a:gd name="T1" fmla="*/ 0 h 27"/>
                <a:gd name="T2" fmla="*/ 3534141 w 27"/>
                <a:gd name="T3" fmla="*/ 3633295 h 27"/>
                <a:gd name="T4" fmla="*/ 1869966 w 27"/>
                <a:gd name="T5" fmla="*/ 7458228 h 27"/>
                <a:gd name="T6" fmla="*/ 0 w 27"/>
                <a:gd name="T7" fmla="*/ 3633295 h 27"/>
                <a:gd name="T8" fmla="*/ 18699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397" name="Freeform 188"/>
            <p:cNvSpPr>
              <a:spLocks/>
            </p:cNvSpPr>
            <p:nvPr/>
          </p:nvSpPr>
          <p:spPr bwMode="auto">
            <a:xfrm rot="5400000">
              <a:off x="3282" y="2289"/>
              <a:ext cx="41" cy="41"/>
            </a:xfrm>
            <a:custGeom>
              <a:avLst/>
              <a:gdLst>
                <a:gd name="T0" fmla="*/ 1345002 w 28"/>
                <a:gd name="T1" fmla="*/ 0 h 27"/>
                <a:gd name="T2" fmla="*/ 2618644 w 28"/>
                <a:gd name="T3" fmla="*/ 3633295 h 27"/>
                <a:gd name="T4" fmla="*/ 1345002 w 28"/>
                <a:gd name="T5" fmla="*/ 7458228 h 27"/>
                <a:gd name="T6" fmla="*/ 0 w 28"/>
                <a:gd name="T7" fmla="*/ 3633295 h 27"/>
                <a:gd name="T8" fmla="*/ 1345002 w 28"/>
                <a:gd name="T9" fmla="*/ 0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14" y="0"/>
                  </a:moveTo>
                  <a:lnTo>
                    <a:pt x="28"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398" name="Freeform 189"/>
            <p:cNvSpPr>
              <a:spLocks/>
            </p:cNvSpPr>
            <p:nvPr/>
          </p:nvSpPr>
          <p:spPr bwMode="auto">
            <a:xfrm rot="5400000">
              <a:off x="3359" y="2401"/>
              <a:ext cx="40" cy="40"/>
            </a:xfrm>
            <a:custGeom>
              <a:avLst/>
              <a:gdLst>
                <a:gd name="T0" fmla="*/ 1869966 w 27"/>
                <a:gd name="T1" fmla="*/ 0 h 27"/>
                <a:gd name="T2" fmla="*/ 3534141 w 27"/>
                <a:gd name="T3" fmla="*/ 1869966 h 27"/>
                <a:gd name="T4" fmla="*/ 1869966 w 27"/>
                <a:gd name="T5" fmla="*/ 3534141 h 27"/>
                <a:gd name="T6" fmla="*/ 0 w 27"/>
                <a:gd name="T7" fmla="*/ 1869966 h 27"/>
                <a:gd name="T8" fmla="*/ 18699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4"/>
                  </a:lnTo>
                  <a:lnTo>
                    <a:pt x="14" y="27"/>
                  </a:lnTo>
                  <a:lnTo>
                    <a:pt x="0" y="14"/>
                  </a:lnTo>
                  <a:lnTo>
                    <a:pt x="14" y="0"/>
                  </a:lnTo>
                  <a:close/>
                </a:path>
              </a:pathLst>
            </a:custGeom>
            <a:solidFill>
              <a:srgbClr val="FFCC00"/>
            </a:solidFill>
            <a:ln w="57150">
              <a:solidFill>
                <a:schemeClr val="tx1"/>
              </a:solidFill>
              <a:round/>
              <a:headEnd/>
              <a:tailEnd/>
            </a:ln>
          </p:spPr>
          <p:txBody>
            <a:bodyPr/>
            <a:lstStyle/>
            <a:p>
              <a:endParaRPr lang="en-CA"/>
            </a:p>
          </p:txBody>
        </p:sp>
        <p:sp>
          <p:nvSpPr>
            <p:cNvPr id="9399" name="Freeform 190"/>
            <p:cNvSpPr>
              <a:spLocks/>
            </p:cNvSpPr>
            <p:nvPr/>
          </p:nvSpPr>
          <p:spPr bwMode="auto">
            <a:xfrm rot="5400000">
              <a:off x="3249" y="2513"/>
              <a:ext cx="40" cy="40"/>
            </a:xfrm>
            <a:custGeom>
              <a:avLst/>
              <a:gdLst>
                <a:gd name="T0" fmla="*/ 1869966 w 27"/>
                <a:gd name="T1" fmla="*/ 0 h 27"/>
                <a:gd name="T2" fmla="*/ 3534141 w 27"/>
                <a:gd name="T3" fmla="*/ 1662154 h 27"/>
                <a:gd name="T4" fmla="*/ 1869966 w 27"/>
                <a:gd name="T5" fmla="*/ 3534141 h 27"/>
                <a:gd name="T6" fmla="*/ 0 w 27"/>
                <a:gd name="T7" fmla="*/ 1662154 h 27"/>
                <a:gd name="T8" fmla="*/ 18699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400" name="Freeform 191"/>
            <p:cNvSpPr>
              <a:spLocks/>
            </p:cNvSpPr>
            <p:nvPr/>
          </p:nvSpPr>
          <p:spPr bwMode="auto">
            <a:xfrm rot="5400000">
              <a:off x="3290" y="2623"/>
              <a:ext cx="40" cy="43"/>
            </a:xfrm>
            <a:custGeom>
              <a:avLst/>
              <a:gdLst>
                <a:gd name="T0" fmla="*/ 1662154 w 27"/>
                <a:gd name="T1" fmla="*/ 0 h 28"/>
                <a:gd name="T2" fmla="*/ 3534141 w 27"/>
                <a:gd name="T3" fmla="*/ 5583367 h 28"/>
                <a:gd name="T4" fmla="*/ 1662154 w 27"/>
                <a:gd name="T5" fmla="*/ 10823911 h 28"/>
                <a:gd name="T6" fmla="*/ 0 w 27"/>
                <a:gd name="T7" fmla="*/ 5583367 h 28"/>
                <a:gd name="T8" fmla="*/ 1662154 w 27"/>
                <a:gd name="T9" fmla="*/ 0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13" y="0"/>
                  </a:moveTo>
                  <a:lnTo>
                    <a:pt x="27" y="14"/>
                  </a:lnTo>
                  <a:lnTo>
                    <a:pt x="13" y="28"/>
                  </a:lnTo>
                  <a:lnTo>
                    <a:pt x="0" y="14"/>
                  </a:lnTo>
                  <a:lnTo>
                    <a:pt x="13" y="0"/>
                  </a:lnTo>
                  <a:close/>
                </a:path>
              </a:pathLst>
            </a:custGeom>
            <a:solidFill>
              <a:srgbClr val="FFCC00"/>
            </a:solidFill>
            <a:ln w="57150">
              <a:solidFill>
                <a:schemeClr val="tx1"/>
              </a:solidFill>
              <a:round/>
              <a:headEnd/>
              <a:tailEnd/>
            </a:ln>
          </p:spPr>
          <p:txBody>
            <a:bodyPr/>
            <a:lstStyle/>
            <a:p>
              <a:endParaRPr lang="en-CA"/>
            </a:p>
          </p:txBody>
        </p:sp>
        <p:sp>
          <p:nvSpPr>
            <p:cNvPr id="9401" name="Freeform 192"/>
            <p:cNvSpPr>
              <a:spLocks/>
            </p:cNvSpPr>
            <p:nvPr/>
          </p:nvSpPr>
          <p:spPr bwMode="auto">
            <a:xfrm rot="5400000">
              <a:off x="3318" y="2737"/>
              <a:ext cx="39" cy="41"/>
            </a:xfrm>
            <a:custGeom>
              <a:avLst/>
              <a:gdLst>
                <a:gd name="T0" fmla="*/ 794154 w 27"/>
                <a:gd name="T1" fmla="*/ 0 h 27"/>
                <a:gd name="T2" fmla="*/ 1656938 w 27"/>
                <a:gd name="T3" fmla="*/ 3843269 h 27"/>
                <a:gd name="T4" fmla="*/ 794154 w 27"/>
                <a:gd name="T5" fmla="*/ 7458228 h 27"/>
                <a:gd name="T6" fmla="*/ 0 w 27"/>
                <a:gd name="T7" fmla="*/ 3843269 h 27"/>
                <a:gd name="T8" fmla="*/ 794154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4"/>
                  </a:lnTo>
                  <a:lnTo>
                    <a:pt x="13" y="27"/>
                  </a:lnTo>
                  <a:lnTo>
                    <a:pt x="0" y="14"/>
                  </a:lnTo>
                  <a:lnTo>
                    <a:pt x="13" y="0"/>
                  </a:lnTo>
                  <a:close/>
                </a:path>
              </a:pathLst>
            </a:custGeom>
            <a:solidFill>
              <a:srgbClr val="FFCC00"/>
            </a:solidFill>
            <a:ln w="57150">
              <a:solidFill>
                <a:schemeClr val="tx1"/>
              </a:solidFill>
              <a:round/>
              <a:headEnd/>
              <a:tailEnd/>
            </a:ln>
          </p:spPr>
          <p:txBody>
            <a:bodyPr/>
            <a:lstStyle/>
            <a:p>
              <a:endParaRPr lang="en-CA"/>
            </a:p>
          </p:txBody>
        </p:sp>
        <p:sp>
          <p:nvSpPr>
            <p:cNvPr id="9402" name="Freeform 193"/>
            <p:cNvSpPr>
              <a:spLocks/>
            </p:cNvSpPr>
            <p:nvPr/>
          </p:nvSpPr>
          <p:spPr bwMode="auto">
            <a:xfrm rot="5400000">
              <a:off x="3304" y="2848"/>
              <a:ext cx="40" cy="41"/>
            </a:xfrm>
            <a:custGeom>
              <a:avLst/>
              <a:gdLst>
                <a:gd name="T0" fmla="*/ 625753 w 28"/>
                <a:gd name="T1" fmla="*/ 0 h 27"/>
                <a:gd name="T2" fmla="*/ 1236570 w 28"/>
                <a:gd name="T3" fmla="*/ 3843269 h 27"/>
                <a:gd name="T4" fmla="*/ 625753 w 28"/>
                <a:gd name="T5" fmla="*/ 7458228 h 27"/>
                <a:gd name="T6" fmla="*/ 0 w 28"/>
                <a:gd name="T7" fmla="*/ 3843269 h 27"/>
                <a:gd name="T8" fmla="*/ 625753 w 28"/>
                <a:gd name="T9" fmla="*/ 0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14" y="0"/>
                  </a:moveTo>
                  <a:lnTo>
                    <a:pt x="28" y="14"/>
                  </a:lnTo>
                  <a:lnTo>
                    <a:pt x="14" y="27"/>
                  </a:lnTo>
                  <a:lnTo>
                    <a:pt x="0" y="14"/>
                  </a:lnTo>
                  <a:lnTo>
                    <a:pt x="14" y="0"/>
                  </a:lnTo>
                  <a:close/>
                </a:path>
              </a:pathLst>
            </a:custGeom>
            <a:solidFill>
              <a:srgbClr val="FFCC00"/>
            </a:solidFill>
            <a:ln w="57150">
              <a:solidFill>
                <a:schemeClr val="tx1"/>
              </a:solidFill>
              <a:round/>
              <a:headEnd/>
              <a:tailEnd/>
            </a:ln>
          </p:spPr>
          <p:txBody>
            <a:bodyPr/>
            <a:lstStyle/>
            <a:p>
              <a:endParaRPr lang="en-CA"/>
            </a:p>
          </p:txBody>
        </p:sp>
        <p:sp>
          <p:nvSpPr>
            <p:cNvPr id="9403" name="Freeform 194"/>
            <p:cNvSpPr>
              <a:spLocks/>
            </p:cNvSpPr>
            <p:nvPr/>
          </p:nvSpPr>
          <p:spPr bwMode="auto">
            <a:xfrm rot="5400000">
              <a:off x="3310" y="2960"/>
              <a:ext cx="39" cy="41"/>
            </a:xfrm>
            <a:custGeom>
              <a:avLst/>
              <a:gdLst>
                <a:gd name="T0" fmla="*/ 859338 w 27"/>
                <a:gd name="T1" fmla="*/ 0 h 27"/>
                <a:gd name="T2" fmla="*/ 1656938 w 27"/>
                <a:gd name="T3" fmla="*/ 3633295 h 27"/>
                <a:gd name="T4" fmla="*/ 859338 w 27"/>
                <a:gd name="T5" fmla="*/ 7458228 h 27"/>
                <a:gd name="T6" fmla="*/ 0 w 27"/>
                <a:gd name="T7" fmla="*/ 3633295 h 27"/>
                <a:gd name="T8" fmla="*/ 859338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404" name="Freeform 195"/>
            <p:cNvSpPr>
              <a:spLocks/>
            </p:cNvSpPr>
            <p:nvPr/>
          </p:nvSpPr>
          <p:spPr bwMode="auto">
            <a:xfrm rot="5400000">
              <a:off x="3706" y="3079"/>
              <a:ext cx="38" cy="41"/>
            </a:xfrm>
            <a:custGeom>
              <a:avLst/>
              <a:gdLst>
                <a:gd name="T0" fmla="*/ 356166 w 27"/>
                <a:gd name="T1" fmla="*/ 0 h 27"/>
                <a:gd name="T2" fmla="*/ 768447 w 27"/>
                <a:gd name="T3" fmla="*/ 3633295 h 27"/>
                <a:gd name="T4" fmla="*/ 356166 w 27"/>
                <a:gd name="T5" fmla="*/ 7458228 h 27"/>
                <a:gd name="T6" fmla="*/ 0 w 27"/>
                <a:gd name="T7" fmla="*/ 3633295 h 27"/>
                <a:gd name="T8" fmla="*/ 3561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3"/>
                  </a:lnTo>
                  <a:lnTo>
                    <a:pt x="13" y="27"/>
                  </a:lnTo>
                  <a:lnTo>
                    <a:pt x="0" y="13"/>
                  </a:lnTo>
                  <a:lnTo>
                    <a:pt x="13" y="0"/>
                  </a:lnTo>
                  <a:close/>
                </a:path>
              </a:pathLst>
            </a:custGeom>
            <a:solidFill>
              <a:srgbClr val="FFCC00"/>
            </a:solidFill>
            <a:ln w="57150">
              <a:solidFill>
                <a:schemeClr val="tx1"/>
              </a:solidFill>
              <a:round/>
              <a:headEnd/>
              <a:tailEnd/>
            </a:ln>
          </p:spPr>
          <p:txBody>
            <a:bodyPr/>
            <a:lstStyle/>
            <a:p>
              <a:endParaRPr lang="en-CA"/>
            </a:p>
          </p:txBody>
        </p:sp>
        <p:sp>
          <p:nvSpPr>
            <p:cNvPr id="9405" name="Freeform 196"/>
            <p:cNvSpPr>
              <a:spLocks/>
            </p:cNvSpPr>
            <p:nvPr/>
          </p:nvSpPr>
          <p:spPr bwMode="auto">
            <a:xfrm rot="5400000">
              <a:off x="3310" y="3190"/>
              <a:ext cx="40" cy="41"/>
            </a:xfrm>
            <a:custGeom>
              <a:avLst/>
              <a:gdLst>
                <a:gd name="T0" fmla="*/ 1869966 w 27"/>
                <a:gd name="T1" fmla="*/ 0 h 27"/>
                <a:gd name="T2" fmla="*/ 3534141 w 27"/>
                <a:gd name="T3" fmla="*/ 3633295 h 27"/>
                <a:gd name="T4" fmla="*/ 1869966 w 27"/>
                <a:gd name="T5" fmla="*/ 7458228 h 27"/>
                <a:gd name="T6" fmla="*/ 0 w 27"/>
                <a:gd name="T7" fmla="*/ 3633295 h 27"/>
                <a:gd name="T8" fmla="*/ 18699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406" name="Freeform 197"/>
            <p:cNvSpPr>
              <a:spLocks/>
            </p:cNvSpPr>
            <p:nvPr/>
          </p:nvSpPr>
          <p:spPr bwMode="auto">
            <a:xfrm rot="5400000">
              <a:off x="3419" y="3302"/>
              <a:ext cx="40" cy="41"/>
            </a:xfrm>
            <a:custGeom>
              <a:avLst/>
              <a:gdLst>
                <a:gd name="T0" fmla="*/ 1869966 w 27"/>
                <a:gd name="T1" fmla="*/ 0 h 27"/>
                <a:gd name="T2" fmla="*/ 3534141 w 27"/>
                <a:gd name="T3" fmla="*/ 3633295 h 27"/>
                <a:gd name="T4" fmla="*/ 1869966 w 27"/>
                <a:gd name="T5" fmla="*/ 7458228 h 27"/>
                <a:gd name="T6" fmla="*/ 0 w 27"/>
                <a:gd name="T7" fmla="*/ 3633295 h 27"/>
                <a:gd name="T8" fmla="*/ 18699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3"/>
                  </a:lnTo>
                  <a:lnTo>
                    <a:pt x="14" y="27"/>
                  </a:lnTo>
                  <a:lnTo>
                    <a:pt x="0" y="13"/>
                  </a:lnTo>
                  <a:lnTo>
                    <a:pt x="14" y="0"/>
                  </a:lnTo>
                  <a:close/>
                </a:path>
              </a:pathLst>
            </a:custGeom>
            <a:solidFill>
              <a:srgbClr val="FFCC00"/>
            </a:solidFill>
            <a:ln w="57150">
              <a:solidFill>
                <a:schemeClr val="tx1"/>
              </a:solidFill>
              <a:round/>
              <a:headEnd/>
              <a:tailEnd/>
            </a:ln>
          </p:spPr>
          <p:txBody>
            <a:bodyPr/>
            <a:lstStyle/>
            <a:p>
              <a:endParaRPr lang="en-CA"/>
            </a:p>
          </p:txBody>
        </p:sp>
        <p:sp>
          <p:nvSpPr>
            <p:cNvPr id="9407" name="Freeform 198"/>
            <p:cNvSpPr>
              <a:spLocks/>
            </p:cNvSpPr>
            <p:nvPr/>
          </p:nvSpPr>
          <p:spPr bwMode="auto">
            <a:xfrm rot="5400000">
              <a:off x="3304" y="3414"/>
              <a:ext cx="40" cy="41"/>
            </a:xfrm>
            <a:custGeom>
              <a:avLst/>
              <a:gdLst>
                <a:gd name="T0" fmla="*/ 1869966 w 27"/>
                <a:gd name="T1" fmla="*/ 0 h 27"/>
                <a:gd name="T2" fmla="*/ 3534141 w 27"/>
                <a:gd name="T3" fmla="*/ 3843269 h 27"/>
                <a:gd name="T4" fmla="*/ 1869966 w 27"/>
                <a:gd name="T5" fmla="*/ 7458228 h 27"/>
                <a:gd name="T6" fmla="*/ 0 w 27"/>
                <a:gd name="T7" fmla="*/ 3843269 h 27"/>
                <a:gd name="T8" fmla="*/ 186996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4" y="0"/>
                  </a:moveTo>
                  <a:lnTo>
                    <a:pt x="27" y="14"/>
                  </a:lnTo>
                  <a:lnTo>
                    <a:pt x="14" y="27"/>
                  </a:lnTo>
                  <a:lnTo>
                    <a:pt x="0" y="14"/>
                  </a:lnTo>
                  <a:lnTo>
                    <a:pt x="14" y="0"/>
                  </a:lnTo>
                  <a:close/>
                </a:path>
              </a:pathLst>
            </a:custGeom>
            <a:solidFill>
              <a:srgbClr val="FFCC00"/>
            </a:solidFill>
            <a:ln w="57150">
              <a:solidFill>
                <a:schemeClr val="tx1"/>
              </a:solidFill>
              <a:round/>
              <a:headEnd/>
              <a:tailEnd/>
            </a:ln>
          </p:spPr>
          <p:txBody>
            <a:bodyPr/>
            <a:lstStyle/>
            <a:p>
              <a:endParaRPr lang="en-CA"/>
            </a:p>
          </p:txBody>
        </p:sp>
        <p:sp>
          <p:nvSpPr>
            <p:cNvPr id="9408" name="Freeform 199"/>
            <p:cNvSpPr>
              <a:spLocks/>
            </p:cNvSpPr>
            <p:nvPr/>
          </p:nvSpPr>
          <p:spPr bwMode="auto">
            <a:xfrm rot="5400000">
              <a:off x="3351" y="3527"/>
              <a:ext cx="39" cy="41"/>
            </a:xfrm>
            <a:custGeom>
              <a:avLst/>
              <a:gdLst>
                <a:gd name="T0" fmla="*/ 794154 w 27"/>
                <a:gd name="T1" fmla="*/ 0 h 27"/>
                <a:gd name="T2" fmla="*/ 1656938 w 27"/>
                <a:gd name="T3" fmla="*/ 3633295 h 27"/>
                <a:gd name="T4" fmla="*/ 794154 w 27"/>
                <a:gd name="T5" fmla="*/ 7458228 h 27"/>
                <a:gd name="T6" fmla="*/ 0 w 27"/>
                <a:gd name="T7" fmla="*/ 3633295 h 27"/>
                <a:gd name="T8" fmla="*/ 794154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3"/>
                  </a:lnTo>
                  <a:lnTo>
                    <a:pt x="13" y="27"/>
                  </a:lnTo>
                  <a:lnTo>
                    <a:pt x="0" y="13"/>
                  </a:lnTo>
                  <a:lnTo>
                    <a:pt x="13" y="0"/>
                  </a:lnTo>
                  <a:close/>
                </a:path>
              </a:pathLst>
            </a:custGeom>
            <a:solidFill>
              <a:srgbClr val="FFCC00"/>
            </a:solidFill>
            <a:ln w="57150">
              <a:solidFill>
                <a:schemeClr val="tx1"/>
              </a:solidFill>
              <a:round/>
              <a:headEnd/>
              <a:tailEnd/>
            </a:ln>
          </p:spPr>
          <p:txBody>
            <a:bodyPr/>
            <a:lstStyle/>
            <a:p>
              <a:endParaRPr lang="en-CA"/>
            </a:p>
          </p:txBody>
        </p:sp>
        <p:sp>
          <p:nvSpPr>
            <p:cNvPr id="9409" name="Freeform 200"/>
            <p:cNvSpPr>
              <a:spLocks/>
            </p:cNvSpPr>
            <p:nvPr/>
          </p:nvSpPr>
          <p:spPr bwMode="auto">
            <a:xfrm rot="5400000">
              <a:off x="3211" y="1046"/>
              <a:ext cx="39" cy="40"/>
            </a:xfrm>
            <a:custGeom>
              <a:avLst/>
              <a:gdLst>
                <a:gd name="T0" fmla="*/ 794154 w 27"/>
                <a:gd name="T1" fmla="*/ 0 h 27"/>
                <a:gd name="T2" fmla="*/ 1656938 w 27"/>
                <a:gd name="T3" fmla="*/ 1869966 h 27"/>
                <a:gd name="T4" fmla="*/ 794154 w 27"/>
                <a:gd name="T5" fmla="*/ 3534141 h 27"/>
                <a:gd name="T6" fmla="*/ 0 w 27"/>
                <a:gd name="T7" fmla="*/ 1869966 h 27"/>
                <a:gd name="T8" fmla="*/ 794154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14"/>
                  </a:lnTo>
                  <a:lnTo>
                    <a:pt x="13" y="27"/>
                  </a:lnTo>
                  <a:lnTo>
                    <a:pt x="0" y="14"/>
                  </a:lnTo>
                  <a:lnTo>
                    <a:pt x="13" y="0"/>
                  </a:lnTo>
                  <a:close/>
                </a:path>
              </a:pathLst>
            </a:custGeom>
            <a:solidFill>
              <a:srgbClr val="FFCC00"/>
            </a:solidFill>
            <a:ln w="57150">
              <a:solidFill>
                <a:schemeClr val="tx1"/>
              </a:solidFill>
              <a:round/>
              <a:headEnd/>
              <a:tailEnd/>
            </a:ln>
          </p:spPr>
          <p:txBody>
            <a:bodyPr/>
            <a:lstStyle/>
            <a:p>
              <a:endParaRPr lang="en-CA"/>
            </a:p>
          </p:txBody>
        </p:sp>
      </p:grpSp>
      <p:sp>
        <p:nvSpPr>
          <p:cNvPr id="9283" name="Line 201"/>
          <p:cNvSpPr>
            <a:spLocks noChangeShapeType="1"/>
          </p:cNvSpPr>
          <p:nvPr/>
        </p:nvSpPr>
        <p:spPr bwMode="auto">
          <a:xfrm rot="5400000">
            <a:off x="3536156" y="5749132"/>
            <a:ext cx="28575" cy="23812"/>
          </a:xfrm>
          <a:prstGeom prst="line">
            <a:avLst/>
          </a:prstGeom>
          <a:noFill/>
          <a:ln w="0">
            <a:solidFill>
              <a:schemeClr val="tx1"/>
            </a:solidFill>
            <a:round/>
            <a:headEnd/>
            <a:tailEnd/>
          </a:ln>
        </p:spPr>
        <p:txBody>
          <a:bodyPr lIns="91379" tIns="45689" rIns="91379" bIns="45689"/>
          <a:lstStyle/>
          <a:p>
            <a:endParaRPr lang="en-CA"/>
          </a:p>
        </p:txBody>
      </p:sp>
      <p:sp>
        <p:nvSpPr>
          <p:cNvPr id="2" name="TextBox 1"/>
          <p:cNvSpPr txBox="1"/>
          <p:nvPr/>
        </p:nvSpPr>
        <p:spPr>
          <a:xfrm>
            <a:off x="6645275" y="2668588"/>
            <a:ext cx="2035175" cy="954087"/>
          </a:xfrm>
          <a:prstGeom prst="rect">
            <a:avLst/>
          </a:prstGeom>
          <a:noFill/>
          <a:ln>
            <a:solidFill>
              <a:schemeClr val="tx1"/>
            </a:solidFill>
          </a:ln>
        </p:spPr>
        <p:txBody>
          <a:bodyPr>
            <a:spAutoFit/>
          </a:bodyPr>
          <a:lstStyle/>
          <a:p>
            <a:pPr>
              <a:defRPr/>
            </a:pPr>
            <a:r>
              <a:rPr lang="en-GB" sz="1400" dirty="0">
                <a:latin typeface="+mn-lt"/>
                <a:cs typeface="Arial" charset="0"/>
              </a:rPr>
              <a:t>Response = </a:t>
            </a:r>
          </a:p>
          <a:p>
            <a:pPr>
              <a:defRPr/>
            </a:pPr>
            <a:r>
              <a:rPr lang="en-GB" sz="1400" dirty="0">
                <a:latin typeface="+mn-lt"/>
                <a:cs typeface="Arial" charset="0"/>
              </a:rPr>
              <a:t>≥50% improvement in Young Mania Rating Scale score</a:t>
            </a:r>
          </a:p>
        </p:txBody>
      </p:sp>
    </p:spTree>
  </p:cSld>
  <p:clrMapOvr>
    <a:masterClrMapping/>
  </p:clrMapOvr>
  <p:transition advClick="0" advTm="1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23850" y="228600"/>
            <a:ext cx="9072563" cy="896938"/>
          </a:xfrm>
        </p:spPr>
        <p:txBody>
          <a:bodyPr/>
          <a:lstStyle/>
          <a:p>
            <a:pPr eaLnBrk="1" hangingPunct="1">
              <a:lnSpc>
                <a:spcPct val="150000"/>
              </a:lnSpc>
            </a:pPr>
            <a:r>
              <a:rPr lang="en-GB" smtClean="0"/>
              <a:t>Atypical antipsychotics Approved in Bipolar Mania </a:t>
            </a:r>
            <a:br>
              <a:rPr lang="en-GB" smtClean="0"/>
            </a:br>
            <a:r>
              <a:rPr lang="en-GB" sz="1800" smtClean="0"/>
              <a:t>Studies demonstrating efficacy in comparison with placebo</a:t>
            </a:r>
            <a:endParaRPr lang="en-US" sz="1800" smtClean="0"/>
          </a:p>
        </p:txBody>
      </p:sp>
      <p:sp>
        <p:nvSpPr>
          <p:cNvPr id="10243" name="Text Box 4"/>
          <p:cNvSpPr txBox="1">
            <a:spLocks noChangeArrowheads="1"/>
          </p:cNvSpPr>
          <p:nvPr/>
        </p:nvSpPr>
        <p:spPr bwMode="auto">
          <a:xfrm>
            <a:off x="468313" y="5927725"/>
            <a:ext cx="8493125" cy="800100"/>
          </a:xfrm>
          <a:prstGeom prst="rect">
            <a:avLst/>
          </a:prstGeom>
          <a:solidFill>
            <a:schemeClr val="bg1"/>
          </a:solidFill>
          <a:ln>
            <a:noFill/>
          </a:ln>
        </p:spPr>
        <p:txBody>
          <a:bodyPr lIns="91392" tIns="45696" rIns="91392" bIns="456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1200" b="1" dirty="0" smtClean="0">
                <a:latin typeface="+mn-lt"/>
                <a:cs typeface="Times New Roman" pitchFamily="18" charset="0"/>
              </a:rPr>
              <a:t>1 Bowden et al, 2005; 2</a:t>
            </a:r>
            <a:r>
              <a:rPr lang="en-GB" sz="1200" b="1" baseline="30000" dirty="0" smtClean="0">
                <a:latin typeface="+mn-lt"/>
                <a:cs typeface="Times New Roman" pitchFamily="18" charset="0"/>
              </a:rPr>
              <a:t> </a:t>
            </a:r>
            <a:r>
              <a:rPr lang="en-US" sz="1200" b="1" dirty="0" smtClean="0">
                <a:latin typeface="+mn-lt"/>
              </a:rPr>
              <a:t>McIntyre et al, 2005; </a:t>
            </a:r>
            <a:r>
              <a:rPr lang="en-GB" sz="1200" b="1" dirty="0" smtClean="0">
                <a:latin typeface="+mn-lt"/>
                <a:cs typeface="Times New Roman" pitchFamily="18" charset="0"/>
              </a:rPr>
              <a:t>3 </a:t>
            </a:r>
            <a:r>
              <a:rPr lang="en-US" sz="1200" b="1" dirty="0" err="1" smtClean="0">
                <a:latin typeface="+mn-lt"/>
              </a:rPr>
              <a:t>Tohen</a:t>
            </a:r>
            <a:r>
              <a:rPr lang="en-US" sz="1200" b="1" dirty="0" smtClean="0">
                <a:latin typeface="+mn-lt"/>
              </a:rPr>
              <a:t> et al, </a:t>
            </a:r>
            <a:r>
              <a:rPr lang="en-GB" sz="1200" b="1" dirty="0" smtClean="0">
                <a:latin typeface="+mn-lt"/>
              </a:rPr>
              <a:t>1999; 4 </a:t>
            </a:r>
            <a:r>
              <a:rPr lang="en-US" sz="1200" b="1" dirty="0" smtClean="0">
                <a:latin typeface="+mn-lt"/>
              </a:rPr>
              <a:t>McIntyre et al</a:t>
            </a:r>
            <a:r>
              <a:rPr lang="en-US" sz="1200" b="1" i="1" dirty="0" smtClean="0">
                <a:latin typeface="+mn-lt"/>
              </a:rPr>
              <a:t>, </a:t>
            </a:r>
            <a:r>
              <a:rPr lang="en-US" sz="1200" b="1" dirty="0" smtClean="0">
                <a:latin typeface="+mn-lt"/>
              </a:rPr>
              <a:t>2009; </a:t>
            </a:r>
          </a:p>
          <a:p>
            <a:pPr algn="r" eaLnBrk="1" hangingPunct="1">
              <a:defRPr/>
            </a:pPr>
            <a:r>
              <a:rPr lang="en-GB" sz="1200" b="1" dirty="0" smtClean="0">
                <a:latin typeface="+mn-lt"/>
                <a:cs typeface="Times New Roman" pitchFamily="18" charset="0"/>
              </a:rPr>
              <a:t>5 </a:t>
            </a:r>
            <a:r>
              <a:rPr lang="en-US" sz="1200" b="1" dirty="0" err="1" smtClean="0">
                <a:latin typeface="+mn-lt"/>
              </a:rPr>
              <a:t>Khanna</a:t>
            </a:r>
            <a:r>
              <a:rPr lang="en-US" sz="1200" b="1" dirty="0" smtClean="0">
                <a:latin typeface="+mn-lt"/>
              </a:rPr>
              <a:t> et al, 2005; </a:t>
            </a:r>
            <a:r>
              <a:rPr lang="en-GB" sz="1200" b="1" dirty="0" smtClean="0">
                <a:latin typeface="+mn-lt"/>
                <a:cs typeface="Times New Roman" pitchFamily="18" charset="0"/>
              </a:rPr>
              <a:t>6 </a:t>
            </a:r>
            <a:r>
              <a:rPr lang="en-US" sz="1200" b="1" dirty="0" err="1" smtClean="0">
                <a:latin typeface="+mn-lt"/>
              </a:rPr>
              <a:t>Hirschfeld</a:t>
            </a:r>
            <a:r>
              <a:rPr lang="en-US" sz="1200" b="1" dirty="0" smtClean="0">
                <a:latin typeface="+mn-lt"/>
              </a:rPr>
              <a:t> et al, 2004;</a:t>
            </a:r>
            <a:r>
              <a:rPr lang="en-GB" sz="1200" b="1" baseline="30000" dirty="0" smtClean="0">
                <a:latin typeface="+mn-lt"/>
                <a:cs typeface="Times New Roman" pitchFamily="18" charset="0"/>
              </a:rPr>
              <a:t> </a:t>
            </a:r>
            <a:r>
              <a:rPr lang="en-GB" sz="1200" b="1" dirty="0" smtClean="0">
                <a:latin typeface="+mn-lt"/>
                <a:cs typeface="Times New Roman" pitchFamily="18" charset="0"/>
              </a:rPr>
              <a:t>7</a:t>
            </a:r>
            <a:r>
              <a:rPr lang="en-GB" sz="1200" b="1" baseline="30000" dirty="0" smtClean="0">
                <a:latin typeface="+mn-lt"/>
                <a:cs typeface="Times New Roman" pitchFamily="18" charset="0"/>
              </a:rPr>
              <a:t> </a:t>
            </a:r>
            <a:r>
              <a:rPr lang="en-US" sz="1200" b="1" dirty="0" smtClean="0">
                <a:latin typeface="+mn-lt"/>
              </a:rPr>
              <a:t>Keck et al, 2003. </a:t>
            </a:r>
            <a:r>
              <a:rPr lang="en-GB" sz="1200" b="1" dirty="0" smtClean="0">
                <a:latin typeface="+mn-lt"/>
                <a:cs typeface="Times New Roman" pitchFamily="18" charset="0"/>
              </a:rPr>
              <a:t>8 </a:t>
            </a:r>
            <a:r>
              <a:rPr lang="en-GB" sz="1200" b="1" dirty="0" smtClean="0">
                <a:latin typeface="+mn-lt"/>
              </a:rPr>
              <a:t>Sachs et al, 2006; </a:t>
            </a:r>
          </a:p>
          <a:p>
            <a:pPr algn="r" eaLnBrk="1" hangingPunct="1">
              <a:defRPr/>
            </a:pPr>
            <a:r>
              <a:rPr lang="en-GB" sz="1200" b="1" dirty="0" smtClean="0">
                <a:latin typeface="+mn-lt"/>
                <a:cs typeface="Times New Roman" pitchFamily="18" charset="0"/>
              </a:rPr>
              <a:t>9 </a:t>
            </a:r>
            <a:r>
              <a:rPr lang="en-US" sz="1200" b="1" dirty="0" smtClean="0">
                <a:latin typeface="+mn-lt"/>
              </a:rPr>
              <a:t>Keck et al, </a:t>
            </a:r>
            <a:r>
              <a:rPr lang="pl-PL" sz="1200" b="1" dirty="0" smtClean="0">
                <a:latin typeface="+mn-lt"/>
              </a:rPr>
              <a:t>2003;</a:t>
            </a:r>
            <a:r>
              <a:rPr lang="en-GB" sz="1200" b="1" dirty="0" smtClean="0">
                <a:latin typeface="+mn-lt"/>
              </a:rPr>
              <a:t> </a:t>
            </a:r>
            <a:r>
              <a:rPr lang="en-GB" sz="1200" b="1" dirty="0" smtClean="0">
                <a:latin typeface="+mn-lt"/>
                <a:cs typeface="Times New Roman" pitchFamily="18" charset="0"/>
              </a:rPr>
              <a:t>10 </a:t>
            </a:r>
            <a:r>
              <a:rPr lang="en-US" sz="1200" b="1" dirty="0" err="1" smtClean="0">
                <a:latin typeface="+mn-lt"/>
              </a:rPr>
              <a:t>Potkin</a:t>
            </a:r>
            <a:r>
              <a:rPr lang="en-US" sz="1200" b="1" dirty="0" smtClean="0">
                <a:latin typeface="+mn-lt"/>
              </a:rPr>
              <a:t> et al, 2005; 11 </a:t>
            </a:r>
            <a:r>
              <a:rPr lang="en-US" sz="1200" b="1" dirty="0" err="1" smtClean="0">
                <a:latin typeface="+mn-lt"/>
              </a:rPr>
              <a:t>Yildiz</a:t>
            </a:r>
            <a:r>
              <a:rPr lang="en-US" sz="1200" b="1" dirty="0" smtClean="0">
                <a:latin typeface="+mn-lt"/>
              </a:rPr>
              <a:t>, et al, 2011.</a:t>
            </a:r>
            <a:endParaRPr lang="en-US" sz="1200" b="1" dirty="0" smtClean="0">
              <a:solidFill>
                <a:srgbClr val="003366"/>
              </a:solidFill>
              <a:latin typeface="+mn-lt"/>
            </a:endParaRPr>
          </a:p>
          <a:p>
            <a:pPr eaLnBrk="1" hangingPunct="1">
              <a:defRPr/>
            </a:pPr>
            <a:endParaRPr lang="en-US" sz="1000" dirty="0" smtClean="0">
              <a:solidFill>
                <a:srgbClr val="003366"/>
              </a:solidFill>
            </a:endParaRPr>
          </a:p>
        </p:txBody>
      </p:sp>
      <p:sp>
        <p:nvSpPr>
          <p:cNvPr id="10244" name="Text Box 67"/>
          <p:cNvSpPr txBox="1">
            <a:spLocks noChangeArrowheads="1"/>
          </p:cNvSpPr>
          <p:nvPr/>
        </p:nvSpPr>
        <p:spPr bwMode="auto">
          <a:xfrm>
            <a:off x="250825" y="1681163"/>
            <a:ext cx="8137525" cy="1016000"/>
          </a:xfrm>
          <a:prstGeom prst="rect">
            <a:avLst/>
          </a:prstGeom>
          <a:noFill/>
          <a:ln w="9525">
            <a:noFill/>
            <a:miter lim="800000"/>
            <a:headEnd/>
            <a:tailEnd/>
          </a:ln>
        </p:spPr>
        <p:txBody>
          <a:bodyPr lIns="91392" tIns="45696" rIns="91392" bIns="45696">
            <a:spAutoFit/>
          </a:bodyPr>
          <a:lstStyle/>
          <a:p>
            <a:r>
              <a:rPr lang="en-US" sz="1200">
                <a:solidFill>
                  <a:srgbClr val="000000"/>
                </a:solidFill>
              </a:rPr>
              <a:t>QTP = quetiapine; OLZ = olanzapine; RIS = risperidone; AR = Aripiprazole;   ZIP = ziprasidone; ASN = Asenapine</a:t>
            </a:r>
          </a:p>
          <a:p>
            <a:endParaRPr lang="en-US" sz="1200">
              <a:solidFill>
                <a:srgbClr val="000000"/>
              </a:solidFill>
            </a:endParaRPr>
          </a:p>
          <a:p>
            <a:r>
              <a:rPr lang="en-US" sz="1200">
                <a:solidFill>
                  <a:srgbClr val="000000"/>
                </a:solidFill>
              </a:rPr>
              <a:t>Placebo = grey shadow.</a:t>
            </a:r>
          </a:p>
          <a:p>
            <a:endParaRPr lang="en-US" sz="1200">
              <a:solidFill>
                <a:srgbClr val="000000"/>
              </a:solidFill>
            </a:endParaRPr>
          </a:p>
          <a:p>
            <a:endParaRPr lang="en-US" sz="1200">
              <a:solidFill>
                <a:srgbClr val="000000"/>
              </a:solidFill>
            </a:endParaRPr>
          </a:p>
        </p:txBody>
      </p:sp>
      <p:sp>
        <p:nvSpPr>
          <p:cNvPr id="10246" name="Text Box 57"/>
          <p:cNvSpPr txBox="1">
            <a:spLocks noChangeArrowheads="1"/>
          </p:cNvSpPr>
          <p:nvPr/>
        </p:nvSpPr>
        <p:spPr bwMode="auto">
          <a:xfrm rot="16200000">
            <a:off x="-719931" y="3521869"/>
            <a:ext cx="28956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200" b="1" dirty="0" smtClean="0">
                <a:solidFill>
                  <a:srgbClr val="000000"/>
                </a:solidFill>
                <a:latin typeface="+mn-lt"/>
              </a:rPr>
              <a:t>Response rate (%)</a:t>
            </a:r>
          </a:p>
        </p:txBody>
      </p:sp>
      <p:pic>
        <p:nvPicPr>
          <p:cNvPr id="2" name="Picture 24"/>
          <p:cNvPicPr>
            <a:picLocks noChangeAspect="1" noChangeArrowheads="1"/>
          </p:cNvPicPr>
          <p:nvPr/>
        </p:nvPicPr>
        <p:blipFill>
          <a:blip r:embed="rId3" cstate="print"/>
          <a:srcRect l="1221" r="81956"/>
          <a:stretch>
            <a:fillRect/>
          </a:stretch>
        </p:blipFill>
        <p:spPr bwMode="auto">
          <a:xfrm>
            <a:off x="828675" y="2681288"/>
            <a:ext cx="1520825" cy="2155825"/>
          </a:xfrm>
          <a:prstGeom prst="rect">
            <a:avLst/>
          </a:prstGeom>
          <a:noFill/>
          <a:ln w="9525">
            <a:noFill/>
            <a:miter lim="800000"/>
            <a:headEnd/>
            <a:tailEnd/>
          </a:ln>
        </p:spPr>
      </p:pic>
      <p:pic>
        <p:nvPicPr>
          <p:cNvPr id="10247" name="Picture 24"/>
          <p:cNvPicPr>
            <a:picLocks noChangeAspect="1" noChangeArrowheads="1"/>
          </p:cNvPicPr>
          <p:nvPr/>
        </p:nvPicPr>
        <p:blipFill>
          <a:blip r:embed="rId3" cstate="print"/>
          <a:srcRect l="82182" r="10016"/>
          <a:stretch>
            <a:fillRect/>
          </a:stretch>
        </p:blipFill>
        <p:spPr bwMode="auto">
          <a:xfrm>
            <a:off x="7521575" y="2097088"/>
            <a:ext cx="1046163" cy="2898775"/>
          </a:xfrm>
          <a:prstGeom prst="rect">
            <a:avLst/>
          </a:prstGeom>
          <a:noFill/>
          <a:ln w="9525">
            <a:noFill/>
            <a:miter lim="800000"/>
            <a:headEnd/>
            <a:tailEnd/>
          </a:ln>
        </p:spPr>
      </p:pic>
      <p:pic>
        <p:nvPicPr>
          <p:cNvPr id="10248" name="Picture 25"/>
          <p:cNvPicPr>
            <a:picLocks noChangeAspect="1" noChangeArrowheads="1"/>
          </p:cNvPicPr>
          <p:nvPr/>
        </p:nvPicPr>
        <p:blipFill>
          <a:blip r:embed="rId3" cstate="print"/>
          <a:srcRect l="24773" r="67426"/>
          <a:stretch>
            <a:fillRect/>
          </a:stretch>
        </p:blipFill>
        <p:spPr bwMode="auto">
          <a:xfrm>
            <a:off x="2449513" y="2097088"/>
            <a:ext cx="1044575" cy="2898775"/>
          </a:xfrm>
          <a:prstGeom prst="rect">
            <a:avLst/>
          </a:prstGeom>
          <a:noFill/>
          <a:ln w="9525">
            <a:noFill/>
            <a:miter lim="800000"/>
            <a:headEnd/>
            <a:tailEnd/>
          </a:ln>
        </p:spPr>
      </p:pic>
      <p:pic>
        <p:nvPicPr>
          <p:cNvPr id="10249" name="Picture 26"/>
          <p:cNvPicPr>
            <a:picLocks noChangeAspect="1" noChangeArrowheads="1"/>
          </p:cNvPicPr>
          <p:nvPr/>
        </p:nvPicPr>
        <p:blipFill>
          <a:blip r:embed="rId3" cstate="print"/>
          <a:srcRect l="38411" r="52568"/>
          <a:stretch>
            <a:fillRect/>
          </a:stretch>
        </p:blipFill>
        <p:spPr bwMode="auto">
          <a:xfrm>
            <a:off x="3635375" y="2097088"/>
            <a:ext cx="1208088" cy="2898775"/>
          </a:xfrm>
          <a:prstGeom prst="rect">
            <a:avLst/>
          </a:prstGeom>
          <a:noFill/>
          <a:ln w="9525">
            <a:noFill/>
            <a:miter lim="800000"/>
            <a:headEnd/>
            <a:tailEnd/>
          </a:ln>
        </p:spPr>
      </p:pic>
      <p:pic>
        <p:nvPicPr>
          <p:cNvPr id="10250" name="Picture 27"/>
          <p:cNvPicPr>
            <a:picLocks noChangeAspect="1" noChangeArrowheads="1"/>
          </p:cNvPicPr>
          <p:nvPr/>
        </p:nvPicPr>
        <p:blipFill>
          <a:blip r:embed="rId3" cstate="print"/>
          <a:srcRect l="53516" r="37869"/>
          <a:stretch>
            <a:fillRect/>
          </a:stretch>
        </p:blipFill>
        <p:spPr bwMode="auto">
          <a:xfrm>
            <a:off x="5111750" y="2681288"/>
            <a:ext cx="779463" cy="2155825"/>
          </a:xfrm>
          <a:prstGeom prst="rect">
            <a:avLst/>
          </a:prstGeom>
          <a:noFill/>
          <a:ln w="9525">
            <a:noFill/>
            <a:miter lim="800000"/>
            <a:headEnd/>
            <a:tailEnd/>
          </a:ln>
        </p:spPr>
      </p:pic>
      <p:pic>
        <p:nvPicPr>
          <p:cNvPr id="10251" name="Picture 28"/>
          <p:cNvPicPr>
            <a:picLocks noChangeAspect="1" noChangeArrowheads="1"/>
          </p:cNvPicPr>
          <p:nvPr/>
        </p:nvPicPr>
        <p:blipFill>
          <a:blip r:embed="rId3" cstate="print"/>
          <a:srcRect l="67809" r="23820"/>
          <a:stretch>
            <a:fillRect/>
          </a:stretch>
        </p:blipFill>
        <p:spPr bwMode="auto">
          <a:xfrm>
            <a:off x="6226175" y="2097088"/>
            <a:ext cx="1122363" cy="2898775"/>
          </a:xfrm>
          <a:prstGeom prst="rect">
            <a:avLst/>
          </a:prstGeom>
          <a:noFill/>
          <a:ln w="9525">
            <a:noFill/>
            <a:miter lim="800000"/>
            <a:headEnd/>
            <a:tailEnd/>
          </a:ln>
        </p:spPr>
      </p:pic>
      <p:sp>
        <p:nvSpPr>
          <p:cNvPr id="10252" name="Text Box 39"/>
          <p:cNvSpPr txBox="1">
            <a:spLocks noChangeArrowheads="1"/>
          </p:cNvSpPr>
          <p:nvPr/>
        </p:nvSpPr>
        <p:spPr bwMode="auto">
          <a:xfrm>
            <a:off x="1295400" y="4429125"/>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          QTP</a:t>
            </a:r>
            <a:r>
              <a:rPr lang="en-US" sz="1000" baseline="30000">
                <a:solidFill>
                  <a:srgbClr val="000000"/>
                </a:solidFill>
              </a:rPr>
              <a:t>1</a:t>
            </a:r>
          </a:p>
        </p:txBody>
      </p:sp>
      <p:sp>
        <p:nvSpPr>
          <p:cNvPr id="10253" name="Text Box 40"/>
          <p:cNvSpPr txBox="1">
            <a:spLocks noChangeArrowheads="1"/>
          </p:cNvSpPr>
          <p:nvPr/>
        </p:nvSpPr>
        <p:spPr bwMode="auto">
          <a:xfrm>
            <a:off x="2370138" y="4425950"/>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OLZ</a:t>
            </a:r>
            <a:r>
              <a:rPr lang="en-US" sz="1000" baseline="30000">
                <a:solidFill>
                  <a:srgbClr val="000000"/>
                </a:solidFill>
              </a:rPr>
              <a:t>3</a:t>
            </a:r>
          </a:p>
        </p:txBody>
      </p:sp>
      <p:sp>
        <p:nvSpPr>
          <p:cNvPr id="10254" name="Text Box 39"/>
          <p:cNvSpPr txBox="1">
            <a:spLocks noChangeArrowheads="1"/>
          </p:cNvSpPr>
          <p:nvPr/>
        </p:nvSpPr>
        <p:spPr bwMode="auto">
          <a:xfrm>
            <a:off x="1846263" y="4418013"/>
            <a:ext cx="533400" cy="153987"/>
          </a:xfrm>
          <a:prstGeom prst="rect">
            <a:avLst/>
          </a:prstGeom>
          <a:noFill/>
          <a:ln w="9525">
            <a:noFill/>
            <a:miter lim="800000"/>
            <a:headEnd/>
            <a:tailEnd/>
          </a:ln>
        </p:spPr>
        <p:txBody>
          <a:bodyPr lIns="0" tIns="0" rIns="0" bIns="0">
            <a:spAutoFit/>
          </a:bodyPr>
          <a:lstStyle/>
          <a:p>
            <a:pPr algn="ctr"/>
            <a:r>
              <a:rPr lang="en-US" sz="1000">
                <a:solidFill>
                  <a:srgbClr val="000000"/>
                </a:solidFill>
              </a:rPr>
              <a:t>  QTP</a:t>
            </a:r>
            <a:r>
              <a:rPr lang="en-US" sz="1000" baseline="30000">
                <a:solidFill>
                  <a:srgbClr val="000000"/>
                </a:solidFill>
              </a:rPr>
              <a:t>2</a:t>
            </a:r>
          </a:p>
        </p:txBody>
      </p:sp>
      <p:sp>
        <p:nvSpPr>
          <p:cNvPr id="10255" name="Text Box 40"/>
          <p:cNvSpPr txBox="1">
            <a:spLocks noChangeArrowheads="1"/>
          </p:cNvSpPr>
          <p:nvPr/>
        </p:nvSpPr>
        <p:spPr bwMode="auto">
          <a:xfrm>
            <a:off x="2828925" y="4425950"/>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OLZ</a:t>
            </a:r>
            <a:r>
              <a:rPr lang="en-US" sz="1000" baseline="30000">
                <a:solidFill>
                  <a:srgbClr val="000000"/>
                </a:solidFill>
              </a:rPr>
              <a:t>4</a:t>
            </a:r>
          </a:p>
        </p:txBody>
      </p:sp>
      <p:sp>
        <p:nvSpPr>
          <p:cNvPr id="10256" name="Text Box 40"/>
          <p:cNvSpPr txBox="1">
            <a:spLocks noChangeArrowheads="1"/>
          </p:cNvSpPr>
          <p:nvPr/>
        </p:nvSpPr>
        <p:spPr bwMode="auto">
          <a:xfrm>
            <a:off x="3652838" y="4425950"/>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RIS</a:t>
            </a:r>
            <a:r>
              <a:rPr lang="en-US" sz="1000" baseline="30000">
                <a:solidFill>
                  <a:srgbClr val="000000"/>
                </a:solidFill>
              </a:rPr>
              <a:t>5</a:t>
            </a:r>
          </a:p>
        </p:txBody>
      </p:sp>
      <p:sp>
        <p:nvSpPr>
          <p:cNvPr id="10257" name="Text Box 40"/>
          <p:cNvSpPr txBox="1">
            <a:spLocks noChangeArrowheads="1"/>
          </p:cNvSpPr>
          <p:nvPr/>
        </p:nvSpPr>
        <p:spPr bwMode="auto">
          <a:xfrm>
            <a:off x="4043363" y="4425950"/>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RIS</a:t>
            </a:r>
            <a:r>
              <a:rPr lang="en-US" sz="1000" baseline="30000">
                <a:solidFill>
                  <a:srgbClr val="000000"/>
                </a:solidFill>
              </a:rPr>
              <a:t>6</a:t>
            </a:r>
          </a:p>
        </p:txBody>
      </p:sp>
      <p:sp>
        <p:nvSpPr>
          <p:cNvPr id="10258" name="Text Box 40"/>
          <p:cNvSpPr txBox="1">
            <a:spLocks noChangeArrowheads="1"/>
          </p:cNvSpPr>
          <p:nvPr/>
        </p:nvSpPr>
        <p:spPr bwMode="auto">
          <a:xfrm>
            <a:off x="4908550" y="4425950"/>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ARI</a:t>
            </a:r>
            <a:r>
              <a:rPr lang="en-US" sz="1000" baseline="30000">
                <a:solidFill>
                  <a:srgbClr val="000000"/>
                </a:solidFill>
              </a:rPr>
              <a:t>7</a:t>
            </a:r>
          </a:p>
        </p:txBody>
      </p:sp>
      <p:sp>
        <p:nvSpPr>
          <p:cNvPr id="10259" name="Text Box 40"/>
          <p:cNvSpPr txBox="1">
            <a:spLocks noChangeArrowheads="1"/>
          </p:cNvSpPr>
          <p:nvPr/>
        </p:nvSpPr>
        <p:spPr bwMode="auto">
          <a:xfrm>
            <a:off x="5364163" y="4425950"/>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ARI</a:t>
            </a:r>
            <a:r>
              <a:rPr lang="en-US" sz="1000" baseline="30000">
                <a:solidFill>
                  <a:srgbClr val="000000"/>
                </a:solidFill>
              </a:rPr>
              <a:t>8</a:t>
            </a:r>
          </a:p>
        </p:txBody>
      </p:sp>
      <p:sp>
        <p:nvSpPr>
          <p:cNvPr id="10260" name="Text Box 40"/>
          <p:cNvSpPr txBox="1">
            <a:spLocks noChangeArrowheads="1"/>
          </p:cNvSpPr>
          <p:nvPr/>
        </p:nvSpPr>
        <p:spPr bwMode="auto">
          <a:xfrm>
            <a:off x="6200775" y="4425950"/>
            <a:ext cx="714375" cy="153988"/>
          </a:xfrm>
          <a:prstGeom prst="rect">
            <a:avLst/>
          </a:prstGeom>
          <a:noFill/>
          <a:ln w="9525">
            <a:noFill/>
            <a:miter lim="800000"/>
            <a:headEnd/>
            <a:tailEnd/>
          </a:ln>
        </p:spPr>
        <p:txBody>
          <a:bodyPr lIns="0" tIns="0" rIns="0" bIns="0">
            <a:spAutoFit/>
          </a:bodyPr>
          <a:lstStyle/>
          <a:p>
            <a:pPr algn="ctr"/>
            <a:r>
              <a:rPr lang="en-US" sz="1000">
                <a:solidFill>
                  <a:srgbClr val="000000"/>
                </a:solidFill>
              </a:rPr>
              <a:t>ZIP</a:t>
            </a:r>
            <a:r>
              <a:rPr lang="en-US" sz="1000" baseline="30000">
                <a:solidFill>
                  <a:srgbClr val="000000"/>
                </a:solidFill>
              </a:rPr>
              <a:t>9</a:t>
            </a:r>
          </a:p>
        </p:txBody>
      </p:sp>
      <p:sp>
        <p:nvSpPr>
          <p:cNvPr id="10261" name="Text Box 40"/>
          <p:cNvSpPr txBox="1">
            <a:spLocks noChangeArrowheads="1"/>
          </p:cNvSpPr>
          <p:nvPr/>
        </p:nvSpPr>
        <p:spPr bwMode="auto">
          <a:xfrm>
            <a:off x="6665913" y="4418013"/>
            <a:ext cx="714375" cy="153987"/>
          </a:xfrm>
          <a:prstGeom prst="rect">
            <a:avLst/>
          </a:prstGeom>
          <a:noFill/>
          <a:ln w="9525">
            <a:noFill/>
            <a:miter lim="800000"/>
            <a:headEnd/>
            <a:tailEnd/>
          </a:ln>
        </p:spPr>
        <p:txBody>
          <a:bodyPr lIns="0" tIns="0" rIns="0" bIns="0">
            <a:spAutoFit/>
          </a:bodyPr>
          <a:lstStyle/>
          <a:p>
            <a:pPr algn="ctr"/>
            <a:r>
              <a:rPr lang="en-US" sz="1000">
                <a:solidFill>
                  <a:srgbClr val="000000"/>
                </a:solidFill>
              </a:rPr>
              <a:t>ZIP</a:t>
            </a:r>
            <a:r>
              <a:rPr lang="en-US" sz="1000" baseline="30000">
                <a:solidFill>
                  <a:srgbClr val="000000"/>
                </a:solidFill>
              </a:rPr>
              <a:t>10</a:t>
            </a:r>
          </a:p>
        </p:txBody>
      </p:sp>
      <p:sp>
        <p:nvSpPr>
          <p:cNvPr id="10262" name="Text Box 40"/>
          <p:cNvSpPr txBox="1">
            <a:spLocks noChangeArrowheads="1"/>
          </p:cNvSpPr>
          <p:nvPr/>
        </p:nvSpPr>
        <p:spPr bwMode="auto">
          <a:xfrm>
            <a:off x="7554913" y="4418013"/>
            <a:ext cx="714375" cy="153987"/>
          </a:xfrm>
          <a:prstGeom prst="rect">
            <a:avLst/>
          </a:prstGeom>
          <a:noFill/>
          <a:ln w="9525">
            <a:noFill/>
            <a:miter lim="800000"/>
            <a:headEnd/>
            <a:tailEnd/>
          </a:ln>
        </p:spPr>
        <p:txBody>
          <a:bodyPr lIns="0" tIns="0" rIns="0" bIns="0">
            <a:spAutoFit/>
          </a:bodyPr>
          <a:lstStyle/>
          <a:p>
            <a:pPr algn="ctr"/>
            <a:r>
              <a:rPr lang="en-US" sz="1000">
                <a:solidFill>
                  <a:srgbClr val="000000"/>
                </a:solidFill>
              </a:rPr>
              <a:t>ASN</a:t>
            </a:r>
            <a:r>
              <a:rPr lang="en-US" sz="1000" baseline="30000">
                <a:solidFill>
                  <a:srgbClr val="000000"/>
                </a:solidFill>
              </a:rPr>
              <a:t>4</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150000"/>
              </a:lnSpc>
            </a:pPr>
            <a:r>
              <a:rPr lang="en-GB" smtClean="0"/>
              <a:t>WFSBP Guidelines on the Treatment of Mania</a:t>
            </a:r>
            <a:br>
              <a:rPr lang="en-GB" smtClean="0"/>
            </a:br>
            <a:r>
              <a:rPr lang="en-GB" sz="1800" smtClean="0"/>
              <a:t>Evidence Base and Recommendations</a:t>
            </a:r>
          </a:p>
        </p:txBody>
      </p:sp>
      <p:graphicFrame>
        <p:nvGraphicFramePr>
          <p:cNvPr id="3" name="Content Placeholder 2"/>
          <p:cNvGraphicFramePr>
            <a:graphicFrameLocks noGrp="1"/>
          </p:cNvGraphicFramePr>
          <p:nvPr>
            <p:ph idx="1"/>
          </p:nvPr>
        </p:nvGraphicFramePr>
        <p:xfrm>
          <a:off x="539750" y="1484313"/>
          <a:ext cx="7632700" cy="4681534"/>
        </p:xfrm>
        <a:graphic>
          <a:graphicData uri="http://schemas.openxmlformats.org/drawingml/2006/table">
            <a:tbl>
              <a:tblPr firstRow="1" bandRow="1">
                <a:tableStyleId>{5C22544A-7EE6-4342-B048-85BDC9FD1C3A}</a:tableStyleId>
              </a:tblPr>
              <a:tblGrid>
                <a:gridCol w="2371323"/>
                <a:gridCol w="2815948"/>
                <a:gridCol w="2445429"/>
              </a:tblGrid>
              <a:tr h="360118">
                <a:tc>
                  <a:txBody>
                    <a:bodyPr/>
                    <a:lstStyle/>
                    <a:p>
                      <a:pPr algn="l"/>
                      <a:r>
                        <a:rPr lang="en-GB" sz="1600" b="1" dirty="0" smtClean="0">
                          <a:solidFill>
                            <a:schemeClr val="tx1"/>
                          </a:solidFill>
                        </a:rPr>
                        <a:t>Treatment</a:t>
                      </a:r>
                      <a:endParaRPr lang="en-GB" sz="1600" b="1"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smtClean="0">
                          <a:solidFill>
                            <a:schemeClr val="tx1"/>
                          </a:solidFill>
                        </a:rPr>
                        <a:t>Evidence Base</a:t>
                      </a:r>
                      <a:endParaRPr lang="en-GB" sz="1600" b="1"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smtClean="0">
                          <a:solidFill>
                            <a:schemeClr val="tx1"/>
                          </a:solidFill>
                        </a:rPr>
                        <a:t>Recommendation</a:t>
                      </a:r>
                      <a:endParaRPr lang="en-GB" sz="1600" b="1"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118">
                <a:tc>
                  <a:txBody>
                    <a:bodyPr/>
                    <a:lstStyle/>
                    <a:p>
                      <a:pPr algn="l"/>
                      <a:r>
                        <a:rPr lang="en-GB" sz="1600" b="0" dirty="0" err="1" smtClean="0">
                          <a:solidFill>
                            <a:schemeClr val="tx1"/>
                          </a:solidFill>
                        </a:rPr>
                        <a:t>Aripiprazole</a:t>
                      </a:r>
                      <a:r>
                        <a:rPr lang="en-GB" sz="1600" b="0" dirty="0" smtClean="0">
                          <a:solidFill>
                            <a:schemeClr val="tx1"/>
                          </a:solidFill>
                        </a:rPr>
                        <a:t> </a:t>
                      </a:r>
                      <a:endParaRPr lang="en-GB" sz="1600" b="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b="0" dirty="0" smtClean="0">
                          <a:solidFill>
                            <a:schemeClr val="tx1"/>
                          </a:solidFill>
                        </a:rPr>
                        <a:t>A</a:t>
                      </a:r>
                      <a:endParaRPr lang="en-GB" sz="1600" b="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b="0" dirty="0" smtClean="0">
                          <a:solidFill>
                            <a:schemeClr val="tx1"/>
                          </a:solidFill>
                        </a:rPr>
                        <a:t>1</a:t>
                      </a:r>
                      <a:endParaRPr lang="en-GB" sz="1600" b="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err="1" smtClean="0">
                          <a:solidFill>
                            <a:schemeClr val="tx1"/>
                          </a:solidFill>
                        </a:rPr>
                        <a:t>Risperidone</a:t>
                      </a:r>
                      <a:r>
                        <a:rPr lang="en-GB" sz="1600" dirty="0" smtClean="0">
                          <a:solidFill>
                            <a:schemeClr val="tx1"/>
                          </a:solidFill>
                        </a:rPr>
                        <a:t> </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1</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smtClean="0">
                          <a:solidFill>
                            <a:schemeClr val="tx1"/>
                          </a:solidFill>
                        </a:rPr>
                        <a:t>Valproate </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1</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err="1" smtClean="0">
                          <a:solidFill>
                            <a:schemeClr val="tx1"/>
                          </a:solidFill>
                        </a:rPr>
                        <a:t>Asenapine</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  </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2</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smtClean="0">
                          <a:solidFill>
                            <a:schemeClr val="tx1"/>
                          </a:solidFill>
                        </a:rPr>
                        <a:t>Carbamazepine</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A </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2</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smtClean="0">
                          <a:solidFill>
                            <a:schemeClr val="tx1"/>
                          </a:solidFill>
                        </a:rPr>
                        <a:t>Haloperidol </a:t>
                      </a: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2</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smtClean="0">
                          <a:solidFill>
                            <a:schemeClr val="tx1"/>
                          </a:solidFill>
                        </a:rPr>
                        <a:t>Lithium </a:t>
                      </a: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2</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smtClean="0">
                          <a:solidFill>
                            <a:schemeClr val="tx1"/>
                          </a:solidFill>
                        </a:rPr>
                        <a:t>Olanzapine </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2</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err="1" smtClean="0">
                          <a:solidFill>
                            <a:schemeClr val="tx1"/>
                          </a:solidFill>
                        </a:rPr>
                        <a:t>Quetiapine</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2</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err="1" smtClean="0">
                          <a:solidFill>
                            <a:schemeClr val="tx1"/>
                          </a:solidFill>
                        </a:rPr>
                        <a:t>Ziprasidone</a:t>
                      </a:r>
                      <a:r>
                        <a:rPr lang="en-GB" sz="1600" dirty="0" smtClean="0">
                          <a:solidFill>
                            <a:schemeClr val="tx1"/>
                          </a:solidFill>
                        </a:rPr>
                        <a:t> </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A</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2</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118">
                <a:tc>
                  <a:txBody>
                    <a:bodyPr/>
                    <a:lstStyle/>
                    <a:p>
                      <a:pPr algn="l"/>
                      <a:r>
                        <a:rPr lang="en-GB" sz="1600" dirty="0" smtClean="0">
                          <a:solidFill>
                            <a:schemeClr val="tx1"/>
                          </a:solidFill>
                        </a:rPr>
                        <a:t>ECT</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C1</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smtClean="0">
                          <a:solidFill>
                            <a:schemeClr val="tx1"/>
                          </a:solidFill>
                        </a:rPr>
                        <a:t>4*</a:t>
                      </a:r>
                      <a:endParaRPr lang="en-GB" sz="1600" dirty="0">
                        <a:solidFill>
                          <a:schemeClr val="tx1"/>
                        </a:solidFill>
                      </a:endParaRPr>
                    </a:p>
                  </a:txBody>
                  <a:tcPr marL="91438" marR="91438"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468313" y="6381750"/>
            <a:ext cx="6696075" cy="276225"/>
          </a:xfrm>
          <a:prstGeom prst="rect">
            <a:avLst/>
          </a:prstGeom>
          <a:noFill/>
        </p:spPr>
        <p:txBody>
          <a:bodyPr>
            <a:spAutoFit/>
          </a:bodyPr>
          <a:lstStyle/>
          <a:p>
            <a:pPr>
              <a:defRPr/>
            </a:pPr>
            <a:r>
              <a:rPr lang="en-GB" sz="1200" b="1" dirty="0">
                <a:latin typeface="+mn-lt"/>
                <a:cs typeface="Arial" charset="0"/>
              </a:rPr>
              <a:t>*</a:t>
            </a:r>
            <a:r>
              <a:rPr lang="en-GB" sz="1200" dirty="0">
                <a:latin typeface="+mn-lt"/>
                <a:cs typeface="Arial" charset="0"/>
              </a:rPr>
              <a:t>Reserved for treatment resistance and special circumstances, e.g. pregnancy </a:t>
            </a:r>
          </a:p>
        </p:txBody>
      </p:sp>
      <p:sp>
        <p:nvSpPr>
          <p:cNvPr id="5" name="TextBox 4"/>
          <p:cNvSpPr txBox="1"/>
          <p:nvPr/>
        </p:nvSpPr>
        <p:spPr>
          <a:xfrm>
            <a:off x="7235825" y="6453188"/>
            <a:ext cx="1800225" cy="261937"/>
          </a:xfrm>
          <a:prstGeom prst="rect">
            <a:avLst/>
          </a:prstGeom>
          <a:noFill/>
        </p:spPr>
        <p:txBody>
          <a:bodyPr>
            <a:spAutoFit/>
          </a:bodyPr>
          <a:lstStyle/>
          <a:p>
            <a:pPr algn="r">
              <a:defRPr/>
            </a:pPr>
            <a:r>
              <a:rPr lang="en-GB" sz="1100" b="1" dirty="0" err="1">
                <a:latin typeface="+mn-lt"/>
                <a:cs typeface="Arial" charset="0"/>
              </a:rPr>
              <a:t>Grunze</a:t>
            </a:r>
            <a:r>
              <a:rPr lang="en-GB" sz="1100" b="1" dirty="0">
                <a:latin typeface="+mn-lt"/>
                <a:cs typeface="Arial" charset="0"/>
              </a:rPr>
              <a:t> et al, 2009</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23850" y="120650"/>
            <a:ext cx="882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6022" rIns="92043" bIns="46022" anchor="ctr"/>
          <a:lstStyle/>
          <a:p>
            <a:pPr algn="ctr" eaLnBrk="0" hangingPunct="0">
              <a:defRPr/>
            </a:pPr>
            <a:r>
              <a:rPr lang="en-GB" sz="2400" dirty="0">
                <a:solidFill>
                  <a:schemeClr val="tx2"/>
                </a:solidFill>
                <a:latin typeface="Arial" charset="0"/>
                <a:cs typeface="Arial" charset="0"/>
              </a:rPr>
              <a:t>Combination therapy: t</a:t>
            </a:r>
            <a:r>
              <a:rPr lang="en-GB" sz="2400" dirty="0">
                <a:solidFill>
                  <a:schemeClr val="tx2"/>
                </a:solidFill>
                <a:latin typeface="+mn-lt"/>
                <a:cs typeface="Arial" charset="0"/>
              </a:rPr>
              <a:t>he Advantages and Disadvantages</a:t>
            </a:r>
          </a:p>
        </p:txBody>
      </p:sp>
      <p:sp>
        <p:nvSpPr>
          <p:cNvPr id="9219" name="Text Box 3"/>
          <p:cNvSpPr txBox="1">
            <a:spLocks noChangeArrowheads="1"/>
          </p:cNvSpPr>
          <p:nvPr/>
        </p:nvSpPr>
        <p:spPr bwMode="auto">
          <a:xfrm>
            <a:off x="3906838" y="6372225"/>
            <a:ext cx="507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defRPr/>
            </a:pPr>
            <a:r>
              <a:rPr lang="en-GB" sz="1200" b="1" dirty="0" smtClean="0">
                <a:latin typeface="+mn-lt"/>
              </a:rPr>
              <a:t>Bowden 2004; Goodwin &amp; </a:t>
            </a:r>
            <a:r>
              <a:rPr lang="en-GB" sz="1200" b="1" dirty="0" err="1" smtClean="0">
                <a:latin typeface="+mn-lt"/>
              </a:rPr>
              <a:t>Vieta</a:t>
            </a:r>
            <a:r>
              <a:rPr lang="en-GB" sz="1200" b="1" dirty="0" smtClean="0">
                <a:latin typeface="+mn-lt"/>
              </a:rPr>
              <a:t> 2005</a:t>
            </a:r>
            <a:r>
              <a:rPr lang="en-GB" sz="1200" b="1" dirty="0" smtClean="0">
                <a:latin typeface="+mn-lt"/>
                <a:ea typeface="ＭＳ Ｐゴシック" pitchFamily="34" charset="-128"/>
              </a:rPr>
              <a:t>; </a:t>
            </a:r>
            <a:r>
              <a:rPr lang="en-GB" sz="1200" b="1" dirty="0" err="1" smtClean="0">
                <a:latin typeface="+mn-lt"/>
                <a:ea typeface="ＭＳ Ｐゴシック" pitchFamily="34" charset="-128"/>
              </a:rPr>
              <a:t>Suppes</a:t>
            </a:r>
            <a:r>
              <a:rPr lang="en-GB" sz="1200" b="1" dirty="0" smtClean="0">
                <a:latin typeface="+mn-lt"/>
                <a:ea typeface="ＭＳ Ｐゴシック" pitchFamily="34" charset="-128"/>
              </a:rPr>
              <a:t> et al 2005</a:t>
            </a:r>
            <a:endParaRPr lang="en-US" sz="1200" b="1" dirty="0" smtClean="0">
              <a:latin typeface="+mn-lt"/>
            </a:endParaRPr>
          </a:p>
        </p:txBody>
      </p:sp>
      <p:sp>
        <p:nvSpPr>
          <p:cNvPr id="13316" name="Line 5"/>
          <p:cNvSpPr>
            <a:spLocks noChangeShapeType="1"/>
          </p:cNvSpPr>
          <p:nvPr/>
        </p:nvSpPr>
        <p:spPr bwMode="auto">
          <a:xfrm>
            <a:off x="4570413" y="4638675"/>
            <a:ext cx="0" cy="1404938"/>
          </a:xfrm>
          <a:prstGeom prst="line">
            <a:avLst/>
          </a:prstGeom>
          <a:noFill/>
          <a:ln w="127000">
            <a:solidFill>
              <a:srgbClr val="FF0000"/>
            </a:solidFill>
            <a:round/>
            <a:headEnd type="none" w="sm" len="sm"/>
            <a:tailEnd type="none" w="sm" len="sm"/>
          </a:ln>
        </p:spPr>
        <p:txBody>
          <a:bodyPr lIns="91408" tIns="45704" rIns="91408" bIns="45704"/>
          <a:lstStyle/>
          <a:p>
            <a:endParaRPr lang="en-CA"/>
          </a:p>
        </p:txBody>
      </p:sp>
      <p:sp>
        <p:nvSpPr>
          <p:cNvPr id="13317" name="Rectangle 6"/>
          <p:cNvSpPr>
            <a:spLocks noChangeArrowheads="1"/>
          </p:cNvSpPr>
          <p:nvPr/>
        </p:nvSpPr>
        <p:spPr bwMode="auto">
          <a:xfrm>
            <a:off x="3409950" y="5870575"/>
            <a:ext cx="2320925" cy="377825"/>
          </a:xfrm>
          <a:prstGeom prst="rect">
            <a:avLst/>
          </a:prstGeom>
          <a:solidFill>
            <a:srgbClr val="C00000"/>
          </a:solidFill>
          <a:ln w="25400">
            <a:solidFill>
              <a:srgbClr val="B2B2B2"/>
            </a:solidFill>
            <a:miter lim="800000"/>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13318" name="Oval 7"/>
          <p:cNvSpPr>
            <a:spLocks noChangeArrowheads="1"/>
          </p:cNvSpPr>
          <p:nvPr/>
        </p:nvSpPr>
        <p:spPr bwMode="auto">
          <a:xfrm>
            <a:off x="1235075" y="4037013"/>
            <a:ext cx="163513" cy="231775"/>
          </a:xfrm>
          <a:prstGeom prst="ellipse">
            <a:avLst/>
          </a:prstGeom>
          <a:solidFill>
            <a:srgbClr val="B2B2B2"/>
          </a:solidFill>
          <a:ln w="25400">
            <a:noFill/>
            <a:round/>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13319" name="AutoShape 9"/>
          <p:cNvSpPr>
            <a:spLocks noChangeArrowheads="1"/>
          </p:cNvSpPr>
          <p:nvPr/>
        </p:nvSpPr>
        <p:spPr bwMode="auto">
          <a:xfrm>
            <a:off x="900113" y="4718050"/>
            <a:ext cx="719137" cy="769938"/>
          </a:xfrm>
          <a:prstGeom prst="triangle">
            <a:avLst>
              <a:gd name="adj" fmla="val 50000"/>
            </a:avLst>
          </a:prstGeom>
          <a:solidFill>
            <a:schemeClr val="tx1"/>
          </a:solidFill>
          <a:ln w="25400">
            <a:solidFill>
              <a:schemeClr val="tx1"/>
            </a:solidFill>
            <a:miter lim="800000"/>
            <a:headEnd type="none" w="sm" len="sm"/>
            <a:tailEnd type="none" w="sm" len="sm"/>
          </a:ln>
        </p:spPr>
        <p:txBody>
          <a:bodyPr wrap="none" lIns="91408" tIns="45704" rIns="91408" bIns="45704" anchor="ctr"/>
          <a:lstStyle/>
          <a:p>
            <a:pPr eaLnBrk="0" hangingPunct="0">
              <a:spcBef>
                <a:spcPct val="50000"/>
              </a:spcBef>
            </a:pPr>
            <a:endParaRPr lang="en-GB" sz="1600" b="1"/>
          </a:p>
        </p:txBody>
      </p:sp>
      <p:sp>
        <p:nvSpPr>
          <p:cNvPr id="13320" name="Oval 10"/>
          <p:cNvSpPr>
            <a:spLocks noChangeArrowheads="1"/>
          </p:cNvSpPr>
          <p:nvPr/>
        </p:nvSpPr>
        <p:spPr bwMode="auto">
          <a:xfrm>
            <a:off x="7947025" y="4037013"/>
            <a:ext cx="163513" cy="231775"/>
          </a:xfrm>
          <a:prstGeom prst="ellipse">
            <a:avLst/>
          </a:prstGeom>
          <a:solidFill>
            <a:srgbClr val="B2B2B2"/>
          </a:solidFill>
          <a:ln w="25400">
            <a:noFill/>
            <a:round/>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13321" name="AutoShape 12"/>
          <p:cNvSpPr>
            <a:spLocks noChangeArrowheads="1"/>
          </p:cNvSpPr>
          <p:nvPr/>
        </p:nvSpPr>
        <p:spPr bwMode="auto">
          <a:xfrm>
            <a:off x="7734300" y="4716463"/>
            <a:ext cx="752475" cy="771525"/>
          </a:xfrm>
          <a:prstGeom prst="triangle">
            <a:avLst>
              <a:gd name="adj" fmla="val 50000"/>
            </a:avLst>
          </a:prstGeom>
          <a:solidFill>
            <a:schemeClr val="tx1"/>
          </a:solidFill>
          <a:ln w="25400">
            <a:solidFill>
              <a:schemeClr val="tx1"/>
            </a:solidFill>
            <a:miter lim="800000"/>
            <a:headEnd type="none" w="sm" len="sm"/>
            <a:tailEnd type="none" w="sm" len="sm"/>
          </a:ln>
        </p:spPr>
        <p:txBody>
          <a:bodyPr wrap="none" lIns="91408" tIns="45704" rIns="91408" bIns="45704" anchor="ctr"/>
          <a:lstStyle/>
          <a:p>
            <a:pPr eaLnBrk="0" hangingPunct="0">
              <a:spcBef>
                <a:spcPct val="50000"/>
              </a:spcBef>
            </a:pPr>
            <a:endParaRPr lang="en-GB" sz="1600" b="1">
              <a:solidFill>
                <a:srgbClr val="FFFFFF"/>
              </a:solidFill>
            </a:endParaRPr>
          </a:p>
        </p:txBody>
      </p:sp>
      <p:sp>
        <p:nvSpPr>
          <p:cNvPr id="9228" name="Text Box 13"/>
          <p:cNvSpPr txBox="1">
            <a:spLocks noChangeArrowheads="1"/>
          </p:cNvSpPr>
          <p:nvPr/>
        </p:nvSpPr>
        <p:spPr bwMode="auto">
          <a:xfrm>
            <a:off x="1692275" y="1644650"/>
            <a:ext cx="652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GB" sz="1600" b="1" dirty="0" smtClean="0">
                <a:latin typeface="+mn-lt"/>
              </a:rPr>
              <a:t>FOR</a:t>
            </a:r>
          </a:p>
        </p:txBody>
      </p:sp>
      <p:sp>
        <p:nvSpPr>
          <p:cNvPr id="9229" name="Text Box 14"/>
          <p:cNvSpPr txBox="1">
            <a:spLocks noChangeArrowheads="1"/>
          </p:cNvSpPr>
          <p:nvPr/>
        </p:nvSpPr>
        <p:spPr bwMode="auto">
          <a:xfrm rot="10800000" flipV="1">
            <a:off x="6156325" y="1644650"/>
            <a:ext cx="1985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1408" tIns="45704" rIns="91408"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GB" sz="1600" b="1" dirty="0" smtClean="0">
                <a:latin typeface="+mn-lt"/>
              </a:rPr>
              <a:t>AGAINST</a:t>
            </a:r>
          </a:p>
        </p:txBody>
      </p:sp>
      <p:sp>
        <p:nvSpPr>
          <p:cNvPr id="13324" name="Rectangle 15"/>
          <p:cNvSpPr>
            <a:spLocks noChangeArrowheads="1"/>
          </p:cNvSpPr>
          <p:nvPr/>
        </p:nvSpPr>
        <p:spPr bwMode="auto">
          <a:xfrm>
            <a:off x="127000" y="2062163"/>
            <a:ext cx="4373563" cy="2303462"/>
          </a:xfrm>
          <a:prstGeom prst="rect">
            <a:avLst/>
          </a:prstGeom>
          <a:solidFill>
            <a:schemeClr val="bg1"/>
          </a:solidFill>
          <a:ln w="9525">
            <a:noFill/>
            <a:miter lim="800000"/>
            <a:headEnd/>
            <a:tailEnd/>
          </a:ln>
        </p:spPr>
        <p:txBody>
          <a:bodyPr lIns="92043" tIns="46022" rIns="92043" bIns="46022"/>
          <a:lstStyle/>
          <a:p>
            <a:pPr marL="0" lvl="1" eaLnBrk="0" hangingPunct="0">
              <a:spcBef>
                <a:spcPct val="30000"/>
              </a:spcBef>
              <a:spcAft>
                <a:spcPct val="30000"/>
              </a:spcAft>
              <a:buClr>
                <a:srgbClr val="FAFD00"/>
              </a:buClr>
              <a:buSzPct val="100000"/>
            </a:pPr>
            <a:r>
              <a:rPr lang="en-GB" sz="1600" b="1">
                <a:ea typeface="MS PGothic" pitchFamily="34" charset="-128"/>
              </a:rPr>
              <a:t>Application of different mechanisms of action and receptor-binding profiles</a:t>
            </a:r>
          </a:p>
        </p:txBody>
      </p:sp>
      <p:sp>
        <p:nvSpPr>
          <p:cNvPr id="9232" name="Rectangle 17"/>
          <p:cNvSpPr>
            <a:spLocks noChangeArrowheads="1"/>
          </p:cNvSpPr>
          <p:nvPr/>
        </p:nvSpPr>
        <p:spPr bwMode="auto">
          <a:xfrm>
            <a:off x="4859338" y="2060575"/>
            <a:ext cx="4168775" cy="2208213"/>
          </a:xfrm>
          <a:prstGeom prst="rect">
            <a:avLst/>
          </a:prstGeom>
          <a:solidFill>
            <a:schemeClr val="bg1"/>
          </a:solidFill>
          <a:ln>
            <a:noFill/>
          </a:ln>
        </p:spPr>
        <p:txBody>
          <a:bodyPr lIns="92043" tIns="46022" rIns="92043" bIns="46022"/>
          <a:lstStyle/>
          <a:p>
            <a:pPr eaLnBrk="0" hangingPunct="0">
              <a:spcBef>
                <a:spcPts val="300"/>
              </a:spcBef>
              <a:spcAft>
                <a:spcPts val="300"/>
              </a:spcAft>
              <a:buClr>
                <a:srgbClr val="FAFD00"/>
              </a:buClr>
              <a:buSzPct val="100000"/>
              <a:defRPr/>
            </a:pPr>
            <a:r>
              <a:rPr lang="en-GB" sz="1600" b="1" dirty="0">
                <a:latin typeface="Arial" charset="0"/>
                <a:cs typeface="Arial" charset="0"/>
              </a:rPr>
              <a:t>Drug interactions</a:t>
            </a:r>
          </a:p>
          <a:p>
            <a:pPr eaLnBrk="0" hangingPunct="0">
              <a:spcBef>
                <a:spcPts val="300"/>
              </a:spcBef>
              <a:spcAft>
                <a:spcPts val="300"/>
              </a:spcAft>
              <a:buClr>
                <a:srgbClr val="FAFD00"/>
              </a:buClr>
              <a:buSzPct val="100000"/>
              <a:defRPr/>
            </a:pPr>
            <a:r>
              <a:rPr lang="en-GB" sz="1600" b="1" dirty="0">
                <a:latin typeface="Arial" charset="0"/>
                <a:cs typeface="Arial" charset="0"/>
              </a:rPr>
              <a:t>Sub-optimal dosing of both agents</a:t>
            </a:r>
          </a:p>
          <a:p>
            <a:pPr eaLnBrk="0" hangingPunct="0">
              <a:spcBef>
                <a:spcPts val="300"/>
              </a:spcBef>
              <a:spcAft>
                <a:spcPts val="300"/>
              </a:spcAft>
              <a:buClr>
                <a:srgbClr val="FAFD00"/>
              </a:buClr>
              <a:buSzPct val="100000"/>
              <a:defRPr/>
            </a:pPr>
            <a:r>
              <a:rPr lang="en-GB" sz="1600" b="1" dirty="0">
                <a:latin typeface="Arial" charset="0"/>
                <a:cs typeface="Arial" charset="0"/>
              </a:rPr>
              <a:t>More complex  treatment regimens </a:t>
            </a:r>
          </a:p>
          <a:p>
            <a:pPr eaLnBrk="0" hangingPunct="0">
              <a:spcBef>
                <a:spcPts val="300"/>
              </a:spcBef>
              <a:spcAft>
                <a:spcPts val="300"/>
              </a:spcAft>
              <a:buClr>
                <a:srgbClr val="FAFD00"/>
              </a:buClr>
              <a:buSzPct val="100000"/>
              <a:defRPr/>
            </a:pPr>
            <a:r>
              <a:rPr lang="en-GB" sz="1600" b="1" dirty="0">
                <a:latin typeface="Arial" charset="0"/>
                <a:cs typeface="Arial" charset="0"/>
              </a:rPr>
              <a:t>Decreased adherence</a:t>
            </a:r>
          </a:p>
          <a:p>
            <a:pPr eaLnBrk="0" hangingPunct="0">
              <a:spcBef>
                <a:spcPts val="300"/>
              </a:spcBef>
              <a:spcAft>
                <a:spcPts val="300"/>
              </a:spcAft>
              <a:buClr>
                <a:srgbClr val="FAFD00"/>
              </a:buClr>
              <a:buSzPct val="100000"/>
              <a:defRPr/>
            </a:pPr>
            <a:r>
              <a:rPr lang="en-GB" sz="1600" b="1" dirty="0">
                <a:latin typeface="Arial" charset="0"/>
                <a:cs typeface="Arial" charset="0"/>
              </a:rPr>
              <a:t>Increased side effects</a:t>
            </a:r>
          </a:p>
          <a:p>
            <a:pPr eaLnBrk="0" hangingPunct="0">
              <a:spcBef>
                <a:spcPts val="300"/>
              </a:spcBef>
              <a:spcAft>
                <a:spcPts val="300"/>
              </a:spcAft>
              <a:buClr>
                <a:srgbClr val="FAFD00"/>
              </a:buClr>
              <a:buSzPct val="100000"/>
              <a:defRPr/>
            </a:pPr>
            <a:r>
              <a:rPr lang="en-GB" sz="1600" b="1" dirty="0">
                <a:latin typeface="Arial" charset="0"/>
                <a:cs typeface="Arial" charset="0"/>
              </a:rPr>
              <a:t>Cost</a:t>
            </a:r>
          </a:p>
          <a:p>
            <a:pPr marL="358775" indent="-358775" eaLnBrk="0" hangingPunct="0">
              <a:spcBef>
                <a:spcPts val="300"/>
              </a:spcBef>
              <a:spcAft>
                <a:spcPts val="300"/>
              </a:spcAft>
              <a:buClr>
                <a:srgbClr val="FAFD00"/>
              </a:buClr>
              <a:buSzPct val="100000"/>
              <a:defRPr/>
            </a:pPr>
            <a:endParaRPr lang="en-GB" sz="1600" b="1" dirty="0">
              <a:latin typeface="Arial" charset="0"/>
              <a:cs typeface="Arial" charset="0"/>
            </a:endParaRPr>
          </a:p>
        </p:txBody>
      </p:sp>
      <p:sp>
        <p:nvSpPr>
          <p:cNvPr id="13326" name="Line 5"/>
          <p:cNvSpPr>
            <a:spLocks noChangeShapeType="1"/>
          </p:cNvSpPr>
          <p:nvPr/>
        </p:nvSpPr>
        <p:spPr bwMode="auto">
          <a:xfrm rot="5400000">
            <a:off x="4688682" y="1185068"/>
            <a:ext cx="0" cy="6907213"/>
          </a:xfrm>
          <a:prstGeom prst="line">
            <a:avLst/>
          </a:prstGeom>
          <a:noFill/>
          <a:ln w="127000">
            <a:solidFill>
              <a:srgbClr val="FF0000"/>
            </a:solidFill>
            <a:round/>
            <a:headEnd type="none" w="sm" len="sm"/>
            <a:tailEnd type="none" w="sm" len="sm"/>
          </a:ln>
        </p:spPr>
        <p:txBody>
          <a:bodyPr lIns="91408" tIns="45704" rIns="91408" bIns="45704"/>
          <a:lstStyle/>
          <a:p>
            <a:endParaRPr lang="en-CA"/>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bwMode="auto">
          <a:xfrm>
            <a:off x="381000" y="1554163"/>
            <a:ext cx="8123238" cy="3886200"/>
          </a:xfrm>
          <a:prstGeom prst="rect">
            <a:avLst/>
          </a:prstGeom>
          <a:solidFill>
            <a:schemeClr val="accent3">
              <a:alpha val="50000"/>
            </a:schemeClr>
          </a:solidFill>
          <a:ln w="9525" cap="flat" cmpd="sng" algn="ctr">
            <a:noFill/>
            <a:prstDash val="solid"/>
            <a:round/>
            <a:headEnd type="none" w="med" len="med"/>
            <a:tailEnd type="none" w="med" len="med"/>
          </a:ln>
          <a:effectLst/>
        </p:spPr>
        <p:txBody>
          <a:bodyPr lIns="91424" tIns="45712" rIns="91424" bIns="45712"/>
          <a:lstStyle/>
          <a:p>
            <a:pPr eaLnBrk="0" hangingPunct="0">
              <a:defRPr/>
            </a:pPr>
            <a:endParaRPr lang="en-US" sz="2400" dirty="0">
              <a:solidFill>
                <a:srgbClr val="002060"/>
              </a:solidFill>
              <a:latin typeface="Arial" charset="0"/>
              <a:ea typeface="ＭＳ Ｐゴシック" pitchFamily="1" charset="-128"/>
              <a:cs typeface="ＭＳ Ｐゴシック"/>
            </a:endParaRPr>
          </a:p>
        </p:txBody>
      </p:sp>
      <p:sp>
        <p:nvSpPr>
          <p:cNvPr id="14339" name="Rectangle 62"/>
          <p:cNvSpPr>
            <a:spLocks noGrp="1" noChangeArrowheads="1"/>
          </p:cNvSpPr>
          <p:nvPr>
            <p:ph type="title"/>
          </p:nvPr>
        </p:nvSpPr>
        <p:spPr>
          <a:xfrm>
            <a:off x="381000" y="179388"/>
            <a:ext cx="8367713" cy="863600"/>
          </a:xfrm>
        </p:spPr>
        <p:txBody>
          <a:bodyPr/>
          <a:lstStyle/>
          <a:p>
            <a:pPr eaLnBrk="1" hangingPunct="1"/>
            <a:r>
              <a:rPr lang="en-GB" smtClean="0"/>
              <a:t>Addition of Antipsychotic to Lithium/Valproate</a:t>
            </a:r>
          </a:p>
        </p:txBody>
      </p:sp>
      <p:sp>
        <p:nvSpPr>
          <p:cNvPr id="18436" name="Text Box 59"/>
          <p:cNvSpPr txBox="1">
            <a:spLocks noChangeArrowheads="1"/>
          </p:cNvSpPr>
          <p:nvPr/>
        </p:nvSpPr>
        <p:spPr bwMode="auto">
          <a:xfrm>
            <a:off x="179388" y="6275388"/>
            <a:ext cx="87137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7" tIns="10798" rIns="17997" bIns="10798"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1000" dirty="0" smtClean="0">
              <a:solidFill>
                <a:srgbClr val="002060"/>
              </a:solidFill>
            </a:endParaRPr>
          </a:p>
          <a:p>
            <a:pPr eaLnBrk="1" hangingPunct="1">
              <a:defRPr/>
            </a:pPr>
            <a:r>
              <a:rPr lang="en-US" sz="1100" b="1" dirty="0" smtClean="0">
                <a:latin typeface="+mn-lt"/>
              </a:rPr>
              <a:t>1=Sachs  et al, 2002; 2=</a:t>
            </a:r>
            <a:r>
              <a:rPr lang="en-US" sz="1100" b="1" dirty="0" err="1" smtClean="0">
                <a:latin typeface="+mn-lt"/>
              </a:rPr>
              <a:t>Yatham</a:t>
            </a:r>
            <a:r>
              <a:rPr lang="en-US" sz="1100" b="1" dirty="0" smtClean="0">
                <a:latin typeface="+mn-lt"/>
              </a:rPr>
              <a:t> et al, 2003</a:t>
            </a:r>
            <a:r>
              <a:rPr lang="en-US" sz="1100" b="1" i="1" baseline="30000" dirty="0" smtClean="0">
                <a:solidFill>
                  <a:srgbClr val="002060"/>
                </a:solidFill>
                <a:latin typeface="+mn-lt"/>
              </a:rPr>
              <a:t>;</a:t>
            </a:r>
            <a:r>
              <a:rPr lang="en-US" sz="1100" b="1" i="1" dirty="0" smtClean="0">
                <a:solidFill>
                  <a:srgbClr val="002060"/>
                </a:solidFill>
                <a:latin typeface="+mn-lt"/>
              </a:rPr>
              <a:t> 3=</a:t>
            </a:r>
            <a:r>
              <a:rPr lang="en-US" sz="1100" b="1" dirty="0" err="1" smtClean="0">
                <a:latin typeface="+mn-lt"/>
              </a:rPr>
              <a:t>Tohen</a:t>
            </a:r>
            <a:r>
              <a:rPr lang="en-US" sz="1100" b="1" dirty="0" smtClean="0">
                <a:latin typeface="+mn-lt"/>
              </a:rPr>
              <a:t>  et al, 2002; 4=Sachs et al, 2004; 5=</a:t>
            </a:r>
            <a:r>
              <a:rPr lang="en-GB" sz="1100" b="1" dirty="0" err="1" smtClean="0">
                <a:latin typeface="+mn-lt"/>
              </a:rPr>
              <a:t>Vieta</a:t>
            </a:r>
            <a:r>
              <a:rPr lang="en-GB" sz="1100" b="1" dirty="0" smtClean="0">
                <a:latin typeface="+mn-lt"/>
              </a:rPr>
              <a:t> et al, 2008</a:t>
            </a:r>
          </a:p>
        </p:txBody>
      </p:sp>
      <p:sp>
        <p:nvSpPr>
          <p:cNvPr id="18438" name="TextBox 55"/>
          <p:cNvSpPr txBox="1">
            <a:spLocks noChangeArrowheads="1"/>
          </p:cNvSpPr>
          <p:nvPr/>
        </p:nvSpPr>
        <p:spPr bwMode="auto">
          <a:xfrm>
            <a:off x="1395413" y="5594350"/>
            <a:ext cx="6286500" cy="630238"/>
          </a:xfrm>
          <a:prstGeom prst="rect">
            <a:avLst/>
          </a:prstGeom>
          <a:solidFill>
            <a:schemeClr val="bg1"/>
          </a:solidFill>
          <a:ln>
            <a:noFill/>
          </a:ln>
        </p:spPr>
        <p:txBody>
          <a:bodyPr lIns="91424" tIns="45712" rIns="91424" bIns="4571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200" dirty="0" smtClean="0">
                <a:latin typeface="+mn-lt"/>
              </a:rPr>
              <a:t>For all studies except one, response = ≥50% reduction YMRS total score, </a:t>
            </a:r>
          </a:p>
          <a:p>
            <a:pPr eaLnBrk="1" hangingPunct="1">
              <a:defRPr/>
            </a:pPr>
            <a:r>
              <a:rPr lang="en-US" sz="1200" dirty="0" smtClean="0">
                <a:latin typeface="+mn-lt"/>
              </a:rPr>
              <a:t>Sachs et al. 2002, response = ‘much improved/very much improved’ on CGI-I</a:t>
            </a:r>
          </a:p>
          <a:p>
            <a:pPr eaLnBrk="1" hangingPunct="1">
              <a:defRPr/>
            </a:pPr>
            <a:endParaRPr lang="en-US" sz="1100" dirty="0" smtClean="0">
              <a:solidFill>
                <a:srgbClr val="002060"/>
              </a:solidFill>
              <a:latin typeface="+mn-lt"/>
            </a:endParaRPr>
          </a:p>
        </p:txBody>
      </p:sp>
      <p:sp>
        <p:nvSpPr>
          <p:cNvPr id="14342" name="Text Box 51"/>
          <p:cNvSpPr txBox="1">
            <a:spLocks noChangeArrowheads="1"/>
          </p:cNvSpPr>
          <p:nvPr/>
        </p:nvSpPr>
        <p:spPr bwMode="auto">
          <a:xfrm>
            <a:off x="4868863" y="1995488"/>
            <a:ext cx="1520825" cy="381000"/>
          </a:xfrm>
          <a:prstGeom prst="rect">
            <a:avLst/>
          </a:prstGeom>
          <a:noFill/>
          <a:ln w="9525">
            <a:noFill/>
            <a:miter lim="800000"/>
            <a:headEnd/>
            <a:tailEnd/>
          </a:ln>
        </p:spPr>
        <p:txBody>
          <a:bodyPr lIns="0" tIns="0" rIns="0" bIns="0">
            <a:spAutoFit/>
          </a:bodyPr>
          <a:lstStyle/>
          <a:p>
            <a:pPr>
              <a:spcBef>
                <a:spcPct val="25000"/>
              </a:spcBef>
            </a:pPr>
            <a:r>
              <a:rPr lang="en-US" sz="1100" b="1">
                <a:solidFill>
                  <a:srgbClr val="002060"/>
                </a:solidFill>
              </a:rPr>
              <a:t>Risperidone + Li/Val</a:t>
            </a:r>
          </a:p>
          <a:p>
            <a:pPr>
              <a:spcBef>
                <a:spcPct val="25000"/>
              </a:spcBef>
            </a:pPr>
            <a:r>
              <a:rPr lang="en-US" sz="1100" b="1">
                <a:solidFill>
                  <a:srgbClr val="002060"/>
                </a:solidFill>
              </a:rPr>
              <a:t>Olanzapine + Li/Val</a:t>
            </a:r>
          </a:p>
        </p:txBody>
      </p:sp>
      <p:sp>
        <p:nvSpPr>
          <p:cNvPr id="14343" name="Text Box 52"/>
          <p:cNvSpPr txBox="1">
            <a:spLocks noChangeArrowheads="1"/>
          </p:cNvSpPr>
          <p:nvPr/>
        </p:nvSpPr>
        <p:spPr bwMode="auto">
          <a:xfrm>
            <a:off x="6921500" y="1995488"/>
            <a:ext cx="1522413" cy="592137"/>
          </a:xfrm>
          <a:prstGeom prst="rect">
            <a:avLst/>
          </a:prstGeom>
          <a:noFill/>
          <a:ln w="9525">
            <a:noFill/>
            <a:miter lim="800000"/>
            <a:headEnd/>
            <a:tailEnd/>
          </a:ln>
        </p:spPr>
        <p:txBody>
          <a:bodyPr lIns="0" tIns="0" rIns="0" bIns="0">
            <a:spAutoFit/>
          </a:bodyPr>
          <a:lstStyle/>
          <a:p>
            <a:pPr>
              <a:spcBef>
                <a:spcPct val="25000"/>
              </a:spcBef>
            </a:pPr>
            <a:r>
              <a:rPr lang="en-US" sz="1100" b="1">
                <a:solidFill>
                  <a:srgbClr val="002060"/>
                </a:solidFill>
              </a:rPr>
              <a:t>Quetiapine + Li/Val</a:t>
            </a:r>
          </a:p>
          <a:p>
            <a:pPr>
              <a:spcBef>
                <a:spcPct val="25000"/>
              </a:spcBef>
            </a:pPr>
            <a:r>
              <a:rPr lang="en-US" sz="1100" b="1">
                <a:solidFill>
                  <a:srgbClr val="002060"/>
                </a:solidFill>
              </a:rPr>
              <a:t>Aripiprazole + Li/Val</a:t>
            </a:r>
          </a:p>
          <a:p>
            <a:pPr>
              <a:spcBef>
                <a:spcPct val="25000"/>
              </a:spcBef>
            </a:pPr>
            <a:r>
              <a:rPr lang="en-US" sz="1100" b="1">
                <a:solidFill>
                  <a:srgbClr val="002060"/>
                </a:solidFill>
              </a:rPr>
              <a:t>Placebo + Li/Val</a:t>
            </a:r>
          </a:p>
        </p:txBody>
      </p:sp>
      <p:sp>
        <p:nvSpPr>
          <p:cNvPr id="14344" name="Rectangle 55"/>
          <p:cNvSpPr>
            <a:spLocks noChangeArrowheads="1"/>
          </p:cNvSpPr>
          <p:nvPr/>
        </p:nvSpPr>
        <p:spPr bwMode="auto">
          <a:xfrm>
            <a:off x="4640263" y="2003425"/>
            <a:ext cx="163512" cy="161925"/>
          </a:xfrm>
          <a:prstGeom prst="rect">
            <a:avLst/>
          </a:prstGeom>
          <a:solidFill>
            <a:srgbClr val="C00000"/>
          </a:solidFill>
          <a:ln w="9525">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45" name="Rectangle 56"/>
          <p:cNvSpPr>
            <a:spLocks noChangeArrowheads="1"/>
          </p:cNvSpPr>
          <p:nvPr/>
        </p:nvSpPr>
        <p:spPr bwMode="auto">
          <a:xfrm>
            <a:off x="4640263" y="2224088"/>
            <a:ext cx="163512" cy="161925"/>
          </a:xfrm>
          <a:prstGeom prst="rect">
            <a:avLst/>
          </a:prstGeom>
          <a:solidFill>
            <a:srgbClr val="FF0000"/>
          </a:solidFill>
          <a:ln w="9525">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46" name="Rectangle 57"/>
          <p:cNvSpPr>
            <a:spLocks noChangeArrowheads="1"/>
          </p:cNvSpPr>
          <p:nvPr/>
        </p:nvSpPr>
        <p:spPr bwMode="auto">
          <a:xfrm>
            <a:off x="6684963" y="2003425"/>
            <a:ext cx="163512" cy="161925"/>
          </a:xfrm>
          <a:prstGeom prst="rect">
            <a:avLst/>
          </a:prstGeom>
          <a:solidFill>
            <a:srgbClr val="92D050"/>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47" name="Rectangle 58"/>
          <p:cNvSpPr>
            <a:spLocks noChangeArrowheads="1"/>
          </p:cNvSpPr>
          <p:nvPr/>
        </p:nvSpPr>
        <p:spPr bwMode="auto">
          <a:xfrm>
            <a:off x="6684963" y="2214563"/>
            <a:ext cx="163512" cy="161925"/>
          </a:xfrm>
          <a:prstGeom prst="rect">
            <a:avLst/>
          </a:prstGeom>
          <a:solidFill>
            <a:srgbClr val="FFCC00"/>
          </a:solidFill>
          <a:ln w="9525">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48" name="Text Box 8"/>
          <p:cNvSpPr txBox="1">
            <a:spLocks noChangeArrowheads="1"/>
          </p:cNvSpPr>
          <p:nvPr/>
        </p:nvSpPr>
        <p:spPr bwMode="auto">
          <a:xfrm>
            <a:off x="976313" y="4799013"/>
            <a:ext cx="347662" cy="246062"/>
          </a:xfrm>
          <a:prstGeom prst="rect">
            <a:avLst/>
          </a:prstGeom>
          <a:noFill/>
          <a:ln w="9525">
            <a:noFill/>
            <a:miter lim="800000"/>
            <a:headEnd/>
            <a:tailEnd/>
          </a:ln>
        </p:spPr>
        <p:txBody>
          <a:bodyPr lIns="0" tIns="0" rIns="0" bIns="0">
            <a:spAutoFit/>
          </a:bodyPr>
          <a:lstStyle/>
          <a:p>
            <a:pPr algn="r"/>
            <a:r>
              <a:rPr lang="en-US" sz="1600">
                <a:solidFill>
                  <a:srgbClr val="002060"/>
                </a:solidFill>
              </a:rPr>
              <a:t>0</a:t>
            </a:r>
          </a:p>
        </p:txBody>
      </p:sp>
      <p:sp>
        <p:nvSpPr>
          <p:cNvPr id="14349" name="Text Box 9"/>
          <p:cNvSpPr txBox="1">
            <a:spLocks noChangeArrowheads="1"/>
          </p:cNvSpPr>
          <p:nvPr/>
        </p:nvSpPr>
        <p:spPr bwMode="auto">
          <a:xfrm>
            <a:off x="976313" y="4533900"/>
            <a:ext cx="347662" cy="246063"/>
          </a:xfrm>
          <a:prstGeom prst="rect">
            <a:avLst/>
          </a:prstGeom>
          <a:noFill/>
          <a:ln w="9525">
            <a:noFill/>
            <a:miter lim="800000"/>
            <a:headEnd/>
            <a:tailEnd/>
          </a:ln>
        </p:spPr>
        <p:txBody>
          <a:bodyPr lIns="0" tIns="0" rIns="0" bIns="0">
            <a:spAutoFit/>
          </a:bodyPr>
          <a:lstStyle/>
          <a:p>
            <a:pPr algn="r"/>
            <a:r>
              <a:rPr lang="en-US" sz="1600">
                <a:solidFill>
                  <a:srgbClr val="002060"/>
                </a:solidFill>
              </a:rPr>
              <a:t>10</a:t>
            </a:r>
          </a:p>
        </p:txBody>
      </p:sp>
      <p:sp>
        <p:nvSpPr>
          <p:cNvPr id="14350" name="Text Box 10"/>
          <p:cNvSpPr txBox="1">
            <a:spLocks noChangeArrowheads="1"/>
          </p:cNvSpPr>
          <p:nvPr/>
        </p:nvSpPr>
        <p:spPr bwMode="auto">
          <a:xfrm>
            <a:off x="976313" y="4267200"/>
            <a:ext cx="347662" cy="246063"/>
          </a:xfrm>
          <a:prstGeom prst="rect">
            <a:avLst/>
          </a:prstGeom>
          <a:noFill/>
          <a:ln w="9525">
            <a:noFill/>
            <a:miter lim="800000"/>
            <a:headEnd/>
            <a:tailEnd/>
          </a:ln>
        </p:spPr>
        <p:txBody>
          <a:bodyPr lIns="0" tIns="0" rIns="0" bIns="0">
            <a:spAutoFit/>
          </a:bodyPr>
          <a:lstStyle/>
          <a:p>
            <a:pPr algn="r"/>
            <a:r>
              <a:rPr lang="en-US" sz="1600">
                <a:solidFill>
                  <a:srgbClr val="002060"/>
                </a:solidFill>
              </a:rPr>
              <a:t>20</a:t>
            </a:r>
          </a:p>
        </p:txBody>
      </p:sp>
      <p:sp>
        <p:nvSpPr>
          <p:cNvPr id="14351" name="Text Box 11"/>
          <p:cNvSpPr txBox="1">
            <a:spLocks noChangeArrowheads="1"/>
          </p:cNvSpPr>
          <p:nvPr/>
        </p:nvSpPr>
        <p:spPr bwMode="auto">
          <a:xfrm>
            <a:off x="976313" y="4002088"/>
            <a:ext cx="347662" cy="246062"/>
          </a:xfrm>
          <a:prstGeom prst="rect">
            <a:avLst/>
          </a:prstGeom>
          <a:noFill/>
          <a:ln w="9525">
            <a:noFill/>
            <a:miter lim="800000"/>
            <a:headEnd/>
            <a:tailEnd/>
          </a:ln>
        </p:spPr>
        <p:txBody>
          <a:bodyPr lIns="0" tIns="0" rIns="0" bIns="0">
            <a:spAutoFit/>
          </a:bodyPr>
          <a:lstStyle/>
          <a:p>
            <a:pPr algn="r"/>
            <a:r>
              <a:rPr lang="en-US" sz="1600">
                <a:solidFill>
                  <a:srgbClr val="002060"/>
                </a:solidFill>
              </a:rPr>
              <a:t>30</a:t>
            </a:r>
          </a:p>
        </p:txBody>
      </p:sp>
      <p:sp>
        <p:nvSpPr>
          <p:cNvPr id="14352" name="Text Box 12"/>
          <p:cNvSpPr txBox="1">
            <a:spLocks noChangeArrowheads="1"/>
          </p:cNvSpPr>
          <p:nvPr/>
        </p:nvSpPr>
        <p:spPr bwMode="auto">
          <a:xfrm>
            <a:off x="976313" y="3738563"/>
            <a:ext cx="347662" cy="246062"/>
          </a:xfrm>
          <a:prstGeom prst="rect">
            <a:avLst/>
          </a:prstGeom>
          <a:noFill/>
          <a:ln w="9525">
            <a:noFill/>
            <a:miter lim="800000"/>
            <a:headEnd/>
            <a:tailEnd/>
          </a:ln>
        </p:spPr>
        <p:txBody>
          <a:bodyPr lIns="0" tIns="0" rIns="0" bIns="0">
            <a:spAutoFit/>
          </a:bodyPr>
          <a:lstStyle/>
          <a:p>
            <a:pPr algn="r"/>
            <a:r>
              <a:rPr lang="en-US" sz="1600">
                <a:solidFill>
                  <a:srgbClr val="002060"/>
                </a:solidFill>
              </a:rPr>
              <a:t>40</a:t>
            </a:r>
          </a:p>
        </p:txBody>
      </p:sp>
      <p:sp>
        <p:nvSpPr>
          <p:cNvPr id="14353" name="Text Box 13"/>
          <p:cNvSpPr txBox="1">
            <a:spLocks noChangeArrowheads="1"/>
          </p:cNvSpPr>
          <p:nvPr/>
        </p:nvSpPr>
        <p:spPr bwMode="auto">
          <a:xfrm>
            <a:off x="976313" y="3473450"/>
            <a:ext cx="347662" cy="246063"/>
          </a:xfrm>
          <a:prstGeom prst="rect">
            <a:avLst/>
          </a:prstGeom>
          <a:noFill/>
          <a:ln w="9525">
            <a:noFill/>
            <a:miter lim="800000"/>
            <a:headEnd/>
            <a:tailEnd/>
          </a:ln>
        </p:spPr>
        <p:txBody>
          <a:bodyPr lIns="0" tIns="0" rIns="0" bIns="0">
            <a:spAutoFit/>
          </a:bodyPr>
          <a:lstStyle/>
          <a:p>
            <a:pPr algn="r"/>
            <a:r>
              <a:rPr lang="en-US" sz="1600">
                <a:solidFill>
                  <a:srgbClr val="002060"/>
                </a:solidFill>
              </a:rPr>
              <a:t>50</a:t>
            </a:r>
          </a:p>
        </p:txBody>
      </p:sp>
      <p:sp>
        <p:nvSpPr>
          <p:cNvPr id="14354" name="Text Box 14"/>
          <p:cNvSpPr txBox="1">
            <a:spLocks noChangeArrowheads="1"/>
          </p:cNvSpPr>
          <p:nvPr/>
        </p:nvSpPr>
        <p:spPr bwMode="auto">
          <a:xfrm>
            <a:off x="976313" y="3206750"/>
            <a:ext cx="347662" cy="246063"/>
          </a:xfrm>
          <a:prstGeom prst="rect">
            <a:avLst/>
          </a:prstGeom>
          <a:noFill/>
          <a:ln w="9525">
            <a:noFill/>
            <a:miter lim="800000"/>
            <a:headEnd/>
            <a:tailEnd/>
          </a:ln>
        </p:spPr>
        <p:txBody>
          <a:bodyPr lIns="0" tIns="0" rIns="0" bIns="0">
            <a:spAutoFit/>
          </a:bodyPr>
          <a:lstStyle/>
          <a:p>
            <a:pPr algn="r"/>
            <a:r>
              <a:rPr lang="en-US" sz="1600">
                <a:solidFill>
                  <a:srgbClr val="002060"/>
                </a:solidFill>
              </a:rPr>
              <a:t>60</a:t>
            </a:r>
          </a:p>
        </p:txBody>
      </p:sp>
      <p:sp>
        <p:nvSpPr>
          <p:cNvPr id="14355" name="Text Box 15"/>
          <p:cNvSpPr txBox="1">
            <a:spLocks noChangeArrowheads="1"/>
          </p:cNvSpPr>
          <p:nvPr/>
        </p:nvSpPr>
        <p:spPr bwMode="auto">
          <a:xfrm>
            <a:off x="976313" y="2941638"/>
            <a:ext cx="347662" cy="246062"/>
          </a:xfrm>
          <a:prstGeom prst="rect">
            <a:avLst/>
          </a:prstGeom>
          <a:noFill/>
          <a:ln w="9525">
            <a:noFill/>
            <a:miter lim="800000"/>
            <a:headEnd/>
            <a:tailEnd/>
          </a:ln>
        </p:spPr>
        <p:txBody>
          <a:bodyPr lIns="0" tIns="0" rIns="0" bIns="0">
            <a:spAutoFit/>
          </a:bodyPr>
          <a:lstStyle/>
          <a:p>
            <a:pPr algn="r"/>
            <a:r>
              <a:rPr lang="en-US" sz="1600">
                <a:solidFill>
                  <a:srgbClr val="002060"/>
                </a:solidFill>
              </a:rPr>
              <a:t>70</a:t>
            </a:r>
          </a:p>
        </p:txBody>
      </p:sp>
      <p:sp>
        <p:nvSpPr>
          <p:cNvPr id="14356" name="Text Box 16"/>
          <p:cNvSpPr txBox="1">
            <a:spLocks noChangeArrowheads="1"/>
          </p:cNvSpPr>
          <p:nvPr/>
        </p:nvSpPr>
        <p:spPr bwMode="auto">
          <a:xfrm>
            <a:off x="976313" y="2678113"/>
            <a:ext cx="347662" cy="246062"/>
          </a:xfrm>
          <a:prstGeom prst="rect">
            <a:avLst/>
          </a:prstGeom>
          <a:noFill/>
          <a:ln w="9525">
            <a:noFill/>
            <a:miter lim="800000"/>
            <a:headEnd/>
            <a:tailEnd/>
          </a:ln>
        </p:spPr>
        <p:txBody>
          <a:bodyPr lIns="0" tIns="0" rIns="0" bIns="0">
            <a:spAutoFit/>
          </a:bodyPr>
          <a:lstStyle/>
          <a:p>
            <a:pPr algn="r"/>
            <a:r>
              <a:rPr lang="en-US" sz="1600">
                <a:solidFill>
                  <a:srgbClr val="002060"/>
                </a:solidFill>
              </a:rPr>
              <a:t>80</a:t>
            </a:r>
          </a:p>
        </p:txBody>
      </p:sp>
      <p:sp>
        <p:nvSpPr>
          <p:cNvPr id="14357" name="Line 18"/>
          <p:cNvSpPr>
            <a:spLocks noChangeShapeType="1"/>
          </p:cNvSpPr>
          <p:nvPr/>
        </p:nvSpPr>
        <p:spPr bwMode="auto">
          <a:xfrm flipH="1">
            <a:off x="1362075" y="2765425"/>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58" name="Line 19"/>
          <p:cNvSpPr>
            <a:spLocks noChangeShapeType="1"/>
          </p:cNvSpPr>
          <p:nvPr/>
        </p:nvSpPr>
        <p:spPr bwMode="auto">
          <a:xfrm flipH="1">
            <a:off x="1362075" y="3033713"/>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59" name="Line 20"/>
          <p:cNvSpPr>
            <a:spLocks noChangeShapeType="1"/>
          </p:cNvSpPr>
          <p:nvPr/>
        </p:nvSpPr>
        <p:spPr bwMode="auto">
          <a:xfrm flipH="1">
            <a:off x="1362075" y="3300413"/>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0" name="Line 21"/>
          <p:cNvSpPr>
            <a:spLocks noChangeShapeType="1"/>
          </p:cNvSpPr>
          <p:nvPr/>
        </p:nvSpPr>
        <p:spPr bwMode="auto">
          <a:xfrm flipH="1">
            <a:off x="1362075" y="3568700"/>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1" name="Line 22"/>
          <p:cNvSpPr>
            <a:spLocks noChangeShapeType="1"/>
          </p:cNvSpPr>
          <p:nvPr/>
        </p:nvSpPr>
        <p:spPr bwMode="auto">
          <a:xfrm flipH="1">
            <a:off x="1362075" y="3835400"/>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2" name="Line 23"/>
          <p:cNvSpPr>
            <a:spLocks noChangeShapeType="1"/>
          </p:cNvSpPr>
          <p:nvPr/>
        </p:nvSpPr>
        <p:spPr bwMode="auto">
          <a:xfrm flipH="1">
            <a:off x="1362075" y="4102100"/>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3" name="Line 24"/>
          <p:cNvSpPr>
            <a:spLocks noChangeShapeType="1"/>
          </p:cNvSpPr>
          <p:nvPr/>
        </p:nvSpPr>
        <p:spPr bwMode="auto">
          <a:xfrm flipH="1">
            <a:off x="1362075" y="4368800"/>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4" name="Line 25"/>
          <p:cNvSpPr>
            <a:spLocks noChangeShapeType="1"/>
          </p:cNvSpPr>
          <p:nvPr/>
        </p:nvSpPr>
        <p:spPr bwMode="auto">
          <a:xfrm flipH="1">
            <a:off x="1362075" y="4637088"/>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5" name="Line 26"/>
          <p:cNvSpPr>
            <a:spLocks noChangeShapeType="1"/>
          </p:cNvSpPr>
          <p:nvPr/>
        </p:nvSpPr>
        <p:spPr bwMode="auto">
          <a:xfrm flipH="1">
            <a:off x="1362075" y="4905375"/>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6" name="Text Box 27"/>
          <p:cNvSpPr txBox="1">
            <a:spLocks noChangeArrowheads="1"/>
          </p:cNvSpPr>
          <p:nvPr/>
        </p:nvSpPr>
        <p:spPr bwMode="auto">
          <a:xfrm>
            <a:off x="976313" y="2411413"/>
            <a:ext cx="347662" cy="246062"/>
          </a:xfrm>
          <a:prstGeom prst="rect">
            <a:avLst/>
          </a:prstGeom>
          <a:noFill/>
          <a:ln w="9525">
            <a:noFill/>
            <a:miter lim="800000"/>
            <a:headEnd/>
            <a:tailEnd/>
          </a:ln>
        </p:spPr>
        <p:txBody>
          <a:bodyPr lIns="0" tIns="0" rIns="0" bIns="0">
            <a:spAutoFit/>
          </a:bodyPr>
          <a:lstStyle/>
          <a:p>
            <a:pPr algn="r"/>
            <a:r>
              <a:rPr lang="en-US" sz="1600">
                <a:solidFill>
                  <a:srgbClr val="002060"/>
                </a:solidFill>
              </a:rPr>
              <a:t>90</a:t>
            </a:r>
          </a:p>
        </p:txBody>
      </p:sp>
      <p:sp>
        <p:nvSpPr>
          <p:cNvPr id="14367" name="Text Box 28"/>
          <p:cNvSpPr txBox="1">
            <a:spLocks noChangeArrowheads="1"/>
          </p:cNvSpPr>
          <p:nvPr/>
        </p:nvSpPr>
        <p:spPr bwMode="auto">
          <a:xfrm>
            <a:off x="976313" y="2146300"/>
            <a:ext cx="347662" cy="246063"/>
          </a:xfrm>
          <a:prstGeom prst="rect">
            <a:avLst/>
          </a:prstGeom>
          <a:noFill/>
          <a:ln w="9525">
            <a:noFill/>
            <a:miter lim="800000"/>
            <a:headEnd/>
            <a:tailEnd/>
          </a:ln>
        </p:spPr>
        <p:txBody>
          <a:bodyPr lIns="0" tIns="0" rIns="0" bIns="0">
            <a:spAutoFit/>
          </a:bodyPr>
          <a:lstStyle/>
          <a:p>
            <a:pPr algn="r"/>
            <a:r>
              <a:rPr lang="en-US" sz="1600">
                <a:solidFill>
                  <a:srgbClr val="002060"/>
                </a:solidFill>
              </a:rPr>
              <a:t>100</a:t>
            </a:r>
          </a:p>
        </p:txBody>
      </p:sp>
      <p:sp>
        <p:nvSpPr>
          <p:cNvPr id="14368" name="Line 29"/>
          <p:cNvSpPr>
            <a:spLocks noChangeShapeType="1"/>
          </p:cNvSpPr>
          <p:nvPr/>
        </p:nvSpPr>
        <p:spPr bwMode="auto">
          <a:xfrm flipH="1">
            <a:off x="1362075" y="2233613"/>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69" name="Line 30"/>
          <p:cNvSpPr>
            <a:spLocks noChangeShapeType="1"/>
          </p:cNvSpPr>
          <p:nvPr/>
        </p:nvSpPr>
        <p:spPr bwMode="auto">
          <a:xfrm flipH="1">
            <a:off x="1362075" y="2498725"/>
            <a:ext cx="68263" cy="0"/>
          </a:xfrm>
          <a:prstGeom prst="line">
            <a:avLst/>
          </a:prstGeom>
          <a:noFill/>
          <a:ln w="9525">
            <a:solidFill>
              <a:schemeClr val="tx1"/>
            </a:solidFill>
            <a:round/>
            <a:headEnd/>
            <a:tailEnd/>
          </a:ln>
        </p:spPr>
        <p:txBody>
          <a:bodyPr lIns="91424" tIns="45712" rIns="91424" bIns="45712"/>
          <a:lstStyle/>
          <a:p>
            <a:endParaRPr lang="en-CA"/>
          </a:p>
        </p:txBody>
      </p:sp>
      <p:sp>
        <p:nvSpPr>
          <p:cNvPr id="14370" name="Rectangle 6"/>
          <p:cNvSpPr>
            <a:spLocks noChangeArrowheads="1"/>
          </p:cNvSpPr>
          <p:nvPr/>
        </p:nvSpPr>
        <p:spPr bwMode="auto">
          <a:xfrm>
            <a:off x="1577975" y="3390900"/>
            <a:ext cx="450850" cy="1514475"/>
          </a:xfrm>
          <a:prstGeom prst="rect">
            <a:avLst/>
          </a:prstGeom>
          <a:solidFill>
            <a:srgbClr val="C00000"/>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1" name="Rectangle 31"/>
          <p:cNvSpPr>
            <a:spLocks noChangeArrowheads="1"/>
          </p:cNvSpPr>
          <p:nvPr/>
        </p:nvSpPr>
        <p:spPr bwMode="auto">
          <a:xfrm>
            <a:off x="2032000" y="4084638"/>
            <a:ext cx="449263" cy="815975"/>
          </a:xfrm>
          <a:prstGeom prst="rect">
            <a:avLst/>
          </a:prstGeom>
          <a:solidFill>
            <a:srgbClr val="FFFFCC"/>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2" name="Rectangle 32"/>
          <p:cNvSpPr>
            <a:spLocks noChangeArrowheads="1"/>
          </p:cNvSpPr>
          <p:nvPr/>
        </p:nvSpPr>
        <p:spPr bwMode="auto">
          <a:xfrm>
            <a:off x="2765425" y="3340100"/>
            <a:ext cx="449263" cy="1565275"/>
          </a:xfrm>
          <a:prstGeom prst="rect">
            <a:avLst/>
          </a:prstGeom>
          <a:solidFill>
            <a:srgbClr val="C00000"/>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3" name="Rectangle 33"/>
          <p:cNvSpPr>
            <a:spLocks noChangeArrowheads="1"/>
          </p:cNvSpPr>
          <p:nvPr/>
        </p:nvSpPr>
        <p:spPr bwMode="auto">
          <a:xfrm>
            <a:off x="3211513" y="3789363"/>
            <a:ext cx="449262" cy="1111250"/>
          </a:xfrm>
          <a:prstGeom prst="rect">
            <a:avLst/>
          </a:prstGeom>
          <a:solidFill>
            <a:srgbClr val="FFFFCC"/>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4" name="Rectangle 34"/>
          <p:cNvSpPr>
            <a:spLocks noChangeArrowheads="1"/>
          </p:cNvSpPr>
          <p:nvPr/>
        </p:nvSpPr>
        <p:spPr bwMode="auto">
          <a:xfrm>
            <a:off x="3973513" y="3101975"/>
            <a:ext cx="449262" cy="1803400"/>
          </a:xfrm>
          <a:prstGeom prst="rect">
            <a:avLst/>
          </a:prstGeom>
          <a:solidFill>
            <a:srgbClr val="FF0000"/>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5" name="Rectangle 35"/>
          <p:cNvSpPr>
            <a:spLocks noChangeArrowheads="1"/>
          </p:cNvSpPr>
          <p:nvPr/>
        </p:nvSpPr>
        <p:spPr bwMode="auto">
          <a:xfrm>
            <a:off x="4418013" y="3722688"/>
            <a:ext cx="449262" cy="1182687"/>
          </a:xfrm>
          <a:prstGeom prst="rect">
            <a:avLst/>
          </a:prstGeom>
          <a:solidFill>
            <a:srgbClr val="FFFFCC"/>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6" name="Rectangle 36"/>
          <p:cNvSpPr>
            <a:spLocks noChangeArrowheads="1"/>
          </p:cNvSpPr>
          <p:nvPr/>
        </p:nvSpPr>
        <p:spPr bwMode="auto">
          <a:xfrm>
            <a:off x="5191125" y="3451225"/>
            <a:ext cx="452438" cy="1454150"/>
          </a:xfrm>
          <a:prstGeom prst="rect">
            <a:avLst/>
          </a:prstGeom>
          <a:solidFill>
            <a:srgbClr val="92D050"/>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7" name="Rectangle 37"/>
          <p:cNvSpPr>
            <a:spLocks noChangeArrowheads="1"/>
          </p:cNvSpPr>
          <p:nvPr/>
        </p:nvSpPr>
        <p:spPr bwMode="auto">
          <a:xfrm>
            <a:off x="5635625" y="4037013"/>
            <a:ext cx="450850" cy="868362"/>
          </a:xfrm>
          <a:prstGeom prst="rect">
            <a:avLst/>
          </a:prstGeom>
          <a:solidFill>
            <a:srgbClr val="FFFFCC"/>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8" name="Rectangle 42"/>
          <p:cNvSpPr>
            <a:spLocks noChangeArrowheads="1"/>
          </p:cNvSpPr>
          <p:nvPr/>
        </p:nvSpPr>
        <p:spPr bwMode="auto">
          <a:xfrm>
            <a:off x="6334125" y="3200400"/>
            <a:ext cx="450850" cy="1704975"/>
          </a:xfrm>
          <a:prstGeom prst="rect">
            <a:avLst/>
          </a:prstGeom>
          <a:solidFill>
            <a:srgbClr val="FFCC00"/>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79" name="Rectangle 43"/>
          <p:cNvSpPr>
            <a:spLocks noChangeArrowheads="1"/>
          </p:cNvSpPr>
          <p:nvPr/>
        </p:nvSpPr>
        <p:spPr bwMode="auto">
          <a:xfrm>
            <a:off x="6780213" y="3719513"/>
            <a:ext cx="450850" cy="1185862"/>
          </a:xfrm>
          <a:prstGeom prst="rect">
            <a:avLst/>
          </a:prstGeom>
          <a:solidFill>
            <a:srgbClr val="FFFFCC"/>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
        <p:nvSpPr>
          <p:cNvPr id="14380" name="Text Box 44"/>
          <p:cNvSpPr txBox="1">
            <a:spLocks noChangeArrowheads="1"/>
          </p:cNvSpPr>
          <p:nvPr/>
        </p:nvSpPr>
        <p:spPr bwMode="auto">
          <a:xfrm>
            <a:off x="1571625" y="4956175"/>
            <a:ext cx="946150" cy="306388"/>
          </a:xfrm>
          <a:prstGeom prst="rect">
            <a:avLst/>
          </a:prstGeom>
          <a:noFill/>
          <a:ln w="9525">
            <a:noFill/>
            <a:miter lim="800000"/>
            <a:headEnd/>
            <a:tailEnd/>
          </a:ln>
        </p:spPr>
        <p:txBody>
          <a:bodyPr lIns="0" tIns="0" rIns="0" bIns="0">
            <a:spAutoFit/>
          </a:bodyPr>
          <a:lstStyle/>
          <a:p>
            <a:pPr algn="ctr"/>
            <a:r>
              <a:rPr lang="en-US" sz="1000" b="1"/>
              <a:t>Sachs et al, 2002</a:t>
            </a:r>
          </a:p>
        </p:txBody>
      </p:sp>
      <p:sp>
        <p:nvSpPr>
          <p:cNvPr id="14381" name="Text Box 45"/>
          <p:cNvSpPr txBox="1">
            <a:spLocks noChangeArrowheads="1"/>
          </p:cNvSpPr>
          <p:nvPr/>
        </p:nvSpPr>
        <p:spPr bwMode="auto">
          <a:xfrm>
            <a:off x="2740025" y="4987925"/>
            <a:ext cx="1077913" cy="338138"/>
          </a:xfrm>
          <a:prstGeom prst="rect">
            <a:avLst/>
          </a:prstGeom>
          <a:noFill/>
          <a:ln w="9525">
            <a:noFill/>
            <a:miter lim="800000"/>
            <a:headEnd/>
            <a:tailEnd/>
          </a:ln>
        </p:spPr>
        <p:txBody>
          <a:bodyPr lIns="0" tIns="0" rIns="0" bIns="0">
            <a:spAutoFit/>
          </a:bodyPr>
          <a:lstStyle/>
          <a:p>
            <a:pPr algn="ctr"/>
            <a:r>
              <a:rPr lang="en-US" sz="1100" b="1"/>
              <a:t>Yatham et al,</a:t>
            </a:r>
          </a:p>
          <a:p>
            <a:pPr algn="ctr"/>
            <a:r>
              <a:rPr lang="en-US" sz="1100" b="1"/>
              <a:t>2003</a:t>
            </a:r>
            <a:r>
              <a:rPr lang="en-US" sz="1100" b="1" i="1"/>
              <a:t>.</a:t>
            </a:r>
            <a:endParaRPr lang="en-US" sz="1100" b="1"/>
          </a:p>
        </p:txBody>
      </p:sp>
      <p:sp>
        <p:nvSpPr>
          <p:cNvPr id="14382" name="Text Box 46"/>
          <p:cNvSpPr txBox="1">
            <a:spLocks noChangeArrowheads="1"/>
          </p:cNvSpPr>
          <p:nvPr/>
        </p:nvSpPr>
        <p:spPr bwMode="auto">
          <a:xfrm>
            <a:off x="3968750" y="4987925"/>
            <a:ext cx="946150" cy="338138"/>
          </a:xfrm>
          <a:prstGeom prst="rect">
            <a:avLst/>
          </a:prstGeom>
          <a:noFill/>
          <a:ln w="9525">
            <a:noFill/>
            <a:miter lim="800000"/>
            <a:headEnd/>
            <a:tailEnd/>
          </a:ln>
        </p:spPr>
        <p:txBody>
          <a:bodyPr lIns="0" tIns="0" rIns="0" bIns="0">
            <a:spAutoFit/>
          </a:bodyPr>
          <a:lstStyle/>
          <a:p>
            <a:pPr algn="ctr"/>
            <a:r>
              <a:rPr lang="en-US" sz="1100" b="1"/>
              <a:t>Tohen et al,</a:t>
            </a:r>
          </a:p>
          <a:p>
            <a:pPr algn="ctr"/>
            <a:r>
              <a:rPr lang="en-US" sz="1100" b="1"/>
              <a:t>2002</a:t>
            </a:r>
          </a:p>
        </p:txBody>
      </p:sp>
      <p:sp>
        <p:nvSpPr>
          <p:cNvPr id="14383" name="Text Box 47"/>
          <p:cNvSpPr txBox="1">
            <a:spLocks noChangeArrowheads="1"/>
          </p:cNvSpPr>
          <p:nvPr/>
        </p:nvSpPr>
        <p:spPr bwMode="auto">
          <a:xfrm>
            <a:off x="5146675" y="4987925"/>
            <a:ext cx="946150" cy="338138"/>
          </a:xfrm>
          <a:prstGeom prst="rect">
            <a:avLst/>
          </a:prstGeom>
          <a:noFill/>
          <a:ln w="9525">
            <a:noFill/>
            <a:miter lim="800000"/>
            <a:headEnd/>
            <a:tailEnd/>
          </a:ln>
        </p:spPr>
        <p:txBody>
          <a:bodyPr lIns="0" tIns="0" rIns="0" bIns="0">
            <a:spAutoFit/>
          </a:bodyPr>
          <a:lstStyle/>
          <a:p>
            <a:pPr algn="ctr"/>
            <a:r>
              <a:rPr lang="en-US" sz="1100" b="1">
                <a:solidFill>
                  <a:srgbClr val="002060"/>
                </a:solidFill>
              </a:rPr>
              <a:t>Sachs et al,</a:t>
            </a:r>
          </a:p>
          <a:p>
            <a:pPr algn="ctr"/>
            <a:r>
              <a:rPr lang="en-US" sz="1100" b="1">
                <a:solidFill>
                  <a:srgbClr val="002060"/>
                </a:solidFill>
              </a:rPr>
              <a:t>2004.</a:t>
            </a:r>
          </a:p>
        </p:txBody>
      </p:sp>
      <p:sp>
        <p:nvSpPr>
          <p:cNvPr id="14384" name="Text Box 50"/>
          <p:cNvSpPr txBox="1">
            <a:spLocks noChangeArrowheads="1"/>
          </p:cNvSpPr>
          <p:nvPr/>
        </p:nvSpPr>
        <p:spPr bwMode="auto">
          <a:xfrm>
            <a:off x="6337300" y="4987925"/>
            <a:ext cx="946150" cy="338138"/>
          </a:xfrm>
          <a:prstGeom prst="rect">
            <a:avLst/>
          </a:prstGeom>
          <a:noFill/>
          <a:ln w="9525">
            <a:noFill/>
            <a:miter lim="800000"/>
            <a:headEnd/>
            <a:tailEnd/>
          </a:ln>
        </p:spPr>
        <p:txBody>
          <a:bodyPr lIns="0" tIns="0" rIns="0" bIns="0">
            <a:spAutoFit/>
          </a:bodyPr>
          <a:lstStyle/>
          <a:p>
            <a:pPr algn="ctr"/>
            <a:r>
              <a:rPr lang="en-US" sz="1100" b="1"/>
              <a:t>Vieta et al,</a:t>
            </a:r>
          </a:p>
          <a:p>
            <a:pPr algn="ctr"/>
            <a:r>
              <a:rPr lang="en-US" sz="1100" b="1"/>
              <a:t>2008.</a:t>
            </a:r>
          </a:p>
        </p:txBody>
      </p:sp>
      <p:sp>
        <p:nvSpPr>
          <p:cNvPr id="18482" name="Text Box 57"/>
          <p:cNvSpPr txBox="1">
            <a:spLocks noChangeArrowheads="1"/>
          </p:cNvSpPr>
          <p:nvPr/>
        </p:nvSpPr>
        <p:spPr bwMode="auto">
          <a:xfrm rot="16200000">
            <a:off x="-1012825" y="3468688"/>
            <a:ext cx="3162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b="1" dirty="0" smtClean="0">
                <a:solidFill>
                  <a:srgbClr val="002060"/>
                </a:solidFill>
                <a:latin typeface="+mn-lt"/>
              </a:rPr>
              <a:t>Response rate at endpoint (%)</a:t>
            </a:r>
          </a:p>
        </p:txBody>
      </p:sp>
      <p:sp>
        <p:nvSpPr>
          <p:cNvPr id="118" name="Text Box 57"/>
          <p:cNvSpPr txBox="1">
            <a:spLocks noChangeArrowheads="1"/>
          </p:cNvSpPr>
          <p:nvPr/>
        </p:nvSpPr>
        <p:spPr bwMode="auto">
          <a:xfrm>
            <a:off x="6267450" y="2970213"/>
            <a:ext cx="557213"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63</a:t>
            </a:r>
            <a:r>
              <a:rPr lang="en-GB" sz="1100" b="1" dirty="0">
                <a:solidFill>
                  <a:srgbClr val="002060"/>
                </a:solidFill>
                <a:latin typeface="Arial" charset="0"/>
                <a:ea typeface="ＭＳ Ｐゴシック"/>
                <a:cs typeface="Arial" charset="0"/>
              </a:rPr>
              <a:t>%</a:t>
            </a:r>
          </a:p>
        </p:txBody>
      </p:sp>
      <p:sp>
        <p:nvSpPr>
          <p:cNvPr id="119" name="Text Box 58"/>
          <p:cNvSpPr txBox="1">
            <a:spLocks noChangeArrowheads="1"/>
          </p:cNvSpPr>
          <p:nvPr/>
        </p:nvSpPr>
        <p:spPr bwMode="auto">
          <a:xfrm>
            <a:off x="6753225" y="3487738"/>
            <a:ext cx="557213"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49%</a:t>
            </a:r>
          </a:p>
        </p:txBody>
      </p:sp>
      <p:sp>
        <p:nvSpPr>
          <p:cNvPr id="120" name="Text Box 59"/>
          <p:cNvSpPr txBox="1">
            <a:spLocks noChangeArrowheads="1"/>
          </p:cNvSpPr>
          <p:nvPr/>
        </p:nvSpPr>
        <p:spPr bwMode="auto">
          <a:xfrm>
            <a:off x="6408738" y="2700338"/>
            <a:ext cx="755650" cy="246062"/>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000" dirty="0">
                <a:solidFill>
                  <a:srgbClr val="002060"/>
                </a:solidFill>
                <a:latin typeface="Arial" charset="0"/>
                <a:ea typeface="ＭＳ Ｐゴシック"/>
                <a:cs typeface="Arial" charset="0"/>
              </a:rPr>
              <a:t>p&lt;0.01</a:t>
            </a:r>
          </a:p>
        </p:txBody>
      </p:sp>
      <p:sp>
        <p:nvSpPr>
          <p:cNvPr id="121" name="Text Box 60"/>
          <p:cNvSpPr txBox="1">
            <a:spLocks noChangeArrowheads="1"/>
          </p:cNvSpPr>
          <p:nvPr/>
        </p:nvSpPr>
        <p:spPr bwMode="auto">
          <a:xfrm>
            <a:off x="5176838" y="3224213"/>
            <a:ext cx="617537"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54%</a:t>
            </a:r>
          </a:p>
        </p:txBody>
      </p:sp>
      <p:sp>
        <p:nvSpPr>
          <p:cNvPr id="122" name="Text Box 61"/>
          <p:cNvSpPr txBox="1">
            <a:spLocks noChangeArrowheads="1"/>
          </p:cNvSpPr>
          <p:nvPr/>
        </p:nvSpPr>
        <p:spPr bwMode="auto">
          <a:xfrm>
            <a:off x="5614988" y="3795713"/>
            <a:ext cx="617537"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33%</a:t>
            </a:r>
          </a:p>
        </p:txBody>
      </p:sp>
      <p:sp>
        <p:nvSpPr>
          <p:cNvPr id="123" name="Text Box 62"/>
          <p:cNvSpPr txBox="1">
            <a:spLocks noChangeArrowheads="1"/>
          </p:cNvSpPr>
          <p:nvPr/>
        </p:nvSpPr>
        <p:spPr bwMode="auto">
          <a:xfrm>
            <a:off x="5246688" y="2700338"/>
            <a:ext cx="755650" cy="246062"/>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000" dirty="0">
                <a:solidFill>
                  <a:srgbClr val="002060"/>
                </a:solidFill>
                <a:latin typeface="Arial" charset="0"/>
                <a:ea typeface="ＭＳ Ｐゴシック"/>
                <a:cs typeface="Arial" charset="0"/>
              </a:rPr>
              <a:t>p=0.005</a:t>
            </a:r>
          </a:p>
        </p:txBody>
      </p:sp>
      <p:sp>
        <p:nvSpPr>
          <p:cNvPr id="124" name="Text Box 63"/>
          <p:cNvSpPr txBox="1">
            <a:spLocks noChangeArrowheads="1"/>
          </p:cNvSpPr>
          <p:nvPr/>
        </p:nvSpPr>
        <p:spPr bwMode="auto">
          <a:xfrm>
            <a:off x="3973513" y="2865438"/>
            <a:ext cx="617537"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68%</a:t>
            </a:r>
          </a:p>
        </p:txBody>
      </p:sp>
      <p:sp>
        <p:nvSpPr>
          <p:cNvPr id="125" name="Text Box 64"/>
          <p:cNvSpPr txBox="1">
            <a:spLocks noChangeArrowheads="1"/>
          </p:cNvSpPr>
          <p:nvPr/>
        </p:nvSpPr>
        <p:spPr bwMode="auto">
          <a:xfrm>
            <a:off x="4392613" y="3430588"/>
            <a:ext cx="617537"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45%</a:t>
            </a:r>
          </a:p>
        </p:txBody>
      </p:sp>
      <p:sp>
        <p:nvSpPr>
          <p:cNvPr id="126" name="Text Box 65"/>
          <p:cNvSpPr txBox="1">
            <a:spLocks noChangeArrowheads="1"/>
          </p:cNvSpPr>
          <p:nvPr/>
        </p:nvSpPr>
        <p:spPr bwMode="auto">
          <a:xfrm>
            <a:off x="4068763" y="2700338"/>
            <a:ext cx="755650" cy="246062"/>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000" dirty="0">
                <a:solidFill>
                  <a:srgbClr val="002060"/>
                </a:solidFill>
                <a:latin typeface="Arial" charset="0"/>
                <a:ea typeface="ＭＳ Ｐゴシック"/>
                <a:cs typeface="Arial" charset="0"/>
              </a:rPr>
              <a:t>p&lt;0.001</a:t>
            </a:r>
          </a:p>
        </p:txBody>
      </p:sp>
      <p:sp>
        <p:nvSpPr>
          <p:cNvPr id="127" name="Text Box 66"/>
          <p:cNvSpPr txBox="1">
            <a:spLocks noChangeArrowheads="1"/>
          </p:cNvSpPr>
          <p:nvPr/>
        </p:nvSpPr>
        <p:spPr bwMode="auto">
          <a:xfrm>
            <a:off x="2762250" y="3098800"/>
            <a:ext cx="617538"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59%</a:t>
            </a:r>
          </a:p>
        </p:txBody>
      </p:sp>
      <p:sp>
        <p:nvSpPr>
          <p:cNvPr id="128" name="Text Box 67"/>
          <p:cNvSpPr txBox="1">
            <a:spLocks noChangeArrowheads="1"/>
          </p:cNvSpPr>
          <p:nvPr/>
        </p:nvSpPr>
        <p:spPr bwMode="auto">
          <a:xfrm>
            <a:off x="3190875" y="3565525"/>
            <a:ext cx="617538"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41%</a:t>
            </a:r>
          </a:p>
        </p:txBody>
      </p:sp>
      <p:sp>
        <p:nvSpPr>
          <p:cNvPr id="129" name="Text Box 68"/>
          <p:cNvSpPr txBox="1">
            <a:spLocks noChangeArrowheads="1"/>
          </p:cNvSpPr>
          <p:nvPr/>
        </p:nvSpPr>
        <p:spPr bwMode="auto">
          <a:xfrm>
            <a:off x="2843213" y="2700338"/>
            <a:ext cx="755650" cy="246062"/>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000" dirty="0">
                <a:solidFill>
                  <a:srgbClr val="002060"/>
                </a:solidFill>
                <a:latin typeface="Arial" charset="0"/>
                <a:ea typeface="ＭＳ Ｐゴシック"/>
                <a:cs typeface="Arial" charset="0"/>
              </a:rPr>
              <a:t>p&lt;0.05</a:t>
            </a:r>
          </a:p>
        </p:txBody>
      </p:sp>
      <p:sp>
        <p:nvSpPr>
          <p:cNvPr id="130" name="Text Box 69"/>
          <p:cNvSpPr txBox="1">
            <a:spLocks noChangeArrowheads="1"/>
          </p:cNvSpPr>
          <p:nvPr/>
        </p:nvSpPr>
        <p:spPr bwMode="auto">
          <a:xfrm>
            <a:off x="1557338" y="3144838"/>
            <a:ext cx="617537"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53%</a:t>
            </a:r>
          </a:p>
        </p:txBody>
      </p:sp>
      <p:sp>
        <p:nvSpPr>
          <p:cNvPr id="131" name="Text Box 70"/>
          <p:cNvSpPr txBox="1">
            <a:spLocks noChangeArrowheads="1"/>
          </p:cNvSpPr>
          <p:nvPr/>
        </p:nvSpPr>
        <p:spPr bwMode="auto">
          <a:xfrm>
            <a:off x="2009775" y="3836988"/>
            <a:ext cx="617538" cy="276225"/>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200" b="1" dirty="0">
                <a:solidFill>
                  <a:srgbClr val="002060"/>
                </a:solidFill>
                <a:latin typeface="Arial" charset="0"/>
                <a:ea typeface="ＭＳ Ｐゴシック"/>
                <a:cs typeface="Arial" charset="0"/>
              </a:rPr>
              <a:t>30%</a:t>
            </a:r>
          </a:p>
        </p:txBody>
      </p:sp>
      <p:sp>
        <p:nvSpPr>
          <p:cNvPr id="132" name="Text Box 71"/>
          <p:cNvSpPr txBox="1">
            <a:spLocks noChangeArrowheads="1"/>
          </p:cNvSpPr>
          <p:nvPr/>
        </p:nvSpPr>
        <p:spPr bwMode="auto">
          <a:xfrm>
            <a:off x="1692275" y="2700338"/>
            <a:ext cx="755650" cy="246062"/>
          </a:xfrm>
          <a:prstGeom prst="rect">
            <a:avLst/>
          </a:prstGeom>
          <a:noFill/>
          <a:ln w="9525">
            <a:noFill/>
            <a:miter lim="800000"/>
            <a:headEnd/>
            <a:tailEnd/>
          </a:ln>
          <a:effectLst>
            <a:prstShdw prst="shdw17" dist="17961" dir="2700000">
              <a:schemeClr val="accent1">
                <a:gamma/>
                <a:shade val="60000"/>
                <a:invGamma/>
              </a:schemeClr>
            </a:prstShdw>
          </a:effectLst>
        </p:spPr>
        <p:txBody>
          <a:bodyPr lIns="91424" tIns="45712" rIns="91424" bIns="45712">
            <a:spAutoFit/>
          </a:bodyPr>
          <a:lstStyle/>
          <a:p>
            <a:pPr fontAlgn="auto">
              <a:spcBef>
                <a:spcPct val="50000"/>
              </a:spcBef>
              <a:spcAft>
                <a:spcPts val="0"/>
              </a:spcAft>
              <a:defRPr/>
            </a:pPr>
            <a:r>
              <a:rPr lang="en-GB" sz="1000" dirty="0">
                <a:solidFill>
                  <a:srgbClr val="002060"/>
                </a:solidFill>
                <a:latin typeface="Arial" charset="0"/>
                <a:ea typeface="ＭＳ Ｐゴシック"/>
                <a:cs typeface="Arial" charset="0"/>
              </a:rPr>
              <a:t>  p=0.002</a:t>
            </a:r>
          </a:p>
        </p:txBody>
      </p:sp>
      <p:sp>
        <p:nvSpPr>
          <p:cNvPr id="14401" name="Line 72"/>
          <p:cNvSpPr>
            <a:spLocks noChangeShapeType="1"/>
          </p:cNvSpPr>
          <p:nvPr/>
        </p:nvSpPr>
        <p:spPr bwMode="auto">
          <a:xfrm rot="5400000" flipH="1">
            <a:off x="90488" y="3549650"/>
            <a:ext cx="2698750" cy="12700"/>
          </a:xfrm>
          <a:prstGeom prst="line">
            <a:avLst/>
          </a:prstGeom>
          <a:noFill/>
          <a:ln w="9525">
            <a:solidFill>
              <a:schemeClr val="tx1"/>
            </a:solidFill>
            <a:round/>
            <a:headEnd/>
            <a:tailEnd/>
          </a:ln>
        </p:spPr>
        <p:txBody>
          <a:bodyPr lIns="91424" tIns="45712" rIns="91424" bIns="45712"/>
          <a:lstStyle/>
          <a:p>
            <a:endParaRPr lang="en-CA"/>
          </a:p>
        </p:txBody>
      </p:sp>
      <p:sp>
        <p:nvSpPr>
          <p:cNvPr id="14402" name="Line 73"/>
          <p:cNvSpPr>
            <a:spLocks noChangeShapeType="1"/>
          </p:cNvSpPr>
          <p:nvPr/>
        </p:nvSpPr>
        <p:spPr bwMode="auto">
          <a:xfrm flipH="1">
            <a:off x="1511300" y="4895850"/>
            <a:ext cx="1039813" cy="12700"/>
          </a:xfrm>
          <a:prstGeom prst="line">
            <a:avLst/>
          </a:prstGeom>
          <a:noFill/>
          <a:ln w="9525">
            <a:solidFill>
              <a:schemeClr val="tx1"/>
            </a:solidFill>
            <a:round/>
            <a:headEnd/>
            <a:tailEnd/>
          </a:ln>
        </p:spPr>
        <p:txBody>
          <a:bodyPr lIns="91424" tIns="45712" rIns="91424" bIns="45712"/>
          <a:lstStyle/>
          <a:p>
            <a:endParaRPr lang="en-CA"/>
          </a:p>
        </p:txBody>
      </p:sp>
      <p:sp>
        <p:nvSpPr>
          <p:cNvPr id="14403" name="Line 74"/>
          <p:cNvSpPr>
            <a:spLocks noChangeShapeType="1"/>
          </p:cNvSpPr>
          <p:nvPr/>
        </p:nvSpPr>
        <p:spPr bwMode="auto">
          <a:xfrm flipH="1">
            <a:off x="2676525" y="4895850"/>
            <a:ext cx="1055688" cy="22225"/>
          </a:xfrm>
          <a:prstGeom prst="line">
            <a:avLst/>
          </a:prstGeom>
          <a:noFill/>
          <a:ln w="9525">
            <a:solidFill>
              <a:schemeClr val="tx1"/>
            </a:solidFill>
            <a:round/>
            <a:headEnd/>
            <a:tailEnd/>
          </a:ln>
        </p:spPr>
        <p:txBody>
          <a:bodyPr lIns="91424" tIns="45712" rIns="91424" bIns="45712"/>
          <a:lstStyle/>
          <a:p>
            <a:endParaRPr lang="en-CA"/>
          </a:p>
        </p:txBody>
      </p:sp>
      <p:sp>
        <p:nvSpPr>
          <p:cNvPr id="14404" name="Line 75"/>
          <p:cNvSpPr>
            <a:spLocks noChangeShapeType="1"/>
          </p:cNvSpPr>
          <p:nvPr/>
        </p:nvSpPr>
        <p:spPr bwMode="auto">
          <a:xfrm flipH="1">
            <a:off x="3895725" y="4908550"/>
            <a:ext cx="1030288" cy="9525"/>
          </a:xfrm>
          <a:prstGeom prst="line">
            <a:avLst/>
          </a:prstGeom>
          <a:noFill/>
          <a:ln w="9525">
            <a:solidFill>
              <a:schemeClr val="tx1"/>
            </a:solidFill>
            <a:round/>
            <a:headEnd/>
            <a:tailEnd/>
          </a:ln>
        </p:spPr>
        <p:txBody>
          <a:bodyPr lIns="91424" tIns="45712" rIns="91424" bIns="45712"/>
          <a:lstStyle/>
          <a:p>
            <a:endParaRPr lang="en-CA"/>
          </a:p>
        </p:txBody>
      </p:sp>
      <p:sp>
        <p:nvSpPr>
          <p:cNvPr id="14405" name="Line 76"/>
          <p:cNvSpPr>
            <a:spLocks noChangeShapeType="1"/>
          </p:cNvSpPr>
          <p:nvPr/>
        </p:nvSpPr>
        <p:spPr bwMode="auto">
          <a:xfrm flipH="1">
            <a:off x="5089525" y="4908550"/>
            <a:ext cx="1055688" cy="9525"/>
          </a:xfrm>
          <a:prstGeom prst="line">
            <a:avLst/>
          </a:prstGeom>
          <a:noFill/>
          <a:ln w="9525">
            <a:solidFill>
              <a:schemeClr val="tx1"/>
            </a:solidFill>
            <a:round/>
            <a:headEnd/>
            <a:tailEnd/>
          </a:ln>
        </p:spPr>
        <p:txBody>
          <a:bodyPr lIns="91424" tIns="45712" rIns="91424" bIns="45712"/>
          <a:lstStyle/>
          <a:p>
            <a:endParaRPr lang="en-CA"/>
          </a:p>
        </p:txBody>
      </p:sp>
      <p:sp>
        <p:nvSpPr>
          <p:cNvPr id="14406" name="Line 78"/>
          <p:cNvSpPr>
            <a:spLocks noChangeShapeType="1"/>
          </p:cNvSpPr>
          <p:nvPr/>
        </p:nvSpPr>
        <p:spPr bwMode="auto">
          <a:xfrm flipH="1">
            <a:off x="6237288" y="4895850"/>
            <a:ext cx="1039812" cy="12700"/>
          </a:xfrm>
          <a:prstGeom prst="line">
            <a:avLst/>
          </a:prstGeom>
          <a:noFill/>
          <a:ln w="9525">
            <a:solidFill>
              <a:schemeClr val="tx1"/>
            </a:solidFill>
            <a:round/>
            <a:headEnd/>
            <a:tailEnd/>
          </a:ln>
        </p:spPr>
        <p:txBody>
          <a:bodyPr lIns="91424" tIns="45712" rIns="91424" bIns="45712"/>
          <a:lstStyle/>
          <a:p>
            <a:endParaRPr lang="en-CA"/>
          </a:p>
        </p:txBody>
      </p:sp>
      <p:sp>
        <p:nvSpPr>
          <p:cNvPr id="14407" name="Rectangle 43"/>
          <p:cNvSpPr>
            <a:spLocks noChangeArrowheads="1"/>
          </p:cNvSpPr>
          <p:nvPr/>
        </p:nvSpPr>
        <p:spPr bwMode="auto">
          <a:xfrm>
            <a:off x="6683375" y="2417763"/>
            <a:ext cx="168275" cy="161925"/>
          </a:xfrm>
          <a:prstGeom prst="rect">
            <a:avLst/>
          </a:prstGeom>
          <a:solidFill>
            <a:srgbClr val="FFFFCC"/>
          </a:solidFill>
          <a:ln w="9525" algn="ctr">
            <a:solidFill>
              <a:schemeClr val="tx1"/>
            </a:solidFill>
            <a:miter lim="800000"/>
            <a:headEnd/>
            <a:tailEnd/>
          </a:ln>
        </p:spPr>
        <p:txBody>
          <a:bodyPr wrap="none" lIns="91424" tIns="45712" rIns="91424" bIns="45712" anchor="ctr"/>
          <a:lstStyle/>
          <a:p>
            <a:endParaRPr lang="en-GB" sz="1000" b="1">
              <a:solidFill>
                <a:srgbClr val="002060"/>
              </a:solidFill>
              <a:ea typeface="MS PGothic" pitchFamily="34" charset="-12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Treatment-resistant Mania</a:t>
            </a:r>
          </a:p>
        </p:txBody>
      </p:sp>
      <p:sp>
        <p:nvSpPr>
          <p:cNvPr id="3" name="Content Placeholder 2"/>
          <p:cNvSpPr>
            <a:spLocks noGrp="1"/>
          </p:cNvSpPr>
          <p:nvPr>
            <p:ph idx="1"/>
          </p:nvPr>
        </p:nvSpPr>
        <p:spPr>
          <a:xfrm>
            <a:off x="457200" y="1600200"/>
            <a:ext cx="8229600" cy="4492625"/>
          </a:xfrm>
          <a:solidFill>
            <a:schemeClr val="bg1"/>
          </a:solidFill>
        </p:spPr>
        <p:txBody>
          <a:bodyPr/>
          <a:lstStyle/>
          <a:p>
            <a:pPr marL="0" indent="0">
              <a:lnSpc>
                <a:spcPct val="150000"/>
              </a:lnSpc>
              <a:buFontTx/>
              <a:buNone/>
              <a:defRPr/>
            </a:pPr>
            <a:r>
              <a:rPr lang="en-GB" sz="1600" dirty="0" smtClean="0"/>
              <a:t>‘In </a:t>
            </a:r>
            <a:r>
              <a:rPr lang="en-GB" sz="1600" dirty="0"/>
              <a:t>most studies, failure to respond to </a:t>
            </a:r>
            <a:r>
              <a:rPr lang="en-GB" sz="1600" dirty="0" smtClean="0"/>
              <a:t>a specified </a:t>
            </a:r>
            <a:r>
              <a:rPr lang="en-GB" sz="1600" dirty="0"/>
              <a:t>number of prior treatments (typically two </a:t>
            </a:r>
            <a:r>
              <a:rPr lang="en-GB" sz="1600" dirty="0" smtClean="0"/>
              <a:t>or three</a:t>
            </a:r>
            <a:r>
              <a:rPr lang="en-GB" sz="1600" dirty="0"/>
              <a:t>) is used as the threshold for treatment resistance</a:t>
            </a:r>
            <a:r>
              <a:rPr lang="en-GB" sz="1600" dirty="0" smtClean="0"/>
              <a:t>.’</a:t>
            </a:r>
          </a:p>
          <a:p>
            <a:pPr marL="0" indent="0">
              <a:lnSpc>
                <a:spcPct val="150000"/>
              </a:lnSpc>
              <a:buFontTx/>
              <a:buNone/>
              <a:defRPr/>
            </a:pPr>
            <a:endParaRPr lang="en-GB" sz="1600" dirty="0" smtClean="0"/>
          </a:p>
          <a:p>
            <a:pPr marL="0" indent="0">
              <a:buFontTx/>
              <a:buNone/>
              <a:defRPr/>
            </a:pPr>
            <a:r>
              <a:rPr lang="en-GB" sz="1600" dirty="0" smtClean="0"/>
              <a:t>                                                                          </a:t>
            </a:r>
          </a:p>
          <a:p>
            <a:pPr marL="0" indent="0">
              <a:buFontTx/>
              <a:buNone/>
              <a:defRPr/>
            </a:pPr>
            <a:r>
              <a:rPr lang="en-GB" sz="1600" dirty="0" smtClean="0"/>
              <a:t>But the designation requires are other considerations/conditions:</a:t>
            </a:r>
          </a:p>
          <a:p>
            <a:pPr marL="0" indent="0">
              <a:buFontTx/>
              <a:buNone/>
              <a:defRPr/>
            </a:pPr>
            <a:endParaRPr lang="en-GB" sz="1600" dirty="0" smtClean="0"/>
          </a:p>
          <a:p>
            <a:pPr>
              <a:buFont typeface="Arial" pitchFamily="34" charset="0"/>
              <a:buChar char="•"/>
              <a:defRPr/>
            </a:pPr>
            <a:r>
              <a:rPr lang="en-GB" sz="1600" dirty="0" smtClean="0"/>
              <a:t>Absence of antidepressants</a:t>
            </a:r>
          </a:p>
          <a:p>
            <a:pPr>
              <a:buFont typeface="Arial" pitchFamily="34" charset="0"/>
              <a:buChar char="•"/>
              <a:defRPr/>
            </a:pPr>
            <a:endParaRPr lang="en-GB" sz="1600" dirty="0" smtClean="0"/>
          </a:p>
          <a:p>
            <a:pPr>
              <a:buFont typeface="Arial" pitchFamily="34" charset="0"/>
              <a:buChar char="•"/>
              <a:defRPr/>
            </a:pPr>
            <a:r>
              <a:rPr lang="en-GB" sz="1600" dirty="0" smtClean="0"/>
              <a:t>Adequate dose and duration of treatments</a:t>
            </a:r>
          </a:p>
          <a:p>
            <a:pPr>
              <a:buFont typeface="Arial" pitchFamily="34" charset="0"/>
              <a:buChar char="•"/>
              <a:defRPr/>
            </a:pPr>
            <a:endParaRPr lang="en-GB" sz="1600" dirty="0"/>
          </a:p>
          <a:p>
            <a:pPr>
              <a:buFont typeface="Arial" pitchFamily="34" charset="0"/>
              <a:buChar char="•"/>
              <a:defRPr/>
            </a:pPr>
            <a:r>
              <a:rPr lang="en-GB" sz="1600" dirty="0" smtClean="0"/>
              <a:t>Adequate compliance</a:t>
            </a:r>
            <a:endParaRPr lang="en-GB" sz="1600" dirty="0"/>
          </a:p>
          <a:p>
            <a:pPr marL="0" indent="0">
              <a:buFontTx/>
              <a:buNone/>
              <a:defRPr/>
            </a:pPr>
            <a:endParaRPr lang="en-GB" sz="1600" dirty="0" smtClean="0"/>
          </a:p>
          <a:p>
            <a:pPr marL="0" indent="0">
              <a:buFontTx/>
              <a:buNone/>
              <a:defRPr/>
            </a:pPr>
            <a:endParaRPr lang="en-GB" sz="1600" dirty="0"/>
          </a:p>
          <a:p>
            <a:pPr marL="0" indent="0">
              <a:lnSpc>
                <a:spcPct val="150000"/>
              </a:lnSpc>
              <a:buFontTx/>
              <a:buNone/>
              <a:defRPr/>
            </a:pPr>
            <a:r>
              <a:rPr lang="en-GB" sz="1600" b="1" i="1" dirty="0" smtClean="0"/>
              <a:t>Should we consider failure </a:t>
            </a:r>
            <a:r>
              <a:rPr lang="en-GB" sz="1600" b="1" i="1" dirty="0"/>
              <a:t>to respond </a:t>
            </a:r>
            <a:r>
              <a:rPr lang="en-GB" sz="1600" b="1" i="1" dirty="0" smtClean="0"/>
              <a:t>to one </a:t>
            </a:r>
            <a:r>
              <a:rPr lang="en-GB" sz="1600" b="1" i="1" dirty="0"/>
              <a:t>or more combination </a:t>
            </a:r>
            <a:r>
              <a:rPr lang="en-GB" sz="1600" b="1" i="1" dirty="0" smtClean="0"/>
              <a:t>treatments as a more useful criterion?</a:t>
            </a:r>
          </a:p>
          <a:p>
            <a:pPr marL="0" indent="0">
              <a:buFontTx/>
              <a:buNone/>
              <a:defRPr/>
            </a:pPr>
            <a:r>
              <a:rPr lang="en-GB" sz="1600" dirty="0" smtClean="0"/>
              <a:t>    </a:t>
            </a:r>
            <a:endParaRPr lang="en-GB" sz="1600" dirty="0"/>
          </a:p>
        </p:txBody>
      </p:sp>
      <p:sp>
        <p:nvSpPr>
          <p:cNvPr id="4" name="TextBox 3"/>
          <p:cNvSpPr txBox="1"/>
          <p:nvPr/>
        </p:nvSpPr>
        <p:spPr>
          <a:xfrm>
            <a:off x="6875463" y="6237288"/>
            <a:ext cx="1368425" cy="277812"/>
          </a:xfrm>
          <a:prstGeom prst="rect">
            <a:avLst/>
          </a:prstGeom>
          <a:noFill/>
        </p:spPr>
        <p:txBody>
          <a:bodyPr>
            <a:spAutoFit/>
          </a:bodyPr>
          <a:lstStyle/>
          <a:p>
            <a:pPr algn="r">
              <a:defRPr/>
            </a:pPr>
            <a:r>
              <a:rPr lang="en-GB" sz="1200" b="1" dirty="0" err="1">
                <a:latin typeface="+mn-lt"/>
                <a:cs typeface="Arial" charset="0"/>
              </a:rPr>
              <a:t>Gitlin</a:t>
            </a:r>
            <a:r>
              <a:rPr lang="en-GB" sz="1200" b="1" dirty="0">
                <a:latin typeface="+mn-lt"/>
                <a:cs typeface="Arial" charset="0"/>
              </a:rPr>
              <a:t>, 2006</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150000"/>
              </a:lnSpc>
            </a:pPr>
            <a:r>
              <a:rPr lang="en-GB" smtClean="0"/>
              <a:t>Electroconvulsive Therapy in Mania</a:t>
            </a:r>
            <a:br>
              <a:rPr lang="en-GB" smtClean="0"/>
            </a:br>
            <a:r>
              <a:rPr lang="en-GB" sz="1800" smtClean="0"/>
              <a:t>British Association for Psychopharmacology Guidelines</a:t>
            </a:r>
          </a:p>
        </p:txBody>
      </p:sp>
      <p:sp>
        <p:nvSpPr>
          <p:cNvPr id="16387" name="Content Placeholder 3"/>
          <p:cNvSpPr>
            <a:spLocks noGrp="1"/>
          </p:cNvSpPr>
          <p:nvPr>
            <p:ph sz="half" idx="2"/>
          </p:nvPr>
        </p:nvSpPr>
        <p:spPr>
          <a:xfrm>
            <a:off x="539750" y="1600200"/>
            <a:ext cx="8147050" cy="4525963"/>
          </a:xfrm>
          <a:solidFill>
            <a:schemeClr val="bg1"/>
          </a:solidFill>
          <a:ln>
            <a:solidFill>
              <a:schemeClr val="bg1"/>
            </a:solidFill>
          </a:ln>
        </p:spPr>
        <p:txBody>
          <a:bodyPr/>
          <a:lstStyle/>
          <a:p>
            <a:pPr marL="0" indent="0">
              <a:buFontTx/>
              <a:buNone/>
              <a:defRPr/>
            </a:pPr>
            <a:endParaRPr lang="en-GB" sz="1800" dirty="0" smtClean="0"/>
          </a:p>
          <a:p>
            <a:pPr marL="0" indent="0">
              <a:buFontTx/>
              <a:buNone/>
              <a:defRPr/>
            </a:pPr>
            <a:endParaRPr lang="en-GB" sz="1800" dirty="0"/>
          </a:p>
          <a:p>
            <a:pPr marL="0" indent="0">
              <a:buFontTx/>
              <a:buNone/>
              <a:defRPr/>
            </a:pPr>
            <a:endParaRPr lang="en-GB" sz="1800" dirty="0"/>
          </a:p>
          <a:p>
            <a:pPr marL="0" indent="0">
              <a:lnSpc>
                <a:spcPct val="150000"/>
              </a:lnSpc>
              <a:buFontTx/>
              <a:buNone/>
              <a:defRPr/>
            </a:pPr>
            <a:r>
              <a:rPr lang="en-GB" sz="1800" kern="1200" dirty="0" smtClean="0"/>
              <a:t>‘Electro-convulsive </a:t>
            </a:r>
            <a:r>
              <a:rPr lang="en-GB" sz="1800" kern="1200" dirty="0"/>
              <a:t>therapy </a:t>
            </a:r>
            <a:r>
              <a:rPr lang="en-GB" sz="1800" kern="1200" dirty="0" smtClean="0"/>
              <a:t>may </a:t>
            </a:r>
            <a:r>
              <a:rPr lang="en-GB" sz="1800" kern="1200" dirty="0"/>
              <a:t>be considered </a:t>
            </a:r>
            <a:r>
              <a:rPr lang="en-GB" sz="1800" kern="1200" dirty="0" smtClean="0"/>
              <a:t>for manic </a:t>
            </a:r>
            <a:r>
              <a:rPr lang="en-GB" sz="1800" kern="1200" dirty="0"/>
              <a:t>patients who are severely ill and/or whose mania is </a:t>
            </a:r>
            <a:r>
              <a:rPr lang="en-GB" sz="1800" kern="1200" dirty="0" smtClean="0"/>
              <a:t>treatment</a:t>
            </a:r>
          </a:p>
          <a:p>
            <a:pPr marL="0" indent="0">
              <a:lnSpc>
                <a:spcPct val="150000"/>
              </a:lnSpc>
              <a:buFontTx/>
              <a:buNone/>
              <a:defRPr/>
            </a:pPr>
            <a:r>
              <a:rPr lang="en-GB" sz="1800" kern="1200" dirty="0" smtClean="0"/>
              <a:t>resistant</a:t>
            </a:r>
            <a:r>
              <a:rPr lang="en-GB" sz="1800" kern="1200" dirty="0"/>
              <a:t>, those patients who express a preference for </a:t>
            </a:r>
            <a:r>
              <a:rPr lang="en-GB" sz="1800" kern="1200" dirty="0" smtClean="0"/>
              <a:t>ECT</a:t>
            </a:r>
          </a:p>
          <a:p>
            <a:pPr marL="0" indent="0">
              <a:lnSpc>
                <a:spcPct val="150000"/>
              </a:lnSpc>
              <a:buFontTx/>
              <a:buNone/>
              <a:defRPr/>
            </a:pPr>
            <a:r>
              <a:rPr lang="en-GB" sz="1800" kern="1200" dirty="0" smtClean="0"/>
              <a:t>and </a:t>
            </a:r>
            <a:r>
              <a:rPr lang="en-GB" sz="1800" kern="1200" dirty="0"/>
              <a:t>patients with severe mania during </a:t>
            </a:r>
            <a:r>
              <a:rPr lang="en-GB" sz="1800" kern="1200" dirty="0" smtClean="0"/>
              <a:t>pregnancy’</a:t>
            </a:r>
          </a:p>
          <a:p>
            <a:pPr marL="0" indent="0">
              <a:lnSpc>
                <a:spcPct val="150000"/>
              </a:lnSpc>
              <a:buFontTx/>
              <a:buNone/>
              <a:defRPr/>
            </a:pPr>
            <a:endParaRPr lang="en-GB" sz="1800" kern="1200" dirty="0"/>
          </a:p>
          <a:p>
            <a:pPr marL="0" indent="0">
              <a:buFontTx/>
              <a:buNone/>
              <a:defRPr/>
            </a:pPr>
            <a:r>
              <a:rPr lang="en-GB" sz="1800" dirty="0" smtClean="0">
                <a:solidFill>
                  <a:srgbClr val="C00000"/>
                </a:solidFill>
              </a:rPr>
              <a:t>         </a:t>
            </a:r>
            <a:r>
              <a:rPr lang="en-GB" sz="1800" u="sng" dirty="0" smtClean="0">
                <a:solidFill>
                  <a:srgbClr val="C00000"/>
                </a:solidFill>
              </a:rPr>
              <a:t>BUT NO RANDOMISED PLACEBO CONTROLLED DATA</a:t>
            </a:r>
          </a:p>
          <a:p>
            <a:pPr marL="0" indent="0">
              <a:buFontTx/>
              <a:buNone/>
              <a:defRPr/>
            </a:pPr>
            <a:endParaRPr lang="en-GB" sz="1800" dirty="0"/>
          </a:p>
          <a:p>
            <a:pPr marL="0" indent="0">
              <a:buFontTx/>
              <a:buNone/>
              <a:defRPr/>
            </a:pPr>
            <a:endParaRPr lang="en-GB" sz="1800" dirty="0" smtClean="0"/>
          </a:p>
          <a:p>
            <a:pPr marL="0" indent="0">
              <a:buFontTx/>
              <a:buNone/>
              <a:defRPr/>
            </a:pPr>
            <a:r>
              <a:rPr lang="en-GB" sz="1200" b="1" dirty="0"/>
              <a:t> </a:t>
            </a:r>
            <a:r>
              <a:rPr lang="en-GB" sz="1200" b="1" dirty="0" smtClean="0"/>
              <a:t>                                                                                                                                 (BAP, 2009).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150000"/>
              </a:lnSpc>
            </a:pPr>
            <a:r>
              <a:rPr lang="en-GB" smtClean="0"/>
              <a:t>Electroconvulsive therapy in Mania</a:t>
            </a:r>
            <a:br>
              <a:rPr lang="en-GB" smtClean="0"/>
            </a:br>
            <a:r>
              <a:rPr lang="en-GB" sz="1800" smtClean="0"/>
              <a:t>Literature Review </a:t>
            </a:r>
          </a:p>
        </p:txBody>
      </p:sp>
      <p:sp>
        <p:nvSpPr>
          <p:cNvPr id="16387" name="Content Placeholder 3"/>
          <p:cNvSpPr>
            <a:spLocks noGrp="1"/>
          </p:cNvSpPr>
          <p:nvPr>
            <p:ph sz="half" idx="2"/>
          </p:nvPr>
        </p:nvSpPr>
        <p:spPr>
          <a:xfrm>
            <a:off x="468313" y="1600200"/>
            <a:ext cx="8424862" cy="4525963"/>
          </a:xfrm>
          <a:solidFill>
            <a:schemeClr val="bg1"/>
          </a:solidFill>
        </p:spPr>
        <p:txBody>
          <a:bodyPr/>
          <a:lstStyle/>
          <a:p>
            <a:pPr marL="0" indent="0">
              <a:lnSpc>
                <a:spcPct val="150000"/>
              </a:lnSpc>
              <a:buFontTx/>
              <a:buNone/>
              <a:defRPr/>
            </a:pPr>
            <a:endParaRPr lang="en-GB" sz="1600" dirty="0" smtClean="0"/>
          </a:p>
          <a:p>
            <a:pPr marL="0" indent="0">
              <a:lnSpc>
                <a:spcPct val="150000"/>
              </a:lnSpc>
              <a:buFontTx/>
              <a:buNone/>
              <a:defRPr/>
            </a:pPr>
            <a:r>
              <a:rPr lang="en-GB" sz="1600" dirty="0" smtClean="0"/>
              <a:t>Associated with remission/marked improvement in 80% of manic patients. </a:t>
            </a:r>
          </a:p>
          <a:p>
            <a:pPr marL="0" indent="0">
              <a:lnSpc>
                <a:spcPct val="150000"/>
              </a:lnSpc>
              <a:buFontTx/>
              <a:buNone/>
              <a:defRPr/>
            </a:pPr>
            <a:r>
              <a:rPr lang="en-GB" sz="1600" dirty="0" smtClean="0"/>
              <a:t>An effective treatment in those poorly responsive to pharmacotherapy. </a:t>
            </a:r>
          </a:p>
          <a:p>
            <a:pPr marL="0" indent="0">
              <a:lnSpc>
                <a:spcPct val="150000"/>
              </a:lnSpc>
              <a:buFontTx/>
              <a:buNone/>
              <a:defRPr/>
            </a:pPr>
            <a:r>
              <a:rPr lang="en-GB" sz="1600" dirty="0" smtClean="0"/>
              <a:t>High frequency or prolonged courses of ECT are not required. </a:t>
            </a:r>
          </a:p>
          <a:p>
            <a:pPr marL="0" indent="0">
              <a:lnSpc>
                <a:spcPct val="150000"/>
              </a:lnSpc>
              <a:buFontTx/>
              <a:buNone/>
              <a:defRPr/>
            </a:pPr>
            <a:r>
              <a:rPr lang="en-GB" sz="1600" dirty="0" smtClean="0"/>
              <a:t>The seizure threshold seems lower in manic than in depressed patients. </a:t>
            </a:r>
          </a:p>
          <a:p>
            <a:pPr marL="0" indent="0">
              <a:lnSpc>
                <a:spcPct val="150000"/>
              </a:lnSpc>
              <a:buFontTx/>
              <a:buNone/>
              <a:defRPr/>
            </a:pPr>
            <a:endParaRPr lang="en-GB" sz="1600" dirty="0" smtClean="0"/>
          </a:p>
          <a:p>
            <a:pPr marL="0" indent="0">
              <a:lnSpc>
                <a:spcPct val="150000"/>
              </a:lnSpc>
              <a:buFontTx/>
              <a:buNone/>
              <a:defRPr/>
            </a:pPr>
            <a:r>
              <a:rPr lang="en-GB" sz="1600" dirty="0" smtClean="0">
                <a:solidFill>
                  <a:srgbClr val="C00000"/>
                </a:solidFill>
              </a:rPr>
              <a:t>Unknowns:</a:t>
            </a:r>
          </a:p>
          <a:p>
            <a:pPr marL="0" indent="0">
              <a:lnSpc>
                <a:spcPct val="150000"/>
              </a:lnSpc>
              <a:buFontTx/>
              <a:buNone/>
              <a:defRPr/>
            </a:pPr>
            <a:r>
              <a:rPr lang="en-GB" sz="1600" dirty="0" smtClean="0"/>
              <a:t>Relapse following response to ECT.</a:t>
            </a:r>
          </a:p>
          <a:p>
            <a:pPr marL="0" indent="0">
              <a:lnSpc>
                <a:spcPct val="150000"/>
              </a:lnSpc>
              <a:buFontTx/>
              <a:buNone/>
              <a:defRPr/>
            </a:pPr>
            <a:r>
              <a:rPr lang="en-GB" sz="1600" dirty="0" smtClean="0"/>
              <a:t>Cognitive consequences of ECT. </a:t>
            </a:r>
          </a:p>
          <a:p>
            <a:pPr marL="0" indent="0">
              <a:lnSpc>
                <a:spcPct val="150000"/>
              </a:lnSpc>
              <a:buFontTx/>
              <a:buNone/>
              <a:defRPr/>
            </a:pPr>
            <a:r>
              <a:rPr lang="en-GB" sz="1600" dirty="0" smtClean="0"/>
              <a:t>Relative merits of unilateral versus bilateral ECT.</a:t>
            </a:r>
            <a:endParaRPr lang="en-GB" sz="1800" dirty="0" smtClean="0"/>
          </a:p>
          <a:p>
            <a:pPr marL="0" indent="0">
              <a:buFontTx/>
              <a:buNone/>
              <a:defRPr/>
            </a:pPr>
            <a:r>
              <a:rPr lang="en-GB" sz="1800" dirty="0" smtClean="0"/>
              <a:t>                                                                           </a:t>
            </a:r>
            <a:r>
              <a:rPr lang="en-GB" sz="1200" b="1" dirty="0" smtClean="0"/>
              <a:t>Mukherjee et al, 1994</a:t>
            </a:r>
            <a:endParaRPr lang="en-GB" sz="1200" b="1" dirty="0"/>
          </a:p>
          <a:p>
            <a:pPr>
              <a:defRPr/>
            </a:pPr>
            <a:endParaRPr lang="en-GB" sz="1800" dirty="0"/>
          </a:p>
          <a:p>
            <a:pPr>
              <a:defRPr/>
            </a:pPr>
            <a:endParaRPr lang="en-GB" sz="18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3708400" y="6092825"/>
            <a:ext cx="5435600" cy="981075"/>
          </a:xfrm>
          <a:prstGeom prst="rect">
            <a:avLst/>
          </a:prstGeom>
          <a:noFill/>
          <a:ln w="9525">
            <a:noFill/>
            <a:miter lim="800000"/>
            <a:headEnd/>
            <a:tailEnd/>
          </a:ln>
        </p:spPr>
        <p:txBody>
          <a:bodyPr lIns="102339" tIns="51170" rIns="102339" bIns="51170">
            <a:spAutoFit/>
          </a:bodyPr>
          <a:lstStyle/>
          <a:p>
            <a:pPr algn="r" eaLnBrk="0" hangingPunct="0">
              <a:spcBef>
                <a:spcPct val="50000"/>
              </a:spcBef>
              <a:defRPr/>
            </a:pPr>
            <a:endParaRPr lang="en-GB" sz="1200" baseline="30000" dirty="0">
              <a:solidFill>
                <a:srgbClr val="000000"/>
              </a:solidFill>
              <a:latin typeface="+mn-lt"/>
              <a:cs typeface="+mn-cs"/>
            </a:endParaRPr>
          </a:p>
          <a:p>
            <a:pPr algn="r" eaLnBrk="0" hangingPunct="0">
              <a:spcBef>
                <a:spcPct val="50000"/>
              </a:spcBef>
              <a:defRPr/>
            </a:pPr>
            <a:r>
              <a:rPr lang="en-GB" sz="1400" baseline="30000" dirty="0">
                <a:solidFill>
                  <a:srgbClr val="000000"/>
                </a:solidFill>
                <a:latin typeface="+mn-lt"/>
                <a:cs typeface="+mn-cs"/>
              </a:rPr>
              <a:t>1</a:t>
            </a:r>
            <a:r>
              <a:rPr lang="en-GB" sz="1400" dirty="0">
                <a:solidFill>
                  <a:srgbClr val="000000"/>
                </a:solidFill>
                <a:latin typeface="+mn-lt"/>
                <a:cs typeface="+mn-cs"/>
              </a:rPr>
              <a:t>Muller-Oerlinghausen. Lancet 2002;359:241–247;</a:t>
            </a:r>
            <a:br>
              <a:rPr lang="en-GB" sz="1400" dirty="0">
                <a:solidFill>
                  <a:srgbClr val="000000"/>
                </a:solidFill>
                <a:latin typeface="+mn-lt"/>
                <a:cs typeface="+mn-cs"/>
              </a:rPr>
            </a:br>
            <a:r>
              <a:rPr lang="en-US" sz="1400" baseline="30000" dirty="0">
                <a:solidFill>
                  <a:srgbClr val="000000"/>
                </a:solidFill>
                <a:latin typeface="+mn-lt"/>
                <a:ea typeface="ＭＳ Ｐゴシック" pitchFamily="34" charset="-128"/>
                <a:cs typeface="+mn-cs"/>
              </a:rPr>
              <a:t>2</a:t>
            </a:r>
            <a:r>
              <a:rPr lang="en-GB" sz="1400" dirty="0" err="1">
                <a:solidFill>
                  <a:srgbClr val="000000"/>
                </a:solidFill>
                <a:latin typeface="+mn-lt"/>
                <a:cs typeface="+mn-cs"/>
              </a:rPr>
              <a:t>Merikangas</a:t>
            </a:r>
            <a:r>
              <a:rPr lang="en-GB" sz="1400" dirty="0">
                <a:solidFill>
                  <a:srgbClr val="000000"/>
                </a:solidFill>
                <a:latin typeface="+mn-lt"/>
                <a:cs typeface="+mn-cs"/>
              </a:rPr>
              <a:t> et al. Arch Gen Psychiatry 2007;64:543–552;</a:t>
            </a:r>
            <a:br>
              <a:rPr lang="en-GB" sz="1400" dirty="0">
                <a:solidFill>
                  <a:srgbClr val="000000"/>
                </a:solidFill>
                <a:latin typeface="+mn-lt"/>
                <a:cs typeface="+mn-cs"/>
              </a:rPr>
            </a:br>
            <a:endParaRPr lang="en-US" sz="1400" dirty="0">
              <a:solidFill>
                <a:srgbClr val="000000"/>
              </a:solidFill>
              <a:latin typeface="+mn-lt"/>
              <a:cs typeface="+mn-cs"/>
            </a:endParaRPr>
          </a:p>
        </p:txBody>
      </p:sp>
      <p:graphicFrame>
        <p:nvGraphicFramePr>
          <p:cNvPr id="49186" name="Group 34"/>
          <p:cNvGraphicFramePr>
            <a:graphicFrameLocks noGrp="1"/>
          </p:cNvGraphicFramePr>
          <p:nvPr>
            <p:ph idx="1"/>
          </p:nvPr>
        </p:nvGraphicFramePr>
        <p:xfrm>
          <a:off x="612775" y="2233613"/>
          <a:ext cx="7918454" cy="1843278"/>
        </p:xfrm>
        <a:graphic>
          <a:graphicData uri="http://schemas.openxmlformats.org/drawingml/2006/table">
            <a:tbl>
              <a:tblPr/>
              <a:tblGrid>
                <a:gridCol w="1150913"/>
                <a:gridCol w="1944216"/>
                <a:gridCol w="1607775"/>
                <a:gridCol w="1607775"/>
                <a:gridCol w="1607775"/>
              </a:tblGrid>
              <a:tr h="401066">
                <a:tc rowSpan="2">
                  <a:txBody>
                    <a:bodyPr/>
                    <a:lstStyle/>
                    <a:p>
                      <a:pPr marL="0" marR="0" lvl="0" indent="0" algn="l" defTabSz="914400" rtl="0" eaLnBrk="0" fontAlgn="base" latinLnBrk="0" hangingPunct="0">
                        <a:lnSpc>
                          <a:spcPct val="100000"/>
                        </a:lnSpc>
                        <a:spcBef>
                          <a:spcPct val="30000"/>
                        </a:spcBef>
                        <a:spcAft>
                          <a:spcPct val="30000"/>
                        </a:spcAft>
                        <a:buClr>
                          <a:schemeClr val="hlink"/>
                        </a:buClr>
                        <a:buSzTx/>
                        <a:buFont typeface="Wingdings" pitchFamily="2" charset="2"/>
                        <a:buNone/>
                        <a:tabLst/>
                      </a:pPr>
                      <a:endParaRPr kumimoji="0" lang="en-AU" sz="18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gridSpan="4">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Prevalence, mean (SD)</a:t>
                      </a:r>
                      <a:r>
                        <a:rPr kumimoji="0" lang="en-US" sz="1800" b="1" i="0" u="none" strike="noStrike" cap="none" normalizeH="0" baseline="30000" dirty="0" smtClean="0">
                          <a:ln>
                            <a:noFill/>
                          </a:ln>
                          <a:solidFill>
                            <a:schemeClr val="tx1"/>
                          </a:solidFill>
                          <a:effectLst/>
                          <a:latin typeface="Arial" pitchFamily="34" charset="0"/>
                          <a:ea typeface="ＭＳ Ｐゴシック" pitchFamily="34" charset="-128"/>
                        </a:rPr>
                        <a:t>2</a:t>
                      </a:r>
                      <a:endParaRPr kumimoji="0" lang="en-US" sz="18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BDE8EF"/>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640080">
                <a:tc vMerge="1">
                  <a:txBody>
                    <a:bodyPr/>
                    <a:lstStyle/>
                    <a:p>
                      <a:endParaRPr lang="en-GB"/>
                    </a:p>
                  </a:txBody>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Any bipolar disorder</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Bipolar I</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Bipolar II</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Bipolar NOS</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r>
              <a:tr h="401066">
                <a:tc>
                  <a:txBody>
                    <a:bodyPr/>
                    <a:lstStyle/>
                    <a:p>
                      <a:pPr marL="0" marR="0" lvl="0" indent="0" algn="l"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Lifetime</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4.4 (24.3)</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1.0 (13.2)</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1.1 (10.6)</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2.4 (23.3)</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1066">
                <a:tc>
                  <a:txBody>
                    <a:bodyPr/>
                    <a:lstStyle/>
                    <a:p>
                      <a:pPr marL="0" marR="0" lvl="0" indent="0" algn="l"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12-month</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2.8 (18.9)</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0.6 (9.2)</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0.8 (9.9)</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1.4 (15.1)</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64888" name="Title 8"/>
          <p:cNvSpPr>
            <a:spLocks noGrp="1"/>
          </p:cNvSpPr>
          <p:nvPr>
            <p:ph type="title"/>
          </p:nvPr>
        </p:nvSpPr>
        <p:spPr>
          <a:xfrm>
            <a:off x="611188" y="260350"/>
            <a:ext cx="7918450" cy="863600"/>
          </a:xfrm>
        </p:spPr>
        <p:txBody>
          <a:bodyPr/>
          <a:lstStyle/>
          <a:p>
            <a:r>
              <a:rPr lang="en-US" sz="3100" smtClean="0">
                <a:cs typeface="Arial" charset="0"/>
              </a:rPr>
              <a:t>Lifetime and 12-month prevalence of bipolar disorder in USA</a:t>
            </a:r>
            <a:endParaRPr lang="en-GB" sz="3100" smtClean="0">
              <a:cs typeface="Arial" charset="0"/>
            </a:endParaRPr>
          </a:p>
        </p:txBody>
      </p:sp>
      <p:sp>
        <p:nvSpPr>
          <p:cNvPr id="48153" name="Rectangle 25"/>
          <p:cNvSpPr>
            <a:spLocks noChangeArrowheads="1"/>
          </p:cNvSpPr>
          <p:nvPr/>
        </p:nvSpPr>
        <p:spPr bwMode="auto">
          <a:xfrm>
            <a:off x="0" y="6092825"/>
            <a:ext cx="4643438" cy="381000"/>
          </a:xfrm>
          <a:prstGeom prst="rect">
            <a:avLst/>
          </a:prstGeom>
          <a:noFill/>
          <a:ln w="9525">
            <a:noFill/>
            <a:miter lim="800000"/>
            <a:headEnd/>
            <a:tailEnd/>
          </a:ln>
        </p:spPr>
        <p:txBody>
          <a:bodyPr lIns="102339" tIns="51170" rIns="102339" bIns="51170">
            <a:spAutoFit/>
          </a:bodyPr>
          <a:lstStyle/>
          <a:p>
            <a:pPr algn="ctr" eaLnBrk="0" hangingPunct="0">
              <a:spcBef>
                <a:spcPct val="50000"/>
              </a:spcBef>
              <a:defRPr/>
            </a:pPr>
            <a:r>
              <a:rPr lang="es-ES_tradnl" sz="1800" dirty="0">
                <a:solidFill>
                  <a:srgbClr val="000000"/>
                </a:solidFill>
                <a:latin typeface="+mn-lt"/>
                <a:cs typeface="+mn-cs"/>
              </a:rPr>
              <a:t>N=9,282 (</a:t>
            </a:r>
            <a:r>
              <a:rPr lang="es-ES_tradnl" sz="1800" dirty="0" err="1">
                <a:solidFill>
                  <a:srgbClr val="000000"/>
                </a:solidFill>
                <a:latin typeface="+mn-lt"/>
                <a:cs typeface="+mn-cs"/>
              </a:rPr>
              <a:t>aged</a:t>
            </a:r>
            <a:r>
              <a:rPr lang="es-ES_tradnl" sz="1800" dirty="0">
                <a:solidFill>
                  <a:srgbClr val="000000"/>
                </a:solidFill>
                <a:latin typeface="+mn-lt"/>
                <a:cs typeface="+mn-cs"/>
              </a:rPr>
              <a:t> ≥18 </a:t>
            </a:r>
            <a:r>
              <a:rPr lang="es-ES_tradnl" sz="1800" dirty="0" err="1">
                <a:solidFill>
                  <a:srgbClr val="000000"/>
                </a:solidFill>
                <a:latin typeface="+mn-lt"/>
                <a:cs typeface="+mn-cs"/>
              </a:rPr>
              <a:t>years</a:t>
            </a:r>
            <a:r>
              <a:rPr lang="es-ES_tradnl" sz="1800" dirty="0">
                <a:solidFill>
                  <a:srgbClr val="000000"/>
                </a:solidFill>
                <a:latin typeface="+mn-lt"/>
                <a:cs typeface="+mn-cs"/>
              </a:rPr>
              <a:t>); US </a:t>
            </a:r>
            <a:r>
              <a:rPr lang="es-ES_tradnl" sz="1800" dirty="0" err="1">
                <a:solidFill>
                  <a:srgbClr val="000000"/>
                </a:solidFill>
                <a:latin typeface="+mn-lt"/>
                <a:cs typeface="+mn-cs"/>
              </a:rPr>
              <a:t>population</a:t>
            </a:r>
            <a:endParaRPr lang="es-ES_tradnl" sz="1800" dirty="0">
              <a:solidFill>
                <a:srgbClr val="000000"/>
              </a:solidFill>
              <a:latin typeface="+mn-lt"/>
              <a:cs typeface="+mn-cs"/>
            </a:endParaRPr>
          </a:p>
        </p:txBody>
      </p:sp>
      <p:sp>
        <p:nvSpPr>
          <p:cNvPr id="164890" name="Rectangle 3"/>
          <p:cNvSpPr txBox="1">
            <a:spLocks noChangeArrowheads="1"/>
          </p:cNvSpPr>
          <p:nvPr/>
        </p:nvSpPr>
        <p:spPr bwMode="auto">
          <a:xfrm>
            <a:off x="612775" y="1752600"/>
            <a:ext cx="7918450" cy="4321175"/>
          </a:xfrm>
          <a:prstGeom prst="rect">
            <a:avLst/>
          </a:prstGeom>
          <a:noFill/>
          <a:ln w="9525">
            <a:noFill/>
            <a:miter lim="800000"/>
            <a:headEnd/>
            <a:tailEnd/>
          </a:ln>
        </p:spPr>
        <p:txBody>
          <a:bodyPr lIns="102339" tIns="51170" rIns="102339" bIns="51170"/>
          <a:lstStyle/>
          <a:p>
            <a:pPr marL="501650" indent="-501650" algn="r" eaLnBrk="0" hangingPunct="0">
              <a:spcBef>
                <a:spcPct val="20000"/>
              </a:spcBef>
              <a:buClr>
                <a:srgbClr val="00B5CC"/>
              </a:buClr>
              <a:buFont typeface="Wingdings" pitchFamily="2" charset="2"/>
              <a:buChar char=""/>
            </a:pPr>
            <a:endParaRPr lang="en-US" sz="3100">
              <a:solidFill>
                <a:srgbClr val="000000"/>
              </a:solidFill>
            </a:endParaRPr>
          </a:p>
        </p:txBody>
      </p:sp>
      <p:sp>
        <p:nvSpPr>
          <p:cNvPr id="48155" name="Rectangle 3"/>
          <p:cNvSpPr txBox="1">
            <a:spLocks noChangeArrowheads="1"/>
          </p:cNvSpPr>
          <p:nvPr/>
        </p:nvSpPr>
        <p:spPr bwMode="auto">
          <a:xfrm>
            <a:off x="609600" y="1412875"/>
            <a:ext cx="7918450" cy="4378325"/>
          </a:xfrm>
          <a:prstGeom prst="rect">
            <a:avLst/>
          </a:prstGeom>
          <a:noFill/>
          <a:ln w="9525">
            <a:noFill/>
            <a:miter lim="800000"/>
            <a:headEnd/>
            <a:tailEnd/>
          </a:ln>
        </p:spPr>
        <p:txBody>
          <a:bodyPr lIns="102339" tIns="51170" rIns="102339" bIns="51170"/>
          <a:lstStyle/>
          <a:p>
            <a:pPr marL="501650" indent="-501650" eaLnBrk="0" hangingPunct="0">
              <a:spcBef>
                <a:spcPct val="20000"/>
              </a:spcBef>
              <a:buClr>
                <a:srgbClr val="00B5CC"/>
              </a:buClr>
              <a:buFont typeface="Arial" pitchFamily="34" charset="0"/>
              <a:buChar char="•"/>
              <a:defRPr/>
            </a:pPr>
            <a:r>
              <a:rPr lang="en-GB" sz="2200" dirty="0">
                <a:solidFill>
                  <a:srgbClr val="000000"/>
                </a:solidFill>
                <a:latin typeface="+mj-lt"/>
                <a:cs typeface="+mn-cs"/>
              </a:rPr>
              <a:t>Bipolar</a:t>
            </a:r>
            <a:r>
              <a:rPr lang="en-GB" sz="2200" dirty="0">
                <a:solidFill>
                  <a:srgbClr val="000000"/>
                </a:solidFill>
                <a:latin typeface="+mn-lt"/>
                <a:cs typeface="+mn-cs"/>
              </a:rPr>
              <a:t> disorder tends to persist throughout life</a:t>
            </a:r>
            <a:r>
              <a:rPr lang="en-GB" sz="2200" baseline="30000" dirty="0">
                <a:solidFill>
                  <a:srgbClr val="000000"/>
                </a:solidFill>
                <a:latin typeface="+mn-lt"/>
                <a:cs typeface="+mn-cs"/>
              </a:rPr>
              <a:t>1</a:t>
            </a:r>
            <a:endParaRPr lang="en-US" sz="2200" dirty="0">
              <a:solidFill>
                <a:srgbClr val="000000"/>
              </a:solidFill>
              <a:latin typeface="+mn-lt"/>
              <a:cs typeface="+mn-cs"/>
            </a:endParaRPr>
          </a:p>
        </p:txBody>
      </p:sp>
      <p:sp>
        <p:nvSpPr>
          <p:cNvPr id="48156" name="Rectangle 3"/>
          <p:cNvSpPr>
            <a:spLocks noChangeArrowheads="1"/>
          </p:cNvSpPr>
          <p:nvPr/>
        </p:nvSpPr>
        <p:spPr bwMode="auto">
          <a:xfrm>
            <a:off x="1905000" y="4076700"/>
            <a:ext cx="5060950" cy="1844675"/>
          </a:xfrm>
          <a:prstGeom prst="roundRect">
            <a:avLst>
              <a:gd name="adj" fmla="val 2861"/>
            </a:avLst>
          </a:prstGeom>
          <a:noFill/>
          <a:ln w="57150">
            <a:solidFill>
              <a:schemeClr val="tx2"/>
            </a:solidFill>
            <a:miter lim="800000"/>
            <a:headEnd/>
            <a:tailEnd/>
          </a:ln>
        </p:spPr>
        <p:txBody>
          <a:bodyPr lIns="102339" tIns="51170" rIns="102339" bIns="51170">
            <a:spAutoFit/>
          </a:bodyPr>
          <a:lstStyle/>
          <a:p>
            <a:pPr marL="501650" indent="-501650" algn="just" eaLnBrk="0" hangingPunct="0">
              <a:spcBef>
                <a:spcPct val="20000"/>
              </a:spcBef>
              <a:buClr>
                <a:srgbClr val="00B5CC"/>
              </a:buClr>
              <a:defRPr/>
            </a:pPr>
            <a:r>
              <a:rPr lang="en-GB" sz="2000" dirty="0">
                <a:solidFill>
                  <a:srgbClr val="000000"/>
                </a:solidFill>
                <a:latin typeface="+mj-lt"/>
                <a:cs typeface="+mn-cs"/>
              </a:rPr>
              <a:t>Lifetime cases receiving no current medication:</a:t>
            </a:r>
          </a:p>
          <a:p>
            <a:pPr marL="501650" indent="-501650" algn="just" eaLnBrk="0" hangingPunct="0">
              <a:spcBef>
                <a:spcPct val="20000"/>
              </a:spcBef>
              <a:buClr>
                <a:srgbClr val="00B5CC"/>
              </a:buClr>
              <a:buFont typeface="Wingdings" pitchFamily="2" charset="2"/>
              <a:buChar char=""/>
              <a:defRPr/>
            </a:pPr>
            <a:r>
              <a:rPr lang="en-GB" sz="2000" dirty="0">
                <a:solidFill>
                  <a:srgbClr val="000000"/>
                </a:solidFill>
                <a:latin typeface="+mj-lt"/>
                <a:cs typeface="+mn-cs"/>
              </a:rPr>
              <a:t>Bipolar I disorder: 46.8% </a:t>
            </a:r>
          </a:p>
          <a:p>
            <a:pPr marL="501650" indent="-501650" algn="just" eaLnBrk="0" hangingPunct="0">
              <a:spcBef>
                <a:spcPct val="20000"/>
              </a:spcBef>
              <a:buClr>
                <a:srgbClr val="00B5CC"/>
              </a:buClr>
              <a:buFont typeface="Wingdings" pitchFamily="2" charset="2"/>
              <a:buChar char=""/>
              <a:defRPr/>
            </a:pPr>
            <a:r>
              <a:rPr lang="en-GB" sz="2000" dirty="0">
                <a:solidFill>
                  <a:srgbClr val="000000"/>
                </a:solidFill>
                <a:latin typeface="+mj-lt"/>
                <a:cs typeface="+mn-cs"/>
              </a:rPr>
              <a:t>Bipolar II disorder: 59.9%</a:t>
            </a:r>
          </a:p>
          <a:p>
            <a:pPr marL="501650" indent="-501650" algn="just" eaLnBrk="0" hangingPunct="0">
              <a:spcBef>
                <a:spcPct val="20000"/>
              </a:spcBef>
              <a:buClr>
                <a:srgbClr val="00B5CC"/>
              </a:buClr>
              <a:buFont typeface="Wingdings" pitchFamily="2" charset="2"/>
              <a:buChar char=""/>
              <a:defRPr/>
            </a:pPr>
            <a:r>
              <a:rPr lang="en-GB" sz="2000" dirty="0">
                <a:solidFill>
                  <a:srgbClr val="000000"/>
                </a:solidFill>
                <a:latin typeface="+mj-lt"/>
                <a:cs typeface="+mn-cs"/>
              </a:rPr>
              <a:t>Bipolar disorder NOS: 75.3%</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Clozapine for treatment-resistant mania</a:t>
            </a:r>
          </a:p>
        </p:txBody>
      </p:sp>
      <p:pic>
        <p:nvPicPr>
          <p:cNvPr id="18435" name="Content Placeholder 6"/>
          <p:cNvPicPr>
            <a:picLocks noGrp="1" noChangeAspect="1"/>
          </p:cNvPicPr>
          <p:nvPr>
            <p:ph sz="half" idx="2"/>
          </p:nvPr>
        </p:nvPicPr>
        <p:blipFill>
          <a:blip r:embed="rId3" cstate="print"/>
          <a:srcRect/>
          <a:stretch>
            <a:fillRect/>
          </a:stretch>
        </p:blipFill>
        <p:spPr>
          <a:xfrm>
            <a:off x="539750" y="2263775"/>
            <a:ext cx="2736850" cy="2578100"/>
          </a:xfrm>
        </p:spPr>
      </p:pic>
      <p:sp>
        <p:nvSpPr>
          <p:cNvPr id="12" name="TextBox 11"/>
          <p:cNvSpPr txBox="1"/>
          <p:nvPr/>
        </p:nvSpPr>
        <p:spPr>
          <a:xfrm>
            <a:off x="3924300" y="1908175"/>
            <a:ext cx="4824413" cy="4246563"/>
          </a:xfrm>
          <a:prstGeom prst="rect">
            <a:avLst/>
          </a:prstGeom>
          <a:solidFill>
            <a:schemeClr val="bg1"/>
          </a:solidFill>
        </p:spPr>
        <p:txBody>
          <a:bodyPr>
            <a:spAutoFit/>
          </a:bodyPr>
          <a:lstStyle/>
          <a:p>
            <a:pPr>
              <a:lnSpc>
                <a:spcPct val="150000"/>
              </a:lnSpc>
              <a:defRPr/>
            </a:pPr>
            <a:r>
              <a:rPr lang="en-GB" sz="1400" dirty="0">
                <a:latin typeface="+mn-lt"/>
                <a:cs typeface="Arial" charset="0"/>
              </a:rPr>
              <a:t>No large double blind RCTS in mania.</a:t>
            </a:r>
          </a:p>
          <a:p>
            <a:pPr>
              <a:lnSpc>
                <a:spcPct val="150000"/>
              </a:lnSpc>
              <a:defRPr/>
            </a:pPr>
            <a:endParaRPr lang="en-GB" sz="1400" dirty="0">
              <a:latin typeface="+mn-lt"/>
              <a:cs typeface="Arial" charset="0"/>
            </a:endParaRPr>
          </a:p>
          <a:p>
            <a:pPr>
              <a:lnSpc>
                <a:spcPct val="150000"/>
              </a:lnSpc>
              <a:defRPr/>
            </a:pPr>
            <a:r>
              <a:rPr lang="en-GB" sz="1400" dirty="0">
                <a:latin typeface="+mn-lt"/>
                <a:cs typeface="Arial" charset="0"/>
              </a:rPr>
              <a:t>Uncontrolled data suggest </a:t>
            </a:r>
            <a:r>
              <a:rPr lang="en-GB" sz="1400" dirty="0" err="1">
                <a:latin typeface="+mn-lt"/>
                <a:cs typeface="Arial" charset="0"/>
              </a:rPr>
              <a:t>antimanic</a:t>
            </a:r>
            <a:r>
              <a:rPr lang="en-GB" sz="1400" dirty="0">
                <a:latin typeface="+mn-lt"/>
                <a:cs typeface="Arial" charset="0"/>
              </a:rPr>
              <a:t> efficacy.</a:t>
            </a:r>
          </a:p>
          <a:p>
            <a:pPr>
              <a:lnSpc>
                <a:spcPct val="150000"/>
              </a:lnSpc>
              <a:defRPr/>
            </a:pPr>
            <a:endParaRPr lang="en-GB" sz="1400" dirty="0">
              <a:latin typeface="+mn-lt"/>
              <a:cs typeface="Arial" charset="0"/>
            </a:endParaRPr>
          </a:p>
          <a:p>
            <a:pPr>
              <a:lnSpc>
                <a:spcPct val="150000"/>
              </a:lnSpc>
              <a:defRPr/>
            </a:pPr>
            <a:r>
              <a:rPr lang="en-GB" sz="1400" dirty="0">
                <a:latin typeface="+mn-lt"/>
                <a:cs typeface="Arial" charset="0"/>
              </a:rPr>
              <a:t>Treatment-resistant patients with bipolar disorder may be more responsive to clozapine than treatment resistant patients with schizophrenia.</a:t>
            </a:r>
          </a:p>
          <a:p>
            <a:pPr>
              <a:lnSpc>
                <a:spcPct val="150000"/>
              </a:lnSpc>
              <a:defRPr/>
            </a:pPr>
            <a:r>
              <a:rPr lang="en-GB" sz="1400" dirty="0">
                <a:latin typeface="+mn-lt"/>
                <a:cs typeface="Arial" charset="0"/>
              </a:rPr>
              <a:t>(</a:t>
            </a:r>
            <a:r>
              <a:rPr lang="en-GB" sz="1400" dirty="0" err="1">
                <a:latin typeface="+mn-lt"/>
                <a:cs typeface="Arial" charset="0"/>
              </a:rPr>
              <a:t>Ciapparelli</a:t>
            </a:r>
            <a:r>
              <a:rPr lang="en-GB" sz="1400" dirty="0">
                <a:latin typeface="+mn-lt"/>
                <a:cs typeface="Arial" charset="0"/>
              </a:rPr>
              <a:t> et al, 2003)</a:t>
            </a:r>
          </a:p>
          <a:p>
            <a:pPr>
              <a:lnSpc>
                <a:spcPct val="150000"/>
              </a:lnSpc>
              <a:defRPr/>
            </a:pPr>
            <a:endParaRPr lang="en-GB" sz="1400" dirty="0">
              <a:latin typeface="+mn-lt"/>
              <a:cs typeface="Arial" charset="0"/>
            </a:endParaRPr>
          </a:p>
          <a:p>
            <a:pPr>
              <a:lnSpc>
                <a:spcPct val="150000"/>
              </a:lnSpc>
              <a:defRPr/>
            </a:pPr>
            <a:r>
              <a:rPr lang="en-GB" sz="1400" dirty="0">
                <a:latin typeface="+mn-lt"/>
                <a:cs typeface="Arial" charset="0"/>
              </a:rPr>
              <a:t>Doses for optimal effect in bipolar disorder may be less than for treatment-resistant schizophrenia.</a:t>
            </a:r>
          </a:p>
          <a:p>
            <a:pPr>
              <a:lnSpc>
                <a:spcPct val="150000"/>
              </a:lnSpc>
              <a:defRPr/>
            </a:pPr>
            <a:r>
              <a:rPr lang="en-GB" sz="1400" dirty="0">
                <a:latin typeface="+mn-lt"/>
                <a:cs typeface="Arial" charset="0"/>
              </a:rPr>
              <a:t>(Fehr et al, 2005).  </a:t>
            </a:r>
            <a:endParaRPr lang="en-GB" dirty="0">
              <a:latin typeface="Arial" charset="0"/>
              <a:cs typeface="Arial" charset="0"/>
            </a:endParaRPr>
          </a:p>
          <a:p>
            <a:pPr>
              <a:defRPr/>
            </a:pPr>
            <a:endParaRPr lang="en-GB"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150000"/>
              </a:lnSpc>
            </a:pPr>
            <a:r>
              <a:rPr lang="en-US" smtClean="0"/>
              <a:t>The Pharmacological Management of Mania</a:t>
            </a:r>
            <a:br>
              <a:rPr lang="en-US" smtClean="0"/>
            </a:br>
            <a:r>
              <a:rPr lang="en-GB" sz="1800" smtClean="0"/>
              <a:t>Key Points</a:t>
            </a:r>
          </a:p>
        </p:txBody>
      </p:sp>
      <p:sp>
        <p:nvSpPr>
          <p:cNvPr id="19459" name="Content Placeholder 2"/>
          <p:cNvSpPr>
            <a:spLocks noGrp="1"/>
          </p:cNvSpPr>
          <p:nvPr>
            <p:ph idx="1"/>
          </p:nvPr>
        </p:nvSpPr>
        <p:spPr>
          <a:xfrm>
            <a:off x="179388" y="1600200"/>
            <a:ext cx="8929687" cy="4525963"/>
          </a:xfrm>
          <a:solidFill>
            <a:schemeClr val="bg1"/>
          </a:solidFill>
        </p:spPr>
        <p:txBody>
          <a:bodyPr/>
          <a:lstStyle/>
          <a:p>
            <a:pPr>
              <a:lnSpc>
                <a:spcPct val="150000"/>
              </a:lnSpc>
              <a:buFontTx/>
              <a:buAutoNum type="arabicPeriod"/>
              <a:defRPr/>
            </a:pPr>
            <a:r>
              <a:rPr lang="en-GB" sz="1600" dirty="0" smtClean="0"/>
              <a:t>Successful treatment first requires accurate characterisation of the episode </a:t>
            </a:r>
          </a:p>
          <a:p>
            <a:pPr marL="0" indent="0">
              <a:lnSpc>
                <a:spcPct val="150000"/>
              </a:lnSpc>
              <a:buFontTx/>
              <a:buNone/>
              <a:defRPr/>
            </a:pPr>
            <a:r>
              <a:rPr lang="en-GB" sz="1600" dirty="0"/>
              <a:t> </a:t>
            </a:r>
            <a:r>
              <a:rPr lang="en-GB" sz="1600" dirty="0" smtClean="0"/>
              <a:t>   of mania and the broader bipolar illness.</a:t>
            </a:r>
          </a:p>
          <a:p>
            <a:pPr marL="0" indent="0">
              <a:lnSpc>
                <a:spcPct val="150000"/>
              </a:lnSpc>
              <a:buFontTx/>
              <a:buNone/>
              <a:defRPr/>
            </a:pPr>
            <a:endParaRPr lang="en-GB" sz="1600" dirty="0" smtClean="0"/>
          </a:p>
          <a:p>
            <a:pPr marL="0" indent="0">
              <a:lnSpc>
                <a:spcPct val="150000"/>
              </a:lnSpc>
              <a:buFontTx/>
              <a:buNone/>
              <a:defRPr/>
            </a:pPr>
            <a:r>
              <a:rPr lang="en-GB" sz="1600" dirty="0" smtClean="0"/>
              <a:t>2. Guidelines recommend agents based on their efficacy and acceptability.</a:t>
            </a:r>
          </a:p>
          <a:p>
            <a:pPr marL="0" indent="0">
              <a:lnSpc>
                <a:spcPct val="150000"/>
              </a:lnSpc>
              <a:buFontTx/>
              <a:buNone/>
              <a:defRPr/>
            </a:pPr>
            <a:endParaRPr lang="en-GB" sz="1600" dirty="0" smtClean="0"/>
          </a:p>
          <a:p>
            <a:pPr marL="0" indent="0">
              <a:lnSpc>
                <a:spcPct val="150000"/>
              </a:lnSpc>
              <a:buFontTx/>
              <a:buNone/>
              <a:defRPr/>
            </a:pPr>
            <a:r>
              <a:rPr lang="en-GB" sz="1600" dirty="0" smtClean="0"/>
              <a:t>3. Guidelines recommend atypical antipsychotics or valproate first-line.</a:t>
            </a:r>
          </a:p>
          <a:p>
            <a:pPr marL="0" indent="0">
              <a:lnSpc>
                <a:spcPct val="150000"/>
              </a:lnSpc>
              <a:buFontTx/>
              <a:buNone/>
              <a:defRPr/>
            </a:pPr>
            <a:endParaRPr lang="en-GB" sz="1600" dirty="0" smtClean="0"/>
          </a:p>
          <a:p>
            <a:pPr marL="0" indent="0">
              <a:lnSpc>
                <a:spcPct val="150000"/>
              </a:lnSpc>
              <a:buFontTx/>
              <a:buNone/>
              <a:defRPr/>
            </a:pPr>
            <a:r>
              <a:rPr lang="en-GB" sz="1600" dirty="0" smtClean="0"/>
              <a:t>4. Lithium/valproate combined with an antipsychotic improves efficacy.</a:t>
            </a:r>
          </a:p>
          <a:p>
            <a:pPr marL="0" indent="0">
              <a:lnSpc>
                <a:spcPct val="150000"/>
              </a:lnSpc>
              <a:buFontTx/>
              <a:buNone/>
              <a:defRPr/>
            </a:pPr>
            <a:endParaRPr lang="en-GB" sz="1600" dirty="0" smtClean="0"/>
          </a:p>
          <a:p>
            <a:pPr marL="0" indent="0">
              <a:lnSpc>
                <a:spcPct val="150000"/>
              </a:lnSpc>
              <a:buFontTx/>
              <a:buNone/>
              <a:defRPr/>
            </a:pPr>
            <a:r>
              <a:rPr lang="en-GB" sz="1600" dirty="0" smtClean="0"/>
              <a:t>5. ECT and clozapine may be used in cases of treatment resistance.</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1"/>
          <p:cNvGraphicFramePr>
            <a:graphicFrameLocks noChangeAspect="1"/>
          </p:cNvGraphicFramePr>
          <p:nvPr/>
        </p:nvGraphicFramePr>
        <p:xfrm>
          <a:off x="4321175" y="1358900"/>
          <a:ext cx="4608513" cy="3570288"/>
        </p:xfrm>
        <a:graphic>
          <a:graphicData uri="http://schemas.openxmlformats.org/presentationml/2006/ole">
            <mc:AlternateContent xmlns:mc="http://schemas.openxmlformats.org/markup-compatibility/2006">
              <mc:Choice xmlns:v="urn:schemas-microsoft-com:vml" Requires="v">
                <p:oleObj spid="_x0000_s738310" name="Chart" r:id="rId4" imgW="4991207" imgH="3876786" progId="MSGraph.Chart.8">
                  <p:embed followColorScheme="full"/>
                </p:oleObj>
              </mc:Choice>
              <mc:Fallback>
                <p:oleObj name="Chart" r:id="rId4" imgW="4991207" imgH="3876786" progId="MSGraph.Chart.8">
                  <p:embed followColorScheme="full"/>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1358900"/>
                        <a:ext cx="4608513"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29"/>
          <p:cNvGraphicFramePr>
            <a:graphicFrameLocks noGrp="1" noChangeAspect="1"/>
          </p:cNvGraphicFramePr>
          <p:nvPr>
            <p:ph idx="1"/>
          </p:nvPr>
        </p:nvGraphicFramePr>
        <p:xfrm>
          <a:off x="-41275" y="1357313"/>
          <a:ext cx="4613275" cy="3573462"/>
        </p:xfrm>
        <a:graphic>
          <a:graphicData uri="http://schemas.openxmlformats.org/presentationml/2006/ole">
            <mc:AlternateContent xmlns:mc="http://schemas.openxmlformats.org/markup-compatibility/2006">
              <mc:Choice xmlns:v="urn:schemas-microsoft-com:vml" Requires="v">
                <p:oleObj spid="_x0000_s738311" name="Chart" r:id="rId6" imgW="4991207" imgH="3867068" progId="MSGraph.Chart.8">
                  <p:embed followColorScheme="full"/>
                </p:oleObj>
              </mc:Choice>
              <mc:Fallback>
                <p:oleObj name="Chart" r:id="rId6" imgW="4991207" imgH="3867068" progId="MSGraph.Chart.8">
                  <p:embed followColorScheme="full"/>
                  <p:pic>
                    <p:nvPicPr>
                      <p:cNvPr id="0" name="Object 2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 y="1357313"/>
                        <a:ext cx="4613275"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12"/>
          <p:cNvSpPr>
            <a:spLocks noChangeArrowheads="1"/>
          </p:cNvSpPr>
          <p:nvPr/>
        </p:nvSpPr>
        <p:spPr bwMode="auto">
          <a:xfrm>
            <a:off x="1547813" y="1979613"/>
            <a:ext cx="7905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6%</a:t>
            </a:r>
            <a:endParaRPr lang="en-GB" sz="1200" dirty="0">
              <a:latin typeface="+mn-lt"/>
              <a:cs typeface="Arial" charset="0"/>
            </a:endParaRPr>
          </a:p>
        </p:txBody>
      </p:sp>
      <p:sp>
        <p:nvSpPr>
          <p:cNvPr id="2053" name="Rectangle 13"/>
          <p:cNvSpPr>
            <a:spLocks noChangeArrowheads="1"/>
          </p:cNvSpPr>
          <p:nvPr/>
        </p:nvSpPr>
        <p:spPr bwMode="auto">
          <a:xfrm>
            <a:off x="757238" y="2087563"/>
            <a:ext cx="64611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9%</a:t>
            </a:r>
            <a:endParaRPr lang="en-GB" sz="1200" dirty="0">
              <a:latin typeface="+mn-lt"/>
              <a:cs typeface="Arial" charset="0"/>
            </a:endParaRPr>
          </a:p>
        </p:txBody>
      </p:sp>
      <p:sp>
        <p:nvSpPr>
          <p:cNvPr id="2054" name="Rectangle 14"/>
          <p:cNvSpPr>
            <a:spLocks noChangeArrowheads="1"/>
          </p:cNvSpPr>
          <p:nvPr/>
        </p:nvSpPr>
        <p:spPr bwMode="auto">
          <a:xfrm>
            <a:off x="431800" y="3857625"/>
            <a:ext cx="1036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32%</a:t>
            </a:r>
            <a:endParaRPr lang="en-GB" sz="1200" dirty="0">
              <a:solidFill>
                <a:srgbClr val="FFFFFF"/>
              </a:solidFill>
              <a:latin typeface="+mn-lt"/>
              <a:cs typeface="Arial" charset="0"/>
            </a:endParaRPr>
          </a:p>
        </p:txBody>
      </p:sp>
      <p:sp>
        <p:nvSpPr>
          <p:cNvPr id="2055" name="Rectangle 15"/>
          <p:cNvSpPr>
            <a:spLocks noChangeArrowheads="1"/>
          </p:cNvSpPr>
          <p:nvPr/>
        </p:nvSpPr>
        <p:spPr bwMode="auto">
          <a:xfrm>
            <a:off x="3182938" y="3859213"/>
            <a:ext cx="855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53%</a:t>
            </a:r>
            <a:endParaRPr lang="en-GB" sz="1200" dirty="0">
              <a:latin typeface="+mn-lt"/>
              <a:cs typeface="Arial" charset="0"/>
            </a:endParaRPr>
          </a:p>
        </p:txBody>
      </p:sp>
      <p:sp>
        <p:nvSpPr>
          <p:cNvPr id="5128" name="Rectangle 24"/>
          <p:cNvSpPr>
            <a:spLocks noGrp="1" noChangeArrowheads="1"/>
          </p:cNvSpPr>
          <p:nvPr>
            <p:ph type="title"/>
          </p:nvPr>
        </p:nvSpPr>
        <p:spPr>
          <a:xfrm>
            <a:off x="254000" y="188913"/>
            <a:ext cx="8878888" cy="1008062"/>
          </a:xfrm>
        </p:spPr>
        <p:txBody>
          <a:bodyPr/>
          <a:lstStyle/>
          <a:p>
            <a:pPr eaLnBrk="1" hangingPunct="1"/>
            <a:r>
              <a:rPr lang="en-US" smtClean="0"/>
              <a:t>Depression is Burdensome in Bipolar Disorder</a:t>
            </a:r>
          </a:p>
        </p:txBody>
      </p:sp>
      <p:sp>
        <p:nvSpPr>
          <p:cNvPr id="2058" name="Text Box 26"/>
          <p:cNvSpPr txBox="1">
            <a:spLocks noChangeArrowheads="1"/>
          </p:cNvSpPr>
          <p:nvPr/>
        </p:nvSpPr>
        <p:spPr bwMode="auto">
          <a:xfrm>
            <a:off x="5865813" y="6410325"/>
            <a:ext cx="312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GB" sz="1200" b="1" dirty="0" smtClean="0">
                <a:latin typeface="+mn-lt"/>
                <a:cs typeface="Arial" charset="0"/>
              </a:rPr>
              <a:t>Judd et al 2002; Judd et al, 2003</a:t>
            </a:r>
            <a:endParaRPr lang="en-US" sz="1200" b="1" dirty="0" smtClean="0">
              <a:solidFill>
                <a:srgbClr val="FFFFFF"/>
              </a:solidFill>
              <a:latin typeface="+mn-lt"/>
              <a:cs typeface="Arial" charset="0"/>
            </a:endParaRPr>
          </a:p>
        </p:txBody>
      </p:sp>
      <p:sp>
        <p:nvSpPr>
          <p:cNvPr id="5130" name="Rectangle 16"/>
          <p:cNvSpPr>
            <a:spLocks noChangeArrowheads="1"/>
          </p:cNvSpPr>
          <p:nvPr/>
        </p:nvSpPr>
        <p:spPr bwMode="auto">
          <a:xfrm>
            <a:off x="7019925" y="5305425"/>
            <a:ext cx="179388" cy="179388"/>
          </a:xfrm>
          <a:prstGeom prst="rect">
            <a:avLst/>
          </a:prstGeom>
          <a:solidFill>
            <a:srgbClr val="FF0000"/>
          </a:solidFill>
          <a:ln w="9525">
            <a:solidFill>
              <a:schemeClr val="tx1"/>
            </a:solidFill>
            <a:miter lim="800000"/>
            <a:headEnd/>
            <a:tailEnd/>
          </a:ln>
        </p:spPr>
        <p:txBody>
          <a:bodyPr/>
          <a:lstStyle/>
          <a:p>
            <a:pPr eaLnBrk="0" hangingPunct="0"/>
            <a:endParaRPr lang="en-GB" b="1">
              <a:solidFill>
                <a:srgbClr val="FFFFFF"/>
              </a:solidFill>
            </a:endParaRPr>
          </a:p>
        </p:txBody>
      </p:sp>
      <p:sp>
        <p:nvSpPr>
          <p:cNvPr id="5131" name="Rectangle 18"/>
          <p:cNvSpPr>
            <a:spLocks noChangeArrowheads="1"/>
          </p:cNvSpPr>
          <p:nvPr/>
        </p:nvSpPr>
        <p:spPr bwMode="auto">
          <a:xfrm>
            <a:off x="1079500" y="5341938"/>
            <a:ext cx="180975" cy="179387"/>
          </a:xfrm>
          <a:prstGeom prst="rect">
            <a:avLst/>
          </a:prstGeom>
          <a:solidFill>
            <a:schemeClr val="accent2"/>
          </a:solidFill>
          <a:ln w="9525">
            <a:solidFill>
              <a:schemeClr val="tx1"/>
            </a:solidFill>
            <a:miter lim="800000"/>
            <a:headEnd/>
            <a:tailEnd/>
          </a:ln>
        </p:spPr>
        <p:txBody>
          <a:bodyPr/>
          <a:lstStyle/>
          <a:p>
            <a:pPr eaLnBrk="0" hangingPunct="0"/>
            <a:endParaRPr lang="en-GB" b="1">
              <a:solidFill>
                <a:srgbClr val="FFFFFF"/>
              </a:solidFill>
            </a:endParaRPr>
          </a:p>
        </p:txBody>
      </p:sp>
      <p:sp>
        <p:nvSpPr>
          <p:cNvPr id="2062" name="Rectangle 19"/>
          <p:cNvSpPr>
            <a:spLocks noChangeArrowheads="1"/>
          </p:cNvSpPr>
          <p:nvPr/>
        </p:nvSpPr>
        <p:spPr bwMode="auto">
          <a:xfrm rot="10800000" flipV="1">
            <a:off x="1439863" y="5222875"/>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n-GB" sz="1200" b="1" dirty="0">
                <a:latin typeface="+mn-lt"/>
                <a:cs typeface="Arial" charset="0"/>
              </a:rPr>
              <a:t>Depressive </a:t>
            </a:r>
          </a:p>
          <a:p>
            <a:pPr>
              <a:defRPr/>
            </a:pPr>
            <a:r>
              <a:rPr lang="en-GB" sz="1200" b="1" dirty="0">
                <a:latin typeface="+mn-lt"/>
                <a:cs typeface="Arial" charset="0"/>
              </a:rPr>
              <a:t>Symptoms</a:t>
            </a:r>
            <a:endParaRPr lang="en-GB" sz="1200" dirty="0">
              <a:latin typeface="+mn-lt"/>
              <a:cs typeface="Arial" charset="0"/>
            </a:endParaRPr>
          </a:p>
        </p:txBody>
      </p:sp>
      <p:sp>
        <p:nvSpPr>
          <p:cNvPr id="2063" name="Rectangle 20"/>
          <p:cNvSpPr>
            <a:spLocks noChangeArrowheads="1"/>
          </p:cNvSpPr>
          <p:nvPr/>
        </p:nvSpPr>
        <p:spPr bwMode="auto">
          <a:xfrm flipV="1">
            <a:off x="2860675" y="5316538"/>
            <a:ext cx="179388" cy="180975"/>
          </a:xfrm>
          <a:prstGeom prst="rect">
            <a:avLst/>
          </a:prstGeom>
          <a:solidFill>
            <a:schemeClr val="accent2">
              <a:lumMod val="40000"/>
              <a:lumOff val="60000"/>
            </a:schemeClr>
          </a:solidFill>
          <a:ln w="9525">
            <a:solidFill>
              <a:schemeClr val="tx1"/>
            </a:solidFill>
            <a:miter lim="800000"/>
            <a:headEnd/>
            <a:tailEnd/>
          </a:ln>
        </p:spPr>
        <p:txBody>
          <a:bodyPr/>
          <a:lstStyle/>
          <a:p>
            <a:pPr eaLnBrk="0" hangingPunct="0">
              <a:defRPr/>
            </a:pPr>
            <a:endParaRPr lang="en-GB" b="1">
              <a:solidFill>
                <a:srgbClr val="FFFFFF"/>
              </a:solidFill>
              <a:latin typeface="Arial" charset="0"/>
              <a:cs typeface="Arial" charset="0"/>
            </a:endParaRPr>
          </a:p>
        </p:txBody>
      </p:sp>
      <p:sp>
        <p:nvSpPr>
          <p:cNvPr id="5134" name="Rectangle 22"/>
          <p:cNvSpPr>
            <a:spLocks noChangeArrowheads="1"/>
          </p:cNvSpPr>
          <p:nvPr/>
        </p:nvSpPr>
        <p:spPr bwMode="auto">
          <a:xfrm>
            <a:off x="5065713" y="5314950"/>
            <a:ext cx="179387" cy="179388"/>
          </a:xfrm>
          <a:prstGeom prst="rect">
            <a:avLst/>
          </a:prstGeom>
          <a:solidFill>
            <a:srgbClr val="00FFFF"/>
          </a:solidFill>
          <a:ln w="9525">
            <a:solidFill>
              <a:schemeClr val="tx1"/>
            </a:solidFill>
            <a:miter lim="800000"/>
            <a:headEnd/>
            <a:tailEnd/>
          </a:ln>
        </p:spPr>
        <p:txBody>
          <a:bodyPr/>
          <a:lstStyle/>
          <a:p>
            <a:pPr eaLnBrk="0" hangingPunct="0"/>
            <a:endParaRPr lang="en-GB" b="1">
              <a:solidFill>
                <a:srgbClr val="FFFFFF"/>
              </a:solidFill>
            </a:endParaRPr>
          </a:p>
        </p:txBody>
      </p:sp>
      <p:sp>
        <p:nvSpPr>
          <p:cNvPr id="5135" name="Rectangle 27"/>
          <p:cNvSpPr>
            <a:spLocks noChangeArrowheads="1"/>
          </p:cNvSpPr>
          <p:nvPr/>
        </p:nvSpPr>
        <p:spPr bwMode="auto">
          <a:xfrm>
            <a:off x="1147763" y="4383088"/>
            <a:ext cx="6856412" cy="844550"/>
          </a:xfrm>
          <a:prstGeom prst="rect">
            <a:avLst/>
          </a:prstGeom>
          <a:noFill/>
          <a:ln w="25400">
            <a:noFill/>
            <a:miter lim="800000"/>
            <a:headEnd type="none" w="sm" len="sm"/>
            <a:tailEnd type="none" w="sm" len="sm"/>
          </a:ln>
        </p:spPr>
        <p:txBody>
          <a:bodyPr wrap="none" anchor="ctr"/>
          <a:lstStyle/>
          <a:p>
            <a:pPr eaLnBrk="0" hangingPunct="0"/>
            <a:endParaRPr lang="en-GB" b="1">
              <a:solidFill>
                <a:srgbClr val="FFFFFF"/>
              </a:solidFill>
            </a:endParaRPr>
          </a:p>
        </p:txBody>
      </p:sp>
      <p:sp>
        <p:nvSpPr>
          <p:cNvPr id="2068" name="Rectangle 32"/>
          <p:cNvSpPr>
            <a:spLocks noChangeArrowheads="1"/>
          </p:cNvSpPr>
          <p:nvPr/>
        </p:nvSpPr>
        <p:spPr bwMode="auto">
          <a:xfrm>
            <a:off x="6335713" y="2016125"/>
            <a:ext cx="7350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2%</a:t>
            </a:r>
            <a:endParaRPr lang="en-GB" sz="1200" dirty="0">
              <a:latin typeface="+mn-lt"/>
              <a:cs typeface="Arial" charset="0"/>
            </a:endParaRPr>
          </a:p>
        </p:txBody>
      </p:sp>
      <p:sp>
        <p:nvSpPr>
          <p:cNvPr id="2069" name="Rectangle 33"/>
          <p:cNvSpPr>
            <a:spLocks noChangeArrowheads="1"/>
          </p:cNvSpPr>
          <p:nvPr/>
        </p:nvSpPr>
        <p:spPr bwMode="auto">
          <a:xfrm>
            <a:off x="5795963" y="2016125"/>
            <a:ext cx="706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1%</a:t>
            </a:r>
            <a:endParaRPr lang="en-GB" sz="1200" dirty="0">
              <a:latin typeface="+mn-lt"/>
              <a:cs typeface="Arial" charset="0"/>
            </a:endParaRPr>
          </a:p>
        </p:txBody>
      </p:sp>
      <p:sp>
        <p:nvSpPr>
          <p:cNvPr id="2070" name="Rectangle 34"/>
          <p:cNvSpPr>
            <a:spLocks noChangeArrowheads="1"/>
          </p:cNvSpPr>
          <p:nvPr/>
        </p:nvSpPr>
        <p:spPr bwMode="auto">
          <a:xfrm>
            <a:off x="4837113" y="3859213"/>
            <a:ext cx="8810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50%</a:t>
            </a:r>
            <a:endParaRPr lang="en-GB" sz="2000" dirty="0">
              <a:solidFill>
                <a:srgbClr val="FFFFFF"/>
              </a:solidFill>
              <a:latin typeface="Arial" charset="0"/>
              <a:cs typeface="Arial" charset="0"/>
            </a:endParaRPr>
          </a:p>
        </p:txBody>
      </p:sp>
      <p:sp>
        <p:nvSpPr>
          <p:cNvPr id="2071" name="Rectangle 35"/>
          <p:cNvSpPr>
            <a:spLocks noChangeArrowheads="1"/>
          </p:cNvSpPr>
          <p:nvPr/>
        </p:nvSpPr>
        <p:spPr bwMode="auto">
          <a:xfrm>
            <a:off x="7913688" y="3859213"/>
            <a:ext cx="846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GB" sz="1200" b="1" dirty="0">
                <a:latin typeface="+mn-lt"/>
                <a:cs typeface="Arial" charset="0"/>
              </a:rPr>
              <a:t>46%</a:t>
            </a:r>
            <a:endParaRPr lang="en-GB" sz="1200" dirty="0">
              <a:latin typeface="+mn-lt"/>
              <a:cs typeface="Arial" charset="0"/>
            </a:endParaRPr>
          </a:p>
        </p:txBody>
      </p:sp>
      <p:sp>
        <p:nvSpPr>
          <p:cNvPr id="2" name="TextBox 1"/>
          <p:cNvSpPr txBox="1"/>
          <p:nvPr/>
        </p:nvSpPr>
        <p:spPr>
          <a:xfrm>
            <a:off x="1147763" y="4221163"/>
            <a:ext cx="2198687" cy="307975"/>
          </a:xfrm>
          <a:prstGeom prst="rect">
            <a:avLst/>
          </a:prstGeom>
          <a:noFill/>
        </p:spPr>
        <p:txBody>
          <a:bodyPr>
            <a:spAutoFit/>
          </a:bodyPr>
          <a:lstStyle/>
          <a:p>
            <a:pPr algn="ctr">
              <a:defRPr/>
            </a:pPr>
            <a:r>
              <a:rPr lang="en-GB" sz="1400" b="1" dirty="0">
                <a:latin typeface="+mn-lt"/>
                <a:cs typeface="Arial" charset="0"/>
              </a:rPr>
              <a:t>Bipolar I Disorder</a:t>
            </a:r>
          </a:p>
        </p:txBody>
      </p:sp>
      <p:sp>
        <p:nvSpPr>
          <p:cNvPr id="3" name="TextBox 2"/>
          <p:cNvSpPr txBox="1"/>
          <p:nvPr/>
        </p:nvSpPr>
        <p:spPr>
          <a:xfrm>
            <a:off x="5826125" y="4222750"/>
            <a:ext cx="2087563" cy="307975"/>
          </a:xfrm>
          <a:prstGeom prst="rect">
            <a:avLst/>
          </a:prstGeom>
          <a:noFill/>
        </p:spPr>
        <p:txBody>
          <a:bodyPr>
            <a:spAutoFit/>
          </a:bodyPr>
          <a:lstStyle/>
          <a:p>
            <a:pPr>
              <a:defRPr/>
            </a:pPr>
            <a:r>
              <a:rPr lang="en-GB" sz="1400" b="1" dirty="0">
                <a:latin typeface="+mn-lt"/>
                <a:cs typeface="Arial" charset="0"/>
              </a:rPr>
              <a:t>Bipolar II Disorder</a:t>
            </a:r>
          </a:p>
        </p:txBody>
      </p:sp>
      <p:sp>
        <p:nvSpPr>
          <p:cNvPr id="4" name="TextBox 3"/>
          <p:cNvSpPr txBox="1"/>
          <p:nvPr/>
        </p:nvSpPr>
        <p:spPr>
          <a:xfrm>
            <a:off x="3095625" y="5208588"/>
            <a:ext cx="1404938" cy="646112"/>
          </a:xfrm>
          <a:prstGeom prst="rect">
            <a:avLst/>
          </a:prstGeom>
          <a:noFill/>
        </p:spPr>
        <p:txBody>
          <a:bodyPr>
            <a:spAutoFit/>
          </a:bodyPr>
          <a:lstStyle/>
          <a:p>
            <a:pPr>
              <a:defRPr/>
            </a:pPr>
            <a:r>
              <a:rPr lang="en-GB" sz="1200" b="1" dirty="0">
                <a:latin typeface="+mn-lt"/>
                <a:cs typeface="Arial" charset="0"/>
              </a:rPr>
              <a:t>Manic/  hypomanic</a:t>
            </a:r>
          </a:p>
          <a:p>
            <a:pPr>
              <a:defRPr/>
            </a:pPr>
            <a:r>
              <a:rPr lang="en-GB" sz="1200" b="1" dirty="0">
                <a:latin typeface="+mn-lt"/>
                <a:cs typeface="Arial" charset="0"/>
              </a:rPr>
              <a:t>Symptoms</a:t>
            </a:r>
          </a:p>
        </p:txBody>
      </p:sp>
      <p:sp>
        <p:nvSpPr>
          <p:cNvPr id="6" name="TextBox 5"/>
          <p:cNvSpPr txBox="1"/>
          <p:nvPr/>
        </p:nvSpPr>
        <p:spPr>
          <a:xfrm>
            <a:off x="5327650" y="5208588"/>
            <a:ext cx="1404938" cy="461962"/>
          </a:xfrm>
          <a:prstGeom prst="rect">
            <a:avLst/>
          </a:prstGeom>
          <a:noFill/>
        </p:spPr>
        <p:txBody>
          <a:bodyPr>
            <a:spAutoFit/>
          </a:bodyPr>
          <a:lstStyle/>
          <a:p>
            <a:pPr>
              <a:defRPr/>
            </a:pPr>
            <a:r>
              <a:rPr lang="en-GB" sz="1200" b="1" dirty="0">
                <a:latin typeface="+mn-lt"/>
                <a:cs typeface="Arial" charset="0"/>
              </a:rPr>
              <a:t>Time cycling or mixed</a:t>
            </a:r>
          </a:p>
        </p:txBody>
      </p:sp>
      <p:sp>
        <p:nvSpPr>
          <p:cNvPr id="7" name="TextBox 6"/>
          <p:cNvSpPr txBox="1"/>
          <p:nvPr/>
        </p:nvSpPr>
        <p:spPr>
          <a:xfrm>
            <a:off x="7272338" y="5208588"/>
            <a:ext cx="1404937" cy="461962"/>
          </a:xfrm>
          <a:prstGeom prst="rect">
            <a:avLst/>
          </a:prstGeom>
          <a:noFill/>
        </p:spPr>
        <p:txBody>
          <a:bodyPr wrap="none">
            <a:spAutoFit/>
          </a:bodyPr>
          <a:lstStyle/>
          <a:p>
            <a:pPr>
              <a:defRPr/>
            </a:pPr>
            <a:r>
              <a:rPr lang="en-GB" sz="1200" b="1" dirty="0">
                <a:latin typeface="+mn-lt"/>
                <a:cs typeface="Arial" charset="0"/>
              </a:rPr>
              <a:t>Time </a:t>
            </a:r>
          </a:p>
          <a:p>
            <a:pPr>
              <a:defRPr/>
            </a:pPr>
            <a:r>
              <a:rPr lang="en-GB" sz="1200" b="1" dirty="0">
                <a:latin typeface="+mn-lt"/>
                <a:cs typeface="Arial" charset="0"/>
              </a:rPr>
              <a:t>asymptomatic</a:t>
            </a:r>
          </a:p>
        </p:txBody>
      </p:sp>
      <p:sp>
        <p:nvSpPr>
          <p:cNvPr id="8" name="TextBox 7"/>
          <p:cNvSpPr txBox="1"/>
          <p:nvPr/>
        </p:nvSpPr>
        <p:spPr>
          <a:xfrm>
            <a:off x="1836738" y="4535488"/>
            <a:ext cx="862012" cy="277812"/>
          </a:xfrm>
          <a:prstGeom prst="rect">
            <a:avLst/>
          </a:prstGeom>
          <a:noFill/>
        </p:spPr>
        <p:txBody>
          <a:bodyPr>
            <a:spAutoFit/>
          </a:bodyPr>
          <a:lstStyle/>
          <a:p>
            <a:pPr>
              <a:defRPr/>
            </a:pPr>
            <a:r>
              <a:rPr lang="en-GB" sz="1200" b="1" dirty="0">
                <a:latin typeface="+mn-lt"/>
                <a:cs typeface="Arial" charset="0"/>
              </a:rPr>
              <a:t>n=146</a:t>
            </a:r>
          </a:p>
        </p:txBody>
      </p:sp>
      <p:sp>
        <p:nvSpPr>
          <p:cNvPr id="9" name="TextBox 8"/>
          <p:cNvSpPr txBox="1"/>
          <p:nvPr/>
        </p:nvSpPr>
        <p:spPr>
          <a:xfrm>
            <a:off x="6480175" y="4535488"/>
            <a:ext cx="644525" cy="277812"/>
          </a:xfrm>
          <a:prstGeom prst="rect">
            <a:avLst/>
          </a:prstGeom>
          <a:noFill/>
        </p:spPr>
        <p:txBody>
          <a:bodyPr wrap="none">
            <a:spAutoFit/>
          </a:bodyPr>
          <a:lstStyle/>
          <a:p>
            <a:pPr>
              <a:defRPr/>
            </a:pPr>
            <a:r>
              <a:rPr lang="en-GB" sz="1200" b="1" dirty="0">
                <a:latin typeface="+mn-lt"/>
                <a:cs typeface="Arial" charset="0"/>
              </a:rPr>
              <a:t>n=86</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5750"/>
            <a:ext cx="9144000" cy="913070"/>
          </a:xfrm>
          <a:prstGeom prst="rect">
            <a:avLst/>
          </a:prstGeom>
          <a:noFill/>
        </p:spPr>
        <p:txBody>
          <a:bodyPr wrap="square">
            <a:spAutoFit/>
          </a:bodyPr>
          <a:lstStyle/>
          <a:p>
            <a:pPr>
              <a:lnSpc>
                <a:spcPts val="3200"/>
              </a:lnSpc>
              <a:defRPr/>
            </a:pPr>
            <a:r>
              <a:rPr lang="en-GB" sz="2400" dirty="0">
                <a:solidFill>
                  <a:schemeClr val="bg1"/>
                </a:solidFill>
                <a:latin typeface="+mn-lt"/>
              </a:rPr>
              <a:t>Bipolar Depression</a:t>
            </a:r>
          </a:p>
          <a:p>
            <a:pPr algn="ctr">
              <a:lnSpc>
                <a:spcPts val="3200"/>
              </a:lnSpc>
              <a:defRPr/>
            </a:pPr>
            <a:r>
              <a:rPr lang="en-GB" sz="3200" dirty="0">
                <a:solidFill>
                  <a:schemeClr val="tx2"/>
                </a:solidFill>
                <a:latin typeface="+mn-lt"/>
              </a:rPr>
              <a:t>Comparison with </a:t>
            </a:r>
            <a:r>
              <a:rPr lang="en-GB" sz="3200" dirty="0" err="1">
                <a:solidFill>
                  <a:schemeClr val="tx2"/>
                </a:solidFill>
                <a:latin typeface="+mn-lt"/>
              </a:rPr>
              <a:t>unipolar</a:t>
            </a:r>
            <a:r>
              <a:rPr lang="en-GB" sz="3200" dirty="0">
                <a:solidFill>
                  <a:schemeClr val="tx2"/>
                </a:solidFill>
                <a:latin typeface="+mn-lt"/>
              </a:rPr>
              <a:t> depressive episodes </a:t>
            </a:r>
          </a:p>
        </p:txBody>
      </p:sp>
      <p:graphicFrame>
        <p:nvGraphicFramePr>
          <p:cNvPr id="6" name="Table 5"/>
          <p:cNvGraphicFramePr>
            <a:graphicFrameLocks noGrp="1"/>
          </p:cNvGraphicFramePr>
          <p:nvPr/>
        </p:nvGraphicFramePr>
        <p:xfrm>
          <a:off x="468313" y="1584325"/>
          <a:ext cx="8351837" cy="4664079"/>
        </p:xfrm>
        <a:graphic>
          <a:graphicData uri="http://schemas.openxmlformats.org/drawingml/2006/table">
            <a:tbl>
              <a:tblPr firstRow="1" bandRow="1">
                <a:tableStyleId>{5C22544A-7EE6-4342-B048-85BDC9FD1C3A}</a:tableStyleId>
              </a:tblPr>
              <a:tblGrid>
                <a:gridCol w="8351837"/>
              </a:tblGrid>
              <a:tr h="518231">
                <a:tc>
                  <a:txBody>
                    <a:bodyPr/>
                    <a:lstStyle/>
                    <a:p>
                      <a:pPr>
                        <a:lnSpc>
                          <a:spcPct val="200000"/>
                        </a:lnSpc>
                      </a:pPr>
                      <a:r>
                        <a:rPr lang="en-GB" sz="1400" b="0" dirty="0" smtClean="0">
                          <a:solidFill>
                            <a:srgbClr val="000000"/>
                          </a:solidFill>
                        </a:rPr>
                        <a:t>Younger age of onset</a:t>
                      </a:r>
                      <a:endParaRPr lang="en-GB" sz="1400" b="0" dirty="0">
                        <a:solidFill>
                          <a:srgbClr val="000000"/>
                        </a:solidFill>
                      </a:endParaRPr>
                    </a:p>
                  </a:txBody>
                  <a:tcPr marL="91435" marR="91435" marT="45723" marB="4572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r>
              <a:tr h="518231">
                <a:tc>
                  <a:txBody>
                    <a:bodyPr/>
                    <a:lstStyle/>
                    <a:p>
                      <a:pPr>
                        <a:lnSpc>
                          <a:spcPct val="200000"/>
                        </a:lnSpc>
                      </a:pPr>
                      <a:r>
                        <a:rPr lang="en-GB" sz="1400" baseline="0" dirty="0" smtClean="0"/>
                        <a:t>Higher recurrence rates than MDD</a:t>
                      </a:r>
                      <a:endParaRPr lang="en-GB" sz="1400" dirty="0"/>
                    </a:p>
                  </a:txBody>
                  <a:tcPr marL="91435" marR="91435" marT="45723" marB="4572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18231">
                <a:tc>
                  <a:txBody>
                    <a:bodyPr/>
                    <a:lstStyle/>
                    <a:p>
                      <a:pPr>
                        <a:lnSpc>
                          <a:spcPct val="200000"/>
                        </a:lnSpc>
                      </a:pPr>
                      <a:r>
                        <a:rPr lang="en-GB" sz="1400" dirty="0" smtClean="0"/>
                        <a:t>Shorter</a:t>
                      </a:r>
                      <a:r>
                        <a:rPr lang="en-GB" sz="1400" baseline="0" dirty="0" smtClean="0"/>
                        <a:t> episode and cycle length</a:t>
                      </a:r>
                      <a:endParaRPr lang="en-GB" sz="1400" dirty="0"/>
                    </a:p>
                  </a:txBody>
                  <a:tcPr marL="91435" marR="91435" marT="45723" marB="457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8231">
                <a:tc>
                  <a:txBody>
                    <a:bodyPr/>
                    <a:lstStyle/>
                    <a:p>
                      <a:pPr>
                        <a:lnSpc>
                          <a:spcPct val="200000"/>
                        </a:lnSpc>
                      </a:pPr>
                      <a:r>
                        <a:rPr lang="en-GB" sz="1400" dirty="0" smtClean="0"/>
                        <a:t>More inter-episode</a:t>
                      </a:r>
                      <a:r>
                        <a:rPr lang="en-GB" sz="1400" baseline="0" dirty="0" smtClean="0"/>
                        <a:t> mood shifts</a:t>
                      </a:r>
                      <a:endParaRPr lang="en-GB" sz="1400" dirty="0"/>
                    </a:p>
                  </a:txBody>
                  <a:tcPr marL="91435" marR="91435" marT="45723" marB="457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8231">
                <a:tc>
                  <a:txBody>
                    <a:bodyPr/>
                    <a:lstStyle/>
                    <a:p>
                      <a:pPr>
                        <a:lnSpc>
                          <a:spcPct val="200000"/>
                        </a:lnSpc>
                      </a:pPr>
                      <a:r>
                        <a:rPr lang="en-GB" sz="1400" dirty="0" smtClean="0"/>
                        <a:t>Mixed</a:t>
                      </a:r>
                      <a:r>
                        <a:rPr lang="en-GB" sz="1400" baseline="0" dirty="0" smtClean="0"/>
                        <a:t> states, </a:t>
                      </a:r>
                      <a:r>
                        <a:rPr lang="en-GB" sz="1400" dirty="0" smtClean="0"/>
                        <a:t>atypical features, psychosis and psychomotor</a:t>
                      </a:r>
                      <a:r>
                        <a:rPr lang="en-GB" sz="1400" baseline="0" dirty="0" smtClean="0"/>
                        <a:t> retardation</a:t>
                      </a:r>
                      <a:endParaRPr lang="en-GB" sz="1400" dirty="0"/>
                    </a:p>
                  </a:txBody>
                  <a:tcPr marL="91435" marR="91435" marT="45723" marB="457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8231">
                <a:tc>
                  <a:txBody>
                    <a:bodyPr/>
                    <a:lstStyle/>
                    <a:p>
                      <a:pPr>
                        <a:lnSpc>
                          <a:spcPct val="200000"/>
                        </a:lnSpc>
                      </a:pPr>
                      <a:r>
                        <a:rPr lang="en-GB" sz="1400" dirty="0" smtClean="0"/>
                        <a:t>Sex</a:t>
                      </a:r>
                      <a:r>
                        <a:rPr lang="en-GB" sz="1400" baseline="0" dirty="0" smtClean="0"/>
                        <a:t> ratio equal</a:t>
                      </a:r>
                      <a:endParaRPr lang="en-GB" sz="1400" dirty="0"/>
                    </a:p>
                  </a:txBody>
                  <a:tcPr marL="91435" marR="91435" marT="45723" marB="457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8231">
                <a:tc>
                  <a:txBody>
                    <a:bodyPr/>
                    <a:lstStyle/>
                    <a:p>
                      <a:pPr>
                        <a:lnSpc>
                          <a:spcPct val="200000"/>
                        </a:lnSpc>
                      </a:pPr>
                      <a:r>
                        <a:rPr lang="en-GB" sz="1400" dirty="0" smtClean="0"/>
                        <a:t>More</a:t>
                      </a:r>
                      <a:r>
                        <a:rPr lang="en-GB" sz="1400" baseline="0" dirty="0" smtClean="0"/>
                        <a:t> frequent substance abuse, co-morbid anxiety and obsessive-compulsive symptoms</a:t>
                      </a:r>
                      <a:endParaRPr lang="en-GB" sz="1400" dirty="0"/>
                    </a:p>
                  </a:txBody>
                  <a:tcPr marL="91435" marR="91435" marT="45723" marB="457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8231">
                <a:tc>
                  <a:txBody>
                    <a:bodyPr/>
                    <a:lstStyle/>
                    <a:p>
                      <a:pPr>
                        <a:lnSpc>
                          <a:spcPct val="200000"/>
                        </a:lnSpc>
                      </a:pPr>
                      <a:r>
                        <a:rPr lang="en-GB" sz="1400" dirty="0" smtClean="0"/>
                        <a:t>More mania in first degree</a:t>
                      </a:r>
                      <a:r>
                        <a:rPr lang="en-GB" sz="1400" baseline="0" dirty="0" smtClean="0"/>
                        <a:t> relatives</a:t>
                      </a:r>
                      <a:endParaRPr lang="en-GB" sz="1400" dirty="0"/>
                    </a:p>
                  </a:txBody>
                  <a:tcPr marL="91435" marR="91435" marT="45723" marB="457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8231">
                <a:tc>
                  <a:txBody>
                    <a:bodyPr/>
                    <a:lstStyle/>
                    <a:p>
                      <a:pPr>
                        <a:lnSpc>
                          <a:spcPct val="200000"/>
                        </a:lnSpc>
                      </a:pPr>
                      <a:r>
                        <a:rPr lang="en-GB" sz="1400" dirty="0" smtClean="0"/>
                        <a:t>Higher</a:t>
                      </a:r>
                      <a:r>
                        <a:rPr lang="en-GB" sz="1400" baseline="0" dirty="0" smtClean="0"/>
                        <a:t> monozygotic twin concordance</a:t>
                      </a:r>
                      <a:endParaRPr lang="en-GB" sz="1400" dirty="0"/>
                    </a:p>
                  </a:txBody>
                  <a:tcPr marL="91435" marR="91435" marT="45723" marB="457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11290" name="TextBox 6"/>
          <p:cNvSpPr txBox="1">
            <a:spLocks noChangeArrowheads="1"/>
          </p:cNvSpPr>
          <p:nvPr/>
        </p:nvSpPr>
        <p:spPr bwMode="auto">
          <a:xfrm rot="10800000" flipV="1">
            <a:off x="2411413" y="6423025"/>
            <a:ext cx="64087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200" dirty="0" smtClean="0"/>
              <a:t> </a:t>
            </a:r>
            <a:r>
              <a:rPr lang="en-GB" sz="1200" b="1" dirty="0" smtClean="0">
                <a:latin typeface="+mn-lt"/>
              </a:rPr>
              <a:t>Adapted from Goodwin and Jamison, 2007 and </a:t>
            </a:r>
            <a:r>
              <a:rPr lang="en-GB" sz="1200" b="1" dirty="0" err="1" smtClean="0">
                <a:latin typeface="+mn-lt"/>
              </a:rPr>
              <a:t>Baldessarini</a:t>
            </a:r>
            <a:r>
              <a:rPr lang="en-GB" sz="1200" b="1" dirty="0" smtClean="0">
                <a:latin typeface="+mn-lt"/>
              </a:rPr>
              <a:t> et al, 2010</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214313"/>
            <a:ext cx="8953500" cy="1143000"/>
          </a:xfrm>
        </p:spPr>
        <p:txBody>
          <a:bodyPr/>
          <a:lstStyle/>
          <a:p>
            <a:pPr eaLnBrk="1" hangingPunct="1">
              <a:lnSpc>
                <a:spcPct val="150000"/>
              </a:lnSpc>
            </a:pPr>
            <a:r>
              <a:rPr lang="en-GB" smtClean="0"/>
              <a:t>Treating Bipolar Depression as Major Depression</a:t>
            </a:r>
            <a:br>
              <a:rPr lang="en-GB" smtClean="0"/>
            </a:br>
            <a:r>
              <a:rPr lang="en-GB" sz="1800" smtClean="0"/>
              <a:t>Potential</a:t>
            </a:r>
            <a:r>
              <a:rPr lang="en-GB" smtClean="0"/>
              <a:t> </a:t>
            </a:r>
            <a:r>
              <a:rPr lang="en-GB" sz="1800" smtClean="0"/>
              <a:t>Consequences of antidepressant monotherapy</a:t>
            </a:r>
            <a:br>
              <a:rPr lang="en-GB" sz="1800" smtClean="0"/>
            </a:br>
            <a:endParaRPr lang="en-GB" sz="1800" smtClean="0"/>
          </a:p>
        </p:txBody>
      </p:sp>
      <p:sp>
        <p:nvSpPr>
          <p:cNvPr id="7171" name="Rectangle 3"/>
          <p:cNvSpPr>
            <a:spLocks noGrp="1" noChangeArrowheads="1"/>
          </p:cNvSpPr>
          <p:nvPr>
            <p:ph type="body" idx="1"/>
          </p:nvPr>
        </p:nvSpPr>
        <p:spPr>
          <a:xfrm>
            <a:off x="468313" y="1628775"/>
            <a:ext cx="8267700" cy="4968875"/>
          </a:xfrm>
          <a:solidFill>
            <a:schemeClr val="bg1"/>
          </a:solidFill>
        </p:spPr>
        <p:txBody>
          <a:bodyPr/>
          <a:lstStyle/>
          <a:p>
            <a:pPr marL="0" indent="0" eaLnBrk="1" hangingPunct="1">
              <a:lnSpc>
                <a:spcPct val="150000"/>
              </a:lnSpc>
              <a:spcAft>
                <a:spcPct val="20000"/>
              </a:spcAft>
              <a:buFontTx/>
              <a:buNone/>
            </a:pPr>
            <a:r>
              <a:rPr lang="en-GB" sz="1600" smtClean="0">
                <a:solidFill>
                  <a:srgbClr val="C00000"/>
                </a:solidFill>
              </a:rPr>
              <a:t>Little evidence to support the use of antidepressant monotherapy</a:t>
            </a:r>
          </a:p>
          <a:p>
            <a:pPr marL="0" indent="0" eaLnBrk="1" hangingPunct="1">
              <a:lnSpc>
                <a:spcPct val="150000"/>
              </a:lnSpc>
              <a:spcAft>
                <a:spcPct val="20000"/>
              </a:spcAft>
              <a:buFontTx/>
              <a:buNone/>
            </a:pPr>
            <a:r>
              <a:rPr lang="en-GB" sz="1600" smtClean="0"/>
              <a:t>Antidepressant monotherapy may be ineffective </a:t>
            </a:r>
            <a:r>
              <a:rPr lang="en-GB" sz="1200" b="1" smtClean="0"/>
              <a:t>(e.g. McElroy et al, 2010) </a:t>
            </a:r>
          </a:p>
          <a:p>
            <a:pPr marL="0" indent="0">
              <a:lnSpc>
                <a:spcPct val="150000"/>
              </a:lnSpc>
              <a:buFontTx/>
              <a:buNone/>
            </a:pPr>
            <a:r>
              <a:rPr lang="en-GB" sz="1600" smtClean="0"/>
              <a:t>No antidepressant monotherapy explicitly approved by the U.S. F.D.A.. </a:t>
            </a:r>
          </a:p>
          <a:p>
            <a:pPr marL="0" indent="0" eaLnBrk="1" hangingPunct="1">
              <a:spcAft>
                <a:spcPct val="20000"/>
              </a:spcAft>
              <a:buFontTx/>
              <a:buNone/>
            </a:pPr>
            <a:endParaRPr lang="en-GB" sz="1600" smtClean="0">
              <a:solidFill>
                <a:srgbClr val="C00000"/>
              </a:solidFill>
            </a:endParaRPr>
          </a:p>
          <a:p>
            <a:pPr marL="0" indent="0" eaLnBrk="1" hangingPunct="1">
              <a:spcAft>
                <a:spcPct val="20000"/>
              </a:spcAft>
              <a:buFontTx/>
              <a:buNone/>
            </a:pPr>
            <a:r>
              <a:rPr lang="en-GB" sz="1600" smtClean="0">
                <a:solidFill>
                  <a:srgbClr val="C00000"/>
                </a:solidFill>
              </a:rPr>
              <a:t>Manic switching in Bipolar Disorder</a:t>
            </a:r>
          </a:p>
          <a:p>
            <a:pPr marL="0" indent="0">
              <a:lnSpc>
                <a:spcPct val="150000"/>
              </a:lnSpc>
              <a:buFontTx/>
              <a:buNone/>
            </a:pPr>
            <a:r>
              <a:rPr lang="en-GB" sz="1600" smtClean="0"/>
              <a:t>An antidepressant-specific switch risk: estimates vary between 6%-25%. </a:t>
            </a:r>
            <a:endParaRPr lang="de-DE" sz="1600" smtClean="0"/>
          </a:p>
          <a:p>
            <a:pPr marL="0" indent="0">
              <a:lnSpc>
                <a:spcPct val="150000"/>
              </a:lnSpc>
              <a:buFontTx/>
              <a:buNone/>
            </a:pPr>
            <a:r>
              <a:rPr lang="de-DE" sz="1600" smtClean="0"/>
              <a:t>(Recent evidence for protective effect of concomitant mood stabiliser is equivocal.) </a:t>
            </a:r>
          </a:p>
          <a:p>
            <a:pPr marL="0" indent="0">
              <a:lnSpc>
                <a:spcPct val="150000"/>
              </a:lnSpc>
              <a:buFontTx/>
              <a:buNone/>
            </a:pPr>
            <a:r>
              <a:rPr lang="de-DE" sz="1600" smtClean="0"/>
              <a:t>                    </a:t>
            </a:r>
            <a:r>
              <a:rPr lang="de-DE" sz="1200" b="1" smtClean="0"/>
              <a:t>(Bottlender et al, 2001, Tondo et al, 2010;  Baldessarini et al, 2010)</a:t>
            </a:r>
          </a:p>
          <a:p>
            <a:pPr marL="0" indent="0" eaLnBrk="1" hangingPunct="1">
              <a:spcAft>
                <a:spcPct val="20000"/>
              </a:spcAft>
              <a:buFontTx/>
              <a:buNone/>
            </a:pPr>
            <a:endParaRPr lang="de-DE" sz="1600" smtClean="0"/>
          </a:p>
          <a:p>
            <a:pPr marL="0" indent="0" eaLnBrk="1" hangingPunct="1">
              <a:spcAft>
                <a:spcPct val="20000"/>
              </a:spcAft>
              <a:buFontTx/>
              <a:buNone/>
            </a:pPr>
            <a:r>
              <a:rPr lang="en-GB" sz="1600" smtClean="0">
                <a:solidFill>
                  <a:srgbClr val="C00000"/>
                </a:solidFill>
              </a:rPr>
              <a:t>Cycle acceleration in Bipolar Disorder</a:t>
            </a:r>
          </a:p>
          <a:p>
            <a:pPr marL="0" indent="0" eaLnBrk="1" hangingPunct="1">
              <a:spcAft>
                <a:spcPct val="20000"/>
              </a:spcAft>
              <a:buFontTx/>
              <a:buNone/>
            </a:pPr>
            <a:r>
              <a:rPr lang="de-DE" sz="1600" smtClean="0"/>
              <a:t>More research required.</a:t>
            </a:r>
          </a:p>
          <a:p>
            <a:pPr marL="0" indent="0" eaLnBrk="1" hangingPunct="1">
              <a:spcAft>
                <a:spcPct val="20000"/>
              </a:spcAft>
              <a:buFontTx/>
              <a:buNone/>
            </a:pPr>
            <a:r>
              <a:rPr lang="de-DE" sz="1200" b="1" smtClean="0"/>
              <a:t>                                                                                                             (Licht et al, 2008)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a:xfrm>
            <a:off x="179388" y="115888"/>
            <a:ext cx="8964612" cy="1216025"/>
          </a:xfrm>
        </p:spPr>
        <p:txBody>
          <a:bodyPr/>
          <a:lstStyle/>
          <a:p>
            <a:pPr>
              <a:lnSpc>
                <a:spcPct val="150000"/>
              </a:lnSpc>
              <a:defRPr/>
            </a:pPr>
            <a:r>
              <a:rPr lang="en-GB" dirty="0" smtClean="0">
                <a:latin typeface="+mn-lt"/>
              </a:rPr>
              <a:t>Antidepressants for Bipolar Depression: Remission</a:t>
            </a:r>
            <a:br>
              <a:rPr lang="en-GB" dirty="0" smtClean="0">
                <a:latin typeface="+mn-lt"/>
              </a:rPr>
            </a:br>
            <a:r>
              <a:rPr lang="en-GB" sz="1800" dirty="0" smtClean="0">
                <a:latin typeface="+mn-lt"/>
              </a:rPr>
              <a:t>An Updated meta-analysis</a:t>
            </a:r>
          </a:p>
        </p:txBody>
      </p:sp>
      <p:sp>
        <p:nvSpPr>
          <p:cNvPr id="8195" name="TextBox 6"/>
          <p:cNvSpPr txBox="1">
            <a:spLocks noChangeArrowheads="1"/>
          </p:cNvSpPr>
          <p:nvPr/>
        </p:nvSpPr>
        <p:spPr bwMode="auto">
          <a:xfrm>
            <a:off x="4979988" y="6432550"/>
            <a:ext cx="4038600" cy="274638"/>
          </a:xfrm>
          <a:prstGeom prst="rect">
            <a:avLst/>
          </a:prstGeom>
          <a:noFill/>
          <a:ln w="9525">
            <a:noFill/>
            <a:miter lim="800000"/>
            <a:headEnd/>
            <a:tailEnd/>
          </a:ln>
        </p:spPr>
        <p:txBody>
          <a:bodyPr>
            <a:spAutoFit/>
          </a:bodyPr>
          <a:lstStyle/>
          <a:p>
            <a:pPr algn="r"/>
            <a:r>
              <a:rPr lang="en-GB" sz="1200"/>
              <a:t>Sidor &amp; MacQueen 2011</a:t>
            </a:r>
          </a:p>
        </p:txBody>
      </p:sp>
      <p:sp>
        <p:nvSpPr>
          <p:cNvPr id="8196" name="Text Box 17"/>
          <p:cNvSpPr txBox="1">
            <a:spLocks noChangeArrowheads="1"/>
          </p:cNvSpPr>
          <p:nvPr/>
        </p:nvSpPr>
        <p:spPr bwMode="auto">
          <a:xfrm>
            <a:off x="301625" y="1908175"/>
            <a:ext cx="655638" cy="276225"/>
          </a:xfrm>
          <a:prstGeom prst="rect">
            <a:avLst/>
          </a:prstGeom>
          <a:noFill/>
          <a:ln w="31750">
            <a:noFill/>
            <a:miter lim="800000"/>
            <a:headEnd type="none" w="sm" len="sm"/>
            <a:tailEnd type="none" w="sm" len="sm"/>
          </a:ln>
        </p:spPr>
        <p:txBody>
          <a:bodyPr wrap="none">
            <a:spAutoFit/>
          </a:bodyPr>
          <a:lstStyle/>
          <a:p>
            <a:r>
              <a:rPr lang="en-GB" sz="1200">
                <a:solidFill>
                  <a:schemeClr val="tx2"/>
                </a:solidFill>
              </a:rPr>
              <a:t> Study</a:t>
            </a:r>
          </a:p>
        </p:txBody>
      </p:sp>
      <p:sp>
        <p:nvSpPr>
          <p:cNvPr id="8197" name="Text Box 18"/>
          <p:cNvSpPr txBox="1">
            <a:spLocks noChangeArrowheads="1"/>
          </p:cNvSpPr>
          <p:nvPr/>
        </p:nvSpPr>
        <p:spPr bwMode="auto">
          <a:xfrm>
            <a:off x="2524125" y="1908175"/>
            <a:ext cx="1292225" cy="457200"/>
          </a:xfrm>
          <a:prstGeom prst="rect">
            <a:avLst/>
          </a:prstGeom>
          <a:noFill/>
          <a:ln w="31750">
            <a:noFill/>
            <a:miter lim="800000"/>
            <a:headEnd type="none" w="sm" len="sm"/>
            <a:tailEnd type="none" w="sm" len="sm"/>
          </a:ln>
        </p:spPr>
        <p:txBody>
          <a:bodyPr wrap="none">
            <a:spAutoFit/>
          </a:bodyPr>
          <a:lstStyle/>
          <a:p>
            <a:pPr algn="ctr"/>
            <a:r>
              <a:rPr lang="en-GB" sz="1200">
                <a:solidFill>
                  <a:schemeClr val="tx2"/>
                </a:solidFill>
              </a:rPr>
              <a:t>Antidepressant</a:t>
            </a:r>
            <a:br>
              <a:rPr lang="en-GB" sz="1200">
                <a:solidFill>
                  <a:schemeClr val="tx2"/>
                </a:solidFill>
              </a:rPr>
            </a:br>
            <a:r>
              <a:rPr lang="en-GB" sz="1200">
                <a:solidFill>
                  <a:schemeClr val="tx2"/>
                </a:solidFill>
              </a:rPr>
              <a:t>n/N</a:t>
            </a:r>
          </a:p>
        </p:txBody>
      </p:sp>
      <p:sp>
        <p:nvSpPr>
          <p:cNvPr id="8198" name="Text Box 19"/>
          <p:cNvSpPr txBox="1">
            <a:spLocks noChangeArrowheads="1"/>
          </p:cNvSpPr>
          <p:nvPr/>
        </p:nvSpPr>
        <p:spPr bwMode="auto">
          <a:xfrm>
            <a:off x="4049713" y="1908175"/>
            <a:ext cx="768350" cy="457200"/>
          </a:xfrm>
          <a:prstGeom prst="rect">
            <a:avLst/>
          </a:prstGeom>
          <a:noFill/>
          <a:ln w="31750">
            <a:noFill/>
            <a:miter lim="800000"/>
            <a:headEnd type="none" w="sm" len="sm"/>
            <a:tailEnd type="none" w="sm" len="sm"/>
          </a:ln>
        </p:spPr>
        <p:txBody>
          <a:bodyPr wrap="none">
            <a:spAutoFit/>
          </a:bodyPr>
          <a:lstStyle/>
          <a:p>
            <a:pPr algn="ctr"/>
            <a:r>
              <a:rPr lang="en-GB" sz="1200">
                <a:solidFill>
                  <a:schemeClr val="tx2"/>
                </a:solidFill>
              </a:rPr>
              <a:t>Placebo</a:t>
            </a:r>
            <a:br>
              <a:rPr lang="en-GB" sz="1200">
                <a:solidFill>
                  <a:schemeClr val="tx2"/>
                </a:solidFill>
              </a:rPr>
            </a:br>
            <a:r>
              <a:rPr lang="en-GB" sz="1200">
                <a:solidFill>
                  <a:schemeClr val="tx2"/>
                </a:solidFill>
              </a:rPr>
              <a:t>n/N</a:t>
            </a:r>
          </a:p>
        </p:txBody>
      </p:sp>
      <p:sp>
        <p:nvSpPr>
          <p:cNvPr id="8199" name="Text Box 20"/>
          <p:cNvSpPr txBox="1">
            <a:spLocks noChangeArrowheads="1"/>
          </p:cNvSpPr>
          <p:nvPr/>
        </p:nvSpPr>
        <p:spPr bwMode="auto">
          <a:xfrm>
            <a:off x="5043488" y="1908175"/>
            <a:ext cx="1577975" cy="461963"/>
          </a:xfrm>
          <a:prstGeom prst="rect">
            <a:avLst/>
          </a:prstGeom>
          <a:noFill/>
          <a:ln w="31750">
            <a:noFill/>
            <a:miter lim="800000"/>
            <a:headEnd type="none" w="sm" len="sm"/>
            <a:tailEnd type="none" w="sm" len="sm"/>
          </a:ln>
        </p:spPr>
        <p:txBody>
          <a:bodyPr wrap="none">
            <a:spAutoFit/>
          </a:bodyPr>
          <a:lstStyle/>
          <a:p>
            <a:pPr algn="ctr"/>
            <a:r>
              <a:rPr lang="en-GB" sz="1200">
                <a:solidFill>
                  <a:schemeClr val="tx2"/>
                </a:solidFill>
              </a:rPr>
              <a:t>Fixed relative risk </a:t>
            </a:r>
            <a:br>
              <a:rPr lang="en-GB" sz="1200">
                <a:solidFill>
                  <a:schemeClr val="tx2"/>
                </a:solidFill>
              </a:rPr>
            </a:br>
            <a:r>
              <a:rPr lang="en-GB" sz="1200">
                <a:solidFill>
                  <a:schemeClr val="tx2"/>
                </a:solidFill>
              </a:rPr>
              <a:t>(95% CI)</a:t>
            </a:r>
          </a:p>
        </p:txBody>
      </p:sp>
      <p:sp>
        <p:nvSpPr>
          <p:cNvPr id="8200" name="Text Box 21"/>
          <p:cNvSpPr txBox="1">
            <a:spLocks noChangeArrowheads="1"/>
          </p:cNvSpPr>
          <p:nvPr/>
        </p:nvSpPr>
        <p:spPr bwMode="auto">
          <a:xfrm>
            <a:off x="7246938" y="1908175"/>
            <a:ext cx="1535112" cy="461963"/>
          </a:xfrm>
          <a:prstGeom prst="rect">
            <a:avLst/>
          </a:prstGeom>
          <a:noFill/>
          <a:ln w="31750">
            <a:noFill/>
            <a:miter lim="800000"/>
            <a:headEnd type="none" w="sm" len="sm"/>
            <a:tailEnd type="none" w="sm" len="sm"/>
          </a:ln>
        </p:spPr>
        <p:txBody>
          <a:bodyPr wrap="none">
            <a:spAutoFit/>
          </a:bodyPr>
          <a:lstStyle/>
          <a:p>
            <a:pPr algn="ctr"/>
            <a:r>
              <a:rPr lang="en-GB" sz="1200">
                <a:solidFill>
                  <a:schemeClr val="tx2"/>
                </a:solidFill>
              </a:rPr>
              <a:t>Fixed relative risk</a:t>
            </a:r>
            <a:br>
              <a:rPr lang="en-GB" sz="1200">
                <a:solidFill>
                  <a:schemeClr val="tx2"/>
                </a:solidFill>
              </a:rPr>
            </a:br>
            <a:r>
              <a:rPr lang="en-GB" sz="1200">
                <a:solidFill>
                  <a:schemeClr val="tx2"/>
                </a:solidFill>
              </a:rPr>
              <a:t>(95% CI)</a:t>
            </a:r>
          </a:p>
        </p:txBody>
      </p:sp>
      <p:sp>
        <p:nvSpPr>
          <p:cNvPr id="8201" name="Text Box 30"/>
          <p:cNvSpPr txBox="1">
            <a:spLocks noChangeArrowheads="1"/>
          </p:cNvSpPr>
          <p:nvPr/>
        </p:nvSpPr>
        <p:spPr bwMode="auto">
          <a:xfrm>
            <a:off x="4870450" y="5629275"/>
            <a:ext cx="782638" cy="461963"/>
          </a:xfrm>
          <a:prstGeom prst="rect">
            <a:avLst/>
          </a:prstGeom>
          <a:noFill/>
          <a:ln w="31750">
            <a:noFill/>
            <a:miter lim="800000"/>
            <a:headEnd type="none" w="sm" len="sm"/>
            <a:tailEnd type="none" w="sm" len="sm"/>
          </a:ln>
        </p:spPr>
        <p:txBody>
          <a:bodyPr wrap="none">
            <a:spAutoFit/>
          </a:bodyPr>
          <a:lstStyle/>
          <a:p>
            <a:pPr algn="ctr"/>
            <a:r>
              <a:rPr lang="en-GB" sz="1200"/>
              <a:t>Favours</a:t>
            </a:r>
            <a:br>
              <a:rPr lang="en-GB" sz="1200"/>
            </a:br>
            <a:r>
              <a:rPr lang="en-GB" sz="1200"/>
              <a:t>placebo</a:t>
            </a:r>
          </a:p>
        </p:txBody>
      </p:sp>
      <p:sp>
        <p:nvSpPr>
          <p:cNvPr id="8202" name="Text Box 31"/>
          <p:cNvSpPr txBox="1">
            <a:spLocks noChangeArrowheads="1"/>
          </p:cNvSpPr>
          <p:nvPr/>
        </p:nvSpPr>
        <p:spPr bwMode="auto">
          <a:xfrm>
            <a:off x="5815013" y="5629275"/>
            <a:ext cx="1431925" cy="457200"/>
          </a:xfrm>
          <a:prstGeom prst="rect">
            <a:avLst/>
          </a:prstGeom>
          <a:solidFill>
            <a:schemeClr val="bg1"/>
          </a:solidFill>
          <a:ln w="9525">
            <a:noFill/>
            <a:miter lim="800000"/>
            <a:headEnd/>
            <a:tailEnd/>
          </a:ln>
        </p:spPr>
        <p:txBody>
          <a:bodyPr>
            <a:spAutoFit/>
          </a:bodyPr>
          <a:lstStyle/>
          <a:p>
            <a:pPr algn="ctr"/>
            <a:r>
              <a:rPr lang="en-GB" sz="1200"/>
              <a:t>Favours</a:t>
            </a:r>
            <a:br>
              <a:rPr lang="en-GB" sz="1200"/>
            </a:br>
            <a:r>
              <a:rPr lang="en-GB" sz="1200"/>
              <a:t>antidepressant</a:t>
            </a:r>
          </a:p>
        </p:txBody>
      </p:sp>
      <p:sp>
        <p:nvSpPr>
          <p:cNvPr id="8203" name="Line 32"/>
          <p:cNvSpPr>
            <a:spLocks noChangeShapeType="1"/>
          </p:cNvSpPr>
          <p:nvPr/>
        </p:nvSpPr>
        <p:spPr bwMode="auto">
          <a:xfrm>
            <a:off x="4692650" y="5291138"/>
            <a:ext cx="2311400" cy="0"/>
          </a:xfrm>
          <a:prstGeom prst="line">
            <a:avLst/>
          </a:prstGeom>
          <a:noFill/>
          <a:ln w="19050">
            <a:solidFill>
              <a:schemeClr val="tx1"/>
            </a:solidFill>
            <a:round/>
            <a:headEnd type="none" w="sm" len="sm"/>
            <a:tailEnd type="none" w="sm" len="sm"/>
          </a:ln>
        </p:spPr>
        <p:txBody>
          <a:bodyPr/>
          <a:lstStyle/>
          <a:p>
            <a:endParaRPr lang="en-CA"/>
          </a:p>
        </p:txBody>
      </p:sp>
      <p:sp>
        <p:nvSpPr>
          <p:cNvPr id="8204" name="Line 33"/>
          <p:cNvSpPr>
            <a:spLocks noChangeShapeType="1"/>
          </p:cNvSpPr>
          <p:nvPr/>
        </p:nvSpPr>
        <p:spPr bwMode="auto">
          <a:xfrm>
            <a:off x="4705350" y="5294313"/>
            <a:ext cx="0" cy="69850"/>
          </a:xfrm>
          <a:prstGeom prst="line">
            <a:avLst/>
          </a:prstGeom>
          <a:noFill/>
          <a:ln w="19050">
            <a:solidFill>
              <a:schemeClr val="tx1"/>
            </a:solidFill>
            <a:round/>
            <a:headEnd type="none" w="sm" len="sm"/>
            <a:tailEnd type="none" w="sm" len="sm"/>
          </a:ln>
        </p:spPr>
        <p:txBody>
          <a:bodyPr/>
          <a:lstStyle/>
          <a:p>
            <a:endParaRPr lang="en-CA"/>
          </a:p>
        </p:txBody>
      </p:sp>
      <p:sp>
        <p:nvSpPr>
          <p:cNvPr id="8205" name="Line 34"/>
          <p:cNvSpPr>
            <a:spLocks noChangeShapeType="1"/>
          </p:cNvSpPr>
          <p:nvPr/>
        </p:nvSpPr>
        <p:spPr bwMode="auto">
          <a:xfrm>
            <a:off x="5048250" y="5294313"/>
            <a:ext cx="0" cy="69850"/>
          </a:xfrm>
          <a:prstGeom prst="line">
            <a:avLst/>
          </a:prstGeom>
          <a:noFill/>
          <a:ln w="19050">
            <a:solidFill>
              <a:schemeClr val="tx1"/>
            </a:solidFill>
            <a:round/>
            <a:headEnd type="none" w="sm" len="sm"/>
            <a:tailEnd type="none" w="sm" len="sm"/>
          </a:ln>
        </p:spPr>
        <p:txBody>
          <a:bodyPr/>
          <a:lstStyle/>
          <a:p>
            <a:endParaRPr lang="en-CA"/>
          </a:p>
        </p:txBody>
      </p:sp>
      <p:sp>
        <p:nvSpPr>
          <p:cNvPr id="8206" name="Line 35"/>
          <p:cNvSpPr>
            <a:spLocks noChangeShapeType="1"/>
          </p:cNvSpPr>
          <p:nvPr/>
        </p:nvSpPr>
        <p:spPr bwMode="auto">
          <a:xfrm>
            <a:off x="5505450" y="5294313"/>
            <a:ext cx="0" cy="69850"/>
          </a:xfrm>
          <a:prstGeom prst="line">
            <a:avLst/>
          </a:prstGeom>
          <a:noFill/>
          <a:ln w="19050">
            <a:solidFill>
              <a:schemeClr val="tx1"/>
            </a:solidFill>
            <a:round/>
            <a:headEnd type="none" w="sm" len="sm"/>
            <a:tailEnd type="none" w="sm" len="sm"/>
          </a:ln>
        </p:spPr>
        <p:txBody>
          <a:bodyPr/>
          <a:lstStyle/>
          <a:p>
            <a:endParaRPr lang="en-CA"/>
          </a:p>
        </p:txBody>
      </p:sp>
      <p:sp>
        <p:nvSpPr>
          <p:cNvPr id="8207" name="Line 36"/>
          <p:cNvSpPr>
            <a:spLocks noChangeShapeType="1"/>
          </p:cNvSpPr>
          <p:nvPr/>
        </p:nvSpPr>
        <p:spPr bwMode="auto">
          <a:xfrm>
            <a:off x="5848350" y="2471738"/>
            <a:ext cx="0" cy="2882900"/>
          </a:xfrm>
          <a:prstGeom prst="line">
            <a:avLst/>
          </a:prstGeom>
          <a:noFill/>
          <a:ln w="19050">
            <a:solidFill>
              <a:schemeClr val="tx1"/>
            </a:solidFill>
            <a:round/>
            <a:headEnd type="none" w="sm" len="sm"/>
            <a:tailEnd type="none" w="sm" len="sm"/>
          </a:ln>
        </p:spPr>
        <p:txBody>
          <a:bodyPr/>
          <a:lstStyle/>
          <a:p>
            <a:endParaRPr lang="en-CA"/>
          </a:p>
        </p:txBody>
      </p:sp>
      <p:sp>
        <p:nvSpPr>
          <p:cNvPr id="8208" name="Line 37"/>
          <p:cNvSpPr>
            <a:spLocks noChangeShapeType="1"/>
          </p:cNvSpPr>
          <p:nvPr/>
        </p:nvSpPr>
        <p:spPr bwMode="auto">
          <a:xfrm>
            <a:off x="6196013" y="5297488"/>
            <a:ext cx="0" cy="69850"/>
          </a:xfrm>
          <a:prstGeom prst="line">
            <a:avLst/>
          </a:prstGeom>
          <a:noFill/>
          <a:ln w="19050">
            <a:solidFill>
              <a:schemeClr val="tx1"/>
            </a:solidFill>
            <a:round/>
            <a:headEnd type="none" w="sm" len="sm"/>
            <a:tailEnd type="none" w="sm" len="sm"/>
          </a:ln>
        </p:spPr>
        <p:txBody>
          <a:bodyPr/>
          <a:lstStyle/>
          <a:p>
            <a:endParaRPr lang="en-CA"/>
          </a:p>
        </p:txBody>
      </p:sp>
      <p:sp>
        <p:nvSpPr>
          <p:cNvPr id="8209" name="Line 38"/>
          <p:cNvSpPr>
            <a:spLocks noChangeShapeType="1"/>
          </p:cNvSpPr>
          <p:nvPr/>
        </p:nvSpPr>
        <p:spPr bwMode="auto">
          <a:xfrm>
            <a:off x="6643688" y="5297488"/>
            <a:ext cx="0" cy="69850"/>
          </a:xfrm>
          <a:prstGeom prst="line">
            <a:avLst/>
          </a:prstGeom>
          <a:noFill/>
          <a:ln w="19050">
            <a:solidFill>
              <a:schemeClr val="tx1"/>
            </a:solidFill>
            <a:round/>
            <a:headEnd type="none" w="sm" len="sm"/>
            <a:tailEnd type="none" w="sm" len="sm"/>
          </a:ln>
        </p:spPr>
        <p:txBody>
          <a:bodyPr/>
          <a:lstStyle/>
          <a:p>
            <a:endParaRPr lang="en-CA"/>
          </a:p>
        </p:txBody>
      </p:sp>
      <p:sp>
        <p:nvSpPr>
          <p:cNvPr id="8210" name="Line 39"/>
          <p:cNvSpPr>
            <a:spLocks noChangeShapeType="1"/>
          </p:cNvSpPr>
          <p:nvPr/>
        </p:nvSpPr>
        <p:spPr bwMode="auto">
          <a:xfrm>
            <a:off x="6996113" y="5297488"/>
            <a:ext cx="0" cy="69850"/>
          </a:xfrm>
          <a:prstGeom prst="line">
            <a:avLst/>
          </a:prstGeom>
          <a:noFill/>
          <a:ln w="19050">
            <a:solidFill>
              <a:schemeClr val="tx1"/>
            </a:solidFill>
            <a:round/>
            <a:headEnd type="none" w="sm" len="sm"/>
            <a:tailEnd type="none" w="sm" len="sm"/>
          </a:ln>
        </p:spPr>
        <p:txBody>
          <a:bodyPr/>
          <a:lstStyle/>
          <a:p>
            <a:endParaRPr lang="en-CA"/>
          </a:p>
        </p:txBody>
      </p:sp>
      <p:sp>
        <p:nvSpPr>
          <p:cNvPr id="8211" name="Text Box 40"/>
          <p:cNvSpPr txBox="1">
            <a:spLocks noChangeArrowheads="1"/>
          </p:cNvSpPr>
          <p:nvPr/>
        </p:nvSpPr>
        <p:spPr bwMode="auto">
          <a:xfrm>
            <a:off x="4506913" y="5327650"/>
            <a:ext cx="395287" cy="274638"/>
          </a:xfrm>
          <a:prstGeom prst="rect">
            <a:avLst/>
          </a:prstGeom>
          <a:noFill/>
          <a:ln w="31750">
            <a:noFill/>
            <a:miter lim="800000"/>
            <a:headEnd type="none" w="sm" len="sm"/>
            <a:tailEnd type="none" w="sm" len="sm"/>
          </a:ln>
        </p:spPr>
        <p:txBody>
          <a:bodyPr wrap="none">
            <a:spAutoFit/>
          </a:bodyPr>
          <a:lstStyle/>
          <a:p>
            <a:pPr algn="ctr"/>
            <a:r>
              <a:rPr lang="en-GB" sz="1200"/>
              <a:t>0.1</a:t>
            </a:r>
          </a:p>
        </p:txBody>
      </p:sp>
      <p:sp>
        <p:nvSpPr>
          <p:cNvPr id="8212" name="Text Box 41"/>
          <p:cNvSpPr txBox="1">
            <a:spLocks noChangeArrowheads="1"/>
          </p:cNvSpPr>
          <p:nvPr/>
        </p:nvSpPr>
        <p:spPr bwMode="auto">
          <a:xfrm>
            <a:off x="4851400" y="5327650"/>
            <a:ext cx="395288" cy="274638"/>
          </a:xfrm>
          <a:prstGeom prst="rect">
            <a:avLst/>
          </a:prstGeom>
          <a:noFill/>
          <a:ln w="31750">
            <a:noFill/>
            <a:miter lim="800000"/>
            <a:headEnd type="none" w="sm" len="sm"/>
            <a:tailEnd type="none" w="sm" len="sm"/>
          </a:ln>
        </p:spPr>
        <p:txBody>
          <a:bodyPr wrap="none">
            <a:spAutoFit/>
          </a:bodyPr>
          <a:lstStyle/>
          <a:p>
            <a:pPr algn="ctr"/>
            <a:r>
              <a:rPr lang="en-GB" sz="1200"/>
              <a:t>0.2</a:t>
            </a:r>
          </a:p>
        </p:txBody>
      </p:sp>
      <p:sp>
        <p:nvSpPr>
          <p:cNvPr id="8213" name="Text Box 42"/>
          <p:cNvSpPr txBox="1">
            <a:spLocks noChangeArrowheads="1"/>
          </p:cNvSpPr>
          <p:nvPr/>
        </p:nvSpPr>
        <p:spPr bwMode="auto">
          <a:xfrm>
            <a:off x="5307013" y="5327650"/>
            <a:ext cx="395287" cy="274638"/>
          </a:xfrm>
          <a:prstGeom prst="rect">
            <a:avLst/>
          </a:prstGeom>
          <a:noFill/>
          <a:ln w="31750">
            <a:noFill/>
            <a:miter lim="800000"/>
            <a:headEnd type="none" w="sm" len="sm"/>
            <a:tailEnd type="none" w="sm" len="sm"/>
          </a:ln>
        </p:spPr>
        <p:txBody>
          <a:bodyPr wrap="none">
            <a:spAutoFit/>
          </a:bodyPr>
          <a:lstStyle/>
          <a:p>
            <a:pPr algn="ctr"/>
            <a:r>
              <a:rPr lang="en-GB" sz="1200"/>
              <a:t>0.5</a:t>
            </a:r>
          </a:p>
        </p:txBody>
      </p:sp>
      <p:sp>
        <p:nvSpPr>
          <p:cNvPr id="8214" name="Text Box 43"/>
          <p:cNvSpPr txBox="1">
            <a:spLocks noChangeArrowheads="1"/>
          </p:cNvSpPr>
          <p:nvPr/>
        </p:nvSpPr>
        <p:spPr bwMode="auto">
          <a:xfrm>
            <a:off x="5713413" y="5327650"/>
            <a:ext cx="268287" cy="274638"/>
          </a:xfrm>
          <a:prstGeom prst="rect">
            <a:avLst/>
          </a:prstGeom>
          <a:noFill/>
          <a:ln w="31750">
            <a:noFill/>
            <a:miter lim="800000"/>
            <a:headEnd type="none" w="sm" len="sm"/>
            <a:tailEnd type="none" w="sm" len="sm"/>
          </a:ln>
        </p:spPr>
        <p:txBody>
          <a:bodyPr wrap="none">
            <a:spAutoFit/>
          </a:bodyPr>
          <a:lstStyle/>
          <a:p>
            <a:pPr algn="ctr"/>
            <a:r>
              <a:rPr lang="en-GB" sz="1200"/>
              <a:t>1</a:t>
            </a:r>
          </a:p>
        </p:txBody>
      </p:sp>
      <p:sp>
        <p:nvSpPr>
          <p:cNvPr id="8215" name="Text Box 44"/>
          <p:cNvSpPr txBox="1">
            <a:spLocks noChangeArrowheads="1"/>
          </p:cNvSpPr>
          <p:nvPr/>
        </p:nvSpPr>
        <p:spPr bwMode="auto">
          <a:xfrm>
            <a:off x="6062663" y="5327650"/>
            <a:ext cx="268287" cy="274638"/>
          </a:xfrm>
          <a:prstGeom prst="rect">
            <a:avLst/>
          </a:prstGeom>
          <a:noFill/>
          <a:ln w="31750">
            <a:noFill/>
            <a:miter lim="800000"/>
            <a:headEnd type="none" w="sm" len="sm"/>
            <a:tailEnd type="none" w="sm" len="sm"/>
          </a:ln>
        </p:spPr>
        <p:txBody>
          <a:bodyPr wrap="none">
            <a:spAutoFit/>
          </a:bodyPr>
          <a:lstStyle/>
          <a:p>
            <a:pPr algn="ctr"/>
            <a:r>
              <a:rPr lang="en-GB" sz="1200"/>
              <a:t>2</a:t>
            </a:r>
          </a:p>
        </p:txBody>
      </p:sp>
      <p:sp>
        <p:nvSpPr>
          <p:cNvPr id="8216" name="Text Box 45"/>
          <p:cNvSpPr txBox="1">
            <a:spLocks noChangeArrowheads="1"/>
          </p:cNvSpPr>
          <p:nvPr/>
        </p:nvSpPr>
        <p:spPr bwMode="auto">
          <a:xfrm>
            <a:off x="6507163" y="5327650"/>
            <a:ext cx="268287" cy="274638"/>
          </a:xfrm>
          <a:prstGeom prst="rect">
            <a:avLst/>
          </a:prstGeom>
          <a:noFill/>
          <a:ln w="31750">
            <a:noFill/>
            <a:miter lim="800000"/>
            <a:headEnd type="none" w="sm" len="sm"/>
            <a:tailEnd type="none" w="sm" len="sm"/>
          </a:ln>
        </p:spPr>
        <p:txBody>
          <a:bodyPr wrap="none">
            <a:spAutoFit/>
          </a:bodyPr>
          <a:lstStyle/>
          <a:p>
            <a:pPr algn="ctr"/>
            <a:r>
              <a:rPr lang="en-GB" sz="1200"/>
              <a:t>5</a:t>
            </a:r>
          </a:p>
        </p:txBody>
      </p:sp>
      <p:sp>
        <p:nvSpPr>
          <p:cNvPr id="8217" name="Text Box 46"/>
          <p:cNvSpPr txBox="1">
            <a:spLocks noChangeArrowheads="1"/>
          </p:cNvSpPr>
          <p:nvPr/>
        </p:nvSpPr>
        <p:spPr bwMode="auto">
          <a:xfrm>
            <a:off x="6819900" y="5327650"/>
            <a:ext cx="352425" cy="274638"/>
          </a:xfrm>
          <a:prstGeom prst="rect">
            <a:avLst/>
          </a:prstGeom>
          <a:noFill/>
          <a:ln w="31750">
            <a:noFill/>
            <a:miter lim="800000"/>
            <a:headEnd type="none" w="sm" len="sm"/>
            <a:tailEnd type="none" w="sm" len="sm"/>
          </a:ln>
        </p:spPr>
        <p:txBody>
          <a:bodyPr wrap="none">
            <a:spAutoFit/>
          </a:bodyPr>
          <a:lstStyle/>
          <a:p>
            <a:pPr algn="ctr"/>
            <a:r>
              <a:rPr lang="en-GB" sz="1200"/>
              <a:t>10</a:t>
            </a:r>
          </a:p>
        </p:txBody>
      </p:sp>
      <p:sp>
        <p:nvSpPr>
          <p:cNvPr id="8218" name="Text Box 25"/>
          <p:cNvSpPr txBox="1">
            <a:spLocks noChangeArrowheads="1"/>
          </p:cNvSpPr>
          <p:nvPr/>
        </p:nvSpPr>
        <p:spPr bwMode="auto">
          <a:xfrm>
            <a:off x="2968625" y="4546600"/>
            <a:ext cx="436563" cy="274638"/>
          </a:xfrm>
          <a:prstGeom prst="rect">
            <a:avLst/>
          </a:prstGeom>
          <a:noFill/>
          <a:ln w="31750">
            <a:noFill/>
            <a:miter lim="800000"/>
            <a:headEnd type="none" w="sm" len="sm"/>
            <a:tailEnd type="none" w="sm" len="sm"/>
          </a:ln>
        </p:spPr>
        <p:txBody>
          <a:bodyPr wrap="none">
            <a:spAutoFit/>
          </a:bodyPr>
          <a:lstStyle/>
          <a:p>
            <a:pPr algn="ctr"/>
            <a:r>
              <a:rPr lang="en-GB" sz="1200"/>
              <a:t>334</a:t>
            </a:r>
          </a:p>
        </p:txBody>
      </p:sp>
      <p:sp>
        <p:nvSpPr>
          <p:cNvPr id="8219" name="Text Box 26"/>
          <p:cNvSpPr txBox="1">
            <a:spLocks noChangeArrowheads="1"/>
          </p:cNvSpPr>
          <p:nvPr/>
        </p:nvSpPr>
        <p:spPr bwMode="auto">
          <a:xfrm>
            <a:off x="4222750" y="4546600"/>
            <a:ext cx="436563" cy="274638"/>
          </a:xfrm>
          <a:prstGeom prst="rect">
            <a:avLst/>
          </a:prstGeom>
          <a:noFill/>
          <a:ln w="31750">
            <a:noFill/>
            <a:miter lim="800000"/>
            <a:headEnd type="none" w="sm" len="sm"/>
            <a:tailEnd type="none" w="sm" len="sm"/>
          </a:ln>
        </p:spPr>
        <p:txBody>
          <a:bodyPr wrap="none">
            <a:spAutoFit/>
          </a:bodyPr>
          <a:lstStyle/>
          <a:p>
            <a:pPr algn="ctr"/>
            <a:r>
              <a:rPr lang="en-GB" sz="1200"/>
              <a:t>573</a:t>
            </a:r>
          </a:p>
        </p:txBody>
      </p:sp>
      <p:sp>
        <p:nvSpPr>
          <p:cNvPr id="8220" name="Text Box 27"/>
          <p:cNvSpPr txBox="1">
            <a:spLocks noChangeArrowheads="1"/>
          </p:cNvSpPr>
          <p:nvPr/>
        </p:nvSpPr>
        <p:spPr bwMode="auto">
          <a:xfrm>
            <a:off x="349250" y="4545013"/>
            <a:ext cx="1141413" cy="276225"/>
          </a:xfrm>
          <a:prstGeom prst="rect">
            <a:avLst/>
          </a:prstGeom>
          <a:noFill/>
          <a:ln w="31750">
            <a:noFill/>
            <a:miter lim="800000"/>
            <a:headEnd type="none" w="sm" len="sm"/>
            <a:tailEnd type="none" w="sm" len="sm"/>
          </a:ln>
        </p:spPr>
        <p:txBody>
          <a:bodyPr wrap="none">
            <a:spAutoFit/>
          </a:bodyPr>
          <a:lstStyle/>
          <a:p>
            <a:r>
              <a:rPr lang="en-GB" sz="1200"/>
              <a:t>Total Number </a:t>
            </a:r>
          </a:p>
        </p:txBody>
      </p:sp>
      <p:sp>
        <p:nvSpPr>
          <p:cNvPr id="8221" name="Text Box 29"/>
          <p:cNvSpPr txBox="1">
            <a:spLocks noChangeArrowheads="1"/>
          </p:cNvSpPr>
          <p:nvPr/>
        </p:nvSpPr>
        <p:spPr bwMode="auto">
          <a:xfrm>
            <a:off x="7348538" y="4546600"/>
            <a:ext cx="1312862" cy="276225"/>
          </a:xfrm>
          <a:prstGeom prst="rect">
            <a:avLst/>
          </a:prstGeom>
          <a:noFill/>
          <a:ln w="31750">
            <a:noFill/>
            <a:miter lim="800000"/>
            <a:headEnd type="none" w="sm" len="sm"/>
            <a:tailEnd type="none" w="sm" len="sm"/>
          </a:ln>
        </p:spPr>
        <p:txBody>
          <a:bodyPr wrap="none">
            <a:spAutoFit/>
          </a:bodyPr>
          <a:lstStyle/>
          <a:p>
            <a:pPr algn="ctr"/>
            <a:r>
              <a:rPr lang="en-GB" sz="1200"/>
              <a:t>1.20 (0.98, 1.47)</a:t>
            </a:r>
          </a:p>
        </p:txBody>
      </p:sp>
      <p:sp>
        <p:nvSpPr>
          <p:cNvPr id="8222" name="AutoShape 56"/>
          <p:cNvSpPr>
            <a:spLocks noChangeArrowheads="1"/>
          </p:cNvSpPr>
          <p:nvPr/>
        </p:nvSpPr>
        <p:spPr bwMode="auto">
          <a:xfrm>
            <a:off x="5845175" y="4602163"/>
            <a:ext cx="196850" cy="174625"/>
          </a:xfrm>
          <a:prstGeom prst="diamond">
            <a:avLst/>
          </a:prstGeom>
          <a:solidFill>
            <a:srgbClr val="7030A0"/>
          </a:solidFill>
          <a:ln w="6350">
            <a:solidFill>
              <a:srgbClr val="D8BEEC"/>
            </a:solidFill>
            <a:miter lim="800000"/>
            <a:headEnd type="none" w="sm" len="sm"/>
            <a:tailEnd type="none" w="sm" len="sm"/>
          </a:ln>
        </p:spPr>
        <p:txBody>
          <a:bodyPr wrap="none" anchor="ctr"/>
          <a:lstStyle/>
          <a:p>
            <a:endParaRPr lang="en-GB"/>
          </a:p>
        </p:txBody>
      </p:sp>
      <p:sp>
        <p:nvSpPr>
          <p:cNvPr id="8223" name="Text Box 22"/>
          <p:cNvSpPr txBox="1">
            <a:spLocks noChangeArrowheads="1"/>
          </p:cNvSpPr>
          <p:nvPr/>
        </p:nvSpPr>
        <p:spPr bwMode="auto">
          <a:xfrm>
            <a:off x="301625" y="3976688"/>
            <a:ext cx="2216150" cy="457200"/>
          </a:xfrm>
          <a:prstGeom prst="rect">
            <a:avLst/>
          </a:prstGeom>
          <a:noFill/>
          <a:ln w="31750">
            <a:noFill/>
            <a:miter lim="800000"/>
            <a:headEnd type="none" w="sm" len="sm"/>
            <a:tailEnd type="none" w="sm" len="sm"/>
          </a:ln>
        </p:spPr>
        <p:txBody>
          <a:bodyPr wrap="none">
            <a:spAutoFit/>
          </a:bodyPr>
          <a:lstStyle/>
          <a:p>
            <a:r>
              <a:rPr lang="en-GB" sz="1200"/>
              <a:t> Sachs et al 2007</a:t>
            </a:r>
            <a:br>
              <a:rPr lang="en-GB" sz="1200"/>
            </a:br>
            <a:r>
              <a:rPr lang="en-GB" sz="1200"/>
              <a:t> </a:t>
            </a:r>
            <a:r>
              <a:rPr lang="en-GB" sz="1200">
                <a:solidFill>
                  <a:schemeClr val="tx2"/>
                </a:solidFill>
              </a:rPr>
              <a:t>Adjunctive antidepressants</a:t>
            </a:r>
          </a:p>
        </p:txBody>
      </p:sp>
      <p:sp>
        <p:nvSpPr>
          <p:cNvPr id="8224" name="Text Box 24"/>
          <p:cNvSpPr txBox="1">
            <a:spLocks noChangeArrowheads="1"/>
          </p:cNvSpPr>
          <p:nvPr/>
        </p:nvSpPr>
        <p:spPr bwMode="auto">
          <a:xfrm>
            <a:off x="4111625" y="4060825"/>
            <a:ext cx="647700" cy="274638"/>
          </a:xfrm>
          <a:prstGeom prst="rect">
            <a:avLst/>
          </a:prstGeom>
          <a:noFill/>
          <a:ln w="31750">
            <a:noFill/>
            <a:miter lim="800000"/>
            <a:headEnd type="none" w="sm" len="sm"/>
            <a:tailEnd type="none" w="sm" len="sm"/>
          </a:ln>
        </p:spPr>
        <p:txBody>
          <a:bodyPr wrap="none">
            <a:spAutoFit/>
          </a:bodyPr>
          <a:lstStyle/>
          <a:p>
            <a:pPr algn="ctr"/>
            <a:r>
              <a:rPr lang="en-GB" sz="1200"/>
              <a:t>40/169</a:t>
            </a:r>
          </a:p>
        </p:txBody>
      </p:sp>
      <p:sp>
        <p:nvSpPr>
          <p:cNvPr id="8225" name="Text Box 28"/>
          <p:cNvSpPr txBox="1">
            <a:spLocks noChangeArrowheads="1"/>
          </p:cNvSpPr>
          <p:nvPr/>
        </p:nvSpPr>
        <p:spPr bwMode="auto">
          <a:xfrm>
            <a:off x="7358063" y="4060825"/>
            <a:ext cx="1312862" cy="276225"/>
          </a:xfrm>
          <a:prstGeom prst="rect">
            <a:avLst/>
          </a:prstGeom>
          <a:noFill/>
          <a:ln w="31750">
            <a:noFill/>
            <a:miter lim="800000"/>
            <a:headEnd type="none" w="sm" len="sm"/>
            <a:tailEnd type="none" w="sm" len="sm"/>
          </a:ln>
        </p:spPr>
        <p:txBody>
          <a:bodyPr wrap="none">
            <a:spAutoFit/>
          </a:bodyPr>
          <a:lstStyle/>
          <a:p>
            <a:pPr algn="ctr"/>
            <a:r>
              <a:rPr lang="en-GB" sz="1200"/>
              <a:t>0.83 (0.55, 1.25)</a:t>
            </a:r>
          </a:p>
        </p:txBody>
      </p:sp>
      <p:sp>
        <p:nvSpPr>
          <p:cNvPr id="8226" name="Line 50"/>
          <p:cNvSpPr>
            <a:spLocks noChangeShapeType="1"/>
          </p:cNvSpPr>
          <p:nvPr/>
        </p:nvSpPr>
        <p:spPr bwMode="auto">
          <a:xfrm>
            <a:off x="5551488" y="4203700"/>
            <a:ext cx="393700" cy="0"/>
          </a:xfrm>
          <a:prstGeom prst="line">
            <a:avLst/>
          </a:prstGeom>
          <a:noFill/>
          <a:ln w="19050">
            <a:solidFill>
              <a:srgbClr val="D8BEEC"/>
            </a:solidFill>
            <a:round/>
            <a:headEnd type="none" w="sm" len="sm"/>
            <a:tailEnd type="none" w="sm" len="sm"/>
          </a:ln>
        </p:spPr>
        <p:txBody>
          <a:bodyPr/>
          <a:lstStyle/>
          <a:p>
            <a:endParaRPr lang="en-CA"/>
          </a:p>
        </p:txBody>
      </p:sp>
      <p:sp>
        <p:nvSpPr>
          <p:cNvPr id="8227" name="Rectangle 54"/>
          <p:cNvSpPr>
            <a:spLocks noChangeArrowheads="1"/>
          </p:cNvSpPr>
          <p:nvPr/>
        </p:nvSpPr>
        <p:spPr bwMode="auto">
          <a:xfrm>
            <a:off x="5705475" y="4141788"/>
            <a:ext cx="101600" cy="123825"/>
          </a:xfrm>
          <a:prstGeom prst="rect">
            <a:avLst/>
          </a:prstGeom>
          <a:solidFill>
            <a:srgbClr val="7030A0"/>
          </a:solidFill>
          <a:ln w="6350">
            <a:solidFill>
              <a:srgbClr val="D8BEEC"/>
            </a:solidFill>
            <a:miter lim="800000"/>
            <a:headEnd type="none" w="sm" len="sm"/>
            <a:tailEnd type="none" w="sm" len="sm"/>
          </a:ln>
        </p:spPr>
        <p:txBody>
          <a:bodyPr wrap="none" anchor="ctr"/>
          <a:lstStyle/>
          <a:p>
            <a:endParaRPr lang="en-GB"/>
          </a:p>
        </p:txBody>
      </p:sp>
      <p:sp>
        <p:nvSpPr>
          <p:cNvPr id="8228" name="Text Box 62"/>
          <p:cNvSpPr txBox="1">
            <a:spLocks noChangeArrowheads="1"/>
          </p:cNvSpPr>
          <p:nvPr/>
        </p:nvSpPr>
        <p:spPr bwMode="auto">
          <a:xfrm>
            <a:off x="2844800" y="4060825"/>
            <a:ext cx="652463" cy="276225"/>
          </a:xfrm>
          <a:prstGeom prst="rect">
            <a:avLst/>
          </a:prstGeom>
          <a:noFill/>
          <a:ln w="31750">
            <a:noFill/>
            <a:miter lim="800000"/>
            <a:headEnd type="none" w="sm" len="sm"/>
            <a:tailEnd type="none" w="sm" len="sm"/>
          </a:ln>
        </p:spPr>
        <p:txBody>
          <a:bodyPr wrap="none">
            <a:spAutoFit/>
          </a:bodyPr>
          <a:lstStyle/>
          <a:p>
            <a:pPr algn="ctr"/>
            <a:r>
              <a:rPr lang="en-GB" sz="1200"/>
              <a:t>32/163</a:t>
            </a:r>
          </a:p>
        </p:txBody>
      </p:sp>
      <p:sp>
        <p:nvSpPr>
          <p:cNvPr id="8229" name="Text Box 23"/>
          <p:cNvSpPr txBox="1">
            <a:spLocks noChangeArrowheads="1"/>
          </p:cNvSpPr>
          <p:nvPr/>
        </p:nvSpPr>
        <p:spPr bwMode="auto">
          <a:xfrm>
            <a:off x="2886075" y="2509838"/>
            <a:ext cx="568325" cy="276225"/>
          </a:xfrm>
          <a:prstGeom prst="rect">
            <a:avLst/>
          </a:prstGeom>
          <a:noFill/>
          <a:ln w="31750">
            <a:noFill/>
            <a:miter lim="800000"/>
            <a:headEnd type="none" w="sm" len="sm"/>
            <a:tailEnd type="none" w="sm" len="sm"/>
          </a:ln>
        </p:spPr>
        <p:txBody>
          <a:bodyPr wrap="none">
            <a:spAutoFit/>
          </a:bodyPr>
          <a:lstStyle/>
          <a:p>
            <a:pPr algn="ctr"/>
            <a:r>
              <a:rPr lang="en-GB" sz="1200"/>
              <a:t>29/69</a:t>
            </a:r>
          </a:p>
        </p:txBody>
      </p:sp>
      <p:sp>
        <p:nvSpPr>
          <p:cNvPr id="8230" name="Line 47"/>
          <p:cNvSpPr>
            <a:spLocks noChangeShapeType="1"/>
          </p:cNvSpPr>
          <p:nvPr/>
        </p:nvSpPr>
        <p:spPr bwMode="auto">
          <a:xfrm>
            <a:off x="5688013" y="2647950"/>
            <a:ext cx="492125" cy="0"/>
          </a:xfrm>
          <a:prstGeom prst="line">
            <a:avLst/>
          </a:prstGeom>
          <a:noFill/>
          <a:ln w="19050">
            <a:solidFill>
              <a:srgbClr val="D8BEEC"/>
            </a:solidFill>
            <a:round/>
            <a:headEnd type="none" w="sm" len="sm"/>
            <a:tailEnd type="none" w="sm" len="sm"/>
          </a:ln>
        </p:spPr>
        <p:txBody>
          <a:bodyPr/>
          <a:lstStyle/>
          <a:p>
            <a:endParaRPr lang="en-CA"/>
          </a:p>
        </p:txBody>
      </p:sp>
      <p:sp>
        <p:nvSpPr>
          <p:cNvPr id="8231" name="Rectangle 51"/>
          <p:cNvSpPr>
            <a:spLocks noChangeArrowheads="1"/>
          </p:cNvSpPr>
          <p:nvPr/>
        </p:nvSpPr>
        <p:spPr bwMode="auto">
          <a:xfrm>
            <a:off x="5903913" y="2608263"/>
            <a:ext cx="66675" cy="77787"/>
          </a:xfrm>
          <a:prstGeom prst="rect">
            <a:avLst/>
          </a:prstGeom>
          <a:solidFill>
            <a:srgbClr val="7030A0"/>
          </a:solidFill>
          <a:ln w="6350">
            <a:solidFill>
              <a:srgbClr val="D8BEEC"/>
            </a:solidFill>
            <a:miter lim="800000"/>
            <a:headEnd type="none" w="sm" len="sm"/>
            <a:tailEnd type="none" w="sm" len="sm"/>
          </a:ln>
        </p:spPr>
        <p:txBody>
          <a:bodyPr wrap="none" anchor="ctr"/>
          <a:lstStyle/>
          <a:p>
            <a:endParaRPr lang="en-GB"/>
          </a:p>
        </p:txBody>
      </p:sp>
      <p:sp>
        <p:nvSpPr>
          <p:cNvPr id="8232" name="Text Box 59"/>
          <p:cNvSpPr txBox="1">
            <a:spLocks noChangeArrowheads="1"/>
          </p:cNvSpPr>
          <p:nvPr/>
        </p:nvSpPr>
        <p:spPr bwMode="auto">
          <a:xfrm>
            <a:off x="301625" y="2419350"/>
            <a:ext cx="2166938" cy="457200"/>
          </a:xfrm>
          <a:prstGeom prst="rect">
            <a:avLst/>
          </a:prstGeom>
          <a:noFill/>
          <a:ln w="31750">
            <a:noFill/>
            <a:miter lim="800000"/>
            <a:headEnd type="none" w="sm" len="sm"/>
            <a:tailEnd type="none" w="sm" len="sm"/>
          </a:ln>
        </p:spPr>
        <p:txBody>
          <a:bodyPr wrap="none">
            <a:spAutoFit/>
          </a:bodyPr>
          <a:lstStyle/>
          <a:p>
            <a:r>
              <a:rPr lang="en-GB" sz="1200"/>
              <a:t> Nemeroff et al 2001</a:t>
            </a:r>
            <a:br>
              <a:rPr lang="en-GB" sz="1200"/>
            </a:br>
            <a:r>
              <a:rPr lang="en-GB" sz="1200"/>
              <a:t> </a:t>
            </a:r>
            <a:r>
              <a:rPr lang="en-GB" sz="1200">
                <a:solidFill>
                  <a:schemeClr val="tx2"/>
                </a:solidFill>
              </a:rPr>
              <a:t>Imipramine and paroxetine</a:t>
            </a:r>
          </a:p>
        </p:txBody>
      </p:sp>
      <p:sp>
        <p:nvSpPr>
          <p:cNvPr id="8233" name="Text Box 65"/>
          <p:cNvSpPr txBox="1">
            <a:spLocks noChangeArrowheads="1"/>
          </p:cNvSpPr>
          <p:nvPr/>
        </p:nvSpPr>
        <p:spPr bwMode="auto">
          <a:xfrm>
            <a:off x="4152900" y="2509838"/>
            <a:ext cx="563563" cy="274637"/>
          </a:xfrm>
          <a:prstGeom prst="rect">
            <a:avLst/>
          </a:prstGeom>
          <a:noFill/>
          <a:ln w="31750">
            <a:noFill/>
            <a:miter lim="800000"/>
            <a:headEnd type="none" w="sm" len="sm"/>
            <a:tailEnd type="none" w="sm" len="sm"/>
          </a:ln>
        </p:spPr>
        <p:txBody>
          <a:bodyPr wrap="none">
            <a:spAutoFit/>
          </a:bodyPr>
          <a:lstStyle/>
          <a:p>
            <a:pPr algn="ctr"/>
            <a:r>
              <a:rPr lang="en-GB" sz="1200"/>
              <a:t>15/43</a:t>
            </a:r>
          </a:p>
        </p:txBody>
      </p:sp>
      <p:sp>
        <p:nvSpPr>
          <p:cNvPr id="8234" name="Text Box 68"/>
          <p:cNvSpPr txBox="1">
            <a:spLocks noChangeArrowheads="1"/>
          </p:cNvSpPr>
          <p:nvPr/>
        </p:nvSpPr>
        <p:spPr bwMode="auto">
          <a:xfrm>
            <a:off x="7358063" y="2509838"/>
            <a:ext cx="1312862" cy="276225"/>
          </a:xfrm>
          <a:prstGeom prst="rect">
            <a:avLst/>
          </a:prstGeom>
          <a:noFill/>
          <a:ln w="31750">
            <a:noFill/>
            <a:miter lim="800000"/>
            <a:headEnd type="none" w="sm" len="sm"/>
            <a:tailEnd type="none" w="sm" len="sm"/>
          </a:ln>
        </p:spPr>
        <p:txBody>
          <a:bodyPr wrap="none">
            <a:spAutoFit/>
          </a:bodyPr>
          <a:lstStyle/>
          <a:p>
            <a:pPr algn="ctr"/>
            <a:r>
              <a:rPr lang="en-GB" sz="1200"/>
              <a:t>1.20 (0.74, 1.97)</a:t>
            </a:r>
          </a:p>
        </p:txBody>
      </p:sp>
      <p:sp>
        <p:nvSpPr>
          <p:cNvPr id="8235" name="Line 48"/>
          <p:cNvSpPr>
            <a:spLocks noChangeShapeType="1"/>
          </p:cNvSpPr>
          <p:nvPr/>
        </p:nvSpPr>
        <p:spPr bwMode="auto">
          <a:xfrm>
            <a:off x="5275263" y="3167063"/>
            <a:ext cx="1693862" cy="0"/>
          </a:xfrm>
          <a:prstGeom prst="line">
            <a:avLst/>
          </a:prstGeom>
          <a:noFill/>
          <a:ln w="19050">
            <a:solidFill>
              <a:srgbClr val="D8BEEC"/>
            </a:solidFill>
            <a:round/>
            <a:headEnd type="none" w="sm" len="sm"/>
            <a:tailEnd type="triangle" w="med" len="med"/>
          </a:ln>
        </p:spPr>
        <p:txBody>
          <a:bodyPr/>
          <a:lstStyle/>
          <a:p>
            <a:endParaRPr lang="en-CA"/>
          </a:p>
        </p:txBody>
      </p:sp>
      <p:sp>
        <p:nvSpPr>
          <p:cNvPr id="8236" name="Rectangle 52"/>
          <p:cNvSpPr>
            <a:spLocks noChangeArrowheads="1"/>
          </p:cNvSpPr>
          <p:nvPr/>
        </p:nvSpPr>
        <p:spPr bwMode="auto">
          <a:xfrm>
            <a:off x="6276975" y="3125788"/>
            <a:ext cx="66675" cy="80962"/>
          </a:xfrm>
          <a:prstGeom prst="rect">
            <a:avLst/>
          </a:prstGeom>
          <a:solidFill>
            <a:srgbClr val="7030A0"/>
          </a:solidFill>
          <a:ln w="6350">
            <a:solidFill>
              <a:srgbClr val="D8BEEC"/>
            </a:solidFill>
            <a:miter lim="800000"/>
            <a:headEnd type="none" w="sm" len="sm"/>
            <a:tailEnd type="none" w="sm" len="sm"/>
          </a:ln>
        </p:spPr>
        <p:txBody>
          <a:bodyPr wrap="none" anchor="ctr"/>
          <a:lstStyle/>
          <a:p>
            <a:endParaRPr lang="en-GB"/>
          </a:p>
        </p:txBody>
      </p:sp>
      <p:sp>
        <p:nvSpPr>
          <p:cNvPr id="8237" name="Text Box 60"/>
          <p:cNvSpPr txBox="1">
            <a:spLocks noChangeArrowheads="1"/>
          </p:cNvSpPr>
          <p:nvPr/>
        </p:nvSpPr>
        <p:spPr bwMode="auto">
          <a:xfrm>
            <a:off x="301625" y="2938463"/>
            <a:ext cx="2235200" cy="457200"/>
          </a:xfrm>
          <a:prstGeom prst="rect">
            <a:avLst/>
          </a:prstGeom>
          <a:noFill/>
          <a:ln w="31750">
            <a:noFill/>
            <a:miter lim="800000"/>
            <a:headEnd type="none" w="sm" len="sm"/>
            <a:tailEnd type="none" w="sm" len="sm"/>
          </a:ln>
        </p:spPr>
        <p:txBody>
          <a:bodyPr wrap="none">
            <a:spAutoFit/>
          </a:bodyPr>
          <a:lstStyle/>
          <a:p>
            <a:r>
              <a:rPr lang="en-GB" sz="1200"/>
              <a:t> Shelton &amp; Stahl 2004</a:t>
            </a:r>
            <a:br>
              <a:rPr lang="en-GB" sz="1200"/>
            </a:br>
            <a:r>
              <a:rPr lang="en-GB" sz="1200"/>
              <a:t> </a:t>
            </a:r>
            <a:r>
              <a:rPr lang="en-GB" sz="1200">
                <a:solidFill>
                  <a:schemeClr val="tx2"/>
                </a:solidFill>
              </a:rPr>
              <a:t>Risperidone and paroxetine</a:t>
            </a:r>
          </a:p>
        </p:txBody>
      </p:sp>
      <p:sp>
        <p:nvSpPr>
          <p:cNvPr id="8238" name="Text Box 63"/>
          <p:cNvSpPr txBox="1">
            <a:spLocks noChangeArrowheads="1"/>
          </p:cNvSpPr>
          <p:nvPr/>
        </p:nvSpPr>
        <p:spPr bwMode="auto">
          <a:xfrm>
            <a:off x="2930525" y="3028950"/>
            <a:ext cx="479425" cy="274638"/>
          </a:xfrm>
          <a:prstGeom prst="rect">
            <a:avLst/>
          </a:prstGeom>
          <a:noFill/>
          <a:ln w="31750">
            <a:noFill/>
            <a:miter lim="800000"/>
            <a:headEnd type="none" w="sm" len="sm"/>
            <a:tailEnd type="none" w="sm" len="sm"/>
          </a:ln>
        </p:spPr>
        <p:txBody>
          <a:bodyPr wrap="none">
            <a:spAutoFit/>
          </a:bodyPr>
          <a:lstStyle/>
          <a:p>
            <a:pPr algn="ctr"/>
            <a:r>
              <a:rPr lang="en-GB" sz="1200"/>
              <a:t>5/20</a:t>
            </a:r>
          </a:p>
        </p:txBody>
      </p:sp>
      <p:sp>
        <p:nvSpPr>
          <p:cNvPr id="8239" name="Text Box 66"/>
          <p:cNvSpPr txBox="1">
            <a:spLocks noChangeArrowheads="1"/>
          </p:cNvSpPr>
          <p:nvPr/>
        </p:nvSpPr>
        <p:spPr bwMode="auto">
          <a:xfrm>
            <a:off x="4195763" y="3028950"/>
            <a:ext cx="479425" cy="274638"/>
          </a:xfrm>
          <a:prstGeom prst="rect">
            <a:avLst/>
          </a:prstGeom>
          <a:noFill/>
          <a:ln w="31750">
            <a:noFill/>
            <a:miter lim="800000"/>
            <a:headEnd type="none" w="sm" len="sm"/>
            <a:tailEnd type="none" w="sm" len="sm"/>
          </a:ln>
        </p:spPr>
        <p:txBody>
          <a:bodyPr wrap="none">
            <a:spAutoFit/>
          </a:bodyPr>
          <a:lstStyle/>
          <a:p>
            <a:pPr algn="ctr"/>
            <a:r>
              <a:rPr lang="en-GB" sz="1200"/>
              <a:t>1/10</a:t>
            </a:r>
          </a:p>
        </p:txBody>
      </p:sp>
      <p:sp>
        <p:nvSpPr>
          <p:cNvPr id="8240" name="Text Box 69"/>
          <p:cNvSpPr txBox="1">
            <a:spLocks noChangeArrowheads="1"/>
          </p:cNvSpPr>
          <p:nvPr/>
        </p:nvSpPr>
        <p:spPr bwMode="auto">
          <a:xfrm>
            <a:off x="7316788" y="3028950"/>
            <a:ext cx="1397000" cy="276225"/>
          </a:xfrm>
          <a:prstGeom prst="rect">
            <a:avLst/>
          </a:prstGeom>
          <a:noFill/>
          <a:ln w="31750">
            <a:noFill/>
            <a:miter lim="800000"/>
            <a:headEnd type="none" w="sm" len="sm"/>
            <a:tailEnd type="none" w="sm" len="sm"/>
          </a:ln>
        </p:spPr>
        <p:txBody>
          <a:bodyPr wrap="none">
            <a:spAutoFit/>
          </a:bodyPr>
          <a:lstStyle/>
          <a:p>
            <a:pPr algn="ctr"/>
            <a:r>
              <a:rPr lang="en-GB" sz="1200"/>
              <a:t>2.50 (0.34, 18.63)</a:t>
            </a:r>
          </a:p>
        </p:txBody>
      </p:sp>
      <p:sp>
        <p:nvSpPr>
          <p:cNvPr id="8241" name="Line 49"/>
          <p:cNvSpPr>
            <a:spLocks noChangeShapeType="1"/>
          </p:cNvSpPr>
          <p:nvPr/>
        </p:nvSpPr>
        <p:spPr bwMode="auto">
          <a:xfrm>
            <a:off x="5913438" y="3686175"/>
            <a:ext cx="258762" cy="0"/>
          </a:xfrm>
          <a:prstGeom prst="line">
            <a:avLst/>
          </a:prstGeom>
          <a:noFill/>
          <a:ln w="19050">
            <a:solidFill>
              <a:srgbClr val="D8BEEC"/>
            </a:solidFill>
            <a:round/>
            <a:headEnd type="none" w="sm" len="sm"/>
            <a:tailEnd type="none" w="sm" len="sm"/>
          </a:ln>
        </p:spPr>
        <p:txBody>
          <a:bodyPr/>
          <a:lstStyle/>
          <a:p>
            <a:endParaRPr lang="en-CA"/>
          </a:p>
        </p:txBody>
      </p:sp>
      <p:sp>
        <p:nvSpPr>
          <p:cNvPr id="8242" name="Rectangle 53"/>
          <p:cNvSpPr>
            <a:spLocks noChangeArrowheads="1"/>
          </p:cNvSpPr>
          <p:nvPr/>
        </p:nvSpPr>
        <p:spPr bwMode="auto">
          <a:xfrm>
            <a:off x="5991225" y="3621088"/>
            <a:ext cx="106363" cy="128587"/>
          </a:xfrm>
          <a:prstGeom prst="rect">
            <a:avLst/>
          </a:prstGeom>
          <a:solidFill>
            <a:srgbClr val="7030A0"/>
          </a:solidFill>
          <a:ln w="6350">
            <a:solidFill>
              <a:srgbClr val="D8BEEC"/>
            </a:solidFill>
            <a:miter lim="800000"/>
            <a:headEnd type="none" w="sm" len="sm"/>
            <a:tailEnd type="none" w="sm" len="sm"/>
          </a:ln>
        </p:spPr>
        <p:txBody>
          <a:bodyPr wrap="none" anchor="ctr"/>
          <a:lstStyle/>
          <a:p>
            <a:endParaRPr lang="en-GB"/>
          </a:p>
        </p:txBody>
      </p:sp>
      <p:sp>
        <p:nvSpPr>
          <p:cNvPr id="8243" name="Text Box 61"/>
          <p:cNvSpPr txBox="1">
            <a:spLocks noChangeArrowheads="1"/>
          </p:cNvSpPr>
          <p:nvPr/>
        </p:nvSpPr>
        <p:spPr bwMode="auto">
          <a:xfrm>
            <a:off x="301625" y="3457575"/>
            <a:ext cx="1720850" cy="457200"/>
          </a:xfrm>
          <a:prstGeom prst="rect">
            <a:avLst/>
          </a:prstGeom>
          <a:noFill/>
          <a:ln w="31750">
            <a:noFill/>
            <a:miter lim="800000"/>
            <a:headEnd type="none" w="sm" len="sm"/>
            <a:tailEnd type="none" w="sm" len="sm"/>
          </a:ln>
        </p:spPr>
        <p:txBody>
          <a:bodyPr wrap="none">
            <a:spAutoFit/>
          </a:bodyPr>
          <a:lstStyle/>
          <a:p>
            <a:r>
              <a:rPr lang="en-GB" sz="1200"/>
              <a:t> Tohen et al 2003</a:t>
            </a:r>
            <a:br>
              <a:rPr lang="en-GB" sz="1200"/>
            </a:br>
            <a:r>
              <a:rPr lang="en-GB" sz="1200"/>
              <a:t> </a:t>
            </a:r>
            <a:r>
              <a:rPr lang="en-GB" sz="1200">
                <a:solidFill>
                  <a:schemeClr val="tx2"/>
                </a:solidFill>
              </a:rPr>
              <a:t>Olanzapine and OFC</a:t>
            </a:r>
          </a:p>
        </p:txBody>
      </p:sp>
      <p:sp>
        <p:nvSpPr>
          <p:cNvPr id="8244" name="Text Box 64"/>
          <p:cNvSpPr txBox="1">
            <a:spLocks noChangeArrowheads="1"/>
          </p:cNvSpPr>
          <p:nvPr/>
        </p:nvSpPr>
        <p:spPr bwMode="auto">
          <a:xfrm>
            <a:off x="2889250" y="3548063"/>
            <a:ext cx="563563" cy="274637"/>
          </a:xfrm>
          <a:prstGeom prst="rect">
            <a:avLst/>
          </a:prstGeom>
          <a:noFill/>
          <a:ln w="31750">
            <a:noFill/>
            <a:miter lim="800000"/>
            <a:headEnd type="none" w="sm" len="sm"/>
            <a:tailEnd type="none" w="sm" len="sm"/>
          </a:ln>
        </p:spPr>
        <p:txBody>
          <a:bodyPr wrap="none">
            <a:spAutoFit/>
          </a:bodyPr>
          <a:lstStyle/>
          <a:p>
            <a:pPr algn="ctr"/>
            <a:r>
              <a:rPr lang="en-GB" sz="1200"/>
              <a:t>40/82</a:t>
            </a:r>
          </a:p>
        </p:txBody>
      </p:sp>
      <p:sp>
        <p:nvSpPr>
          <p:cNvPr id="8245" name="Text Box 67"/>
          <p:cNvSpPr txBox="1">
            <a:spLocks noChangeArrowheads="1"/>
          </p:cNvSpPr>
          <p:nvPr/>
        </p:nvSpPr>
        <p:spPr bwMode="auto">
          <a:xfrm>
            <a:off x="4070350" y="3548063"/>
            <a:ext cx="730250" cy="276225"/>
          </a:xfrm>
          <a:prstGeom prst="rect">
            <a:avLst/>
          </a:prstGeom>
          <a:noFill/>
          <a:ln w="31750">
            <a:noFill/>
            <a:miter lim="800000"/>
            <a:headEnd type="none" w="sm" len="sm"/>
            <a:tailEnd type="none" w="sm" len="sm"/>
          </a:ln>
        </p:spPr>
        <p:txBody>
          <a:bodyPr wrap="none">
            <a:spAutoFit/>
          </a:bodyPr>
          <a:lstStyle/>
          <a:p>
            <a:pPr algn="ctr"/>
            <a:r>
              <a:rPr lang="en-GB" sz="1200"/>
              <a:t>115/351</a:t>
            </a:r>
          </a:p>
        </p:txBody>
      </p:sp>
      <p:sp>
        <p:nvSpPr>
          <p:cNvPr id="8246" name="Text Box 70"/>
          <p:cNvSpPr txBox="1">
            <a:spLocks noChangeArrowheads="1"/>
          </p:cNvSpPr>
          <p:nvPr/>
        </p:nvSpPr>
        <p:spPr bwMode="auto">
          <a:xfrm>
            <a:off x="7358063" y="3548063"/>
            <a:ext cx="1312862" cy="276225"/>
          </a:xfrm>
          <a:prstGeom prst="rect">
            <a:avLst/>
          </a:prstGeom>
          <a:noFill/>
          <a:ln w="31750">
            <a:noFill/>
            <a:miter lim="800000"/>
            <a:headEnd type="none" w="sm" len="sm"/>
            <a:tailEnd type="none" w="sm" len="sm"/>
          </a:ln>
        </p:spPr>
        <p:txBody>
          <a:bodyPr wrap="none">
            <a:spAutoFit/>
          </a:bodyPr>
          <a:lstStyle/>
          <a:p>
            <a:pPr algn="ctr"/>
            <a:r>
              <a:rPr lang="en-GB" sz="1200"/>
              <a:t>1.49 (1.14, 1.95)</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11560" y="404664"/>
            <a:ext cx="7772400" cy="1143000"/>
          </a:xfrm>
        </p:spPr>
        <p:txBody>
          <a:bodyPr/>
          <a:lstStyle/>
          <a:p>
            <a:pPr eaLnBrk="1" hangingPunct="1">
              <a:lnSpc>
                <a:spcPct val="150000"/>
              </a:lnSpc>
            </a:pPr>
            <a:r>
              <a:rPr lang="en-US" dirty="0" smtClean="0"/>
              <a:t>Adjunctive </a:t>
            </a:r>
            <a:r>
              <a:rPr lang="en-US" dirty="0" err="1" smtClean="0"/>
              <a:t>Sertraline</a:t>
            </a:r>
            <a:r>
              <a:rPr lang="en-US" dirty="0" smtClean="0"/>
              <a:t>/</a:t>
            </a:r>
            <a:r>
              <a:rPr lang="en-US" dirty="0" err="1" smtClean="0"/>
              <a:t>Bupropion</a:t>
            </a:r>
            <a:r>
              <a:rPr lang="en-US" dirty="0" smtClean="0"/>
              <a:t>/</a:t>
            </a:r>
            <a:r>
              <a:rPr lang="en-US" dirty="0" err="1" smtClean="0"/>
              <a:t>Venlafaxine</a:t>
            </a:r>
            <a:r>
              <a:rPr lang="en-US" dirty="0" smtClean="0"/>
              <a:t/>
            </a:r>
            <a:br>
              <a:rPr lang="en-US" dirty="0" smtClean="0"/>
            </a:br>
            <a:r>
              <a:rPr lang="en-US" sz="1800" dirty="0" smtClean="0"/>
              <a:t>Comparison of response and switch rates</a:t>
            </a:r>
            <a:endParaRPr lang="en-US" sz="1400" dirty="0" smtClean="0"/>
          </a:p>
        </p:txBody>
      </p:sp>
      <p:graphicFrame>
        <p:nvGraphicFramePr>
          <p:cNvPr id="9219" name="Object 2"/>
          <p:cNvGraphicFramePr>
            <a:graphicFrameLocks noGrp="1"/>
          </p:cNvGraphicFramePr>
          <p:nvPr>
            <p:ph type="chart" sz="half" idx="4294967295"/>
          </p:nvPr>
        </p:nvGraphicFramePr>
        <p:xfrm>
          <a:off x="173038" y="1879600"/>
          <a:ext cx="3692525" cy="4141788"/>
        </p:xfrm>
        <a:graphic>
          <a:graphicData uri="http://schemas.openxmlformats.org/presentationml/2006/ole">
            <mc:AlternateContent xmlns:mc="http://schemas.openxmlformats.org/markup-compatibility/2006">
              <mc:Choice xmlns:v="urn:schemas-microsoft-com:vml" Requires="v">
                <p:oleObj spid="_x0000_s739332" name="Chart" r:id="rId4" imgW="4124427" imgH="4876890" progId="MSGraph.Chart.8">
                  <p:embed followColorScheme="full"/>
                </p:oleObj>
              </mc:Choice>
              <mc:Fallback>
                <p:oleObj name="Chart" r:id="rId4" imgW="4124427" imgH="4876890" progId="MSGraph.Chart.8">
                  <p:embed followColorScheme="full"/>
                  <p:pic>
                    <p:nvPicPr>
                      <p:cNvPr id="0" name="Object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8" y="1879600"/>
                        <a:ext cx="3692525" cy="414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Rectangle 4"/>
          <p:cNvSpPr>
            <a:spLocks noGrp="1" noChangeArrowheads="1"/>
          </p:cNvSpPr>
          <p:nvPr>
            <p:ph type="body" sz="half" idx="4294967295"/>
          </p:nvPr>
        </p:nvSpPr>
        <p:spPr>
          <a:xfrm>
            <a:off x="4211638" y="1463675"/>
            <a:ext cx="4681537" cy="5053013"/>
          </a:xfrm>
          <a:solidFill>
            <a:schemeClr val="bg1"/>
          </a:solidFill>
        </p:spPr>
        <p:txBody>
          <a:bodyPr/>
          <a:lstStyle/>
          <a:p>
            <a:pPr marL="271463" indent="-271463" eaLnBrk="1" hangingPunct="1">
              <a:spcBef>
                <a:spcPct val="0"/>
              </a:spcBef>
              <a:buFont typeface="Wingdings" pitchFamily="2" charset="2"/>
              <a:buNone/>
              <a:defRPr/>
            </a:pPr>
            <a:r>
              <a:rPr lang="en-US" sz="1600" dirty="0" smtClean="0"/>
              <a:t>Ten week treatment course:</a:t>
            </a:r>
          </a:p>
          <a:p>
            <a:pPr marL="271463" indent="-271463" eaLnBrk="1" hangingPunct="1">
              <a:spcBef>
                <a:spcPct val="0"/>
              </a:spcBef>
              <a:buFont typeface="Wingdings" pitchFamily="2" charset="2"/>
              <a:buNone/>
              <a:defRPr/>
            </a:pPr>
            <a:r>
              <a:rPr lang="en-US" sz="1600" dirty="0" smtClean="0"/>
              <a:t>   </a:t>
            </a:r>
          </a:p>
          <a:p>
            <a:pPr marL="0" indent="0" eaLnBrk="1" hangingPunct="1">
              <a:spcBef>
                <a:spcPct val="0"/>
              </a:spcBef>
              <a:buFontTx/>
              <a:buNone/>
              <a:defRPr/>
            </a:pPr>
            <a:r>
              <a:rPr lang="en-US" sz="1600" dirty="0"/>
              <a:t> </a:t>
            </a:r>
            <a:r>
              <a:rPr lang="en-US" sz="1600" dirty="0" smtClean="0"/>
              <a:t>  Sertraline: 50-200 mg cv placebo</a:t>
            </a:r>
          </a:p>
          <a:p>
            <a:pPr marL="0" indent="0" eaLnBrk="1" hangingPunct="1">
              <a:spcBef>
                <a:spcPct val="0"/>
              </a:spcBef>
              <a:buFontTx/>
              <a:buNone/>
              <a:defRPr/>
            </a:pPr>
            <a:r>
              <a:rPr lang="en-US" sz="1600" dirty="0" smtClean="0"/>
              <a:t>   Bupropion: 75-450 mg cv placebo</a:t>
            </a:r>
          </a:p>
          <a:p>
            <a:pPr marL="0" indent="0" eaLnBrk="1" hangingPunct="1">
              <a:spcBef>
                <a:spcPct val="0"/>
              </a:spcBef>
              <a:buFontTx/>
              <a:buNone/>
              <a:defRPr/>
            </a:pPr>
            <a:r>
              <a:rPr lang="en-US" sz="1600" dirty="0" smtClean="0"/>
              <a:t>   Venlafaxine: 37.5-375 mg cv placebo</a:t>
            </a:r>
          </a:p>
          <a:p>
            <a:pPr marL="0" indent="0" eaLnBrk="1" hangingPunct="1">
              <a:spcBef>
                <a:spcPct val="0"/>
              </a:spcBef>
              <a:buFontTx/>
              <a:buNone/>
              <a:defRPr/>
            </a:pPr>
            <a:endParaRPr lang="en-US" sz="1600" dirty="0" smtClean="0"/>
          </a:p>
          <a:p>
            <a:pPr marL="0" indent="0" eaLnBrk="1" hangingPunct="1">
              <a:spcBef>
                <a:spcPct val="0"/>
              </a:spcBef>
              <a:buFontTx/>
              <a:buNone/>
              <a:defRPr/>
            </a:pPr>
            <a:r>
              <a:rPr lang="en-US" sz="1600" dirty="0" smtClean="0">
                <a:solidFill>
                  <a:schemeClr val="tx2"/>
                </a:solidFill>
              </a:rPr>
              <a:t>In addition to a mood stabilizer:</a:t>
            </a:r>
          </a:p>
          <a:p>
            <a:pPr marL="0" indent="0" eaLnBrk="1" hangingPunct="1">
              <a:spcBef>
                <a:spcPct val="0"/>
              </a:spcBef>
              <a:buFontTx/>
              <a:buNone/>
              <a:defRPr/>
            </a:pPr>
            <a:r>
              <a:rPr lang="en-US" sz="1600" dirty="0" smtClean="0">
                <a:solidFill>
                  <a:schemeClr val="tx2"/>
                </a:solidFill>
              </a:rPr>
              <a:t> </a:t>
            </a:r>
          </a:p>
          <a:p>
            <a:pPr marL="0" indent="0" eaLnBrk="1" hangingPunct="1">
              <a:spcBef>
                <a:spcPct val="0"/>
              </a:spcBef>
              <a:buFontTx/>
              <a:buNone/>
              <a:defRPr/>
            </a:pPr>
            <a:r>
              <a:rPr lang="en-US" sz="1600" dirty="0" smtClean="0">
                <a:solidFill>
                  <a:schemeClr val="tx2"/>
                </a:solidFill>
              </a:rPr>
              <a:t>   Lithium </a:t>
            </a:r>
          </a:p>
          <a:p>
            <a:pPr marL="0" indent="0" eaLnBrk="1" hangingPunct="1">
              <a:spcBef>
                <a:spcPct val="0"/>
              </a:spcBef>
              <a:buFontTx/>
              <a:buNone/>
              <a:defRPr/>
            </a:pPr>
            <a:r>
              <a:rPr lang="en-US" sz="1600" dirty="0" smtClean="0">
                <a:solidFill>
                  <a:schemeClr val="tx2"/>
                </a:solidFill>
              </a:rPr>
              <a:t>   Carbamazepine</a:t>
            </a:r>
          </a:p>
          <a:p>
            <a:pPr marL="0" indent="0" eaLnBrk="1" hangingPunct="1">
              <a:spcBef>
                <a:spcPct val="0"/>
              </a:spcBef>
              <a:buFontTx/>
              <a:buNone/>
              <a:defRPr/>
            </a:pPr>
            <a:r>
              <a:rPr lang="en-US" sz="1600" dirty="0" smtClean="0">
                <a:solidFill>
                  <a:schemeClr val="tx2"/>
                </a:solidFill>
              </a:rPr>
              <a:t>   Valproate</a:t>
            </a:r>
          </a:p>
          <a:p>
            <a:pPr marL="0" indent="0" eaLnBrk="1" hangingPunct="1">
              <a:spcBef>
                <a:spcPct val="0"/>
              </a:spcBef>
              <a:buFontTx/>
              <a:buNone/>
              <a:defRPr/>
            </a:pPr>
            <a:endParaRPr lang="en-US" sz="1600" dirty="0" smtClean="0">
              <a:solidFill>
                <a:schemeClr val="tx2"/>
              </a:solidFill>
            </a:endParaRPr>
          </a:p>
          <a:p>
            <a:pPr marL="271463" indent="-271463" eaLnBrk="1" hangingPunct="1">
              <a:spcBef>
                <a:spcPct val="0"/>
              </a:spcBef>
              <a:buFontTx/>
              <a:buNone/>
              <a:defRPr/>
            </a:pPr>
            <a:endParaRPr lang="en-US" sz="1600" dirty="0" smtClean="0"/>
          </a:p>
          <a:p>
            <a:pPr marL="271463" indent="-271463" eaLnBrk="1" hangingPunct="1">
              <a:spcBef>
                <a:spcPct val="0"/>
              </a:spcBef>
              <a:buFontTx/>
              <a:buNone/>
              <a:defRPr/>
            </a:pPr>
            <a:r>
              <a:rPr lang="en-US" sz="1600" dirty="0" smtClean="0"/>
              <a:t>Response criterion: a fall to </a:t>
            </a:r>
            <a:r>
              <a:rPr lang="en-US" sz="1600" u="sng" dirty="0" smtClean="0"/>
              <a:t>&lt;</a:t>
            </a:r>
            <a:r>
              <a:rPr lang="en-US" sz="1600" dirty="0" smtClean="0"/>
              <a:t>50% of initial</a:t>
            </a:r>
          </a:p>
          <a:p>
            <a:pPr marL="271463" indent="-271463" eaLnBrk="1" hangingPunct="1">
              <a:spcBef>
                <a:spcPct val="0"/>
              </a:spcBef>
              <a:buFontTx/>
              <a:buNone/>
              <a:defRPr/>
            </a:pPr>
            <a:r>
              <a:rPr lang="en-US" sz="1600" dirty="0" smtClean="0"/>
              <a:t>Inventory of Depression Symptomatology </a:t>
            </a:r>
          </a:p>
          <a:p>
            <a:pPr marL="0" indent="0" eaLnBrk="1" hangingPunct="1">
              <a:spcBef>
                <a:spcPct val="0"/>
              </a:spcBef>
              <a:buFontTx/>
              <a:buNone/>
              <a:defRPr/>
            </a:pPr>
            <a:endParaRPr lang="en-US" sz="1600" dirty="0" smtClean="0"/>
          </a:p>
          <a:p>
            <a:pPr marL="0" indent="0" eaLnBrk="1" hangingPunct="1">
              <a:spcBef>
                <a:spcPct val="0"/>
              </a:spcBef>
              <a:buFontTx/>
              <a:buNone/>
              <a:defRPr/>
            </a:pPr>
            <a:r>
              <a:rPr lang="en-US" sz="1600" dirty="0" smtClean="0"/>
              <a:t>(Hypo)mania was defined as a </a:t>
            </a:r>
          </a:p>
          <a:p>
            <a:pPr marL="0" indent="0" eaLnBrk="1" hangingPunct="1">
              <a:spcBef>
                <a:spcPct val="0"/>
              </a:spcBef>
              <a:buFontTx/>
              <a:buNone/>
              <a:defRPr/>
            </a:pPr>
            <a:r>
              <a:rPr lang="en-US" sz="1600" dirty="0" smtClean="0"/>
              <a:t>Young mania Rating Scale Score of &gt;13; Clinical Global Impression-BP Mania&gt;2.</a:t>
            </a:r>
          </a:p>
        </p:txBody>
      </p:sp>
      <p:sp>
        <p:nvSpPr>
          <p:cNvPr id="14341" name="Rectangle 5"/>
          <p:cNvSpPr>
            <a:spLocks noChangeArrowheads="1"/>
          </p:cNvSpPr>
          <p:nvPr/>
        </p:nvSpPr>
        <p:spPr bwMode="auto">
          <a:xfrm>
            <a:off x="1042988" y="6083300"/>
            <a:ext cx="649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defRPr/>
            </a:pPr>
            <a:r>
              <a:rPr lang="nl-NL" sz="1200" b="1" dirty="0">
                <a:latin typeface="+mn-lt"/>
              </a:rPr>
              <a:t>n=62</a:t>
            </a:r>
          </a:p>
        </p:txBody>
      </p:sp>
      <p:sp>
        <p:nvSpPr>
          <p:cNvPr id="14342" name="Rectangle 6"/>
          <p:cNvSpPr>
            <a:spLocks noChangeArrowheads="1"/>
          </p:cNvSpPr>
          <p:nvPr/>
        </p:nvSpPr>
        <p:spPr bwMode="auto">
          <a:xfrm>
            <a:off x="2051050" y="6083300"/>
            <a:ext cx="720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defRPr/>
            </a:pPr>
            <a:r>
              <a:rPr lang="nl-NL" sz="1200" b="1" dirty="0">
                <a:latin typeface="+mn-lt"/>
              </a:rPr>
              <a:t>n=55</a:t>
            </a:r>
          </a:p>
        </p:txBody>
      </p:sp>
      <p:sp>
        <p:nvSpPr>
          <p:cNvPr id="14343" name="Rectangle 7"/>
          <p:cNvSpPr>
            <a:spLocks noChangeArrowheads="1"/>
          </p:cNvSpPr>
          <p:nvPr/>
        </p:nvSpPr>
        <p:spPr bwMode="auto">
          <a:xfrm>
            <a:off x="3059113" y="6083300"/>
            <a:ext cx="806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defRPr/>
            </a:pPr>
            <a:r>
              <a:rPr lang="nl-NL" sz="1200" b="1" dirty="0">
                <a:latin typeface="+mn-lt"/>
              </a:rPr>
              <a:t>n=67</a:t>
            </a:r>
          </a:p>
        </p:txBody>
      </p:sp>
      <p:sp>
        <p:nvSpPr>
          <p:cNvPr id="9224" name="Rectangle 8"/>
          <p:cNvSpPr>
            <a:spLocks noChangeArrowheads="1"/>
          </p:cNvSpPr>
          <p:nvPr/>
        </p:nvSpPr>
        <p:spPr bwMode="auto">
          <a:xfrm>
            <a:off x="3132138" y="4076700"/>
            <a:ext cx="733425" cy="40163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nl-NL" sz="2000"/>
              <a:t> *</a:t>
            </a:r>
          </a:p>
        </p:txBody>
      </p:sp>
      <p:sp>
        <p:nvSpPr>
          <p:cNvPr id="14345" name="Rectangle 9"/>
          <p:cNvSpPr>
            <a:spLocks noChangeArrowheads="1"/>
          </p:cNvSpPr>
          <p:nvPr/>
        </p:nvSpPr>
        <p:spPr bwMode="auto">
          <a:xfrm>
            <a:off x="7235825" y="6516688"/>
            <a:ext cx="1584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lIns="93600" tIns="46800" rIns="93600" bIns="46800">
            <a:spAutoFit/>
          </a:bodyPr>
          <a:lstStyle/>
          <a:p>
            <a:pPr algn="r" eaLnBrk="0" hangingPunct="0">
              <a:defRPr/>
            </a:pPr>
            <a:r>
              <a:rPr lang="en-GB" sz="1200" b="1" dirty="0">
                <a:latin typeface="+mn-lt"/>
              </a:rPr>
              <a:t>Post et al, 2006</a:t>
            </a:r>
            <a:endParaRPr lang="nl-NL" sz="1200" b="1" dirty="0">
              <a:latin typeface="+mn-lt"/>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8713787" cy="1745655"/>
          </a:xfrm>
        </p:spPr>
        <p:txBody>
          <a:bodyPr/>
          <a:lstStyle/>
          <a:p>
            <a:pPr algn="ctr">
              <a:lnSpc>
                <a:spcPct val="150000"/>
              </a:lnSpc>
            </a:pPr>
            <a:r>
              <a:rPr lang="en-GB" dirty="0" smtClean="0"/>
              <a:t>The STEP-BD Study</a:t>
            </a:r>
            <a:br>
              <a:rPr lang="en-GB" dirty="0" smtClean="0"/>
            </a:br>
            <a:r>
              <a:rPr lang="en-GB" sz="1800" dirty="0" smtClean="0"/>
              <a:t>The Systematic Treatment Enhancement Programme for Bipolar Disorder</a:t>
            </a:r>
          </a:p>
        </p:txBody>
      </p:sp>
      <p:sp>
        <p:nvSpPr>
          <p:cNvPr id="3" name="Content Placeholder 2"/>
          <p:cNvSpPr>
            <a:spLocks noGrp="1"/>
          </p:cNvSpPr>
          <p:nvPr>
            <p:ph idx="1"/>
          </p:nvPr>
        </p:nvSpPr>
        <p:spPr/>
        <p:txBody>
          <a:bodyPr/>
          <a:lstStyle/>
          <a:p>
            <a:pPr>
              <a:lnSpc>
                <a:spcPct val="150000"/>
              </a:lnSpc>
              <a:buFont typeface="Arial" pitchFamily="34" charset="0"/>
              <a:buChar char="•"/>
              <a:defRPr/>
            </a:pPr>
            <a:r>
              <a:rPr lang="en-GB" sz="1600" dirty="0" smtClean="0"/>
              <a:t>Multi-site clinical research programme conducted across the USA</a:t>
            </a:r>
          </a:p>
          <a:p>
            <a:pPr>
              <a:lnSpc>
                <a:spcPct val="150000"/>
              </a:lnSpc>
              <a:buFont typeface="Arial" pitchFamily="34" charset="0"/>
              <a:buChar char="•"/>
              <a:defRPr/>
            </a:pPr>
            <a:r>
              <a:rPr lang="en-GB" sz="1600" dirty="0" smtClean="0"/>
              <a:t>Sponsored by the National Institute of Mental Health</a:t>
            </a:r>
          </a:p>
          <a:p>
            <a:pPr>
              <a:lnSpc>
                <a:spcPct val="150000"/>
              </a:lnSpc>
              <a:buFont typeface="Arial" pitchFamily="34" charset="0"/>
              <a:buChar char="•"/>
              <a:defRPr/>
            </a:pPr>
            <a:r>
              <a:rPr lang="en-GB" sz="1600" dirty="0" smtClean="0"/>
              <a:t>Bipolar I and II Disorder, Bipolar Disorder NOS, </a:t>
            </a:r>
            <a:r>
              <a:rPr lang="en-GB" sz="1600" dirty="0" err="1" smtClean="0"/>
              <a:t>cyclothymia</a:t>
            </a:r>
            <a:r>
              <a:rPr lang="en-GB" sz="1600" dirty="0" smtClean="0"/>
              <a:t> and schizoaffective disorder (bipolar type), entering in any mood state.</a:t>
            </a:r>
          </a:p>
          <a:p>
            <a:pPr>
              <a:lnSpc>
                <a:spcPct val="150000"/>
              </a:lnSpc>
              <a:buFont typeface="Arial" pitchFamily="34" charset="0"/>
              <a:buChar char="•"/>
              <a:defRPr/>
            </a:pPr>
            <a:r>
              <a:rPr lang="en-GB" sz="1600" dirty="0" smtClean="0"/>
              <a:t>Of first 2000 participants, 522 (35%) met criteria for major depression.</a:t>
            </a:r>
          </a:p>
          <a:p>
            <a:pPr marL="0" indent="0">
              <a:lnSpc>
                <a:spcPct val="150000"/>
              </a:lnSpc>
              <a:buFontTx/>
              <a:buNone/>
              <a:defRPr/>
            </a:pPr>
            <a:endParaRPr lang="en-GB" sz="1600" dirty="0" smtClean="0"/>
          </a:p>
          <a:p>
            <a:pPr marL="0" indent="0">
              <a:lnSpc>
                <a:spcPct val="150000"/>
              </a:lnSpc>
              <a:buFontTx/>
              <a:buNone/>
              <a:defRPr/>
            </a:pPr>
            <a:r>
              <a:rPr lang="en-GB" sz="1600" dirty="0" smtClean="0"/>
              <a:t> Aimed to study:</a:t>
            </a:r>
          </a:p>
          <a:p>
            <a:pPr marL="0" indent="0">
              <a:buFontTx/>
              <a:buNone/>
              <a:defRPr/>
            </a:pPr>
            <a:endParaRPr lang="en-GB" sz="1600" dirty="0"/>
          </a:p>
        </p:txBody>
      </p:sp>
      <p:graphicFrame>
        <p:nvGraphicFramePr>
          <p:cNvPr id="4" name="Table 3"/>
          <p:cNvGraphicFramePr>
            <a:graphicFrameLocks noGrp="1"/>
          </p:cNvGraphicFramePr>
          <p:nvPr/>
        </p:nvGraphicFramePr>
        <p:xfrm>
          <a:off x="683568" y="5233987"/>
          <a:ext cx="6985000" cy="1624013"/>
        </p:xfrm>
        <a:graphic>
          <a:graphicData uri="http://schemas.openxmlformats.org/drawingml/2006/table">
            <a:tbl>
              <a:tblPr firstRow="1" bandRow="1">
                <a:tableStyleId>{5C22544A-7EE6-4342-B048-85BDC9FD1C3A}</a:tableStyleId>
              </a:tblPr>
              <a:tblGrid>
                <a:gridCol w="6985000"/>
              </a:tblGrid>
              <a:tr h="465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rPr>
                        <a:t>Cours</a:t>
                      </a:r>
                      <a:r>
                        <a:rPr lang="en-GB" sz="1600" b="0" baseline="0" dirty="0" smtClean="0">
                          <a:solidFill>
                            <a:schemeClr val="tx1"/>
                          </a:solidFill>
                        </a:rPr>
                        <a:t>e and outcome of bipolar disorder in adults</a:t>
                      </a:r>
                      <a:endParaRPr lang="en-GB" sz="1600" dirty="0">
                        <a:solidFill>
                          <a:schemeClr val="tx1"/>
                        </a:solidFill>
                      </a:endParaRPr>
                    </a:p>
                  </a:txBody>
                  <a:tcPr marL="91443" marR="91443" marT="45721" marB="4572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79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Phenomenology</a:t>
                      </a:r>
                    </a:p>
                    <a:p>
                      <a:endParaRPr lang="en-GB" sz="1600" dirty="0">
                        <a:solidFill>
                          <a:schemeClr val="tx1"/>
                        </a:solidFill>
                      </a:endParaRPr>
                    </a:p>
                  </a:txBody>
                  <a:tcPr marL="91443" marR="91443" marT="45721" marB="4572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79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Treatment</a:t>
                      </a:r>
                      <a:r>
                        <a:rPr lang="en-GB" sz="1600" b="1" baseline="0" dirty="0" smtClean="0">
                          <a:solidFill>
                            <a:srgbClr val="C00000"/>
                          </a:solidFill>
                        </a:rPr>
                        <a:t> effectiveness</a:t>
                      </a:r>
                      <a:endParaRPr lang="en-GB" sz="1600" b="1" dirty="0" smtClean="0">
                        <a:solidFill>
                          <a:srgbClr val="C00000"/>
                        </a:solidFill>
                      </a:endParaRPr>
                    </a:p>
                    <a:p>
                      <a:endParaRPr lang="en-GB" sz="1600" dirty="0">
                        <a:solidFill>
                          <a:srgbClr val="C00000"/>
                        </a:solidFill>
                      </a:endParaRPr>
                    </a:p>
                  </a:txBody>
                  <a:tcPr marL="91443" marR="91443" marT="45721" marB="4572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STEP-BD: Lessons for Bipolar Depression</a:t>
            </a:r>
          </a:p>
        </p:txBody>
      </p:sp>
      <p:sp>
        <p:nvSpPr>
          <p:cNvPr id="3" name="Content Placeholder 2"/>
          <p:cNvSpPr>
            <a:spLocks noGrp="1"/>
          </p:cNvSpPr>
          <p:nvPr>
            <p:ph idx="1"/>
          </p:nvPr>
        </p:nvSpPr>
        <p:spPr>
          <a:xfrm>
            <a:off x="457200" y="1600200"/>
            <a:ext cx="8362950" cy="4924425"/>
          </a:xfrm>
          <a:solidFill>
            <a:schemeClr val="bg1"/>
          </a:solidFill>
        </p:spPr>
        <p:txBody>
          <a:bodyPr/>
          <a:lstStyle/>
          <a:p>
            <a:pPr marL="0" indent="0">
              <a:lnSpc>
                <a:spcPct val="150000"/>
              </a:lnSpc>
              <a:buFontTx/>
              <a:buNone/>
              <a:defRPr/>
            </a:pPr>
            <a:r>
              <a:rPr lang="en-GB" sz="1600" dirty="0" smtClean="0">
                <a:solidFill>
                  <a:srgbClr val="C00000"/>
                </a:solidFill>
              </a:rPr>
              <a:t>1</a:t>
            </a:r>
            <a:r>
              <a:rPr lang="en-GB" sz="1600" dirty="0" smtClean="0"/>
              <a:t>. </a:t>
            </a:r>
            <a:r>
              <a:rPr lang="en-GB" sz="1600" dirty="0" smtClean="0">
                <a:solidFill>
                  <a:srgbClr val="C00000"/>
                </a:solidFill>
              </a:rPr>
              <a:t>(Certain) antidepressants added to mood stabilisers are no more effective than placebo in the treatment of bipolar depression.</a:t>
            </a:r>
          </a:p>
          <a:p>
            <a:pPr marL="0" indent="0">
              <a:lnSpc>
                <a:spcPct val="150000"/>
              </a:lnSpc>
              <a:buFontTx/>
              <a:buNone/>
              <a:defRPr/>
            </a:pPr>
            <a:endParaRPr lang="en-GB" sz="1600" dirty="0" smtClean="0">
              <a:solidFill>
                <a:srgbClr val="C00000"/>
              </a:solidFill>
            </a:endParaRPr>
          </a:p>
          <a:p>
            <a:pPr marL="0" indent="0">
              <a:lnSpc>
                <a:spcPct val="150000"/>
              </a:lnSpc>
              <a:buFontTx/>
              <a:buNone/>
              <a:defRPr/>
            </a:pPr>
            <a:r>
              <a:rPr lang="en-GB" sz="1600" dirty="0" smtClean="0">
                <a:solidFill>
                  <a:srgbClr val="C00000"/>
                </a:solidFill>
              </a:rPr>
              <a:t>2. </a:t>
            </a:r>
            <a:r>
              <a:rPr lang="en-GB" sz="1600" dirty="0">
                <a:solidFill>
                  <a:srgbClr val="C00000"/>
                </a:solidFill>
              </a:rPr>
              <a:t>(Certain) </a:t>
            </a:r>
            <a:r>
              <a:rPr lang="en-GB" sz="1600" dirty="0" smtClean="0">
                <a:solidFill>
                  <a:srgbClr val="C00000"/>
                </a:solidFill>
              </a:rPr>
              <a:t>antidepressants do not induce mania more frequently than placebo in mood stabiliser-treated patients with no such history.</a:t>
            </a:r>
          </a:p>
          <a:p>
            <a:pPr marL="0" indent="0">
              <a:lnSpc>
                <a:spcPct val="150000"/>
              </a:lnSpc>
              <a:buFontTx/>
              <a:buNone/>
              <a:defRPr/>
            </a:pPr>
            <a:endParaRPr lang="en-GB" sz="1600" dirty="0"/>
          </a:p>
          <a:p>
            <a:pPr marL="0" indent="0">
              <a:lnSpc>
                <a:spcPct val="150000"/>
              </a:lnSpc>
              <a:buFontTx/>
              <a:buNone/>
              <a:defRPr/>
            </a:pPr>
            <a:r>
              <a:rPr lang="en-GB" sz="1600" dirty="0" smtClean="0"/>
              <a:t>3. When considering adjuvant antidepressant treatment, </a:t>
            </a:r>
            <a:r>
              <a:rPr lang="en-GB" sz="1600" dirty="0" err="1" smtClean="0"/>
              <a:t>subsyndromal</a:t>
            </a:r>
            <a:r>
              <a:rPr lang="en-GB" sz="1600" dirty="0" smtClean="0"/>
              <a:t> manic symptoms may indicate increased risk of  relapse and an exacerbation of manic symptoms. </a:t>
            </a:r>
            <a:endParaRPr lang="en-GB" sz="1600" dirty="0"/>
          </a:p>
          <a:p>
            <a:pPr marL="0" indent="0">
              <a:lnSpc>
                <a:spcPct val="150000"/>
              </a:lnSpc>
              <a:buFontTx/>
              <a:buNone/>
              <a:defRPr/>
            </a:pPr>
            <a:endParaRPr lang="en-GB" sz="1600" dirty="0" smtClean="0"/>
          </a:p>
          <a:p>
            <a:pPr marL="0" indent="0">
              <a:lnSpc>
                <a:spcPct val="150000"/>
              </a:lnSpc>
              <a:buFontTx/>
              <a:buNone/>
              <a:defRPr/>
            </a:pPr>
            <a:r>
              <a:rPr lang="en-GB" sz="1600" dirty="0" smtClean="0"/>
              <a:t>4. In treatment resistant bipolar depression, </a:t>
            </a:r>
            <a:r>
              <a:rPr lang="en-GB" sz="1600" dirty="0" err="1" smtClean="0"/>
              <a:t>lamotrigine</a:t>
            </a:r>
            <a:r>
              <a:rPr lang="en-GB" sz="1600" dirty="0" smtClean="0"/>
              <a:t> outcomes are sufficiently promising to warrant further investigation.</a:t>
            </a:r>
          </a:p>
          <a:p>
            <a:pPr>
              <a:lnSpc>
                <a:spcPct val="150000"/>
              </a:lnSpc>
              <a:buFontTx/>
              <a:buAutoNum type="arabicPeriod"/>
              <a:defRPr/>
            </a:pPr>
            <a:endParaRPr lang="en-GB" sz="1600" dirty="0"/>
          </a:p>
          <a:p>
            <a:pPr>
              <a:lnSpc>
                <a:spcPct val="150000"/>
              </a:lnSpc>
              <a:buFontTx/>
              <a:buAutoNum type="arabicPeriod"/>
              <a:defRPr/>
            </a:pPr>
            <a:endParaRPr lang="en-GB" sz="1600" dirty="0"/>
          </a:p>
        </p:txBody>
      </p:sp>
      <p:sp>
        <p:nvSpPr>
          <p:cNvPr id="4" name="TextBox 3"/>
          <p:cNvSpPr txBox="1"/>
          <p:nvPr/>
        </p:nvSpPr>
        <p:spPr>
          <a:xfrm>
            <a:off x="4211638" y="6480175"/>
            <a:ext cx="4611687" cy="276225"/>
          </a:xfrm>
          <a:prstGeom prst="rect">
            <a:avLst/>
          </a:prstGeom>
          <a:noFill/>
        </p:spPr>
        <p:txBody>
          <a:bodyPr>
            <a:spAutoFit/>
          </a:bodyPr>
          <a:lstStyle/>
          <a:p>
            <a:pPr algn="r">
              <a:defRPr/>
            </a:pPr>
            <a:r>
              <a:rPr lang="en-GB" sz="1200" b="1" dirty="0">
                <a:latin typeface="+mn-lt"/>
              </a:rPr>
              <a:t>Adapted from Peters and Nierenberg, 2011</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0825" y="115888"/>
            <a:ext cx="8882063" cy="1081087"/>
          </a:xfrm>
        </p:spPr>
        <p:txBody>
          <a:bodyPr/>
          <a:lstStyle/>
          <a:p>
            <a:pPr eaLnBrk="1" hangingPunct="1">
              <a:lnSpc>
                <a:spcPct val="150000"/>
              </a:lnSpc>
              <a:defRPr/>
            </a:pPr>
            <a:r>
              <a:rPr lang="en-US" dirty="0" smtClean="0">
                <a:latin typeface="+mn-lt"/>
              </a:rPr>
              <a:t/>
            </a:r>
            <a:br>
              <a:rPr lang="en-US" dirty="0" smtClean="0">
                <a:latin typeface="+mn-lt"/>
              </a:rPr>
            </a:br>
            <a:r>
              <a:rPr lang="en-US" dirty="0" smtClean="0">
                <a:latin typeface="+mn-lt"/>
              </a:rPr>
              <a:t>Adjunctive Antidepressants in Bipolar I/II Depression</a:t>
            </a:r>
            <a:br>
              <a:rPr lang="en-US" dirty="0" smtClean="0">
                <a:latin typeface="+mn-lt"/>
              </a:rPr>
            </a:br>
            <a:r>
              <a:rPr lang="en-US" sz="1600" dirty="0" smtClean="0">
                <a:latin typeface="+mn-lt"/>
              </a:rPr>
              <a:t>STEP-BD 26-week RCT of paroxetine/bupropion or placebo with mood </a:t>
            </a:r>
            <a:r>
              <a:rPr lang="en-US" sz="1600" dirty="0" err="1" smtClean="0">
                <a:latin typeface="+mn-lt"/>
              </a:rPr>
              <a:t>stabiliser</a:t>
            </a:r>
            <a:r>
              <a:rPr lang="en-US" sz="1600" dirty="0" smtClean="0">
                <a:latin typeface="+mn-lt"/>
              </a:rPr>
              <a:t>.</a:t>
            </a:r>
            <a:r>
              <a:rPr lang="en-US" dirty="0" smtClean="0">
                <a:latin typeface="+mn-lt"/>
              </a:rPr>
              <a:t/>
            </a:r>
            <a:br>
              <a:rPr lang="en-US" dirty="0" smtClean="0">
                <a:latin typeface="+mn-lt"/>
              </a:rPr>
            </a:br>
            <a:endParaRPr lang="en-US" dirty="0" smtClean="0">
              <a:solidFill>
                <a:srgbClr val="66FFFF"/>
              </a:solidFill>
              <a:latin typeface="+mn-lt"/>
            </a:endParaRPr>
          </a:p>
        </p:txBody>
      </p:sp>
      <p:sp>
        <p:nvSpPr>
          <p:cNvPr id="8196" name="Text Box 4"/>
          <p:cNvSpPr txBox="1">
            <a:spLocks noChangeArrowheads="1"/>
          </p:cNvSpPr>
          <p:nvPr/>
        </p:nvSpPr>
        <p:spPr bwMode="auto">
          <a:xfrm>
            <a:off x="251520" y="3024000"/>
            <a:ext cx="43088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vert="vert27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GB" sz="1600" b="1" dirty="0" smtClean="0">
                <a:latin typeface="+mn-lt"/>
                <a:ea typeface="ＭＳ Ｐゴシック" pitchFamily="34" charset="-128"/>
              </a:rPr>
              <a:t>Patients (%)</a:t>
            </a:r>
            <a:endParaRPr lang="en-US" sz="1600" b="1" dirty="0" smtClean="0">
              <a:latin typeface="+mn-lt"/>
              <a:ea typeface="ＭＳ Ｐゴシック" pitchFamily="34" charset="-128"/>
            </a:endParaRPr>
          </a:p>
        </p:txBody>
      </p:sp>
      <p:sp>
        <p:nvSpPr>
          <p:cNvPr id="12292" name="Text Box 5"/>
          <p:cNvSpPr txBox="1">
            <a:spLocks noChangeArrowheads="1"/>
          </p:cNvSpPr>
          <p:nvPr/>
        </p:nvSpPr>
        <p:spPr bwMode="auto">
          <a:xfrm>
            <a:off x="6643688" y="6357938"/>
            <a:ext cx="2338387" cy="307975"/>
          </a:xfrm>
          <a:prstGeom prst="rect">
            <a:avLst/>
          </a:prstGeom>
          <a:noFill/>
          <a:ln w="9525">
            <a:noFill/>
            <a:miter lim="800000"/>
            <a:headEnd/>
            <a:tailEnd/>
          </a:ln>
        </p:spPr>
        <p:txBody>
          <a:bodyPr>
            <a:spAutoFit/>
          </a:bodyPr>
          <a:lstStyle/>
          <a:p>
            <a:pPr algn="r" eaLnBrk="0" hangingPunct="0"/>
            <a:r>
              <a:rPr lang="es-ES" sz="1400" b="1">
                <a:solidFill>
                  <a:srgbClr val="FFFFFF"/>
                </a:solidFill>
                <a:ea typeface="MS PGothic" pitchFamily="34" charset="-128"/>
              </a:rPr>
              <a:t>Sachs et al 2007</a:t>
            </a:r>
            <a:endParaRPr lang="sv-SE" sz="1400" b="1">
              <a:solidFill>
                <a:srgbClr val="FFFFFF"/>
              </a:solidFill>
              <a:ea typeface="MS PGothic" pitchFamily="34" charset="-128"/>
            </a:endParaRPr>
          </a:p>
        </p:txBody>
      </p:sp>
      <p:graphicFrame>
        <p:nvGraphicFramePr>
          <p:cNvPr id="12293" name="Object 2"/>
          <p:cNvGraphicFramePr>
            <a:graphicFrameLocks noChangeAspect="1"/>
          </p:cNvGraphicFramePr>
          <p:nvPr/>
        </p:nvGraphicFramePr>
        <p:xfrm>
          <a:off x="900113" y="2492375"/>
          <a:ext cx="7307262" cy="3219450"/>
        </p:xfrm>
        <a:graphic>
          <a:graphicData uri="http://schemas.openxmlformats.org/presentationml/2006/ole">
            <mc:AlternateContent xmlns:mc="http://schemas.openxmlformats.org/markup-compatibility/2006">
              <mc:Choice xmlns:v="urn:schemas-microsoft-com:vml" Requires="v">
                <p:oleObj spid="_x0000_s740356" name="Worksheet" r:id="rId5" imgW="7305759" imgH="3581273" progId="Excel.Sheet.8">
                  <p:embed/>
                </p:oleObj>
              </mc:Choice>
              <mc:Fallback>
                <p:oleObj name="Worksheet" r:id="rId5" imgW="7305759" imgH="3581273"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92375"/>
                        <a:ext cx="7307262" cy="321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372225" y="5949950"/>
            <a:ext cx="1728788" cy="276225"/>
          </a:xfrm>
          <a:prstGeom prst="rect">
            <a:avLst/>
          </a:prstGeom>
          <a:solidFill>
            <a:schemeClr val="bg1"/>
          </a:solidFill>
        </p:spPr>
        <p:txBody>
          <a:bodyPr>
            <a:spAutoFit/>
          </a:bodyPr>
          <a:lstStyle/>
          <a:p>
            <a:pPr algn="r">
              <a:defRPr/>
            </a:pPr>
            <a:r>
              <a:rPr lang="en-GB" sz="1200" b="1" dirty="0">
                <a:latin typeface="+mn-lt"/>
              </a:rPr>
              <a:t>Sachs et al, 2007</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3924300" y="6308725"/>
            <a:ext cx="5219700" cy="504825"/>
          </a:xfrm>
          <a:prstGeom prst="rect">
            <a:avLst/>
          </a:prstGeom>
          <a:noFill/>
          <a:ln w="9525">
            <a:noFill/>
            <a:miter lim="800000"/>
            <a:headEnd/>
            <a:tailEnd/>
          </a:ln>
        </p:spPr>
        <p:txBody>
          <a:bodyPr lIns="102339" tIns="51170" rIns="102339" bIns="51170">
            <a:spAutoFit/>
          </a:bodyPr>
          <a:lstStyle/>
          <a:p>
            <a:pPr eaLnBrk="0" hangingPunct="0">
              <a:spcBef>
                <a:spcPct val="50000"/>
              </a:spcBef>
              <a:defRPr/>
            </a:pPr>
            <a:r>
              <a:rPr lang="en-GB" sz="1200" dirty="0">
                <a:solidFill>
                  <a:srgbClr val="000000"/>
                </a:solidFill>
                <a:cs typeface="+mn-cs"/>
              </a:rPr>
              <a:t/>
            </a:r>
            <a:br>
              <a:rPr lang="en-GB" sz="1200" dirty="0">
                <a:solidFill>
                  <a:srgbClr val="000000"/>
                </a:solidFill>
                <a:cs typeface="+mn-cs"/>
              </a:rPr>
            </a:br>
            <a:r>
              <a:rPr lang="en-GB" baseline="30000" dirty="0">
                <a:solidFill>
                  <a:srgbClr val="000000"/>
                </a:solidFill>
                <a:cs typeface="+mn-cs"/>
              </a:rPr>
              <a:t>1</a:t>
            </a:r>
            <a:r>
              <a:rPr lang="de-DE" sz="1400" dirty="0">
                <a:solidFill>
                  <a:srgbClr val="000000"/>
                </a:solidFill>
                <a:latin typeface="+mn-lt"/>
                <a:cs typeface="+mn-cs"/>
              </a:rPr>
              <a:t>Merikangas et al. Arch Gen Psychiatry. 2011;68(3):241–251</a:t>
            </a:r>
            <a:endParaRPr lang="en-US" sz="1400" dirty="0">
              <a:solidFill>
                <a:srgbClr val="000000"/>
              </a:solidFill>
              <a:latin typeface="+mn-lt"/>
              <a:cs typeface="+mn-cs"/>
            </a:endParaRPr>
          </a:p>
        </p:txBody>
      </p:sp>
      <p:graphicFrame>
        <p:nvGraphicFramePr>
          <p:cNvPr id="49186" name="Group 34"/>
          <p:cNvGraphicFramePr>
            <a:graphicFrameLocks noGrp="1"/>
          </p:cNvGraphicFramePr>
          <p:nvPr>
            <p:ph idx="1"/>
          </p:nvPr>
        </p:nvGraphicFramePr>
        <p:xfrm>
          <a:off x="612775" y="2233613"/>
          <a:ext cx="7918454" cy="1843278"/>
        </p:xfrm>
        <a:graphic>
          <a:graphicData uri="http://schemas.openxmlformats.org/drawingml/2006/table">
            <a:tbl>
              <a:tblPr/>
              <a:tblGrid>
                <a:gridCol w="1150913"/>
                <a:gridCol w="1944216"/>
                <a:gridCol w="1607775"/>
                <a:gridCol w="1607775"/>
                <a:gridCol w="1607775"/>
              </a:tblGrid>
              <a:tr h="401066">
                <a:tc rowSpan="2">
                  <a:txBody>
                    <a:bodyPr/>
                    <a:lstStyle/>
                    <a:p>
                      <a:pPr marL="0" marR="0" lvl="0" indent="0" algn="l" defTabSz="914400" rtl="0" eaLnBrk="0" fontAlgn="base" latinLnBrk="0" hangingPunct="0">
                        <a:lnSpc>
                          <a:spcPct val="100000"/>
                        </a:lnSpc>
                        <a:spcBef>
                          <a:spcPct val="30000"/>
                        </a:spcBef>
                        <a:spcAft>
                          <a:spcPct val="30000"/>
                        </a:spcAft>
                        <a:buClr>
                          <a:schemeClr val="hlink"/>
                        </a:buClr>
                        <a:buSzTx/>
                        <a:buFont typeface="Wingdings" pitchFamily="2" charset="2"/>
                        <a:buNone/>
                        <a:tabLst/>
                      </a:pPr>
                      <a:endParaRPr kumimoji="0" lang="en-AU" sz="18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gridSpan="4">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Prevalence, mean</a:t>
                      </a:r>
                      <a:r>
                        <a:rPr kumimoji="0" lang="en-US" sz="1800" b="1" i="0" u="none" strike="noStrike" cap="none" normalizeH="0" baseline="30000" dirty="0" smtClean="0">
                          <a:ln>
                            <a:noFill/>
                          </a:ln>
                          <a:solidFill>
                            <a:schemeClr val="tx1"/>
                          </a:solidFill>
                          <a:effectLst/>
                          <a:latin typeface="Arial" pitchFamily="34" charset="0"/>
                          <a:ea typeface="ＭＳ Ｐゴシック" pitchFamily="34" charset="-128"/>
                        </a:rPr>
                        <a:t>1</a:t>
                      </a:r>
                      <a:endParaRPr kumimoji="0" lang="en-US" sz="18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BDE8EF"/>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640080">
                <a:tc vMerge="1">
                  <a:txBody>
                    <a:bodyPr/>
                    <a:lstStyle/>
                    <a:p>
                      <a:endParaRPr lang="en-GB"/>
                    </a:p>
                  </a:txBody>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Any bipolar disorder</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Bipolar I</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Bipolar II</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Bipolar NOS</a:t>
                      </a:r>
                    </a:p>
                  </a:txBody>
                  <a:tcPr marL="90000" marR="90000" anchor="ctr" horzOverflow="overflow">
                    <a:lnL>
                      <a:noFill/>
                    </a:lnL>
                    <a:lnR>
                      <a:noFill/>
                    </a:lnR>
                    <a:lnT w="28575"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BDE8EF"/>
                    </a:solidFill>
                  </a:tcPr>
                </a:tc>
              </a:tr>
              <a:tr h="401066">
                <a:tc>
                  <a:txBody>
                    <a:bodyPr/>
                    <a:lstStyle/>
                    <a:p>
                      <a:pPr marL="0" marR="0" lvl="0" indent="0" algn="l"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Lifetime</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2.4 %</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0.6 </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0.4</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1.4</a:t>
                      </a:r>
                    </a:p>
                  </a:txBody>
                  <a:tcPr marL="90000" marR="90000" anchor="ctr" horzOverflow="overflow">
                    <a:lnL>
                      <a:noFill/>
                    </a:lnL>
                    <a:lnR>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1066">
                <a:tc>
                  <a:txBody>
                    <a:bodyPr/>
                    <a:lstStyle/>
                    <a:p>
                      <a:pPr marL="0" marR="0" lvl="0" indent="0" algn="l"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12-month</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1.5%</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0.4</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0.3</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30000"/>
                        </a:spcAft>
                        <a:buClr>
                          <a:schemeClr val="hlink"/>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0.8</a:t>
                      </a:r>
                    </a:p>
                  </a:txBody>
                  <a:tcPr marL="90000" marR="90000" anchor="ctr" horzOverflow="overflow">
                    <a:lnL>
                      <a:noFill/>
                    </a:lnL>
                    <a:lnR>
                      <a:noFill/>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66936" name="Title 8"/>
          <p:cNvSpPr>
            <a:spLocks noGrp="1"/>
          </p:cNvSpPr>
          <p:nvPr>
            <p:ph type="title"/>
          </p:nvPr>
        </p:nvSpPr>
        <p:spPr>
          <a:xfrm>
            <a:off x="612775" y="217488"/>
            <a:ext cx="7918450" cy="863600"/>
          </a:xfrm>
        </p:spPr>
        <p:txBody>
          <a:bodyPr/>
          <a:lstStyle/>
          <a:p>
            <a:r>
              <a:rPr lang="en-US" sz="3100" smtClean="0">
                <a:cs typeface="Arial" charset="0"/>
              </a:rPr>
              <a:t>Lifetime and 12-month prevalence of bipolar disorder in ROW</a:t>
            </a:r>
            <a:endParaRPr lang="en-GB" sz="3100" smtClean="0">
              <a:cs typeface="Arial" charset="0"/>
            </a:endParaRPr>
          </a:p>
        </p:txBody>
      </p:sp>
      <p:sp>
        <p:nvSpPr>
          <p:cNvPr id="48153" name="Rectangle 25"/>
          <p:cNvSpPr>
            <a:spLocks noChangeArrowheads="1"/>
          </p:cNvSpPr>
          <p:nvPr/>
        </p:nvSpPr>
        <p:spPr bwMode="auto">
          <a:xfrm>
            <a:off x="250825" y="6092825"/>
            <a:ext cx="4321175" cy="381000"/>
          </a:xfrm>
          <a:prstGeom prst="rect">
            <a:avLst/>
          </a:prstGeom>
          <a:noFill/>
          <a:ln w="9525">
            <a:noFill/>
            <a:miter lim="800000"/>
            <a:headEnd/>
            <a:tailEnd/>
          </a:ln>
        </p:spPr>
        <p:txBody>
          <a:bodyPr lIns="102339" tIns="51170" rIns="102339" bIns="51170">
            <a:spAutoFit/>
          </a:bodyPr>
          <a:lstStyle/>
          <a:p>
            <a:pPr algn="ctr" eaLnBrk="0" hangingPunct="0">
              <a:spcBef>
                <a:spcPct val="50000"/>
              </a:spcBef>
              <a:defRPr/>
            </a:pPr>
            <a:r>
              <a:rPr lang="es-ES_tradnl" sz="1800" dirty="0">
                <a:solidFill>
                  <a:srgbClr val="000000"/>
                </a:solidFill>
                <a:latin typeface="+mn-lt"/>
                <a:cs typeface="+mn-cs"/>
              </a:rPr>
              <a:t>N=61, 392 </a:t>
            </a:r>
            <a:r>
              <a:rPr lang="es-ES_tradnl" sz="1800" dirty="0" err="1">
                <a:solidFill>
                  <a:srgbClr val="000000"/>
                </a:solidFill>
                <a:latin typeface="+mn-lt"/>
                <a:cs typeface="+mn-cs"/>
              </a:rPr>
              <a:t>adults</a:t>
            </a:r>
            <a:r>
              <a:rPr lang="es-ES_tradnl" sz="1800" dirty="0">
                <a:solidFill>
                  <a:srgbClr val="000000"/>
                </a:solidFill>
                <a:latin typeface="+mn-lt"/>
                <a:cs typeface="+mn-cs"/>
              </a:rPr>
              <a:t> in </a:t>
            </a:r>
            <a:r>
              <a:rPr lang="es-ES_tradnl" sz="1800" dirty="0" err="1">
                <a:solidFill>
                  <a:srgbClr val="000000"/>
                </a:solidFill>
                <a:latin typeface="+mn-lt"/>
                <a:cs typeface="+mn-cs"/>
              </a:rPr>
              <a:t>the</a:t>
            </a:r>
            <a:r>
              <a:rPr lang="es-ES_tradnl" sz="1800" dirty="0">
                <a:solidFill>
                  <a:srgbClr val="000000"/>
                </a:solidFill>
                <a:latin typeface="+mn-lt"/>
                <a:cs typeface="+mn-cs"/>
              </a:rPr>
              <a:t> </a:t>
            </a:r>
            <a:r>
              <a:rPr lang="es-ES_tradnl" sz="1800" dirty="0" err="1">
                <a:solidFill>
                  <a:srgbClr val="000000"/>
                </a:solidFill>
                <a:latin typeface="+mn-lt"/>
                <a:cs typeface="+mn-cs"/>
              </a:rPr>
              <a:t>community</a:t>
            </a:r>
            <a:endParaRPr lang="es-ES_tradnl" sz="1800" dirty="0">
              <a:solidFill>
                <a:srgbClr val="000000"/>
              </a:solidFill>
              <a:latin typeface="+mn-lt"/>
              <a:cs typeface="+mn-cs"/>
            </a:endParaRPr>
          </a:p>
        </p:txBody>
      </p:sp>
      <p:sp>
        <p:nvSpPr>
          <p:cNvPr id="166938" name="Rectangle 3"/>
          <p:cNvSpPr txBox="1">
            <a:spLocks noChangeArrowheads="1"/>
          </p:cNvSpPr>
          <p:nvPr/>
        </p:nvSpPr>
        <p:spPr bwMode="auto">
          <a:xfrm>
            <a:off x="612775" y="1752600"/>
            <a:ext cx="7918450" cy="4321175"/>
          </a:xfrm>
          <a:prstGeom prst="rect">
            <a:avLst/>
          </a:prstGeom>
          <a:noFill/>
          <a:ln w="9525">
            <a:noFill/>
            <a:miter lim="800000"/>
            <a:headEnd/>
            <a:tailEnd/>
          </a:ln>
        </p:spPr>
        <p:txBody>
          <a:bodyPr lIns="102339" tIns="51170" rIns="102339" bIns="51170"/>
          <a:lstStyle/>
          <a:p>
            <a:pPr marL="501650" indent="-501650" algn="r" eaLnBrk="0" hangingPunct="0">
              <a:spcBef>
                <a:spcPct val="20000"/>
              </a:spcBef>
              <a:buClr>
                <a:srgbClr val="00B5CC"/>
              </a:buClr>
              <a:buFont typeface="Wingdings" pitchFamily="2" charset="2"/>
              <a:buChar char=""/>
            </a:pPr>
            <a:endParaRPr lang="en-US" sz="3100">
              <a:solidFill>
                <a:srgbClr val="000000"/>
              </a:solidFill>
            </a:endParaRPr>
          </a:p>
        </p:txBody>
      </p:sp>
      <p:sp>
        <p:nvSpPr>
          <p:cNvPr id="48155" name="Rectangle 3"/>
          <p:cNvSpPr txBox="1">
            <a:spLocks noChangeArrowheads="1"/>
          </p:cNvSpPr>
          <p:nvPr/>
        </p:nvSpPr>
        <p:spPr bwMode="auto">
          <a:xfrm>
            <a:off x="609600" y="1268413"/>
            <a:ext cx="7918450" cy="4522787"/>
          </a:xfrm>
          <a:prstGeom prst="rect">
            <a:avLst/>
          </a:prstGeom>
          <a:noFill/>
          <a:ln w="9525">
            <a:noFill/>
            <a:miter lim="800000"/>
            <a:headEnd/>
            <a:tailEnd/>
          </a:ln>
        </p:spPr>
        <p:txBody>
          <a:bodyPr lIns="102339" tIns="51170" rIns="102339" bIns="51170"/>
          <a:lstStyle/>
          <a:p>
            <a:pPr marL="501650" indent="-501650" algn="ctr" eaLnBrk="0" hangingPunct="0">
              <a:spcBef>
                <a:spcPct val="20000"/>
              </a:spcBef>
              <a:buClr>
                <a:srgbClr val="00B5CC"/>
              </a:buClr>
              <a:defRPr/>
            </a:pPr>
            <a:r>
              <a:rPr lang="en-GB" sz="2200" b="1" dirty="0">
                <a:solidFill>
                  <a:srgbClr val="000000"/>
                </a:solidFill>
                <a:latin typeface="+mn-lt"/>
                <a:cs typeface="+mn-cs"/>
              </a:rPr>
              <a:t>Epidemiological Study in 11 countries in Americas, Europe and Asia</a:t>
            </a:r>
          </a:p>
          <a:p>
            <a:pPr marL="501650" indent="-501650" algn="ctr" eaLnBrk="0" hangingPunct="0">
              <a:spcBef>
                <a:spcPct val="20000"/>
              </a:spcBef>
              <a:buClr>
                <a:srgbClr val="00B5CC"/>
              </a:buClr>
              <a:defRPr/>
            </a:pPr>
            <a:endParaRPr lang="en-US" sz="2200" b="1" dirty="0">
              <a:solidFill>
                <a:srgbClr val="000000"/>
              </a:solidFill>
              <a:latin typeface="+mn-lt"/>
              <a:cs typeface="+mn-cs"/>
            </a:endParaRPr>
          </a:p>
        </p:txBody>
      </p:sp>
      <p:sp>
        <p:nvSpPr>
          <p:cNvPr id="48156" name="Rectangle 3"/>
          <p:cNvSpPr>
            <a:spLocks noChangeArrowheads="1"/>
          </p:cNvSpPr>
          <p:nvPr/>
        </p:nvSpPr>
        <p:spPr bwMode="auto">
          <a:xfrm>
            <a:off x="611188" y="4251325"/>
            <a:ext cx="7993062" cy="1844675"/>
          </a:xfrm>
          <a:prstGeom prst="roundRect">
            <a:avLst>
              <a:gd name="adj" fmla="val 2861"/>
            </a:avLst>
          </a:prstGeom>
          <a:noFill/>
          <a:ln w="57150">
            <a:solidFill>
              <a:schemeClr val="tx2"/>
            </a:solidFill>
            <a:miter lim="800000"/>
            <a:headEnd/>
            <a:tailEnd/>
          </a:ln>
        </p:spPr>
        <p:txBody>
          <a:bodyPr lIns="102339" tIns="51170" rIns="102339" bIns="51170">
            <a:spAutoFit/>
          </a:bodyPr>
          <a:lstStyle/>
          <a:p>
            <a:pPr marL="501650" indent="-501650" algn="just" eaLnBrk="0" hangingPunct="0">
              <a:spcBef>
                <a:spcPct val="20000"/>
              </a:spcBef>
              <a:buClr>
                <a:srgbClr val="00B5CC"/>
              </a:buClr>
              <a:defRPr/>
            </a:pPr>
            <a:r>
              <a:rPr lang="en-GB" sz="2000" dirty="0">
                <a:solidFill>
                  <a:srgbClr val="000000"/>
                </a:solidFill>
                <a:cs typeface="+mn-cs"/>
              </a:rPr>
              <a:t>	</a:t>
            </a:r>
            <a:r>
              <a:rPr lang="en-GB" sz="2000" dirty="0">
                <a:solidFill>
                  <a:srgbClr val="000000"/>
                </a:solidFill>
                <a:latin typeface="+mn-lt"/>
                <a:cs typeface="+mn-cs"/>
              </a:rPr>
              <a:t>:75% of BPS met criteria for other disorders, most commonly   anxiety disorders</a:t>
            </a:r>
          </a:p>
          <a:p>
            <a:pPr marL="501650" indent="-501650" algn="just" eaLnBrk="0" hangingPunct="0">
              <a:spcBef>
                <a:spcPct val="20000"/>
              </a:spcBef>
              <a:buClr>
                <a:srgbClr val="00B5CC"/>
              </a:buClr>
              <a:defRPr/>
            </a:pPr>
            <a:r>
              <a:rPr lang="en-GB" sz="2000" dirty="0">
                <a:solidFill>
                  <a:srgbClr val="000000"/>
                </a:solidFill>
                <a:latin typeface="+mn-lt"/>
                <a:cs typeface="+mn-cs"/>
              </a:rPr>
              <a:t>	:less than 50% receiving MH care</a:t>
            </a:r>
          </a:p>
          <a:p>
            <a:pPr marL="501650" indent="-501650" algn="just" eaLnBrk="0" hangingPunct="0">
              <a:spcBef>
                <a:spcPct val="20000"/>
              </a:spcBef>
              <a:buClr>
                <a:srgbClr val="00B5CC"/>
              </a:buClr>
              <a:defRPr/>
            </a:pPr>
            <a:r>
              <a:rPr lang="en-GB" sz="2000" dirty="0">
                <a:solidFill>
                  <a:srgbClr val="000000"/>
                </a:solidFill>
                <a:latin typeface="+mn-lt"/>
                <a:cs typeface="+mn-cs"/>
              </a:rPr>
              <a:t>	:in low income countries, less than 25% receiving  MH care</a:t>
            </a:r>
          </a:p>
          <a:p>
            <a:pPr marL="501650" indent="-501650" algn="r" eaLnBrk="0" hangingPunct="0">
              <a:spcBef>
                <a:spcPct val="20000"/>
              </a:spcBef>
              <a:buClr>
                <a:srgbClr val="00B5CC"/>
              </a:buClr>
              <a:defRPr/>
            </a:pPr>
            <a:endParaRPr lang="en-GB" sz="2000" dirty="0">
              <a:solidFill>
                <a:srgbClr val="000000"/>
              </a:solidFill>
              <a:cs typeface="+mn-cs"/>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STEP-BD: Lessons that Inform Clinical Practice</a:t>
            </a:r>
          </a:p>
        </p:txBody>
      </p:sp>
      <p:sp>
        <p:nvSpPr>
          <p:cNvPr id="3" name="Content Placeholder 2"/>
          <p:cNvSpPr>
            <a:spLocks noGrp="1"/>
          </p:cNvSpPr>
          <p:nvPr>
            <p:ph idx="1"/>
          </p:nvPr>
        </p:nvSpPr>
        <p:spPr>
          <a:xfrm>
            <a:off x="457200" y="1600200"/>
            <a:ext cx="8362950" cy="4924425"/>
          </a:xfrm>
          <a:solidFill>
            <a:schemeClr val="bg1"/>
          </a:solidFill>
        </p:spPr>
        <p:txBody>
          <a:bodyPr/>
          <a:lstStyle/>
          <a:p>
            <a:pPr marL="0" indent="0">
              <a:lnSpc>
                <a:spcPct val="150000"/>
              </a:lnSpc>
              <a:buFontTx/>
              <a:buNone/>
              <a:defRPr/>
            </a:pPr>
            <a:r>
              <a:rPr lang="en-GB" sz="1600" dirty="0" smtClean="0"/>
              <a:t>1. (Certain) antidepressants added to mood stabilisers are no more effective than placebo in the treatment of bipolar depression.</a:t>
            </a:r>
          </a:p>
          <a:p>
            <a:pPr marL="0" indent="0">
              <a:lnSpc>
                <a:spcPct val="150000"/>
              </a:lnSpc>
              <a:buFontTx/>
              <a:buNone/>
              <a:defRPr/>
            </a:pPr>
            <a:endParaRPr lang="en-GB" sz="1600" dirty="0" smtClean="0"/>
          </a:p>
          <a:p>
            <a:pPr marL="0" indent="0">
              <a:lnSpc>
                <a:spcPct val="150000"/>
              </a:lnSpc>
              <a:buFontTx/>
              <a:buNone/>
              <a:defRPr/>
            </a:pPr>
            <a:r>
              <a:rPr lang="en-GB" sz="1600" dirty="0" smtClean="0"/>
              <a:t>2. (Certain) antidepressants do not induce mania more frequently than placebo in mood stabiliser-treated patients with no such history.</a:t>
            </a:r>
          </a:p>
          <a:p>
            <a:pPr marL="0" indent="0">
              <a:lnSpc>
                <a:spcPct val="150000"/>
              </a:lnSpc>
              <a:buFontTx/>
              <a:buNone/>
              <a:defRPr/>
            </a:pPr>
            <a:endParaRPr lang="en-GB" sz="1600" dirty="0"/>
          </a:p>
          <a:p>
            <a:pPr marL="0" indent="0">
              <a:lnSpc>
                <a:spcPct val="150000"/>
              </a:lnSpc>
              <a:buFontTx/>
              <a:buNone/>
              <a:defRPr/>
            </a:pPr>
            <a:r>
              <a:rPr lang="en-GB" sz="1600" dirty="0" smtClean="0">
                <a:solidFill>
                  <a:srgbClr val="C00000"/>
                </a:solidFill>
              </a:rPr>
              <a:t>3. When considering adjuvant antidepressant treatment, </a:t>
            </a:r>
            <a:r>
              <a:rPr lang="en-GB" sz="1600" dirty="0" err="1" smtClean="0">
                <a:solidFill>
                  <a:srgbClr val="C00000"/>
                </a:solidFill>
              </a:rPr>
              <a:t>subsyndromal</a:t>
            </a:r>
            <a:r>
              <a:rPr lang="en-GB" sz="1600" dirty="0" smtClean="0">
                <a:solidFill>
                  <a:srgbClr val="C00000"/>
                </a:solidFill>
              </a:rPr>
              <a:t> manic symptoms may indicate increased risk of  relapse and an exacerbation of manic symptoms. </a:t>
            </a:r>
            <a:endParaRPr lang="en-GB" sz="1600" dirty="0">
              <a:solidFill>
                <a:srgbClr val="C00000"/>
              </a:solidFill>
            </a:endParaRPr>
          </a:p>
          <a:p>
            <a:pPr marL="0" indent="0">
              <a:lnSpc>
                <a:spcPct val="150000"/>
              </a:lnSpc>
              <a:buFontTx/>
              <a:buNone/>
              <a:defRPr/>
            </a:pPr>
            <a:endParaRPr lang="en-GB" sz="1600" dirty="0" smtClean="0"/>
          </a:p>
          <a:p>
            <a:pPr marL="0" indent="0">
              <a:lnSpc>
                <a:spcPct val="150000"/>
              </a:lnSpc>
              <a:buFontTx/>
              <a:buNone/>
              <a:defRPr/>
            </a:pPr>
            <a:r>
              <a:rPr lang="en-GB" sz="1600" dirty="0" smtClean="0"/>
              <a:t>4. In treatment resistant bipolar depression, </a:t>
            </a:r>
            <a:r>
              <a:rPr lang="en-GB" sz="1600" dirty="0" err="1" smtClean="0"/>
              <a:t>lamotrigine</a:t>
            </a:r>
            <a:r>
              <a:rPr lang="en-GB" sz="1600" dirty="0" smtClean="0"/>
              <a:t> outcomes were sufficiently promising to warrant further investigation.</a:t>
            </a:r>
          </a:p>
          <a:p>
            <a:pPr>
              <a:lnSpc>
                <a:spcPct val="150000"/>
              </a:lnSpc>
              <a:buFontTx/>
              <a:buAutoNum type="arabicPeriod"/>
              <a:defRPr/>
            </a:pPr>
            <a:endParaRPr lang="en-GB" sz="1600" dirty="0"/>
          </a:p>
          <a:p>
            <a:pPr>
              <a:lnSpc>
                <a:spcPct val="150000"/>
              </a:lnSpc>
              <a:buFontTx/>
              <a:buAutoNum type="arabicPeriod"/>
              <a:defRPr/>
            </a:pPr>
            <a:endParaRPr lang="en-GB" sz="1600" dirty="0"/>
          </a:p>
        </p:txBody>
      </p:sp>
      <p:sp>
        <p:nvSpPr>
          <p:cNvPr id="4" name="TextBox 3"/>
          <p:cNvSpPr txBox="1"/>
          <p:nvPr/>
        </p:nvSpPr>
        <p:spPr>
          <a:xfrm>
            <a:off x="5435600" y="6329363"/>
            <a:ext cx="3171825" cy="276225"/>
          </a:xfrm>
          <a:prstGeom prst="rect">
            <a:avLst/>
          </a:prstGeom>
          <a:noFill/>
        </p:spPr>
        <p:txBody>
          <a:bodyPr>
            <a:spAutoFit/>
          </a:bodyPr>
          <a:lstStyle/>
          <a:p>
            <a:pPr algn="r">
              <a:defRPr/>
            </a:pPr>
            <a:r>
              <a:rPr lang="en-GB" sz="1200" b="1" dirty="0">
                <a:latin typeface="+mn-lt"/>
              </a:rPr>
              <a:t>Adapted from Peters et al, 2011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0825" y="0"/>
            <a:ext cx="8642350" cy="1196975"/>
          </a:xfrm>
        </p:spPr>
        <p:txBody>
          <a:bodyPr/>
          <a:lstStyle/>
          <a:p>
            <a:pPr algn="ctr">
              <a:lnSpc>
                <a:spcPct val="150000"/>
              </a:lnSpc>
            </a:pPr>
            <a:r>
              <a:rPr lang="en-GB" sz="2400" dirty="0" smtClean="0"/>
              <a:t>Subsyndromal Manic Symptoms in Bipolar Depression</a:t>
            </a:r>
            <a:r>
              <a:rPr lang="en-GB" dirty="0" smtClean="0"/>
              <a:t/>
            </a:r>
            <a:br>
              <a:rPr lang="en-GB" dirty="0" smtClean="0"/>
            </a:br>
            <a:r>
              <a:rPr lang="en-GB" sz="1800" dirty="0" smtClean="0"/>
              <a:t>A ‘Depressive Mixed State’</a:t>
            </a:r>
          </a:p>
        </p:txBody>
      </p:sp>
      <p:sp>
        <p:nvSpPr>
          <p:cNvPr id="14339" name="Content Placeholder 2"/>
          <p:cNvSpPr>
            <a:spLocks noGrp="1"/>
          </p:cNvSpPr>
          <p:nvPr>
            <p:ph idx="1"/>
          </p:nvPr>
        </p:nvSpPr>
        <p:spPr>
          <a:xfrm>
            <a:off x="457200" y="1600200"/>
            <a:ext cx="8435975" cy="4525963"/>
          </a:xfrm>
          <a:solidFill>
            <a:schemeClr val="bg1"/>
          </a:solidFill>
        </p:spPr>
        <p:txBody>
          <a:bodyPr/>
          <a:lstStyle/>
          <a:p>
            <a:pPr marL="0" indent="0">
              <a:buFontTx/>
              <a:buNone/>
            </a:pPr>
            <a:r>
              <a:rPr lang="en-GB" smtClean="0"/>
              <a:t>142 bipolar (type I or II) patients with an major depressive episode.</a:t>
            </a:r>
          </a:p>
          <a:p>
            <a:pPr marL="0" indent="0">
              <a:buFontTx/>
              <a:buNone/>
            </a:pPr>
            <a:r>
              <a:rPr lang="en-GB" smtClean="0"/>
              <a:t>Presence or absence of concurrent subsyndromal manic symptoms.</a:t>
            </a:r>
          </a:p>
          <a:p>
            <a:pPr marL="0" indent="0">
              <a:buFontTx/>
              <a:buNone/>
            </a:pPr>
            <a:endParaRPr lang="en-GB" smtClean="0"/>
          </a:p>
          <a:p>
            <a:pPr marL="0" indent="0">
              <a:buFontTx/>
              <a:buNone/>
            </a:pPr>
            <a:r>
              <a:rPr lang="en-GB" smtClean="0"/>
              <a:t>Subsyndromal manic symptoms highly prevalent (76.1%)</a:t>
            </a:r>
          </a:p>
          <a:p>
            <a:pPr marL="0" indent="0">
              <a:buFontTx/>
              <a:buNone/>
            </a:pPr>
            <a:endParaRPr lang="en-GB" smtClean="0"/>
          </a:p>
          <a:p>
            <a:pPr marL="0" indent="0">
              <a:buFontTx/>
              <a:buNone/>
            </a:pPr>
            <a:r>
              <a:rPr lang="en-GB" smtClean="0"/>
              <a:t>Associated with significantly:</a:t>
            </a:r>
          </a:p>
          <a:p>
            <a:pPr marL="0" indent="0">
              <a:buFontTx/>
              <a:buNone/>
            </a:pPr>
            <a:r>
              <a:rPr lang="en-GB" smtClean="0"/>
              <a:t>                </a:t>
            </a:r>
            <a:r>
              <a:rPr lang="en-GB" smtClean="0">
                <a:solidFill>
                  <a:srgbClr val="C00000"/>
                </a:solidFill>
              </a:rPr>
              <a:t>increased severity of depression/dysphoria</a:t>
            </a:r>
          </a:p>
          <a:p>
            <a:pPr marL="0" indent="0">
              <a:buFontTx/>
              <a:buNone/>
            </a:pPr>
            <a:r>
              <a:rPr lang="en-GB" smtClean="0">
                <a:solidFill>
                  <a:srgbClr val="C00000"/>
                </a:solidFill>
              </a:rPr>
              <a:t>                longer episode duration</a:t>
            </a:r>
          </a:p>
          <a:p>
            <a:pPr marL="0" indent="0">
              <a:buFontTx/>
              <a:buNone/>
            </a:pPr>
            <a:r>
              <a:rPr lang="en-GB" smtClean="0">
                <a:solidFill>
                  <a:srgbClr val="C00000"/>
                </a:solidFill>
              </a:rPr>
              <a:t>                more suicidal ideation and behaviour </a:t>
            </a:r>
          </a:p>
          <a:p>
            <a:pPr marL="0" indent="0">
              <a:buFontTx/>
              <a:buNone/>
            </a:pPr>
            <a:endParaRPr lang="en-GB" smtClean="0"/>
          </a:p>
          <a:p>
            <a:pPr marL="0" indent="0">
              <a:buFontTx/>
              <a:buNone/>
            </a:pPr>
            <a:r>
              <a:rPr lang="en-GB" smtClean="0"/>
              <a:t>Overt irritability and psychomotor agitation were the most prevalent.</a:t>
            </a:r>
          </a:p>
          <a:p>
            <a:pPr marL="0" indent="0">
              <a:buFontTx/>
              <a:buNone/>
            </a:pPr>
            <a:r>
              <a:rPr lang="en-GB" smtClean="0"/>
              <a:t>                                                                               </a:t>
            </a:r>
            <a:r>
              <a:rPr lang="en-GB" sz="1200" smtClean="0"/>
              <a:t>(</a:t>
            </a:r>
            <a:r>
              <a:rPr lang="en-GB" sz="1200" b="1" smtClean="0"/>
              <a:t>Judd et al, 2012</a:t>
            </a:r>
            <a:r>
              <a:rPr lang="en-GB" sz="1200" smtClean="0"/>
              <a:t>).</a:t>
            </a:r>
          </a:p>
          <a:p>
            <a:pPr marL="0" indent="0">
              <a:buFontTx/>
              <a:buNone/>
            </a:pPr>
            <a:endParaRPr lang="en-GB" sz="1200" smtClean="0"/>
          </a:p>
          <a:p>
            <a:pPr marL="0" indent="0">
              <a:buFontTx/>
              <a:buNone/>
            </a:pPr>
            <a:r>
              <a:rPr lang="en-GB" smtClean="0"/>
              <a:t>Exacerbated by antidepressant treatment?  </a:t>
            </a:r>
            <a:r>
              <a:rPr lang="en-GB" sz="1200" b="1" smtClean="0"/>
              <a:t>(Goldberg et al, 2007).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9388" y="0"/>
            <a:ext cx="8713787" cy="1196975"/>
          </a:xfrm>
        </p:spPr>
        <p:txBody>
          <a:bodyPr/>
          <a:lstStyle/>
          <a:p>
            <a:pPr>
              <a:lnSpc>
                <a:spcPct val="150000"/>
              </a:lnSpc>
            </a:pPr>
            <a:r>
              <a:rPr lang="en-GB" sz="2300" smtClean="0"/>
              <a:t>Initial Pharmacological Treatment of Bipolar Depression</a:t>
            </a:r>
            <a:br>
              <a:rPr lang="en-GB" sz="2300" smtClean="0"/>
            </a:br>
            <a:r>
              <a:rPr lang="en-GB" sz="1800" smtClean="0"/>
              <a:t>British Association for Psychopharmacology Guidelines</a:t>
            </a:r>
            <a:endParaRPr lang="en-GB" sz="1600" smtClean="0"/>
          </a:p>
        </p:txBody>
      </p:sp>
      <p:graphicFrame>
        <p:nvGraphicFramePr>
          <p:cNvPr id="4" name="Content Placeholder 3"/>
          <p:cNvGraphicFramePr>
            <a:graphicFrameLocks noGrp="1"/>
          </p:cNvGraphicFramePr>
          <p:nvPr>
            <p:ph idx="1"/>
          </p:nvPr>
        </p:nvGraphicFramePr>
        <p:xfrm>
          <a:off x="107950" y="1600200"/>
          <a:ext cx="8856663" cy="4846638"/>
        </p:xfrm>
        <a:graphic>
          <a:graphicData uri="http://schemas.openxmlformats.org/drawingml/2006/table">
            <a:tbl>
              <a:tblPr firstRow="1" bandRow="1">
                <a:tableStyleId>{5C22544A-7EE6-4342-B048-85BDC9FD1C3A}</a:tableStyleId>
              </a:tblPr>
              <a:tblGrid>
                <a:gridCol w="1800135"/>
                <a:gridCol w="2592194"/>
                <a:gridCol w="2304172"/>
                <a:gridCol w="2160162"/>
              </a:tblGrid>
              <a:tr h="4846638">
                <a:tc>
                  <a:txBody>
                    <a:bodyPr/>
                    <a:lstStyle/>
                    <a:p>
                      <a:pPr algn="l"/>
                      <a:r>
                        <a:rPr lang="en-GB" sz="1300" dirty="0" smtClean="0">
                          <a:solidFill>
                            <a:schemeClr val="tx1"/>
                          </a:solidFill>
                        </a:rPr>
                        <a:t>Severe </a:t>
                      </a:r>
                    </a:p>
                    <a:p>
                      <a:pPr algn="l"/>
                      <a:r>
                        <a:rPr lang="en-GB" sz="1300" dirty="0" smtClean="0">
                          <a:solidFill>
                            <a:schemeClr val="tx1"/>
                          </a:solidFill>
                        </a:rPr>
                        <a:t>Depression,</a:t>
                      </a:r>
                    </a:p>
                    <a:p>
                      <a:pPr algn="l"/>
                      <a:r>
                        <a:rPr lang="en-GB" sz="1300" dirty="0" smtClean="0">
                          <a:solidFill>
                            <a:schemeClr val="tx1"/>
                          </a:solidFill>
                        </a:rPr>
                        <a:t>psychosis,</a:t>
                      </a:r>
                    </a:p>
                    <a:p>
                      <a:pPr algn="l"/>
                      <a:r>
                        <a:rPr lang="en-GB" sz="1300" dirty="0" smtClean="0">
                          <a:solidFill>
                            <a:schemeClr val="tx1"/>
                          </a:solidFill>
                        </a:rPr>
                        <a:t>high</a:t>
                      </a:r>
                      <a:r>
                        <a:rPr lang="en-GB" sz="1300" baseline="0" dirty="0" smtClean="0">
                          <a:solidFill>
                            <a:schemeClr val="tx1"/>
                          </a:solidFill>
                        </a:rPr>
                        <a:t> suicide risk*</a:t>
                      </a:r>
                    </a:p>
                    <a:p>
                      <a:pPr algn="l"/>
                      <a:r>
                        <a:rPr lang="en-GB" sz="1300" baseline="0" dirty="0" smtClean="0">
                          <a:solidFill>
                            <a:schemeClr val="tx1"/>
                          </a:solidFill>
                        </a:rPr>
                        <a:t>pregnancy*</a:t>
                      </a:r>
                    </a:p>
                    <a:p>
                      <a:pPr algn="l"/>
                      <a:r>
                        <a:rPr lang="en-GB" sz="1300" baseline="0" dirty="0" smtClean="0">
                          <a:solidFill>
                            <a:schemeClr val="tx1"/>
                          </a:solidFill>
                        </a:rPr>
                        <a:t>inanition*</a:t>
                      </a:r>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r>
                        <a:rPr lang="en-GB" sz="1300" dirty="0" smtClean="0">
                          <a:solidFill>
                            <a:schemeClr val="tx1"/>
                          </a:solidFill>
                        </a:rPr>
                        <a:t>Moderate </a:t>
                      </a:r>
                      <a:br>
                        <a:rPr lang="en-GB" sz="1300" dirty="0" smtClean="0">
                          <a:solidFill>
                            <a:schemeClr val="tx1"/>
                          </a:solidFill>
                        </a:rPr>
                      </a:br>
                      <a:r>
                        <a:rPr lang="en-GB" sz="1300" dirty="0" smtClean="0">
                          <a:solidFill>
                            <a:schemeClr val="tx1"/>
                          </a:solidFill>
                        </a:rPr>
                        <a:t>Depression</a:t>
                      </a:r>
                    </a:p>
                    <a:p>
                      <a:pPr algn="l"/>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endParaRPr lang="en-GB" sz="1300" dirty="0" smtClean="0">
                        <a:solidFill>
                          <a:schemeClr val="tx1"/>
                        </a:solidFill>
                      </a:endParaRPr>
                    </a:p>
                    <a:p>
                      <a:pPr algn="l"/>
                      <a:r>
                        <a:rPr lang="en-GB" sz="1300" dirty="0" smtClean="0">
                          <a:solidFill>
                            <a:schemeClr val="tx1"/>
                          </a:solidFill>
                        </a:rPr>
                        <a:t>Mild Depression</a:t>
                      </a:r>
                    </a:p>
                    <a:p>
                      <a:pPr algn="l"/>
                      <a:r>
                        <a:rPr lang="en-GB" sz="1300" dirty="0" smtClean="0">
                          <a:solidFill>
                            <a:schemeClr val="tx1"/>
                          </a:solidFill>
                        </a:rPr>
                        <a:t>and/or </a:t>
                      </a:r>
                    </a:p>
                    <a:p>
                      <a:pPr algn="l"/>
                      <a:r>
                        <a:rPr lang="en-GB" sz="1300" dirty="0" smtClean="0">
                          <a:solidFill>
                            <a:schemeClr val="tx1"/>
                          </a:solidFill>
                        </a:rPr>
                        <a:t>Previous</a:t>
                      </a:r>
                      <a:r>
                        <a:rPr lang="en-GB" sz="1300" baseline="0" dirty="0" smtClean="0">
                          <a:solidFill>
                            <a:schemeClr val="tx1"/>
                          </a:solidFill>
                        </a:rPr>
                        <a:t> </a:t>
                      </a:r>
                    </a:p>
                    <a:p>
                      <a:pPr algn="l"/>
                      <a:r>
                        <a:rPr lang="en-GB" sz="1300" baseline="0" dirty="0" smtClean="0">
                          <a:solidFill>
                            <a:schemeClr val="tx1"/>
                          </a:solidFill>
                        </a:rPr>
                        <a:t>Mood Instability</a:t>
                      </a:r>
                      <a:endParaRPr lang="en-GB" sz="1300" dirty="0">
                        <a:solidFill>
                          <a:schemeClr val="tx1"/>
                        </a:solidFill>
                      </a:endParaRPr>
                    </a:p>
                  </a:txBody>
                  <a:tcPr marL="91446" marR="91446"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300" b="0" dirty="0" smtClean="0">
                          <a:solidFill>
                            <a:schemeClr val="tx1"/>
                          </a:solidFill>
                        </a:rPr>
                        <a:t>Consider </a:t>
                      </a:r>
                    </a:p>
                    <a:p>
                      <a:pPr algn="ctr"/>
                      <a:r>
                        <a:rPr lang="en-GB" sz="1300" b="0" dirty="0" smtClean="0">
                          <a:solidFill>
                            <a:schemeClr val="tx1"/>
                          </a:solidFill>
                        </a:rPr>
                        <a:t>ECT* </a:t>
                      </a:r>
                    </a:p>
                    <a:p>
                      <a:pPr algn="ctr"/>
                      <a:r>
                        <a:rPr lang="en-GB" sz="1300" b="0" dirty="0" err="1" smtClean="0">
                          <a:solidFill>
                            <a:schemeClr val="tx1"/>
                          </a:solidFill>
                        </a:rPr>
                        <a:t>Quetiapine</a:t>
                      </a:r>
                      <a:endParaRPr lang="en-GB" sz="1300" b="0" dirty="0" smtClean="0">
                        <a:solidFill>
                          <a:schemeClr val="tx1"/>
                        </a:solidFill>
                      </a:endParaRPr>
                    </a:p>
                    <a:p>
                      <a:pPr algn="ctr"/>
                      <a:endParaRPr lang="en-GB" sz="1300" b="0" dirty="0" smtClean="0">
                        <a:solidFill>
                          <a:schemeClr val="tx1"/>
                        </a:solidFill>
                      </a:endParaRPr>
                    </a:p>
                    <a:p>
                      <a:pPr algn="ctr"/>
                      <a:endParaRPr lang="en-GB" sz="1300" b="0" dirty="0" smtClean="0">
                        <a:solidFill>
                          <a:schemeClr val="tx1"/>
                        </a:solidFill>
                      </a:endParaRPr>
                    </a:p>
                    <a:p>
                      <a:pPr algn="ctr"/>
                      <a:endParaRPr lang="en-GB" sz="1300" b="0" dirty="0" smtClean="0">
                        <a:solidFill>
                          <a:schemeClr val="tx1"/>
                        </a:solidFill>
                      </a:endParaRPr>
                    </a:p>
                    <a:p>
                      <a:pPr algn="ctr"/>
                      <a:endParaRPr lang="en-GB" sz="1300" b="0" dirty="0" smtClean="0">
                        <a:solidFill>
                          <a:schemeClr val="tx1"/>
                        </a:solidFill>
                      </a:endParaRPr>
                    </a:p>
                    <a:p>
                      <a:pPr algn="ctr"/>
                      <a:endParaRPr lang="en-GB" sz="1300" b="0" dirty="0" smtClean="0">
                        <a:solidFill>
                          <a:schemeClr val="tx1"/>
                        </a:solidFill>
                      </a:endParaRPr>
                    </a:p>
                    <a:p>
                      <a:pPr algn="ctr"/>
                      <a:endParaRPr lang="en-GB" sz="1300" b="0" dirty="0" smtClean="0">
                        <a:solidFill>
                          <a:schemeClr val="tx1"/>
                        </a:solidFill>
                      </a:endParaRPr>
                    </a:p>
                    <a:p>
                      <a:pPr algn="ctr"/>
                      <a:r>
                        <a:rPr lang="en-GB" sz="1300" b="0" dirty="0" err="1" smtClean="0">
                          <a:solidFill>
                            <a:schemeClr val="tx1"/>
                          </a:solidFill>
                        </a:rPr>
                        <a:t>Quetiapine</a:t>
                      </a:r>
                      <a:endParaRPr lang="en-GB" sz="1300" b="0" dirty="0" smtClean="0">
                        <a:solidFill>
                          <a:schemeClr val="tx1"/>
                        </a:solidFill>
                      </a:endParaRPr>
                    </a:p>
                    <a:p>
                      <a:pPr algn="ctr"/>
                      <a:r>
                        <a:rPr lang="en-GB" sz="1300" b="0" dirty="0" smtClean="0">
                          <a:solidFill>
                            <a:schemeClr val="tx1"/>
                          </a:solidFill>
                        </a:rPr>
                        <a:t>or </a:t>
                      </a:r>
                    </a:p>
                    <a:p>
                      <a:pPr algn="ctr"/>
                      <a:r>
                        <a:rPr lang="en-GB" sz="1300" b="0" dirty="0" err="1" smtClean="0">
                          <a:solidFill>
                            <a:schemeClr val="tx1"/>
                          </a:solidFill>
                        </a:rPr>
                        <a:t>Lamotrigine</a:t>
                      </a:r>
                      <a:endParaRPr lang="en-GB" sz="1300" b="0" dirty="0" smtClean="0">
                        <a:solidFill>
                          <a:schemeClr val="tx1"/>
                        </a:solidFill>
                      </a:endParaRPr>
                    </a:p>
                    <a:p>
                      <a:pPr algn="ctr"/>
                      <a:endParaRPr lang="en-GB" sz="1300" b="0" dirty="0" smtClean="0">
                        <a:solidFill>
                          <a:schemeClr val="tx1"/>
                        </a:solidFill>
                      </a:endParaRPr>
                    </a:p>
                    <a:p>
                      <a:pPr algn="ctr"/>
                      <a:r>
                        <a:rPr lang="en-GB" sz="1300" b="0" dirty="0" smtClean="0">
                          <a:solidFill>
                            <a:schemeClr val="tx1"/>
                          </a:solidFill>
                        </a:rPr>
                        <a:t>SSRI/</a:t>
                      </a:r>
                      <a:r>
                        <a:rPr lang="en-GB" sz="1300" b="0" baseline="0" dirty="0" smtClean="0">
                          <a:solidFill>
                            <a:schemeClr val="tx1"/>
                          </a:solidFill>
                        </a:rPr>
                        <a:t>other antidepressant.</a:t>
                      </a:r>
                    </a:p>
                    <a:p>
                      <a:pPr algn="ctr"/>
                      <a:r>
                        <a:rPr lang="en-GB" sz="1300" b="0" baseline="0" dirty="0" smtClean="0">
                          <a:solidFill>
                            <a:schemeClr val="tx1"/>
                          </a:solidFill>
                        </a:rPr>
                        <a:t>Not TCA. </a:t>
                      </a:r>
                    </a:p>
                    <a:p>
                      <a:pPr algn="ctr"/>
                      <a:r>
                        <a:rPr lang="en-GB" sz="1300" b="0" baseline="0" dirty="0" smtClean="0">
                          <a:solidFill>
                            <a:schemeClr val="tx1"/>
                          </a:solidFill>
                        </a:rPr>
                        <a:t>Not </a:t>
                      </a:r>
                      <a:r>
                        <a:rPr lang="en-GB" sz="1300" b="0" baseline="0" dirty="0" err="1" smtClean="0">
                          <a:solidFill>
                            <a:schemeClr val="tx1"/>
                          </a:solidFill>
                        </a:rPr>
                        <a:t>monotherapy</a:t>
                      </a:r>
                      <a:r>
                        <a:rPr lang="en-GB" sz="1300" b="0" baseline="0" dirty="0" smtClean="0">
                          <a:solidFill>
                            <a:schemeClr val="tx1"/>
                          </a:solidFill>
                        </a:rPr>
                        <a:t>.</a:t>
                      </a:r>
                    </a:p>
                    <a:p>
                      <a:pPr algn="ctr"/>
                      <a:r>
                        <a:rPr lang="en-GB" sz="1300" b="0" baseline="0" dirty="0" smtClean="0">
                          <a:solidFill>
                            <a:schemeClr val="tx1"/>
                          </a:solidFill>
                        </a:rPr>
                        <a:t>Consider lithium or possibly valproate.</a:t>
                      </a:r>
                    </a:p>
                    <a:p>
                      <a:pPr algn="ctr"/>
                      <a:endParaRPr lang="en-GB" sz="1300" b="0" baseline="0" dirty="0" smtClean="0">
                        <a:solidFill>
                          <a:schemeClr val="tx1"/>
                        </a:solidFill>
                      </a:endParaRPr>
                    </a:p>
                    <a:p>
                      <a:pPr algn="ctr"/>
                      <a:endParaRPr lang="en-GB" sz="1300" b="0" dirty="0" smtClean="0">
                        <a:solidFill>
                          <a:schemeClr val="tx1"/>
                        </a:solidFill>
                      </a:endParaRPr>
                    </a:p>
                    <a:p>
                      <a:pPr algn="ctr"/>
                      <a:r>
                        <a:rPr lang="en-GB" sz="1300" b="0" dirty="0" err="1" smtClean="0">
                          <a:solidFill>
                            <a:schemeClr val="tx1"/>
                          </a:solidFill>
                        </a:rPr>
                        <a:t>Quetiapine</a:t>
                      </a:r>
                      <a:endParaRPr lang="en-GB" sz="1300" b="0" dirty="0" smtClean="0">
                        <a:solidFill>
                          <a:schemeClr val="tx1"/>
                        </a:solidFill>
                      </a:endParaRPr>
                    </a:p>
                    <a:p>
                      <a:pPr algn="ctr"/>
                      <a:r>
                        <a:rPr lang="en-GB" sz="1300" b="0" dirty="0" smtClean="0">
                          <a:solidFill>
                            <a:schemeClr val="tx1"/>
                          </a:solidFill>
                        </a:rPr>
                        <a:t>or</a:t>
                      </a:r>
                    </a:p>
                    <a:p>
                      <a:pPr algn="ctr"/>
                      <a:r>
                        <a:rPr lang="en-GB" sz="1300" b="0" dirty="0" err="1" smtClean="0">
                          <a:solidFill>
                            <a:schemeClr val="tx1"/>
                          </a:solidFill>
                        </a:rPr>
                        <a:t>Lamotrigine</a:t>
                      </a:r>
                      <a:endParaRPr lang="en-GB" sz="1300" b="0" dirty="0" smtClean="0">
                        <a:solidFill>
                          <a:schemeClr val="tx1"/>
                        </a:solidFill>
                      </a:endParaRPr>
                    </a:p>
                  </a:txBody>
                  <a:tcPr marL="91446" marR="91446"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0" baseline="0" dirty="0" smtClean="0">
                        <a:solidFill>
                          <a:schemeClr val="tx1"/>
                        </a:solidFill>
                      </a:endParaRPr>
                    </a:p>
                    <a:p>
                      <a:pPr algn="ctr"/>
                      <a:endParaRPr lang="en-GB" sz="1300" b="0" baseline="0" dirty="0" smtClean="0">
                        <a:solidFill>
                          <a:schemeClr val="tx1"/>
                        </a:solidFill>
                      </a:endParaRPr>
                    </a:p>
                    <a:p>
                      <a:pPr algn="ctr"/>
                      <a:r>
                        <a:rPr lang="en-GB" sz="1300" b="0" baseline="0" dirty="0" smtClean="0">
                          <a:solidFill>
                            <a:schemeClr val="tx1"/>
                          </a:solidFill>
                        </a:rPr>
                        <a:t>Antipsychotic if </a:t>
                      </a:r>
                    </a:p>
                    <a:p>
                      <a:pPr algn="ctr"/>
                      <a:r>
                        <a:rPr lang="en-GB" sz="1300" b="0" baseline="0" dirty="0" smtClean="0">
                          <a:solidFill>
                            <a:schemeClr val="tx1"/>
                          </a:solidFill>
                        </a:rPr>
                        <a:t>psychotic symptoms present.</a:t>
                      </a:r>
                    </a:p>
                    <a:p>
                      <a:pPr algn="ctr"/>
                      <a:endParaRPr lang="en-GB" sz="1300" b="0" baseline="0" dirty="0" smtClean="0">
                        <a:solidFill>
                          <a:schemeClr val="tx1"/>
                        </a:solidFill>
                      </a:endParaRPr>
                    </a:p>
                    <a:p>
                      <a:pPr algn="ctr"/>
                      <a:endParaRPr lang="en-GB" sz="1300" b="0" baseline="0" dirty="0" smtClean="0">
                        <a:solidFill>
                          <a:schemeClr val="tx1"/>
                        </a:solidFill>
                      </a:endParaRPr>
                    </a:p>
                    <a:p>
                      <a:pPr algn="ctr"/>
                      <a:endParaRPr lang="en-GB" sz="1300" b="0" baseline="0" dirty="0" smtClean="0">
                        <a:solidFill>
                          <a:schemeClr val="tx1"/>
                        </a:solidFill>
                      </a:endParaRPr>
                    </a:p>
                    <a:p>
                      <a:pPr algn="ctr"/>
                      <a:endParaRPr lang="en-GB" sz="1300" b="0" baseline="0" dirty="0" smtClean="0">
                        <a:solidFill>
                          <a:schemeClr val="tx1"/>
                        </a:solidFill>
                      </a:endParaRPr>
                    </a:p>
                    <a:p>
                      <a:pPr algn="ctr"/>
                      <a:r>
                        <a:rPr lang="en-GB" sz="1300" b="0" baseline="0" dirty="0" smtClean="0">
                          <a:solidFill>
                            <a:schemeClr val="tx1"/>
                          </a:solidFill>
                        </a:rPr>
                        <a:t>For all levels of </a:t>
                      </a:r>
                    </a:p>
                    <a:p>
                      <a:pPr algn="ctr"/>
                      <a:r>
                        <a:rPr lang="en-GB" sz="1300" b="0" baseline="0" dirty="0" smtClean="0">
                          <a:solidFill>
                            <a:schemeClr val="tx1"/>
                          </a:solidFill>
                        </a:rPr>
                        <a:t>severity, </a:t>
                      </a:r>
                    </a:p>
                    <a:p>
                      <a:pPr algn="ctr"/>
                      <a:r>
                        <a:rPr lang="en-GB" sz="1300" b="0" baseline="0" dirty="0" smtClean="0">
                          <a:solidFill>
                            <a:schemeClr val="tx1"/>
                          </a:solidFill>
                        </a:rPr>
                        <a:t>if </a:t>
                      </a:r>
                    </a:p>
                    <a:p>
                      <a:pPr algn="ctr"/>
                      <a:r>
                        <a:rPr lang="en-GB" sz="1300" b="0" baseline="0" dirty="0" smtClean="0">
                          <a:solidFill>
                            <a:schemeClr val="tx1"/>
                          </a:solidFill>
                        </a:rPr>
                        <a:t>Bipolar I Disorder, </a:t>
                      </a:r>
                      <a:br>
                        <a:rPr lang="en-GB" sz="1300" b="0" baseline="0" dirty="0" smtClean="0">
                          <a:solidFill>
                            <a:schemeClr val="tx1"/>
                          </a:solidFill>
                        </a:rPr>
                      </a:br>
                      <a:r>
                        <a:rPr lang="en-GB" sz="1300" b="0" baseline="0" dirty="0" smtClean="0">
                          <a:solidFill>
                            <a:schemeClr val="tx1"/>
                          </a:solidFill>
                        </a:rPr>
                        <a:t>add an </a:t>
                      </a:r>
                      <a:r>
                        <a:rPr lang="en-GB" sz="1300" b="0" baseline="0" dirty="0" err="1" smtClean="0">
                          <a:solidFill>
                            <a:schemeClr val="tx1"/>
                          </a:solidFill>
                        </a:rPr>
                        <a:t>antimanic</a:t>
                      </a:r>
                      <a:r>
                        <a:rPr lang="en-GB" sz="1300" b="0" baseline="0" dirty="0" smtClean="0">
                          <a:solidFill>
                            <a:schemeClr val="tx1"/>
                          </a:solidFill>
                        </a:rPr>
                        <a:t> </a:t>
                      </a:r>
                    </a:p>
                    <a:p>
                      <a:pPr algn="ctr"/>
                      <a:r>
                        <a:rPr lang="en-GB" sz="1300" b="0" baseline="0" dirty="0" smtClean="0">
                          <a:solidFill>
                            <a:schemeClr val="tx1"/>
                          </a:solidFill>
                        </a:rPr>
                        <a:t>agent</a:t>
                      </a:r>
                    </a:p>
                    <a:p>
                      <a:pPr algn="ctr"/>
                      <a:r>
                        <a:rPr lang="en-GB" sz="1300" b="0" baseline="0" dirty="0" smtClean="0">
                          <a:solidFill>
                            <a:schemeClr val="tx1"/>
                          </a:solidFill>
                        </a:rPr>
                        <a:t>e.g. lithium, </a:t>
                      </a:r>
                    </a:p>
                    <a:p>
                      <a:pPr algn="ctr"/>
                      <a:r>
                        <a:rPr lang="en-GB" sz="1300" b="0" baseline="0" dirty="0" smtClean="0">
                          <a:solidFill>
                            <a:schemeClr val="tx1"/>
                          </a:solidFill>
                        </a:rPr>
                        <a:t>valproate</a:t>
                      </a:r>
                    </a:p>
                    <a:p>
                      <a:pPr algn="ctr"/>
                      <a:r>
                        <a:rPr lang="en-GB" sz="1300" b="0" baseline="0" dirty="0" smtClean="0">
                          <a:solidFill>
                            <a:schemeClr val="tx1"/>
                          </a:solidFill>
                        </a:rPr>
                        <a:t>antipsychotic. </a:t>
                      </a:r>
                      <a:endParaRPr lang="en-GB" sz="1300" b="0" dirty="0" smtClean="0">
                        <a:solidFill>
                          <a:schemeClr val="tx1"/>
                        </a:solidFill>
                      </a:endParaRPr>
                    </a:p>
                    <a:p>
                      <a:endParaRPr lang="en-GB" sz="1300" dirty="0">
                        <a:solidFill>
                          <a:schemeClr val="tx1"/>
                        </a:solidFill>
                      </a:endParaRPr>
                    </a:p>
                  </a:txBody>
                  <a:tcPr marL="91446" marR="91446"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300" b="0" dirty="0" smtClean="0">
                        <a:solidFill>
                          <a:schemeClr val="tx1"/>
                        </a:solidFill>
                      </a:endParaRPr>
                    </a:p>
                    <a:p>
                      <a:endParaRPr lang="en-GB" sz="1300" b="0" dirty="0" smtClean="0">
                        <a:solidFill>
                          <a:schemeClr val="tx1"/>
                        </a:solidFill>
                      </a:endParaRPr>
                    </a:p>
                    <a:p>
                      <a:endParaRPr lang="en-GB" sz="1300" b="0" dirty="0" smtClean="0">
                        <a:solidFill>
                          <a:schemeClr val="tx1"/>
                        </a:solidFill>
                      </a:endParaRPr>
                    </a:p>
                    <a:p>
                      <a:endParaRPr lang="en-GB" sz="1300" b="0" baseline="0" dirty="0" smtClean="0">
                        <a:solidFill>
                          <a:schemeClr val="tx1"/>
                        </a:solidFill>
                      </a:endParaRPr>
                    </a:p>
                    <a:p>
                      <a:r>
                        <a:rPr lang="en-GB" sz="1300" b="0" baseline="0" dirty="0" smtClean="0">
                          <a:solidFill>
                            <a:schemeClr val="tx1"/>
                          </a:solidFill>
                        </a:rPr>
                        <a:t>On maintenance treatment: </a:t>
                      </a:r>
                    </a:p>
                    <a:p>
                      <a:r>
                        <a:rPr lang="en-GB" sz="1300" b="0" baseline="0" dirty="0" smtClean="0">
                          <a:solidFill>
                            <a:schemeClr val="tx1"/>
                          </a:solidFill>
                        </a:rPr>
                        <a:t>before initiating </a:t>
                      </a:r>
                    </a:p>
                    <a:p>
                      <a:r>
                        <a:rPr lang="en-GB" sz="1300" b="0" baseline="0" dirty="0" smtClean="0">
                          <a:solidFill>
                            <a:schemeClr val="tx1"/>
                          </a:solidFill>
                        </a:rPr>
                        <a:t>these changes, first:</a:t>
                      </a:r>
                    </a:p>
                    <a:p>
                      <a:endParaRPr lang="en-GB" sz="1300" b="0" baseline="0" dirty="0" smtClean="0">
                        <a:solidFill>
                          <a:schemeClr val="tx1"/>
                        </a:solidFill>
                      </a:endParaRPr>
                    </a:p>
                    <a:p>
                      <a:pPr marL="0" indent="0">
                        <a:buFont typeface="Arial" pitchFamily="34" charset="0"/>
                        <a:buNone/>
                      </a:pPr>
                      <a:r>
                        <a:rPr lang="en-GB" sz="1300" b="0" baseline="0" dirty="0" smtClean="0">
                          <a:solidFill>
                            <a:schemeClr val="tx1"/>
                          </a:solidFill>
                        </a:rPr>
                        <a:t>optimise treatment with reference to therapeutic ranges.</a:t>
                      </a:r>
                    </a:p>
                    <a:p>
                      <a:endParaRPr lang="en-GB" sz="1300" b="0" baseline="0" dirty="0" smtClean="0">
                        <a:solidFill>
                          <a:schemeClr val="tx1"/>
                        </a:solidFill>
                      </a:endParaRPr>
                    </a:p>
                    <a:p>
                      <a:pPr marL="0" indent="0">
                        <a:buFont typeface="Arial" pitchFamily="34" charset="0"/>
                        <a:buNone/>
                      </a:pPr>
                      <a:r>
                        <a:rPr lang="en-GB" sz="1300" b="0" baseline="0" dirty="0" smtClean="0">
                          <a:solidFill>
                            <a:schemeClr val="tx1"/>
                          </a:solidFill>
                        </a:rPr>
                        <a:t>ensure existing treatment protects against mania.</a:t>
                      </a:r>
                    </a:p>
                    <a:p>
                      <a:endParaRPr lang="en-GB" sz="1300" b="0" baseline="0" dirty="0" smtClean="0">
                        <a:solidFill>
                          <a:schemeClr val="tx1"/>
                        </a:solidFill>
                      </a:endParaRPr>
                    </a:p>
                  </a:txBody>
                  <a:tcPr marL="91446" marR="91446"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6" name="TextBox 5"/>
          <p:cNvSpPr txBox="1"/>
          <p:nvPr/>
        </p:nvSpPr>
        <p:spPr>
          <a:xfrm>
            <a:off x="6048375" y="6588125"/>
            <a:ext cx="2952750" cy="277813"/>
          </a:xfrm>
          <a:prstGeom prst="rect">
            <a:avLst/>
          </a:prstGeom>
          <a:noFill/>
        </p:spPr>
        <p:txBody>
          <a:bodyPr>
            <a:spAutoFit/>
          </a:bodyPr>
          <a:lstStyle/>
          <a:p>
            <a:pPr algn="r">
              <a:defRPr/>
            </a:pPr>
            <a:r>
              <a:rPr lang="en-GB" sz="1200" b="1" dirty="0">
                <a:latin typeface="+mn-lt"/>
                <a:cs typeface="Arial" charset="0"/>
              </a:rPr>
              <a:t>Goodwin et al, 2009</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Summary Slide from WFSBP: Monotherapies</a:t>
            </a:r>
          </a:p>
        </p:txBody>
      </p:sp>
      <p:graphicFrame>
        <p:nvGraphicFramePr>
          <p:cNvPr id="3" name="Content Placeholder 2"/>
          <p:cNvGraphicFramePr>
            <a:graphicFrameLocks noGrp="1"/>
          </p:cNvGraphicFramePr>
          <p:nvPr>
            <p:ph idx="1"/>
          </p:nvPr>
        </p:nvGraphicFramePr>
        <p:xfrm>
          <a:off x="863600" y="1600200"/>
          <a:ext cx="7489826" cy="3197225"/>
        </p:xfrm>
        <a:graphic>
          <a:graphicData uri="http://schemas.openxmlformats.org/drawingml/2006/table">
            <a:tbl>
              <a:tblPr firstRow="1" bandRow="1">
                <a:tableStyleId>{5C22544A-7EE6-4342-B048-85BDC9FD1C3A}</a:tableStyleId>
              </a:tblPr>
              <a:tblGrid>
                <a:gridCol w="1913017"/>
                <a:gridCol w="1700277"/>
                <a:gridCol w="2114702"/>
                <a:gridCol w="1761830"/>
              </a:tblGrid>
              <a:tr h="717487">
                <a:tc>
                  <a:txBody>
                    <a:bodyPr/>
                    <a:lstStyle/>
                    <a:p>
                      <a:pPr algn="l"/>
                      <a:r>
                        <a:rPr lang="en-GB" sz="1600" b="0" dirty="0" smtClean="0">
                          <a:solidFill>
                            <a:srgbClr val="C00000"/>
                          </a:solidFill>
                        </a:rPr>
                        <a:t>Medication</a:t>
                      </a:r>
                      <a:endParaRPr lang="en-GB" sz="1600" b="0" dirty="0">
                        <a:solidFill>
                          <a:srgbClr val="C00000"/>
                        </a:solidFill>
                      </a:endParaRPr>
                    </a:p>
                  </a:txBody>
                  <a:tcPr marL="91453" marR="91453" marT="45724" marB="4572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C00000"/>
                          </a:solidFill>
                        </a:rPr>
                        <a:t>Category</a:t>
                      </a:r>
                      <a:r>
                        <a:rPr lang="en-GB" sz="1600" b="0" baseline="0" dirty="0" smtClean="0">
                          <a:solidFill>
                            <a:srgbClr val="C00000"/>
                          </a:solidFill>
                        </a:rPr>
                        <a:t> of evidence</a:t>
                      </a:r>
                      <a:endParaRPr lang="en-GB" sz="1600" b="0" dirty="0">
                        <a:solidFill>
                          <a:srgbClr val="C00000"/>
                        </a:solidFill>
                      </a:endParaRPr>
                    </a:p>
                  </a:txBody>
                  <a:tcPr marL="91453" marR="91453" marT="45724" marB="4572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C00000"/>
                          </a:solidFill>
                        </a:rPr>
                        <a:t>Recommendation</a:t>
                      </a:r>
                      <a:r>
                        <a:rPr lang="en-GB" sz="1600" b="0" baseline="0" dirty="0" smtClean="0">
                          <a:solidFill>
                            <a:srgbClr val="C00000"/>
                          </a:solidFill>
                        </a:rPr>
                        <a:t> Grade</a:t>
                      </a:r>
                      <a:endParaRPr lang="en-GB" sz="1600" b="0" dirty="0">
                        <a:solidFill>
                          <a:srgbClr val="C00000"/>
                        </a:solidFill>
                      </a:endParaRPr>
                    </a:p>
                  </a:txBody>
                  <a:tcPr marL="91453" marR="91453" marT="45724" marB="4572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C00000"/>
                          </a:solidFill>
                        </a:rPr>
                        <a:t>Dose Range</a:t>
                      </a:r>
                    </a:p>
                    <a:p>
                      <a:pPr algn="ctr"/>
                      <a:r>
                        <a:rPr lang="en-GB" sz="1600" b="0" dirty="0" smtClean="0">
                          <a:solidFill>
                            <a:srgbClr val="C00000"/>
                          </a:solidFill>
                        </a:rPr>
                        <a:t>(daily)</a:t>
                      </a:r>
                      <a:endParaRPr lang="en-GB" sz="1600" b="0" dirty="0">
                        <a:solidFill>
                          <a:srgbClr val="C00000"/>
                        </a:solidFill>
                      </a:endParaRPr>
                    </a:p>
                  </a:txBody>
                  <a:tcPr marL="91453" marR="91453" marT="45724" marB="4572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459444">
                <a:tc>
                  <a:txBody>
                    <a:bodyPr/>
                    <a:lstStyle/>
                    <a:p>
                      <a:r>
                        <a:rPr lang="en-GB" sz="1400" dirty="0" err="1" smtClean="0">
                          <a:solidFill>
                            <a:srgbClr val="C00000"/>
                          </a:solidFill>
                        </a:rPr>
                        <a:t>Quetiapine</a:t>
                      </a:r>
                      <a:endParaRPr lang="en-GB" sz="1400" dirty="0">
                        <a:solidFill>
                          <a:srgbClr val="C00000"/>
                        </a:solidFill>
                      </a:endParaRPr>
                    </a:p>
                  </a:txBody>
                  <a:tcPr marL="91453" marR="91453" marT="45724" marB="457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A</a:t>
                      </a:r>
                      <a:endParaRPr lang="en-GB" sz="1400" dirty="0"/>
                    </a:p>
                  </a:txBody>
                  <a:tcPr marL="91453" marR="91453" marT="45724" marB="457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1</a:t>
                      </a:r>
                      <a:endParaRPr lang="en-GB" sz="1400" dirty="0"/>
                    </a:p>
                  </a:txBody>
                  <a:tcPr marL="91453" marR="91453" marT="45724" marB="457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300-600mg</a:t>
                      </a:r>
                      <a:endParaRPr lang="en-GB" sz="1400" dirty="0"/>
                    </a:p>
                  </a:txBody>
                  <a:tcPr marL="91453" marR="91453" marT="45724" marB="457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459444">
                <a:tc>
                  <a:txBody>
                    <a:bodyPr/>
                    <a:lstStyle/>
                    <a:p>
                      <a:r>
                        <a:rPr lang="en-GB" sz="1400" dirty="0" smtClean="0">
                          <a:solidFill>
                            <a:srgbClr val="C00000"/>
                          </a:solidFill>
                        </a:rPr>
                        <a:t>Fluoxetine</a:t>
                      </a:r>
                      <a:r>
                        <a:rPr lang="en-GB" sz="1400" baseline="0" dirty="0" smtClean="0">
                          <a:solidFill>
                            <a:srgbClr val="C00000"/>
                          </a:solidFill>
                        </a:rPr>
                        <a:t> </a:t>
                      </a:r>
                      <a:endParaRPr lang="en-GB" sz="1400" dirty="0">
                        <a:solidFill>
                          <a:srgbClr val="C00000"/>
                        </a:solidFill>
                      </a:endParaRPr>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20-50mg</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59444">
                <a:tc>
                  <a:txBody>
                    <a:bodyPr/>
                    <a:lstStyle/>
                    <a:p>
                      <a:r>
                        <a:rPr lang="en-GB" sz="1400" dirty="0" err="1" smtClean="0">
                          <a:solidFill>
                            <a:srgbClr val="C00000"/>
                          </a:solidFill>
                        </a:rPr>
                        <a:t>Lamotrigine</a:t>
                      </a:r>
                      <a:endParaRPr lang="en-GB" sz="1400" dirty="0">
                        <a:solidFill>
                          <a:srgbClr val="C00000"/>
                        </a:solidFill>
                      </a:endParaRPr>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50-200mg</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59444">
                <a:tc>
                  <a:txBody>
                    <a:bodyPr/>
                    <a:lstStyle/>
                    <a:p>
                      <a:r>
                        <a:rPr lang="en-GB" sz="1400" dirty="0" smtClean="0">
                          <a:solidFill>
                            <a:srgbClr val="C00000"/>
                          </a:solidFill>
                        </a:rPr>
                        <a:t>Olanzapine</a:t>
                      </a:r>
                      <a:r>
                        <a:rPr lang="en-GB" sz="1400" baseline="0" dirty="0" smtClean="0">
                          <a:solidFill>
                            <a:srgbClr val="C00000"/>
                          </a:solidFill>
                        </a:rPr>
                        <a:t> </a:t>
                      </a:r>
                      <a:endParaRPr lang="en-GB" sz="1400" dirty="0">
                        <a:solidFill>
                          <a:srgbClr val="C00000"/>
                        </a:solidFill>
                      </a:endParaRPr>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5-20mg</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41962">
                <a:tc>
                  <a:txBody>
                    <a:bodyPr/>
                    <a:lstStyle/>
                    <a:p>
                      <a:r>
                        <a:rPr lang="en-GB" sz="1400" dirty="0" smtClean="0">
                          <a:solidFill>
                            <a:srgbClr val="C00000"/>
                          </a:solidFill>
                        </a:rPr>
                        <a:t>Valproate </a:t>
                      </a:r>
                      <a:endParaRPr lang="en-GB" sz="1400" dirty="0">
                        <a:solidFill>
                          <a:srgbClr val="C00000"/>
                        </a:solidFill>
                      </a:endParaRPr>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Serum level</a:t>
                      </a:r>
                    </a:p>
                    <a:p>
                      <a:pPr algn="ctr"/>
                      <a:r>
                        <a:rPr lang="en-GB" sz="1400" dirty="0" smtClean="0"/>
                        <a:t>70-90mg/l</a:t>
                      </a:r>
                      <a:endParaRPr lang="en-GB" sz="1400" dirty="0"/>
                    </a:p>
                  </a:txBody>
                  <a:tcPr marL="91453" marR="91453"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6372225" y="5949950"/>
            <a:ext cx="1871663" cy="276225"/>
          </a:xfrm>
          <a:prstGeom prst="rect">
            <a:avLst/>
          </a:prstGeom>
          <a:solidFill>
            <a:schemeClr val="bg1"/>
          </a:solidFill>
        </p:spPr>
        <p:txBody>
          <a:bodyPr>
            <a:spAutoFit/>
          </a:bodyPr>
          <a:lstStyle/>
          <a:p>
            <a:pPr algn="r">
              <a:defRPr/>
            </a:pPr>
            <a:r>
              <a:rPr lang="en-GB" sz="1200" b="1" dirty="0" err="1">
                <a:latin typeface="+mn-lt"/>
                <a:cs typeface="Arial" charset="0"/>
              </a:rPr>
              <a:t>Grunze</a:t>
            </a:r>
            <a:r>
              <a:rPr lang="en-GB" sz="1200" b="1" dirty="0">
                <a:latin typeface="+mn-lt"/>
                <a:cs typeface="Arial" charset="0"/>
              </a:rPr>
              <a:t> et al, 2010</a:t>
            </a:r>
          </a:p>
        </p:txBody>
      </p:sp>
      <p:sp>
        <p:nvSpPr>
          <p:cNvPr id="16413" name="TextBox 4"/>
          <p:cNvSpPr txBox="1">
            <a:spLocks noChangeArrowheads="1"/>
          </p:cNvSpPr>
          <p:nvPr/>
        </p:nvSpPr>
        <p:spPr bwMode="auto">
          <a:xfrm>
            <a:off x="395288" y="5472113"/>
            <a:ext cx="5545137" cy="954087"/>
          </a:xfrm>
          <a:prstGeom prst="rect">
            <a:avLst/>
          </a:prstGeom>
          <a:noFill/>
          <a:ln w="9525">
            <a:noFill/>
            <a:miter lim="800000"/>
            <a:headEnd/>
            <a:tailEnd/>
          </a:ln>
        </p:spPr>
        <p:txBody>
          <a:bodyPr>
            <a:spAutoFit/>
          </a:bodyPr>
          <a:lstStyle/>
          <a:p>
            <a:r>
              <a:rPr lang="en-GB" sz="1400"/>
              <a:t>A = Full evidence from controlled studies</a:t>
            </a:r>
          </a:p>
          <a:p>
            <a:r>
              <a:rPr lang="en-GB" sz="1400"/>
              <a:t>B = Limited positive evidence from controlled studies</a:t>
            </a:r>
          </a:p>
          <a:p>
            <a:r>
              <a:rPr lang="en-GB" sz="1400"/>
              <a:t>1 = Category A evidence and good risk-benefit ratio</a:t>
            </a:r>
          </a:p>
          <a:p>
            <a:r>
              <a:rPr lang="en-GB" sz="1400"/>
              <a:t>3 = Category B evidence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idx="4294967295"/>
          </p:nvPr>
        </p:nvSpPr>
        <p:spPr/>
        <p:txBody>
          <a:bodyPr lIns="92043" tIns="46022" rIns="92043" bIns="46022"/>
          <a:lstStyle/>
          <a:p>
            <a:pPr eaLnBrk="1" hangingPunct="1">
              <a:lnSpc>
                <a:spcPct val="150000"/>
              </a:lnSpc>
            </a:pPr>
            <a:r>
              <a:rPr lang="en-US" smtClean="0"/>
              <a:t>EMBOLDEN I &amp; II Acute Phase: </a:t>
            </a:r>
            <a:br>
              <a:rPr lang="en-US" smtClean="0"/>
            </a:br>
            <a:r>
              <a:rPr lang="en-US" sz="1800" smtClean="0"/>
              <a:t>Study Flow</a:t>
            </a:r>
          </a:p>
        </p:txBody>
      </p:sp>
      <p:sp>
        <p:nvSpPr>
          <p:cNvPr id="17411" name="Rectangle 2"/>
          <p:cNvSpPr>
            <a:spLocks noChangeArrowheads="1"/>
          </p:cNvSpPr>
          <p:nvPr/>
        </p:nvSpPr>
        <p:spPr bwMode="auto">
          <a:xfrm>
            <a:off x="815975" y="4087813"/>
            <a:ext cx="1090613" cy="369887"/>
          </a:xfrm>
          <a:prstGeom prst="rect">
            <a:avLst/>
          </a:prstGeom>
          <a:noFill/>
          <a:ln w="9525">
            <a:noFill/>
            <a:miter lim="800000"/>
            <a:headEnd/>
            <a:tailEnd/>
          </a:ln>
        </p:spPr>
        <p:txBody>
          <a:bodyPr lIns="0" tIns="0" rIns="0" bIns="0">
            <a:spAutoFit/>
          </a:bodyPr>
          <a:lstStyle/>
          <a:p>
            <a:pPr algn="ctr" defTabSz="898525" eaLnBrk="0" hangingPunct="0"/>
            <a:r>
              <a:rPr lang="en-US" sz="1200" b="1"/>
              <a:t>Washout</a:t>
            </a:r>
          </a:p>
          <a:p>
            <a:pPr algn="ctr" defTabSz="898525" eaLnBrk="0" hangingPunct="0"/>
            <a:r>
              <a:rPr lang="en-US" sz="1200" b="1"/>
              <a:t>(5–28 days)</a:t>
            </a:r>
            <a:endParaRPr lang="en-US" sz="1200"/>
          </a:p>
        </p:txBody>
      </p:sp>
      <p:sp>
        <p:nvSpPr>
          <p:cNvPr id="17412" name="Rectangle 3"/>
          <p:cNvSpPr>
            <a:spLocks noChangeArrowheads="1"/>
          </p:cNvSpPr>
          <p:nvPr/>
        </p:nvSpPr>
        <p:spPr bwMode="auto">
          <a:xfrm>
            <a:off x="269875" y="5681663"/>
            <a:ext cx="863600" cy="184150"/>
          </a:xfrm>
          <a:prstGeom prst="rect">
            <a:avLst/>
          </a:prstGeom>
          <a:noFill/>
          <a:ln w="9525">
            <a:noFill/>
            <a:miter lim="800000"/>
            <a:headEnd/>
            <a:tailEnd/>
          </a:ln>
        </p:spPr>
        <p:txBody>
          <a:bodyPr lIns="0" tIns="0" rIns="0" bIns="0">
            <a:spAutoFit/>
          </a:bodyPr>
          <a:lstStyle/>
          <a:p>
            <a:pPr algn="ctr" defTabSz="898525" eaLnBrk="0" hangingPunct="0"/>
            <a:r>
              <a:rPr lang="en-US" sz="1200" b="1">
                <a:solidFill>
                  <a:schemeClr val="tx2"/>
                </a:solidFill>
              </a:rPr>
              <a:t>Enrolment</a:t>
            </a:r>
            <a:endParaRPr lang="en-US" sz="1200">
              <a:solidFill>
                <a:schemeClr val="tx2"/>
              </a:solidFill>
            </a:endParaRPr>
          </a:p>
        </p:txBody>
      </p:sp>
      <p:sp>
        <p:nvSpPr>
          <p:cNvPr id="17413" name="Text Box 4"/>
          <p:cNvSpPr txBox="1">
            <a:spLocks noChangeArrowheads="1"/>
          </p:cNvSpPr>
          <p:nvPr/>
        </p:nvSpPr>
        <p:spPr bwMode="auto">
          <a:xfrm>
            <a:off x="1509713" y="5699125"/>
            <a:ext cx="1296987" cy="276225"/>
          </a:xfrm>
          <a:prstGeom prst="rect">
            <a:avLst/>
          </a:prstGeom>
          <a:noFill/>
          <a:ln w="12700">
            <a:noFill/>
            <a:miter lim="800000"/>
            <a:headEnd type="none" w="sm" len="sm"/>
            <a:tailEnd type="none" w="sm" len="sm"/>
          </a:ln>
        </p:spPr>
        <p:txBody>
          <a:bodyPr wrap="none" lIns="91408" tIns="45704" rIns="91408" bIns="45704">
            <a:spAutoFit/>
          </a:bodyPr>
          <a:lstStyle/>
          <a:p>
            <a:r>
              <a:rPr lang="en-US" sz="1200" b="1">
                <a:solidFill>
                  <a:schemeClr val="tx2"/>
                </a:solidFill>
              </a:rPr>
              <a:t>Randomisation</a:t>
            </a:r>
          </a:p>
        </p:txBody>
      </p:sp>
      <p:sp>
        <p:nvSpPr>
          <p:cNvPr id="17414" name="Line 5"/>
          <p:cNvSpPr>
            <a:spLocks noChangeShapeType="1"/>
          </p:cNvSpPr>
          <p:nvPr/>
        </p:nvSpPr>
        <p:spPr bwMode="auto">
          <a:xfrm flipH="1" flipV="1">
            <a:off x="1987550" y="3960813"/>
            <a:ext cx="0" cy="1593850"/>
          </a:xfrm>
          <a:prstGeom prst="line">
            <a:avLst/>
          </a:prstGeom>
          <a:noFill/>
          <a:ln w="38100">
            <a:solidFill>
              <a:schemeClr val="tx1"/>
            </a:solidFill>
            <a:round/>
            <a:headEnd/>
            <a:tailEnd type="triangle" w="lg" len="med"/>
          </a:ln>
        </p:spPr>
        <p:txBody>
          <a:bodyPr lIns="91408" tIns="45704" rIns="91408" bIns="45704"/>
          <a:lstStyle/>
          <a:p>
            <a:endParaRPr lang="en-CA"/>
          </a:p>
        </p:txBody>
      </p:sp>
      <p:sp>
        <p:nvSpPr>
          <p:cNvPr id="17415" name="Line 6"/>
          <p:cNvSpPr>
            <a:spLocks noChangeShapeType="1"/>
          </p:cNvSpPr>
          <p:nvPr/>
        </p:nvSpPr>
        <p:spPr bwMode="auto">
          <a:xfrm flipV="1">
            <a:off x="703263" y="3960813"/>
            <a:ext cx="6350" cy="1528762"/>
          </a:xfrm>
          <a:prstGeom prst="line">
            <a:avLst/>
          </a:prstGeom>
          <a:noFill/>
          <a:ln w="38100">
            <a:solidFill>
              <a:schemeClr val="tx1"/>
            </a:solidFill>
            <a:round/>
            <a:headEnd/>
            <a:tailEnd type="triangle" w="lg" len="med"/>
          </a:ln>
        </p:spPr>
        <p:txBody>
          <a:bodyPr lIns="91408" tIns="45704" rIns="91408" bIns="45704"/>
          <a:lstStyle/>
          <a:p>
            <a:endParaRPr lang="en-CA"/>
          </a:p>
        </p:txBody>
      </p:sp>
      <p:sp>
        <p:nvSpPr>
          <p:cNvPr id="17416" name="Rectangle 7"/>
          <p:cNvSpPr>
            <a:spLocks noChangeArrowheads="1"/>
          </p:cNvSpPr>
          <p:nvPr/>
        </p:nvSpPr>
        <p:spPr bwMode="auto">
          <a:xfrm>
            <a:off x="2692400" y="5718175"/>
            <a:ext cx="1608138" cy="295275"/>
          </a:xfrm>
          <a:prstGeom prst="rect">
            <a:avLst/>
          </a:prstGeom>
          <a:noFill/>
          <a:ln w="9525">
            <a:noFill/>
            <a:miter lim="800000"/>
            <a:headEnd/>
            <a:tailEnd/>
          </a:ln>
        </p:spPr>
        <p:txBody>
          <a:bodyPr lIns="0" tIns="0" rIns="0" bIns="0">
            <a:spAutoFit/>
          </a:bodyPr>
          <a:lstStyle/>
          <a:p>
            <a:pPr algn="ctr" defTabSz="898525" eaLnBrk="0" hangingPunct="0">
              <a:lnSpc>
                <a:spcPct val="80000"/>
              </a:lnSpc>
            </a:pPr>
            <a:r>
              <a:rPr lang="en-US" sz="1200" b="1">
                <a:solidFill>
                  <a:schemeClr val="tx2"/>
                </a:solidFill>
              </a:rPr>
              <a:t>Acute phase </a:t>
            </a:r>
          </a:p>
          <a:p>
            <a:pPr algn="ctr" defTabSz="898525" eaLnBrk="0" hangingPunct="0">
              <a:lnSpc>
                <a:spcPct val="80000"/>
              </a:lnSpc>
            </a:pPr>
            <a:r>
              <a:rPr lang="en-US" sz="1200" b="1">
                <a:solidFill>
                  <a:schemeClr val="tx2"/>
                </a:solidFill>
              </a:rPr>
              <a:t>(8 weeks)</a:t>
            </a:r>
            <a:endParaRPr lang="en-US" sz="1200" b="1" baseline="30000">
              <a:solidFill>
                <a:schemeClr val="tx2"/>
              </a:solidFill>
            </a:endParaRPr>
          </a:p>
        </p:txBody>
      </p:sp>
      <p:sp>
        <p:nvSpPr>
          <p:cNvPr id="17417" name="Line 8"/>
          <p:cNvSpPr>
            <a:spLocks noChangeShapeType="1"/>
          </p:cNvSpPr>
          <p:nvPr/>
        </p:nvSpPr>
        <p:spPr bwMode="auto">
          <a:xfrm flipV="1">
            <a:off x="2473325" y="2559050"/>
            <a:ext cx="2028825" cy="0"/>
          </a:xfrm>
          <a:prstGeom prst="line">
            <a:avLst/>
          </a:prstGeom>
          <a:noFill/>
          <a:ln w="57150">
            <a:solidFill>
              <a:srgbClr val="FF99CC"/>
            </a:solidFill>
            <a:round/>
            <a:headEnd/>
            <a:tailEnd/>
          </a:ln>
        </p:spPr>
        <p:txBody>
          <a:bodyPr lIns="91408" tIns="45704" rIns="91408" bIns="45704"/>
          <a:lstStyle/>
          <a:p>
            <a:endParaRPr lang="en-CA"/>
          </a:p>
        </p:txBody>
      </p:sp>
      <p:sp>
        <p:nvSpPr>
          <p:cNvPr id="17418" name="Line 9"/>
          <p:cNvSpPr>
            <a:spLocks noChangeShapeType="1"/>
          </p:cNvSpPr>
          <p:nvPr/>
        </p:nvSpPr>
        <p:spPr bwMode="auto">
          <a:xfrm flipH="1" flipV="1">
            <a:off x="690563" y="3897313"/>
            <a:ext cx="1339850" cy="0"/>
          </a:xfrm>
          <a:prstGeom prst="line">
            <a:avLst/>
          </a:prstGeom>
          <a:noFill/>
          <a:ln w="57150">
            <a:solidFill>
              <a:schemeClr val="tx1"/>
            </a:solidFill>
            <a:round/>
            <a:headEnd type="none" w="sm" len="sm"/>
            <a:tailEnd type="none" w="sm" len="sm"/>
          </a:ln>
        </p:spPr>
        <p:txBody>
          <a:bodyPr wrap="none" lIns="91408" tIns="45704" rIns="91408" bIns="45704" anchor="ctr"/>
          <a:lstStyle/>
          <a:p>
            <a:endParaRPr lang="en-CA"/>
          </a:p>
        </p:txBody>
      </p:sp>
      <p:sp>
        <p:nvSpPr>
          <p:cNvPr id="17419" name="Line 11"/>
          <p:cNvSpPr>
            <a:spLocks noChangeShapeType="1"/>
          </p:cNvSpPr>
          <p:nvPr/>
        </p:nvSpPr>
        <p:spPr bwMode="auto">
          <a:xfrm flipH="1" flipV="1">
            <a:off x="2028825" y="3894138"/>
            <a:ext cx="455613" cy="1341437"/>
          </a:xfrm>
          <a:prstGeom prst="line">
            <a:avLst/>
          </a:prstGeom>
          <a:noFill/>
          <a:ln w="57150">
            <a:solidFill>
              <a:schemeClr val="tx1"/>
            </a:solidFill>
            <a:round/>
            <a:headEnd type="none" w="sm" len="sm"/>
            <a:tailEnd type="none" w="sm" len="sm"/>
          </a:ln>
        </p:spPr>
        <p:txBody>
          <a:bodyPr wrap="none" lIns="91408" tIns="45704" rIns="91408" bIns="45704" anchor="ctr"/>
          <a:lstStyle/>
          <a:p>
            <a:endParaRPr lang="en-CA"/>
          </a:p>
        </p:txBody>
      </p:sp>
      <p:sp>
        <p:nvSpPr>
          <p:cNvPr id="17420" name="Line 12"/>
          <p:cNvSpPr>
            <a:spLocks noChangeShapeType="1"/>
          </p:cNvSpPr>
          <p:nvPr/>
        </p:nvSpPr>
        <p:spPr bwMode="auto">
          <a:xfrm flipH="1">
            <a:off x="2028825" y="2559050"/>
            <a:ext cx="455613" cy="1341438"/>
          </a:xfrm>
          <a:prstGeom prst="line">
            <a:avLst/>
          </a:prstGeom>
          <a:noFill/>
          <a:ln w="57150">
            <a:solidFill>
              <a:srgbClr val="FF99CC"/>
            </a:solidFill>
            <a:round/>
            <a:headEnd type="none" w="sm" len="sm"/>
            <a:tailEnd type="none" w="sm" len="sm"/>
          </a:ln>
        </p:spPr>
        <p:txBody>
          <a:bodyPr wrap="none" lIns="91408" tIns="45704" rIns="91408" bIns="45704" anchor="ctr"/>
          <a:lstStyle/>
          <a:p>
            <a:endParaRPr lang="en-CA"/>
          </a:p>
        </p:txBody>
      </p:sp>
      <p:sp>
        <p:nvSpPr>
          <p:cNvPr id="17421" name="Line 13"/>
          <p:cNvSpPr>
            <a:spLocks noChangeShapeType="1"/>
          </p:cNvSpPr>
          <p:nvPr/>
        </p:nvSpPr>
        <p:spPr bwMode="auto">
          <a:xfrm flipH="1" flipV="1">
            <a:off x="2028825" y="3898900"/>
            <a:ext cx="455613" cy="444500"/>
          </a:xfrm>
          <a:prstGeom prst="line">
            <a:avLst/>
          </a:prstGeom>
          <a:noFill/>
          <a:ln w="57150">
            <a:solidFill>
              <a:schemeClr val="folHlink"/>
            </a:solidFill>
            <a:round/>
            <a:headEnd type="none" w="sm" len="sm"/>
            <a:tailEnd type="none" w="sm" len="sm"/>
          </a:ln>
        </p:spPr>
        <p:txBody>
          <a:bodyPr wrap="none" lIns="91408" tIns="45704" rIns="91408" bIns="45704" anchor="ctr"/>
          <a:lstStyle/>
          <a:p>
            <a:endParaRPr lang="en-CA"/>
          </a:p>
        </p:txBody>
      </p:sp>
      <p:sp>
        <p:nvSpPr>
          <p:cNvPr id="17422" name="Line 14"/>
          <p:cNvSpPr>
            <a:spLocks noChangeShapeType="1"/>
          </p:cNvSpPr>
          <p:nvPr/>
        </p:nvSpPr>
        <p:spPr bwMode="auto">
          <a:xfrm flipH="1">
            <a:off x="2028825" y="3451225"/>
            <a:ext cx="455613" cy="446088"/>
          </a:xfrm>
          <a:prstGeom prst="line">
            <a:avLst/>
          </a:prstGeom>
          <a:noFill/>
          <a:ln w="57150">
            <a:solidFill>
              <a:srgbClr val="FF33CC"/>
            </a:solidFill>
            <a:round/>
            <a:headEnd type="none" w="sm" len="sm"/>
            <a:tailEnd type="none" w="sm" len="sm"/>
          </a:ln>
        </p:spPr>
        <p:txBody>
          <a:bodyPr wrap="none" lIns="91408" tIns="45704" rIns="91408" bIns="45704" anchor="ctr"/>
          <a:lstStyle/>
          <a:p>
            <a:endParaRPr lang="en-CA"/>
          </a:p>
        </p:txBody>
      </p:sp>
      <p:sp>
        <p:nvSpPr>
          <p:cNvPr id="17423" name="Line 15"/>
          <p:cNvSpPr>
            <a:spLocks noChangeShapeType="1"/>
          </p:cNvSpPr>
          <p:nvPr/>
        </p:nvSpPr>
        <p:spPr bwMode="auto">
          <a:xfrm>
            <a:off x="2476500" y="3451225"/>
            <a:ext cx="2038350" cy="0"/>
          </a:xfrm>
          <a:prstGeom prst="line">
            <a:avLst/>
          </a:prstGeom>
          <a:noFill/>
          <a:ln w="57150">
            <a:solidFill>
              <a:srgbClr val="FF33CC"/>
            </a:solidFill>
            <a:round/>
            <a:headEnd/>
            <a:tailEnd/>
          </a:ln>
        </p:spPr>
        <p:txBody>
          <a:bodyPr lIns="91408" tIns="45704" rIns="91408" bIns="45704"/>
          <a:lstStyle/>
          <a:p>
            <a:endParaRPr lang="en-CA"/>
          </a:p>
        </p:txBody>
      </p:sp>
      <p:sp>
        <p:nvSpPr>
          <p:cNvPr id="17424" name="Line 16"/>
          <p:cNvSpPr>
            <a:spLocks noChangeShapeType="1"/>
          </p:cNvSpPr>
          <p:nvPr/>
        </p:nvSpPr>
        <p:spPr bwMode="auto">
          <a:xfrm>
            <a:off x="2478088" y="4343400"/>
            <a:ext cx="2036762" cy="0"/>
          </a:xfrm>
          <a:prstGeom prst="line">
            <a:avLst/>
          </a:prstGeom>
          <a:noFill/>
          <a:ln w="57150">
            <a:solidFill>
              <a:schemeClr val="folHlink"/>
            </a:solidFill>
            <a:round/>
            <a:headEnd/>
            <a:tailEnd/>
          </a:ln>
        </p:spPr>
        <p:txBody>
          <a:bodyPr lIns="91408" tIns="45704" rIns="91408" bIns="45704"/>
          <a:lstStyle/>
          <a:p>
            <a:endParaRPr lang="en-CA"/>
          </a:p>
        </p:txBody>
      </p:sp>
      <p:sp>
        <p:nvSpPr>
          <p:cNvPr id="17425" name="Line 17"/>
          <p:cNvSpPr>
            <a:spLocks noChangeShapeType="1"/>
          </p:cNvSpPr>
          <p:nvPr/>
        </p:nvSpPr>
        <p:spPr bwMode="auto">
          <a:xfrm>
            <a:off x="2471738" y="5235575"/>
            <a:ext cx="2043112" cy="0"/>
          </a:xfrm>
          <a:prstGeom prst="line">
            <a:avLst/>
          </a:prstGeom>
          <a:noFill/>
          <a:ln w="57150">
            <a:solidFill>
              <a:schemeClr val="tx1"/>
            </a:solidFill>
            <a:round/>
            <a:headEnd/>
            <a:tailEnd/>
          </a:ln>
        </p:spPr>
        <p:txBody>
          <a:bodyPr lIns="91408" tIns="45704" rIns="91408" bIns="45704"/>
          <a:lstStyle/>
          <a:p>
            <a:endParaRPr lang="en-CA"/>
          </a:p>
        </p:txBody>
      </p:sp>
      <p:sp>
        <p:nvSpPr>
          <p:cNvPr id="17426" name="Rectangle 18"/>
          <p:cNvSpPr>
            <a:spLocks noChangeArrowheads="1"/>
          </p:cNvSpPr>
          <p:nvPr/>
        </p:nvSpPr>
        <p:spPr bwMode="auto">
          <a:xfrm>
            <a:off x="2813050" y="2259013"/>
            <a:ext cx="1366838" cy="619125"/>
          </a:xfrm>
          <a:prstGeom prst="rect">
            <a:avLst/>
          </a:prstGeom>
          <a:solidFill>
            <a:srgbClr val="FF99CC"/>
          </a:solidFill>
          <a:ln w="25400">
            <a:noFill/>
            <a:miter lim="800000"/>
            <a:headEnd type="none" w="sm" len="sm"/>
            <a:tailEnd type="none" w="sm" len="sm"/>
          </a:ln>
        </p:spPr>
        <p:txBody>
          <a:bodyPr wrap="none" lIns="91408" tIns="45704" rIns="91408" bIns="45704" anchor="ctr"/>
          <a:lstStyle/>
          <a:p>
            <a:pPr algn="ctr" eaLnBrk="0" hangingPunct="0"/>
            <a:r>
              <a:rPr lang="en-US" sz="1200" b="1">
                <a:solidFill>
                  <a:srgbClr val="000000"/>
                </a:solidFill>
              </a:rPr>
              <a:t>Quetiapine </a:t>
            </a:r>
            <a:br>
              <a:rPr lang="en-US" sz="1200" b="1">
                <a:solidFill>
                  <a:srgbClr val="000000"/>
                </a:solidFill>
              </a:rPr>
            </a:br>
            <a:r>
              <a:rPr lang="en-US" sz="1200" b="1">
                <a:solidFill>
                  <a:srgbClr val="000000"/>
                </a:solidFill>
              </a:rPr>
              <a:t>300 mg/day</a:t>
            </a:r>
          </a:p>
          <a:p>
            <a:pPr algn="ctr" eaLnBrk="0" hangingPunct="0"/>
            <a:r>
              <a:rPr lang="en-US" sz="1200" b="1">
                <a:solidFill>
                  <a:srgbClr val="000000"/>
                </a:solidFill>
              </a:rPr>
              <a:t>(n=265)</a:t>
            </a:r>
            <a:endParaRPr lang="en-GB" sz="1200" b="1"/>
          </a:p>
        </p:txBody>
      </p:sp>
      <p:sp>
        <p:nvSpPr>
          <p:cNvPr id="17427" name="Rectangle 19"/>
          <p:cNvSpPr>
            <a:spLocks noChangeArrowheads="1"/>
          </p:cNvSpPr>
          <p:nvPr/>
        </p:nvSpPr>
        <p:spPr bwMode="auto">
          <a:xfrm>
            <a:off x="2813050" y="3154363"/>
            <a:ext cx="1366838" cy="576262"/>
          </a:xfrm>
          <a:prstGeom prst="rect">
            <a:avLst/>
          </a:prstGeom>
          <a:solidFill>
            <a:srgbClr val="FF33CC"/>
          </a:solidFill>
          <a:ln w="25400">
            <a:noFill/>
            <a:miter lim="800000"/>
            <a:headEnd type="none" w="sm" len="sm"/>
            <a:tailEnd type="none" w="sm" len="sm"/>
          </a:ln>
        </p:spPr>
        <p:txBody>
          <a:bodyPr wrap="none" lIns="91408" tIns="45704" rIns="91408" bIns="45704" anchor="ctr"/>
          <a:lstStyle/>
          <a:p>
            <a:pPr algn="ctr" eaLnBrk="0" hangingPunct="0"/>
            <a:r>
              <a:rPr lang="en-US" sz="1200" b="1">
                <a:solidFill>
                  <a:srgbClr val="000000"/>
                </a:solidFill>
              </a:rPr>
              <a:t>Quetiapine </a:t>
            </a:r>
            <a:br>
              <a:rPr lang="en-US" sz="1200" b="1">
                <a:solidFill>
                  <a:srgbClr val="000000"/>
                </a:solidFill>
              </a:rPr>
            </a:br>
            <a:r>
              <a:rPr lang="en-US" sz="1200" b="1">
                <a:solidFill>
                  <a:srgbClr val="000000"/>
                </a:solidFill>
              </a:rPr>
              <a:t>600 mg/day</a:t>
            </a:r>
            <a:br>
              <a:rPr lang="en-US" sz="1200" b="1">
                <a:solidFill>
                  <a:srgbClr val="000000"/>
                </a:solidFill>
              </a:rPr>
            </a:br>
            <a:r>
              <a:rPr lang="en-US" sz="1200" b="1">
                <a:solidFill>
                  <a:srgbClr val="000000"/>
                </a:solidFill>
              </a:rPr>
              <a:t>(n=268)</a:t>
            </a:r>
            <a:endParaRPr lang="en-GB" sz="1200" b="1"/>
          </a:p>
        </p:txBody>
      </p:sp>
      <p:sp>
        <p:nvSpPr>
          <p:cNvPr id="17428" name="Rectangle 20"/>
          <p:cNvSpPr>
            <a:spLocks noChangeArrowheads="1"/>
          </p:cNvSpPr>
          <p:nvPr/>
        </p:nvSpPr>
        <p:spPr bwMode="auto">
          <a:xfrm>
            <a:off x="2813050" y="4916488"/>
            <a:ext cx="1366838" cy="603250"/>
          </a:xfrm>
          <a:prstGeom prst="rect">
            <a:avLst/>
          </a:prstGeom>
          <a:solidFill>
            <a:schemeClr val="tx1"/>
          </a:solidFill>
          <a:ln w="25400">
            <a:noFill/>
            <a:miter lim="800000"/>
            <a:headEnd type="none" w="sm" len="sm"/>
            <a:tailEnd type="none" w="sm" len="sm"/>
          </a:ln>
        </p:spPr>
        <p:txBody>
          <a:bodyPr wrap="none" lIns="91408" tIns="45704" rIns="91408" bIns="45704" anchor="ctr"/>
          <a:lstStyle/>
          <a:p>
            <a:pPr algn="ctr" eaLnBrk="0" hangingPunct="0"/>
            <a:r>
              <a:rPr lang="en-US" sz="1200" b="1">
                <a:solidFill>
                  <a:schemeClr val="bg1"/>
                </a:solidFill>
              </a:rPr>
              <a:t>Placebo</a:t>
            </a:r>
            <a:br>
              <a:rPr lang="en-US" sz="1200" b="1">
                <a:solidFill>
                  <a:schemeClr val="bg1"/>
                </a:solidFill>
              </a:rPr>
            </a:br>
            <a:r>
              <a:rPr lang="en-US" sz="1200" b="1">
                <a:solidFill>
                  <a:schemeClr val="bg1"/>
                </a:solidFill>
              </a:rPr>
              <a:t>(n=133)</a:t>
            </a:r>
            <a:endParaRPr lang="en-GB" sz="1200" b="1">
              <a:solidFill>
                <a:schemeClr val="bg1"/>
              </a:solidFill>
            </a:endParaRPr>
          </a:p>
        </p:txBody>
      </p:sp>
      <p:sp>
        <p:nvSpPr>
          <p:cNvPr id="17429" name="Rectangle 21"/>
          <p:cNvSpPr>
            <a:spLocks noChangeArrowheads="1"/>
          </p:cNvSpPr>
          <p:nvPr/>
        </p:nvSpPr>
        <p:spPr bwMode="auto">
          <a:xfrm>
            <a:off x="2813050" y="4052888"/>
            <a:ext cx="1366838" cy="577850"/>
          </a:xfrm>
          <a:prstGeom prst="rect">
            <a:avLst/>
          </a:prstGeom>
          <a:solidFill>
            <a:schemeClr val="folHlink"/>
          </a:solidFill>
          <a:ln w="25400">
            <a:noFill/>
            <a:miter lim="800000"/>
            <a:headEnd type="none" w="sm" len="sm"/>
            <a:tailEnd type="none" w="sm" len="sm"/>
          </a:ln>
        </p:spPr>
        <p:txBody>
          <a:bodyPr wrap="none" lIns="91408" tIns="45704" rIns="91408" bIns="45704" anchor="ctr"/>
          <a:lstStyle/>
          <a:p>
            <a:pPr algn="ctr" eaLnBrk="0" hangingPunct="0"/>
            <a:r>
              <a:rPr lang="en-US" sz="1200" b="1">
                <a:solidFill>
                  <a:srgbClr val="000000"/>
                </a:solidFill>
              </a:rPr>
              <a:t>Lithium</a:t>
            </a:r>
            <a:br>
              <a:rPr lang="en-US" sz="1200" b="1">
                <a:solidFill>
                  <a:srgbClr val="000000"/>
                </a:solidFill>
              </a:rPr>
            </a:br>
            <a:r>
              <a:rPr lang="en-US" sz="1200" b="1">
                <a:solidFill>
                  <a:srgbClr val="000000"/>
                </a:solidFill>
              </a:rPr>
              <a:t>(n=136)</a:t>
            </a:r>
            <a:endParaRPr lang="en-GB" sz="1200" b="1"/>
          </a:p>
        </p:txBody>
      </p:sp>
      <p:grpSp>
        <p:nvGrpSpPr>
          <p:cNvPr id="2" name="Group 23"/>
          <p:cNvGrpSpPr>
            <a:grpSpLocks/>
          </p:cNvGrpSpPr>
          <p:nvPr/>
        </p:nvGrpSpPr>
        <p:grpSpPr bwMode="auto">
          <a:xfrm>
            <a:off x="4633913" y="2259013"/>
            <a:ext cx="4246562" cy="3754437"/>
            <a:chOff x="271" y="1175"/>
            <a:chExt cx="4650" cy="2674"/>
          </a:xfrm>
        </p:grpSpPr>
        <p:sp>
          <p:nvSpPr>
            <p:cNvPr id="17434" name="Rectangle 24"/>
            <p:cNvSpPr>
              <a:spLocks noChangeArrowheads="1"/>
            </p:cNvSpPr>
            <p:nvPr/>
          </p:nvSpPr>
          <p:spPr bwMode="auto">
            <a:xfrm>
              <a:off x="869" y="2477"/>
              <a:ext cx="1194" cy="263"/>
            </a:xfrm>
            <a:prstGeom prst="rect">
              <a:avLst/>
            </a:prstGeom>
            <a:noFill/>
            <a:ln w="9525">
              <a:noFill/>
              <a:miter lim="800000"/>
              <a:headEnd/>
              <a:tailEnd/>
            </a:ln>
          </p:spPr>
          <p:txBody>
            <a:bodyPr lIns="0" tIns="0" rIns="0" bIns="0">
              <a:spAutoFit/>
            </a:bodyPr>
            <a:lstStyle/>
            <a:p>
              <a:pPr algn="ctr" defTabSz="898525" eaLnBrk="0" hangingPunct="0"/>
              <a:r>
                <a:rPr lang="en-US" sz="1200" b="1"/>
                <a:t>Washout</a:t>
              </a:r>
            </a:p>
            <a:p>
              <a:pPr algn="ctr" defTabSz="898525" eaLnBrk="0" hangingPunct="0"/>
              <a:r>
                <a:rPr lang="en-US" sz="1200" b="1"/>
                <a:t>(5–28 days)</a:t>
              </a:r>
              <a:endParaRPr lang="en-US" sz="1200"/>
            </a:p>
          </p:txBody>
        </p:sp>
        <p:sp>
          <p:nvSpPr>
            <p:cNvPr id="17435" name="Rectangle 25"/>
            <p:cNvSpPr>
              <a:spLocks noChangeArrowheads="1"/>
            </p:cNvSpPr>
            <p:nvPr/>
          </p:nvSpPr>
          <p:spPr bwMode="auto">
            <a:xfrm>
              <a:off x="271" y="3612"/>
              <a:ext cx="946" cy="132"/>
            </a:xfrm>
            <a:prstGeom prst="rect">
              <a:avLst/>
            </a:prstGeom>
            <a:noFill/>
            <a:ln w="9525">
              <a:noFill/>
              <a:miter lim="800000"/>
              <a:headEnd/>
              <a:tailEnd/>
            </a:ln>
          </p:spPr>
          <p:txBody>
            <a:bodyPr lIns="0" tIns="0" rIns="0" bIns="0">
              <a:spAutoFit/>
            </a:bodyPr>
            <a:lstStyle/>
            <a:p>
              <a:pPr algn="ctr" defTabSz="898525" eaLnBrk="0" hangingPunct="0"/>
              <a:r>
                <a:rPr lang="en-US" sz="1200" b="1">
                  <a:solidFill>
                    <a:schemeClr val="tx2"/>
                  </a:solidFill>
                </a:rPr>
                <a:t>Enrolment</a:t>
              </a:r>
              <a:endParaRPr lang="en-US" sz="1200">
                <a:solidFill>
                  <a:schemeClr val="tx2"/>
                </a:solidFill>
              </a:endParaRPr>
            </a:p>
          </p:txBody>
        </p:sp>
        <p:sp>
          <p:nvSpPr>
            <p:cNvPr id="17436" name="Text Box 26"/>
            <p:cNvSpPr txBox="1">
              <a:spLocks noChangeArrowheads="1"/>
            </p:cNvSpPr>
            <p:nvPr/>
          </p:nvSpPr>
          <p:spPr bwMode="auto">
            <a:xfrm>
              <a:off x="1629" y="3625"/>
              <a:ext cx="1420" cy="197"/>
            </a:xfrm>
            <a:prstGeom prst="rect">
              <a:avLst/>
            </a:prstGeom>
            <a:noFill/>
            <a:ln w="12700">
              <a:noFill/>
              <a:miter lim="800000"/>
              <a:headEnd type="none" w="sm" len="sm"/>
              <a:tailEnd type="none" w="sm" len="sm"/>
            </a:ln>
          </p:spPr>
          <p:txBody>
            <a:bodyPr wrap="none">
              <a:spAutoFit/>
            </a:bodyPr>
            <a:lstStyle/>
            <a:p>
              <a:r>
                <a:rPr lang="en-US" sz="1200" b="1">
                  <a:solidFill>
                    <a:schemeClr val="tx2"/>
                  </a:solidFill>
                </a:rPr>
                <a:t>Randomisation</a:t>
              </a:r>
            </a:p>
          </p:txBody>
        </p:sp>
        <p:sp>
          <p:nvSpPr>
            <p:cNvPr id="17437" name="Line 27"/>
            <p:cNvSpPr>
              <a:spLocks noChangeShapeType="1"/>
            </p:cNvSpPr>
            <p:nvPr/>
          </p:nvSpPr>
          <p:spPr bwMode="auto">
            <a:xfrm flipH="1" flipV="1">
              <a:off x="2154" y="2387"/>
              <a:ext cx="0" cy="1134"/>
            </a:xfrm>
            <a:prstGeom prst="line">
              <a:avLst/>
            </a:prstGeom>
            <a:noFill/>
            <a:ln w="38100">
              <a:solidFill>
                <a:schemeClr val="tx1"/>
              </a:solidFill>
              <a:round/>
              <a:headEnd/>
              <a:tailEnd type="triangle" w="lg" len="med"/>
            </a:ln>
          </p:spPr>
          <p:txBody>
            <a:bodyPr/>
            <a:lstStyle/>
            <a:p>
              <a:endParaRPr lang="en-CA"/>
            </a:p>
          </p:txBody>
        </p:sp>
        <p:sp>
          <p:nvSpPr>
            <p:cNvPr id="17438" name="Line 28"/>
            <p:cNvSpPr>
              <a:spLocks noChangeShapeType="1"/>
            </p:cNvSpPr>
            <p:nvPr/>
          </p:nvSpPr>
          <p:spPr bwMode="auto">
            <a:xfrm flipV="1">
              <a:off x="748" y="2387"/>
              <a:ext cx="7" cy="1088"/>
            </a:xfrm>
            <a:prstGeom prst="line">
              <a:avLst/>
            </a:prstGeom>
            <a:noFill/>
            <a:ln w="38100">
              <a:solidFill>
                <a:schemeClr val="tx1"/>
              </a:solidFill>
              <a:round/>
              <a:headEnd/>
              <a:tailEnd type="triangle" w="lg" len="med"/>
            </a:ln>
          </p:spPr>
          <p:txBody>
            <a:bodyPr/>
            <a:lstStyle/>
            <a:p>
              <a:endParaRPr lang="en-CA"/>
            </a:p>
          </p:txBody>
        </p:sp>
        <p:sp>
          <p:nvSpPr>
            <p:cNvPr id="17439" name="Rectangle 29"/>
            <p:cNvSpPr>
              <a:spLocks noChangeArrowheads="1"/>
            </p:cNvSpPr>
            <p:nvPr/>
          </p:nvSpPr>
          <p:spPr bwMode="auto">
            <a:xfrm>
              <a:off x="2925" y="3639"/>
              <a:ext cx="1762" cy="210"/>
            </a:xfrm>
            <a:prstGeom prst="rect">
              <a:avLst/>
            </a:prstGeom>
            <a:noFill/>
            <a:ln w="9525">
              <a:noFill/>
              <a:miter lim="800000"/>
              <a:headEnd/>
              <a:tailEnd/>
            </a:ln>
          </p:spPr>
          <p:txBody>
            <a:bodyPr lIns="0" tIns="0" rIns="0" bIns="0">
              <a:spAutoFit/>
            </a:bodyPr>
            <a:lstStyle/>
            <a:p>
              <a:pPr algn="ctr" defTabSz="898525" eaLnBrk="0" hangingPunct="0">
                <a:lnSpc>
                  <a:spcPct val="80000"/>
                </a:lnSpc>
              </a:pPr>
              <a:r>
                <a:rPr lang="en-US" sz="1200" b="1">
                  <a:solidFill>
                    <a:schemeClr val="tx2"/>
                  </a:solidFill>
                </a:rPr>
                <a:t>Acute phase </a:t>
              </a:r>
            </a:p>
            <a:p>
              <a:pPr algn="ctr" defTabSz="898525" eaLnBrk="0" hangingPunct="0">
                <a:lnSpc>
                  <a:spcPct val="80000"/>
                </a:lnSpc>
              </a:pPr>
              <a:r>
                <a:rPr lang="en-US" sz="1200" b="1">
                  <a:solidFill>
                    <a:schemeClr val="tx2"/>
                  </a:solidFill>
                </a:rPr>
                <a:t>(8 weeks)</a:t>
              </a:r>
              <a:endParaRPr lang="en-US" sz="1200" b="1" baseline="30000">
                <a:solidFill>
                  <a:schemeClr val="tx2"/>
                </a:solidFill>
              </a:endParaRPr>
            </a:p>
          </p:txBody>
        </p:sp>
        <p:sp>
          <p:nvSpPr>
            <p:cNvPr id="17440" name="Line 30"/>
            <p:cNvSpPr>
              <a:spLocks noChangeShapeType="1"/>
            </p:cNvSpPr>
            <p:nvPr/>
          </p:nvSpPr>
          <p:spPr bwMode="auto">
            <a:xfrm flipV="1">
              <a:off x="2685" y="1389"/>
              <a:ext cx="2222" cy="0"/>
            </a:xfrm>
            <a:prstGeom prst="line">
              <a:avLst/>
            </a:prstGeom>
            <a:noFill/>
            <a:ln w="57150">
              <a:solidFill>
                <a:srgbClr val="FF99CC"/>
              </a:solidFill>
              <a:round/>
              <a:headEnd/>
              <a:tailEnd/>
            </a:ln>
          </p:spPr>
          <p:txBody>
            <a:bodyPr/>
            <a:lstStyle/>
            <a:p>
              <a:endParaRPr lang="en-CA"/>
            </a:p>
          </p:txBody>
        </p:sp>
        <p:sp>
          <p:nvSpPr>
            <p:cNvPr id="17441" name="Line 31"/>
            <p:cNvSpPr>
              <a:spLocks noChangeShapeType="1"/>
            </p:cNvSpPr>
            <p:nvPr/>
          </p:nvSpPr>
          <p:spPr bwMode="auto">
            <a:xfrm flipH="1" flipV="1">
              <a:off x="733" y="2341"/>
              <a:ext cx="1467" cy="0"/>
            </a:xfrm>
            <a:prstGeom prst="line">
              <a:avLst/>
            </a:prstGeom>
            <a:noFill/>
            <a:ln w="57150">
              <a:solidFill>
                <a:schemeClr val="tx1"/>
              </a:solidFill>
              <a:round/>
              <a:headEnd type="none" w="sm" len="sm"/>
              <a:tailEnd type="none" w="sm" len="sm"/>
            </a:ln>
          </p:spPr>
          <p:txBody>
            <a:bodyPr wrap="none" anchor="ctr"/>
            <a:lstStyle/>
            <a:p>
              <a:endParaRPr lang="en-CA"/>
            </a:p>
          </p:txBody>
        </p:sp>
        <p:sp>
          <p:nvSpPr>
            <p:cNvPr id="17442" name="Line 32"/>
            <p:cNvSpPr>
              <a:spLocks noChangeShapeType="1"/>
            </p:cNvSpPr>
            <p:nvPr/>
          </p:nvSpPr>
          <p:spPr bwMode="auto">
            <a:xfrm flipH="1" flipV="1">
              <a:off x="2199" y="2339"/>
              <a:ext cx="499" cy="955"/>
            </a:xfrm>
            <a:prstGeom prst="line">
              <a:avLst/>
            </a:prstGeom>
            <a:noFill/>
            <a:ln w="57150">
              <a:solidFill>
                <a:schemeClr val="tx1"/>
              </a:solidFill>
              <a:round/>
              <a:headEnd type="none" w="sm" len="sm"/>
              <a:tailEnd type="none" w="sm" len="sm"/>
            </a:ln>
          </p:spPr>
          <p:txBody>
            <a:bodyPr wrap="none" anchor="ctr"/>
            <a:lstStyle/>
            <a:p>
              <a:endParaRPr lang="en-CA"/>
            </a:p>
          </p:txBody>
        </p:sp>
        <p:sp>
          <p:nvSpPr>
            <p:cNvPr id="17443" name="Line 33"/>
            <p:cNvSpPr>
              <a:spLocks noChangeShapeType="1"/>
            </p:cNvSpPr>
            <p:nvPr/>
          </p:nvSpPr>
          <p:spPr bwMode="auto">
            <a:xfrm flipH="1">
              <a:off x="2199" y="1389"/>
              <a:ext cx="499" cy="955"/>
            </a:xfrm>
            <a:prstGeom prst="line">
              <a:avLst/>
            </a:prstGeom>
            <a:noFill/>
            <a:ln w="57150">
              <a:solidFill>
                <a:srgbClr val="FF99CC"/>
              </a:solidFill>
              <a:round/>
              <a:headEnd type="none" w="sm" len="sm"/>
              <a:tailEnd type="none" w="sm" len="sm"/>
            </a:ln>
          </p:spPr>
          <p:txBody>
            <a:bodyPr wrap="none" anchor="ctr"/>
            <a:lstStyle/>
            <a:p>
              <a:endParaRPr lang="en-CA"/>
            </a:p>
          </p:txBody>
        </p:sp>
        <p:sp>
          <p:nvSpPr>
            <p:cNvPr id="17444" name="Line 34"/>
            <p:cNvSpPr>
              <a:spLocks noChangeShapeType="1"/>
            </p:cNvSpPr>
            <p:nvPr/>
          </p:nvSpPr>
          <p:spPr bwMode="auto">
            <a:xfrm flipH="1" flipV="1">
              <a:off x="2199" y="2342"/>
              <a:ext cx="499" cy="317"/>
            </a:xfrm>
            <a:prstGeom prst="line">
              <a:avLst/>
            </a:prstGeom>
            <a:noFill/>
            <a:ln w="57150">
              <a:solidFill>
                <a:srgbClr val="CB9900"/>
              </a:solidFill>
              <a:round/>
              <a:headEnd type="none" w="sm" len="sm"/>
              <a:tailEnd type="none" w="sm" len="sm"/>
            </a:ln>
          </p:spPr>
          <p:txBody>
            <a:bodyPr wrap="none" anchor="ctr"/>
            <a:lstStyle/>
            <a:p>
              <a:endParaRPr lang="en-CA"/>
            </a:p>
          </p:txBody>
        </p:sp>
        <p:sp>
          <p:nvSpPr>
            <p:cNvPr id="17445" name="Line 35"/>
            <p:cNvSpPr>
              <a:spLocks noChangeShapeType="1"/>
            </p:cNvSpPr>
            <p:nvPr/>
          </p:nvSpPr>
          <p:spPr bwMode="auto">
            <a:xfrm flipH="1">
              <a:off x="2199" y="2024"/>
              <a:ext cx="499" cy="317"/>
            </a:xfrm>
            <a:prstGeom prst="line">
              <a:avLst/>
            </a:prstGeom>
            <a:noFill/>
            <a:ln w="57150">
              <a:solidFill>
                <a:srgbClr val="FF33CC"/>
              </a:solidFill>
              <a:round/>
              <a:headEnd type="none" w="sm" len="sm"/>
              <a:tailEnd type="none" w="sm" len="sm"/>
            </a:ln>
          </p:spPr>
          <p:txBody>
            <a:bodyPr wrap="none" anchor="ctr"/>
            <a:lstStyle/>
            <a:p>
              <a:endParaRPr lang="en-CA"/>
            </a:p>
          </p:txBody>
        </p:sp>
        <p:sp>
          <p:nvSpPr>
            <p:cNvPr id="17446" name="Line 36"/>
            <p:cNvSpPr>
              <a:spLocks noChangeShapeType="1"/>
            </p:cNvSpPr>
            <p:nvPr/>
          </p:nvSpPr>
          <p:spPr bwMode="auto">
            <a:xfrm>
              <a:off x="2689" y="2024"/>
              <a:ext cx="2232" cy="0"/>
            </a:xfrm>
            <a:prstGeom prst="line">
              <a:avLst/>
            </a:prstGeom>
            <a:noFill/>
            <a:ln w="57150">
              <a:solidFill>
                <a:srgbClr val="FF33CC"/>
              </a:solidFill>
              <a:round/>
              <a:headEnd/>
              <a:tailEnd/>
            </a:ln>
          </p:spPr>
          <p:txBody>
            <a:bodyPr/>
            <a:lstStyle/>
            <a:p>
              <a:endParaRPr lang="en-CA"/>
            </a:p>
          </p:txBody>
        </p:sp>
        <p:sp>
          <p:nvSpPr>
            <p:cNvPr id="17447" name="Line 37"/>
            <p:cNvSpPr>
              <a:spLocks noChangeShapeType="1"/>
            </p:cNvSpPr>
            <p:nvPr/>
          </p:nvSpPr>
          <p:spPr bwMode="auto">
            <a:xfrm>
              <a:off x="2690" y="2659"/>
              <a:ext cx="2231" cy="0"/>
            </a:xfrm>
            <a:prstGeom prst="line">
              <a:avLst/>
            </a:prstGeom>
            <a:noFill/>
            <a:ln w="57150">
              <a:solidFill>
                <a:srgbClr val="CB9900"/>
              </a:solidFill>
              <a:round/>
              <a:headEnd/>
              <a:tailEnd/>
            </a:ln>
          </p:spPr>
          <p:txBody>
            <a:bodyPr/>
            <a:lstStyle/>
            <a:p>
              <a:endParaRPr lang="en-CA"/>
            </a:p>
          </p:txBody>
        </p:sp>
        <p:sp>
          <p:nvSpPr>
            <p:cNvPr id="17448" name="Line 38"/>
            <p:cNvSpPr>
              <a:spLocks noChangeShapeType="1"/>
            </p:cNvSpPr>
            <p:nvPr/>
          </p:nvSpPr>
          <p:spPr bwMode="auto">
            <a:xfrm>
              <a:off x="2684" y="3294"/>
              <a:ext cx="2237" cy="0"/>
            </a:xfrm>
            <a:prstGeom prst="line">
              <a:avLst/>
            </a:prstGeom>
            <a:noFill/>
            <a:ln w="57150">
              <a:solidFill>
                <a:schemeClr val="tx1"/>
              </a:solidFill>
              <a:round/>
              <a:headEnd/>
              <a:tailEnd/>
            </a:ln>
          </p:spPr>
          <p:txBody>
            <a:bodyPr/>
            <a:lstStyle/>
            <a:p>
              <a:endParaRPr lang="en-CA"/>
            </a:p>
          </p:txBody>
        </p:sp>
        <p:sp>
          <p:nvSpPr>
            <p:cNvPr id="17449" name="Rectangle 39"/>
            <p:cNvSpPr>
              <a:spLocks noChangeArrowheads="1"/>
            </p:cNvSpPr>
            <p:nvPr/>
          </p:nvSpPr>
          <p:spPr bwMode="auto">
            <a:xfrm>
              <a:off x="3057" y="1175"/>
              <a:ext cx="1497" cy="441"/>
            </a:xfrm>
            <a:prstGeom prst="rect">
              <a:avLst/>
            </a:prstGeom>
            <a:solidFill>
              <a:srgbClr val="FF99CC"/>
            </a:solidFill>
            <a:ln w="25400">
              <a:noFill/>
              <a:miter lim="800000"/>
              <a:headEnd type="none" w="sm" len="sm"/>
              <a:tailEnd type="none" w="sm" len="sm"/>
            </a:ln>
          </p:spPr>
          <p:txBody>
            <a:bodyPr wrap="none" anchor="ctr"/>
            <a:lstStyle/>
            <a:p>
              <a:pPr algn="ctr" eaLnBrk="0" hangingPunct="0"/>
              <a:r>
                <a:rPr lang="en-US" sz="1200" b="1">
                  <a:solidFill>
                    <a:srgbClr val="000000"/>
                  </a:solidFill>
                </a:rPr>
                <a:t>Quetiapine </a:t>
              </a:r>
              <a:br>
                <a:rPr lang="en-US" sz="1200" b="1">
                  <a:solidFill>
                    <a:srgbClr val="000000"/>
                  </a:solidFill>
                </a:rPr>
              </a:br>
              <a:r>
                <a:rPr lang="en-US" sz="1200" b="1">
                  <a:solidFill>
                    <a:srgbClr val="000000"/>
                  </a:solidFill>
                </a:rPr>
                <a:t>300 mg/day</a:t>
              </a:r>
            </a:p>
            <a:p>
              <a:pPr algn="ctr" eaLnBrk="0" hangingPunct="0"/>
              <a:r>
                <a:rPr lang="en-US" sz="1200" b="1">
                  <a:solidFill>
                    <a:srgbClr val="000000"/>
                  </a:solidFill>
                </a:rPr>
                <a:t>(n=245)</a:t>
              </a:r>
              <a:endParaRPr lang="en-GB" sz="1200" b="1"/>
            </a:p>
          </p:txBody>
        </p:sp>
        <p:sp>
          <p:nvSpPr>
            <p:cNvPr id="17450" name="Rectangle 40"/>
            <p:cNvSpPr>
              <a:spLocks noChangeArrowheads="1"/>
            </p:cNvSpPr>
            <p:nvPr/>
          </p:nvSpPr>
          <p:spPr bwMode="auto">
            <a:xfrm>
              <a:off x="3057" y="1812"/>
              <a:ext cx="1497" cy="411"/>
            </a:xfrm>
            <a:prstGeom prst="rect">
              <a:avLst/>
            </a:prstGeom>
            <a:solidFill>
              <a:srgbClr val="FF33CC"/>
            </a:solidFill>
            <a:ln w="25400">
              <a:noFill/>
              <a:miter lim="800000"/>
              <a:headEnd type="none" w="sm" len="sm"/>
              <a:tailEnd type="none" w="sm" len="sm"/>
            </a:ln>
          </p:spPr>
          <p:txBody>
            <a:bodyPr wrap="none" anchor="ctr"/>
            <a:lstStyle/>
            <a:p>
              <a:pPr algn="ctr" eaLnBrk="0" hangingPunct="0"/>
              <a:r>
                <a:rPr lang="en-US" sz="1200" b="1">
                  <a:solidFill>
                    <a:srgbClr val="000000"/>
                  </a:solidFill>
                </a:rPr>
                <a:t>Quetiapine </a:t>
              </a:r>
              <a:br>
                <a:rPr lang="en-US" sz="1200" b="1">
                  <a:solidFill>
                    <a:srgbClr val="000000"/>
                  </a:solidFill>
                </a:rPr>
              </a:br>
              <a:r>
                <a:rPr lang="en-US" sz="1200" b="1">
                  <a:solidFill>
                    <a:srgbClr val="000000"/>
                  </a:solidFill>
                </a:rPr>
                <a:t>600 mg/day</a:t>
              </a:r>
              <a:br>
                <a:rPr lang="en-US" sz="1200" b="1">
                  <a:solidFill>
                    <a:srgbClr val="000000"/>
                  </a:solidFill>
                </a:rPr>
              </a:br>
              <a:r>
                <a:rPr lang="en-US" sz="1200" b="1">
                  <a:solidFill>
                    <a:srgbClr val="000000"/>
                  </a:solidFill>
                </a:rPr>
                <a:t>(n=247)</a:t>
              </a:r>
              <a:endParaRPr lang="en-GB" sz="1200" b="1"/>
            </a:p>
          </p:txBody>
        </p:sp>
        <p:sp>
          <p:nvSpPr>
            <p:cNvPr id="17451" name="Rectangle 41"/>
            <p:cNvSpPr>
              <a:spLocks noChangeArrowheads="1"/>
            </p:cNvSpPr>
            <p:nvPr/>
          </p:nvSpPr>
          <p:spPr bwMode="auto">
            <a:xfrm>
              <a:off x="3057" y="3067"/>
              <a:ext cx="1497" cy="429"/>
            </a:xfrm>
            <a:prstGeom prst="rect">
              <a:avLst/>
            </a:prstGeom>
            <a:solidFill>
              <a:schemeClr val="tx1"/>
            </a:solidFill>
            <a:ln w="25400">
              <a:noFill/>
              <a:miter lim="800000"/>
              <a:headEnd type="none" w="sm" len="sm"/>
              <a:tailEnd type="none" w="sm" len="sm"/>
            </a:ln>
          </p:spPr>
          <p:txBody>
            <a:bodyPr wrap="none" anchor="ctr"/>
            <a:lstStyle/>
            <a:p>
              <a:pPr algn="ctr" eaLnBrk="0" hangingPunct="0"/>
              <a:r>
                <a:rPr lang="en-US" sz="1200" b="1">
                  <a:solidFill>
                    <a:schemeClr val="bg1"/>
                  </a:solidFill>
                </a:rPr>
                <a:t>Placebo</a:t>
              </a:r>
              <a:br>
                <a:rPr lang="en-US" sz="1200" b="1">
                  <a:solidFill>
                    <a:schemeClr val="bg1"/>
                  </a:solidFill>
                </a:rPr>
              </a:br>
              <a:r>
                <a:rPr lang="en-US" sz="1200" b="1">
                  <a:solidFill>
                    <a:schemeClr val="bg1"/>
                  </a:solidFill>
                </a:rPr>
                <a:t>(n=122)</a:t>
              </a:r>
              <a:endParaRPr lang="en-GB" sz="1200" b="1">
                <a:solidFill>
                  <a:schemeClr val="bg1"/>
                </a:solidFill>
              </a:endParaRPr>
            </a:p>
          </p:txBody>
        </p:sp>
        <p:sp>
          <p:nvSpPr>
            <p:cNvPr id="17452" name="Rectangle 42"/>
            <p:cNvSpPr>
              <a:spLocks noChangeArrowheads="1"/>
            </p:cNvSpPr>
            <p:nvPr/>
          </p:nvSpPr>
          <p:spPr bwMode="auto">
            <a:xfrm>
              <a:off x="3057" y="2452"/>
              <a:ext cx="1497" cy="411"/>
            </a:xfrm>
            <a:prstGeom prst="rect">
              <a:avLst/>
            </a:prstGeom>
            <a:solidFill>
              <a:srgbClr val="CB9900"/>
            </a:solidFill>
            <a:ln w="25400">
              <a:noFill/>
              <a:miter lim="800000"/>
              <a:headEnd type="none" w="sm" len="sm"/>
              <a:tailEnd type="none" w="sm" len="sm"/>
            </a:ln>
          </p:spPr>
          <p:txBody>
            <a:bodyPr wrap="none" anchor="ctr"/>
            <a:lstStyle/>
            <a:p>
              <a:pPr algn="ctr" eaLnBrk="0" hangingPunct="0"/>
              <a:r>
                <a:rPr lang="en-US" sz="1200" b="1">
                  <a:solidFill>
                    <a:srgbClr val="000000"/>
                  </a:solidFill>
                </a:rPr>
                <a:t>Paroxetine </a:t>
              </a:r>
              <a:br>
                <a:rPr lang="en-US" sz="1200" b="1">
                  <a:solidFill>
                    <a:srgbClr val="000000"/>
                  </a:solidFill>
                </a:rPr>
              </a:br>
              <a:r>
                <a:rPr lang="en-US" sz="1200" b="1">
                  <a:solidFill>
                    <a:srgbClr val="000000"/>
                  </a:solidFill>
                </a:rPr>
                <a:t>20 mg/day</a:t>
              </a:r>
              <a:br>
                <a:rPr lang="en-US" sz="1200" b="1">
                  <a:solidFill>
                    <a:srgbClr val="000000"/>
                  </a:solidFill>
                </a:rPr>
              </a:br>
              <a:r>
                <a:rPr lang="en-US" sz="1200" b="1">
                  <a:solidFill>
                    <a:srgbClr val="000000"/>
                  </a:solidFill>
                </a:rPr>
                <a:t>(n=126)</a:t>
              </a:r>
              <a:endParaRPr lang="en-GB" sz="1200" b="1"/>
            </a:p>
          </p:txBody>
        </p:sp>
      </p:grpSp>
      <p:sp>
        <p:nvSpPr>
          <p:cNvPr id="17431" name="Text Box 44"/>
          <p:cNvSpPr txBox="1">
            <a:spLocks noChangeArrowheads="1"/>
          </p:cNvSpPr>
          <p:nvPr/>
        </p:nvSpPr>
        <p:spPr bwMode="auto">
          <a:xfrm>
            <a:off x="1539875" y="1612900"/>
            <a:ext cx="1635125" cy="369888"/>
          </a:xfrm>
          <a:prstGeom prst="rect">
            <a:avLst/>
          </a:prstGeom>
          <a:noFill/>
          <a:ln w="12700" algn="ctr">
            <a:noFill/>
            <a:miter lim="800000"/>
            <a:headEnd/>
            <a:tailEnd/>
          </a:ln>
        </p:spPr>
        <p:txBody>
          <a:bodyPr wrap="none" lIns="91408" tIns="45704" rIns="91408" bIns="45704">
            <a:spAutoFit/>
          </a:bodyPr>
          <a:lstStyle/>
          <a:p>
            <a:pPr algn="ctr"/>
            <a:r>
              <a:rPr lang="en-GB" b="1">
                <a:solidFill>
                  <a:schemeClr val="tx2"/>
                </a:solidFill>
              </a:rPr>
              <a:t>EMBOLDEN I</a:t>
            </a:r>
          </a:p>
        </p:txBody>
      </p:sp>
      <p:sp>
        <p:nvSpPr>
          <p:cNvPr id="17432" name="Text Box 45"/>
          <p:cNvSpPr txBox="1">
            <a:spLocks noChangeArrowheads="1"/>
          </p:cNvSpPr>
          <p:nvPr/>
        </p:nvSpPr>
        <p:spPr bwMode="auto">
          <a:xfrm>
            <a:off x="5848350" y="1612900"/>
            <a:ext cx="1698625" cy="369888"/>
          </a:xfrm>
          <a:prstGeom prst="rect">
            <a:avLst/>
          </a:prstGeom>
          <a:noFill/>
          <a:ln w="12700" algn="ctr">
            <a:noFill/>
            <a:miter lim="800000"/>
            <a:headEnd/>
            <a:tailEnd/>
          </a:ln>
        </p:spPr>
        <p:txBody>
          <a:bodyPr wrap="none" lIns="91408" tIns="45704" rIns="91408" bIns="45704">
            <a:spAutoFit/>
          </a:bodyPr>
          <a:lstStyle/>
          <a:p>
            <a:pPr algn="ctr"/>
            <a:r>
              <a:rPr lang="en-GB" b="1">
                <a:solidFill>
                  <a:schemeClr val="tx2"/>
                </a:solidFill>
              </a:rPr>
              <a:t>EMBOLDEN II</a:t>
            </a:r>
          </a:p>
        </p:txBody>
      </p:sp>
      <p:sp>
        <p:nvSpPr>
          <p:cNvPr id="17433" name="Text Box 4"/>
          <p:cNvSpPr txBox="1">
            <a:spLocks noChangeArrowheads="1"/>
          </p:cNvSpPr>
          <p:nvPr/>
        </p:nvSpPr>
        <p:spPr bwMode="auto">
          <a:xfrm>
            <a:off x="5848350" y="6430963"/>
            <a:ext cx="3206750" cy="277812"/>
          </a:xfrm>
          <a:prstGeom prst="rect">
            <a:avLst/>
          </a:prstGeom>
          <a:noFill/>
          <a:ln w="9525">
            <a:noFill/>
            <a:miter lim="800000"/>
            <a:headEnd/>
            <a:tailEnd/>
          </a:ln>
        </p:spPr>
        <p:txBody>
          <a:bodyPr lIns="91408" tIns="45704" rIns="91408" bIns="45704">
            <a:spAutoFit/>
          </a:bodyPr>
          <a:lstStyle/>
          <a:p>
            <a:pPr eaLnBrk="0" hangingPunct="0"/>
            <a:r>
              <a:rPr lang="en-US" sz="1200" b="1"/>
              <a:t>Young A et al 2010; McElroy S et al 2010</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2"/>
          <p:cNvSpPr txBox="1">
            <a:spLocks noChangeArrowheads="1"/>
          </p:cNvSpPr>
          <p:nvPr/>
        </p:nvSpPr>
        <p:spPr bwMode="auto">
          <a:xfrm>
            <a:off x="315913" y="6292850"/>
            <a:ext cx="7466012" cy="430213"/>
          </a:xfrm>
          <a:prstGeom prst="rect">
            <a:avLst/>
          </a:prstGeom>
          <a:noFill/>
          <a:ln w="9525">
            <a:noFill/>
            <a:miter lim="800000"/>
            <a:headEnd/>
            <a:tailEnd/>
          </a:ln>
        </p:spPr>
        <p:txBody>
          <a:bodyPr lIns="91408" tIns="45704" rIns="91408" bIns="45704"/>
          <a:lstStyle/>
          <a:p>
            <a:pPr eaLnBrk="0" hangingPunct="0"/>
            <a:r>
              <a:rPr lang="sv-SE" sz="1200" b="1"/>
              <a:t>*p&lt;0.05; **p</a:t>
            </a:r>
            <a:r>
              <a:rPr lang="sv-SE" sz="1200" b="1" i="1"/>
              <a:t>&lt;</a:t>
            </a:r>
            <a:r>
              <a:rPr lang="sv-SE" sz="1200" b="1"/>
              <a:t>0.01; ***p&lt;0.001 vs </a:t>
            </a:r>
            <a:r>
              <a:rPr lang="en-GB" sz="1200" b="1"/>
              <a:t>placebo; Intention to treat; last observation carried forward.</a:t>
            </a:r>
          </a:p>
        </p:txBody>
      </p:sp>
      <p:sp>
        <p:nvSpPr>
          <p:cNvPr id="18435" name="Rectangle 14"/>
          <p:cNvSpPr>
            <a:spLocks noGrp="1" noChangeArrowheads="1"/>
          </p:cNvSpPr>
          <p:nvPr>
            <p:ph type="title" idx="4294967295"/>
          </p:nvPr>
        </p:nvSpPr>
        <p:spPr/>
        <p:txBody>
          <a:bodyPr lIns="92043" tIns="46022" rIns="92043" bIns="46022"/>
          <a:lstStyle/>
          <a:p>
            <a:pPr eaLnBrk="1" hangingPunct="1">
              <a:lnSpc>
                <a:spcPct val="150000"/>
              </a:lnSpc>
            </a:pPr>
            <a:r>
              <a:rPr lang="en-US" smtClean="0"/>
              <a:t>EMBOLDEN I &amp; II Acute Phase: </a:t>
            </a:r>
            <a:br>
              <a:rPr lang="en-US" smtClean="0"/>
            </a:br>
            <a:r>
              <a:rPr lang="en-US" sz="1800" smtClean="0"/>
              <a:t>Change in MADRS Total Score</a:t>
            </a:r>
          </a:p>
        </p:txBody>
      </p:sp>
      <p:graphicFrame>
        <p:nvGraphicFramePr>
          <p:cNvPr id="18436" name="Object 2"/>
          <p:cNvGraphicFramePr>
            <a:graphicFrameLocks noChangeAspect="1"/>
          </p:cNvGraphicFramePr>
          <p:nvPr/>
        </p:nvGraphicFramePr>
        <p:xfrm>
          <a:off x="442913" y="2465388"/>
          <a:ext cx="3929062" cy="3533775"/>
        </p:xfrm>
        <a:graphic>
          <a:graphicData uri="http://schemas.openxmlformats.org/presentationml/2006/ole">
            <mc:AlternateContent xmlns:mc="http://schemas.openxmlformats.org/markup-compatibility/2006">
              <mc:Choice xmlns:v="urn:schemas-microsoft-com:vml" Requires="v">
                <p:oleObj spid="_x0000_s741382" name="Chart" r:id="rId4" imgW="8286645" imgH="7439100" progId="MSGraph.Chart.8">
                  <p:embed followColorScheme="full"/>
                </p:oleObj>
              </mc:Choice>
              <mc:Fallback>
                <p:oleObj name="Chart" r:id="rId4" imgW="8286645" imgH="74391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2465388"/>
                        <a:ext cx="3929062"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Text Box 3"/>
          <p:cNvSpPr txBox="1">
            <a:spLocks noChangeArrowheads="1"/>
          </p:cNvSpPr>
          <p:nvPr/>
        </p:nvSpPr>
        <p:spPr bwMode="auto">
          <a:xfrm>
            <a:off x="1435100" y="2270125"/>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1</a:t>
            </a:r>
          </a:p>
        </p:txBody>
      </p:sp>
      <p:sp>
        <p:nvSpPr>
          <p:cNvPr id="18438" name="Text Box 4"/>
          <p:cNvSpPr txBox="1">
            <a:spLocks noChangeArrowheads="1"/>
          </p:cNvSpPr>
          <p:nvPr/>
        </p:nvSpPr>
        <p:spPr bwMode="auto">
          <a:xfrm>
            <a:off x="182245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2</a:t>
            </a:r>
          </a:p>
        </p:txBody>
      </p:sp>
      <p:sp>
        <p:nvSpPr>
          <p:cNvPr id="18439" name="Text Box 5"/>
          <p:cNvSpPr txBox="1">
            <a:spLocks noChangeArrowheads="1"/>
          </p:cNvSpPr>
          <p:nvPr/>
        </p:nvSpPr>
        <p:spPr bwMode="auto">
          <a:xfrm>
            <a:off x="2614613" y="2271713"/>
            <a:ext cx="268287"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4</a:t>
            </a:r>
          </a:p>
        </p:txBody>
      </p:sp>
      <p:sp>
        <p:nvSpPr>
          <p:cNvPr id="18440" name="Text Box 6"/>
          <p:cNvSpPr txBox="1">
            <a:spLocks noChangeArrowheads="1"/>
          </p:cNvSpPr>
          <p:nvPr/>
        </p:nvSpPr>
        <p:spPr bwMode="auto">
          <a:xfrm>
            <a:off x="2227263" y="2271713"/>
            <a:ext cx="268287"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3</a:t>
            </a:r>
          </a:p>
        </p:txBody>
      </p:sp>
      <p:sp>
        <p:nvSpPr>
          <p:cNvPr id="18441" name="Text Box 7"/>
          <p:cNvSpPr txBox="1">
            <a:spLocks noChangeArrowheads="1"/>
          </p:cNvSpPr>
          <p:nvPr/>
        </p:nvSpPr>
        <p:spPr bwMode="auto">
          <a:xfrm>
            <a:off x="339725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6</a:t>
            </a:r>
          </a:p>
        </p:txBody>
      </p:sp>
      <p:sp>
        <p:nvSpPr>
          <p:cNvPr id="18442" name="Text Box 8"/>
          <p:cNvSpPr txBox="1">
            <a:spLocks noChangeArrowheads="1"/>
          </p:cNvSpPr>
          <p:nvPr/>
        </p:nvSpPr>
        <p:spPr bwMode="auto">
          <a:xfrm>
            <a:off x="300990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5</a:t>
            </a:r>
          </a:p>
        </p:txBody>
      </p:sp>
      <p:sp>
        <p:nvSpPr>
          <p:cNvPr id="18443" name="Text Box 9"/>
          <p:cNvSpPr txBox="1">
            <a:spLocks noChangeArrowheads="1"/>
          </p:cNvSpPr>
          <p:nvPr/>
        </p:nvSpPr>
        <p:spPr bwMode="auto">
          <a:xfrm>
            <a:off x="3798888" y="2271713"/>
            <a:ext cx="268287"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7</a:t>
            </a:r>
          </a:p>
        </p:txBody>
      </p:sp>
      <p:sp>
        <p:nvSpPr>
          <p:cNvPr id="18444" name="Text Box 10"/>
          <p:cNvSpPr txBox="1">
            <a:spLocks noChangeArrowheads="1"/>
          </p:cNvSpPr>
          <p:nvPr/>
        </p:nvSpPr>
        <p:spPr bwMode="auto">
          <a:xfrm>
            <a:off x="419100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8</a:t>
            </a:r>
          </a:p>
        </p:txBody>
      </p:sp>
      <p:sp>
        <p:nvSpPr>
          <p:cNvPr id="18445" name="Text Box 11"/>
          <p:cNvSpPr txBox="1">
            <a:spLocks noChangeArrowheads="1"/>
          </p:cNvSpPr>
          <p:nvPr/>
        </p:nvSpPr>
        <p:spPr bwMode="auto">
          <a:xfrm>
            <a:off x="2165350" y="1957388"/>
            <a:ext cx="1168400" cy="307975"/>
          </a:xfrm>
          <a:prstGeom prst="rect">
            <a:avLst/>
          </a:prstGeom>
          <a:noFill/>
          <a:ln w="9525">
            <a:noFill/>
            <a:miter lim="800000"/>
            <a:headEnd/>
            <a:tailEnd/>
          </a:ln>
        </p:spPr>
        <p:txBody>
          <a:bodyPr wrap="none" lIns="91408" tIns="45704" rIns="91408" bIns="45704">
            <a:spAutoFit/>
          </a:bodyPr>
          <a:lstStyle/>
          <a:p>
            <a:pPr algn="ctr" eaLnBrk="0" hangingPunct="0"/>
            <a:r>
              <a:rPr lang="en-US" sz="1400" b="1"/>
              <a:t>Study week</a:t>
            </a:r>
          </a:p>
        </p:txBody>
      </p:sp>
      <p:sp>
        <p:nvSpPr>
          <p:cNvPr id="18446" name="Text Box 13"/>
          <p:cNvSpPr txBox="1">
            <a:spLocks noChangeArrowheads="1"/>
          </p:cNvSpPr>
          <p:nvPr/>
        </p:nvSpPr>
        <p:spPr bwMode="auto">
          <a:xfrm>
            <a:off x="230188" y="2335213"/>
            <a:ext cx="895350" cy="830262"/>
          </a:xfrm>
          <a:prstGeom prst="rect">
            <a:avLst/>
          </a:prstGeom>
          <a:noFill/>
          <a:ln w="25400">
            <a:noFill/>
            <a:miter lim="800000"/>
            <a:headEnd type="none" w="sm" len="sm"/>
            <a:tailEnd type="none" w="sm" len="sm"/>
          </a:ln>
        </p:spPr>
        <p:txBody>
          <a:bodyPr lIns="91408" tIns="45704" rIns="91408" bIns="45704">
            <a:spAutoFit/>
          </a:bodyPr>
          <a:lstStyle/>
          <a:p>
            <a:pPr eaLnBrk="0" hangingPunct="0"/>
            <a:r>
              <a:rPr lang="en-GB" sz="1200" b="1"/>
              <a:t>LSM change from baseline</a:t>
            </a:r>
            <a:endParaRPr lang="en-US" sz="1200" b="1"/>
          </a:p>
        </p:txBody>
      </p:sp>
      <p:sp>
        <p:nvSpPr>
          <p:cNvPr id="18447" name="Rectangle 15"/>
          <p:cNvSpPr>
            <a:spLocks noChangeArrowheads="1"/>
          </p:cNvSpPr>
          <p:nvPr/>
        </p:nvSpPr>
        <p:spPr bwMode="auto">
          <a:xfrm>
            <a:off x="1343025" y="3684588"/>
            <a:ext cx="454025" cy="369887"/>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48" name="Rectangle 16"/>
          <p:cNvSpPr>
            <a:spLocks noChangeArrowheads="1"/>
          </p:cNvSpPr>
          <p:nvPr/>
        </p:nvSpPr>
        <p:spPr bwMode="auto">
          <a:xfrm>
            <a:off x="1785938" y="4249738"/>
            <a:ext cx="365125" cy="369887"/>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49" name="Rectangle 17"/>
          <p:cNvSpPr>
            <a:spLocks noChangeArrowheads="1"/>
          </p:cNvSpPr>
          <p:nvPr/>
        </p:nvSpPr>
        <p:spPr bwMode="auto">
          <a:xfrm>
            <a:off x="2538413" y="4751388"/>
            <a:ext cx="454025" cy="369887"/>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50" name="Rectangle 18"/>
          <p:cNvSpPr>
            <a:spLocks noChangeArrowheads="1"/>
          </p:cNvSpPr>
          <p:nvPr/>
        </p:nvSpPr>
        <p:spPr bwMode="auto">
          <a:xfrm>
            <a:off x="3349625" y="5089525"/>
            <a:ext cx="365125" cy="369888"/>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51" name="Rectangle 19"/>
          <p:cNvSpPr>
            <a:spLocks noChangeArrowheads="1"/>
          </p:cNvSpPr>
          <p:nvPr/>
        </p:nvSpPr>
        <p:spPr bwMode="auto">
          <a:xfrm>
            <a:off x="4102100" y="5357813"/>
            <a:ext cx="454025" cy="369887"/>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52" name="Line 21"/>
          <p:cNvSpPr>
            <a:spLocks noChangeShapeType="1"/>
          </p:cNvSpPr>
          <p:nvPr/>
        </p:nvSpPr>
        <p:spPr bwMode="auto">
          <a:xfrm flipH="1">
            <a:off x="674688" y="4614863"/>
            <a:ext cx="7937" cy="1235075"/>
          </a:xfrm>
          <a:prstGeom prst="line">
            <a:avLst/>
          </a:prstGeom>
          <a:noFill/>
          <a:ln w="31750">
            <a:solidFill>
              <a:schemeClr val="tx1"/>
            </a:solidFill>
            <a:round/>
            <a:headEnd type="none" w="sm" len="sm"/>
            <a:tailEnd type="triangle" w="med" len="med"/>
          </a:ln>
        </p:spPr>
        <p:txBody>
          <a:bodyPr lIns="91408" tIns="45704" rIns="91408" bIns="45704"/>
          <a:lstStyle/>
          <a:p>
            <a:endParaRPr lang="en-CA"/>
          </a:p>
        </p:txBody>
      </p:sp>
      <p:sp>
        <p:nvSpPr>
          <p:cNvPr id="18453" name="Text Box 22"/>
          <p:cNvSpPr txBox="1">
            <a:spLocks noChangeArrowheads="1"/>
          </p:cNvSpPr>
          <p:nvPr/>
        </p:nvSpPr>
        <p:spPr bwMode="auto">
          <a:xfrm rot="-5400000">
            <a:off x="-200025" y="5102225"/>
            <a:ext cx="1311275" cy="307975"/>
          </a:xfrm>
          <a:prstGeom prst="rect">
            <a:avLst/>
          </a:prstGeom>
          <a:noFill/>
          <a:ln w="25400">
            <a:noFill/>
            <a:miter lim="800000"/>
            <a:headEnd type="none" w="sm" len="sm"/>
            <a:tailEnd type="none" w="sm" len="sm"/>
          </a:ln>
        </p:spPr>
        <p:txBody>
          <a:bodyPr wrap="none" lIns="91408" tIns="45704" rIns="91408" bIns="45704">
            <a:spAutoFit/>
          </a:bodyPr>
          <a:lstStyle/>
          <a:p>
            <a:pPr eaLnBrk="0" hangingPunct="0"/>
            <a:r>
              <a:rPr lang="en-GB" sz="1400" b="1"/>
              <a:t>Improvement</a:t>
            </a:r>
          </a:p>
        </p:txBody>
      </p:sp>
      <p:sp>
        <p:nvSpPr>
          <p:cNvPr id="18454" name="Text Box 25"/>
          <p:cNvSpPr txBox="1">
            <a:spLocks noChangeArrowheads="1"/>
          </p:cNvSpPr>
          <p:nvPr/>
        </p:nvSpPr>
        <p:spPr bwMode="auto">
          <a:xfrm>
            <a:off x="1873250" y="1612900"/>
            <a:ext cx="1635125" cy="369888"/>
          </a:xfrm>
          <a:prstGeom prst="rect">
            <a:avLst/>
          </a:prstGeom>
          <a:noFill/>
          <a:ln w="12700" algn="ctr">
            <a:noFill/>
            <a:miter lim="800000"/>
            <a:headEnd/>
            <a:tailEnd/>
          </a:ln>
        </p:spPr>
        <p:txBody>
          <a:bodyPr wrap="none" lIns="91408" tIns="45704" rIns="91408" bIns="45704">
            <a:spAutoFit/>
          </a:bodyPr>
          <a:lstStyle/>
          <a:p>
            <a:pPr algn="ctr"/>
            <a:r>
              <a:rPr lang="en-GB" b="1">
                <a:solidFill>
                  <a:schemeClr val="tx2"/>
                </a:solidFill>
              </a:rPr>
              <a:t>EMBOLDEN I</a:t>
            </a:r>
          </a:p>
        </p:txBody>
      </p:sp>
      <p:sp>
        <p:nvSpPr>
          <p:cNvPr id="18455" name="Text Box 26"/>
          <p:cNvSpPr txBox="1">
            <a:spLocks noChangeArrowheads="1"/>
          </p:cNvSpPr>
          <p:nvPr/>
        </p:nvSpPr>
        <p:spPr bwMode="auto">
          <a:xfrm>
            <a:off x="6051550" y="1612900"/>
            <a:ext cx="1698625" cy="369888"/>
          </a:xfrm>
          <a:prstGeom prst="rect">
            <a:avLst/>
          </a:prstGeom>
          <a:noFill/>
          <a:ln w="12700" algn="ctr">
            <a:noFill/>
            <a:miter lim="800000"/>
            <a:headEnd/>
            <a:tailEnd/>
          </a:ln>
        </p:spPr>
        <p:txBody>
          <a:bodyPr wrap="none" lIns="91408" tIns="45704" rIns="91408" bIns="45704">
            <a:spAutoFit/>
          </a:bodyPr>
          <a:lstStyle/>
          <a:p>
            <a:pPr algn="ctr"/>
            <a:r>
              <a:rPr lang="en-GB" b="1">
                <a:solidFill>
                  <a:schemeClr val="tx2"/>
                </a:solidFill>
              </a:rPr>
              <a:t>EMBOLDEN II</a:t>
            </a:r>
          </a:p>
        </p:txBody>
      </p:sp>
      <p:graphicFrame>
        <p:nvGraphicFramePr>
          <p:cNvPr id="18456" name="Object 27"/>
          <p:cNvGraphicFramePr>
            <a:graphicFrameLocks noChangeAspect="1"/>
          </p:cNvGraphicFramePr>
          <p:nvPr/>
        </p:nvGraphicFramePr>
        <p:xfrm>
          <a:off x="4514850" y="2471738"/>
          <a:ext cx="4076700" cy="3533775"/>
        </p:xfrm>
        <a:graphic>
          <a:graphicData uri="http://schemas.openxmlformats.org/presentationml/2006/ole">
            <mc:AlternateContent xmlns:mc="http://schemas.openxmlformats.org/markup-compatibility/2006">
              <mc:Choice xmlns:v="urn:schemas-microsoft-com:vml" Requires="v">
                <p:oleObj spid="_x0000_s741383" name="Chart" r:id="rId6" imgW="9553477" imgH="8277243" progId="MSGraph.Chart.8">
                  <p:embed followColorScheme="full"/>
                </p:oleObj>
              </mc:Choice>
              <mc:Fallback>
                <p:oleObj name="Chart" r:id="rId6" imgW="9553477" imgH="8277243" progId="MSGraph.Chart.8">
                  <p:embed followColorScheme="full"/>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471738"/>
                        <a:ext cx="40767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57" name="Text Box 36"/>
          <p:cNvSpPr txBox="1">
            <a:spLocks noChangeArrowheads="1"/>
          </p:cNvSpPr>
          <p:nvPr/>
        </p:nvSpPr>
        <p:spPr bwMode="auto">
          <a:xfrm>
            <a:off x="6310313" y="2030413"/>
            <a:ext cx="1168400" cy="307975"/>
          </a:xfrm>
          <a:prstGeom prst="rect">
            <a:avLst/>
          </a:prstGeom>
          <a:noFill/>
          <a:ln w="9525">
            <a:noFill/>
            <a:miter lim="800000"/>
            <a:headEnd/>
            <a:tailEnd/>
          </a:ln>
        </p:spPr>
        <p:txBody>
          <a:bodyPr wrap="none" lIns="91408" tIns="45704" rIns="91408" bIns="45704">
            <a:spAutoFit/>
          </a:bodyPr>
          <a:lstStyle/>
          <a:p>
            <a:pPr algn="ctr" eaLnBrk="0" hangingPunct="0"/>
            <a:r>
              <a:rPr lang="en-US" sz="1400" b="1"/>
              <a:t>Study week</a:t>
            </a:r>
          </a:p>
        </p:txBody>
      </p:sp>
      <p:sp>
        <p:nvSpPr>
          <p:cNvPr id="18458" name="Rectangle 40"/>
          <p:cNvSpPr>
            <a:spLocks noChangeArrowheads="1"/>
          </p:cNvSpPr>
          <p:nvPr/>
        </p:nvSpPr>
        <p:spPr bwMode="auto">
          <a:xfrm>
            <a:off x="5886450" y="4421188"/>
            <a:ext cx="365125" cy="369887"/>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59" name="Rectangle 41"/>
          <p:cNvSpPr>
            <a:spLocks noChangeArrowheads="1"/>
          </p:cNvSpPr>
          <p:nvPr/>
        </p:nvSpPr>
        <p:spPr bwMode="auto">
          <a:xfrm>
            <a:off x="6677025" y="4867275"/>
            <a:ext cx="454025" cy="369888"/>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60" name="Rectangle 42"/>
          <p:cNvSpPr>
            <a:spLocks noChangeArrowheads="1"/>
          </p:cNvSpPr>
          <p:nvPr/>
        </p:nvSpPr>
        <p:spPr bwMode="auto">
          <a:xfrm>
            <a:off x="7488238" y="5146675"/>
            <a:ext cx="454025" cy="369888"/>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61" name="Rectangle 43"/>
          <p:cNvSpPr>
            <a:spLocks noChangeArrowheads="1"/>
          </p:cNvSpPr>
          <p:nvPr/>
        </p:nvSpPr>
        <p:spPr bwMode="auto">
          <a:xfrm>
            <a:off x="8323263" y="5413375"/>
            <a:ext cx="454025" cy="369888"/>
          </a:xfrm>
          <a:prstGeom prst="rect">
            <a:avLst/>
          </a:prstGeom>
          <a:noFill/>
          <a:ln w="9525">
            <a:noFill/>
            <a:miter lim="800000"/>
            <a:headEnd/>
            <a:tailEnd/>
          </a:ln>
        </p:spPr>
        <p:txBody>
          <a:bodyPr wrap="none" lIns="91408" tIns="45704" rIns="91408" bIns="45704">
            <a:spAutoFit/>
          </a:bodyPr>
          <a:lstStyle/>
          <a:p>
            <a:pPr algn="ctr" eaLnBrk="0" hangingPunct="0">
              <a:lnSpc>
                <a:spcPct val="50000"/>
              </a:lnSpc>
            </a:pPr>
            <a:r>
              <a:rPr lang="en-US" b="1">
                <a:solidFill>
                  <a:srgbClr val="FF99CC"/>
                </a:solidFill>
              </a:rPr>
              <a:t>***</a:t>
            </a:r>
          </a:p>
          <a:p>
            <a:pPr algn="ctr" eaLnBrk="0" hangingPunct="0">
              <a:lnSpc>
                <a:spcPct val="50000"/>
              </a:lnSpc>
            </a:pPr>
            <a:r>
              <a:rPr lang="en-US" b="1">
                <a:solidFill>
                  <a:srgbClr val="FF33CC"/>
                </a:solidFill>
              </a:rPr>
              <a:t>***</a:t>
            </a:r>
          </a:p>
        </p:txBody>
      </p:sp>
      <p:sp>
        <p:nvSpPr>
          <p:cNvPr id="18462" name="Text Box 45"/>
          <p:cNvSpPr txBox="1">
            <a:spLocks noChangeArrowheads="1"/>
          </p:cNvSpPr>
          <p:nvPr/>
        </p:nvSpPr>
        <p:spPr bwMode="auto">
          <a:xfrm>
            <a:off x="5549900" y="2270125"/>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1</a:t>
            </a:r>
          </a:p>
        </p:txBody>
      </p:sp>
      <p:sp>
        <p:nvSpPr>
          <p:cNvPr id="18463" name="Text Box 46"/>
          <p:cNvSpPr txBox="1">
            <a:spLocks noChangeArrowheads="1"/>
          </p:cNvSpPr>
          <p:nvPr/>
        </p:nvSpPr>
        <p:spPr bwMode="auto">
          <a:xfrm>
            <a:off x="593725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2</a:t>
            </a:r>
          </a:p>
        </p:txBody>
      </p:sp>
      <p:sp>
        <p:nvSpPr>
          <p:cNvPr id="18464" name="Text Box 47"/>
          <p:cNvSpPr txBox="1">
            <a:spLocks noChangeArrowheads="1"/>
          </p:cNvSpPr>
          <p:nvPr/>
        </p:nvSpPr>
        <p:spPr bwMode="auto">
          <a:xfrm>
            <a:off x="6773863" y="2271713"/>
            <a:ext cx="268287"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4</a:t>
            </a:r>
          </a:p>
        </p:txBody>
      </p:sp>
      <p:sp>
        <p:nvSpPr>
          <p:cNvPr id="18465" name="Text Box 48"/>
          <p:cNvSpPr txBox="1">
            <a:spLocks noChangeArrowheads="1"/>
          </p:cNvSpPr>
          <p:nvPr/>
        </p:nvSpPr>
        <p:spPr bwMode="auto">
          <a:xfrm>
            <a:off x="6361113" y="2271713"/>
            <a:ext cx="268287"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3</a:t>
            </a:r>
          </a:p>
        </p:txBody>
      </p:sp>
      <p:sp>
        <p:nvSpPr>
          <p:cNvPr id="18466" name="Text Box 49"/>
          <p:cNvSpPr txBox="1">
            <a:spLocks noChangeArrowheads="1"/>
          </p:cNvSpPr>
          <p:nvPr/>
        </p:nvSpPr>
        <p:spPr bwMode="auto">
          <a:xfrm>
            <a:off x="759460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6</a:t>
            </a:r>
          </a:p>
        </p:txBody>
      </p:sp>
      <p:sp>
        <p:nvSpPr>
          <p:cNvPr id="18467" name="Text Box 50"/>
          <p:cNvSpPr txBox="1">
            <a:spLocks noChangeArrowheads="1"/>
          </p:cNvSpPr>
          <p:nvPr/>
        </p:nvSpPr>
        <p:spPr bwMode="auto">
          <a:xfrm>
            <a:off x="718820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5</a:t>
            </a:r>
          </a:p>
        </p:txBody>
      </p:sp>
      <p:sp>
        <p:nvSpPr>
          <p:cNvPr id="18468" name="Text Box 51"/>
          <p:cNvSpPr txBox="1">
            <a:spLocks noChangeArrowheads="1"/>
          </p:cNvSpPr>
          <p:nvPr/>
        </p:nvSpPr>
        <p:spPr bwMode="auto">
          <a:xfrm>
            <a:off x="8002588" y="2271713"/>
            <a:ext cx="268287"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7</a:t>
            </a:r>
          </a:p>
        </p:txBody>
      </p:sp>
      <p:sp>
        <p:nvSpPr>
          <p:cNvPr id="18469" name="Text Box 52"/>
          <p:cNvSpPr txBox="1">
            <a:spLocks noChangeArrowheads="1"/>
          </p:cNvSpPr>
          <p:nvPr/>
        </p:nvSpPr>
        <p:spPr bwMode="auto">
          <a:xfrm>
            <a:off x="8413750" y="2271713"/>
            <a:ext cx="268288" cy="276225"/>
          </a:xfrm>
          <a:prstGeom prst="rect">
            <a:avLst/>
          </a:prstGeom>
          <a:noFill/>
          <a:ln w="9525">
            <a:noFill/>
            <a:miter lim="800000"/>
            <a:headEnd/>
            <a:tailEnd/>
          </a:ln>
        </p:spPr>
        <p:txBody>
          <a:bodyPr wrap="none" lIns="91408" tIns="45704" rIns="91408" bIns="45704">
            <a:spAutoFit/>
          </a:bodyPr>
          <a:lstStyle/>
          <a:p>
            <a:pPr algn="ctr" eaLnBrk="0" hangingPunct="0"/>
            <a:r>
              <a:rPr lang="en-US" sz="1200" b="1"/>
              <a:t>8</a:t>
            </a:r>
          </a:p>
        </p:txBody>
      </p:sp>
      <p:sp>
        <p:nvSpPr>
          <p:cNvPr id="18470" name="Text Box 4"/>
          <p:cNvSpPr txBox="1">
            <a:spLocks noChangeArrowheads="1"/>
          </p:cNvSpPr>
          <p:nvPr/>
        </p:nvSpPr>
        <p:spPr bwMode="auto">
          <a:xfrm>
            <a:off x="5684838" y="6551613"/>
            <a:ext cx="3384550" cy="277812"/>
          </a:xfrm>
          <a:prstGeom prst="rect">
            <a:avLst/>
          </a:prstGeom>
          <a:noFill/>
          <a:ln w="9525">
            <a:noFill/>
            <a:miter lim="800000"/>
            <a:headEnd/>
            <a:tailEnd/>
          </a:ln>
        </p:spPr>
        <p:txBody>
          <a:bodyPr lIns="91408" tIns="45704" rIns="91408" bIns="45704">
            <a:spAutoFit/>
          </a:bodyPr>
          <a:lstStyle/>
          <a:p>
            <a:pPr eaLnBrk="0" hangingPunct="0"/>
            <a:r>
              <a:rPr lang="en-US" sz="1200" b="1"/>
              <a:t>Young A et al 2010; McElroy S et al 2010</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73"/>
          <p:cNvSpPr>
            <a:spLocks noGrp="1" noChangeArrowheads="1"/>
          </p:cNvSpPr>
          <p:nvPr>
            <p:ph type="title" idx="4294967295"/>
          </p:nvPr>
        </p:nvSpPr>
        <p:spPr>
          <a:xfrm>
            <a:off x="250825" y="0"/>
            <a:ext cx="8785225" cy="1403350"/>
          </a:xfrm>
        </p:spPr>
        <p:txBody>
          <a:bodyPr/>
          <a:lstStyle/>
          <a:p>
            <a:pPr eaLnBrk="1" hangingPunct="1">
              <a:lnSpc>
                <a:spcPct val="150000"/>
              </a:lnSpc>
              <a:defRPr/>
            </a:pPr>
            <a:r>
              <a:rPr lang="en-US" dirty="0" err="1" smtClean="0">
                <a:latin typeface="+mn-lt"/>
              </a:rPr>
              <a:t>Lamotrigine</a:t>
            </a:r>
            <a:r>
              <a:rPr lang="en-US" dirty="0" smtClean="0">
                <a:latin typeface="+mn-lt"/>
              </a:rPr>
              <a:t> in the treatment of bipolar depression</a:t>
            </a:r>
            <a:br>
              <a:rPr lang="en-US" dirty="0" smtClean="0">
                <a:latin typeface="+mn-lt"/>
              </a:rPr>
            </a:br>
            <a:r>
              <a:rPr lang="en-US" sz="1800" dirty="0" smtClean="0">
                <a:latin typeface="+mn-lt"/>
              </a:rPr>
              <a:t>MADRS response* rates in six </a:t>
            </a:r>
            <a:r>
              <a:rPr lang="en-US" sz="1800" dirty="0" err="1" smtClean="0">
                <a:latin typeface="+mn-lt"/>
              </a:rPr>
              <a:t>lamotrigine</a:t>
            </a:r>
            <a:r>
              <a:rPr lang="en-US" sz="1800" dirty="0" smtClean="0">
                <a:latin typeface="+mn-lt"/>
              </a:rPr>
              <a:t> </a:t>
            </a:r>
            <a:r>
              <a:rPr lang="en-US" sz="1800" dirty="0" err="1" smtClean="0">
                <a:latin typeface="+mn-lt"/>
              </a:rPr>
              <a:t>multicentre</a:t>
            </a:r>
            <a:r>
              <a:rPr lang="en-US" sz="1800" dirty="0" smtClean="0">
                <a:latin typeface="+mn-lt"/>
              </a:rPr>
              <a:t> studies</a:t>
            </a:r>
          </a:p>
        </p:txBody>
      </p:sp>
      <p:sp>
        <p:nvSpPr>
          <p:cNvPr id="19459" name="Rectangle 4"/>
          <p:cNvSpPr>
            <a:spLocks noChangeArrowheads="1"/>
          </p:cNvSpPr>
          <p:nvPr/>
        </p:nvSpPr>
        <p:spPr bwMode="auto">
          <a:xfrm>
            <a:off x="571500" y="6134100"/>
            <a:ext cx="182563" cy="396875"/>
          </a:xfrm>
          <a:prstGeom prst="rect">
            <a:avLst/>
          </a:prstGeom>
          <a:noFill/>
          <a:ln w="12700">
            <a:noFill/>
            <a:miter lim="800000"/>
            <a:headEnd/>
            <a:tailEnd/>
          </a:ln>
        </p:spPr>
        <p:txBody>
          <a:bodyPr wrap="none" lIns="90488" tIns="44450" rIns="90488" bIns="44450">
            <a:spAutoFit/>
          </a:bodyPr>
          <a:lstStyle/>
          <a:p>
            <a:pPr eaLnBrk="0" hangingPunct="0"/>
            <a:endParaRPr lang="en-GB" sz="2000" b="1">
              <a:solidFill>
                <a:srgbClr val="0101EF"/>
              </a:solidFill>
              <a:ea typeface="MS PGothic" pitchFamily="34" charset="-128"/>
            </a:endParaRPr>
          </a:p>
        </p:txBody>
      </p:sp>
      <p:sp>
        <p:nvSpPr>
          <p:cNvPr id="19460" name="Text Box 5"/>
          <p:cNvSpPr txBox="1">
            <a:spLocks noChangeArrowheads="1"/>
          </p:cNvSpPr>
          <p:nvPr/>
        </p:nvSpPr>
        <p:spPr bwMode="auto">
          <a:xfrm>
            <a:off x="6088063" y="2978150"/>
            <a:ext cx="776287" cy="457200"/>
          </a:xfrm>
          <a:prstGeom prst="rect">
            <a:avLst/>
          </a:prstGeom>
          <a:noFill/>
          <a:ln w="12700">
            <a:noFill/>
            <a:miter lim="800000"/>
            <a:headEnd/>
            <a:tailEnd/>
          </a:ln>
        </p:spPr>
        <p:txBody>
          <a:bodyPr>
            <a:spAutoFit/>
          </a:bodyPr>
          <a:lstStyle/>
          <a:p>
            <a:pPr eaLnBrk="0" hangingPunct="0"/>
            <a:endParaRPr lang="en-GB" b="1">
              <a:solidFill>
                <a:srgbClr val="0101EF"/>
              </a:solidFill>
              <a:ea typeface="MS PGothic" pitchFamily="34" charset="-128"/>
            </a:endParaRPr>
          </a:p>
        </p:txBody>
      </p:sp>
      <p:sp>
        <p:nvSpPr>
          <p:cNvPr id="19461" name="Text Box 6"/>
          <p:cNvSpPr txBox="1">
            <a:spLocks noChangeArrowheads="1"/>
          </p:cNvSpPr>
          <p:nvPr/>
        </p:nvSpPr>
        <p:spPr bwMode="auto">
          <a:xfrm>
            <a:off x="1158875" y="941388"/>
            <a:ext cx="184150" cy="461962"/>
          </a:xfrm>
          <a:prstGeom prst="rect">
            <a:avLst/>
          </a:prstGeom>
          <a:noFill/>
          <a:ln w="12700">
            <a:noFill/>
            <a:miter lim="800000"/>
            <a:headEnd/>
            <a:tailEnd/>
          </a:ln>
        </p:spPr>
        <p:txBody>
          <a:bodyPr wrap="none">
            <a:spAutoFit/>
          </a:bodyPr>
          <a:lstStyle/>
          <a:p>
            <a:pPr eaLnBrk="0" hangingPunct="0"/>
            <a:endParaRPr lang="en-GB" b="1">
              <a:solidFill>
                <a:srgbClr val="0101EF"/>
              </a:solidFill>
              <a:ea typeface="MS PGothic" pitchFamily="34" charset="-128"/>
            </a:endParaRPr>
          </a:p>
        </p:txBody>
      </p:sp>
      <p:sp>
        <p:nvSpPr>
          <p:cNvPr id="16390" name="Text Box 15"/>
          <p:cNvSpPr txBox="1">
            <a:spLocks noChangeArrowheads="1"/>
          </p:cNvSpPr>
          <p:nvPr/>
        </p:nvSpPr>
        <p:spPr bwMode="auto">
          <a:xfrm>
            <a:off x="142875" y="5724525"/>
            <a:ext cx="8677275" cy="1014413"/>
          </a:xfrm>
          <a:prstGeom prst="rect">
            <a:avLst/>
          </a:prstGeom>
          <a:solidFill>
            <a:schemeClr val="bg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200" dirty="0" smtClean="0">
                <a:latin typeface="+mn-lt"/>
                <a:ea typeface="ＭＳ Ｐゴシック" pitchFamily="34" charset="-128"/>
              </a:rPr>
              <a:t>*Response=50% improvement over baseline in MADRS total score</a:t>
            </a:r>
          </a:p>
          <a:p>
            <a:pPr>
              <a:defRPr/>
            </a:pPr>
            <a:endParaRPr lang="en-US" sz="1200" dirty="0" smtClean="0">
              <a:latin typeface="+mn-lt"/>
              <a:ea typeface="ＭＳ Ｐゴシック" pitchFamily="34" charset="-128"/>
            </a:endParaRPr>
          </a:p>
          <a:p>
            <a:pPr>
              <a:defRPr/>
            </a:pPr>
            <a:r>
              <a:rPr lang="en-US" sz="1200" dirty="0" smtClean="0">
                <a:latin typeface="+mn-lt"/>
                <a:ea typeface="ＭＳ Ｐゴシック" pitchFamily="34" charset="-128"/>
              </a:rPr>
              <a:t>  </a:t>
            </a:r>
            <a:r>
              <a:rPr lang="en-US" sz="1200" b="1" dirty="0" smtClean="0">
                <a:latin typeface="+mn-lt"/>
                <a:ea typeface="ＭＳ Ｐゴシック" pitchFamily="34" charset="-128"/>
              </a:rPr>
              <a:t>Pooled relative risk of response for </a:t>
            </a:r>
            <a:r>
              <a:rPr lang="en-US" sz="1200" b="1" dirty="0" err="1" smtClean="0">
                <a:latin typeface="+mn-lt"/>
                <a:ea typeface="ＭＳ Ｐゴシック" pitchFamily="34" charset="-128"/>
              </a:rPr>
              <a:t>monotherapy</a:t>
            </a:r>
            <a:r>
              <a:rPr lang="en-US" sz="1200" b="1" dirty="0" smtClean="0">
                <a:latin typeface="+mn-lt"/>
                <a:ea typeface="ＭＳ Ｐゴシック" pitchFamily="34" charset="-128"/>
              </a:rPr>
              <a:t> trials: 1.22 (CI: 1.06-1.41) (Geddes et al, 2009)</a:t>
            </a:r>
          </a:p>
          <a:p>
            <a:pPr>
              <a:defRPr/>
            </a:pPr>
            <a:r>
              <a:rPr lang="en-US" sz="1200" b="1" dirty="0" smtClean="0">
                <a:latin typeface="+mn-lt"/>
                <a:ea typeface="ＭＳ Ｐゴシック" pitchFamily="34" charset="-128"/>
              </a:rPr>
              <a:t> </a:t>
            </a:r>
            <a:br>
              <a:rPr lang="en-US" sz="1200" b="1" dirty="0" smtClean="0">
                <a:latin typeface="+mn-lt"/>
                <a:ea typeface="ＭＳ Ｐゴシック" pitchFamily="34" charset="-128"/>
              </a:rPr>
            </a:br>
            <a:r>
              <a:rPr lang="en-US" sz="1200" dirty="0" smtClean="0">
                <a:latin typeface="+mn-lt"/>
                <a:ea typeface="ＭＳ Ｐゴシック" pitchFamily="34" charset="-128"/>
              </a:rPr>
              <a:t>**</a:t>
            </a:r>
            <a:r>
              <a:rPr lang="en-US" sz="1200" dirty="0" err="1" smtClean="0">
                <a:latin typeface="+mn-lt"/>
                <a:ea typeface="ＭＳ Ｐゴシック" pitchFamily="34" charset="-128"/>
              </a:rPr>
              <a:t>Lamotrigine</a:t>
            </a:r>
            <a:r>
              <a:rPr lang="en-US" sz="1200" dirty="0" smtClean="0">
                <a:latin typeface="+mn-lt"/>
                <a:ea typeface="ＭＳ Ｐゴシック" pitchFamily="34" charset="-128"/>
              </a:rPr>
              <a:t> adjunctive to lithium therapy </a:t>
            </a:r>
            <a:r>
              <a:rPr lang="en-US" sz="1200" b="1" dirty="0" smtClean="0">
                <a:latin typeface="+mn-lt"/>
                <a:ea typeface="ＭＳ Ｐゴシック" pitchFamily="34" charset="-128"/>
              </a:rPr>
              <a:t>(van der Loos et al, 2009) </a:t>
            </a:r>
          </a:p>
        </p:txBody>
      </p:sp>
      <p:graphicFrame>
        <p:nvGraphicFramePr>
          <p:cNvPr id="60488" name="Group 72"/>
          <p:cNvGraphicFramePr>
            <a:graphicFrameLocks noGrp="1"/>
          </p:cNvGraphicFramePr>
          <p:nvPr/>
        </p:nvGraphicFramePr>
        <p:xfrm>
          <a:off x="142875" y="1658938"/>
          <a:ext cx="8702675" cy="3802064"/>
        </p:xfrm>
        <a:graphic>
          <a:graphicData uri="http://schemas.openxmlformats.org/drawingml/2006/table">
            <a:tbl>
              <a:tblPr/>
              <a:tblGrid>
                <a:gridCol w="2171627"/>
                <a:gridCol w="1799717"/>
                <a:gridCol w="1419723"/>
                <a:gridCol w="1453680"/>
                <a:gridCol w="1857928"/>
              </a:tblGrid>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2"/>
                          </a:solidFill>
                          <a:effectLst/>
                          <a:latin typeface="+mn-lt"/>
                          <a:ea typeface="ＭＳ Ｐゴシック" pitchFamily="34" charset="-128"/>
                        </a:rPr>
                        <a:t>Study</a:t>
                      </a: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2"/>
                          </a:solidFill>
                          <a:effectLst/>
                          <a:latin typeface="+mn-lt"/>
                          <a:ea typeface="ＭＳ Ｐゴシック" pitchFamily="34" charset="-128"/>
                        </a:rPr>
                        <a:t>Patient population</a:t>
                      </a: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2"/>
                          </a:solidFill>
                          <a:effectLst/>
                          <a:latin typeface="+mn-lt"/>
                          <a:ea typeface="ＭＳ Ｐゴシック" pitchFamily="34" charset="-128"/>
                        </a:rPr>
                        <a:t>Response rate (%)</a:t>
                      </a:r>
                      <a:endParaRPr kumimoji="0" lang="en-GB" sz="1500" b="0" i="0" u="none" strike="noStrike" cap="none" normalizeH="0" baseline="30000" dirty="0" smtClean="0">
                        <a:ln>
                          <a:noFill/>
                        </a:ln>
                        <a:solidFill>
                          <a:schemeClr val="tx2"/>
                        </a:solidFill>
                        <a:effectLst/>
                        <a:latin typeface="+mn-lt"/>
                        <a:ea typeface="ＭＳ Ｐゴシック" pitchFamily="34" charset="-128"/>
                      </a:endParaRPr>
                    </a:p>
                  </a:txBody>
                  <a:tcPr marT="45713" marB="45713"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30000" dirty="0" smtClean="0">
                        <a:ln>
                          <a:noFill/>
                        </a:ln>
                        <a:solidFill>
                          <a:schemeClr val="tx2"/>
                        </a:solidFill>
                        <a:effectLst/>
                        <a:latin typeface="+mn-lt"/>
                        <a:ea typeface="ＭＳ Ｐゴシック" pitchFamily="34" charset="-128"/>
                      </a:endParaRP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chemeClr val="tx2"/>
                        </a:solidFill>
                        <a:effectLst/>
                        <a:latin typeface="+mn-lt"/>
                        <a:ea typeface="ＭＳ Ｐゴシック" pitchFamily="34" charset="-128"/>
                      </a:endParaRP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chemeClr val="tx2"/>
                        </a:solidFill>
                        <a:effectLst/>
                        <a:latin typeface="+mn-lt"/>
                        <a:ea typeface="ＭＳ Ｐゴシック" pitchFamily="34" charset="-128"/>
                      </a:endParaRP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2"/>
                          </a:solidFill>
                          <a:effectLst/>
                          <a:latin typeface="+mn-lt"/>
                          <a:ea typeface="ＭＳ Ｐゴシック" pitchFamily="34" charset="-128"/>
                        </a:rPr>
                        <a:t>Lamotrigine</a:t>
                      </a:r>
                    </a:p>
                  </a:txBody>
                  <a:tcPr marT="45713" marB="45713"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2"/>
                          </a:solidFill>
                          <a:effectLst/>
                          <a:latin typeface="+mn-lt"/>
                          <a:ea typeface="ＭＳ Ｐゴシック" pitchFamily="34" charset="-128"/>
                        </a:rPr>
                        <a:t>Placebo</a:t>
                      </a:r>
                    </a:p>
                  </a:txBody>
                  <a:tcPr marT="45713" marB="45713"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2"/>
                          </a:solidFill>
                          <a:effectLst/>
                          <a:latin typeface="+mn-lt"/>
                          <a:ea typeface="ＭＳ Ｐゴシック" pitchFamily="34" charset="-128"/>
                        </a:rPr>
                        <a:t>p value </a:t>
                      </a:r>
                      <a:br>
                        <a:rPr kumimoji="0" lang="en-GB" sz="1500" b="0" i="0" u="none" strike="noStrike" cap="none" normalizeH="0" baseline="0" dirty="0" smtClean="0">
                          <a:ln>
                            <a:noFill/>
                          </a:ln>
                          <a:solidFill>
                            <a:schemeClr val="tx2"/>
                          </a:solidFill>
                          <a:effectLst/>
                          <a:latin typeface="+mn-lt"/>
                          <a:ea typeface="ＭＳ Ｐゴシック" pitchFamily="34" charset="-128"/>
                        </a:rPr>
                      </a:br>
                      <a:r>
                        <a:rPr kumimoji="0" lang="en-GB" sz="1500" b="0" i="0" u="none" strike="noStrike" cap="none" normalizeH="0" baseline="0" dirty="0" smtClean="0">
                          <a:ln>
                            <a:noFill/>
                          </a:ln>
                          <a:solidFill>
                            <a:schemeClr val="tx2"/>
                          </a:solidFill>
                          <a:effectLst/>
                          <a:latin typeface="+mn-lt"/>
                          <a:ea typeface="ＭＳ Ｐゴシック" pitchFamily="34" charset="-128"/>
                        </a:rPr>
                        <a:t>(vs placebo)</a:t>
                      </a: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Calabrese et al 1999</a:t>
                      </a: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Bipolar I (n=195)</a:t>
                      </a: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54</a:t>
                      </a: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29</a:t>
                      </a: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&lt;0.05</a:t>
                      </a:r>
                    </a:p>
                  </a:txBody>
                  <a:tcPr marT="45713" marB="45713"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371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SCAA2010</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Bipolar I and II</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50</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49</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0.89</a:t>
                      </a:r>
                    </a:p>
                  </a:txBody>
                  <a:tcPr marT="45713" marB="45713" horzOverflow="overflow">
                    <a:lnL>
                      <a:noFill/>
                    </a:lnL>
                    <a:lnR>
                      <a:noFill/>
                    </a:lnR>
                    <a:lnT>
                      <a:noFill/>
                    </a:lnT>
                    <a:lnB>
                      <a:noFill/>
                    </a:lnB>
                    <a:lnTlToBr>
                      <a:noFill/>
                    </a:lnTlToBr>
                    <a:lnBlToTr>
                      <a:noFill/>
                    </a:lnBlToTr>
                    <a:noFill/>
                  </a:tcPr>
                </a:tc>
              </a:tr>
              <a:tr h="371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SCA40910</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Bipolar I</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46</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39</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0.36</a:t>
                      </a:r>
                    </a:p>
                  </a:txBody>
                  <a:tcPr marT="45713" marB="45713" horzOverflow="overflow">
                    <a:lnL>
                      <a:noFill/>
                    </a:lnL>
                    <a:lnR>
                      <a:noFill/>
                    </a:lnR>
                    <a:lnT>
                      <a:noFill/>
                    </a:lnT>
                    <a:lnB>
                      <a:noFill/>
                    </a:lnB>
                    <a:lnTlToBr>
                      <a:noFill/>
                    </a:lnTlToBr>
                    <a:lnBlToTr>
                      <a:noFill/>
                    </a:lnBlToTr>
                    <a:noFill/>
                  </a:tcPr>
                </a:tc>
              </a:tr>
              <a:tr h="371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SCA30924</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Bipolar I</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46</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40</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0.42</a:t>
                      </a:r>
                    </a:p>
                  </a:txBody>
                  <a:tcPr marT="45713" marB="45713" horzOverflow="overflow">
                    <a:lnL>
                      <a:noFill/>
                    </a:lnL>
                    <a:lnR>
                      <a:noFill/>
                    </a:lnR>
                    <a:lnT>
                      <a:noFill/>
                    </a:lnT>
                    <a:lnB>
                      <a:noFill/>
                    </a:lnB>
                    <a:lnTlToBr>
                      <a:noFill/>
                    </a:lnTlToBr>
                    <a:lnBlToTr>
                      <a:noFill/>
                    </a:lnBlToTr>
                    <a:noFill/>
                  </a:tcPr>
                </a:tc>
              </a:tr>
              <a:tr h="371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SCA100223</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Bipolar II</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54</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46</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0.21</a:t>
                      </a:r>
                    </a:p>
                  </a:txBody>
                  <a:tcPr marT="45713" marB="45713" horzOverflow="overflow">
                    <a:lnL>
                      <a:noFill/>
                    </a:lnL>
                    <a:lnR>
                      <a:noFill/>
                    </a:lnR>
                    <a:lnT>
                      <a:noFill/>
                    </a:lnT>
                    <a:lnB>
                      <a:noFill/>
                    </a:lnB>
                    <a:lnTlToBr>
                      <a:noFill/>
                    </a:lnTlToBr>
                    <a:lnBlToTr>
                      <a:noFill/>
                    </a:lnBlToTr>
                    <a:noFill/>
                  </a:tcPr>
                </a:tc>
              </a:tr>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LamLit Study**</a:t>
                      </a: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Bipolar I (n=84) and II (n=40)</a:t>
                      </a: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52</a:t>
                      </a: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32</a:t>
                      </a: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C00000"/>
                          </a:solidFill>
                          <a:effectLst/>
                          <a:latin typeface="+mn-lt"/>
                          <a:ea typeface="ＭＳ Ｐゴシック" pitchFamily="34" charset="-128"/>
                        </a:rPr>
                        <a:t>0.03</a:t>
                      </a:r>
                    </a:p>
                  </a:txBody>
                  <a:tcPr marT="45713" marB="45713"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150000"/>
              </a:lnSpc>
            </a:pPr>
            <a:r>
              <a:rPr lang="en-GB" smtClean="0"/>
              <a:t>Summary Slide from WFSBP: Combined Therapies</a:t>
            </a:r>
            <a:br>
              <a:rPr lang="en-GB" smtClean="0"/>
            </a:br>
            <a:r>
              <a:rPr lang="en-GB" sz="1800" smtClean="0"/>
              <a:t>Highest categories of evidence and recommendation</a:t>
            </a:r>
          </a:p>
        </p:txBody>
      </p:sp>
      <p:graphicFrame>
        <p:nvGraphicFramePr>
          <p:cNvPr id="3" name="Content Placeholder 2"/>
          <p:cNvGraphicFramePr>
            <a:graphicFrameLocks noGrp="1"/>
          </p:cNvGraphicFramePr>
          <p:nvPr>
            <p:ph idx="1"/>
          </p:nvPr>
        </p:nvGraphicFramePr>
        <p:xfrm>
          <a:off x="179388" y="1557338"/>
          <a:ext cx="8785225" cy="3254374"/>
        </p:xfrm>
        <a:graphic>
          <a:graphicData uri="http://schemas.openxmlformats.org/drawingml/2006/table">
            <a:tbl>
              <a:tblPr firstRow="1" bandRow="1">
                <a:tableStyleId>{5C22544A-7EE6-4342-B048-85BDC9FD1C3A}</a:tableStyleId>
              </a:tblPr>
              <a:tblGrid>
                <a:gridCol w="3960552"/>
                <a:gridCol w="1440201"/>
                <a:gridCol w="2088291"/>
                <a:gridCol w="1296181"/>
              </a:tblGrid>
              <a:tr h="717087">
                <a:tc>
                  <a:txBody>
                    <a:bodyPr/>
                    <a:lstStyle/>
                    <a:p>
                      <a:pPr algn="l"/>
                      <a:r>
                        <a:rPr lang="en-GB" sz="1600" b="0" dirty="0" smtClean="0">
                          <a:solidFill>
                            <a:srgbClr val="C00000"/>
                          </a:solidFill>
                        </a:rPr>
                        <a:t>Medication</a:t>
                      </a:r>
                      <a:endParaRPr lang="en-GB" sz="1600" b="0" dirty="0">
                        <a:solidFill>
                          <a:srgbClr val="C00000"/>
                        </a:solidFill>
                      </a:endParaRPr>
                    </a:p>
                  </a:txBody>
                  <a:tcPr marL="91443" marR="91443" marT="45699" marB="4569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C00000"/>
                          </a:solidFill>
                        </a:rPr>
                        <a:t>Category</a:t>
                      </a:r>
                      <a:r>
                        <a:rPr lang="en-GB" sz="1600" b="0" baseline="0" dirty="0" smtClean="0">
                          <a:solidFill>
                            <a:srgbClr val="C00000"/>
                          </a:solidFill>
                        </a:rPr>
                        <a:t> of evidence</a:t>
                      </a:r>
                      <a:endParaRPr lang="en-GB" sz="1600" b="0" dirty="0">
                        <a:solidFill>
                          <a:srgbClr val="C00000"/>
                        </a:solidFill>
                      </a:endParaRPr>
                    </a:p>
                  </a:txBody>
                  <a:tcPr marL="91443" marR="91443" marT="45699" marB="4569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C00000"/>
                          </a:solidFill>
                        </a:rPr>
                        <a:t>Recommendation</a:t>
                      </a:r>
                      <a:r>
                        <a:rPr lang="en-GB" sz="1600" b="0" baseline="0" dirty="0" smtClean="0">
                          <a:solidFill>
                            <a:srgbClr val="C00000"/>
                          </a:solidFill>
                        </a:rPr>
                        <a:t> </a:t>
                      </a:r>
                    </a:p>
                    <a:p>
                      <a:pPr algn="ctr"/>
                      <a:r>
                        <a:rPr lang="en-GB" sz="1600" b="0" baseline="0" dirty="0" smtClean="0">
                          <a:solidFill>
                            <a:srgbClr val="C00000"/>
                          </a:solidFill>
                        </a:rPr>
                        <a:t>Grade</a:t>
                      </a:r>
                      <a:endParaRPr lang="en-GB" sz="1600" b="0" dirty="0">
                        <a:solidFill>
                          <a:srgbClr val="C00000"/>
                        </a:solidFill>
                      </a:endParaRPr>
                    </a:p>
                  </a:txBody>
                  <a:tcPr marL="91443" marR="91443" marT="45699" marB="4569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C00000"/>
                          </a:solidFill>
                        </a:rPr>
                        <a:t>Reference</a:t>
                      </a:r>
                      <a:endParaRPr lang="en-GB" sz="1600" b="0" dirty="0">
                        <a:solidFill>
                          <a:srgbClr val="C00000"/>
                        </a:solidFill>
                      </a:endParaRPr>
                    </a:p>
                  </a:txBody>
                  <a:tcPr marL="91443" marR="91443" marT="45699" marB="4569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18118">
                <a:tc>
                  <a:txBody>
                    <a:bodyPr/>
                    <a:lstStyle/>
                    <a:p>
                      <a:r>
                        <a:rPr lang="en-GB" sz="1400" dirty="0" smtClean="0">
                          <a:solidFill>
                            <a:srgbClr val="C00000"/>
                          </a:solidFill>
                        </a:rPr>
                        <a:t>Olanzapine and </a:t>
                      </a:r>
                      <a:r>
                        <a:rPr lang="en-GB" sz="1400" baseline="0" dirty="0" smtClean="0">
                          <a:solidFill>
                            <a:srgbClr val="C00000"/>
                          </a:solidFill>
                        </a:rPr>
                        <a:t>Fluoxetine</a:t>
                      </a:r>
                    </a:p>
                    <a:p>
                      <a:endParaRPr lang="en-GB" sz="1400" dirty="0">
                        <a:solidFill>
                          <a:srgbClr val="C00000"/>
                        </a:solidFill>
                      </a:endParaRPr>
                    </a:p>
                  </a:txBody>
                  <a:tcPr marL="91443" marR="91443" marT="45699" marB="4569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43" marR="91443" marT="45699" marB="4569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43" marR="91443" marT="45699" marB="4569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1,2</a:t>
                      </a:r>
                      <a:endParaRPr lang="en-GB" sz="1400" dirty="0"/>
                    </a:p>
                  </a:txBody>
                  <a:tcPr marL="91443" marR="91443" marT="45699" marB="4569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459188">
                <a:tc>
                  <a:txBody>
                    <a:bodyPr/>
                    <a:lstStyle/>
                    <a:p>
                      <a:r>
                        <a:rPr lang="en-GB" sz="1400" dirty="0" err="1" smtClean="0">
                          <a:solidFill>
                            <a:srgbClr val="C00000"/>
                          </a:solidFill>
                        </a:rPr>
                        <a:t>Lamotrigine</a:t>
                      </a:r>
                      <a:r>
                        <a:rPr lang="en-GB" sz="1400" dirty="0" smtClean="0">
                          <a:solidFill>
                            <a:srgbClr val="C00000"/>
                          </a:solidFill>
                        </a:rPr>
                        <a:t> and </a:t>
                      </a:r>
                      <a:r>
                        <a:rPr lang="en-GB" sz="1400" baseline="0" dirty="0" smtClean="0">
                          <a:solidFill>
                            <a:srgbClr val="C00000"/>
                          </a:solidFill>
                        </a:rPr>
                        <a:t>Lithium </a:t>
                      </a:r>
                      <a:endParaRPr lang="en-GB" sz="1400" dirty="0">
                        <a:solidFill>
                          <a:srgbClr val="C00000"/>
                        </a:solidFill>
                      </a:endParaRPr>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59188">
                <a:tc>
                  <a:txBody>
                    <a:bodyPr/>
                    <a:lstStyle/>
                    <a:p>
                      <a:r>
                        <a:rPr lang="en-GB" sz="1400" dirty="0" err="1" smtClean="0">
                          <a:solidFill>
                            <a:srgbClr val="C00000"/>
                          </a:solidFill>
                        </a:rPr>
                        <a:t>Modafinil</a:t>
                      </a:r>
                      <a:r>
                        <a:rPr lang="en-GB" sz="1400" baseline="0" dirty="0" smtClean="0">
                          <a:solidFill>
                            <a:srgbClr val="C00000"/>
                          </a:solidFill>
                        </a:rPr>
                        <a:t> and on-going treatment</a:t>
                      </a:r>
                      <a:endParaRPr lang="en-GB" sz="1400" dirty="0">
                        <a:solidFill>
                          <a:srgbClr val="C00000"/>
                        </a:solidFill>
                      </a:endParaRPr>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4</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59188">
                <a:tc>
                  <a:txBody>
                    <a:bodyPr/>
                    <a:lstStyle/>
                    <a:p>
                      <a:r>
                        <a:rPr lang="en-GB" sz="1400" dirty="0" smtClean="0">
                          <a:solidFill>
                            <a:srgbClr val="C00000"/>
                          </a:solidFill>
                        </a:rPr>
                        <a:t>N-acetyl</a:t>
                      </a:r>
                      <a:r>
                        <a:rPr lang="en-GB" sz="1400" baseline="0" dirty="0" smtClean="0">
                          <a:solidFill>
                            <a:srgbClr val="C00000"/>
                          </a:solidFill>
                        </a:rPr>
                        <a:t> cysteine and lithium or valproate</a:t>
                      </a:r>
                      <a:endParaRPr lang="en-GB" sz="1400" dirty="0">
                        <a:solidFill>
                          <a:srgbClr val="C00000"/>
                        </a:solidFill>
                      </a:endParaRPr>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5</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41605">
                <a:tc>
                  <a:txBody>
                    <a:bodyPr/>
                    <a:lstStyle/>
                    <a:p>
                      <a:r>
                        <a:rPr lang="en-GB" sz="1400" dirty="0" smtClean="0">
                          <a:solidFill>
                            <a:srgbClr val="C00000"/>
                          </a:solidFill>
                        </a:rPr>
                        <a:t>FEWP*</a:t>
                      </a:r>
                      <a:r>
                        <a:rPr lang="en-GB" sz="1400" baseline="0" dirty="0" smtClean="0">
                          <a:solidFill>
                            <a:srgbClr val="C00000"/>
                          </a:solidFill>
                        </a:rPr>
                        <a:t> and carbamazepine</a:t>
                      </a:r>
                      <a:endParaRPr lang="en-GB" sz="1400" dirty="0">
                        <a:solidFill>
                          <a:srgbClr val="C00000"/>
                        </a:solidFill>
                      </a:endParaRPr>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B</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3</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smtClean="0"/>
                        <a:t>6</a:t>
                      </a:r>
                      <a:endParaRPr lang="en-GB" sz="1400" dirty="0"/>
                    </a:p>
                  </a:txBody>
                  <a:tcPr marL="91443" marR="91443" marT="45699" marB="456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6372225" y="5949950"/>
            <a:ext cx="1871663" cy="276225"/>
          </a:xfrm>
          <a:prstGeom prst="rect">
            <a:avLst/>
          </a:prstGeom>
          <a:solidFill>
            <a:schemeClr val="bg1"/>
          </a:solidFill>
        </p:spPr>
        <p:txBody>
          <a:bodyPr>
            <a:spAutoFit/>
          </a:bodyPr>
          <a:lstStyle/>
          <a:p>
            <a:pPr algn="r">
              <a:defRPr/>
            </a:pPr>
            <a:r>
              <a:rPr lang="en-GB" sz="1200" b="1" dirty="0" err="1">
                <a:latin typeface="+mn-lt"/>
                <a:cs typeface="Arial" charset="0"/>
              </a:rPr>
              <a:t>Grunze</a:t>
            </a:r>
            <a:r>
              <a:rPr lang="en-GB" sz="1200" b="1" dirty="0">
                <a:latin typeface="+mn-lt"/>
                <a:cs typeface="Arial" charset="0"/>
              </a:rPr>
              <a:t> et al, 2010</a:t>
            </a:r>
          </a:p>
        </p:txBody>
      </p:sp>
      <p:sp>
        <p:nvSpPr>
          <p:cNvPr id="20509" name="TextBox 4"/>
          <p:cNvSpPr txBox="1">
            <a:spLocks noChangeArrowheads="1"/>
          </p:cNvSpPr>
          <p:nvPr/>
        </p:nvSpPr>
        <p:spPr bwMode="auto">
          <a:xfrm>
            <a:off x="179388" y="5724525"/>
            <a:ext cx="5976937" cy="954088"/>
          </a:xfrm>
          <a:prstGeom prst="rect">
            <a:avLst/>
          </a:prstGeom>
          <a:noFill/>
          <a:ln w="9525">
            <a:noFill/>
            <a:miter lim="800000"/>
            <a:headEnd/>
            <a:tailEnd/>
          </a:ln>
        </p:spPr>
        <p:txBody>
          <a:bodyPr>
            <a:spAutoFit/>
          </a:bodyPr>
          <a:lstStyle/>
          <a:p>
            <a:r>
              <a:rPr lang="en-GB" sz="1400"/>
              <a:t>B = Limited positive evidence from controlled studies</a:t>
            </a:r>
          </a:p>
          <a:p>
            <a:r>
              <a:rPr lang="en-GB" sz="1400"/>
              <a:t>3 = Category B evidence</a:t>
            </a:r>
          </a:p>
          <a:p>
            <a:endParaRPr lang="en-GB" sz="1400"/>
          </a:p>
          <a:p>
            <a:r>
              <a:rPr lang="en-GB" sz="1400"/>
              <a:t>*Free and Easy Wanderer Plus –a Chinese Polyherbal Medicine</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7950" y="0"/>
            <a:ext cx="8928100" cy="1196975"/>
          </a:xfrm>
        </p:spPr>
        <p:txBody>
          <a:bodyPr/>
          <a:lstStyle/>
          <a:p>
            <a:pPr algn="ctr"/>
            <a:r>
              <a:rPr lang="en-GB" dirty="0" smtClean="0"/>
              <a:t>BAP Guidelines on Antidepressants in Bipolar Depression</a:t>
            </a:r>
          </a:p>
        </p:txBody>
      </p:sp>
      <p:sp>
        <p:nvSpPr>
          <p:cNvPr id="6" name="TextBox 5"/>
          <p:cNvSpPr txBox="1"/>
          <p:nvPr/>
        </p:nvSpPr>
        <p:spPr>
          <a:xfrm>
            <a:off x="5795963" y="6524625"/>
            <a:ext cx="2952750" cy="277813"/>
          </a:xfrm>
          <a:prstGeom prst="rect">
            <a:avLst/>
          </a:prstGeom>
          <a:noFill/>
        </p:spPr>
        <p:txBody>
          <a:bodyPr>
            <a:spAutoFit/>
          </a:bodyPr>
          <a:lstStyle/>
          <a:p>
            <a:pPr algn="r">
              <a:defRPr/>
            </a:pPr>
            <a:r>
              <a:rPr lang="en-GB" sz="1200" b="1" dirty="0">
                <a:latin typeface="+mn-lt"/>
                <a:cs typeface="Arial" charset="0"/>
              </a:rPr>
              <a:t>Goodwin et al, 2009</a:t>
            </a:r>
          </a:p>
        </p:txBody>
      </p:sp>
      <p:sp>
        <p:nvSpPr>
          <p:cNvPr id="3" name="Content Placeholder 2"/>
          <p:cNvSpPr>
            <a:spLocks noGrp="1"/>
          </p:cNvSpPr>
          <p:nvPr>
            <p:ph idx="1"/>
          </p:nvPr>
        </p:nvSpPr>
        <p:spPr>
          <a:xfrm>
            <a:off x="539750" y="1628775"/>
            <a:ext cx="8074025" cy="4525963"/>
          </a:xfrm>
          <a:solidFill>
            <a:schemeClr val="bg1"/>
          </a:solidFill>
        </p:spPr>
        <p:txBody>
          <a:bodyPr/>
          <a:lstStyle/>
          <a:p>
            <a:pPr>
              <a:lnSpc>
                <a:spcPct val="150000"/>
              </a:lnSpc>
              <a:buFontTx/>
              <a:buAutoNum type="arabicPeriod"/>
              <a:defRPr/>
            </a:pPr>
            <a:r>
              <a:rPr lang="en-GB" sz="1600" dirty="0" smtClean="0"/>
              <a:t>Not to be used ‘uncritically’ as first-line medicines, due to doubts </a:t>
            </a:r>
          </a:p>
          <a:p>
            <a:pPr marL="0" indent="0">
              <a:lnSpc>
                <a:spcPct val="150000"/>
              </a:lnSpc>
              <a:buFontTx/>
              <a:buNone/>
              <a:defRPr/>
            </a:pPr>
            <a:r>
              <a:rPr lang="en-GB" sz="1600" dirty="0"/>
              <a:t> </a:t>
            </a:r>
            <a:r>
              <a:rPr lang="en-GB" sz="1600" dirty="0" smtClean="0"/>
              <a:t>    re. efficacy and potential to destabilise mood.</a:t>
            </a:r>
          </a:p>
          <a:p>
            <a:pPr marL="0" indent="0">
              <a:lnSpc>
                <a:spcPct val="150000"/>
              </a:lnSpc>
              <a:buFontTx/>
              <a:buNone/>
              <a:defRPr/>
            </a:pPr>
            <a:endParaRPr lang="en-GB" sz="1600" dirty="0" smtClean="0"/>
          </a:p>
          <a:p>
            <a:pPr marL="0" indent="0">
              <a:lnSpc>
                <a:spcPct val="150000"/>
              </a:lnSpc>
              <a:buFontTx/>
              <a:buNone/>
              <a:defRPr/>
            </a:pPr>
            <a:r>
              <a:rPr lang="en-GB" sz="1600" dirty="0" smtClean="0"/>
              <a:t>2. Risk of switch may increase with active antidepressant treatment. </a:t>
            </a:r>
          </a:p>
          <a:p>
            <a:pPr marL="0" indent="0">
              <a:lnSpc>
                <a:spcPct val="150000"/>
              </a:lnSpc>
              <a:buFontTx/>
              <a:buNone/>
              <a:defRPr/>
            </a:pPr>
            <a:r>
              <a:rPr lang="en-GB" sz="1600" dirty="0"/>
              <a:t> </a:t>
            </a:r>
            <a:r>
              <a:rPr lang="en-GB" sz="1600" dirty="0" smtClean="0"/>
              <a:t>  (Caution against </a:t>
            </a:r>
            <a:r>
              <a:rPr lang="en-GB" sz="1600" dirty="0" err="1" smtClean="0"/>
              <a:t>tricyclics</a:t>
            </a:r>
            <a:r>
              <a:rPr lang="en-GB" sz="1600" dirty="0" smtClean="0"/>
              <a:t>/dual action agents, unless patients fail to </a:t>
            </a:r>
          </a:p>
          <a:p>
            <a:pPr marL="0" indent="0">
              <a:lnSpc>
                <a:spcPct val="150000"/>
              </a:lnSpc>
              <a:buFontTx/>
              <a:buNone/>
              <a:defRPr/>
            </a:pPr>
            <a:r>
              <a:rPr lang="en-GB" sz="1600" dirty="0"/>
              <a:t> </a:t>
            </a:r>
            <a:r>
              <a:rPr lang="en-GB" sz="1600" dirty="0" smtClean="0"/>
              <a:t>  respond to initial treatment).</a:t>
            </a:r>
            <a:r>
              <a:rPr lang="en-GB" sz="1600" dirty="0"/>
              <a:t> </a:t>
            </a:r>
            <a:endParaRPr lang="en-GB" sz="1600" dirty="0" smtClean="0"/>
          </a:p>
          <a:p>
            <a:pPr marL="0" indent="0">
              <a:lnSpc>
                <a:spcPct val="150000"/>
              </a:lnSpc>
              <a:buFontTx/>
              <a:buNone/>
              <a:defRPr/>
            </a:pPr>
            <a:endParaRPr lang="en-GB" sz="1600" dirty="0"/>
          </a:p>
          <a:p>
            <a:pPr marL="0" indent="0">
              <a:lnSpc>
                <a:spcPct val="150000"/>
              </a:lnSpc>
              <a:buFontTx/>
              <a:buNone/>
              <a:defRPr/>
            </a:pPr>
            <a:r>
              <a:rPr lang="en-GB" sz="1600" dirty="0" smtClean="0"/>
              <a:t>3. The </a:t>
            </a:r>
            <a:r>
              <a:rPr lang="en-GB" sz="1600" dirty="0"/>
              <a:t>risk </a:t>
            </a:r>
            <a:r>
              <a:rPr lang="en-GB" sz="1600" dirty="0" smtClean="0"/>
              <a:t>of switch appears </a:t>
            </a:r>
            <a:r>
              <a:rPr lang="en-GB" sz="1600" dirty="0"/>
              <a:t>lessened with lithium, valproate or an antipsychotic.* </a:t>
            </a:r>
            <a:endParaRPr lang="en-GB" sz="1600" dirty="0" smtClean="0"/>
          </a:p>
          <a:p>
            <a:pPr marL="0" indent="0">
              <a:lnSpc>
                <a:spcPct val="150000"/>
              </a:lnSpc>
              <a:buFontTx/>
              <a:buNone/>
              <a:defRPr/>
            </a:pPr>
            <a:endParaRPr lang="en-GB" sz="1600" dirty="0" smtClean="0"/>
          </a:p>
          <a:p>
            <a:pPr marL="0" indent="0">
              <a:lnSpc>
                <a:spcPct val="150000"/>
              </a:lnSpc>
              <a:buFontTx/>
              <a:buNone/>
              <a:defRPr/>
            </a:pPr>
            <a:r>
              <a:rPr lang="en-GB" sz="1600" dirty="0" smtClean="0"/>
              <a:t>4. Consider discontinuation of antidepressant after as little as 3 months.</a:t>
            </a:r>
          </a:p>
          <a:p>
            <a:pPr marL="0" indent="0">
              <a:buFontTx/>
              <a:buNone/>
              <a:defRPr/>
            </a:pPr>
            <a:endParaRPr lang="en-GB" sz="1200" b="1" dirty="0" smtClean="0"/>
          </a:p>
          <a:p>
            <a:pPr marL="0" indent="0">
              <a:buFontTx/>
              <a:buNone/>
              <a:defRPr/>
            </a:pPr>
            <a:r>
              <a:rPr lang="en-GB" sz="1200" b="1" dirty="0" smtClean="0"/>
              <a:t>*But see </a:t>
            </a:r>
            <a:r>
              <a:rPr lang="en-GB" sz="1200" b="1" dirty="0" err="1" smtClean="0"/>
              <a:t>Tondo</a:t>
            </a:r>
            <a:r>
              <a:rPr lang="en-GB" sz="1200" b="1" dirty="0" smtClean="0"/>
              <a:t> et al, 2010.</a:t>
            </a:r>
            <a:endParaRPr lang="en-GB" sz="1200" b="1" dirty="0"/>
          </a:p>
          <a:p>
            <a:pPr>
              <a:defRPr/>
            </a:pPr>
            <a:endParaRPr lang="en-GB"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7950" y="0"/>
            <a:ext cx="8928100" cy="1196975"/>
          </a:xfrm>
        </p:spPr>
        <p:txBody>
          <a:bodyPr/>
          <a:lstStyle/>
          <a:p>
            <a:pPr algn="ctr">
              <a:lnSpc>
                <a:spcPct val="150000"/>
              </a:lnSpc>
            </a:pPr>
            <a:r>
              <a:rPr lang="en-GB" dirty="0" smtClean="0"/>
              <a:t>Inadequate Treatment Response</a:t>
            </a:r>
            <a:br>
              <a:rPr lang="en-GB" dirty="0" smtClean="0"/>
            </a:br>
            <a:r>
              <a:rPr lang="en-GB" dirty="0" smtClean="0"/>
              <a:t>Other Strategies</a:t>
            </a:r>
          </a:p>
        </p:txBody>
      </p:sp>
      <p:sp>
        <p:nvSpPr>
          <p:cNvPr id="6" name="TextBox 5"/>
          <p:cNvSpPr txBox="1"/>
          <p:nvPr/>
        </p:nvSpPr>
        <p:spPr>
          <a:xfrm>
            <a:off x="5795963" y="6524625"/>
            <a:ext cx="2952750" cy="277813"/>
          </a:xfrm>
          <a:prstGeom prst="rect">
            <a:avLst/>
          </a:prstGeom>
          <a:noFill/>
        </p:spPr>
        <p:txBody>
          <a:bodyPr>
            <a:spAutoFit/>
          </a:bodyPr>
          <a:lstStyle/>
          <a:p>
            <a:pPr algn="r">
              <a:defRPr/>
            </a:pPr>
            <a:r>
              <a:rPr lang="en-GB" sz="1200" b="1" dirty="0">
                <a:latin typeface="+mn-lt"/>
                <a:cs typeface="Arial" charset="0"/>
              </a:rPr>
              <a:t>Goodwin et al, 2009</a:t>
            </a:r>
          </a:p>
        </p:txBody>
      </p:sp>
      <p:sp>
        <p:nvSpPr>
          <p:cNvPr id="3" name="Content Placeholder 2"/>
          <p:cNvSpPr>
            <a:spLocks noGrp="1"/>
          </p:cNvSpPr>
          <p:nvPr>
            <p:ph idx="1"/>
          </p:nvPr>
        </p:nvSpPr>
        <p:spPr>
          <a:xfrm>
            <a:off x="457200" y="1600200"/>
            <a:ext cx="8362950" cy="4525963"/>
          </a:xfrm>
          <a:solidFill>
            <a:schemeClr val="bg1"/>
          </a:solidFill>
        </p:spPr>
        <p:txBody>
          <a:bodyPr/>
          <a:lstStyle/>
          <a:p>
            <a:pPr marL="0" indent="0">
              <a:buFontTx/>
              <a:buNone/>
              <a:defRPr/>
            </a:pPr>
            <a:endParaRPr lang="en-GB" dirty="0" smtClean="0"/>
          </a:p>
          <a:p>
            <a:pPr marL="0" indent="0">
              <a:buFontTx/>
              <a:buNone/>
              <a:defRPr/>
            </a:pPr>
            <a:r>
              <a:rPr lang="en-GB" sz="2400" dirty="0" smtClean="0"/>
              <a:t>Few data exist to guide treatment choices.</a:t>
            </a:r>
          </a:p>
          <a:p>
            <a:pPr marL="0" indent="0">
              <a:buFontTx/>
              <a:buNone/>
              <a:defRPr/>
            </a:pPr>
            <a:endParaRPr lang="en-GB" sz="2400" dirty="0"/>
          </a:p>
          <a:p>
            <a:pPr marL="0" indent="0">
              <a:buFontTx/>
              <a:buNone/>
              <a:defRPr/>
            </a:pPr>
            <a:r>
              <a:rPr lang="en-GB" sz="2400" dirty="0" smtClean="0"/>
              <a:t>BAP Guidelines suggest following experience in unipolar depression.</a:t>
            </a:r>
          </a:p>
          <a:p>
            <a:pPr marL="0" indent="0">
              <a:buFontTx/>
              <a:buNone/>
              <a:defRPr/>
            </a:pPr>
            <a:endParaRPr lang="en-GB" sz="2400" dirty="0" smtClean="0"/>
          </a:p>
          <a:p>
            <a:pPr marL="0" indent="0">
              <a:buFontTx/>
              <a:buNone/>
              <a:defRPr/>
            </a:pPr>
            <a:r>
              <a:rPr lang="en-GB" sz="2400" dirty="0" smtClean="0"/>
              <a:t>Possible options: </a:t>
            </a:r>
          </a:p>
          <a:p>
            <a:pPr marL="0" indent="0">
              <a:buFontTx/>
              <a:buNone/>
              <a:defRPr/>
            </a:pPr>
            <a:endParaRPr lang="en-GB" sz="2400" dirty="0" smtClean="0"/>
          </a:p>
          <a:p>
            <a:pPr marL="0" indent="0">
              <a:buFontTx/>
              <a:buNone/>
              <a:defRPr/>
            </a:pPr>
            <a:r>
              <a:rPr lang="en-GB" sz="2400" dirty="0" smtClean="0">
                <a:solidFill>
                  <a:srgbClr val="C00000"/>
                </a:solidFill>
              </a:rPr>
              <a:t>		</a:t>
            </a:r>
            <a:r>
              <a:rPr lang="en-GB" sz="2400" dirty="0" err="1" smtClean="0">
                <a:solidFill>
                  <a:srgbClr val="C00000"/>
                </a:solidFill>
              </a:rPr>
              <a:t>Lamotrigine</a:t>
            </a:r>
            <a:endParaRPr lang="en-GB" sz="2400" dirty="0" smtClean="0">
              <a:solidFill>
                <a:srgbClr val="C00000"/>
              </a:solidFill>
            </a:endParaRPr>
          </a:p>
          <a:p>
            <a:pPr marL="0" indent="0">
              <a:buFontTx/>
              <a:buNone/>
              <a:defRPr/>
            </a:pPr>
            <a:endParaRPr lang="en-GB" sz="2400" dirty="0">
              <a:solidFill>
                <a:srgbClr val="C00000"/>
              </a:solidFill>
            </a:endParaRPr>
          </a:p>
          <a:p>
            <a:pPr marL="0" indent="0">
              <a:buFontTx/>
              <a:buNone/>
              <a:defRPr/>
            </a:pPr>
            <a:r>
              <a:rPr lang="en-GB" sz="2400" dirty="0" smtClean="0">
                <a:solidFill>
                  <a:srgbClr val="C00000"/>
                </a:solidFill>
              </a:rPr>
              <a:t>		Electroconvulsive therapy</a:t>
            </a:r>
          </a:p>
          <a:p>
            <a:pPr marL="0" indent="0">
              <a:buFontTx/>
              <a:buNone/>
              <a:defRPr/>
            </a:pPr>
            <a:endParaRPr lang="en-GB" dirty="0"/>
          </a:p>
          <a:p>
            <a:pPr marL="0" indent="0">
              <a:buFontTx/>
              <a:buNone/>
              <a:defRPr/>
            </a:pPr>
            <a:r>
              <a:rPr lang="en-GB" dirty="0" smtClean="0"/>
              <a:t>         </a:t>
            </a:r>
            <a:endParaRPr lang="en-GB" dirty="0"/>
          </a:p>
          <a:p>
            <a:pPr marL="0" indent="0">
              <a:buFontTx/>
              <a:buNone/>
              <a:defRPr/>
            </a:pPr>
            <a:endParaRPr lang="en-GB" dirty="0" smtClean="0"/>
          </a:p>
          <a:p>
            <a:pPr marL="0" indent="0">
              <a:buFontTx/>
              <a:buNone/>
              <a:defRPr/>
            </a:pPr>
            <a:endParaRPr lang="en-GB" dirty="0" smtClean="0"/>
          </a:p>
          <a:p>
            <a:pPr>
              <a:defRPr/>
            </a:pPr>
            <a:endParaRPr lang="en-GB" dirty="0"/>
          </a:p>
          <a:p>
            <a:pPr>
              <a:defRPr/>
            </a:pP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61"/>
          <p:cNvSpPr>
            <a:spLocks noChangeArrowheads="1"/>
          </p:cNvSpPr>
          <p:nvPr/>
        </p:nvSpPr>
        <p:spPr bwMode="auto">
          <a:xfrm>
            <a:off x="3211513" y="1804988"/>
            <a:ext cx="2670175" cy="427037"/>
          </a:xfrm>
          <a:prstGeom prst="rect">
            <a:avLst/>
          </a:prstGeom>
          <a:noFill/>
          <a:ln w="9525">
            <a:noFill/>
            <a:miter lim="800000"/>
            <a:headEnd/>
            <a:tailEnd/>
          </a:ln>
        </p:spPr>
        <p:txBody>
          <a:bodyPr wrap="none" lIns="0" tIns="0" rIns="0" bIns="0">
            <a:spAutoFit/>
          </a:bodyPr>
          <a:lstStyle/>
          <a:p>
            <a:pPr eaLnBrk="0" hangingPunct="0"/>
            <a:r>
              <a:rPr lang="en-AU" sz="2800" b="1">
                <a:solidFill>
                  <a:schemeClr val="tx2"/>
                </a:solidFill>
                <a:latin typeface="Arial" charset="0"/>
                <a:ea typeface="ＭＳ Ｐゴシック" pitchFamily="34" charset="-128"/>
              </a:rPr>
              <a:t>Mood disorders</a:t>
            </a:r>
            <a:endParaRPr lang="en-AU" sz="1800" b="1">
              <a:solidFill>
                <a:schemeClr val="tx2"/>
              </a:solidFill>
              <a:latin typeface="Arial" charset="0"/>
              <a:ea typeface="ＭＳ Ｐゴシック" pitchFamily="34" charset="-128"/>
            </a:endParaRPr>
          </a:p>
        </p:txBody>
      </p:sp>
      <p:sp>
        <p:nvSpPr>
          <p:cNvPr id="157698" name="Rectangle 63"/>
          <p:cNvSpPr>
            <a:spLocks noChangeArrowheads="1"/>
          </p:cNvSpPr>
          <p:nvPr/>
        </p:nvSpPr>
        <p:spPr bwMode="auto">
          <a:xfrm>
            <a:off x="1357313" y="3405188"/>
            <a:ext cx="2316162" cy="334962"/>
          </a:xfrm>
          <a:prstGeom prst="rect">
            <a:avLst/>
          </a:prstGeom>
          <a:noFill/>
          <a:ln w="9525">
            <a:noFill/>
            <a:miter lim="800000"/>
            <a:headEnd/>
            <a:tailEnd/>
          </a:ln>
        </p:spPr>
        <p:txBody>
          <a:bodyPr wrap="none" lIns="0" tIns="0" rIns="0" bIns="0">
            <a:spAutoFit/>
          </a:bodyPr>
          <a:lstStyle/>
          <a:p>
            <a:pPr eaLnBrk="0" hangingPunct="0"/>
            <a:r>
              <a:rPr lang="en-AU" sz="2200" b="1">
                <a:solidFill>
                  <a:schemeClr val="tx2"/>
                </a:solidFill>
                <a:latin typeface="Arial" charset="0"/>
                <a:ea typeface="ＭＳ Ｐゴシック" pitchFamily="34" charset="-128"/>
              </a:rPr>
              <a:t>Bipolar disorders</a:t>
            </a:r>
            <a:endParaRPr lang="en-AU" sz="1800" b="1">
              <a:solidFill>
                <a:schemeClr val="tx2"/>
              </a:solidFill>
              <a:latin typeface="Arial" charset="0"/>
              <a:ea typeface="ＭＳ Ｐゴシック" pitchFamily="34" charset="-128"/>
            </a:endParaRPr>
          </a:p>
        </p:txBody>
      </p:sp>
      <p:sp>
        <p:nvSpPr>
          <p:cNvPr id="157699" name="Rectangle 65"/>
          <p:cNvSpPr>
            <a:spLocks noChangeArrowheads="1"/>
          </p:cNvSpPr>
          <p:nvPr/>
        </p:nvSpPr>
        <p:spPr bwMode="auto">
          <a:xfrm>
            <a:off x="4991100" y="3405188"/>
            <a:ext cx="2844800" cy="334962"/>
          </a:xfrm>
          <a:prstGeom prst="rect">
            <a:avLst/>
          </a:prstGeom>
          <a:noFill/>
          <a:ln w="9525">
            <a:noFill/>
            <a:miter lim="800000"/>
            <a:headEnd/>
            <a:tailEnd/>
          </a:ln>
        </p:spPr>
        <p:txBody>
          <a:bodyPr wrap="none" lIns="0" tIns="0" rIns="0" bIns="0">
            <a:spAutoFit/>
          </a:bodyPr>
          <a:lstStyle/>
          <a:p>
            <a:pPr eaLnBrk="0" hangingPunct="0"/>
            <a:r>
              <a:rPr lang="en-AU" sz="2200" b="1">
                <a:solidFill>
                  <a:schemeClr val="tx2"/>
                </a:solidFill>
                <a:latin typeface="Arial" charset="0"/>
                <a:ea typeface="ＭＳ Ｐゴシック" pitchFamily="34" charset="-128"/>
              </a:rPr>
              <a:t>Depressive disorders</a:t>
            </a:r>
            <a:endParaRPr lang="en-AU" sz="1800" b="1">
              <a:solidFill>
                <a:schemeClr val="tx2"/>
              </a:solidFill>
              <a:latin typeface="Arial" charset="0"/>
              <a:ea typeface="ＭＳ Ｐゴシック" pitchFamily="34" charset="-128"/>
            </a:endParaRPr>
          </a:p>
        </p:txBody>
      </p:sp>
      <p:sp>
        <p:nvSpPr>
          <p:cNvPr id="157700" name="Rectangle 66"/>
          <p:cNvSpPr>
            <a:spLocks noChangeArrowheads="1"/>
          </p:cNvSpPr>
          <p:nvPr/>
        </p:nvSpPr>
        <p:spPr bwMode="auto">
          <a:xfrm>
            <a:off x="179388" y="4581525"/>
            <a:ext cx="879475" cy="492125"/>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Bipolar I </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disorder</a:t>
            </a:r>
            <a:endParaRPr lang="en-AU" sz="1800" b="1">
              <a:solidFill>
                <a:srgbClr val="192E63"/>
              </a:solidFill>
              <a:latin typeface="Arial" charset="0"/>
              <a:ea typeface="ＭＳ Ｐゴシック" pitchFamily="34" charset="-128"/>
            </a:endParaRPr>
          </a:p>
        </p:txBody>
      </p:sp>
      <p:sp>
        <p:nvSpPr>
          <p:cNvPr id="157701" name="Rectangle 70"/>
          <p:cNvSpPr>
            <a:spLocks noChangeArrowheads="1"/>
          </p:cNvSpPr>
          <p:nvPr/>
        </p:nvSpPr>
        <p:spPr bwMode="auto">
          <a:xfrm>
            <a:off x="1187450" y="4581525"/>
            <a:ext cx="871538" cy="488950"/>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Bipolar II</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disorder</a:t>
            </a:r>
            <a:endParaRPr lang="en-AU" sz="1800" b="1">
              <a:solidFill>
                <a:srgbClr val="192E63"/>
              </a:solidFill>
              <a:latin typeface="Arial" charset="0"/>
              <a:ea typeface="ＭＳ Ｐゴシック" pitchFamily="34" charset="-128"/>
            </a:endParaRPr>
          </a:p>
        </p:txBody>
      </p:sp>
      <p:sp>
        <p:nvSpPr>
          <p:cNvPr id="157702" name="Rectangle 74"/>
          <p:cNvSpPr>
            <a:spLocks noChangeArrowheads="1"/>
          </p:cNvSpPr>
          <p:nvPr/>
        </p:nvSpPr>
        <p:spPr bwMode="auto">
          <a:xfrm>
            <a:off x="2339975" y="4581525"/>
            <a:ext cx="812800" cy="733425"/>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Bipolar</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disorder</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NOS</a:t>
            </a:r>
            <a:endParaRPr lang="en-AU" sz="1800" b="1">
              <a:solidFill>
                <a:srgbClr val="192E63"/>
              </a:solidFill>
              <a:latin typeface="Arial" charset="0"/>
              <a:ea typeface="ＭＳ Ｐゴシック" pitchFamily="34" charset="-128"/>
            </a:endParaRPr>
          </a:p>
        </p:txBody>
      </p:sp>
      <p:sp>
        <p:nvSpPr>
          <p:cNvPr id="157703" name="Rectangle 80"/>
          <p:cNvSpPr>
            <a:spLocks noChangeArrowheads="1"/>
          </p:cNvSpPr>
          <p:nvPr/>
        </p:nvSpPr>
        <p:spPr bwMode="auto">
          <a:xfrm>
            <a:off x="3276600" y="4652963"/>
            <a:ext cx="1208088" cy="488950"/>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Cyclothymic</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disorder</a:t>
            </a:r>
            <a:endParaRPr lang="en-AU" sz="1800" b="1">
              <a:solidFill>
                <a:srgbClr val="192E63"/>
              </a:solidFill>
              <a:latin typeface="Arial" charset="0"/>
              <a:ea typeface="ＭＳ Ｐゴシック" pitchFamily="34" charset="-128"/>
            </a:endParaRPr>
          </a:p>
        </p:txBody>
      </p:sp>
      <p:sp>
        <p:nvSpPr>
          <p:cNvPr id="157704" name="Rectangle 85"/>
          <p:cNvSpPr>
            <a:spLocks noChangeArrowheads="1"/>
          </p:cNvSpPr>
          <p:nvPr/>
        </p:nvSpPr>
        <p:spPr bwMode="auto">
          <a:xfrm>
            <a:off x="4356100" y="5589588"/>
            <a:ext cx="958850" cy="244475"/>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Recurrent</a:t>
            </a:r>
            <a:endParaRPr lang="en-AU" sz="1800" b="1">
              <a:solidFill>
                <a:srgbClr val="192E63"/>
              </a:solidFill>
              <a:latin typeface="Arial" charset="0"/>
              <a:ea typeface="ＭＳ Ｐゴシック" pitchFamily="34" charset="-128"/>
            </a:endParaRPr>
          </a:p>
        </p:txBody>
      </p:sp>
      <p:sp>
        <p:nvSpPr>
          <p:cNvPr id="157705" name="Rectangle 86"/>
          <p:cNvSpPr>
            <a:spLocks noChangeArrowheads="1"/>
          </p:cNvSpPr>
          <p:nvPr/>
        </p:nvSpPr>
        <p:spPr bwMode="auto">
          <a:xfrm>
            <a:off x="7554913" y="4543425"/>
            <a:ext cx="1082675" cy="733425"/>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Depressive</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disorder</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NOS*</a:t>
            </a:r>
            <a:endParaRPr lang="en-AU" sz="1800" b="1">
              <a:solidFill>
                <a:srgbClr val="192E63"/>
              </a:solidFill>
              <a:latin typeface="Arial" charset="0"/>
              <a:ea typeface="ＭＳ Ｐゴシック" pitchFamily="34" charset="-128"/>
            </a:endParaRPr>
          </a:p>
        </p:txBody>
      </p:sp>
      <p:sp>
        <p:nvSpPr>
          <p:cNvPr id="157706" name="Rectangle 93"/>
          <p:cNvSpPr>
            <a:spLocks noChangeArrowheads="1"/>
          </p:cNvSpPr>
          <p:nvPr/>
        </p:nvSpPr>
        <p:spPr bwMode="auto">
          <a:xfrm>
            <a:off x="5651500" y="5516563"/>
            <a:ext cx="766763" cy="488950"/>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Single</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episode</a:t>
            </a:r>
            <a:endParaRPr lang="en-AU" sz="1800" b="1">
              <a:solidFill>
                <a:srgbClr val="192E63"/>
              </a:solidFill>
              <a:latin typeface="Arial" charset="0"/>
              <a:ea typeface="ＭＳ Ｐゴシック" pitchFamily="34" charset="-128"/>
            </a:endParaRPr>
          </a:p>
        </p:txBody>
      </p:sp>
      <p:sp>
        <p:nvSpPr>
          <p:cNvPr id="157707" name="Rectangle 96"/>
          <p:cNvSpPr>
            <a:spLocks noChangeArrowheads="1"/>
          </p:cNvSpPr>
          <p:nvPr/>
        </p:nvSpPr>
        <p:spPr bwMode="auto">
          <a:xfrm>
            <a:off x="6196013" y="4543425"/>
            <a:ext cx="1036637" cy="492125"/>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Dysthymic</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disorder</a:t>
            </a:r>
            <a:endParaRPr lang="en-AU" sz="1800" b="1">
              <a:solidFill>
                <a:srgbClr val="192E63"/>
              </a:solidFill>
              <a:latin typeface="Arial" charset="0"/>
              <a:ea typeface="ＭＳ Ｐゴシック" pitchFamily="34" charset="-128"/>
            </a:endParaRPr>
          </a:p>
        </p:txBody>
      </p:sp>
      <p:sp>
        <p:nvSpPr>
          <p:cNvPr id="157708" name="Rectangle 100"/>
          <p:cNvSpPr>
            <a:spLocks noChangeArrowheads="1"/>
          </p:cNvSpPr>
          <p:nvPr/>
        </p:nvSpPr>
        <p:spPr bwMode="auto">
          <a:xfrm>
            <a:off x="4776788" y="4543425"/>
            <a:ext cx="1117600" cy="733425"/>
          </a:xfrm>
          <a:prstGeom prst="rect">
            <a:avLst/>
          </a:prstGeom>
          <a:noFill/>
          <a:ln w="9525">
            <a:noFill/>
            <a:miter lim="800000"/>
            <a:headEnd/>
            <a:tailEnd/>
          </a:ln>
        </p:spPr>
        <p:txBody>
          <a:bodyPr wrap="none" lIns="0" tIns="0" rIns="0" bIns="0">
            <a:spAutoFit/>
          </a:bodyPr>
          <a:lstStyle/>
          <a:p>
            <a:pPr algn="ctr" eaLnBrk="0" hangingPunct="0"/>
            <a:r>
              <a:rPr lang="en-AU" b="1">
                <a:solidFill>
                  <a:srgbClr val="192E63"/>
                </a:solidFill>
                <a:latin typeface="Arial" charset="0"/>
                <a:ea typeface="ＭＳ Ｐゴシック" pitchFamily="34" charset="-128"/>
              </a:rPr>
              <a:t>Major</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depressive </a:t>
            </a:r>
            <a:br>
              <a:rPr lang="en-AU" b="1">
                <a:solidFill>
                  <a:srgbClr val="192E63"/>
                </a:solidFill>
                <a:latin typeface="Arial" charset="0"/>
                <a:ea typeface="ＭＳ Ｐゴシック" pitchFamily="34" charset="-128"/>
              </a:rPr>
            </a:br>
            <a:r>
              <a:rPr lang="en-AU" b="1">
                <a:solidFill>
                  <a:srgbClr val="192E63"/>
                </a:solidFill>
                <a:latin typeface="Arial" charset="0"/>
                <a:ea typeface="ＭＳ Ｐゴシック" pitchFamily="34" charset="-128"/>
              </a:rPr>
              <a:t>disorder</a:t>
            </a:r>
            <a:endParaRPr lang="en-AU" sz="1800" b="1">
              <a:solidFill>
                <a:srgbClr val="192E63"/>
              </a:solidFill>
              <a:latin typeface="Arial" charset="0"/>
              <a:ea typeface="ＭＳ Ｐゴシック" pitchFamily="34" charset="-128"/>
            </a:endParaRPr>
          </a:p>
        </p:txBody>
      </p:sp>
      <p:sp>
        <p:nvSpPr>
          <p:cNvPr id="157709" name="Freeform 106"/>
          <p:cNvSpPr>
            <a:spLocks/>
          </p:cNvSpPr>
          <p:nvPr/>
        </p:nvSpPr>
        <p:spPr bwMode="auto">
          <a:xfrm>
            <a:off x="2401888" y="2414588"/>
            <a:ext cx="3852862" cy="838200"/>
          </a:xfrm>
          <a:custGeom>
            <a:avLst/>
            <a:gdLst>
              <a:gd name="T0" fmla="*/ 0 w 2427"/>
              <a:gd name="T1" fmla="*/ 2147483647 h 381"/>
              <a:gd name="T2" fmla="*/ 2147483647 w 2427"/>
              <a:gd name="T3" fmla="*/ 0 h 381"/>
              <a:gd name="T4" fmla="*/ 2147483647 w 2427"/>
              <a:gd name="T5" fmla="*/ 2147483647 h 381"/>
              <a:gd name="T6" fmla="*/ 0 60000 65536"/>
              <a:gd name="T7" fmla="*/ 0 60000 65536"/>
              <a:gd name="T8" fmla="*/ 0 60000 65536"/>
              <a:gd name="T9" fmla="*/ 0 w 2427"/>
              <a:gd name="T10" fmla="*/ 0 h 381"/>
              <a:gd name="T11" fmla="*/ 2427 w 2427"/>
              <a:gd name="T12" fmla="*/ 381 h 381"/>
            </a:gdLst>
            <a:ahLst/>
            <a:cxnLst>
              <a:cxn ang="T6">
                <a:pos x="T0" y="T1"/>
              </a:cxn>
              <a:cxn ang="T7">
                <a:pos x="T2" y="T3"/>
              </a:cxn>
              <a:cxn ang="T8">
                <a:pos x="T4" y="T5"/>
              </a:cxn>
            </a:cxnLst>
            <a:rect l="T9" t="T10" r="T11" b="T12"/>
            <a:pathLst>
              <a:path w="2427" h="381">
                <a:moveTo>
                  <a:pt x="0" y="381"/>
                </a:moveTo>
                <a:lnTo>
                  <a:pt x="1300" y="0"/>
                </a:lnTo>
                <a:lnTo>
                  <a:pt x="2427" y="381"/>
                </a:lnTo>
              </a:path>
            </a:pathLst>
          </a:custGeom>
          <a:noFill/>
          <a:ln w="25400">
            <a:solidFill>
              <a:schemeClr val="tx1"/>
            </a:solidFill>
            <a:round/>
            <a:headEnd/>
            <a:tailEnd/>
          </a:ln>
        </p:spPr>
        <p:txBody>
          <a:bodyPr/>
          <a:lstStyle/>
          <a:p>
            <a:endParaRPr lang="da-DK"/>
          </a:p>
        </p:txBody>
      </p:sp>
      <p:sp>
        <p:nvSpPr>
          <p:cNvPr id="157710" name="Freeform 107"/>
          <p:cNvSpPr>
            <a:spLocks/>
          </p:cNvSpPr>
          <p:nvPr/>
        </p:nvSpPr>
        <p:spPr bwMode="auto">
          <a:xfrm>
            <a:off x="941388" y="3889375"/>
            <a:ext cx="2857500" cy="641350"/>
          </a:xfrm>
          <a:custGeom>
            <a:avLst/>
            <a:gdLst>
              <a:gd name="T0" fmla="*/ 0 w 1800"/>
              <a:gd name="T1" fmla="*/ 2147483647 h 404"/>
              <a:gd name="T2" fmla="*/ 2147483647 w 1800"/>
              <a:gd name="T3" fmla="*/ 0 h 404"/>
              <a:gd name="T4" fmla="*/ 2147483647 w 1800"/>
              <a:gd name="T5" fmla="*/ 2147483647 h 404"/>
              <a:gd name="T6" fmla="*/ 0 60000 65536"/>
              <a:gd name="T7" fmla="*/ 0 60000 65536"/>
              <a:gd name="T8" fmla="*/ 0 60000 65536"/>
              <a:gd name="T9" fmla="*/ 0 w 1800"/>
              <a:gd name="T10" fmla="*/ 0 h 404"/>
              <a:gd name="T11" fmla="*/ 1800 w 1800"/>
              <a:gd name="T12" fmla="*/ 404 h 404"/>
            </a:gdLst>
            <a:ahLst/>
            <a:cxnLst>
              <a:cxn ang="T6">
                <a:pos x="T0" y="T1"/>
              </a:cxn>
              <a:cxn ang="T7">
                <a:pos x="T2" y="T3"/>
              </a:cxn>
              <a:cxn ang="T8">
                <a:pos x="T4" y="T5"/>
              </a:cxn>
            </a:cxnLst>
            <a:rect l="T9" t="T10" r="T11" b="T12"/>
            <a:pathLst>
              <a:path w="1800" h="404">
                <a:moveTo>
                  <a:pt x="0" y="404"/>
                </a:moveTo>
                <a:lnTo>
                  <a:pt x="920" y="0"/>
                </a:lnTo>
                <a:lnTo>
                  <a:pt x="1800" y="404"/>
                </a:lnTo>
              </a:path>
            </a:pathLst>
          </a:custGeom>
          <a:noFill/>
          <a:ln w="25400">
            <a:solidFill>
              <a:schemeClr val="tx1"/>
            </a:solidFill>
            <a:round/>
            <a:headEnd/>
            <a:tailEnd/>
          </a:ln>
        </p:spPr>
        <p:txBody>
          <a:bodyPr/>
          <a:lstStyle/>
          <a:p>
            <a:endParaRPr lang="da-DK"/>
          </a:p>
        </p:txBody>
      </p:sp>
      <p:sp>
        <p:nvSpPr>
          <p:cNvPr id="157711" name="Freeform 109"/>
          <p:cNvSpPr>
            <a:spLocks/>
          </p:cNvSpPr>
          <p:nvPr/>
        </p:nvSpPr>
        <p:spPr bwMode="auto">
          <a:xfrm>
            <a:off x="5354638" y="3898900"/>
            <a:ext cx="2720975" cy="630238"/>
          </a:xfrm>
          <a:custGeom>
            <a:avLst/>
            <a:gdLst>
              <a:gd name="T0" fmla="*/ 0 w 1714"/>
              <a:gd name="T1" fmla="*/ 2147483647 h 397"/>
              <a:gd name="T2" fmla="*/ 2147483647 w 1714"/>
              <a:gd name="T3" fmla="*/ 0 h 397"/>
              <a:gd name="T4" fmla="*/ 2147483647 w 1714"/>
              <a:gd name="T5" fmla="*/ 2147483647 h 397"/>
              <a:gd name="T6" fmla="*/ 0 60000 65536"/>
              <a:gd name="T7" fmla="*/ 0 60000 65536"/>
              <a:gd name="T8" fmla="*/ 0 60000 65536"/>
              <a:gd name="T9" fmla="*/ 0 w 1714"/>
              <a:gd name="T10" fmla="*/ 0 h 397"/>
              <a:gd name="T11" fmla="*/ 1714 w 1714"/>
              <a:gd name="T12" fmla="*/ 397 h 397"/>
            </a:gdLst>
            <a:ahLst/>
            <a:cxnLst>
              <a:cxn ang="T6">
                <a:pos x="T0" y="T1"/>
              </a:cxn>
              <a:cxn ang="T7">
                <a:pos x="T2" y="T3"/>
              </a:cxn>
              <a:cxn ang="T8">
                <a:pos x="T4" y="T5"/>
              </a:cxn>
            </a:cxnLst>
            <a:rect l="T9" t="T10" r="T11" b="T12"/>
            <a:pathLst>
              <a:path w="1714" h="397">
                <a:moveTo>
                  <a:pt x="0" y="397"/>
                </a:moveTo>
                <a:lnTo>
                  <a:pt x="567" y="0"/>
                </a:lnTo>
                <a:lnTo>
                  <a:pt x="1714" y="397"/>
                </a:lnTo>
              </a:path>
            </a:pathLst>
          </a:custGeom>
          <a:noFill/>
          <a:ln w="25400">
            <a:solidFill>
              <a:schemeClr val="tx1"/>
            </a:solidFill>
            <a:round/>
            <a:headEnd/>
            <a:tailEnd/>
          </a:ln>
        </p:spPr>
        <p:txBody>
          <a:bodyPr/>
          <a:lstStyle/>
          <a:p>
            <a:endParaRPr lang="da-DK"/>
          </a:p>
        </p:txBody>
      </p:sp>
      <p:sp>
        <p:nvSpPr>
          <p:cNvPr id="157712" name="Line 110"/>
          <p:cNvSpPr>
            <a:spLocks noChangeShapeType="1"/>
          </p:cNvSpPr>
          <p:nvPr/>
        </p:nvSpPr>
        <p:spPr bwMode="auto">
          <a:xfrm flipH="1" flipV="1">
            <a:off x="6259513" y="3911600"/>
            <a:ext cx="436562" cy="611188"/>
          </a:xfrm>
          <a:prstGeom prst="line">
            <a:avLst/>
          </a:prstGeom>
          <a:noFill/>
          <a:ln w="25400">
            <a:solidFill>
              <a:schemeClr val="tx1"/>
            </a:solidFill>
            <a:round/>
            <a:headEnd/>
            <a:tailEnd/>
          </a:ln>
        </p:spPr>
        <p:txBody>
          <a:bodyPr/>
          <a:lstStyle/>
          <a:p>
            <a:endParaRPr lang="da-DK"/>
          </a:p>
        </p:txBody>
      </p:sp>
      <p:sp>
        <p:nvSpPr>
          <p:cNvPr id="157713" name="Freeform 111"/>
          <p:cNvSpPr>
            <a:spLocks/>
          </p:cNvSpPr>
          <p:nvPr/>
        </p:nvSpPr>
        <p:spPr bwMode="auto">
          <a:xfrm>
            <a:off x="4859338" y="5286375"/>
            <a:ext cx="936625" cy="230188"/>
          </a:xfrm>
          <a:custGeom>
            <a:avLst/>
            <a:gdLst>
              <a:gd name="T0" fmla="*/ 0 w 727"/>
              <a:gd name="T1" fmla="*/ 2147483647 h 323"/>
              <a:gd name="T2" fmla="*/ 2147483647 w 727"/>
              <a:gd name="T3" fmla="*/ 0 h 323"/>
              <a:gd name="T4" fmla="*/ 2147483647 w 727"/>
              <a:gd name="T5" fmla="*/ 2147483647 h 323"/>
              <a:gd name="T6" fmla="*/ 0 60000 65536"/>
              <a:gd name="T7" fmla="*/ 0 60000 65536"/>
              <a:gd name="T8" fmla="*/ 0 60000 65536"/>
              <a:gd name="T9" fmla="*/ 0 w 727"/>
              <a:gd name="T10" fmla="*/ 0 h 323"/>
              <a:gd name="T11" fmla="*/ 727 w 727"/>
              <a:gd name="T12" fmla="*/ 323 h 323"/>
            </a:gdLst>
            <a:ahLst/>
            <a:cxnLst>
              <a:cxn ang="T6">
                <a:pos x="T0" y="T1"/>
              </a:cxn>
              <a:cxn ang="T7">
                <a:pos x="T2" y="T3"/>
              </a:cxn>
              <a:cxn ang="T8">
                <a:pos x="T4" y="T5"/>
              </a:cxn>
            </a:cxnLst>
            <a:rect l="T9" t="T10" r="T11" b="T12"/>
            <a:pathLst>
              <a:path w="727" h="323">
                <a:moveTo>
                  <a:pt x="0" y="323"/>
                </a:moveTo>
                <a:lnTo>
                  <a:pt x="293" y="0"/>
                </a:lnTo>
                <a:lnTo>
                  <a:pt x="727" y="323"/>
                </a:lnTo>
              </a:path>
            </a:pathLst>
          </a:custGeom>
          <a:noFill/>
          <a:ln w="25400">
            <a:solidFill>
              <a:schemeClr val="tx1"/>
            </a:solidFill>
            <a:round/>
            <a:headEnd/>
            <a:tailEnd/>
          </a:ln>
        </p:spPr>
        <p:txBody>
          <a:bodyPr/>
          <a:lstStyle/>
          <a:p>
            <a:endParaRPr lang="da-DK"/>
          </a:p>
        </p:txBody>
      </p:sp>
      <p:sp>
        <p:nvSpPr>
          <p:cNvPr id="157714" name="Text Box 6"/>
          <p:cNvSpPr txBox="1">
            <a:spLocks noChangeArrowheads="1"/>
          </p:cNvSpPr>
          <p:nvPr/>
        </p:nvSpPr>
        <p:spPr bwMode="auto">
          <a:xfrm>
            <a:off x="5059363" y="6457950"/>
            <a:ext cx="3810000" cy="215900"/>
          </a:xfrm>
          <a:prstGeom prst="rect">
            <a:avLst/>
          </a:prstGeom>
          <a:noFill/>
          <a:ln w="9525">
            <a:noFill/>
            <a:miter lim="800000"/>
            <a:headEnd/>
            <a:tailEnd/>
          </a:ln>
        </p:spPr>
        <p:txBody>
          <a:bodyPr lIns="0" tIns="0" rIns="0" bIns="0">
            <a:spAutoFit/>
          </a:bodyPr>
          <a:lstStyle/>
          <a:p>
            <a:pPr algn="r">
              <a:spcBef>
                <a:spcPct val="50000"/>
              </a:spcBef>
            </a:pPr>
            <a:r>
              <a:rPr lang="en-GB" sz="1400" b="1">
                <a:solidFill>
                  <a:srgbClr val="192E63"/>
                </a:solidFill>
                <a:latin typeface="Arial" charset="0"/>
              </a:rPr>
              <a:t>American Psychiatric Association 2000</a:t>
            </a:r>
          </a:p>
        </p:txBody>
      </p:sp>
      <p:sp>
        <p:nvSpPr>
          <p:cNvPr id="157715" name="Oval 21"/>
          <p:cNvSpPr>
            <a:spLocks noChangeArrowheads="1"/>
          </p:cNvSpPr>
          <p:nvPr/>
        </p:nvSpPr>
        <p:spPr bwMode="auto">
          <a:xfrm>
            <a:off x="2714625" y="1643063"/>
            <a:ext cx="3586163" cy="757237"/>
          </a:xfrm>
          <a:prstGeom prst="ellipse">
            <a:avLst/>
          </a:prstGeom>
          <a:noFill/>
          <a:ln w="25400" algn="ctr">
            <a:solidFill>
              <a:schemeClr val="tx1"/>
            </a:solidFill>
            <a:round/>
            <a:headEnd type="none" w="sm" len="sm"/>
            <a:tailEnd type="none" w="sm" len="sm"/>
          </a:ln>
        </p:spPr>
        <p:txBody>
          <a:bodyPr/>
          <a:lstStyle/>
          <a:p>
            <a:pPr eaLnBrk="0" hangingPunct="0"/>
            <a:endParaRPr lang="en-US" sz="1800" b="1">
              <a:solidFill>
                <a:srgbClr val="FFFFFF"/>
              </a:solidFill>
              <a:latin typeface="Arial" charset="0"/>
            </a:endParaRPr>
          </a:p>
        </p:txBody>
      </p:sp>
      <p:sp>
        <p:nvSpPr>
          <p:cNvPr id="157716" name="Oval 22"/>
          <p:cNvSpPr>
            <a:spLocks noChangeArrowheads="1"/>
          </p:cNvSpPr>
          <p:nvPr/>
        </p:nvSpPr>
        <p:spPr bwMode="auto">
          <a:xfrm>
            <a:off x="928688" y="3240088"/>
            <a:ext cx="3000375" cy="642937"/>
          </a:xfrm>
          <a:prstGeom prst="ellipse">
            <a:avLst/>
          </a:prstGeom>
          <a:noFill/>
          <a:ln w="25400" algn="ctr">
            <a:solidFill>
              <a:schemeClr val="tx1"/>
            </a:solidFill>
            <a:round/>
            <a:headEnd type="none" w="sm" len="sm"/>
            <a:tailEnd type="none" w="sm" len="sm"/>
          </a:ln>
        </p:spPr>
        <p:txBody>
          <a:bodyPr/>
          <a:lstStyle/>
          <a:p>
            <a:pPr eaLnBrk="0" hangingPunct="0"/>
            <a:endParaRPr lang="en-US" sz="1800" b="1">
              <a:solidFill>
                <a:srgbClr val="FFFFFF"/>
              </a:solidFill>
              <a:latin typeface="Arial" charset="0"/>
            </a:endParaRPr>
          </a:p>
        </p:txBody>
      </p:sp>
      <p:sp>
        <p:nvSpPr>
          <p:cNvPr id="157717" name="Oval 23"/>
          <p:cNvSpPr>
            <a:spLocks noChangeArrowheads="1"/>
          </p:cNvSpPr>
          <p:nvPr/>
        </p:nvSpPr>
        <p:spPr bwMode="auto">
          <a:xfrm>
            <a:off x="4500563" y="3254375"/>
            <a:ext cx="3714750" cy="642938"/>
          </a:xfrm>
          <a:prstGeom prst="ellipse">
            <a:avLst/>
          </a:prstGeom>
          <a:noFill/>
          <a:ln w="25400" algn="ctr">
            <a:solidFill>
              <a:schemeClr val="tx1"/>
            </a:solidFill>
            <a:round/>
            <a:headEnd type="none" w="sm" len="sm"/>
            <a:tailEnd type="none" w="sm" len="sm"/>
          </a:ln>
        </p:spPr>
        <p:txBody>
          <a:bodyPr/>
          <a:lstStyle/>
          <a:p>
            <a:pPr eaLnBrk="0" hangingPunct="0"/>
            <a:endParaRPr lang="en-US" sz="1800" b="1">
              <a:solidFill>
                <a:srgbClr val="FFFFFF"/>
              </a:solidFill>
              <a:latin typeface="Arial" charset="0"/>
            </a:endParaRPr>
          </a:p>
        </p:txBody>
      </p:sp>
      <p:sp>
        <p:nvSpPr>
          <p:cNvPr id="157718" name="Rectangle 25"/>
          <p:cNvSpPr>
            <a:spLocks noChangeArrowheads="1"/>
          </p:cNvSpPr>
          <p:nvPr/>
        </p:nvSpPr>
        <p:spPr bwMode="auto">
          <a:xfrm>
            <a:off x="250825" y="5805488"/>
            <a:ext cx="2730500" cy="307975"/>
          </a:xfrm>
          <a:prstGeom prst="rect">
            <a:avLst/>
          </a:prstGeom>
          <a:noFill/>
          <a:ln w="9525">
            <a:noFill/>
            <a:miter lim="800000"/>
            <a:headEnd/>
            <a:tailEnd/>
          </a:ln>
        </p:spPr>
        <p:txBody>
          <a:bodyPr wrap="none">
            <a:spAutoFit/>
          </a:bodyPr>
          <a:lstStyle/>
          <a:p>
            <a:r>
              <a:rPr lang="es-ES_tradnl" sz="1400" b="1">
                <a:solidFill>
                  <a:schemeClr val="tx2"/>
                </a:solidFill>
                <a:latin typeface="Arial" charset="0"/>
              </a:rPr>
              <a:t>*NOS, not otherwise specified</a:t>
            </a:r>
          </a:p>
        </p:txBody>
      </p:sp>
      <p:sp>
        <p:nvSpPr>
          <p:cNvPr id="26" name="AutoShape 23"/>
          <p:cNvSpPr>
            <a:spLocks noChangeArrowheads="1"/>
          </p:cNvSpPr>
          <p:nvPr/>
        </p:nvSpPr>
        <p:spPr bwMode="auto">
          <a:xfrm>
            <a:off x="762000" y="152400"/>
            <a:ext cx="7772400" cy="838200"/>
          </a:xfrm>
          <a:prstGeom prst="flowChartAlternateProcess">
            <a:avLst/>
          </a:prstGeom>
          <a:solidFill>
            <a:srgbClr val="192E63"/>
          </a:solidFill>
          <a:ln w="9525">
            <a:noFill/>
            <a:miter lim="800000"/>
            <a:headEnd/>
            <a:tailEnd/>
          </a:ln>
          <a:effectLst>
            <a:outerShdw blurRad="149987" dist="2413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r" eaLnBrk="0" hangingPunct="0">
              <a:defRPr/>
            </a:pPr>
            <a:r>
              <a:rPr lang="en-AU" sz="2400" dirty="0">
                <a:solidFill>
                  <a:schemeClr val="bg1"/>
                </a:solidFill>
                <a:latin typeface="+mn-lt"/>
                <a:cs typeface="+mn-cs"/>
              </a:rPr>
              <a:t>Classification of mood disorders according to DSM-IV</a:t>
            </a:r>
            <a:r>
              <a:rPr lang="en-AU" sz="2000" dirty="0">
                <a:solidFill>
                  <a:schemeClr val="bg1"/>
                </a:solidFill>
                <a:latin typeface="+mn-lt"/>
                <a:cs typeface="+mn-cs"/>
              </a:rPr>
              <a:t> </a:t>
            </a:r>
            <a:endParaRPr lang="en-GB" sz="2400" dirty="0">
              <a:solidFill>
                <a:schemeClr val="bg1"/>
              </a:solidFill>
              <a:latin typeface="+mn-lt"/>
              <a:cs typeface="+mn-cs"/>
            </a:endParaRPr>
          </a:p>
        </p:txBody>
      </p:sp>
      <p:cxnSp>
        <p:nvCxnSpPr>
          <p:cNvPr id="157722" name="Straight Connector 27"/>
          <p:cNvCxnSpPr>
            <a:cxnSpLocks noChangeShapeType="1"/>
            <a:stCxn id="157716" idx="4"/>
          </p:cNvCxnSpPr>
          <p:nvPr/>
        </p:nvCxnSpPr>
        <p:spPr bwMode="auto">
          <a:xfrm rot="5400000">
            <a:off x="1747837" y="3827463"/>
            <a:ext cx="625475" cy="736600"/>
          </a:xfrm>
          <a:prstGeom prst="line">
            <a:avLst/>
          </a:prstGeom>
          <a:noFill/>
          <a:ln w="22225" algn="ctr">
            <a:solidFill>
              <a:schemeClr val="tx1"/>
            </a:solidFill>
            <a:round/>
            <a:headEnd/>
            <a:tailEnd/>
          </a:ln>
        </p:spPr>
      </p:cxnSp>
      <p:cxnSp>
        <p:nvCxnSpPr>
          <p:cNvPr id="157723" name="Straight Connector 29"/>
          <p:cNvCxnSpPr>
            <a:cxnSpLocks noChangeShapeType="1"/>
            <a:stCxn id="157716" idx="4"/>
          </p:cNvCxnSpPr>
          <p:nvPr/>
        </p:nvCxnSpPr>
        <p:spPr bwMode="auto">
          <a:xfrm rot="16200000" flipH="1">
            <a:off x="2287587" y="4024313"/>
            <a:ext cx="625475" cy="342900"/>
          </a:xfrm>
          <a:prstGeom prst="line">
            <a:avLst/>
          </a:prstGeom>
          <a:noFill/>
          <a:ln w="22225" algn="ctr">
            <a:solidFill>
              <a:schemeClr val="tx1"/>
            </a:solidFill>
            <a:round/>
            <a:headEnd/>
            <a:tailEnd/>
          </a:ln>
        </p:spPr>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150000"/>
              </a:lnSpc>
            </a:pPr>
            <a:r>
              <a:rPr lang="en-GB" smtClean="0"/>
              <a:t>First RCT in Treatment Resistant Bipolar Depression</a:t>
            </a:r>
            <a:br>
              <a:rPr lang="en-GB" smtClean="0"/>
            </a:br>
            <a:r>
              <a:rPr lang="en-GB" sz="1800" smtClean="0"/>
              <a:t>STEP-BD: Augmentation of antidepressants</a:t>
            </a:r>
          </a:p>
        </p:txBody>
      </p:sp>
      <p:sp>
        <p:nvSpPr>
          <p:cNvPr id="23555" name="Content Placeholder 2"/>
          <p:cNvSpPr>
            <a:spLocks noGrp="1"/>
          </p:cNvSpPr>
          <p:nvPr>
            <p:ph idx="1"/>
          </p:nvPr>
        </p:nvSpPr>
        <p:spPr>
          <a:xfrm>
            <a:off x="468313" y="1543050"/>
            <a:ext cx="8362950" cy="4924425"/>
          </a:xfrm>
          <a:solidFill>
            <a:schemeClr val="bg1"/>
          </a:solidFill>
        </p:spPr>
        <p:txBody>
          <a:bodyPr/>
          <a:lstStyle/>
          <a:p>
            <a:pPr marL="0" indent="0">
              <a:lnSpc>
                <a:spcPct val="150000"/>
              </a:lnSpc>
              <a:buFontTx/>
              <a:buNone/>
            </a:pPr>
            <a:r>
              <a:rPr lang="en-GB" sz="1600" smtClean="0">
                <a:solidFill>
                  <a:srgbClr val="C00000"/>
                </a:solidFill>
              </a:rPr>
              <a:t>4. ‘In treatment resistant bipolar depression, lamotrigine outcomes were sufficiently promising to warrant further investigation.’</a:t>
            </a:r>
          </a:p>
          <a:p>
            <a:pPr marL="0" indent="0">
              <a:lnSpc>
                <a:spcPct val="150000"/>
              </a:lnSpc>
              <a:buFontTx/>
              <a:buNone/>
            </a:pPr>
            <a:endParaRPr lang="en-GB" sz="1600" smtClean="0">
              <a:solidFill>
                <a:srgbClr val="C00000"/>
              </a:solidFill>
            </a:endParaRPr>
          </a:p>
          <a:p>
            <a:pPr marL="0" indent="0">
              <a:lnSpc>
                <a:spcPct val="150000"/>
              </a:lnSpc>
              <a:buFontTx/>
              <a:buNone/>
            </a:pPr>
            <a:endParaRPr lang="en-GB" sz="1600" smtClean="0"/>
          </a:p>
        </p:txBody>
      </p:sp>
      <p:sp>
        <p:nvSpPr>
          <p:cNvPr id="4" name="TextBox 3"/>
          <p:cNvSpPr txBox="1"/>
          <p:nvPr/>
        </p:nvSpPr>
        <p:spPr>
          <a:xfrm>
            <a:off x="2555875" y="6329363"/>
            <a:ext cx="6051550" cy="276225"/>
          </a:xfrm>
          <a:prstGeom prst="rect">
            <a:avLst/>
          </a:prstGeom>
          <a:noFill/>
        </p:spPr>
        <p:txBody>
          <a:bodyPr>
            <a:spAutoFit/>
          </a:bodyPr>
          <a:lstStyle/>
          <a:p>
            <a:pPr>
              <a:defRPr/>
            </a:pPr>
            <a:r>
              <a:rPr lang="en-GB" sz="1200" b="1" dirty="0">
                <a:latin typeface="+mn-lt"/>
              </a:rPr>
              <a:t>Adapted from Peters et al, 2011; Data from Nierenberg et al, 2006 </a:t>
            </a:r>
          </a:p>
        </p:txBody>
      </p:sp>
      <p:graphicFrame>
        <p:nvGraphicFramePr>
          <p:cNvPr id="2" name="Table 1"/>
          <p:cNvGraphicFramePr>
            <a:graphicFrameLocks noGrp="1"/>
          </p:cNvGraphicFramePr>
          <p:nvPr/>
        </p:nvGraphicFramePr>
        <p:xfrm>
          <a:off x="1476375" y="2565400"/>
          <a:ext cx="5975350" cy="2598737"/>
        </p:xfrm>
        <a:graphic>
          <a:graphicData uri="http://schemas.openxmlformats.org/drawingml/2006/table">
            <a:tbl>
              <a:tblPr firstRow="1" bandRow="1">
                <a:tableStyleId>{5C22544A-7EE6-4342-B048-85BDC9FD1C3A}</a:tableStyleId>
              </a:tblPr>
              <a:tblGrid>
                <a:gridCol w="2238038"/>
                <a:gridCol w="1347172"/>
                <a:gridCol w="2390140"/>
              </a:tblGrid>
              <a:tr h="694707">
                <a:tc>
                  <a:txBody>
                    <a:bodyPr/>
                    <a:lstStyle/>
                    <a:p>
                      <a:endParaRPr lang="en-GB" sz="1800" dirty="0">
                        <a:solidFill>
                          <a:schemeClr val="bg1"/>
                        </a:solidFill>
                      </a:endParaRPr>
                    </a:p>
                  </a:txBody>
                  <a:tcPr marL="91424" marR="91424" marT="45726" marB="4572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GB" sz="1800" dirty="0"/>
                    </a:p>
                  </a:txBody>
                  <a:tcPr marL="91424" marR="91424" marT="45726" marB="4572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chemeClr val="tx1"/>
                          </a:solidFill>
                        </a:rPr>
                        <a:t>Recovery </a:t>
                      </a:r>
                    </a:p>
                    <a:p>
                      <a:pPr algn="ctr"/>
                      <a:r>
                        <a:rPr lang="en-GB" sz="1600" b="0" dirty="0" smtClean="0">
                          <a:solidFill>
                            <a:schemeClr val="tx1"/>
                          </a:solidFill>
                        </a:rPr>
                        <a:t>rate</a:t>
                      </a:r>
                      <a:endParaRPr lang="en-GB" sz="1600" b="0" dirty="0">
                        <a:solidFill>
                          <a:schemeClr val="tx1"/>
                        </a:solidFill>
                      </a:endParaRPr>
                    </a:p>
                  </a:txBody>
                  <a:tcPr marL="91424" marR="91424" marT="45726" marB="4572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764466">
                <a:tc>
                  <a:txBody>
                    <a:bodyPr/>
                    <a:lstStyle/>
                    <a:p>
                      <a:r>
                        <a:rPr lang="en-GB" sz="1600" dirty="0" err="1" smtClean="0">
                          <a:solidFill>
                            <a:srgbClr val="C00000"/>
                          </a:solidFill>
                        </a:rPr>
                        <a:t>Lamotrigine</a:t>
                      </a:r>
                      <a:endParaRPr lang="en-GB" sz="1600" dirty="0">
                        <a:solidFill>
                          <a:srgbClr val="C00000"/>
                        </a:solidFill>
                      </a:endParaRPr>
                    </a:p>
                  </a:txBody>
                  <a:tcPr marL="91424" marR="91424" marT="45726" marB="4572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600" dirty="0" smtClean="0"/>
                        <a:t>n=21</a:t>
                      </a:r>
                      <a:endParaRPr lang="en-GB" sz="1600" dirty="0"/>
                    </a:p>
                  </a:txBody>
                  <a:tcPr marL="91424" marR="91424" marT="45726" marB="4572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dirty="0" smtClean="0"/>
                        <a:t>23.8%</a:t>
                      </a:r>
                      <a:endParaRPr lang="en-GB" sz="1600" dirty="0"/>
                    </a:p>
                  </a:txBody>
                  <a:tcPr marL="91424" marR="91424" marT="45726" marB="4572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444857">
                <a:tc>
                  <a:txBody>
                    <a:bodyPr/>
                    <a:lstStyle/>
                    <a:p>
                      <a:r>
                        <a:rPr lang="en-GB" sz="1600" dirty="0" smtClean="0">
                          <a:solidFill>
                            <a:srgbClr val="C00000"/>
                          </a:solidFill>
                        </a:rPr>
                        <a:t>Inositol</a:t>
                      </a:r>
                      <a:endParaRPr lang="en-GB" sz="1600" dirty="0">
                        <a:solidFill>
                          <a:srgbClr val="C00000"/>
                        </a:solidFill>
                      </a:endParaRPr>
                    </a:p>
                  </a:txBody>
                  <a:tcPr marL="91424" marR="91424"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600" dirty="0" smtClean="0"/>
                        <a:t>n=23</a:t>
                      </a:r>
                      <a:endParaRPr lang="en-GB" sz="1600" dirty="0"/>
                    </a:p>
                  </a:txBody>
                  <a:tcPr marL="91424" marR="91424"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dirty="0" smtClean="0"/>
                        <a:t>17.4%</a:t>
                      </a:r>
                      <a:endParaRPr lang="en-GB" sz="1600" dirty="0"/>
                    </a:p>
                  </a:txBody>
                  <a:tcPr marL="91424" marR="91424"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94707">
                <a:tc>
                  <a:txBody>
                    <a:bodyPr/>
                    <a:lstStyle/>
                    <a:p>
                      <a:endParaRPr lang="en-GB" sz="1600" dirty="0" smtClean="0">
                        <a:solidFill>
                          <a:srgbClr val="C00000"/>
                        </a:solidFill>
                      </a:endParaRPr>
                    </a:p>
                    <a:p>
                      <a:r>
                        <a:rPr lang="en-GB" sz="1600" dirty="0" err="1" smtClean="0">
                          <a:solidFill>
                            <a:srgbClr val="C00000"/>
                          </a:solidFill>
                        </a:rPr>
                        <a:t>Risperidone</a:t>
                      </a:r>
                      <a:endParaRPr lang="en-GB" sz="1600" dirty="0">
                        <a:solidFill>
                          <a:srgbClr val="C00000"/>
                        </a:solidFill>
                      </a:endParaRPr>
                    </a:p>
                  </a:txBody>
                  <a:tcPr marL="91424" marR="91424"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600" dirty="0" smtClean="0"/>
                    </a:p>
                    <a:p>
                      <a:r>
                        <a:rPr lang="en-GB" sz="1600" dirty="0" smtClean="0"/>
                        <a:t>n=22</a:t>
                      </a:r>
                      <a:endParaRPr lang="en-GB" sz="1600" dirty="0"/>
                    </a:p>
                  </a:txBody>
                  <a:tcPr marL="91424" marR="91424"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600" dirty="0" smtClean="0"/>
                    </a:p>
                    <a:p>
                      <a:pPr algn="ctr"/>
                      <a:r>
                        <a:rPr lang="en-GB" sz="1600" dirty="0" smtClean="0"/>
                        <a:t>4.6%</a:t>
                      </a:r>
                      <a:endParaRPr lang="en-GB" sz="1600" dirty="0"/>
                    </a:p>
                  </a:txBody>
                  <a:tcPr marL="91424" marR="91424"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388" y="0"/>
            <a:ext cx="8785225" cy="1196975"/>
          </a:xfrm>
        </p:spPr>
        <p:txBody>
          <a:bodyPr/>
          <a:lstStyle/>
          <a:p>
            <a:pPr>
              <a:lnSpc>
                <a:spcPct val="150000"/>
              </a:lnSpc>
            </a:pPr>
            <a:r>
              <a:rPr lang="en-GB" sz="2200" smtClean="0"/>
              <a:t>The Pharmacological Management of Bipolar Depression</a:t>
            </a:r>
            <a:r>
              <a:rPr lang="en-GB" sz="2000" smtClean="0"/>
              <a:t/>
            </a:r>
            <a:br>
              <a:rPr lang="en-GB" sz="2000" smtClean="0"/>
            </a:br>
            <a:r>
              <a:rPr lang="en-GB" sz="1800" smtClean="0"/>
              <a:t>Key Points</a:t>
            </a:r>
          </a:p>
        </p:txBody>
      </p:sp>
      <p:sp>
        <p:nvSpPr>
          <p:cNvPr id="24579" name="Content Placeholder 2"/>
          <p:cNvSpPr>
            <a:spLocks noGrp="1"/>
          </p:cNvSpPr>
          <p:nvPr>
            <p:ph idx="1"/>
          </p:nvPr>
        </p:nvSpPr>
        <p:spPr>
          <a:xfrm>
            <a:off x="250825" y="1412875"/>
            <a:ext cx="8642350" cy="5256213"/>
          </a:xfrm>
          <a:solidFill>
            <a:schemeClr val="bg1"/>
          </a:solidFill>
        </p:spPr>
        <p:txBody>
          <a:bodyPr/>
          <a:lstStyle/>
          <a:p>
            <a:pPr marL="0" indent="0">
              <a:lnSpc>
                <a:spcPct val="150000"/>
              </a:lnSpc>
              <a:buFontTx/>
              <a:buNone/>
            </a:pPr>
            <a:endParaRPr lang="en-GB" sz="1600" smtClean="0"/>
          </a:p>
          <a:p>
            <a:pPr marL="0" indent="0">
              <a:buFontTx/>
              <a:buNone/>
            </a:pPr>
            <a:r>
              <a:rPr lang="en-GB" sz="1600" smtClean="0"/>
              <a:t>    </a:t>
            </a:r>
            <a:endParaRPr lang="en-GB" sz="1600" smtClean="0">
              <a:solidFill>
                <a:srgbClr val="C00000"/>
              </a:solidFill>
            </a:endParaRPr>
          </a:p>
          <a:p>
            <a:pPr marL="0" indent="0">
              <a:lnSpc>
                <a:spcPct val="150000"/>
              </a:lnSpc>
              <a:buFontTx/>
              <a:buNone/>
            </a:pPr>
            <a:endParaRPr lang="en-GB" sz="1600" smtClean="0">
              <a:solidFill>
                <a:srgbClr val="C00000"/>
              </a:solidFill>
            </a:endParaRPr>
          </a:p>
          <a:p>
            <a:pPr marL="0" indent="0">
              <a:lnSpc>
                <a:spcPct val="150000"/>
              </a:lnSpc>
              <a:buFontTx/>
              <a:buNone/>
            </a:pPr>
            <a:endParaRPr lang="en-GB" sz="1600" smtClean="0">
              <a:solidFill>
                <a:srgbClr val="C00000"/>
              </a:solidFill>
            </a:endParaRPr>
          </a:p>
          <a:p>
            <a:pPr marL="0" indent="0">
              <a:lnSpc>
                <a:spcPct val="150000"/>
              </a:lnSpc>
              <a:buFontTx/>
              <a:buNone/>
            </a:pPr>
            <a:endParaRPr lang="en-GB" smtClean="0"/>
          </a:p>
        </p:txBody>
      </p:sp>
      <p:graphicFrame>
        <p:nvGraphicFramePr>
          <p:cNvPr id="2" name="Table 1"/>
          <p:cNvGraphicFramePr>
            <a:graphicFrameLocks noGrp="1"/>
          </p:cNvGraphicFramePr>
          <p:nvPr/>
        </p:nvGraphicFramePr>
        <p:xfrm>
          <a:off x="107950" y="1458913"/>
          <a:ext cx="8856663" cy="5240387"/>
        </p:xfrm>
        <a:graphic>
          <a:graphicData uri="http://schemas.openxmlformats.org/drawingml/2006/table">
            <a:tbl>
              <a:tblPr firstRow="1" bandRow="1">
                <a:tableStyleId>{5C22544A-7EE6-4342-B048-85BDC9FD1C3A}</a:tableStyleId>
              </a:tblPr>
              <a:tblGrid>
                <a:gridCol w="8856663"/>
              </a:tblGrid>
              <a:tr h="777204">
                <a:tc>
                  <a:txBody>
                    <a:bodyPr/>
                    <a:lstStyle/>
                    <a:p>
                      <a:pPr marL="342900" marR="0" indent="-342900" algn="l" defTabSz="914400" rtl="0" eaLnBrk="1" fontAlgn="auto" latinLnBrk="0" hangingPunct="1">
                        <a:lnSpc>
                          <a:spcPct val="150000"/>
                        </a:lnSpc>
                        <a:spcBef>
                          <a:spcPts val="0"/>
                        </a:spcBef>
                        <a:spcAft>
                          <a:spcPts val="0"/>
                        </a:spcAft>
                        <a:buClrTx/>
                        <a:buSzTx/>
                        <a:buFontTx/>
                        <a:buAutoNum type="arabicPeriod"/>
                        <a:tabLst/>
                        <a:defRPr/>
                      </a:pPr>
                      <a:r>
                        <a:rPr lang="en-GB" sz="1500" b="0" dirty="0" smtClean="0">
                          <a:solidFill>
                            <a:schemeClr val="tx1"/>
                          </a:solidFill>
                        </a:rPr>
                        <a:t>Bipolar Depression is the major component of the burden of disease.</a:t>
                      </a:r>
                    </a:p>
                    <a:p>
                      <a:pPr marL="342900" marR="0" indent="-342900" algn="l" defTabSz="914400" rtl="0" eaLnBrk="1" fontAlgn="auto" latinLnBrk="0" hangingPunct="1">
                        <a:lnSpc>
                          <a:spcPct val="150000"/>
                        </a:lnSpc>
                        <a:spcBef>
                          <a:spcPts val="0"/>
                        </a:spcBef>
                        <a:spcAft>
                          <a:spcPts val="0"/>
                        </a:spcAft>
                        <a:buClrTx/>
                        <a:buSzTx/>
                        <a:buFontTx/>
                        <a:buAutoNum type="arabicPeriod"/>
                        <a:tabLst/>
                        <a:defRPr/>
                      </a:pPr>
                      <a:endParaRPr lang="en-GB" sz="1500" dirty="0"/>
                    </a:p>
                  </a:txBody>
                  <a:tcPr marL="91437" marR="91437"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2855">
                <a:tc>
                  <a:txBody>
                    <a:bodyPr/>
                    <a:lstStyle/>
                    <a:p>
                      <a:pPr marL="0" indent="0">
                        <a:lnSpc>
                          <a:spcPct val="150000"/>
                        </a:lnSpc>
                        <a:buFontTx/>
                        <a:buNone/>
                        <a:defRPr/>
                      </a:pPr>
                      <a:r>
                        <a:rPr lang="en-GB" sz="1500" dirty="0" smtClean="0"/>
                        <a:t>2.</a:t>
                      </a:r>
                      <a:r>
                        <a:rPr lang="en-GB" sz="1500" baseline="0" dirty="0" smtClean="0"/>
                        <a:t> </a:t>
                      </a:r>
                      <a:r>
                        <a:rPr lang="en-GB" sz="1500" dirty="0" smtClean="0"/>
                        <a:t>It differs from MDD</a:t>
                      </a:r>
                      <a:r>
                        <a:rPr lang="en-GB" sz="1500" baseline="0" dirty="0" smtClean="0"/>
                        <a:t> </a:t>
                      </a:r>
                      <a:r>
                        <a:rPr lang="en-GB" sz="1500" dirty="0" smtClean="0"/>
                        <a:t>and it should be approached differently-especially mixed</a:t>
                      </a:r>
                      <a:r>
                        <a:rPr lang="en-GB" sz="1500" baseline="0" dirty="0" smtClean="0"/>
                        <a:t> states. </a:t>
                      </a:r>
                      <a:r>
                        <a:rPr lang="en-GB" sz="1500" dirty="0" smtClean="0"/>
                        <a:t> </a:t>
                      </a:r>
                    </a:p>
                  </a:txBody>
                  <a:tcPr marL="91437" marR="91437"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82325">
                <a:tc>
                  <a:txBody>
                    <a:bodyPr/>
                    <a:lstStyle/>
                    <a:p>
                      <a:pPr marL="0" indent="0">
                        <a:lnSpc>
                          <a:spcPct val="150000"/>
                        </a:lnSpc>
                        <a:buFontTx/>
                        <a:buNone/>
                        <a:defRPr/>
                      </a:pPr>
                      <a:r>
                        <a:rPr lang="en-GB" sz="1500" dirty="0" smtClean="0"/>
                        <a:t>3. </a:t>
                      </a:r>
                      <a:r>
                        <a:rPr lang="en-GB" sz="1500" dirty="0" err="1" smtClean="0"/>
                        <a:t>Quetiapine</a:t>
                      </a:r>
                      <a:r>
                        <a:rPr lang="en-GB" sz="1500" dirty="0" smtClean="0"/>
                        <a:t> is a first-line recommendation in the BAP guidelines and the only </a:t>
                      </a:r>
                    </a:p>
                    <a:p>
                      <a:pPr marL="0" indent="0">
                        <a:lnSpc>
                          <a:spcPct val="150000"/>
                        </a:lnSpc>
                        <a:buFontTx/>
                        <a:buNone/>
                        <a:defRPr/>
                      </a:pPr>
                      <a:r>
                        <a:rPr lang="en-GB" sz="1500" dirty="0" smtClean="0"/>
                        <a:t>    agent given an A1 rating by the WFSBP Guidelines for bipolar depression.</a:t>
                      </a:r>
                    </a:p>
                    <a:p>
                      <a:pPr marL="0" indent="0">
                        <a:lnSpc>
                          <a:spcPct val="150000"/>
                        </a:lnSpc>
                        <a:buFontTx/>
                        <a:buNone/>
                        <a:defRPr/>
                      </a:pPr>
                      <a:endParaRPr lang="en-GB" sz="1500" dirty="0"/>
                    </a:p>
                  </a:txBody>
                  <a:tcPr marL="91437" marR="91437"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8779">
                <a:tc>
                  <a:txBody>
                    <a:bodyPr/>
                    <a:lstStyle/>
                    <a:p>
                      <a:pPr marL="0" indent="0">
                        <a:lnSpc>
                          <a:spcPct val="150000"/>
                        </a:lnSpc>
                        <a:buFontTx/>
                        <a:buNone/>
                        <a:defRPr/>
                      </a:pPr>
                      <a:r>
                        <a:rPr lang="en-GB" sz="1500" dirty="0" smtClean="0"/>
                        <a:t>4. Concerns regarding antidepressant efficacy, the possibility of switch and rapid-</a:t>
                      </a:r>
                    </a:p>
                    <a:p>
                      <a:pPr marL="0" indent="0">
                        <a:lnSpc>
                          <a:spcPct val="150000"/>
                        </a:lnSpc>
                        <a:buFontTx/>
                        <a:buNone/>
                        <a:defRPr/>
                      </a:pPr>
                      <a:r>
                        <a:rPr lang="en-GB" sz="1500" dirty="0" smtClean="0"/>
                        <a:t>    cycling influence treatment decisions:  </a:t>
                      </a:r>
                    </a:p>
                    <a:p>
                      <a:pPr marL="0" indent="0">
                        <a:lnSpc>
                          <a:spcPct val="150000"/>
                        </a:lnSpc>
                        <a:buFontTx/>
                        <a:buNone/>
                        <a:defRPr/>
                      </a:pPr>
                      <a:r>
                        <a:rPr lang="en-GB" sz="1500" baseline="0" dirty="0" smtClean="0">
                          <a:solidFill>
                            <a:srgbClr val="C00000"/>
                          </a:solidFill>
                        </a:rPr>
                        <a:t>                     Great c</a:t>
                      </a:r>
                      <a:r>
                        <a:rPr lang="en-GB" sz="1500" dirty="0" smtClean="0">
                          <a:solidFill>
                            <a:srgbClr val="C00000"/>
                          </a:solidFill>
                        </a:rPr>
                        <a:t>aution with TCA/dual action antidepressant</a:t>
                      </a:r>
                      <a:r>
                        <a:rPr lang="en-GB" sz="1500" baseline="0" dirty="0" smtClean="0">
                          <a:solidFill>
                            <a:srgbClr val="C00000"/>
                          </a:solidFill>
                        </a:rPr>
                        <a:t>s.</a:t>
                      </a:r>
                      <a:endParaRPr lang="en-GB" sz="1500" dirty="0" smtClean="0">
                        <a:solidFill>
                          <a:srgbClr val="C00000"/>
                        </a:solidFill>
                      </a:endParaRPr>
                    </a:p>
                    <a:p>
                      <a:pPr marL="0" indent="0">
                        <a:lnSpc>
                          <a:spcPct val="150000"/>
                        </a:lnSpc>
                        <a:buFontTx/>
                        <a:buNone/>
                        <a:defRPr/>
                      </a:pPr>
                      <a:r>
                        <a:rPr lang="en-GB" sz="1500" dirty="0" smtClean="0">
                          <a:solidFill>
                            <a:srgbClr val="C00000"/>
                          </a:solidFill>
                        </a:rPr>
                        <a:t>                     Mood stabiliser prescriptio</a:t>
                      </a:r>
                      <a:r>
                        <a:rPr lang="en-GB" sz="1500" baseline="0" dirty="0" smtClean="0">
                          <a:solidFill>
                            <a:srgbClr val="C00000"/>
                          </a:solidFill>
                        </a:rPr>
                        <a:t>n </a:t>
                      </a:r>
                      <a:r>
                        <a:rPr lang="en-GB" sz="1500" i="0" baseline="0" dirty="0" smtClean="0">
                          <a:solidFill>
                            <a:srgbClr val="C00000"/>
                          </a:solidFill>
                        </a:rPr>
                        <a:t>may</a:t>
                      </a:r>
                      <a:r>
                        <a:rPr lang="en-GB" sz="1500" baseline="0" dirty="0" smtClean="0">
                          <a:solidFill>
                            <a:srgbClr val="C00000"/>
                          </a:solidFill>
                        </a:rPr>
                        <a:t> </a:t>
                      </a:r>
                      <a:r>
                        <a:rPr lang="en-GB" sz="1500" dirty="0" smtClean="0">
                          <a:solidFill>
                            <a:srgbClr val="C00000"/>
                          </a:solidFill>
                        </a:rPr>
                        <a:t>reduce</a:t>
                      </a:r>
                      <a:r>
                        <a:rPr lang="en-GB" sz="1500" baseline="0" dirty="0" smtClean="0">
                          <a:solidFill>
                            <a:srgbClr val="C00000"/>
                          </a:solidFill>
                        </a:rPr>
                        <a:t> </a:t>
                      </a:r>
                      <a:r>
                        <a:rPr lang="en-GB" sz="1500" dirty="0" smtClean="0">
                          <a:solidFill>
                            <a:srgbClr val="C00000"/>
                          </a:solidFill>
                        </a:rPr>
                        <a:t>risk of switch </a:t>
                      </a:r>
                    </a:p>
                    <a:p>
                      <a:pPr marL="0" indent="0">
                        <a:lnSpc>
                          <a:spcPct val="150000"/>
                        </a:lnSpc>
                        <a:buFontTx/>
                        <a:buNone/>
                        <a:defRPr/>
                      </a:pPr>
                      <a:r>
                        <a:rPr lang="en-GB" sz="1500" dirty="0" smtClean="0">
                          <a:solidFill>
                            <a:srgbClr val="C00000"/>
                          </a:solidFill>
                        </a:rPr>
                        <a:t>                     Shorter courses of antidepressant than in MDD.</a:t>
                      </a:r>
                    </a:p>
                    <a:p>
                      <a:pPr marL="0" indent="0">
                        <a:lnSpc>
                          <a:spcPct val="150000"/>
                        </a:lnSpc>
                        <a:buFontTx/>
                        <a:buNone/>
                        <a:defRPr/>
                      </a:pPr>
                      <a:endParaRPr lang="en-GB" sz="1500" dirty="0"/>
                    </a:p>
                  </a:txBody>
                  <a:tcPr marL="91437" marR="91437"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9175">
                <a:tc>
                  <a:txBody>
                    <a:bodyPr/>
                    <a:lstStyle/>
                    <a:p>
                      <a:pPr marL="0" indent="0">
                        <a:lnSpc>
                          <a:spcPct val="150000"/>
                        </a:lnSpc>
                        <a:buFontTx/>
                        <a:buNone/>
                        <a:defRPr/>
                      </a:pPr>
                      <a:r>
                        <a:rPr lang="en-GB" sz="1500" dirty="0" smtClean="0"/>
                        <a:t>5. Limited evidence for combination strategies</a:t>
                      </a:r>
                      <a:r>
                        <a:rPr lang="en-GB" sz="1500" baseline="0" dirty="0" smtClean="0"/>
                        <a:t> and for</a:t>
                      </a:r>
                      <a:r>
                        <a:rPr lang="en-GB" sz="1500" dirty="0" smtClean="0"/>
                        <a:t> treatment resistance. </a:t>
                      </a:r>
                      <a:endParaRPr lang="en-GB" sz="1500" dirty="0"/>
                    </a:p>
                  </a:txBody>
                  <a:tcPr marL="91437" marR="91437"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5805488" y="4924425"/>
            <a:ext cx="411162" cy="941388"/>
          </a:xfrm>
          <a:prstGeom prst="line">
            <a:avLst/>
          </a:prstGeom>
          <a:noFill/>
          <a:ln w="38100">
            <a:solidFill>
              <a:schemeClr val="tx1"/>
            </a:solidFill>
            <a:round/>
            <a:headEnd/>
            <a:tailEnd type="triangle" w="lg" len="med"/>
          </a:ln>
        </p:spPr>
        <p:txBody>
          <a:bodyPr wrap="none" lIns="91396" tIns="45698" rIns="91396" bIns="45698" anchor="ctr"/>
          <a:lstStyle/>
          <a:p>
            <a:endParaRPr lang="en-CA"/>
          </a:p>
        </p:txBody>
      </p:sp>
      <p:sp>
        <p:nvSpPr>
          <p:cNvPr id="5123" name="Line 3"/>
          <p:cNvSpPr>
            <a:spLocks noChangeShapeType="1"/>
          </p:cNvSpPr>
          <p:nvPr/>
        </p:nvSpPr>
        <p:spPr bwMode="auto">
          <a:xfrm flipV="1">
            <a:off x="5341938" y="2125663"/>
            <a:ext cx="771525" cy="1028700"/>
          </a:xfrm>
          <a:prstGeom prst="line">
            <a:avLst/>
          </a:prstGeom>
          <a:noFill/>
          <a:ln w="38100">
            <a:solidFill>
              <a:schemeClr val="tx1"/>
            </a:solidFill>
            <a:round/>
            <a:headEnd/>
            <a:tailEnd type="triangle" w="lg" len="med"/>
          </a:ln>
        </p:spPr>
        <p:txBody>
          <a:bodyPr wrap="none" lIns="91396" tIns="45698" rIns="91396" bIns="45698" anchor="ctr"/>
          <a:lstStyle/>
          <a:p>
            <a:endParaRPr lang="en-CA"/>
          </a:p>
        </p:txBody>
      </p:sp>
      <p:sp>
        <p:nvSpPr>
          <p:cNvPr id="5125" name="Rectangle 5"/>
          <p:cNvSpPr>
            <a:spLocks noChangeArrowheads="1"/>
          </p:cNvSpPr>
          <p:nvPr/>
        </p:nvSpPr>
        <p:spPr bwMode="auto">
          <a:xfrm>
            <a:off x="6216650" y="1511300"/>
            <a:ext cx="2339975" cy="1008063"/>
          </a:xfrm>
          <a:prstGeom prst="rect">
            <a:avLst/>
          </a:prstGeom>
          <a:solidFill>
            <a:srgbClr val="FFC000"/>
          </a:solidFill>
          <a:ln w="25400">
            <a:solidFill>
              <a:schemeClr val="tx1"/>
            </a:solidFill>
            <a:miter lim="800000"/>
            <a:headEnd type="none" w="sm" len="sm"/>
            <a:tailEnd type="none" w="sm" len="sm"/>
          </a:ln>
        </p:spPr>
        <p:txBody>
          <a:bodyPr lIns="91586" tIns="45793" rIns="91586" bIns="45793" anchor="ctr"/>
          <a:lstStyle/>
          <a:p>
            <a:pPr algn="ctr" defTabSz="915988" eaLnBrk="0" hangingPunct="0">
              <a:spcBef>
                <a:spcPct val="30000"/>
              </a:spcBef>
              <a:spcAft>
                <a:spcPct val="30000"/>
              </a:spcAft>
              <a:defRPr/>
            </a:pPr>
            <a:r>
              <a:rPr lang="en-GB" sz="1600" dirty="0">
                <a:latin typeface="+mn-lt"/>
                <a:cs typeface="Arial" charset="0"/>
              </a:rPr>
              <a:t>Daily Living</a:t>
            </a:r>
          </a:p>
          <a:p>
            <a:pPr algn="ctr" defTabSz="915988" eaLnBrk="0" hangingPunct="0">
              <a:spcBef>
                <a:spcPct val="30000"/>
              </a:spcBef>
              <a:spcAft>
                <a:spcPct val="30000"/>
              </a:spcAft>
              <a:defRPr/>
            </a:pPr>
            <a:r>
              <a:rPr lang="en-GB" sz="1600" dirty="0">
                <a:latin typeface="+mn-lt"/>
                <a:cs typeface="Arial" charset="0"/>
              </a:rPr>
              <a:t>Activities</a:t>
            </a:r>
            <a:endParaRPr lang="en-US" sz="1600" dirty="0">
              <a:latin typeface="+mn-lt"/>
              <a:cs typeface="Arial" charset="0"/>
            </a:endParaRPr>
          </a:p>
        </p:txBody>
      </p:sp>
      <p:sp>
        <p:nvSpPr>
          <p:cNvPr id="5126" name="Rectangle 6"/>
          <p:cNvSpPr>
            <a:spLocks noChangeArrowheads="1"/>
          </p:cNvSpPr>
          <p:nvPr/>
        </p:nvSpPr>
        <p:spPr bwMode="auto">
          <a:xfrm>
            <a:off x="6221413" y="2870200"/>
            <a:ext cx="2339975" cy="1008063"/>
          </a:xfrm>
          <a:prstGeom prst="rect">
            <a:avLst/>
          </a:prstGeom>
          <a:solidFill>
            <a:srgbClr val="FFC000"/>
          </a:solidFill>
          <a:ln w="25400">
            <a:solidFill>
              <a:schemeClr val="tx1"/>
            </a:solidFill>
            <a:miter lim="800000"/>
            <a:headEnd type="none" w="sm" len="sm"/>
            <a:tailEnd type="none" w="sm" len="sm"/>
          </a:ln>
        </p:spPr>
        <p:txBody>
          <a:bodyPr lIns="91586" tIns="45793" rIns="91586" bIns="45793" anchor="ctr"/>
          <a:lstStyle/>
          <a:p>
            <a:pPr algn="ctr" defTabSz="915988" eaLnBrk="0" hangingPunct="0">
              <a:spcBef>
                <a:spcPct val="30000"/>
              </a:spcBef>
              <a:spcAft>
                <a:spcPct val="30000"/>
              </a:spcAft>
              <a:defRPr/>
            </a:pPr>
            <a:r>
              <a:rPr lang="en-GB" sz="1600" dirty="0">
                <a:latin typeface="+mn-lt"/>
                <a:cs typeface="Arial" charset="0"/>
              </a:rPr>
              <a:t>Social Integration</a:t>
            </a:r>
            <a:endParaRPr lang="en-US" sz="1600" dirty="0">
              <a:latin typeface="+mn-lt"/>
              <a:cs typeface="Arial" charset="0"/>
            </a:endParaRPr>
          </a:p>
        </p:txBody>
      </p:sp>
      <p:sp>
        <p:nvSpPr>
          <p:cNvPr id="5127" name="Rectangle 7"/>
          <p:cNvSpPr>
            <a:spLocks noChangeArrowheads="1"/>
          </p:cNvSpPr>
          <p:nvPr/>
        </p:nvSpPr>
        <p:spPr bwMode="auto">
          <a:xfrm>
            <a:off x="6238875" y="4146550"/>
            <a:ext cx="2339975" cy="1008063"/>
          </a:xfrm>
          <a:prstGeom prst="rect">
            <a:avLst/>
          </a:prstGeom>
          <a:solidFill>
            <a:srgbClr val="FFC000"/>
          </a:solidFill>
          <a:ln w="25400">
            <a:solidFill>
              <a:schemeClr val="tx1"/>
            </a:solidFill>
            <a:miter lim="800000"/>
            <a:headEnd type="none" w="sm" len="sm"/>
            <a:tailEnd type="none" w="sm" len="sm"/>
          </a:ln>
        </p:spPr>
        <p:txBody>
          <a:bodyPr lIns="91586" tIns="45793" rIns="91586" bIns="45793" anchor="ctr"/>
          <a:lstStyle/>
          <a:p>
            <a:pPr algn="ctr" defTabSz="915988" eaLnBrk="0" hangingPunct="0">
              <a:spcBef>
                <a:spcPct val="30000"/>
              </a:spcBef>
              <a:spcAft>
                <a:spcPct val="30000"/>
              </a:spcAft>
              <a:defRPr/>
            </a:pPr>
            <a:r>
              <a:rPr lang="en-GB" sz="1600" dirty="0">
                <a:latin typeface="+mn-lt"/>
                <a:cs typeface="Arial" charset="0"/>
              </a:rPr>
              <a:t>Occupational</a:t>
            </a:r>
          </a:p>
          <a:p>
            <a:pPr algn="ctr" defTabSz="915988" eaLnBrk="0" hangingPunct="0">
              <a:spcBef>
                <a:spcPct val="30000"/>
              </a:spcBef>
              <a:spcAft>
                <a:spcPct val="30000"/>
              </a:spcAft>
              <a:defRPr/>
            </a:pPr>
            <a:r>
              <a:rPr lang="en-GB" sz="1600" dirty="0">
                <a:latin typeface="+mn-lt"/>
                <a:cs typeface="Arial" charset="0"/>
              </a:rPr>
              <a:t>Rehabilitation</a:t>
            </a:r>
            <a:endParaRPr lang="en-US" sz="1600" dirty="0">
              <a:latin typeface="+mn-lt"/>
              <a:cs typeface="Arial" charset="0"/>
            </a:endParaRPr>
          </a:p>
        </p:txBody>
      </p:sp>
      <p:sp>
        <p:nvSpPr>
          <p:cNvPr id="5128" name="Text Box 8"/>
          <p:cNvSpPr txBox="1">
            <a:spLocks noChangeArrowheads="1"/>
          </p:cNvSpPr>
          <p:nvPr/>
        </p:nvSpPr>
        <p:spPr bwMode="auto">
          <a:xfrm>
            <a:off x="558800" y="1854200"/>
            <a:ext cx="2324100" cy="2032000"/>
          </a:xfrm>
          <a:prstGeom prst="rect">
            <a:avLst/>
          </a:prstGeom>
          <a:solidFill>
            <a:schemeClr val="bg1"/>
          </a:solidFill>
          <a:ln w="25400">
            <a:solidFill>
              <a:schemeClr val="tx1"/>
            </a:solidFill>
            <a:miter lim="800000"/>
            <a:headEnd type="none" w="sm" len="sm"/>
            <a:tailEnd type="none" w="sm" len="sm"/>
          </a:ln>
        </p:spPr>
        <p:txBody>
          <a:bodyPr lIns="91431" tIns="45715" rIns="91431" bIns="4571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sz="2400" b="1" dirty="0" smtClean="0"/>
          </a:p>
          <a:p>
            <a:pPr algn="ctr">
              <a:defRPr/>
            </a:pPr>
            <a:endParaRPr lang="en-US" sz="2400" b="1" dirty="0" smtClean="0"/>
          </a:p>
          <a:p>
            <a:pPr algn="ctr">
              <a:defRPr/>
            </a:pPr>
            <a:endParaRPr lang="en-US" sz="2400" b="1" dirty="0" smtClean="0"/>
          </a:p>
          <a:p>
            <a:pPr algn="ctr">
              <a:defRPr/>
            </a:pPr>
            <a:endParaRPr lang="en-US" b="1" dirty="0" smtClean="0">
              <a:solidFill>
                <a:schemeClr val="bg1"/>
              </a:solidFill>
              <a:latin typeface="+mn-lt"/>
            </a:endParaRPr>
          </a:p>
          <a:p>
            <a:pPr algn="ctr">
              <a:defRPr/>
            </a:pPr>
            <a:endParaRPr lang="en-US" b="1" dirty="0">
              <a:solidFill>
                <a:schemeClr val="bg1"/>
              </a:solidFill>
              <a:latin typeface="+mn-lt"/>
            </a:endParaRPr>
          </a:p>
          <a:p>
            <a:pPr algn="ctr">
              <a:defRPr/>
            </a:pPr>
            <a:endParaRPr lang="en-US" b="1" dirty="0" smtClean="0">
              <a:solidFill>
                <a:schemeClr val="bg1"/>
              </a:solidFill>
              <a:latin typeface="+mn-lt"/>
            </a:endParaRPr>
          </a:p>
          <a:p>
            <a:pPr algn="ctr">
              <a:defRPr/>
            </a:pPr>
            <a:endParaRPr lang="en-US" b="1" dirty="0" smtClean="0">
              <a:solidFill>
                <a:schemeClr val="bg1"/>
              </a:solidFill>
              <a:latin typeface="+mn-lt"/>
            </a:endParaRPr>
          </a:p>
          <a:p>
            <a:pPr algn="ctr">
              <a:defRPr/>
            </a:pPr>
            <a:endParaRPr lang="en-US" b="1" dirty="0" smtClean="0">
              <a:solidFill>
                <a:schemeClr val="bg1"/>
              </a:solidFill>
              <a:latin typeface="+mn-lt"/>
            </a:endParaRPr>
          </a:p>
          <a:p>
            <a:pPr algn="ctr">
              <a:defRPr/>
            </a:pPr>
            <a:endParaRPr lang="en-US" b="1" dirty="0" smtClean="0">
              <a:solidFill>
                <a:schemeClr val="bg1"/>
              </a:solidFill>
              <a:latin typeface="+mn-lt"/>
            </a:endParaRPr>
          </a:p>
          <a:p>
            <a:pPr algn="ctr">
              <a:defRPr/>
            </a:pPr>
            <a:r>
              <a:rPr lang="en-US" dirty="0" smtClean="0">
                <a:latin typeface="+mn-lt"/>
              </a:rPr>
              <a:t>Efficacy:</a:t>
            </a:r>
          </a:p>
          <a:p>
            <a:pPr algn="ctr">
              <a:defRPr/>
            </a:pPr>
            <a:r>
              <a:rPr lang="en-US" dirty="0" smtClean="0">
                <a:latin typeface="+mn-lt"/>
              </a:rPr>
              <a:t>Effective symptom control across all symptom domains</a:t>
            </a:r>
          </a:p>
          <a:p>
            <a:pPr algn="ctr">
              <a:defRPr/>
            </a:pPr>
            <a:endParaRPr lang="en-US" b="1" dirty="0" smtClean="0">
              <a:solidFill>
                <a:schemeClr val="bg1"/>
              </a:solidFill>
              <a:latin typeface="+mn-lt"/>
            </a:endParaRPr>
          </a:p>
          <a:p>
            <a:pPr algn="ctr">
              <a:defRPr/>
            </a:pPr>
            <a:endParaRPr lang="en-US" b="1" dirty="0" smtClean="0">
              <a:solidFill>
                <a:schemeClr val="bg1"/>
              </a:solidFill>
              <a:latin typeface="+mn-lt"/>
            </a:endParaRPr>
          </a:p>
          <a:p>
            <a:pPr algn="ctr">
              <a:defRPr/>
            </a:pPr>
            <a:endParaRPr lang="en-US" b="1" dirty="0" smtClean="0">
              <a:solidFill>
                <a:schemeClr val="bg1"/>
              </a:solidFill>
              <a:latin typeface="+mn-lt"/>
            </a:endParaRPr>
          </a:p>
          <a:p>
            <a:pPr algn="ctr">
              <a:defRPr/>
            </a:pPr>
            <a:endParaRPr lang="en-US" sz="2400" b="1" dirty="0" smtClean="0"/>
          </a:p>
          <a:p>
            <a:pPr algn="ctr">
              <a:defRPr/>
            </a:pPr>
            <a:endParaRPr lang="en-US" sz="2400" b="1" dirty="0" smtClean="0"/>
          </a:p>
          <a:p>
            <a:pPr algn="ctr">
              <a:defRPr/>
            </a:pPr>
            <a:endParaRPr lang="en-US" sz="2400" b="1" dirty="0" smtClean="0"/>
          </a:p>
          <a:p>
            <a:pPr algn="ctr">
              <a:defRPr/>
            </a:pPr>
            <a:endParaRPr lang="en-US" sz="2400" b="1" dirty="0" smtClean="0"/>
          </a:p>
          <a:p>
            <a:pPr algn="ctr">
              <a:defRPr/>
            </a:pPr>
            <a:endParaRPr lang="en-US" sz="2400" b="1" dirty="0" smtClean="0"/>
          </a:p>
          <a:p>
            <a:pPr algn="ctr">
              <a:buFontTx/>
              <a:buChar char="•"/>
              <a:defRPr/>
            </a:pPr>
            <a:endParaRPr lang="en-GB" sz="2400" b="1" dirty="0" smtClean="0"/>
          </a:p>
        </p:txBody>
      </p:sp>
      <p:sp>
        <p:nvSpPr>
          <p:cNvPr id="5129" name="Text Box 9"/>
          <p:cNvSpPr txBox="1">
            <a:spLocks noChangeArrowheads="1"/>
          </p:cNvSpPr>
          <p:nvPr/>
        </p:nvSpPr>
        <p:spPr bwMode="auto">
          <a:xfrm>
            <a:off x="555625" y="4560888"/>
            <a:ext cx="2324100" cy="1304925"/>
          </a:xfrm>
          <a:prstGeom prst="rect">
            <a:avLst/>
          </a:prstGeom>
          <a:solidFill>
            <a:schemeClr val="bg1"/>
          </a:solidFill>
          <a:ln w="25400">
            <a:solidFill>
              <a:schemeClr val="tx1"/>
            </a:solidFill>
            <a:miter lim="800000"/>
            <a:headEnd type="none" w="sm" len="sm"/>
            <a:tailEnd type="none" w="sm" len="sm"/>
          </a:ln>
        </p:spPr>
        <p:txBody>
          <a:bodyPr lIns="91431" tIns="45715" rIns="91431" bIns="4571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30000"/>
              </a:spcBef>
              <a:spcAft>
                <a:spcPct val="30000"/>
              </a:spcAft>
              <a:defRPr/>
            </a:pPr>
            <a:r>
              <a:rPr lang="en-GB" dirty="0" smtClean="0">
                <a:latin typeface="+mn-lt"/>
              </a:rPr>
              <a:t>Good tolerability</a:t>
            </a:r>
          </a:p>
        </p:txBody>
      </p:sp>
      <p:sp>
        <p:nvSpPr>
          <p:cNvPr id="5130" name="Rectangle 13"/>
          <p:cNvSpPr>
            <a:spLocks noChangeArrowheads="1"/>
          </p:cNvSpPr>
          <p:nvPr/>
        </p:nvSpPr>
        <p:spPr bwMode="auto">
          <a:xfrm>
            <a:off x="3490913" y="3103563"/>
            <a:ext cx="2322512" cy="1820862"/>
          </a:xfrm>
          <a:prstGeom prst="rect">
            <a:avLst/>
          </a:prstGeom>
          <a:solidFill>
            <a:srgbClr val="92D050"/>
          </a:solidFill>
          <a:ln w="25400">
            <a:solidFill>
              <a:schemeClr val="tx1"/>
            </a:solidFill>
            <a:miter lim="800000"/>
            <a:headEnd type="none" w="sm" len="sm"/>
            <a:tailEnd type="none" w="sm" len="sm"/>
          </a:ln>
        </p:spPr>
        <p:txBody>
          <a:bodyPr lIns="91586" tIns="45793" rIns="91586" bIns="45793" anchor="ctr"/>
          <a:lstStyle/>
          <a:p>
            <a:pPr algn="ctr" defTabSz="915988" eaLnBrk="0" hangingPunct="0">
              <a:spcBef>
                <a:spcPct val="30000"/>
              </a:spcBef>
              <a:spcAft>
                <a:spcPct val="30000"/>
              </a:spcAft>
              <a:defRPr/>
            </a:pPr>
            <a:r>
              <a:rPr lang="en-GB" dirty="0">
                <a:latin typeface="+mn-lt"/>
                <a:cs typeface="Arial" charset="0"/>
              </a:rPr>
              <a:t>Patient Satisfaction </a:t>
            </a:r>
          </a:p>
          <a:p>
            <a:pPr algn="ctr" defTabSz="915988" eaLnBrk="0" hangingPunct="0">
              <a:spcBef>
                <a:spcPct val="30000"/>
              </a:spcBef>
              <a:spcAft>
                <a:spcPct val="30000"/>
              </a:spcAft>
              <a:defRPr/>
            </a:pPr>
            <a:r>
              <a:rPr lang="en-GB" dirty="0">
                <a:latin typeface="+mn-lt"/>
                <a:cs typeface="Arial" charset="0"/>
              </a:rPr>
              <a:t>Improved Quality of Life</a:t>
            </a:r>
            <a:endParaRPr lang="en-US" dirty="0">
              <a:latin typeface="+mn-lt"/>
              <a:cs typeface="Arial" charset="0"/>
            </a:endParaRPr>
          </a:p>
        </p:txBody>
      </p:sp>
      <p:cxnSp>
        <p:nvCxnSpPr>
          <p:cNvPr id="2" name="AutoShape 20"/>
          <p:cNvCxnSpPr>
            <a:cxnSpLocks noChangeShapeType="1"/>
          </p:cNvCxnSpPr>
          <p:nvPr/>
        </p:nvCxnSpPr>
        <p:spPr bwMode="auto">
          <a:xfrm>
            <a:off x="2913063" y="2870200"/>
            <a:ext cx="554037" cy="1155700"/>
          </a:xfrm>
          <a:prstGeom prst="bentConnector3">
            <a:avLst>
              <a:gd name="adj1" fmla="val 50000"/>
            </a:avLst>
          </a:prstGeom>
          <a:noFill/>
          <a:ln w="38100">
            <a:solidFill>
              <a:schemeClr val="tx1"/>
            </a:solidFill>
            <a:miter lim="800000"/>
            <a:headEnd/>
            <a:tailEnd type="triangle" w="lg" len="med"/>
          </a:ln>
        </p:spPr>
      </p:cxnSp>
      <p:cxnSp>
        <p:nvCxnSpPr>
          <p:cNvPr id="5131" name="AutoShape 21"/>
          <p:cNvCxnSpPr>
            <a:cxnSpLocks noChangeShapeType="1"/>
            <a:stCxn id="5130" idx="3"/>
            <a:endCxn id="5126" idx="1"/>
          </p:cNvCxnSpPr>
          <p:nvPr/>
        </p:nvCxnSpPr>
        <p:spPr bwMode="auto">
          <a:xfrm flipV="1">
            <a:off x="5813425" y="3373438"/>
            <a:ext cx="407988" cy="641350"/>
          </a:xfrm>
          <a:prstGeom prst="straightConnector1">
            <a:avLst/>
          </a:prstGeom>
          <a:noFill/>
          <a:ln w="38100">
            <a:solidFill>
              <a:schemeClr val="tx1"/>
            </a:solidFill>
            <a:round/>
            <a:headEnd/>
            <a:tailEnd type="triangle" w="lg" len="med"/>
          </a:ln>
        </p:spPr>
      </p:cxnSp>
      <p:cxnSp>
        <p:nvCxnSpPr>
          <p:cNvPr id="5132" name="AutoShape 21"/>
          <p:cNvCxnSpPr>
            <a:cxnSpLocks noChangeShapeType="1"/>
            <a:stCxn id="5130" idx="3"/>
            <a:endCxn id="5127" idx="1"/>
          </p:cNvCxnSpPr>
          <p:nvPr/>
        </p:nvCxnSpPr>
        <p:spPr bwMode="auto">
          <a:xfrm>
            <a:off x="5813425" y="4014788"/>
            <a:ext cx="425450" cy="636587"/>
          </a:xfrm>
          <a:prstGeom prst="straightConnector1">
            <a:avLst/>
          </a:prstGeom>
          <a:noFill/>
          <a:ln w="38100">
            <a:solidFill>
              <a:schemeClr val="tx1"/>
            </a:solidFill>
            <a:round/>
            <a:headEnd/>
            <a:tailEnd type="triangle" w="lg" len="med"/>
          </a:ln>
        </p:spPr>
      </p:cxnSp>
      <p:sp>
        <p:nvSpPr>
          <p:cNvPr id="32" name="Rectangle 5"/>
          <p:cNvSpPr>
            <a:spLocks noChangeArrowheads="1"/>
          </p:cNvSpPr>
          <p:nvPr/>
        </p:nvSpPr>
        <p:spPr bwMode="auto">
          <a:xfrm>
            <a:off x="6238875" y="5508625"/>
            <a:ext cx="2322513" cy="1008063"/>
          </a:xfrm>
          <a:prstGeom prst="rect">
            <a:avLst/>
          </a:prstGeom>
          <a:solidFill>
            <a:srgbClr val="FFC000"/>
          </a:solidFill>
          <a:ln w="25400">
            <a:solidFill>
              <a:schemeClr val="tx1"/>
            </a:solidFill>
            <a:miter lim="800000"/>
            <a:headEnd type="none" w="sm" len="sm"/>
            <a:tailEnd type="none" w="sm" len="sm"/>
          </a:ln>
        </p:spPr>
        <p:txBody>
          <a:bodyPr lIns="91586" tIns="45793" rIns="91586" bIns="45793" anchor="ctr"/>
          <a:lstStyle/>
          <a:p>
            <a:pPr algn="ctr" defTabSz="915988" eaLnBrk="0" hangingPunct="0">
              <a:spcBef>
                <a:spcPct val="30000"/>
              </a:spcBef>
              <a:spcAft>
                <a:spcPct val="30000"/>
              </a:spcAft>
              <a:defRPr/>
            </a:pPr>
            <a:r>
              <a:rPr lang="en-GB" sz="1600" dirty="0">
                <a:latin typeface="+mn-lt"/>
                <a:cs typeface="Arial" charset="0"/>
              </a:rPr>
              <a:t>Physical Health</a:t>
            </a:r>
            <a:endParaRPr lang="en-US" sz="1600" dirty="0">
              <a:latin typeface="+mn-lt"/>
              <a:cs typeface="Arial" charset="0"/>
            </a:endParaRPr>
          </a:p>
        </p:txBody>
      </p:sp>
      <p:cxnSp>
        <p:nvCxnSpPr>
          <p:cNvPr id="17" name="Straight Connector 16"/>
          <p:cNvCxnSpPr>
            <a:stCxn id="5129" idx="3"/>
          </p:cNvCxnSpPr>
          <p:nvPr/>
        </p:nvCxnSpPr>
        <p:spPr>
          <a:xfrm flipV="1">
            <a:off x="2879725" y="4025900"/>
            <a:ext cx="309563" cy="1187450"/>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5625" y="404813"/>
            <a:ext cx="7328743" cy="584775"/>
          </a:xfrm>
          <a:prstGeom prst="rect">
            <a:avLst/>
          </a:prstGeom>
          <a:noFill/>
        </p:spPr>
        <p:txBody>
          <a:bodyPr wrap="square">
            <a:spAutoFit/>
          </a:bodyPr>
          <a:lstStyle/>
          <a:p>
            <a:pPr algn="ctr">
              <a:defRPr/>
            </a:pPr>
            <a:r>
              <a:rPr lang="en-GB" sz="3200" dirty="0">
                <a:solidFill>
                  <a:schemeClr val="tx2"/>
                </a:solidFill>
                <a:latin typeface="+mn-lt"/>
                <a:cs typeface="Arial" charset="0"/>
              </a:rPr>
              <a:t>Long-term Treatment Goals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GB" sz="3200" dirty="0" smtClean="0"/>
              <a:t>Barriers to Stability</a:t>
            </a:r>
          </a:p>
        </p:txBody>
      </p:sp>
      <p:sp>
        <p:nvSpPr>
          <p:cNvPr id="6147" name="Content Placeholder 2"/>
          <p:cNvSpPr>
            <a:spLocks noGrp="1"/>
          </p:cNvSpPr>
          <p:nvPr>
            <p:ph idx="1"/>
          </p:nvPr>
        </p:nvSpPr>
        <p:spPr>
          <a:solidFill>
            <a:schemeClr val="bg1"/>
          </a:solidFill>
        </p:spPr>
        <p:txBody>
          <a:bodyPr/>
          <a:lstStyle/>
          <a:p>
            <a:endParaRPr lang="en-GB" dirty="0" smtClean="0"/>
          </a:p>
          <a:p>
            <a:r>
              <a:rPr lang="en-GB" sz="2400" dirty="0" smtClean="0"/>
              <a:t>Inadequate efficacy</a:t>
            </a:r>
          </a:p>
          <a:p>
            <a:endParaRPr lang="en-GB" sz="2400" dirty="0" smtClean="0"/>
          </a:p>
          <a:p>
            <a:r>
              <a:rPr lang="en-GB" sz="2400" dirty="0" smtClean="0"/>
              <a:t>Poor adherence to treatment</a:t>
            </a:r>
          </a:p>
          <a:p>
            <a:endParaRPr lang="en-GB" sz="2400" dirty="0" smtClean="0"/>
          </a:p>
          <a:p>
            <a:r>
              <a:rPr lang="en-GB" sz="2400" dirty="0" smtClean="0"/>
              <a:t>Co-morbidities: ‘psychiatric’ and ‘physical’</a:t>
            </a:r>
          </a:p>
          <a:p>
            <a:endParaRPr lang="en-GB" sz="2400" dirty="0" smtClean="0"/>
          </a:p>
          <a:p>
            <a:r>
              <a:rPr lang="en-GB" sz="2400" dirty="0" smtClean="0"/>
              <a:t>Lack of family and/or social support</a:t>
            </a:r>
          </a:p>
          <a:p>
            <a:endParaRPr lang="en-GB" sz="2400" dirty="0" smtClean="0"/>
          </a:p>
          <a:p>
            <a:r>
              <a:rPr lang="en-GB" sz="2400" dirty="0" smtClean="0"/>
              <a:t>Stressful life events</a:t>
            </a:r>
          </a:p>
          <a:p>
            <a:endParaRPr lang="en-GB" dirty="0" smtClean="0"/>
          </a:p>
          <a:p>
            <a:endParaRPr lang="en-GB" dirty="0"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49838" y="1670050"/>
            <a:ext cx="3333750" cy="1123950"/>
            <a:chOff x="4241" y="1052"/>
            <a:chExt cx="2800" cy="708"/>
          </a:xfrm>
          <a:solidFill>
            <a:srgbClr val="FFC000"/>
          </a:solidFill>
        </p:grpSpPr>
        <p:sp>
          <p:nvSpPr>
            <p:cNvPr id="13335" name="Line 3"/>
            <p:cNvSpPr>
              <a:spLocks noChangeShapeType="1"/>
            </p:cNvSpPr>
            <p:nvPr/>
          </p:nvSpPr>
          <p:spPr bwMode="auto">
            <a:xfrm flipH="1">
              <a:off x="4241" y="1236"/>
              <a:ext cx="765" cy="524"/>
            </a:xfrm>
            <a:prstGeom prst="line">
              <a:avLst/>
            </a:prstGeom>
            <a:grpFill/>
            <a:ln w="28575">
              <a:solidFill>
                <a:schemeClr val="tx1"/>
              </a:solidFill>
              <a:round/>
              <a:headEnd/>
              <a:tailEnd/>
            </a:ln>
            <a:extLst/>
          </p:spPr>
          <p:txBody>
            <a:bodyPr>
              <a:spAutoFit/>
            </a:bodyPr>
            <a:lstStyle/>
            <a:p>
              <a:pPr>
                <a:defRPr/>
              </a:pPr>
              <a:endParaRPr lang="en-GB">
                <a:latin typeface="Arial" charset="0"/>
                <a:cs typeface="Arial" charset="0"/>
              </a:endParaRPr>
            </a:p>
          </p:txBody>
        </p:sp>
        <p:sp>
          <p:nvSpPr>
            <p:cNvPr id="13336" name="AutoShape 4"/>
            <p:cNvSpPr>
              <a:spLocks noChangeArrowheads="1"/>
            </p:cNvSpPr>
            <p:nvPr/>
          </p:nvSpPr>
          <p:spPr bwMode="auto">
            <a:xfrm>
              <a:off x="4985" y="1052"/>
              <a:ext cx="2056" cy="392"/>
            </a:xfrm>
            <a:prstGeom prst="roundRect">
              <a:avLst>
                <a:gd name="adj" fmla="val 16667"/>
              </a:avLst>
            </a:prstGeom>
            <a:grpFill/>
            <a:ln w="28575">
              <a:solidFill>
                <a:schemeClr val="tx1"/>
              </a:solidFill>
              <a:round/>
              <a:headEnd type="none" w="sm" len="sm"/>
              <a:tailEnd type="none" w="sm" len="sm"/>
            </a:ln>
          </p:spPr>
          <p:txBody>
            <a:bodyPr wrap="none" lIns="91578" tIns="45789" rIns="91578" bIns="45789" anchor="ctr"/>
            <a:lstStyle/>
            <a:p>
              <a:pPr algn="ctr" defTabSz="915988" eaLnBrk="0" hangingPunct="0">
                <a:defRPr/>
              </a:pPr>
              <a:r>
                <a:rPr lang="en-GB" sz="1600" dirty="0">
                  <a:solidFill>
                    <a:srgbClr val="000000"/>
                  </a:solidFill>
                  <a:latin typeface="+mn-lt"/>
                  <a:cs typeface="Arial" charset="0"/>
                </a:rPr>
                <a:t>Increased suicide rates</a:t>
              </a:r>
              <a:endParaRPr lang="en-US" sz="1600" dirty="0">
                <a:latin typeface="+mn-lt"/>
                <a:cs typeface="Arial" charset="0"/>
              </a:endParaRPr>
            </a:p>
          </p:txBody>
        </p:sp>
      </p:grpSp>
      <p:grpSp>
        <p:nvGrpSpPr>
          <p:cNvPr id="3" name="Group 5"/>
          <p:cNvGrpSpPr>
            <a:grpSpLocks/>
          </p:cNvGrpSpPr>
          <p:nvPr/>
        </p:nvGrpSpPr>
        <p:grpSpPr bwMode="auto">
          <a:xfrm>
            <a:off x="5175250" y="3722688"/>
            <a:ext cx="2522538" cy="1223962"/>
            <a:chOff x="4346" y="2345"/>
            <a:chExt cx="2119" cy="771"/>
          </a:xfrm>
        </p:grpSpPr>
        <p:sp>
          <p:nvSpPr>
            <p:cNvPr id="7183" name="Line 6"/>
            <p:cNvSpPr>
              <a:spLocks noChangeShapeType="1"/>
            </p:cNvSpPr>
            <p:nvPr/>
          </p:nvSpPr>
          <p:spPr bwMode="auto">
            <a:xfrm>
              <a:off x="4346" y="2345"/>
              <a:ext cx="764" cy="545"/>
            </a:xfrm>
            <a:prstGeom prst="line">
              <a:avLst/>
            </a:prstGeom>
            <a:noFill/>
            <a:ln w="28575">
              <a:solidFill>
                <a:schemeClr val="tx1"/>
              </a:solidFill>
              <a:round/>
              <a:headEnd/>
              <a:tailEnd/>
            </a:ln>
          </p:spPr>
          <p:txBody>
            <a:bodyPr>
              <a:spAutoFit/>
            </a:bodyPr>
            <a:lstStyle/>
            <a:p>
              <a:endParaRPr lang="en-CA"/>
            </a:p>
          </p:txBody>
        </p:sp>
        <p:sp>
          <p:nvSpPr>
            <p:cNvPr id="13334" name="AutoShape 7"/>
            <p:cNvSpPr>
              <a:spLocks noChangeArrowheads="1"/>
            </p:cNvSpPr>
            <p:nvPr/>
          </p:nvSpPr>
          <p:spPr bwMode="auto">
            <a:xfrm>
              <a:off x="4970" y="2628"/>
              <a:ext cx="1495" cy="488"/>
            </a:xfrm>
            <a:prstGeom prst="roundRect">
              <a:avLst>
                <a:gd name="adj" fmla="val 16667"/>
              </a:avLst>
            </a:prstGeom>
            <a:solidFill>
              <a:srgbClr val="FFCC00"/>
            </a:solidFill>
            <a:ln w="28575">
              <a:solidFill>
                <a:schemeClr val="tx1"/>
              </a:solidFill>
              <a:round/>
              <a:headEnd type="none" w="sm" len="sm"/>
              <a:tailEnd type="none" w="sm" len="sm"/>
            </a:ln>
          </p:spPr>
          <p:txBody>
            <a:bodyPr wrap="none" lIns="91578" tIns="45789" rIns="91578" bIns="45789" anchor="ctr"/>
            <a:lstStyle/>
            <a:p>
              <a:pPr algn="ctr" defTabSz="915988" eaLnBrk="0" hangingPunct="0">
                <a:defRPr/>
              </a:pPr>
              <a:endParaRPr lang="en-GB" sz="1600" dirty="0">
                <a:solidFill>
                  <a:srgbClr val="000000"/>
                </a:solidFill>
                <a:latin typeface="+mn-lt"/>
                <a:cs typeface="Arial" charset="0"/>
              </a:endParaRPr>
            </a:p>
            <a:p>
              <a:pPr algn="ctr" defTabSz="915988" eaLnBrk="0" hangingPunct="0">
                <a:defRPr/>
              </a:pPr>
              <a:r>
                <a:rPr lang="en-GB" sz="1600" dirty="0">
                  <a:solidFill>
                    <a:srgbClr val="000000"/>
                  </a:solidFill>
                  <a:latin typeface="+mn-lt"/>
                  <a:cs typeface="Arial" charset="0"/>
                </a:rPr>
                <a:t>Impaired </a:t>
              </a:r>
            </a:p>
            <a:p>
              <a:pPr algn="ctr" defTabSz="915988" eaLnBrk="0" hangingPunct="0">
                <a:defRPr/>
              </a:pPr>
              <a:r>
                <a:rPr lang="en-GB" sz="1600" dirty="0">
                  <a:solidFill>
                    <a:srgbClr val="000000"/>
                  </a:solidFill>
                  <a:latin typeface="+mn-lt"/>
                  <a:cs typeface="Arial" charset="0"/>
                </a:rPr>
                <a:t>Quality of Life</a:t>
              </a:r>
            </a:p>
            <a:p>
              <a:pPr algn="ctr" defTabSz="915988" eaLnBrk="0" hangingPunct="0">
                <a:defRPr/>
              </a:pPr>
              <a:endParaRPr lang="en-US" sz="1600" dirty="0">
                <a:latin typeface="+mn-lt"/>
                <a:cs typeface="Arial" charset="0"/>
              </a:endParaRPr>
            </a:p>
          </p:txBody>
        </p:sp>
      </p:grpSp>
      <p:sp>
        <p:nvSpPr>
          <p:cNvPr id="7172" name="Rectangle 8"/>
          <p:cNvSpPr>
            <a:spLocks noGrp="1" noChangeArrowheads="1"/>
          </p:cNvSpPr>
          <p:nvPr>
            <p:ph type="title"/>
          </p:nvPr>
        </p:nvSpPr>
        <p:spPr>
          <a:xfrm>
            <a:off x="107950" y="188913"/>
            <a:ext cx="9132888" cy="1143000"/>
          </a:xfrm>
        </p:spPr>
        <p:txBody>
          <a:bodyPr/>
          <a:lstStyle/>
          <a:p>
            <a:r>
              <a:rPr lang="en-GB" smtClean="0"/>
              <a:t/>
            </a:r>
            <a:br>
              <a:rPr lang="en-GB" smtClean="0"/>
            </a:br>
            <a:r>
              <a:rPr lang="en-GB" smtClean="0"/>
              <a:t>   Potential Consequences of Multiple Episodes </a:t>
            </a:r>
            <a:br>
              <a:rPr lang="en-GB" smtClean="0"/>
            </a:br>
            <a:endParaRPr lang="en-GB" smtClean="0"/>
          </a:p>
        </p:txBody>
      </p:sp>
      <p:grpSp>
        <p:nvGrpSpPr>
          <p:cNvPr id="4" name="Group 9"/>
          <p:cNvGrpSpPr>
            <a:grpSpLocks/>
          </p:cNvGrpSpPr>
          <p:nvPr/>
        </p:nvGrpSpPr>
        <p:grpSpPr bwMode="auto">
          <a:xfrm>
            <a:off x="1258888" y="1566863"/>
            <a:ext cx="3203575" cy="1155700"/>
            <a:chOff x="1029" y="989"/>
            <a:chExt cx="2437" cy="728"/>
          </a:xfrm>
        </p:grpSpPr>
        <p:sp>
          <p:nvSpPr>
            <p:cNvPr id="7181" name="Line 10"/>
            <p:cNvSpPr>
              <a:spLocks noChangeShapeType="1"/>
            </p:cNvSpPr>
            <p:nvPr/>
          </p:nvSpPr>
          <p:spPr bwMode="auto">
            <a:xfrm>
              <a:off x="2702" y="1172"/>
              <a:ext cx="764" cy="545"/>
            </a:xfrm>
            <a:prstGeom prst="line">
              <a:avLst/>
            </a:prstGeom>
            <a:noFill/>
            <a:ln w="28575">
              <a:solidFill>
                <a:schemeClr val="tx1"/>
              </a:solidFill>
              <a:round/>
              <a:headEnd/>
              <a:tailEnd/>
            </a:ln>
          </p:spPr>
          <p:txBody>
            <a:bodyPr>
              <a:spAutoFit/>
            </a:bodyPr>
            <a:lstStyle/>
            <a:p>
              <a:endParaRPr lang="en-CA"/>
            </a:p>
          </p:txBody>
        </p:sp>
        <p:sp>
          <p:nvSpPr>
            <p:cNvPr id="13332" name="AutoShape 11"/>
            <p:cNvSpPr>
              <a:spLocks noChangeArrowheads="1"/>
            </p:cNvSpPr>
            <p:nvPr/>
          </p:nvSpPr>
          <p:spPr bwMode="auto">
            <a:xfrm>
              <a:off x="1029" y="989"/>
              <a:ext cx="1776" cy="540"/>
            </a:xfrm>
            <a:prstGeom prst="roundRect">
              <a:avLst>
                <a:gd name="adj" fmla="val 16667"/>
              </a:avLst>
            </a:prstGeom>
            <a:solidFill>
              <a:srgbClr val="FFC000"/>
            </a:solidFill>
            <a:ln w="28575">
              <a:solidFill>
                <a:schemeClr val="tx1"/>
              </a:solidFill>
              <a:round/>
              <a:headEnd type="none" w="sm" len="sm"/>
              <a:tailEnd type="none" w="sm" len="sm"/>
            </a:ln>
          </p:spPr>
          <p:txBody>
            <a:bodyPr wrap="none" lIns="91578" tIns="45789" rIns="91578" bIns="45789" anchor="ctr"/>
            <a:lstStyle/>
            <a:p>
              <a:pPr algn="ctr" defTabSz="915988" eaLnBrk="0" hangingPunct="0">
                <a:defRPr/>
              </a:pPr>
              <a:r>
                <a:rPr lang="en-GB" sz="1600" dirty="0">
                  <a:solidFill>
                    <a:srgbClr val="000000"/>
                  </a:solidFill>
                  <a:latin typeface="+mn-lt"/>
                  <a:cs typeface="Arial" charset="0"/>
                </a:rPr>
                <a:t>Declining response</a:t>
              </a:r>
              <a:br>
                <a:rPr lang="en-GB" sz="1600" dirty="0">
                  <a:solidFill>
                    <a:srgbClr val="000000"/>
                  </a:solidFill>
                  <a:latin typeface="+mn-lt"/>
                  <a:cs typeface="Arial" charset="0"/>
                </a:rPr>
              </a:br>
              <a:r>
                <a:rPr lang="en-GB" sz="1600" dirty="0">
                  <a:solidFill>
                    <a:srgbClr val="000000"/>
                  </a:solidFill>
                  <a:latin typeface="+mn-lt"/>
                  <a:cs typeface="Arial" charset="0"/>
                </a:rPr>
                <a:t>to lithium treatment</a:t>
              </a:r>
              <a:endParaRPr lang="en-US" sz="1600" dirty="0">
                <a:latin typeface="+mn-lt"/>
                <a:cs typeface="Arial" charset="0"/>
              </a:endParaRPr>
            </a:p>
          </p:txBody>
        </p:sp>
      </p:grpSp>
      <p:grpSp>
        <p:nvGrpSpPr>
          <p:cNvPr id="5" name="Group 12"/>
          <p:cNvGrpSpPr>
            <a:grpSpLocks/>
          </p:cNvGrpSpPr>
          <p:nvPr/>
        </p:nvGrpSpPr>
        <p:grpSpPr bwMode="auto">
          <a:xfrm>
            <a:off x="1589088" y="3035300"/>
            <a:ext cx="2101850" cy="581025"/>
            <a:chOff x="1334" y="1913"/>
            <a:chExt cx="1766" cy="366"/>
          </a:xfrm>
          <a:solidFill>
            <a:srgbClr val="FFCC00"/>
          </a:solidFill>
        </p:grpSpPr>
        <p:sp>
          <p:nvSpPr>
            <p:cNvPr id="13329" name="Line 13"/>
            <p:cNvSpPr>
              <a:spLocks noChangeShapeType="1"/>
            </p:cNvSpPr>
            <p:nvPr/>
          </p:nvSpPr>
          <p:spPr bwMode="auto">
            <a:xfrm>
              <a:off x="2346" y="2105"/>
              <a:ext cx="754" cy="0"/>
            </a:xfrm>
            <a:prstGeom prst="line">
              <a:avLst/>
            </a:prstGeom>
            <a:grpFill/>
            <a:ln w="28575">
              <a:solidFill>
                <a:schemeClr val="tx1"/>
              </a:solidFill>
              <a:round/>
              <a:headEnd/>
              <a:tailEnd/>
            </a:ln>
            <a:extLst/>
          </p:spPr>
          <p:txBody>
            <a:bodyPr>
              <a:spAutoFit/>
            </a:bodyPr>
            <a:lstStyle/>
            <a:p>
              <a:pPr>
                <a:defRPr/>
              </a:pPr>
              <a:endParaRPr lang="en-GB">
                <a:latin typeface="Arial" charset="0"/>
                <a:cs typeface="Arial" charset="0"/>
              </a:endParaRPr>
            </a:p>
          </p:txBody>
        </p:sp>
        <p:sp>
          <p:nvSpPr>
            <p:cNvPr id="13330" name="AutoShape 14"/>
            <p:cNvSpPr>
              <a:spLocks noChangeArrowheads="1"/>
            </p:cNvSpPr>
            <p:nvPr/>
          </p:nvSpPr>
          <p:spPr bwMode="auto">
            <a:xfrm>
              <a:off x="1334" y="1913"/>
              <a:ext cx="1103" cy="366"/>
            </a:xfrm>
            <a:prstGeom prst="roundRect">
              <a:avLst>
                <a:gd name="adj" fmla="val 16667"/>
              </a:avLst>
            </a:prstGeom>
            <a:grpFill/>
            <a:ln w="28575">
              <a:solidFill>
                <a:schemeClr val="tx1"/>
              </a:solidFill>
              <a:round/>
              <a:headEnd type="none" w="sm" len="sm"/>
              <a:tailEnd type="none" w="sm" len="sm"/>
            </a:ln>
          </p:spPr>
          <p:txBody>
            <a:bodyPr wrap="none" lIns="91578" tIns="45789" rIns="91578" bIns="45789" anchor="ctr"/>
            <a:lstStyle/>
            <a:p>
              <a:pPr algn="ctr" defTabSz="915988" eaLnBrk="0" hangingPunct="0">
                <a:defRPr/>
              </a:pPr>
              <a:r>
                <a:rPr lang="en-GB" sz="1600" dirty="0">
                  <a:solidFill>
                    <a:srgbClr val="000000"/>
                  </a:solidFill>
                  <a:latin typeface="+mn-lt"/>
                  <a:cs typeface="Arial" charset="0"/>
                </a:rPr>
                <a:t>Disability</a:t>
              </a:r>
            </a:p>
          </p:txBody>
        </p:sp>
      </p:grpSp>
      <p:grpSp>
        <p:nvGrpSpPr>
          <p:cNvPr id="6" name="Group 15"/>
          <p:cNvGrpSpPr>
            <a:grpSpLocks/>
          </p:cNvGrpSpPr>
          <p:nvPr/>
        </p:nvGrpSpPr>
        <p:grpSpPr bwMode="auto">
          <a:xfrm>
            <a:off x="636588" y="3775075"/>
            <a:ext cx="3378200" cy="1558925"/>
            <a:chOff x="535" y="2378"/>
            <a:chExt cx="2837" cy="982"/>
          </a:xfrm>
          <a:solidFill>
            <a:srgbClr val="FFC000"/>
          </a:solidFill>
        </p:grpSpPr>
        <p:sp>
          <p:nvSpPr>
            <p:cNvPr id="13327" name="Line 16"/>
            <p:cNvSpPr>
              <a:spLocks noChangeShapeType="1"/>
            </p:cNvSpPr>
            <p:nvPr/>
          </p:nvSpPr>
          <p:spPr bwMode="auto">
            <a:xfrm flipH="1">
              <a:off x="2607" y="2378"/>
              <a:ext cx="765" cy="524"/>
            </a:xfrm>
            <a:prstGeom prst="line">
              <a:avLst/>
            </a:prstGeom>
            <a:grpFill/>
            <a:ln w="28575">
              <a:solidFill>
                <a:schemeClr val="tx1"/>
              </a:solidFill>
              <a:round/>
              <a:headEnd/>
              <a:tailEnd/>
            </a:ln>
            <a:extLst/>
          </p:spPr>
          <p:txBody>
            <a:bodyPr>
              <a:spAutoFit/>
            </a:bodyPr>
            <a:lstStyle/>
            <a:p>
              <a:pPr>
                <a:defRPr/>
              </a:pPr>
              <a:endParaRPr lang="en-GB">
                <a:latin typeface="Arial" charset="0"/>
                <a:cs typeface="Arial" charset="0"/>
              </a:endParaRPr>
            </a:p>
          </p:txBody>
        </p:sp>
        <p:sp>
          <p:nvSpPr>
            <p:cNvPr id="13328" name="AutoShape 17"/>
            <p:cNvSpPr>
              <a:spLocks noChangeArrowheads="1"/>
            </p:cNvSpPr>
            <p:nvPr/>
          </p:nvSpPr>
          <p:spPr bwMode="auto">
            <a:xfrm>
              <a:off x="535" y="2619"/>
              <a:ext cx="2273" cy="741"/>
            </a:xfrm>
            <a:prstGeom prst="roundRect">
              <a:avLst>
                <a:gd name="adj" fmla="val 16667"/>
              </a:avLst>
            </a:prstGeom>
            <a:grpFill/>
            <a:ln w="28575">
              <a:solidFill>
                <a:schemeClr val="tx1"/>
              </a:solidFill>
              <a:round/>
              <a:headEnd type="none" w="sm" len="sm"/>
              <a:tailEnd type="none" w="sm" len="sm"/>
            </a:ln>
          </p:spPr>
          <p:txBody>
            <a:bodyPr wrap="none" lIns="91578" tIns="45789" rIns="91578" bIns="45789" anchor="ctr"/>
            <a:lstStyle/>
            <a:p>
              <a:pPr algn="ctr" defTabSz="915988" eaLnBrk="0" hangingPunct="0">
                <a:defRPr/>
              </a:pPr>
              <a:r>
                <a:rPr lang="en-GB" sz="1600" dirty="0">
                  <a:solidFill>
                    <a:srgbClr val="000000"/>
                  </a:solidFill>
                  <a:latin typeface="+mn-lt"/>
                  <a:cs typeface="Arial" charset="0"/>
                </a:rPr>
                <a:t>Increased cardiovascular </a:t>
              </a:r>
            </a:p>
            <a:p>
              <a:pPr algn="ctr" defTabSz="915988" eaLnBrk="0" hangingPunct="0">
                <a:defRPr/>
              </a:pPr>
              <a:r>
                <a:rPr lang="en-GB" sz="1600" dirty="0">
                  <a:solidFill>
                    <a:srgbClr val="000000"/>
                  </a:solidFill>
                  <a:latin typeface="+mn-lt"/>
                  <a:cs typeface="Arial" charset="0"/>
                </a:rPr>
                <a:t>morbidity?</a:t>
              </a:r>
              <a:r>
                <a:rPr lang="en-GB" sz="1600" dirty="0">
                  <a:latin typeface="+mn-lt"/>
                  <a:cs typeface="Arial" charset="0"/>
                </a:rPr>
                <a:t> </a:t>
              </a:r>
              <a:endParaRPr lang="en-US" sz="1600" dirty="0">
                <a:latin typeface="+mn-lt"/>
                <a:cs typeface="Arial" charset="0"/>
              </a:endParaRPr>
            </a:p>
          </p:txBody>
        </p:sp>
      </p:grpSp>
      <p:grpSp>
        <p:nvGrpSpPr>
          <p:cNvPr id="7" name="Group 18"/>
          <p:cNvGrpSpPr>
            <a:grpSpLocks/>
          </p:cNvGrpSpPr>
          <p:nvPr/>
        </p:nvGrpSpPr>
        <p:grpSpPr bwMode="auto">
          <a:xfrm>
            <a:off x="3541713" y="3973513"/>
            <a:ext cx="2078037" cy="2178050"/>
            <a:chOff x="2975" y="2503"/>
            <a:chExt cx="1745" cy="1372"/>
          </a:xfrm>
        </p:grpSpPr>
        <p:sp>
          <p:nvSpPr>
            <p:cNvPr id="7179" name="Line 19"/>
            <p:cNvSpPr>
              <a:spLocks noChangeShapeType="1"/>
            </p:cNvSpPr>
            <p:nvPr/>
          </p:nvSpPr>
          <p:spPr bwMode="auto">
            <a:xfrm>
              <a:off x="3843" y="2503"/>
              <a:ext cx="0" cy="859"/>
            </a:xfrm>
            <a:prstGeom prst="line">
              <a:avLst/>
            </a:prstGeom>
            <a:noFill/>
            <a:ln w="28575">
              <a:solidFill>
                <a:schemeClr val="tx1"/>
              </a:solidFill>
              <a:round/>
              <a:headEnd/>
              <a:tailEnd/>
            </a:ln>
          </p:spPr>
          <p:txBody>
            <a:bodyPr>
              <a:spAutoFit/>
            </a:bodyPr>
            <a:lstStyle/>
            <a:p>
              <a:endParaRPr lang="en-CA"/>
            </a:p>
          </p:txBody>
        </p:sp>
        <p:sp>
          <p:nvSpPr>
            <p:cNvPr id="13326" name="AutoShape 20"/>
            <p:cNvSpPr>
              <a:spLocks noChangeArrowheads="1"/>
            </p:cNvSpPr>
            <p:nvPr/>
          </p:nvSpPr>
          <p:spPr bwMode="auto">
            <a:xfrm>
              <a:off x="2975" y="3211"/>
              <a:ext cx="1745" cy="664"/>
            </a:xfrm>
            <a:prstGeom prst="roundRect">
              <a:avLst>
                <a:gd name="adj" fmla="val 16667"/>
              </a:avLst>
            </a:prstGeom>
            <a:solidFill>
              <a:srgbClr val="FFCC00"/>
            </a:solidFill>
            <a:ln w="28575">
              <a:solidFill>
                <a:schemeClr val="tx1"/>
              </a:solidFill>
              <a:round/>
              <a:headEnd type="none" w="sm" len="sm"/>
              <a:tailEnd type="none" w="sm" len="sm"/>
            </a:ln>
          </p:spPr>
          <p:txBody>
            <a:bodyPr wrap="none" lIns="91578" tIns="45789" rIns="91578" bIns="45789" anchor="ctr"/>
            <a:lstStyle/>
            <a:p>
              <a:pPr algn="ctr" defTabSz="915988" eaLnBrk="0" hangingPunct="0">
                <a:defRPr/>
              </a:pPr>
              <a:r>
                <a:rPr lang="en-GB" sz="1600" dirty="0">
                  <a:solidFill>
                    <a:srgbClr val="000000"/>
                  </a:solidFill>
                  <a:latin typeface="+mn-lt"/>
                  <a:cs typeface="Arial" charset="0"/>
                </a:rPr>
                <a:t>Cognitive </a:t>
              </a:r>
            </a:p>
            <a:p>
              <a:pPr algn="ctr" defTabSz="915988" eaLnBrk="0" hangingPunct="0">
                <a:defRPr/>
              </a:pPr>
              <a:r>
                <a:rPr lang="en-GB" sz="1600" dirty="0">
                  <a:solidFill>
                    <a:srgbClr val="000000"/>
                  </a:solidFill>
                  <a:latin typeface="+mn-lt"/>
                  <a:cs typeface="Arial" charset="0"/>
                </a:rPr>
                <a:t>impairment</a:t>
              </a:r>
              <a:br>
                <a:rPr lang="en-GB" sz="1600" dirty="0">
                  <a:solidFill>
                    <a:srgbClr val="000000"/>
                  </a:solidFill>
                  <a:latin typeface="+mn-lt"/>
                  <a:cs typeface="Arial" charset="0"/>
                </a:rPr>
              </a:br>
              <a:r>
                <a:rPr lang="en-GB" sz="1600" dirty="0">
                  <a:solidFill>
                    <a:srgbClr val="000000"/>
                  </a:solidFill>
                  <a:latin typeface="+mn-lt"/>
                  <a:cs typeface="Arial" charset="0"/>
                </a:rPr>
                <a:t> and changes in</a:t>
              </a:r>
            </a:p>
            <a:p>
              <a:pPr algn="ctr" defTabSz="915988" eaLnBrk="0" hangingPunct="0">
                <a:defRPr/>
              </a:pPr>
              <a:r>
                <a:rPr lang="en-GB" sz="1600" dirty="0">
                  <a:solidFill>
                    <a:srgbClr val="000000"/>
                  </a:solidFill>
                  <a:latin typeface="+mn-lt"/>
                  <a:cs typeface="Arial" charset="0"/>
                </a:rPr>
                <a:t>brain structure</a:t>
              </a:r>
              <a:endParaRPr lang="en-US" sz="1600" dirty="0">
                <a:latin typeface="+mn-lt"/>
                <a:cs typeface="Arial" charset="0"/>
              </a:endParaRPr>
            </a:p>
          </p:txBody>
        </p:sp>
      </p:grpSp>
      <p:sp>
        <p:nvSpPr>
          <p:cNvPr id="13322" name="Oval 24"/>
          <p:cNvSpPr>
            <a:spLocks noChangeArrowheads="1"/>
          </p:cNvSpPr>
          <p:nvPr/>
        </p:nvSpPr>
        <p:spPr bwMode="auto">
          <a:xfrm>
            <a:off x="3592513" y="2532063"/>
            <a:ext cx="1963737" cy="1600200"/>
          </a:xfrm>
          <a:prstGeom prst="ellipse">
            <a:avLst/>
          </a:prstGeom>
          <a:solidFill>
            <a:srgbClr val="FF0000"/>
          </a:solidFill>
          <a:ln w="28575">
            <a:solidFill>
              <a:schemeClr val="tx1"/>
            </a:solidFill>
            <a:round/>
            <a:headEnd type="none" w="sm" len="sm"/>
            <a:tailEnd type="none" w="sm" len="sm"/>
          </a:ln>
        </p:spPr>
        <p:txBody>
          <a:bodyPr wrap="none" lIns="91578" tIns="45789" rIns="91578" bIns="45789" anchor="ctr"/>
          <a:lstStyle/>
          <a:p>
            <a:pPr algn="ctr" defTabSz="915988" eaLnBrk="0" hangingPunct="0">
              <a:defRPr/>
            </a:pPr>
            <a:r>
              <a:rPr lang="en-GB" sz="1600" dirty="0">
                <a:latin typeface="+mn-lt"/>
                <a:cs typeface="Arial" charset="0"/>
              </a:rPr>
              <a:t>Multiple</a:t>
            </a:r>
            <a:br>
              <a:rPr lang="en-GB" sz="1600" dirty="0">
                <a:latin typeface="+mn-lt"/>
                <a:cs typeface="Arial" charset="0"/>
              </a:rPr>
            </a:br>
            <a:r>
              <a:rPr lang="en-GB" sz="1600" dirty="0">
                <a:latin typeface="+mn-lt"/>
                <a:cs typeface="Arial" charset="0"/>
              </a:rPr>
              <a:t>episodes</a:t>
            </a:r>
            <a:endParaRPr lang="en-US" sz="1600" dirty="0">
              <a:latin typeface="+mn-lt"/>
              <a:cs typeface="Arial" charset="0"/>
            </a:endParaRPr>
          </a:p>
        </p:txBody>
      </p:sp>
      <p:sp>
        <p:nvSpPr>
          <p:cNvPr id="7178" name="TextBox 8"/>
          <p:cNvSpPr txBox="1">
            <a:spLocks noChangeArrowheads="1"/>
          </p:cNvSpPr>
          <p:nvPr/>
        </p:nvSpPr>
        <p:spPr bwMode="auto">
          <a:xfrm>
            <a:off x="6335713" y="5949950"/>
            <a:ext cx="973137" cy="368300"/>
          </a:xfrm>
          <a:prstGeom prst="rect">
            <a:avLst/>
          </a:prstGeom>
          <a:solidFill>
            <a:schemeClr val="bg1"/>
          </a:solidFill>
          <a:ln w="9525">
            <a:noFill/>
            <a:miter lim="800000"/>
            <a:headEnd/>
            <a:tailEnd/>
          </a:ln>
        </p:spPr>
        <p:txBody>
          <a:bodyPr>
            <a:spAutoFit/>
          </a:bodyPr>
          <a:lstStyle/>
          <a:p>
            <a:endParaRPr lang="en-GB"/>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5900" y="0"/>
            <a:ext cx="8532813" cy="1341438"/>
          </a:xfrm>
        </p:spPr>
        <p:txBody>
          <a:bodyPr/>
          <a:lstStyle/>
          <a:p>
            <a:pPr>
              <a:lnSpc>
                <a:spcPct val="150000"/>
              </a:lnSpc>
            </a:pPr>
            <a:r>
              <a:rPr lang="en-GB" smtClean="0"/>
              <a:t>Guidelines on Maintenance Therapy:</a:t>
            </a:r>
            <a:br>
              <a:rPr lang="en-GB" smtClean="0"/>
            </a:br>
            <a:r>
              <a:rPr lang="en-GB" sz="1800" smtClean="0"/>
              <a:t>British Association for Psychopharmacology</a:t>
            </a:r>
          </a:p>
        </p:txBody>
      </p:sp>
      <p:sp>
        <p:nvSpPr>
          <p:cNvPr id="4" name="TextBox 3"/>
          <p:cNvSpPr txBox="1"/>
          <p:nvPr/>
        </p:nvSpPr>
        <p:spPr>
          <a:xfrm>
            <a:off x="215900" y="2700338"/>
            <a:ext cx="2232025" cy="584200"/>
          </a:xfrm>
          <a:prstGeom prst="rect">
            <a:avLst/>
          </a:prstGeom>
          <a:noFill/>
          <a:ln>
            <a:solidFill>
              <a:schemeClr val="tx1"/>
            </a:solidFill>
          </a:ln>
        </p:spPr>
        <p:txBody>
          <a:bodyPr>
            <a:spAutoFit/>
          </a:bodyPr>
          <a:lstStyle/>
          <a:p>
            <a:pPr algn="ctr">
              <a:defRPr/>
            </a:pPr>
            <a:r>
              <a:rPr lang="en-GB" sz="1600" b="1" dirty="0">
                <a:solidFill>
                  <a:srgbClr val="C00000"/>
                </a:solidFill>
                <a:latin typeface="+mn-lt"/>
                <a:cs typeface="Arial" charset="0"/>
              </a:rPr>
              <a:t>Prevention of </a:t>
            </a:r>
          </a:p>
          <a:p>
            <a:pPr algn="ctr">
              <a:defRPr/>
            </a:pPr>
            <a:r>
              <a:rPr lang="en-GB" sz="1600" b="1" dirty="0">
                <a:solidFill>
                  <a:srgbClr val="C00000"/>
                </a:solidFill>
                <a:latin typeface="+mn-lt"/>
                <a:cs typeface="Arial" charset="0"/>
              </a:rPr>
              <a:t>Mania </a:t>
            </a:r>
          </a:p>
        </p:txBody>
      </p:sp>
      <p:sp>
        <p:nvSpPr>
          <p:cNvPr id="5" name="TextBox 4"/>
          <p:cNvSpPr txBox="1"/>
          <p:nvPr/>
        </p:nvSpPr>
        <p:spPr>
          <a:xfrm>
            <a:off x="215900" y="4392613"/>
            <a:ext cx="2232025" cy="584200"/>
          </a:xfrm>
          <a:prstGeom prst="rect">
            <a:avLst/>
          </a:prstGeom>
          <a:noFill/>
          <a:ln>
            <a:solidFill>
              <a:schemeClr val="tx1"/>
            </a:solidFill>
          </a:ln>
        </p:spPr>
        <p:txBody>
          <a:bodyPr>
            <a:spAutoFit/>
          </a:bodyPr>
          <a:lstStyle/>
          <a:p>
            <a:pPr algn="ctr">
              <a:defRPr/>
            </a:pPr>
            <a:r>
              <a:rPr lang="en-GB" sz="1600" b="1" dirty="0">
                <a:solidFill>
                  <a:srgbClr val="C00000"/>
                </a:solidFill>
                <a:latin typeface="+mn-lt"/>
                <a:cs typeface="Arial" charset="0"/>
              </a:rPr>
              <a:t>Prevention of Depression</a:t>
            </a:r>
          </a:p>
        </p:txBody>
      </p:sp>
      <p:sp>
        <p:nvSpPr>
          <p:cNvPr id="8" name="TextBox 7"/>
          <p:cNvSpPr txBox="1"/>
          <p:nvPr/>
        </p:nvSpPr>
        <p:spPr>
          <a:xfrm>
            <a:off x="3168650" y="1655763"/>
            <a:ext cx="1439863" cy="2484437"/>
          </a:xfrm>
          <a:prstGeom prst="rect">
            <a:avLst/>
          </a:prstGeom>
          <a:solidFill>
            <a:srgbClr val="FFC000"/>
          </a:solidFill>
          <a:ln>
            <a:solidFill>
              <a:schemeClr val="tx1"/>
            </a:solidFill>
          </a:ln>
        </p:spPr>
        <p:txBody>
          <a:bodyPr>
            <a:spAutoFit/>
          </a:bodyPr>
          <a:lstStyle/>
          <a:p>
            <a:pPr algn="ctr">
              <a:lnSpc>
                <a:spcPct val="150000"/>
              </a:lnSpc>
              <a:defRPr/>
            </a:pPr>
            <a:r>
              <a:rPr lang="en-GB" sz="1600" b="1" u="sng" dirty="0">
                <a:solidFill>
                  <a:srgbClr val="C00000"/>
                </a:solidFill>
                <a:latin typeface="+mn-lt"/>
                <a:cs typeface="Arial" charset="0"/>
              </a:rPr>
              <a:t>First Line</a:t>
            </a:r>
          </a:p>
          <a:p>
            <a:pPr algn="ctr">
              <a:lnSpc>
                <a:spcPct val="150000"/>
              </a:lnSpc>
              <a:defRPr/>
            </a:pPr>
            <a:r>
              <a:rPr lang="en-GB" sz="1600" dirty="0">
                <a:latin typeface="+mn-lt"/>
                <a:cs typeface="Arial" charset="0"/>
              </a:rPr>
              <a:t>Lithium</a:t>
            </a:r>
          </a:p>
          <a:p>
            <a:pPr algn="ctr">
              <a:lnSpc>
                <a:spcPct val="150000"/>
              </a:lnSpc>
              <a:defRPr/>
            </a:pPr>
            <a:r>
              <a:rPr lang="en-GB" sz="1600" dirty="0" err="1">
                <a:latin typeface="+mn-lt"/>
                <a:cs typeface="Arial" charset="0"/>
              </a:rPr>
              <a:t>Aripiprazole</a:t>
            </a:r>
            <a:endParaRPr lang="en-GB" sz="1600" dirty="0">
              <a:latin typeface="+mn-lt"/>
              <a:cs typeface="Arial" charset="0"/>
            </a:endParaRPr>
          </a:p>
          <a:p>
            <a:pPr algn="ctr">
              <a:lnSpc>
                <a:spcPct val="150000"/>
              </a:lnSpc>
              <a:defRPr/>
            </a:pPr>
            <a:r>
              <a:rPr lang="en-GB" sz="1600" dirty="0" err="1">
                <a:latin typeface="+mn-lt"/>
                <a:cs typeface="Arial" charset="0"/>
              </a:rPr>
              <a:t>Quetiapine</a:t>
            </a:r>
            <a:endParaRPr lang="en-GB" sz="1600" dirty="0">
              <a:latin typeface="+mn-lt"/>
              <a:cs typeface="Arial" charset="0"/>
            </a:endParaRPr>
          </a:p>
          <a:p>
            <a:pPr algn="ctr">
              <a:lnSpc>
                <a:spcPct val="150000"/>
              </a:lnSpc>
              <a:defRPr/>
            </a:pPr>
            <a:r>
              <a:rPr lang="en-GB" sz="1600" dirty="0">
                <a:latin typeface="+mn-lt"/>
                <a:cs typeface="Arial" charset="0"/>
              </a:rPr>
              <a:t>Valproate Olanzapine</a:t>
            </a:r>
          </a:p>
        </p:txBody>
      </p:sp>
      <p:sp>
        <p:nvSpPr>
          <p:cNvPr id="8198" name="TextBox 8"/>
          <p:cNvSpPr txBox="1">
            <a:spLocks noChangeArrowheads="1"/>
          </p:cNvSpPr>
          <p:nvPr/>
        </p:nvSpPr>
        <p:spPr bwMode="auto">
          <a:xfrm>
            <a:off x="3168650" y="4787900"/>
            <a:ext cx="1439863" cy="1570038"/>
          </a:xfrm>
          <a:prstGeom prst="rect">
            <a:avLst/>
          </a:prstGeom>
          <a:solidFill>
            <a:srgbClr val="FCFC9C"/>
          </a:solidFill>
          <a:ln w="9525">
            <a:solidFill>
              <a:schemeClr val="tx1"/>
            </a:solidFill>
            <a:miter lim="800000"/>
            <a:headEnd/>
            <a:tailEnd/>
          </a:ln>
        </p:spPr>
        <p:txBody>
          <a:bodyPr>
            <a:spAutoFit/>
          </a:bodyPr>
          <a:lstStyle/>
          <a:p>
            <a:pPr algn="ctr">
              <a:lnSpc>
                <a:spcPct val="150000"/>
              </a:lnSpc>
            </a:pPr>
            <a:r>
              <a:rPr lang="en-GB" sz="1600" b="1" u="sng">
                <a:solidFill>
                  <a:srgbClr val="C00000"/>
                </a:solidFill>
              </a:rPr>
              <a:t>First Line</a:t>
            </a:r>
          </a:p>
          <a:p>
            <a:pPr algn="ctr">
              <a:lnSpc>
                <a:spcPct val="150000"/>
              </a:lnSpc>
            </a:pPr>
            <a:r>
              <a:rPr lang="en-GB" sz="1600"/>
              <a:t>Quetiapine</a:t>
            </a:r>
          </a:p>
          <a:p>
            <a:pPr algn="ctr">
              <a:lnSpc>
                <a:spcPct val="150000"/>
              </a:lnSpc>
            </a:pPr>
            <a:r>
              <a:rPr lang="en-GB" sz="1600"/>
              <a:t>Lamotrigine</a:t>
            </a:r>
          </a:p>
          <a:p>
            <a:pPr algn="ctr">
              <a:lnSpc>
                <a:spcPct val="150000"/>
              </a:lnSpc>
            </a:pPr>
            <a:endParaRPr lang="en-GB" sz="1600"/>
          </a:p>
        </p:txBody>
      </p:sp>
      <p:sp>
        <p:nvSpPr>
          <p:cNvPr id="8199" name="TextBox 9"/>
          <p:cNvSpPr txBox="1">
            <a:spLocks noChangeArrowheads="1"/>
          </p:cNvSpPr>
          <p:nvPr/>
        </p:nvSpPr>
        <p:spPr bwMode="auto">
          <a:xfrm>
            <a:off x="4608513" y="2808288"/>
            <a:ext cx="503237" cy="338137"/>
          </a:xfrm>
          <a:prstGeom prst="rect">
            <a:avLst/>
          </a:prstGeom>
          <a:noFill/>
          <a:ln w="9525">
            <a:noFill/>
            <a:miter lim="800000"/>
            <a:headEnd/>
            <a:tailEnd/>
          </a:ln>
        </p:spPr>
        <p:txBody>
          <a:bodyPr>
            <a:spAutoFit/>
          </a:bodyPr>
          <a:lstStyle/>
          <a:p>
            <a:r>
              <a:rPr lang="en-GB" sz="1600"/>
              <a:t>→</a:t>
            </a:r>
          </a:p>
        </p:txBody>
      </p:sp>
      <p:sp>
        <p:nvSpPr>
          <p:cNvPr id="8200" name="TextBox 10"/>
          <p:cNvSpPr txBox="1">
            <a:spLocks noChangeArrowheads="1"/>
          </p:cNvSpPr>
          <p:nvPr/>
        </p:nvSpPr>
        <p:spPr bwMode="auto">
          <a:xfrm>
            <a:off x="4572000" y="5184775"/>
            <a:ext cx="539750" cy="368300"/>
          </a:xfrm>
          <a:prstGeom prst="rect">
            <a:avLst/>
          </a:prstGeom>
          <a:noFill/>
          <a:ln w="9525">
            <a:noFill/>
            <a:miter lim="800000"/>
            <a:headEnd/>
            <a:tailEnd/>
          </a:ln>
        </p:spPr>
        <p:txBody>
          <a:bodyPr>
            <a:spAutoFit/>
          </a:bodyPr>
          <a:lstStyle/>
          <a:p>
            <a:pPr algn="ctr"/>
            <a:r>
              <a:rPr lang="en-GB"/>
              <a:t>→</a:t>
            </a:r>
          </a:p>
        </p:txBody>
      </p:sp>
      <p:sp>
        <p:nvSpPr>
          <p:cNvPr id="12" name="TextBox 11"/>
          <p:cNvSpPr txBox="1"/>
          <p:nvPr/>
        </p:nvSpPr>
        <p:spPr>
          <a:xfrm>
            <a:off x="5111750" y="2411413"/>
            <a:ext cx="1763713" cy="973137"/>
          </a:xfrm>
          <a:prstGeom prst="rect">
            <a:avLst/>
          </a:prstGeom>
          <a:solidFill>
            <a:srgbClr val="FFC000"/>
          </a:solidFill>
          <a:ln>
            <a:solidFill>
              <a:schemeClr val="tx1"/>
            </a:solidFill>
          </a:ln>
        </p:spPr>
        <p:txBody>
          <a:bodyPr>
            <a:spAutoFit/>
          </a:bodyPr>
          <a:lstStyle/>
          <a:p>
            <a:pPr algn="ctr">
              <a:lnSpc>
                <a:spcPct val="150000"/>
              </a:lnSpc>
              <a:defRPr/>
            </a:pPr>
            <a:r>
              <a:rPr lang="en-GB" sz="1600" b="1" u="sng" dirty="0">
                <a:solidFill>
                  <a:srgbClr val="C00000"/>
                </a:solidFill>
                <a:latin typeface="+mn-lt"/>
                <a:cs typeface="Arial" charset="0"/>
              </a:rPr>
              <a:t>Second Line</a:t>
            </a:r>
          </a:p>
          <a:p>
            <a:pPr>
              <a:lnSpc>
                <a:spcPct val="150000"/>
              </a:lnSpc>
              <a:defRPr/>
            </a:pPr>
            <a:r>
              <a:rPr lang="en-GB" sz="1600" dirty="0">
                <a:latin typeface="+mn-lt"/>
                <a:cs typeface="Arial" charset="0"/>
              </a:rPr>
              <a:t>Carbamazepine</a:t>
            </a:r>
          </a:p>
          <a:p>
            <a:pPr>
              <a:lnSpc>
                <a:spcPct val="150000"/>
              </a:lnSpc>
              <a:defRPr/>
            </a:pPr>
            <a:endParaRPr lang="en-GB" sz="1600" dirty="0">
              <a:latin typeface="Arial" charset="0"/>
              <a:cs typeface="Arial" charset="0"/>
            </a:endParaRPr>
          </a:p>
        </p:txBody>
      </p:sp>
      <p:sp>
        <p:nvSpPr>
          <p:cNvPr id="13" name="TextBox 12"/>
          <p:cNvSpPr txBox="1"/>
          <p:nvPr/>
        </p:nvSpPr>
        <p:spPr>
          <a:xfrm>
            <a:off x="5111750" y="4787900"/>
            <a:ext cx="1763713" cy="971550"/>
          </a:xfrm>
          <a:prstGeom prst="rect">
            <a:avLst/>
          </a:prstGeom>
          <a:solidFill>
            <a:srgbClr val="FCFC9C"/>
          </a:solidFill>
          <a:ln>
            <a:solidFill>
              <a:schemeClr val="tx1"/>
            </a:solidFill>
          </a:ln>
        </p:spPr>
        <p:txBody>
          <a:bodyPr>
            <a:spAutoFit/>
          </a:bodyPr>
          <a:lstStyle/>
          <a:p>
            <a:pPr algn="ctr">
              <a:lnSpc>
                <a:spcPct val="150000"/>
              </a:lnSpc>
              <a:defRPr/>
            </a:pPr>
            <a:r>
              <a:rPr lang="en-GB" sz="1600" b="1" u="sng" dirty="0">
                <a:solidFill>
                  <a:srgbClr val="C00000"/>
                </a:solidFill>
                <a:latin typeface="+mn-lt"/>
                <a:cs typeface="Arial" charset="0"/>
              </a:rPr>
              <a:t>Second Line</a:t>
            </a:r>
          </a:p>
          <a:p>
            <a:pPr algn="ctr">
              <a:lnSpc>
                <a:spcPct val="150000"/>
              </a:lnSpc>
              <a:defRPr/>
            </a:pPr>
            <a:r>
              <a:rPr lang="en-GB" sz="1600" dirty="0">
                <a:latin typeface="+mn-lt"/>
                <a:cs typeface="Arial" charset="0"/>
              </a:rPr>
              <a:t>Lithium</a:t>
            </a:r>
          </a:p>
          <a:p>
            <a:pPr algn="ctr">
              <a:lnSpc>
                <a:spcPct val="150000"/>
              </a:lnSpc>
              <a:defRPr/>
            </a:pPr>
            <a:endParaRPr lang="en-GB" sz="1600" dirty="0">
              <a:latin typeface="Arial" charset="0"/>
              <a:cs typeface="Arial" charset="0"/>
            </a:endParaRPr>
          </a:p>
        </p:txBody>
      </p:sp>
      <p:pic>
        <p:nvPicPr>
          <p:cNvPr id="8203" name="Picture 2"/>
          <p:cNvPicPr>
            <a:picLocks noChangeAspect="1" noChangeArrowheads="1"/>
          </p:cNvPicPr>
          <p:nvPr/>
        </p:nvPicPr>
        <p:blipFill>
          <a:blip r:embed="rId3" cstate="print"/>
          <a:srcRect/>
          <a:stretch>
            <a:fillRect/>
          </a:stretch>
        </p:blipFill>
        <p:spPr bwMode="auto">
          <a:xfrm>
            <a:off x="6948488" y="2843213"/>
            <a:ext cx="354012" cy="339725"/>
          </a:xfrm>
          <a:prstGeom prst="rect">
            <a:avLst/>
          </a:prstGeom>
          <a:noFill/>
          <a:ln w="9525">
            <a:noFill/>
            <a:miter lim="800000"/>
            <a:headEnd/>
            <a:tailEnd/>
          </a:ln>
          <a:effectLst/>
        </p:spPr>
      </p:pic>
      <p:pic>
        <p:nvPicPr>
          <p:cNvPr id="8204" name="Picture 2"/>
          <p:cNvPicPr>
            <a:picLocks noChangeAspect="1" noChangeArrowheads="1"/>
          </p:cNvPicPr>
          <p:nvPr/>
        </p:nvPicPr>
        <p:blipFill>
          <a:blip r:embed="rId3" cstate="print"/>
          <a:srcRect/>
          <a:stretch>
            <a:fillRect/>
          </a:stretch>
        </p:blipFill>
        <p:spPr bwMode="auto">
          <a:xfrm>
            <a:off x="6875463" y="5219700"/>
            <a:ext cx="468312" cy="338138"/>
          </a:xfrm>
          <a:prstGeom prst="rect">
            <a:avLst/>
          </a:prstGeom>
          <a:noFill/>
          <a:ln w="9525">
            <a:noFill/>
            <a:miter lim="800000"/>
            <a:headEnd/>
            <a:tailEnd/>
          </a:ln>
          <a:effectLst/>
        </p:spPr>
      </p:pic>
      <p:sp>
        <p:nvSpPr>
          <p:cNvPr id="14" name="TextBox 13"/>
          <p:cNvSpPr txBox="1"/>
          <p:nvPr/>
        </p:nvSpPr>
        <p:spPr>
          <a:xfrm>
            <a:off x="7343775" y="2411413"/>
            <a:ext cx="1476375" cy="973137"/>
          </a:xfrm>
          <a:prstGeom prst="rect">
            <a:avLst/>
          </a:prstGeom>
          <a:solidFill>
            <a:srgbClr val="FFC000"/>
          </a:solidFill>
          <a:ln>
            <a:solidFill>
              <a:schemeClr val="tx1"/>
            </a:solidFill>
          </a:ln>
        </p:spPr>
        <p:txBody>
          <a:bodyPr>
            <a:spAutoFit/>
          </a:bodyPr>
          <a:lstStyle/>
          <a:p>
            <a:pPr algn="ctr">
              <a:defRPr/>
            </a:pPr>
            <a:endParaRPr lang="en-GB" sz="1600" dirty="0">
              <a:latin typeface="+mn-lt"/>
              <a:cs typeface="Arial" charset="0"/>
            </a:endParaRPr>
          </a:p>
          <a:p>
            <a:pPr algn="ctr">
              <a:defRPr/>
            </a:pPr>
            <a:r>
              <a:rPr lang="en-GB" sz="1600" dirty="0">
                <a:latin typeface="+mn-lt"/>
                <a:cs typeface="Arial" charset="0"/>
              </a:rPr>
              <a:t>Combination</a:t>
            </a:r>
          </a:p>
          <a:p>
            <a:pPr algn="ctr">
              <a:defRPr/>
            </a:pPr>
            <a:r>
              <a:rPr lang="en-GB" sz="1600" dirty="0">
                <a:latin typeface="+mn-lt"/>
                <a:cs typeface="Arial" charset="0"/>
              </a:rPr>
              <a:t>Therapy</a:t>
            </a:r>
          </a:p>
          <a:p>
            <a:pPr algn="ctr">
              <a:defRPr/>
            </a:pPr>
            <a:endParaRPr lang="en-GB" sz="1600" dirty="0">
              <a:latin typeface="Arial" charset="0"/>
              <a:cs typeface="Arial" charset="0"/>
            </a:endParaRPr>
          </a:p>
        </p:txBody>
      </p:sp>
      <p:sp>
        <p:nvSpPr>
          <p:cNvPr id="17" name="TextBox 16"/>
          <p:cNvSpPr txBox="1"/>
          <p:nvPr/>
        </p:nvSpPr>
        <p:spPr>
          <a:xfrm>
            <a:off x="7343775" y="4787900"/>
            <a:ext cx="1476375" cy="971550"/>
          </a:xfrm>
          <a:prstGeom prst="rect">
            <a:avLst/>
          </a:prstGeom>
          <a:solidFill>
            <a:srgbClr val="FCFC9C"/>
          </a:solidFill>
          <a:ln>
            <a:solidFill>
              <a:schemeClr val="tx1"/>
            </a:solidFill>
          </a:ln>
        </p:spPr>
        <p:txBody>
          <a:bodyPr>
            <a:spAutoFit/>
          </a:bodyPr>
          <a:lstStyle/>
          <a:p>
            <a:pPr algn="ctr">
              <a:defRPr/>
            </a:pPr>
            <a:endParaRPr lang="en-GB" sz="1600" dirty="0">
              <a:latin typeface="Arial" charset="0"/>
              <a:cs typeface="Arial" charset="0"/>
            </a:endParaRPr>
          </a:p>
          <a:p>
            <a:pPr algn="ctr">
              <a:defRPr/>
            </a:pPr>
            <a:r>
              <a:rPr lang="en-GB" sz="1600" dirty="0">
                <a:latin typeface="+mn-lt"/>
                <a:cs typeface="Arial" charset="0"/>
              </a:rPr>
              <a:t>Combination</a:t>
            </a:r>
          </a:p>
          <a:p>
            <a:pPr algn="ctr">
              <a:defRPr/>
            </a:pPr>
            <a:r>
              <a:rPr lang="en-GB" sz="1600" dirty="0">
                <a:latin typeface="+mn-lt"/>
                <a:cs typeface="Arial" charset="0"/>
              </a:rPr>
              <a:t>Therapy</a:t>
            </a:r>
          </a:p>
          <a:p>
            <a:pPr algn="ctr">
              <a:defRPr/>
            </a:pPr>
            <a:endParaRPr lang="en-GB" sz="1600" dirty="0">
              <a:latin typeface="Arial" charset="0"/>
              <a:cs typeface="Arial" charset="0"/>
            </a:endParaRPr>
          </a:p>
        </p:txBody>
      </p:sp>
      <p:sp>
        <p:nvSpPr>
          <p:cNvPr id="16" name="TextBox 15"/>
          <p:cNvSpPr txBox="1"/>
          <p:nvPr/>
        </p:nvSpPr>
        <p:spPr>
          <a:xfrm>
            <a:off x="5994400" y="3708400"/>
            <a:ext cx="2195513" cy="738188"/>
          </a:xfrm>
          <a:prstGeom prst="rect">
            <a:avLst/>
          </a:prstGeom>
          <a:solidFill>
            <a:schemeClr val="bg1"/>
          </a:solidFill>
          <a:ln>
            <a:solidFill>
              <a:schemeClr val="tx1"/>
            </a:solidFill>
          </a:ln>
        </p:spPr>
        <p:txBody>
          <a:bodyPr>
            <a:spAutoFit/>
          </a:bodyPr>
          <a:lstStyle/>
          <a:p>
            <a:pPr algn="ctr">
              <a:defRPr/>
            </a:pPr>
            <a:r>
              <a:rPr lang="en-GB" sz="1400" b="1" dirty="0">
                <a:solidFill>
                  <a:srgbClr val="C00000"/>
                </a:solidFill>
                <a:latin typeface="+mn-lt"/>
                <a:cs typeface="Arial" charset="0"/>
              </a:rPr>
              <a:t>Failure of</a:t>
            </a:r>
          </a:p>
          <a:p>
            <a:pPr algn="ctr">
              <a:defRPr/>
            </a:pPr>
            <a:r>
              <a:rPr lang="en-GB" sz="1400" b="1" dirty="0">
                <a:solidFill>
                  <a:srgbClr val="C00000"/>
                </a:solidFill>
                <a:latin typeface="+mn-lt"/>
                <a:cs typeface="Arial" charset="0"/>
              </a:rPr>
              <a:t>Prophylaxis or Rapid Cycling</a:t>
            </a:r>
          </a:p>
        </p:txBody>
      </p:sp>
      <p:sp>
        <p:nvSpPr>
          <p:cNvPr id="19" name="TextBox 18"/>
          <p:cNvSpPr txBox="1"/>
          <p:nvPr/>
        </p:nvSpPr>
        <p:spPr>
          <a:xfrm>
            <a:off x="6300788" y="6237288"/>
            <a:ext cx="2519362" cy="277812"/>
          </a:xfrm>
          <a:prstGeom prst="rect">
            <a:avLst/>
          </a:prstGeom>
          <a:noFill/>
        </p:spPr>
        <p:txBody>
          <a:bodyPr>
            <a:spAutoFit/>
          </a:bodyPr>
          <a:lstStyle/>
          <a:p>
            <a:pPr algn="r">
              <a:defRPr/>
            </a:pPr>
            <a:r>
              <a:rPr lang="en-GB" sz="1200" b="1" dirty="0">
                <a:latin typeface="+mn-lt"/>
                <a:cs typeface="Arial" charset="0"/>
              </a:rPr>
              <a:t>Goodwin et al, 2009</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Lithium</a:t>
            </a:r>
          </a:p>
        </p:txBody>
      </p:sp>
      <p:pic>
        <p:nvPicPr>
          <p:cNvPr id="9219" name="Content Placeholder 4"/>
          <p:cNvPicPr>
            <a:picLocks noGrp="1" noChangeAspect="1"/>
          </p:cNvPicPr>
          <p:nvPr>
            <p:ph sz="half" idx="1"/>
          </p:nvPr>
        </p:nvPicPr>
        <p:blipFill>
          <a:blip r:embed="rId3" cstate="print"/>
          <a:srcRect/>
          <a:stretch>
            <a:fillRect/>
          </a:stretch>
        </p:blipFill>
        <p:spPr>
          <a:xfrm rot="19521055">
            <a:off x="242888" y="1628775"/>
            <a:ext cx="1233487" cy="1092200"/>
          </a:xfrm>
        </p:spPr>
      </p:pic>
      <p:sp>
        <p:nvSpPr>
          <p:cNvPr id="9220" name="Content Placeholder 3"/>
          <p:cNvSpPr>
            <a:spLocks noGrp="1"/>
          </p:cNvSpPr>
          <p:nvPr>
            <p:ph sz="half" idx="2"/>
          </p:nvPr>
        </p:nvSpPr>
        <p:spPr>
          <a:xfrm>
            <a:off x="1692275" y="1600200"/>
            <a:ext cx="6994525" cy="4708525"/>
          </a:xfrm>
        </p:spPr>
        <p:txBody>
          <a:bodyPr/>
          <a:lstStyle/>
          <a:p>
            <a:pPr marL="0" indent="0">
              <a:lnSpc>
                <a:spcPct val="150000"/>
              </a:lnSpc>
              <a:buFontTx/>
              <a:buNone/>
            </a:pPr>
            <a:r>
              <a:rPr lang="en-GB" sz="1600" smtClean="0"/>
              <a:t>Prevents manic recurrence; less effective against depression.</a:t>
            </a:r>
          </a:p>
          <a:p>
            <a:pPr marL="0" indent="0">
              <a:lnSpc>
                <a:spcPct val="150000"/>
              </a:lnSpc>
              <a:buFontTx/>
              <a:buNone/>
            </a:pPr>
            <a:endParaRPr lang="en-GB" sz="1600" smtClean="0"/>
          </a:p>
          <a:p>
            <a:pPr marL="0" indent="0">
              <a:lnSpc>
                <a:spcPct val="150000"/>
              </a:lnSpc>
              <a:buFontTx/>
              <a:buNone/>
            </a:pPr>
            <a:r>
              <a:rPr lang="en-GB" sz="1600" smtClean="0"/>
              <a:t>Effective probably in only a minority of patients in monotherapy.                  </a:t>
            </a:r>
          </a:p>
          <a:p>
            <a:pPr marL="0" indent="0">
              <a:lnSpc>
                <a:spcPct val="150000"/>
              </a:lnSpc>
              <a:buFontTx/>
              <a:buNone/>
            </a:pPr>
            <a:r>
              <a:rPr lang="en-GB" sz="1200" b="1" smtClean="0"/>
              <a:t>                                                                                     (Goodwin et al, 2009)</a:t>
            </a:r>
          </a:p>
          <a:p>
            <a:pPr marL="0" indent="0">
              <a:lnSpc>
                <a:spcPct val="150000"/>
              </a:lnSpc>
              <a:buFontTx/>
              <a:buNone/>
            </a:pPr>
            <a:endParaRPr lang="en-GB" sz="1600" smtClean="0"/>
          </a:p>
          <a:p>
            <a:pPr marL="0" indent="0">
              <a:lnSpc>
                <a:spcPct val="150000"/>
              </a:lnSpc>
              <a:buFontTx/>
              <a:buNone/>
            </a:pPr>
            <a:r>
              <a:rPr lang="en-GB" sz="1600" smtClean="0"/>
              <a:t>Levels of greater than 0.6mmol/L generally needed in prophylaxis. Higher levels may benefit patients with predominantly manic symptoms. </a:t>
            </a:r>
            <a:r>
              <a:rPr lang="en-GB" sz="1600" b="1" smtClean="0"/>
              <a:t>                                                                                    </a:t>
            </a:r>
          </a:p>
          <a:p>
            <a:pPr marL="0" indent="0">
              <a:lnSpc>
                <a:spcPct val="150000"/>
              </a:lnSpc>
              <a:buFontTx/>
              <a:buNone/>
            </a:pPr>
            <a:r>
              <a:rPr lang="en-GB" sz="1600" b="1" smtClean="0"/>
              <a:t>                                                                </a:t>
            </a:r>
            <a:r>
              <a:rPr lang="en-GB" sz="1200" b="1" smtClean="0"/>
              <a:t>(Severus et al, 2008)</a:t>
            </a:r>
          </a:p>
          <a:p>
            <a:pPr marL="0" indent="0">
              <a:lnSpc>
                <a:spcPct val="150000"/>
              </a:lnSpc>
              <a:buFontTx/>
              <a:buNone/>
            </a:pPr>
            <a:endParaRPr lang="en-GB" sz="1600" smtClean="0"/>
          </a:p>
          <a:p>
            <a:pPr marL="0" indent="0">
              <a:lnSpc>
                <a:spcPct val="150000"/>
              </a:lnSpc>
              <a:buFontTx/>
              <a:buNone/>
            </a:pPr>
            <a:r>
              <a:rPr lang="en-GB" sz="1600" smtClean="0"/>
              <a:t>Lithium probably reduces risk of suicide. </a:t>
            </a:r>
          </a:p>
          <a:p>
            <a:pPr marL="0" indent="0">
              <a:lnSpc>
                <a:spcPct val="150000"/>
              </a:lnSpc>
              <a:buFontTx/>
              <a:buNone/>
            </a:pPr>
            <a:endParaRPr lang="en-GB" sz="1600" smtClean="0"/>
          </a:p>
        </p:txBody>
      </p:sp>
      <p:sp>
        <p:nvSpPr>
          <p:cNvPr id="2" name="TextBox 1"/>
          <p:cNvSpPr txBox="1"/>
          <p:nvPr/>
        </p:nvSpPr>
        <p:spPr>
          <a:xfrm>
            <a:off x="4140200" y="5940425"/>
            <a:ext cx="4203700" cy="276225"/>
          </a:xfrm>
          <a:prstGeom prst="rect">
            <a:avLst/>
          </a:prstGeom>
          <a:solidFill>
            <a:schemeClr val="bg1"/>
          </a:solidFill>
        </p:spPr>
        <p:txBody>
          <a:bodyPr wrap="none">
            <a:spAutoFit/>
          </a:bodyPr>
          <a:lstStyle/>
          <a:p>
            <a:pPr>
              <a:defRPr/>
            </a:pPr>
            <a:r>
              <a:rPr lang="en-GB" sz="1200" b="1" dirty="0">
                <a:latin typeface="+mn-lt"/>
                <a:cs typeface="Arial" charset="0"/>
              </a:rPr>
              <a:t>(</a:t>
            </a:r>
            <a:r>
              <a:rPr lang="en-GB" sz="1200" b="1" dirty="0" err="1">
                <a:latin typeface="+mn-lt"/>
                <a:cs typeface="Arial" charset="0"/>
              </a:rPr>
              <a:t>Cipriani</a:t>
            </a:r>
            <a:r>
              <a:rPr lang="en-GB" sz="1200" b="1" dirty="0">
                <a:latin typeface="+mn-lt"/>
                <a:cs typeface="Arial" charset="0"/>
              </a:rPr>
              <a:t> et al, 2005 ; </a:t>
            </a:r>
            <a:r>
              <a:rPr lang="en-GB" sz="1200" b="1" dirty="0" err="1">
                <a:latin typeface="+mn-lt"/>
                <a:cs typeface="Arial" charset="0"/>
              </a:rPr>
              <a:t>Baldessarini</a:t>
            </a:r>
            <a:r>
              <a:rPr lang="en-GB" sz="1200" b="1" dirty="0">
                <a:latin typeface="+mn-lt"/>
                <a:cs typeface="Arial" charset="0"/>
              </a:rPr>
              <a:t> et al, 2006)</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Quetiapine</a:t>
            </a:r>
          </a:p>
        </p:txBody>
      </p:sp>
      <p:pic>
        <p:nvPicPr>
          <p:cNvPr id="10243" name="Content Placeholder 4"/>
          <p:cNvPicPr>
            <a:picLocks noGrp="1" noChangeAspect="1"/>
          </p:cNvPicPr>
          <p:nvPr>
            <p:ph sz="half" idx="1"/>
          </p:nvPr>
        </p:nvPicPr>
        <p:blipFill>
          <a:blip r:embed="rId3" cstate="print"/>
          <a:srcRect/>
          <a:stretch>
            <a:fillRect/>
          </a:stretch>
        </p:blipFill>
        <p:spPr>
          <a:xfrm>
            <a:off x="971550" y="3213100"/>
            <a:ext cx="2462213" cy="1368425"/>
          </a:xfrm>
        </p:spPr>
      </p:pic>
      <p:sp>
        <p:nvSpPr>
          <p:cNvPr id="10244" name="Content Placeholder 3"/>
          <p:cNvSpPr>
            <a:spLocks noGrp="1"/>
          </p:cNvSpPr>
          <p:nvPr>
            <p:ph sz="half" idx="2"/>
          </p:nvPr>
        </p:nvSpPr>
        <p:spPr>
          <a:xfrm>
            <a:off x="4356100" y="1628775"/>
            <a:ext cx="4330700" cy="4497388"/>
          </a:xfrm>
          <a:solidFill>
            <a:schemeClr val="bg1"/>
          </a:solidFill>
        </p:spPr>
        <p:txBody>
          <a:bodyPr/>
          <a:lstStyle/>
          <a:p>
            <a:pPr marL="0" indent="0">
              <a:lnSpc>
                <a:spcPct val="150000"/>
              </a:lnSpc>
              <a:buFontTx/>
              <a:buNone/>
            </a:pPr>
            <a:endParaRPr lang="en-GB" sz="1800" smtClean="0"/>
          </a:p>
          <a:p>
            <a:pPr marL="0" indent="0">
              <a:lnSpc>
                <a:spcPct val="150000"/>
              </a:lnSpc>
              <a:buFontTx/>
              <a:buNone/>
            </a:pPr>
            <a:endParaRPr lang="en-GB" sz="1800" smtClean="0"/>
          </a:p>
          <a:p>
            <a:pPr marL="0" indent="0">
              <a:lnSpc>
                <a:spcPct val="150000"/>
              </a:lnSpc>
              <a:buFontTx/>
              <a:buNone/>
            </a:pPr>
            <a:r>
              <a:rPr lang="en-GB" sz="1800" smtClean="0"/>
              <a:t>Quetiapine prevents both manic and depressive recurrence.</a:t>
            </a:r>
          </a:p>
          <a:p>
            <a:pPr marL="0" indent="0">
              <a:lnSpc>
                <a:spcPct val="150000"/>
              </a:lnSpc>
              <a:buFontTx/>
              <a:buNone/>
            </a:pPr>
            <a:endParaRPr lang="en-GB" sz="1800" smtClean="0"/>
          </a:p>
          <a:p>
            <a:pPr marL="0" indent="0">
              <a:lnSpc>
                <a:spcPct val="150000"/>
              </a:lnSpc>
              <a:buFontTx/>
              <a:buNone/>
            </a:pPr>
            <a:r>
              <a:rPr lang="en-GB" sz="1800" smtClean="0"/>
              <a:t>The mood stabiliser ‘Holy Grail’?</a:t>
            </a:r>
          </a:p>
          <a:p>
            <a:pPr marL="0" indent="0">
              <a:lnSpc>
                <a:spcPct val="150000"/>
              </a:lnSpc>
              <a:buFontTx/>
              <a:buNone/>
            </a:pPr>
            <a:endParaRPr lang="en-GB" sz="1800" smtClean="0"/>
          </a:p>
          <a:p>
            <a:pPr marL="0" indent="0">
              <a:lnSpc>
                <a:spcPct val="150000"/>
              </a:lnSpc>
              <a:buFontTx/>
              <a:buNone/>
            </a:pPr>
            <a:r>
              <a:rPr lang="en-GB" sz="1800" smtClean="0"/>
              <a:t>FDA approval for maintenance treatment in bipolar disorder.</a:t>
            </a:r>
          </a:p>
          <a:p>
            <a:pPr marL="0" indent="0">
              <a:lnSpc>
                <a:spcPct val="150000"/>
              </a:lnSpc>
              <a:buFontTx/>
              <a:buNone/>
            </a:pPr>
            <a:endParaRPr lang="en-GB" sz="1800" smtClean="0"/>
          </a:p>
          <a:p>
            <a:pPr marL="0" indent="0">
              <a:lnSpc>
                <a:spcPct val="150000"/>
              </a:lnSpc>
              <a:buFontTx/>
              <a:buNone/>
            </a:pPr>
            <a:endParaRPr lang="en-GB" sz="1800" smtClean="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6"/>
          <p:cNvSpPr>
            <a:spLocks noGrp="1" noChangeArrowheads="1"/>
          </p:cNvSpPr>
          <p:nvPr>
            <p:ph type="title" idx="4294967295"/>
          </p:nvPr>
        </p:nvSpPr>
        <p:spPr/>
        <p:txBody>
          <a:bodyPr/>
          <a:lstStyle/>
          <a:p>
            <a:pPr>
              <a:defRPr/>
            </a:pPr>
            <a:r>
              <a:rPr lang="en-US" altLang="zh-CN" dirty="0" smtClean="0">
                <a:latin typeface="+mn-lt"/>
                <a:ea typeface="宋体" pitchFamily="2" charset="-122"/>
              </a:rPr>
              <a:t>EMBOLDEN I &amp; II Continuation Phase: Study Flow</a:t>
            </a:r>
            <a:endParaRPr lang="en-GB" altLang="zh-CN" dirty="0" smtClean="0">
              <a:latin typeface="+mn-lt"/>
              <a:ea typeface="宋体" pitchFamily="2" charset="-122"/>
            </a:endParaRPr>
          </a:p>
        </p:txBody>
      </p:sp>
      <p:sp>
        <p:nvSpPr>
          <p:cNvPr id="26627" name="Rectangle 3"/>
          <p:cNvSpPr>
            <a:spLocks noChangeArrowheads="1"/>
          </p:cNvSpPr>
          <p:nvPr/>
        </p:nvSpPr>
        <p:spPr bwMode="auto">
          <a:xfrm>
            <a:off x="1952625" y="5522913"/>
            <a:ext cx="150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00113" eaLnBrk="0" hangingPunct="0">
              <a:spcBef>
                <a:spcPct val="50000"/>
              </a:spcBef>
              <a:defRPr/>
            </a:pPr>
            <a:r>
              <a:rPr lang="en-US" altLang="zh-CN" sz="1600" dirty="0">
                <a:solidFill>
                  <a:schemeClr val="tx2"/>
                </a:solidFill>
                <a:latin typeface="+mn-lt"/>
                <a:ea typeface="宋体" pitchFamily="2" charset="-122"/>
                <a:cs typeface="Arial" charset="0"/>
              </a:rPr>
              <a:t>Week 0</a:t>
            </a:r>
          </a:p>
        </p:txBody>
      </p:sp>
      <p:sp>
        <p:nvSpPr>
          <p:cNvPr id="26628" name="Text Box 4"/>
          <p:cNvSpPr txBox="1">
            <a:spLocks noChangeArrowheads="1"/>
          </p:cNvSpPr>
          <p:nvPr/>
        </p:nvSpPr>
        <p:spPr bwMode="auto">
          <a:xfrm>
            <a:off x="4749800" y="5475288"/>
            <a:ext cx="2420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altLang="zh-CN" sz="1600" b="1" dirty="0" smtClean="0">
                <a:solidFill>
                  <a:schemeClr val="tx2"/>
                </a:solidFill>
                <a:latin typeface="+mn-lt"/>
                <a:ea typeface="宋体" pitchFamily="2" charset="-122"/>
              </a:rPr>
              <a:t>Continuation phase</a:t>
            </a:r>
          </a:p>
        </p:txBody>
      </p:sp>
      <p:sp>
        <p:nvSpPr>
          <p:cNvPr id="26629" name="Rectangle 5"/>
          <p:cNvSpPr>
            <a:spLocks noChangeArrowheads="1"/>
          </p:cNvSpPr>
          <p:nvPr/>
        </p:nvSpPr>
        <p:spPr bwMode="auto">
          <a:xfrm>
            <a:off x="106363" y="5543550"/>
            <a:ext cx="19446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00113" eaLnBrk="0" hangingPunct="0">
              <a:lnSpc>
                <a:spcPct val="80000"/>
              </a:lnSpc>
              <a:spcBef>
                <a:spcPct val="50000"/>
              </a:spcBef>
              <a:defRPr/>
            </a:pPr>
            <a:r>
              <a:rPr lang="en-US" altLang="zh-CN" sz="1600" dirty="0">
                <a:solidFill>
                  <a:schemeClr val="tx2"/>
                </a:solidFill>
                <a:latin typeface="+mn-lt"/>
                <a:ea typeface="宋体" pitchFamily="2" charset="-122"/>
                <a:cs typeface="Arial" charset="0"/>
              </a:rPr>
              <a:t>Acute phase </a:t>
            </a:r>
          </a:p>
        </p:txBody>
      </p:sp>
      <p:sp>
        <p:nvSpPr>
          <p:cNvPr id="11270" name="Line 6"/>
          <p:cNvSpPr>
            <a:spLocks noChangeShapeType="1"/>
          </p:cNvSpPr>
          <p:nvPr/>
        </p:nvSpPr>
        <p:spPr bwMode="auto">
          <a:xfrm flipV="1">
            <a:off x="2649538" y="1927225"/>
            <a:ext cx="5759450" cy="0"/>
          </a:xfrm>
          <a:prstGeom prst="line">
            <a:avLst/>
          </a:prstGeom>
          <a:noFill/>
          <a:ln w="57150">
            <a:solidFill>
              <a:srgbClr val="C00000"/>
            </a:solidFill>
            <a:round/>
            <a:headEnd/>
            <a:tailEnd/>
          </a:ln>
        </p:spPr>
        <p:txBody>
          <a:bodyPr/>
          <a:lstStyle/>
          <a:p>
            <a:endParaRPr lang="en-CA"/>
          </a:p>
        </p:txBody>
      </p:sp>
      <p:sp>
        <p:nvSpPr>
          <p:cNvPr id="11271" name="Line 7"/>
          <p:cNvSpPr>
            <a:spLocks noChangeShapeType="1"/>
          </p:cNvSpPr>
          <p:nvPr/>
        </p:nvSpPr>
        <p:spPr bwMode="auto">
          <a:xfrm flipH="1" flipV="1">
            <a:off x="1870075" y="2395538"/>
            <a:ext cx="792163" cy="503237"/>
          </a:xfrm>
          <a:prstGeom prst="line">
            <a:avLst/>
          </a:prstGeom>
          <a:noFill/>
          <a:ln w="57150">
            <a:solidFill>
              <a:schemeClr val="tx1"/>
            </a:solidFill>
            <a:prstDash val="sysDot"/>
            <a:round/>
            <a:headEnd type="none" w="sm" len="sm"/>
            <a:tailEnd type="none" w="sm" len="sm"/>
          </a:ln>
        </p:spPr>
        <p:txBody>
          <a:bodyPr wrap="none" anchor="ctr"/>
          <a:lstStyle/>
          <a:p>
            <a:endParaRPr lang="en-CA"/>
          </a:p>
        </p:txBody>
      </p:sp>
      <p:sp>
        <p:nvSpPr>
          <p:cNvPr id="11272" name="Line 8"/>
          <p:cNvSpPr>
            <a:spLocks noChangeShapeType="1"/>
          </p:cNvSpPr>
          <p:nvPr/>
        </p:nvSpPr>
        <p:spPr bwMode="auto">
          <a:xfrm flipH="1">
            <a:off x="1870075" y="1916113"/>
            <a:ext cx="792163" cy="503237"/>
          </a:xfrm>
          <a:prstGeom prst="line">
            <a:avLst/>
          </a:prstGeom>
          <a:noFill/>
          <a:ln w="57150">
            <a:solidFill>
              <a:srgbClr val="C00000"/>
            </a:solidFill>
            <a:prstDash val="sysDot"/>
            <a:round/>
            <a:headEnd type="none" w="sm" len="sm"/>
            <a:tailEnd type="none" w="sm" len="sm"/>
          </a:ln>
        </p:spPr>
        <p:txBody>
          <a:bodyPr wrap="none" anchor="ctr"/>
          <a:lstStyle/>
          <a:p>
            <a:endParaRPr lang="en-CA"/>
          </a:p>
        </p:txBody>
      </p:sp>
      <p:sp>
        <p:nvSpPr>
          <p:cNvPr id="11273" name="Line 9"/>
          <p:cNvSpPr>
            <a:spLocks noChangeShapeType="1"/>
          </p:cNvSpPr>
          <p:nvPr/>
        </p:nvSpPr>
        <p:spPr bwMode="auto">
          <a:xfrm flipV="1">
            <a:off x="8394700" y="5186363"/>
            <a:ext cx="0" cy="288925"/>
          </a:xfrm>
          <a:prstGeom prst="line">
            <a:avLst/>
          </a:prstGeom>
          <a:noFill/>
          <a:ln w="38100">
            <a:solidFill>
              <a:schemeClr val="tx1"/>
            </a:solidFill>
            <a:round/>
            <a:headEnd/>
            <a:tailEnd type="triangle" w="lg" len="med"/>
          </a:ln>
        </p:spPr>
        <p:txBody>
          <a:bodyPr/>
          <a:lstStyle/>
          <a:p>
            <a:endParaRPr lang="en-CA"/>
          </a:p>
        </p:txBody>
      </p:sp>
      <p:sp>
        <p:nvSpPr>
          <p:cNvPr id="26634" name="Rectangle 10"/>
          <p:cNvSpPr>
            <a:spLocks noChangeArrowheads="1"/>
          </p:cNvSpPr>
          <p:nvPr/>
        </p:nvSpPr>
        <p:spPr bwMode="auto">
          <a:xfrm>
            <a:off x="539750" y="2132013"/>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pPr eaLnBrk="0" hangingPunct="0">
              <a:spcBef>
                <a:spcPct val="50000"/>
              </a:spcBef>
              <a:defRPr/>
            </a:pPr>
            <a:r>
              <a:rPr lang="en-US" altLang="zh-CN" sz="1600" dirty="0" err="1">
                <a:latin typeface="+mn-lt"/>
                <a:ea typeface="宋体" pitchFamily="2" charset="-122"/>
                <a:cs typeface="Arial" charset="0"/>
              </a:rPr>
              <a:t>Quetiapine</a:t>
            </a:r>
            <a:endParaRPr lang="en-US" altLang="zh-CN" sz="1600" dirty="0">
              <a:latin typeface="+mn-lt"/>
              <a:ea typeface="宋体" pitchFamily="2" charset="-122"/>
              <a:cs typeface="Arial" charset="0"/>
            </a:endParaRPr>
          </a:p>
          <a:p>
            <a:pPr eaLnBrk="0" hangingPunct="0">
              <a:spcBef>
                <a:spcPct val="50000"/>
              </a:spcBef>
              <a:defRPr/>
            </a:pPr>
            <a:r>
              <a:rPr lang="en-US" altLang="zh-CN" sz="1600" dirty="0">
                <a:latin typeface="+mn-lt"/>
                <a:ea typeface="宋体" pitchFamily="2" charset="-122"/>
                <a:cs typeface="Arial" charset="0"/>
              </a:rPr>
              <a:t>300 mg/day</a:t>
            </a:r>
            <a:endParaRPr lang="en-GB" altLang="zh-CN" sz="1600" dirty="0">
              <a:latin typeface="+mn-lt"/>
              <a:ea typeface="宋体" pitchFamily="2" charset="-122"/>
              <a:cs typeface="Arial" charset="0"/>
            </a:endParaRPr>
          </a:p>
        </p:txBody>
      </p:sp>
      <p:sp>
        <p:nvSpPr>
          <p:cNvPr id="26635" name="Rectangle 11"/>
          <p:cNvSpPr>
            <a:spLocks noChangeArrowheads="1"/>
          </p:cNvSpPr>
          <p:nvPr/>
        </p:nvSpPr>
        <p:spPr bwMode="auto">
          <a:xfrm>
            <a:off x="539750" y="3635375"/>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pPr eaLnBrk="0" hangingPunct="0">
              <a:spcBef>
                <a:spcPct val="50000"/>
              </a:spcBef>
              <a:defRPr/>
            </a:pPr>
            <a:r>
              <a:rPr lang="en-US" altLang="zh-CN" sz="1600" dirty="0" err="1">
                <a:latin typeface="+mn-lt"/>
                <a:ea typeface="宋体" pitchFamily="2" charset="-122"/>
                <a:cs typeface="Arial" charset="0"/>
              </a:rPr>
              <a:t>Quetiapine</a:t>
            </a:r>
            <a:endParaRPr lang="en-US" altLang="zh-CN" sz="1600" dirty="0">
              <a:latin typeface="+mn-lt"/>
              <a:ea typeface="宋体" pitchFamily="2" charset="-122"/>
              <a:cs typeface="Arial" charset="0"/>
            </a:endParaRPr>
          </a:p>
          <a:p>
            <a:pPr eaLnBrk="0" hangingPunct="0">
              <a:spcBef>
                <a:spcPct val="50000"/>
              </a:spcBef>
              <a:defRPr/>
            </a:pPr>
            <a:r>
              <a:rPr lang="en-US" altLang="zh-CN" sz="1600" dirty="0">
                <a:latin typeface="+mn-lt"/>
                <a:ea typeface="宋体" pitchFamily="2" charset="-122"/>
                <a:cs typeface="Arial" charset="0"/>
              </a:rPr>
              <a:t>600 mg/day</a:t>
            </a:r>
            <a:endParaRPr lang="en-GB" altLang="zh-CN" sz="1600" dirty="0">
              <a:latin typeface="+mn-lt"/>
              <a:ea typeface="宋体" pitchFamily="2" charset="-122"/>
              <a:cs typeface="Arial" charset="0"/>
            </a:endParaRPr>
          </a:p>
        </p:txBody>
      </p:sp>
      <p:sp>
        <p:nvSpPr>
          <p:cNvPr id="11276" name="Line 12"/>
          <p:cNvSpPr>
            <a:spLocks noChangeShapeType="1"/>
          </p:cNvSpPr>
          <p:nvPr/>
        </p:nvSpPr>
        <p:spPr bwMode="auto">
          <a:xfrm flipH="1">
            <a:off x="1870075" y="3500438"/>
            <a:ext cx="792163" cy="503237"/>
          </a:xfrm>
          <a:prstGeom prst="line">
            <a:avLst/>
          </a:prstGeom>
          <a:noFill/>
          <a:ln w="57150">
            <a:solidFill>
              <a:srgbClr val="C00000"/>
            </a:solidFill>
            <a:prstDash val="sysDot"/>
            <a:round/>
            <a:headEnd type="none" w="sm" len="sm"/>
            <a:tailEnd type="none" w="sm" len="sm"/>
          </a:ln>
        </p:spPr>
        <p:txBody>
          <a:bodyPr wrap="none" anchor="ctr"/>
          <a:lstStyle/>
          <a:p>
            <a:endParaRPr lang="en-CA"/>
          </a:p>
        </p:txBody>
      </p:sp>
      <p:sp>
        <p:nvSpPr>
          <p:cNvPr id="26637" name="Rectangle 13"/>
          <p:cNvSpPr>
            <a:spLocks noChangeArrowheads="1"/>
          </p:cNvSpPr>
          <p:nvPr/>
        </p:nvSpPr>
        <p:spPr bwMode="auto">
          <a:xfrm>
            <a:off x="7607300" y="5522913"/>
            <a:ext cx="150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00113" eaLnBrk="0" hangingPunct="0">
              <a:spcBef>
                <a:spcPct val="50000"/>
              </a:spcBef>
              <a:defRPr/>
            </a:pPr>
            <a:r>
              <a:rPr lang="en-US" altLang="zh-CN" sz="1600" dirty="0">
                <a:solidFill>
                  <a:schemeClr val="tx2"/>
                </a:solidFill>
                <a:latin typeface="+mn-lt"/>
                <a:ea typeface="宋体" pitchFamily="2" charset="-122"/>
                <a:cs typeface="Arial" charset="0"/>
              </a:rPr>
              <a:t>Week 52</a:t>
            </a:r>
          </a:p>
        </p:txBody>
      </p:sp>
      <p:sp>
        <p:nvSpPr>
          <p:cNvPr id="11278" name="Line 14"/>
          <p:cNvSpPr>
            <a:spLocks noChangeShapeType="1"/>
          </p:cNvSpPr>
          <p:nvPr/>
        </p:nvSpPr>
        <p:spPr bwMode="auto">
          <a:xfrm flipV="1">
            <a:off x="2662238" y="5186363"/>
            <a:ext cx="0" cy="288925"/>
          </a:xfrm>
          <a:prstGeom prst="line">
            <a:avLst/>
          </a:prstGeom>
          <a:noFill/>
          <a:ln w="38100">
            <a:solidFill>
              <a:schemeClr val="tx1"/>
            </a:solidFill>
            <a:round/>
            <a:headEnd/>
            <a:tailEnd type="triangle" w="lg" len="med"/>
          </a:ln>
        </p:spPr>
        <p:txBody>
          <a:bodyPr/>
          <a:lstStyle/>
          <a:p>
            <a:endParaRPr lang="en-CA"/>
          </a:p>
        </p:txBody>
      </p:sp>
      <p:sp>
        <p:nvSpPr>
          <p:cNvPr id="26639" name="Rectangle 15"/>
          <p:cNvSpPr>
            <a:spLocks noChangeArrowheads="1"/>
          </p:cNvSpPr>
          <p:nvPr/>
        </p:nvSpPr>
        <p:spPr bwMode="auto">
          <a:xfrm>
            <a:off x="1905000" y="4868863"/>
            <a:ext cx="1658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00113" eaLnBrk="0" hangingPunct="0">
              <a:spcBef>
                <a:spcPct val="50000"/>
              </a:spcBef>
              <a:defRPr/>
            </a:pPr>
            <a:r>
              <a:rPr lang="en-US" altLang="zh-CN" sz="1600" dirty="0" err="1">
                <a:solidFill>
                  <a:schemeClr val="tx2"/>
                </a:solidFill>
                <a:latin typeface="+mn-lt"/>
                <a:ea typeface="宋体" pitchFamily="2" charset="-122"/>
                <a:cs typeface="Arial" charset="0"/>
              </a:rPr>
              <a:t>Randomisation</a:t>
            </a:r>
            <a:endParaRPr lang="en-US" altLang="zh-CN" sz="1600" dirty="0">
              <a:solidFill>
                <a:schemeClr val="tx2"/>
              </a:solidFill>
              <a:latin typeface="+mn-lt"/>
              <a:ea typeface="宋体" pitchFamily="2" charset="-122"/>
              <a:cs typeface="Arial" charset="0"/>
            </a:endParaRPr>
          </a:p>
        </p:txBody>
      </p:sp>
      <p:sp>
        <p:nvSpPr>
          <p:cNvPr id="26640" name="Rectangle 16"/>
          <p:cNvSpPr>
            <a:spLocks noChangeArrowheads="1"/>
          </p:cNvSpPr>
          <p:nvPr/>
        </p:nvSpPr>
        <p:spPr bwMode="auto">
          <a:xfrm>
            <a:off x="4173538" y="1700213"/>
            <a:ext cx="3384550" cy="431800"/>
          </a:xfrm>
          <a:prstGeom prst="rect">
            <a:avLst/>
          </a:prstGeom>
          <a:solidFill>
            <a:srgbClr val="C00000"/>
          </a:solidFill>
          <a:ln w="25400">
            <a:solidFill>
              <a:srgbClr val="C00000"/>
            </a:solidFill>
            <a:miter lim="800000"/>
            <a:headEnd type="none" w="sm" len="sm"/>
            <a:tailEnd type="none" w="sm" len="sm"/>
          </a:ln>
        </p:spPr>
        <p:txBody>
          <a:bodyPr wrap="none" anchor="ctr"/>
          <a:lstStyle/>
          <a:p>
            <a:pPr algn="ctr" eaLnBrk="0" hangingPunct="0">
              <a:spcBef>
                <a:spcPct val="50000"/>
              </a:spcBef>
              <a:defRPr/>
            </a:pPr>
            <a:r>
              <a:rPr lang="en-US" altLang="zh-CN" sz="1600" dirty="0" err="1">
                <a:solidFill>
                  <a:schemeClr val="bg1"/>
                </a:solidFill>
                <a:latin typeface="+mn-lt"/>
                <a:ea typeface="宋体" pitchFamily="2" charset="-122"/>
                <a:cs typeface="Arial" charset="0"/>
              </a:rPr>
              <a:t>Quetiapine</a:t>
            </a:r>
            <a:r>
              <a:rPr lang="en-US" altLang="zh-CN" sz="1600" dirty="0">
                <a:solidFill>
                  <a:schemeClr val="bg1"/>
                </a:solidFill>
                <a:latin typeface="+mn-lt"/>
                <a:ea typeface="宋体" pitchFamily="2" charset="-122"/>
                <a:cs typeface="Arial" charset="0"/>
              </a:rPr>
              <a:t> 300 mg/day (n=141)</a:t>
            </a:r>
            <a:endParaRPr lang="en-GB" altLang="zh-CN" sz="1600" dirty="0">
              <a:solidFill>
                <a:schemeClr val="bg1"/>
              </a:solidFill>
              <a:latin typeface="+mn-lt"/>
              <a:ea typeface="宋体" pitchFamily="2" charset="-122"/>
              <a:cs typeface="Arial" charset="0"/>
            </a:endParaRPr>
          </a:p>
        </p:txBody>
      </p:sp>
      <p:sp>
        <p:nvSpPr>
          <p:cNvPr id="11281" name="Line 17"/>
          <p:cNvSpPr>
            <a:spLocks noChangeShapeType="1"/>
          </p:cNvSpPr>
          <p:nvPr/>
        </p:nvSpPr>
        <p:spPr bwMode="auto">
          <a:xfrm flipV="1">
            <a:off x="2649538" y="2898775"/>
            <a:ext cx="5759450" cy="0"/>
          </a:xfrm>
          <a:prstGeom prst="line">
            <a:avLst/>
          </a:prstGeom>
          <a:noFill/>
          <a:ln w="57150">
            <a:solidFill>
              <a:schemeClr val="tx1"/>
            </a:solidFill>
            <a:round/>
            <a:headEnd/>
            <a:tailEnd/>
          </a:ln>
        </p:spPr>
        <p:txBody>
          <a:bodyPr/>
          <a:lstStyle/>
          <a:p>
            <a:endParaRPr lang="en-CA"/>
          </a:p>
        </p:txBody>
      </p:sp>
      <p:sp>
        <p:nvSpPr>
          <p:cNvPr id="26642" name="Rectangle 18"/>
          <p:cNvSpPr>
            <a:spLocks noChangeArrowheads="1"/>
          </p:cNvSpPr>
          <p:nvPr/>
        </p:nvSpPr>
        <p:spPr bwMode="auto">
          <a:xfrm>
            <a:off x="4173538" y="2649538"/>
            <a:ext cx="3384550" cy="465137"/>
          </a:xfrm>
          <a:prstGeom prst="rect">
            <a:avLst/>
          </a:prstGeom>
          <a:solidFill>
            <a:schemeClr val="bg1"/>
          </a:solidFill>
          <a:ln w="25400">
            <a:solidFill>
              <a:schemeClr val="tx1"/>
            </a:solidFill>
            <a:miter lim="800000"/>
            <a:headEnd type="none" w="sm" len="sm"/>
            <a:tailEnd type="none" w="sm" len="sm"/>
          </a:ln>
        </p:spPr>
        <p:txBody>
          <a:bodyPr wrap="none" anchor="ctr"/>
          <a:lstStyle/>
          <a:p>
            <a:pPr algn="ctr" eaLnBrk="0" hangingPunct="0">
              <a:spcBef>
                <a:spcPct val="50000"/>
              </a:spcBef>
              <a:defRPr/>
            </a:pPr>
            <a:r>
              <a:rPr lang="en-US" altLang="zh-CN" sz="1600" dirty="0">
                <a:latin typeface="+mn-lt"/>
                <a:ea typeface="宋体" pitchFamily="2" charset="-122"/>
                <a:cs typeface="Arial" charset="0"/>
              </a:rPr>
              <a:t>Placebo (n=143)</a:t>
            </a:r>
            <a:endParaRPr lang="en-GB" altLang="zh-CN" sz="1600" dirty="0">
              <a:latin typeface="+mn-lt"/>
              <a:ea typeface="宋体" pitchFamily="2" charset="-122"/>
              <a:cs typeface="Arial" charset="0"/>
            </a:endParaRPr>
          </a:p>
        </p:txBody>
      </p:sp>
      <p:sp>
        <p:nvSpPr>
          <p:cNvPr id="11283" name="Line 19"/>
          <p:cNvSpPr>
            <a:spLocks noChangeShapeType="1"/>
          </p:cNvSpPr>
          <p:nvPr/>
        </p:nvSpPr>
        <p:spPr bwMode="auto">
          <a:xfrm flipV="1">
            <a:off x="2649538" y="3500438"/>
            <a:ext cx="5759450" cy="0"/>
          </a:xfrm>
          <a:prstGeom prst="line">
            <a:avLst/>
          </a:prstGeom>
          <a:noFill/>
          <a:ln w="57150">
            <a:solidFill>
              <a:srgbClr val="C00000"/>
            </a:solidFill>
            <a:round/>
            <a:headEnd/>
            <a:tailEnd/>
          </a:ln>
        </p:spPr>
        <p:txBody>
          <a:bodyPr/>
          <a:lstStyle/>
          <a:p>
            <a:endParaRPr lang="en-CA"/>
          </a:p>
        </p:txBody>
      </p:sp>
      <p:sp>
        <p:nvSpPr>
          <p:cNvPr id="26644" name="Rectangle 20"/>
          <p:cNvSpPr>
            <a:spLocks noChangeArrowheads="1"/>
          </p:cNvSpPr>
          <p:nvPr/>
        </p:nvSpPr>
        <p:spPr bwMode="auto">
          <a:xfrm>
            <a:off x="4173538" y="3284538"/>
            <a:ext cx="3384550" cy="447675"/>
          </a:xfrm>
          <a:prstGeom prst="rect">
            <a:avLst/>
          </a:prstGeom>
          <a:solidFill>
            <a:srgbClr val="C00000"/>
          </a:solidFill>
          <a:ln w="25400">
            <a:solidFill>
              <a:srgbClr val="C00000"/>
            </a:solidFill>
            <a:miter lim="800000"/>
            <a:headEnd type="none" w="sm" len="sm"/>
            <a:tailEnd type="none" w="sm" len="sm"/>
          </a:ln>
        </p:spPr>
        <p:txBody>
          <a:bodyPr wrap="none" anchor="ctr"/>
          <a:lstStyle/>
          <a:p>
            <a:pPr algn="ctr" eaLnBrk="0" hangingPunct="0">
              <a:spcBef>
                <a:spcPct val="50000"/>
              </a:spcBef>
              <a:defRPr/>
            </a:pPr>
            <a:r>
              <a:rPr lang="en-US" altLang="zh-CN" sz="1600" dirty="0" err="1">
                <a:solidFill>
                  <a:schemeClr val="bg1"/>
                </a:solidFill>
                <a:latin typeface="+mn-lt"/>
                <a:ea typeface="宋体" pitchFamily="2" charset="-122"/>
                <a:cs typeface="Arial" charset="0"/>
              </a:rPr>
              <a:t>Quetiapine</a:t>
            </a:r>
            <a:r>
              <a:rPr lang="en-US" altLang="zh-CN" sz="1600" dirty="0">
                <a:solidFill>
                  <a:schemeClr val="bg1"/>
                </a:solidFill>
                <a:latin typeface="+mn-lt"/>
                <a:ea typeface="宋体" pitchFamily="2" charset="-122"/>
                <a:cs typeface="Arial" charset="0"/>
              </a:rPr>
              <a:t> 600 mg/day (n=150)</a:t>
            </a:r>
            <a:endParaRPr lang="en-GB" altLang="zh-CN" sz="1600" dirty="0">
              <a:solidFill>
                <a:schemeClr val="bg1"/>
              </a:solidFill>
              <a:latin typeface="+mn-lt"/>
              <a:ea typeface="宋体" pitchFamily="2" charset="-122"/>
              <a:cs typeface="Arial" charset="0"/>
            </a:endParaRPr>
          </a:p>
        </p:txBody>
      </p:sp>
      <p:sp>
        <p:nvSpPr>
          <p:cNvPr id="11285" name="Line 21"/>
          <p:cNvSpPr>
            <a:spLocks noChangeShapeType="1"/>
          </p:cNvSpPr>
          <p:nvPr/>
        </p:nvSpPr>
        <p:spPr bwMode="auto">
          <a:xfrm flipH="1" flipV="1">
            <a:off x="1870075" y="3979863"/>
            <a:ext cx="792163" cy="503237"/>
          </a:xfrm>
          <a:prstGeom prst="line">
            <a:avLst/>
          </a:prstGeom>
          <a:noFill/>
          <a:ln w="57150">
            <a:solidFill>
              <a:schemeClr val="tx1"/>
            </a:solidFill>
            <a:prstDash val="sysDot"/>
            <a:round/>
            <a:headEnd type="none" w="sm" len="sm"/>
            <a:tailEnd type="none" w="sm" len="sm"/>
          </a:ln>
        </p:spPr>
        <p:txBody>
          <a:bodyPr wrap="none" anchor="ctr"/>
          <a:lstStyle/>
          <a:p>
            <a:endParaRPr lang="en-CA"/>
          </a:p>
        </p:txBody>
      </p:sp>
      <p:sp>
        <p:nvSpPr>
          <p:cNvPr id="11286" name="Line 22"/>
          <p:cNvSpPr>
            <a:spLocks noChangeShapeType="1"/>
          </p:cNvSpPr>
          <p:nvPr/>
        </p:nvSpPr>
        <p:spPr bwMode="auto">
          <a:xfrm flipV="1">
            <a:off x="2649538" y="4483100"/>
            <a:ext cx="5759450" cy="0"/>
          </a:xfrm>
          <a:prstGeom prst="line">
            <a:avLst/>
          </a:prstGeom>
          <a:noFill/>
          <a:ln w="57150">
            <a:solidFill>
              <a:schemeClr val="tx1"/>
            </a:solidFill>
            <a:round/>
            <a:headEnd/>
            <a:tailEnd/>
          </a:ln>
        </p:spPr>
        <p:txBody>
          <a:bodyPr/>
          <a:lstStyle/>
          <a:p>
            <a:endParaRPr lang="en-CA"/>
          </a:p>
        </p:txBody>
      </p:sp>
      <p:sp>
        <p:nvSpPr>
          <p:cNvPr id="26647" name="Rectangle 23"/>
          <p:cNvSpPr>
            <a:spLocks noChangeArrowheads="1"/>
          </p:cNvSpPr>
          <p:nvPr/>
        </p:nvSpPr>
        <p:spPr bwMode="auto">
          <a:xfrm>
            <a:off x="4173538" y="4233863"/>
            <a:ext cx="3384550" cy="465137"/>
          </a:xfrm>
          <a:prstGeom prst="rect">
            <a:avLst/>
          </a:prstGeom>
          <a:solidFill>
            <a:schemeClr val="bg1"/>
          </a:solidFill>
          <a:ln w="25400">
            <a:solidFill>
              <a:schemeClr val="tx1"/>
            </a:solidFill>
            <a:miter lim="800000"/>
            <a:headEnd type="none" w="sm" len="sm"/>
            <a:tailEnd type="none" w="sm" len="sm"/>
          </a:ln>
        </p:spPr>
        <p:txBody>
          <a:bodyPr wrap="none" anchor="ctr"/>
          <a:lstStyle/>
          <a:p>
            <a:pPr algn="ctr" eaLnBrk="0" hangingPunct="0">
              <a:spcBef>
                <a:spcPct val="50000"/>
              </a:spcBef>
              <a:defRPr/>
            </a:pPr>
            <a:r>
              <a:rPr lang="en-US" altLang="zh-CN" sz="1600" dirty="0">
                <a:latin typeface="+mn-lt"/>
                <a:ea typeface="宋体" pitchFamily="2" charset="-122"/>
                <a:cs typeface="Arial" charset="0"/>
              </a:rPr>
              <a:t>Placebo (n=151)</a:t>
            </a:r>
            <a:endParaRPr lang="en-GB" altLang="zh-CN" sz="1600" dirty="0">
              <a:latin typeface="+mn-lt"/>
              <a:ea typeface="宋体" pitchFamily="2" charset="-122"/>
              <a:cs typeface="Arial" charset="0"/>
            </a:endParaRPr>
          </a:p>
        </p:txBody>
      </p:sp>
      <p:sp>
        <p:nvSpPr>
          <p:cNvPr id="11288" name="Line 24"/>
          <p:cNvSpPr>
            <a:spLocks noChangeShapeType="1"/>
          </p:cNvSpPr>
          <p:nvPr/>
        </p:nvSpPr>
        <p:spPr bwMode="auto">
          <a:xfrm flipV="1">
            <a:off x="2662238" y="4552950"/>
            <a:ext cx="0" cy="288925"/>
          </a:xfrm>
          <a:prstGeom prst="line">
            <a:avLst/>
          </a:prstGeom>
          <a:noFill/>
          <a:ln w="38100">
            <a:solidFill>
              <a:schemeClr val="tx1"/>
            </a:solidFill>
            <a:round/>
            <a:headEnd/>
            <a:tailEnd type="triangle" w="lg" len="med"/>
          </a:ln>
        </p:spPr>
        <p:txBody>
          <a:bodyPr/>
          <a:lstStyle/>
          <a:p>
            <a:endParaRPr lang="en-CA"/>
          </a:p>
        </p:txBody>
      </p:sp>
      <p:sp>
        <p:nvSpPr>
          <p:cNvPr id="11289" name="Line 25"/>
          <p:cNvSpPr>
            <a:spLocks noChangeShapeType="1"/>
          </p:cNvSpPr>
          <p:nvPr/>
        </p:nvSpPr>
        <p:spPr bwMode="auto">
          <a:xfrm flipV="1">
            <a:off x="2662238" y="1773238"/>
            <a:ext cx="0" cy="2735262"/>
          </a:xfrm>
          <a:prstGeom prst="line">
            <a:avLst/>
          </a:prstGeom>
          <a:noFill/>
          <a:ln w="25400">
            <a:solidFill>
              <a:schemeClr val="tx1"/>
            </a:solidFill>
            <a:prstDash val="dash"/>
            <a:round/>
            <a:headEnd type="none" w="sm" len="sm"/>
            <a:tailEnd type="none" w="sm" len="sm"/>
          </a:ln>
        </p:spPr>
        <p:txBody>
          <a:bodyPr/>
          <a:lstStyle/>
          <a:p>
            <a:endParaRPr lang="en-CA"/>
          </a:p>
        </p:txBody>
      </p:sp>
      <p:sp>
        <p:nvSpPr>
          <p:cNvPr id="26650" name="Rectangle 3"/>
          <p:cNvSpPr>
            <a:spLocks noChangeArrowheads="1"/>
          </p:cNvSpPr>
          <p:nvPr/>
        </p:nvSpPr>
        <p:spPr bwMode="auto">
          <a:xfrm>
            <a:off x="1727200" y="5849938"/>
            <a:ext cx="2133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00113" eaLnBrk="0" hangingPunct="0">
              <a:spcBef>
                <a:spcPct val="50000"/>
              </a:spcBef>
              <a:defRPr/>
            </a:pPr>
            <a:r>
              <a:rPr lang="en-US" altLang="zh-CN" sz="1600" dirty="0">
                <a:latin typeface="+mn-lt"/>
                <a:ea typeface="宋体" pitchFamily="2" charset="-122"/>
                <a:cs typeface="Arial" charset="0"/>
              </a:rPr>
              <a:t>Mean MADRS 6.7</a:t>
            </a:r>
          </a:p>
          <a:p>
            <a:pPr algn="ctr" defTabSz="900113" eaLnBrk="0" hangingPunct="0">
              <a:spcBef>
                <a:spcPct val="50000"/>
              </a:spcBef>
              <a:defRPr/>
            </a:pPr>
            <a:r>
              <a:rPr lang="en-US" altLang="zh-CN" sz="1600" dirty="0">
                <a:latin typeface="+mn-lt"/>
                <a:ea typeface="宋体" pitchFamily="2" charset="-122"/>
                <a:cs typeface="Arial" charset="0"/>
              </a:rPr>
              <a:t>Mean YMRS 1.8</a:t>
            </a:r>
            <a:r>
              <a:rPr lang="en-US" altLang="zh-CN" sz="1600" dirty="0">
                <a:latin typeface="Arial" charset="0"/>
                <a:ea typeface="宋体" pitchFamily="2" charset="-122"/>
                <a:cs typeface="Arial" charset="0"/>
              </a:rPr>
              <a:t>  </a:t>
            </a:r>
          </a:p>
        </p:txBody>
      </p:sp>
      <p:sp>
        <p:nvSpPr>
          <p:cNvPr id="26651" name="Rectangle 28"/>
          <p:cNvSpPr>
            <a:spLocks noChangeArrowheads="1"/>
          </p:cNvSpPr>
          <p:nvPr/>
        </p:nvSpPr>
        <p:spPr bwMode="auto">
          <a:xfrm>
            <a:off x="6804025" y="6526213"/>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algn="r" eaLnBrk="0" hangingPunct="0">
              <a:spcBef>
                <a:spcPct val="50000"/>
              </a:spcBef>
              <a:defRPr/>
            </a:pPr>
            <a:r>
              <a:rPr lang="en-US" altLang="zh-CN" sz="1200" b="1" dirty="0">
                <a:latin typeface="+mn-lt"/>
                <a:ea typeface="宋体" pitchFamily="2" charset="-122"/>
                <a:cs typeface="Arial" charset="0"/>
              </a:rPr>
              <a:t>Young et al, 2012</a:t>
            </a:r>
            <a:endParaRPr lang="en-GB" altLang="zh-CN" sz="1200" b="1" dirty="0">
              <a:latin typeface="+mn-lt"/>
              <a:ea typeface="宋体" pitchFamily="2" charset="-122"/>
              <a:cs typeface="Arial" charset="0"/>
            </a:endParaRPr>
          </a:p>
        </p:txBody>
      </p:sp>
      <p:sp>
        <p:nvSpPr>
          <p:cNvPr id="11292" name="TextBox 2"/>
          <p:cNvSpPr txBox="1">
            <a:spLocks noChangeArrowheads="1"/>
          </p:cNvSpPr>
          <p:nvPr/>
        </p:nvSpPr>
        <p:spPr bwMode="auto">
          <a:xfrm>
            <a:off x="6335713" y="5867400"/>
            <a:ext cx="828675" cy="369888"/>
          </a:xfrm>
          <a:prstGeom prst="rect">
            <a:avLst/>
          </a:prstGeom>
          <a:solidFill>
            <a:schemeClr val="bg1"/>
          </a:solidFill>
          <a:ln w="9525">
            <a:noFill/>
            <a:miter lim="800000"/>
            <a:headEnd/>
            <a:tailEnd/>
          </a:ln>
        </p:spPr>
        <p:txBody>
          <a:bodyPr>
            <a:spAutoFit/>
          </a:bodyPr>
          <a:lstStyle/>
          <a:p>
            <a:endParaRPr lang="en-GB"/>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EMBOLDEN I and II: Continuation Study</a:t>
            </a:r>
          </a:p>
        </p:txBody>
      </p:sp>
      <p:sp>
        <p:nvSpPr>
          <p:cNvPr id="3" name="Content Placeholder 2"/>
          <p:cNvSpPr>
            <a:spLocks noGrp="1"/>
          </p:cNvSpPr>
          <p:nvPr>
            <p:ph idx="1"/>
          </p:nvPr>
        </p:nvSpPr>
        <p:spPr>
          <a:xfrm>
            <a:off x="107950" y="1600200"/>
            <a:ext cx="8640763" cy="4525963"/>
          </a:xfrm>
          <a:ln>
            <a:solidFill>
              <a:schemeClr val="bg1"/>
            </a:solidFill>
          </a:ln>
        </p:spPr>
        <p:txBody>
          <a:bodyPr/>
          <a:lstStyle/>
          <a:p>
            <a:pPr marL="0" indent="0">
              <a:lnSpc>
                <a:spcPct val="150000"/>
              </a:lnSpc>
              <a:buFontTx/>
              <a:buNone/>
              <a:defRPr/>
            </a:pPr>
            <a:r>
              <a:rPr lang="en-GB" sz="1600" dirty="0" smtClean="0"/>
              <a:t>Patients with bipolar I and II disorder (recently depressed)</a:t>
            </a:r>
          </a:p>
          <a:p>
            <a:pPr marL="0" indent="0">
              <a:lnSpc>
                <a:spcPct val="150000"/>
              </a:lnSpc>
              <a:buFontTx/>
              <a:buNone/>
              <a:defRPr/>
            </a:pPr>
            <a:r>
              <a:rPr lang="en-GB" sz="1600" dirty="0" smtClean="0"/>
              <a:t>Followed for 26-52 weeks</a:t>
            </a:r>
          </a:p>
          <a:p>
            <a:pPr marL="0" indent="0">
              <a:buFontTx/>
              <a:buNone/>
              <a:defRPr/>
            </a:pPr>
            <a:endParaRPr lang="en-GB" sz="1600" dirty="0" smtClean="0"/>
          </a:p>
          <a:p>
            <a:pPr marL="0" indent="0">
              <a:lnSpc>
                <a:spcPct val="150000"/>
              </a:lnSpc>
              <a:buFontTx/>
              <a:buNone/>
              <a:defRPr/>
            </a:pPr>
            <a:r>
              <a:rPr lang="en-GB" sz="1600" b="1" dirty="0" smtClean="0"/>
              <a:t>Results: </a:t>
            </a:r>
            <a:r>
              <a:rPr lang="en-GB" sz="1600" dirty="0" smtClean="0"/>
              <a:t>For </a:t>
            </a:r>
            <a:r>
              <a:rPr lang="en-GB" sz="1600" dirty="0" err="1" smtClean="0"/>
              <a:t>quetiapine</a:t>
            </a:r>
            <a:r>
              <a:rPr lang="en-GB" sz="1600" dirty="0" smtClean="0"/>
              <a:t> treated group compared to placebo,</a:t>
            </a:r>
          </a:p>
          <a:p>
            <a:pPr marL="0" indent="0">
              <a:lnSpc>
                <a:spcPct val="150000"/>
              </a:lnSpc>
              <a:buFontTx/>
              <a:buNone/>
              <a:defRPr/>
            </a:pPr>
            <a:r>
              <a:rPr lang="en-GB" sz="1600" dirty="0" smtClean="0">
                <a:solidFill>
                  <a:srgbClr val="C00000"/>
                </a:solidFill>
              </a:rPr>
              <a:t>Risk (any mood episode) sig. reduced: HR 0.51 (95% CI: 0.38-0.69); p=0.001</a:t>
            </a:r>
          </a:p>
          <a:p>
            <a:pPr marL="0" indent="0">
              <a:lnSpc>
                <a:spcPct val="150000"/>
              </a:lnSpc>
              <a:buFontTx/>
              <a:buNone/>
              <a:defRPr/>
            </a:pPr>
            <a:r>
              <a:rPr lang="en-GB" sz="1600" dirty="0" smtClean="0">
                <a:solidFill>
                  <a:srgbClr val="C00000"/>
                </a:solidFill>
              </a:rPr>
              <a:t>Risk (depressive episode) sig. reduced: HR 0.43 (95% CI: 0.30-0.62); p=0.001</a:t>
            </a:r>
          </a:p>
          <a:p>
            <a:pPr marL="0" indent="0">
              <a:lnSpc>
                <a:spcPct val="150000"/>
              </a:lnSpc>
              <a:buFontTx/>
              <a:buNone/>
              <a:defRPr/>
            </a:pPr>
            <a:r>
              <a:rPr lang="en-GB" sz="1600" dirty="0" smtClean="0">
                <a:solidFill>
                  <a:srgbClr val="C00000"/>
                </a:solidFill>
              </a:rPr>
              <a:t>No significant reduction in hypomanic/manic events. </a:t>
            </a:r>
          </a:p>
          <a:p>
            <a:pPr marL="0" indent="0">
              <a:lnSpc>
                <a:spcPct val="150000"/>
              </a:lnSpc>
              <a:buFontTx/>
              <a:buNone/>
              <a:defRPr/>
            </a:pPr>
            <a:endParaRPr lang="en-GB" sz="1600" dirty="0" smtClean="0"/>
          </a:p>
          <a:p>
            <a:pPr marL="0" indent="0">
              <a:buFontTx/>
              <a:buNone/>
              <a:defRPr/>
            </a:pPr>
            <a:r>
              <a:rPr lang="en-GB" sz="1600" dirty="0" smtClean="0"/>
              <a:t>Lower risk of recurrence of mood episodes in both bipolar I and II subgroups.</a:t>
            </a:r>
          </a:p>
          <a:p>
            <a:pPr>
              <a:defRPr/>
            </a:pPr>
            <a:endParaRPr lang="en-GB" sz="1100" dirty="0"/>
          </a:p>
          <a:p>
            <a:pPr>
              <a:defRPr/>
            </a:pPr>
            <a:endParaRPr lang="en-GB" dirty="0"/>
          </a:p>
        </p:txBody>
      </p:sp>
      <p:sp>
        <p:nvSpPr>
          <p:cNvPr id="6" name="TextBox 5"/>
          <p:cNvSpPr txBox="1"/>
          <p:nvPr/>
        </p:nvSpPr>
        <p:spPr>
          <a:xfrm>
            <a:off x="6300788" y="5949950"/>
            <a:ext cx="2159000" cy="276225"/>
          </a:xfrm>
          <a:prstGeom prst="rect">
            <a:avLst/>
          </a:prstGeom>
          <a:solidFill>
            <a:schemeClr val="bg1"/>
          </a:solidFill>
        </p:spPr>
        <p:txBody>
          <a:bodyPr>
            <a:spAutoFit/>
          </a:bodyPr>
          <a:lstStyle/>
          <a:p>
            <a:pPr algn="r">
              <a:defRPr/>
            </a:pPr>
            <a:r>
              <a:rPr lang="en-GB" sz="1200" b="1" dirty="0">
                <a:latin typeface="+mn-lt"/>
                <a:cs typeface="Arial" charset="0"/>
              </a:rPr>
              <a:t>Young et al, 2012</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ID" val="60384"/>
</p:tagLst>
</file>

<file path=ppt/theme/theme1.xml><?xml version="1.0" encoding="utf-8"?>
<a:theme xmlns:a="http://schemas.openxmlformats.org/drawingml/2006/main" name="AZ Mental 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Z Mental Heal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Z Mental Heal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Z Mental Healt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Z Mental Healt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Z Mental Healt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Z Mental Healt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Z Mental Healt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Z Mental Healt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Z Mental Healt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Z Mental Healt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Z Mental Healt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Z Mental Healt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Z Mental Healt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4">
      <a:dk1>
        <a:srgbClr val="000000"/>
      </a:dk1>
      <a:lt1>
        <a:srgbClr val="FFFFFF"/>
      </a:lt1>
      <a:dk2>
        <a:srgbClr val="000000"/>
      </a:dk2>
      <a:lt2>
        <a:srgbClr val="000000"/>
      </a:lt2>
      <a:accent1>
        <a:srgbClr val="056AA6"/>
      </a:accent1>
      <a:accent2>
        <a:srgbClr val="FFB515"/>
      </a:accent2>
      <a:accent3>
        <a:srgbClr val="FFFFFF"/>
      </a:accent3>
      <a:accent4>
        <a:srgbClr val="000000"/>
      </a:accent4>
      <a:accent5>
        <a:srgbClr val="AAB9D0"/>
      </a:accent5>
      <a:accent6>
        <a:srgbClr val="E7A412"/>
      </a:accent6>
      <a:hlink>
        <a:srgbClr val="99CCFF"/>
      </a:hlink>
      <a:folHlink>
        <a:srgbClr val="FFF5D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000000"/>
        </a:lt2>
        <a:accent1>
          <a:srgbClr val="056AA6"/>
        </a:accent1>
        <a:accent2>
          <a:srgbClr val="FFB515"/>
        </a:accent2>
        <a:accent3>
          <a:srgbClr val="FFFFFF"/>
        </a:accent3>
        <a:accent4>
          <a:srgbClr val="000000"/>
        </a:accent4>
        <a:accent5>
          <a:srgbClr val="AAB9D0"/>
        </a:accent5>
        <a:accent6>
          <a:srgbClr val="E7A412"/>
        </a:accent6>
        <a:hlink>
          <a:srgbClr val="99CCFF"/>
        </a:hlink>
        <a:folHlink>
          <a:srgbClr val="FFF5D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 Mental 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Z Mental Heal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Z Mental Heal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Z Mental Healt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Z Mental Healt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Z Mental Healt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Z Mental Healt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Z Mental Healt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Z Mental Healt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Z Mental Healt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Z Mental Healt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Z Mental Healt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Z Mental Healt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Z Mental Healt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4">
      <a:dk1>
        <a:srgbClr val="000000"/>
      </a:dk1>
      <a:lt1>
        <a:srgbClr val="FFFFFF"/>
      </a:lt1>
      <a:dk2>
        <a:srgbClr val="000000"/>
      </a:dk2>
      <a:lt2>
        <a:srgbClr val="000000"/>
      </a:lt2>
      <a:accent1>
        <a:srgbClr val="056AA6"/>
      </a:accent1>
      <a:accent2>
        <a:srgbClr val="FFB515"/>
      </a:accent2>
      <a:accent3>
        <a:srgbClr val="FFFFFF"/>
      </a:accent3>
      <a:accent4>
        <a:srgbClr val="000000"/>
      </a:accent4>
      <a:accent5>
        <a:srgbClr val="AAB9D0"/>
      </a:accent5>
      <a:accent6>
        <a:srgbClr val="E7A412"/>
      </a:accent6>
      <a:hlink>
        <a:srgbClr val="99CCFF"/>
      </a:hlink>
      <a:folHlink>
        <a:srgbClr val="FFF5D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000000"/>
        </a:lt2>
        <a:accent1>
          <a:srgbClr val="056AA6"/>
        </a:accent1>
        <a:accent2>
          <a:srgbClr val="FFB515"/>
        </a:accent2>
        <a:accent3>
          <a:srgbClr val="FFFFFF"/>
        </a:accent3>
        <a:accent4>
          <a:srgbClr val="000000"/>
        </a:accent4>
        <a:accent5>
          <a:srgbClr val="AAB9D0"/>
        </a:accent5>
        <a:accent6>
          <a:srgbClr val="E7A412"/>
        </a:accent6>
        <a:hlink>
          <a:srgbClr val="99CCFF"/>
        </a:hlink>
        <a:folHlink>
          <a:srgbClr val="FFF5D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6611</TotalTime>
  <Words>12069</Words>
  <Application>Microsoft Office PowerPoint</Application>
  <PresentationFormat>On-screen Show (4:3)</PresentationFormat>
  <Paragraphs>2696</Paragraphs>
  <Slides>114</Slides>
  <Notes>99</Notes>
  <HiddenSlides>0</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114</vt:i4>
      </vt:variant>
    </vt:vector>
  </HeadingPairs>
  <TitlesOfParts>
    <vt:vector size="121" baseType="lpstr">
      <vt:lpstr>AZ Mental Health</vt:lpstr>
      <vt:lpstr>5_Default Design</vt:lpstr>
      <vt:lpstr>1_AZ Mental Health</vt:lpstr>
      <vt:lpstr>1_Default Design</vt:lpstr>
      <vt:lpstr>Microsoft Excel 97-2003 Worksheet</vt:lpstr>
      <vt:lpstr>Chart</vt:lpstr>
      <vt:lpstr>Worksheet</vt:lpstr>
      <vt:lpstr>Neuropsychopharmacology of Bipolar Disorder Part 1</vt:lpstr>
      <vt:lpstr>Historical origins of Bipolar Disorder</vt:lpstr>
      <vt:lpstr>PowerPoint Presentation</vt:lpstr>
      <vt:lpstr>PowerPoint Presentation</vt:lpstr>
      <vt:lpstr>PowerPoint Presentation</vt:lpstr>
      <vt:lpstr>Bipolar I Disorder: Natural History</vt:lpstr>
      <vt:lpstr>Lifetime and 12-month prevalence of bipolar disorder in USA</vt:lpstr>
      <vt:lpstr>Lifetime and 12-month prevalence of bipolar disorder in ROW</vt:lpstr>
      <vt:lpstr>PowerPoint Presentation</vt:lpstr>
      <vt:lpstr>Classification of Mood Disorders</vt:lpstr>
      <vt:lpstr>Diagnostic classification: an enduring crisis</vt:lpstr>
      <vt:lpstr> Limitations of DSM-IV and ICD-10  Diagnostic Criteria </vt:lpstr>
      <vt:lpstr>PowerPoint Presentation</vt:lpstr>
      <vt:lpstr>BPII: Phenotype and diagnosis</vt:lpstr>
      <vt:lpstr>PowerPoint Presentation</vt:lpstr>
      <vt:lpstr>Age of Onset of Bipolar Disorder</vt:lpstr>
      <vt:lpstr>Misdiagnosis of Bipolar Disorder: NDMDA Survey (2000)1</vt:lpstr>
      <vt:lpstr>Timeline of Bipolar Disorder</vt:lpstr>
      <vt:lpstr>DSM III-R Diagnoses in FEP cohort</vt:lpstr>
      <vt:lpstr>Neurodevelopmental-staging model of psychosis</vt:lpstr>
      <vt:lpstr>Diagnostic stability of first-episode psychotic  disorders after 2 Years</vt:lpstr>
      <vt:lpstr>Conversion from depression to bipolar disorder: 20-year follow-up</vt:lpstr>
      <vt:lpstr>Predictors of transition to bipolarity</vt:lpstr>
      <vt:lpstr>High rates of Bipolarity in young adults with recurrent depression</vt:lpstr>
      <vt:lpstr>PowerPoint Presentation</vt:lpstr>
      <vt:lpstr>PowerPoint Presentation</vt:lpstr>
      <vt:lpstr>PowerPoint Presentation</vt:lpstr>
      <vt:lpstr>PowerPoint Presentation</vt:lpstr>
      <vt:lpstr>Bipolar Disorder: Initial Progression of Recurrence</vt:lpstr>
      <vt:lpstr>Sub-Syndromal Symptoms in Maintenance Treatment for Bipolar Disorder</vt:lpstr>
      <vt:lpstr>What can Neurocognition tell us?</vt:lpstr>
      <vt:lpstr>Functional Impairment in Bipolar Disorder</vt:lpstr>
      <vt:lpstr>Functional Outcomes in Bipolar Disorder</vt:lpstr>
      <vt:lpstr>PowerPoint Presentation</vt:lpstr>
      <vt:lpstr>Neurocognitive prediction of functional outcome Green, M.F.; Kern, R.S.; Braff, D.L.; and Mintz, J.  Neurocognitive Deficits and Functional Outcome in Schizophrenia:  Are We Measuring the “Right Stuff”?  Schizophrenia Bulletin, 26(1): 119-136, 2000.  </vt:lpstr>
      <vt:lpstr>Neurocognition in 1st, 2nd, 3rd episode patients and controls</vt:lpstr>
      <vt:lpstr>PowerPoint Presentation</vt:lpstr>
      <vt:lpstr>PowerPoint Presentation</vt:lpstr>
      <vt:lpstr>Comparison of biochemical markers between Bipolar patients in early and late state</vt:lpstr>
      <vt:lpstr>Neuroprotection</vt:lpstr>
      <vt:lpstr>PowerPoint Presentation</vt:lpstr>
      <vt:lpstr>Treatment of early bipolar episodes</vt:lpstr>
      <vt:lpstr>Increased Mortality From Medical Causes in Mental Illness   </vt:lpstr>
      <vt:lpstr>National Database Analysis: prevalence of physical health conditions amongst patients with mental illness</vt:lpstr>
      <vt:lpstr>Mortality in Bipolar Disorder</vt:lpstr>
      <vt:lpstr>Diagnostic and Therapeutic Challenges in Bipolar Disorder</vt:lpstr>
      <vt:lpstr>PowerPoint Presentation</vt:lpstr>
      <vt:lpstr> Neuropsychopharmacology  of Bipolar Disorder Part 2      </vt:lpstr>
      <vt:lpstr>Bipolar Disorder is Multidimensional</vt:lpstr>
      <vt:lpstr>Bipolar Disorder: Phases of Treatment</vt:lpstr>
      <vt:lpstr>Treatment Challenges in Bipolar Disorder</vt:lpstr>
      <vt:lpstr>Key Requirements for Individualised Treatment</vt:lpstr>
      <vt:lpstr>Psychoeducation During Maintenance Treatment</vt:lpstr>
      <vt:lpstr>Pharmacological Therapies for Acute Mood Disorders A Time Line</vt:lpstr>
      <vt:lpstr>Guidelines on the Treatment of Bipolar Disorder</vt:lpstr>
      <vt:lpstr>Advantages and Problems with Guidelines</vt:lpstr>
      <vt:lpstr>General principles and Guidelines for Treatment Key Points</vt:lpstr>
      <vt:lpstr>PowerPoint Presentation</vt:lpstr>
      <vt:lpstr>Mixed Mania and Mixed Depression</vt:lpstr>
      <vt:lpstr>The Characterisation of Mania</vt:lpstr>
      <vt:lpstr>Constructing an Initial Treatment Plan</vt:lpstr>
      <vt:lpstr>Randomised Placebo-Controlled Trials in Mania Response Rates</vt:lpstr>
      <vt:lpstr>Atypical antipsychotics Approved in Bipolar Mania  Studies demonstrating efficacy in comparison with placebo</vt:lpstr>
      <vt:lpstr>WFSBP Guidelines on the Treatment of Mania Evidence Base and Recommendations</vt:lpstr>
      <vt:lpstr>PowerPoint Presentation</vt:lpstr>
      <vt:lpstr>Addition of Antipsychotic to Lithium/Valproate</vt:lpstr>
      <vt:lpstr>Treatment-resistant Mania</vt:lpstr>
      <vt:lpstr>Electroconvulsive Therapy in Mania British Association for Psychopharmacology Guidelines</vt:lpstr>
      <vt:lpstr>Electroconvulsive therapy in Mania Literature Review </vt:lpstr>
      <vt:lpstr>Clozapine for treatment-resistant mania</vt:lpstr>
      <vt:lpstr>The Pharmacological Management of Mania Key Points</vt:lpstr>
      <vt:lpstr>Depression is Burdensome in Bipolar Disorder</vt:lpstr>
      <vt:lpstr>PowerPoint Presentation</vt:lpstr>
      <vt:lpstr>Treating Bipolar Depression as Major Depression Potential Consequences of antidepressant monotherapy </vt:lpstr>
      <vt:lpstr>Antidepressants for Bipolar Depression: Remission An Updated meta-analysis</vt:lpstr>
      <vt:lpstr>Adjunctive Sertraline/Bupropion/Venlafaxine Comparison of response and switch rates</vt:lpstr>
      <vt:lpstr>The STEP-BD Study The Systematic Treatment Enhancement Programme for Bipolar Disorder</vt:lpstr>
      <vt:lpstr>STEP-BD: Lessons for Bipolar Depression</vt:lpstr>
      <vt:lpstr> Adjunctive Antidepressants in Bipolar I/II Depression STEP-BD 26-week RCT of paroxetine/bupropion or placebo with mood stabiliser. </vt:lpstr>
      <vt:lpstr>STEP-BD: Lessons that Inform Clinical Practice</vt:lpstr>
      <vt:lpstr>Subsyndromal Manic Symptoms in Bipolar Depression A ‘Depressive Mixed State’</vt:lpstr>
      <vt:lpstr>Initial Pharmacological Treatment of Bipolar Depression British Association for Psychopharmacology Guidelines</vt:lpstr>
      <vt:lpstr>Summary Slide from WFSBP: Monotherapies</vt:lpstr>
      <vt:lpstr>EMBOLDEN I &amp; II Acute Phase:  Study Flow</vt:lpstr>
      <vt:lpstr>EMBOLDEN I &amp; II Acute Phase:  Change in MADRS Total Score</vt:lpstr>
      <vt:lpstr>Lamotrigine in the treatment of bipolar depression MADRS response* rates in six lamotrigine multicentre studies</vt:lpstr>
      <vt:lpstr>Summary Slide from WFSBP: Combined Therapies Highest categories of evidence and recommendation</vt:lpstr>
      <vt:lpstr>BAP Guidelines on Antidepressants in Bipolar Depression</vt:lpstr>
      <vt:lpstr>Inadequate Treatment Response Other Strategies</vt:lpstr>
      <vt:lpstr>First RCT in Treatment Resistant Bipolar Depression STEP-BD: Augmentation of antidepressants</vt:lpstr>
      <vt:lpstr>The Pharmacological Management of Bipolar Depression Key Points</vt:lpstr>
      <vt:lpstr>PowerPoint Presentation</vt:lpstr>
      <vt:lpstr>Barriers to Stability</vt:lpstr>
      <vt:lpstr>    Potential Consequences of Multiple Episodes  </vt:lpstr>
      <vt:lpstr>Guidelines on Maintenance Therapy: British Association for Psychopharmacology</vt:lpstr>
      <vt:lpstr>Lithium</vt:lpstr>
      <vt:lpstr>Quetiapine</vt:lpstr>
      <vt:lpstr>EMBOLDEN I &amp; II Continuation Phase: Study Flow</vt:lpstr>
      <vt:lpstr>EMBOLDEN I and II: Continuation Study</vt:lpstr>
      <vt:lpstr>PowerPoint Presentation</vt:lpstr>
      <vt:lpstr>PowerPoint Presentation</vt:lpstr>
      <vt:lpstr>Aripiprazole</vt:lpstr>
      <vt:lpstr>Valproate</vt:lpstr>
      <vt:lpstr>Olanzapine </vt:lpstr>
      <vt:lpstr>Lamotrigine</vt:lpstr>
      <vt:lpstr>PowerPoint Presentation</vt:lpstr>
      <vt:lpstr>  Combination Treatment  </vt:lpstr>
      <vt:lpstr>PowerPoint Presentation</vt:lpstr>
      <vt:lpstr>Rapid Cycling</vt:lpstr>
      <vt:lpstr>Treatment Resistance: Clozapine</vt:lpstr>
      <vt:lpstr>Treatment Resistance: Electroconvulsive Therapy Recent literature review</vt:lpstr>
      <vt:lpstr>Treatment Resistance: Electroconvulsive Therapy Selected studies</vt:lpstr>
      <vt:lpstr>Adherence   The Effect of Lithium Withdrawal: a thought experiment</vt:lpstr>
      <vt:lpstr>Maintenance treatment Key Points </vt:lpstr>
    </vt:vector>
  </TitlesOfParts>
  <Company>AstraZeneca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Seroquel Slide Template  Jan 2008</dc:title>
  <dc:creator>Philip Krzyzek</dc:creator>
  <cp:lastModifiedBy>Shiel, Nuala</cp:lastModifiedBy>
  <cp:revision>670</cp:revision>
  <cp:lastPrinted>2008-09-18T10:56:28Z</cp:lastPrinted>
  <dcterms:created xsi:type="dcterms:W3CDTF">2009-04-06T14:21:04Z</dcterms:created>
  <dcterms:modified xsi:type="dcterms:W3CDTF">2013-01-22T15:53:06Z</dcterms:modified>
</cp:coreProperties>
</file>