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9"/>
  </p:notesMasterIdLst>
  <p:sldIdLst>
    <p:sldId id="256" r:id="rId2"/>
    <p:sldId id="258" r:id="rId3"/>
    <p:sldId id="293" r:id="rId4"/>
    <p:sldId id="257" r:id="rId5"/>
    <p:sldId id="260" r:id="rId6"/>
    <p:sldId id="261" r:id="rId7"/>
    <p:sldId id="262" r:id="rId8"/>
    <p:sldId id="263" r:id="rId9"/>
    <p:sldId id="259" r:id="rId10"/>
    <p:sldId id="264" r:id="rId11"/>
    <p:sldId id="265" r:id="rId12"/>
    <p:sldId id="266" r:id="rId13"/>
    <p:sldId id="294" r:id="rId14"/>
    <p:sldId id="267" r:id="rId15"/>
    <p:sldId id="268" r:id="rId16"/>
    <p:sldId id="269" r:id="rId17"/>
    <p:sldId id="270" r:id="rId18"/>
    <p:sldId id="271" r:id="rId19"/>
    <p:sldId id="272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92" r:id="rId33"/>
    <p:sldId id="287" r:id="rId34"/>
    <p:sldId id="288" r:id="rId35"/>
    <p:sldId id="289" r:id="rId36"/>
    <p:sldId id="290" r:id="rId37"/>
    <p:sldId id="291" r:id="rId38"/>
  </p:sldIdLst>
  <p:sldSz cx="9144000" cy="6858000" type="screen4x3"/>
  <p:notesSz cx="6858000" cy="9144000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05" autoAdjust="0"/>
    <p:restoredTop sz="88517" autoAdjust="0"/>
  </p:normalViewPr>
  <p:slideViewPr>
    <p:cSldViewPr snapToGrid="0" snapToObjects="1">
      <p:cViewPr>
        <p:scale>
          <a:sx n="50" d="100"/>
          <a:sy n="50" d="100"/>
        </p:scale>
        <p:origin x="-68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9C9FDC-20F2-0B44-85CA-0444BB7CBE28}" type="datetimeFigureOut">
              <a:rPr kumimoji="1" lang="ja-JP" altLang="en-US" smtClean="0"/>
              <a:t>2013/1/17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9C8DC1-CFBF-AF40-826D-82CD81A966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46111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9C8DC1-CFBF-AF40-826D-82CD81A96617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986894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9C8DC1-CFBF-AF40-826D-82CD81A96617}" type="slidenum">
              <a:rPr kumimoji="1" lang="ja-JP" altLang="en-US" smtClean="0"/>
              <a:t>11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269139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9C8DC1-CFBF-AF40-826D-82CD81A96617}" type="slidenum">
              <a:rPr kumimoji="1" lang="ja-JP" altLang="en-US" smtClean="0"/>
              <a:t>12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8260365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9C8DC1-CFBF-AF40-826D-82CD81A96617}" type="slidenum">
              <a:rPr kumimoji="1" lang="ja-JP" altLang="en-US" smtClean="0"/>
              <a:t>13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269139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9C8DC1-CFBF-AF40-826D-82CD81A96617}" type="slidenum">
              <a:rPr kumimoji="1" lang="ja-JP" altLang="en-US" smtClean="0"/>
              <a:t>14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986894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9C8DC1-CFBF-AF40-826D-82CD81A96617}" type="slidenum">
              <a:rPr kumimoji="1" lang="ja-JP" altLang="en-US" smtClean="0"/>
              <a:t>15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946317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9C8DC1-CFBF-AF40-826D-82CD81A96617}" type="slidenum">
              <a:rPr kumimoji="1" lang="ja-JP" altLang="en-US" smtClean="0"/>
              <a:t>16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957202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en-US" altLang="ja-JP" dirty="0" smtClean="0">
              <a:latin typeface="Calibri" charset="0"/>
              <a:ea typeface="ＭＳ Ｐ明朝" charset="0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9C8DC1-CFBF-AF40-826D-82CD81A96617}" type="slidenum">
              <a:rPr kumimoji="1" lang="ja-JP" altLang="en-US" smtClean="0"/>
              <a:t>17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6891837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9C8DC1-CFBF-AF40-826D-82CD81A96617}" type="slidenum">
              <a:rPr kumimoji="1" lang="ja-JP" altLang="en-US" smtClean="0"/>
              <a:t>18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0561384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9C8DC1-CFBF-AF40-826D-82CD81A96617}" type="slidenum">
              <a:rPr kumimoji="1" lang="ja-JP" altLang="en-US" smtClean="0"/>
              <a:t>19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316960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9C8DC1-CFBF-AF40-826D-82CD81A96617}" type="slidenum">
              <a:rPr kumimoji="1" lang="ja-JP" altLang="en-US" smtClean="0"/>
              <a:t>20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926633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9C8DC1-CFBF-AF40-826D-82CD81A96617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3689804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9C8DC1-CFBF-AF40-826D-82CD81A96617}" type="slidenum">
              <a:rPr kumimoji="1" lang="ja-JP" altLang="en-US" smtClean="0"/>
              <a:t>21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9460939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9C8DC1-CFBF-AF40-826D-82CD81A96617}" type="slidenum">
              <a:rPr kumimoji="1" lang="ja-JP" altLang="en-US" smtClean="0"/>
              <a:t>23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769145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9C8DC1-CFBF-AF40-826D-82CD81A96617}" type="slidenum">
              <a:rPr kumimoji="1" lang="ja-JP" altLang="en-US" smtClean="0"/>
              <a:t>24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6738028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9C8DC1-CFBF-AF40-826D-82CD81A96617}" type="slidenum">
              <a:rPr kumimoji="1" lang="ja-JP" altLang="en-US" smtClean="0"/>
              <a:t>28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375134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9C8DC1-CFBF-AF40-826D-82CD81A96617}" type="slidenum">
              <a:rPr kumimoji="1" lang="ja-JP" altLang="en-US" smtClean="0"/>
              <a:t>29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576450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9C8DC1-CFBF-AF40-826D-82CD81A96617}" type="slidenum">
              <a:rPr kumimoji="1" lang="ja-JP" altLang="en-US" smtClean="0"/>
              <a:t>30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4455324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9C8DC1-CFBF-AF40-826D-82CD81A96617}" type="slidenum">
              <a:rPr kumimoji="1" lang="ja-JP" altLang="en-US" smtClean="0"/>
              <a:t>32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21505869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baseline="0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9C8DC1-CFBF-AF40-826D-82CD81A96617}" type="slidenum">
              <a:rPr kumimoji="1" lang="ja-JP" altLang="en-US" smtClean="0"/>
              <a:t>35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9475786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9C8DC1-CFBF-AF40-826D-82CD81A96617}" type="slidenum">
              <a:rPr kumimoji="1" lang="ja-JP" altLang="en-US" smtClean="0"/>
              <a:t>36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69913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9C8DC1-CFBF-AF40-826D-82CD81A96617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39933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9C8DC1-CFBF-AF40-826D-82CD81A96617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331145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9C8DC1-CFBF-AF40-826D-82CD81A96617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9611288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9C8DC1-CFBF-AF40-826D-82CD81A96617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868299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9C8DC1-CFBF-AF40-826D-82CD81A96617}" type="slidenum">
              <a:rPr kumimoji="1" lang="ja-JP" altLang="en-US" smtClean="0"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986894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9C8DC1-CFBF-AF40-826D-82CD81A96617}" type="slidenum">
              <a:rPr kumimoji="1" lang="ja-JP" altLang="en-US" smtClean="0"/>
              <a:t>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12456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9C8DC1-CFBF-AF40-826D-82CD81A96617}" type="slidenum">
              <a:rPr kumimoji="1" lang="ja-JP" altLang="en-US" smtClean="0"/>
              <a:t>10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41448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87C54-B615-024A-9048-87873D5CF2CA}" type="datetimeFigureOut">
              <a:rPr kumimoji="1" lang="ja-JP" altLang="en-US" smtClean="0"/>
              <a:t>2013/1/17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EA3FC-70B1-254A-ADF4-923DF7A5363E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87C54-B615-024A-9048-87873D5CF2CA}" type="datetimeFigureOut">
              <a:rPr kumimoji="1" lang="ja-JP" altLang="en-US" smtClean="0"/>
              <a:t>2013/1/17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EA3FC-70B1-254A-ADF4-923DF7A536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87C54-B615-024A-9048-87873D5CF2CA}" type="datetimeFigureOut">
              <a:rPr kumimoji="1" lang="ja-JP" altLang="en-US" smtClean="0"/>
              <a:t>2013/1/17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EA3FC-70B1-254A-ADF4-923DF7A536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87C54-B615-024A-9048-87873D5CF2CA}" type="datetimeFigureOut">
              <a:rPr kumimoji="1" lang="ja-JP" altLang="en-US" smtClean="0"/>
              <a:t>2013/1/17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EA3FC-70B1-254A-ADF4-923DF7A536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87C54-B615-024A-9048-87873D5CF2CA}" type="datetimeFigureOut">
              <a:rPr kumimoji="1" lang="ja-JP" altLang="en-US" smtClean="0"/>
              <a:t>2013/1/17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EA3FC-70B1-254A-ADF4-923DF7A5363E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87C54-B615-024A-9048-87873D5CF2CA}" type="datetimeFigureOut">
              <a:rPr kumimoji="1" lang="ja-JP" altLang="en-US" smtClean="0"/>
              <a:t>2013/1/17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EA3FC-70B1-254A-ADF4-923DF7A536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87C54-B615-024A-9048-87873D5CF2CA}" type="datetimeFigureOut">
              <a:rPr kumimoji="1" lang="ja-JP" altLang="en-US" smtClean="0"/>
              <a:t>2013/1/17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EA3FC-70B1-254A-ADF4-923DF7A5363E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87C54-B615-024A-9048-87873D5CF2CA}" type="datetimeFigureOut">
              <a:rPr kumimoji="1" lang="ja-JP" altLang="en-US" smtClean="0"/>
              <a:t>2013/1/17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EA3FC-70B1-254A-ADF4-923DF7A536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87C54-B615-024A-9048-87873D5CF2CA}" type="datetimeFigureOut">
              <a:rPr kumimoji="1" lang="ja-JP" altLang="en-US" smtClean="0"/>
              <a:t>2013/1/17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EA3FC-70B1-254A-ADF4-923DF7A536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87C54-B615-024A-9048-87873D5CF2CA}" type="datetimeFigureOut">
              <a:rPr kumimoji="1" lang="ja-JP" altLang="en-US" smtClean="0"/>
              <a:t>2013/1/17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EA3FC-70B1-254A-ADF4-923DF7A5363E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プレースホルダーまでドラッグするかアイコンをクリックして図を追加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87C54-B615-024A-9048-87873D5CF2CA}" type="datetimeFigureOut">
              <a:rPr kumimoji="1" lang="ja-JP" altLang="en-US" smtClean="0"/>
              <a:t>2013/1/17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EA3FC-70B1-254A-ADF4-923DF7A536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51187C54-B615-024A-9048-87873D5CF2CA}" type="datetimeFigureOut">
              <a:rPr kumimoji="1" lang="ja-JP" altLang="en-US" smtClean="0"/>
              <a:t>2013/1/17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21AEA3FC-70B1-254A-ADF4-923DF7A536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kumimoji="1"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kumimoji="1"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en-US" altLang="ja-JP" cap="none" dirty="0" smtClean="0"/>
              <a:t>Psychogenic non-epileptic seizures</a:t>
            </a:r>
            <a:endParaRPr kumimoji="1" lang="ja-JP" altLang="en-US" cap="none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en-US" altLang="ja-JP" sz="3200" dirty="0" smtClean="0"/>
              <a:t>Nozomi Akanuma</a:t>
            </a:r>
          </a:p>
          <a:p>
            <a:r>
              <a:rPr lang="en-US" altLang="ja-JP" sz="2000" dirty="0" smtClean="0"/>
              <a:t>South London &amp; </a:t>
            </a:r>
            <a:r>
              <a:rPr lang="en-US" altLang="ja-JP" sz="2000" dirty="0" err="1" smtClean="0"/>
              <a:t>Maudsley</a:t>
            </a:r>
            <a:r>
              <a:rPr lang="en-US" altLang="ja-JP" sz="2000" dirty="0" smtClean="0"/>
              <a:t> NHS Foundation Trust</a:t>
            </a:r>
            <a:endParaRPr kumimoji="1" lang="ja-JP" altLang="en-US" sz="2000" dirty="0"/>
          </a:p>
        </p:txBody>
      </p:sp>
    </p:spTree>
    <p:extLst>
      <p:ext uri="{BB962C8B-B14F-4D97-AF65-F5344CB8AC3E}">
        <p14:creationId xmlns:p14="http://schemas.microsoft.com/office/powerpoint/2010/main" val="2816525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Non-epileptic seizures (NES)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/>
              <a:t>1 in 5 referred to specialist epilepsy clinics do not have epilepsy</a:t>
            </a:r>
          </a:p>
          <a:p>
            <a:r>
              <a:rPr lang="en-US" altLang="ja-JP" dirty="0"/>
              <a:t>Paroxysmal events that resemble or are mistaken for epilepsy, but are not due to abnormal electrical activities in </a:t>
            </a:r>
            <a:r>
              <a:rPr lang="en-US" altLang="ja-JP" dirty="0" smtClean="0"/>
              <a:t>neurons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38210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Types of NES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Physiological / organic NES</a:t>
            </a:r>
          </a:p>
          <a:p>
            <a:r>
              <a:rPr lang="en-US" altLang="ja-JP" dirty="0" smtClean="0"/>
              <a:t>Psychiatric disorders that may be mistaken for epilepsy</a:t>
            </a:r>
          </a:p>
          <a:p>
            <a:pPr lvl="1"/>
            <a:r>
              <a:rPr kumimoji="1" lang="en-US" altLang="ja-JP" dirty="0" smtClean="0"/>
              <a:t>Panic attacks</a:t>
            </a:r>
          </a:p>
          <a:p>
            <a:pPr lvl="1"/>
            <a:r>
              <a:rPr lang="en-US" altLang="ja-JP" dirty="0" smtClean="0"/>
              <a:t>Psychosis</a:t>
            </a:r>
          </a:p>
          <a:p>
            <a:pPr lvl="1"/>
            <a:r>
              <a:rPr kumimoji="1" lang="en-US" altLang="ja-JP" dirty="0" smtClean="0"/>
              <a:t>ADHD</a:t>
            </a:r>
          </a:p>
          <a:p>
            <a:pPr lvl="1"/>
            <a:r>
              <a:rPr kumimoji="1" lang="en-US" altLang="ja-JP" dirty="0" err="1" smtClean="0"/>
              <a:t>Depersonalisation</a:t>
            </a:r>
            <a:r>
              <a:rPr kumimoji="1" lang="en-US" altLang="ja-JP" dirty="0" smtClean="0"/>
              <a:t> disorder</a:t>
            </a:r>
          </a:p>
          <a:p>
            <a:r>
              <a:rPr kumimoji="1" lang="en-US" altLang="ja-JP" dirty="0" smtClean="0"/>
              <a:t>Factitious disorder</a:t>
            </a:r>
          </a:p>
          <a:p>
            <a:endParaRPr kumimoji="1" lang="en-US" altLang="ja-JP" dirty="0" smtClean="0"/>
          </a:p>
          <a:p>
            <a:r>
              <a:rPr lang="en-US" altLang="ja-JP" dirty="0" smtClean="0"/>
              <a:t>Psychogenic NES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046100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Physiological / organic NES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Syncope</a:t>
            </a:r>
          </a:p>
          <a:p>
            <a:pPr lvl="1"/>
            <a:r>
              <a:rPr lang="en-US" altLang="ja-JP" dirty="0" smtClean="0"/>
              <a:t>Vasovagal, cariogenic</a:t>
            </a:r>
          </a:p>
          <a:p>
            <a:r>
              <a:rPr kumimoji="1" lang="en-US" altLang="ja-JP" dirty="0" smtClean="0"/>
              <a:t>Cardiac</a:t>
            </a:r>
          </a:p>
          <a:p>
            <a:pPr lvl="1"/>
            <a:r>
              <a:rPr lang="en-US" altLang="ja-JP" dirty="0" smtClean="0"/>
              <a:t>Arrhythmias</a:t>
            </a:r>
          </a:p>
          <a:p>
            <a:r>
              <a:rPr kumimoji="1" lang="en-US" altLang="ja-JP" dirty="0" smtClean="0"/>
              <a:t>Neurological</a:t>
            </a:r>
          </a:p>
          <a:p>
            <a:pPr lvl="1"/>
            <a:r>
              <a:rPr lang="en-US" altLang="ja-JP" dirty="0" smtClean="0"/>
              <a:t>Cerebrovascular, migraines</a:t>
            </a:r>
            <a:r>
              <a:rPr lang="en-US" altLang="ja-JP" dirty="0"/>
              <a:t>, vertigo, cataplexy, movement disorders, </a:t>
            </a:r>
            <a:r>
              <a:rPr lang="en-US" altLang="ja-JP" dirty="0" err="1"/>
              <a:t>parasomnias</a:t>
            </a:r>
            <a:r>
              <a:rPr lang="en-US" altLang="ja-JP" dirty="0"/>
              <a:t>, startle induced </a:t>
            </a:r>
            <a:r>
              <a:rPr lang="en-US" altLang="ja-JP" dirty="0" smtClean="0"/>
              <a:t>phenomena</a:t>
            </a:r>
          </a:p>
          <a:p>
            <a:r>
              <a:rPr kumimoji="1" lang="en-US" altLang="ja-JP" dirty="0" smtClean="0"/>
              <a:t>Metabolic / endocrine</a:t>
            </a:r>
          </a:p>
          <a:p>
            <a:pPr lvl="1"/>
            <a:r>
              <a:rPr lang="en-US" altLang="ja-JP" dirty="0" err="1" smtClean="0"/>
              <a:t>Hypoglyemia</a:t>
            </a:r>
            <a:r>
              <a:rPr lang="en-US" altLang="ja-JP" dirty="0" smtClean="0"/>
              <a:t>, hypocalcaemia</a:t>
            </a:r>
          </a:p>
          <a:p>
            <a:pPr lvl="1"/>
            <a:r>
              <a:rPr kumimoji="1" lang="en-US" altLang="ja-JP" dirty="0" smtClean="0"/>
              <a:t>Drugs, alcohol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20484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Types of NES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Physiological / organic NES</a:t>
            </a:r>
          </a:p>
          <a:p>
            <a:r>
              <a:rPr lang="en-US" altLang="ja-JP" dirty="0" smtClean="0"/>
              <a:t>Psychiatric disorders that may be mistaken for epilepsy</a:t>
            </a:r>
          </a:p>
          <a:p>
            <a:pPr lvl="1"/>
            <a:r>
              <a:rPr kumimoji="1" lang="en-US" altLang="ja-JP" dirty="0" smtClean="0"/>
              <a:t>Panic attacks</a:t>
            </a:r>
          </a:p>
          <a:p>
            <a:pPr lvl="1"/>
            <a:r>
              <a:rPr lang="en-US" altLang="ja-JP" dirty="0" smtClean="0"/>
              <a:t>Psychosis</a:t>
            </a:r>
          </a:p>
          <a:p>
            <a:pPr lvl="1"/>
            <a:r>
              <a:rPr kumimoji="1" lang="en-US" altLang="ja-JP" dirty="0" smtClean="0"/>
              <a:t>ADHD</a:t>
            </a:r>
          </a:p>
          <a:p>
            <a:pPr lvl="1"/>
            <a:r>
              <a:rPr kumimoji="1" lang="en-US" altLang="ja-JP" dirty="0" err="1" smtClean="0"/>
              <a:t>Depersonalisation</a:t>
            </a:r>
            <a:r>
              <a:rPr kumimoji="1" lang="en-US" altLang="ja-JP" dirty="0" smtClean="0"/>
              <a:t> disorder</a:t>
            </a:r>
          </a:p>
          <a:p>
            <a:r>
              <a:rPr kumimoji="1" lang="en-US" altLang="ja-JP" dirty="0" smtClean="0"/>
              <a:t>Factitious disorder</a:t>
            </a:r>
          </a:p>
          <a:p>
            <a:endParaRPr kumimoji="1" lang="en-US" altLang="ja-JP" dirty="0" smtClean="0"/>
          </a:p>
          <a:p>
            <a:r>
              <a:rPr lang="en-US" altLang="ja-JP" dirty="0" smtClean="0"/>
              <a:t>Psychogenic NES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18436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en-US" altLang="ja-JP" dirty="0" smtClean="0"/>
              <a:t>[psychogenic] NES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5169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Terminology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err="1"/>
              <a:t>Hystero</a:t>
            </a:r>
            <a:r>
              <a:rPr lang="en-US" altLang="ja-JP" dirty="0"/>
              <a:t>-epilepsy</a:t>
            </a:r>
          </a:p>
          <a:p>
            <a:r>
              <a:rPr lang="en-US" altLang="ja-JP" dirty="0" err="1"/>
              <a:t>Pseudoseizures</a:t>
            </a:r>
            <a:endParaRPr lang="en-US" altLang="ja-JP" dirty="0"/>
          </a:p>
          <a:p>
            <a:r>
              <a:rPr lang="en-US" altLang="ja-JP" dirty="0"/>
              <a:t>Non-epileptic seizures</a:t>
            </a:r>
          </a:p>
          <a:p>
            <a:r>
              <a:rPr lang="en-US" altLang="ja-JP" dirty="0"/>
              <a:t>Non-epileptic attack disorder</a:t>
            </a:r>
          </a:p>
          <a:p>
            <a:r>
              <a:rPr lang="en-US" altLang="ja-JP" dirty="0"/>
              <a:t>Psychogenic seizures</a:t>
            </a:r>
          </a:p>
          <a:p>
            <a:r>
              <a:rPr lang="en-US" altLang="ja-JP" dirty="0"/>
              <a:t>Dissociative seizures</a:t>
            </a:r>
          </a:p>
          <a:p>
            <a:r>
              <a:rPr lang="en-US" altLang="ja-JP" dirty="0"/>
              <a:t>Conversion seizures</a:t>
            </a:r>
          </a:p>
          <a:p>
            <a:r>
              <a:rPr lang="en-US" altLang="ja-JP" dirty="0"/>
              <a:t>Functional </a:t>
            </a:r>
            <a:r>
              <a:rPr lang="en-US" altLang="ja-JP" dirty="0" smtClean="0"/>
              <a:t>seizures</a:t>
            </a:r>
          </a:p>
          <a:p>
            <a:endParaRPr lang="en-US" altLang="ja-JP" dirty="0" smtClean="0"/>
          </a:p>
          <a:p>
            <a:r>
              <a:rPr kumimoji="1" lang="en-US" altLang="ja-JP" dirty="0" smtClean="0"/>
              <a:t>Psychogenic non-epileptic seizures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70698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Definitions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/>
              <a:t>Paroxysmal events that resemble or are mistaken for epileptic seizures</a:t>
            </a:r>
          </a:p>
          <a:p>
            <a:r>
              <a:rPr lang="en-US" altLang="ja-JP" dirty="0"/>
              <a:t>Absence of characteristic electrophysiological changes during or immediately after the seizure</a:t>
            </a:r>
          </a:p>
          <a:p>
            <a:r>
              <a:rPr lang="en-US" altLang="ja-JP" dirty="0"/>
              <a:t>No evidence for other somatic causes for the seizure</a:t>
            </a:r>
          </a:p>
          <a:p>
            <a:r>
              <a:rPr lang="en-US" altLang="ja-JP" dirty="0"/>
              <a:t>N</a:t>
            </a:r>
            <a:r>
              <a:rPr lang="en-US" altLang="ja-JP" dirty="0" smtClean="0"/>
              <a:t>o </a:t>
            </a:r>
            <a:r>
              <a:rPr lang="en-US" altLang="ja-JP" dirty="0"/>
              <a:t>voluntary control</a:t>
            </a:r>
          </a:p>
          <a:p>
            <a:r>
              <a:rPr lang="en-US" altLang="ja-JP" dirty="0"/>
              <a:t>The seizures are caused by </a:t>
            </a:r>
            <a:r>
              <a:rPr lang="en-US" altLang="ja-JP" dirty="0" smtClean="0"/>
              <a:t>a </a:t>
            </a:r>
            <a:r>
              <a:rPr lang="en-US" altLang="ja-JP" dirty="0"/>
              <a:t>variety of </a:t>
            </a:r>
            <a:r>
              <a:rPr lang="en-US" altLang="ja-JP" dirty="0" smtClean="0"/>
              <a:t>“psychogenic” processes</a:t>
            </a:r>
          </a:p>
        </p:txBody>
      </p:sp>
    </p:spTree>
    <p:extLst>
      <p:ext uri="{BB962C8B-B14F-4D97-AF65-F5344CB8AC3E}">
        <p14:creationId xmlns:p14="http://schemas.microsoft.com/office/powerpoint/2010/main" val="24816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Epidemiology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Age of onset teens ~ 20s</a:t>
            </a:r>
          </a:p>
          <a:p>
            <a:r>
              <a:rPr lang="en-US" altLang="ja-JP" dirty="0" err="1" smtClean="0"/>
              <a:t>Female:Male</a:t>
            </a:r>
            <a:r>
              <a:rPr lang="en-US" altLang="ja-JP" dirty="0" smtClean="0"/>
              <a:t> 4:1</a:t>
            </a:r>
          </a:p>
          <a:p>
            <a:r>
              <a:rPr kumimoji="1" lang="en-US" altLang="ja-JP" dirty="0" smtClean="0"/>
              <a:t>Estimated 10-15k people with PNES in the UK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47596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Diagnosis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History</a:t>
            </a:r>
          </a:p>
          <a:p>
            <a:r>
              <a:rPr lang="en-US" altLang="ja-JP" dirty="0" err="1" smtClean="0"/>
              <a:t>Ictal</a:t>
            </a:r>
            <a:r>
              <a:rPr lang="en-US" altLang="ja-JP" dirty="0" smtClean="0"/>
              <a:t> semiology</a:t>
            </a:r>
          </a:p>
          <a:p>
            <a:r>
              <a:rPr kumimoji="1" lang="en-US" altLang="ja-JP" dirty="0" smtClean="0"/>
              <a:t>Video EEG monitoring</a:t>
            </a:r>
          </a:p>
          <a:p>
            <a:endParaRPr lang="en-US" altLang="ja-JP" dirty="0"/>
          </a:p>
          <a:p>
            <a:r>
              <a:rPr lang="en-US" altLang="ja-JP" dirty="0">
                <a:latin typeface="Arial" charset="0"/>
                <a:ea typeface="ＭＳ Ｐゴシック" charset="0"/>
              </a:rPr>
              <a:t>Takes ~7 years to make the diagnosis</a:t>
            </a:r>
          </a:p>
          <a:p>
            <a:r>
              <a:rPr lang="en-US" altLang="ja-JP" dirty="0">
                <a:latin typeface="Arial" charset="0"/>
                <a:ea typeface="ＭＳ Ｐゴシック" charset="0"/>
              </a:rPr>
              <a:t>Misdiagnosis not uncommon</a:t>
            </a:r>
          </a:p>
          <a:p>
            <a:r>
              <a:rPr lang="en-US" altLang="ja-JP" dirty="0" smtClean="0">
                <a:latin typeface="Arial" charset="0"/>
                <a:ea typeface="ＭＳ Ｐゴシック" charset="0"/>
              </a:rPr>
              <a:t>3 </a:t>
            </a:r>
            <a:r>
              <a:rPr lang="en-US" altLang="ja-JP" dirty="0">
                <a:latin typeface="Arial" charset="0"/>
                <a:ea typeface="ＭＳ Ｐゴシック" charset="0"/>
              </a:rPr>
              <a:t>in 4 people with PNES have previously been diagnosed with epilepsy and taken AEDs</a:t>
            </a:r>
          </a:p>
          <a:p>
            <a:r>
              <a:rPr lang="en-US" altLang="ja-JP" dirty="0">
                <a:latin typeface="Arial" charset="0"/>
                <a:ea typeface="ＭＳ Ｐゴシック" charset="0"/>
              </a:rPr>
              <a:t>~</a:t>
            </a:r>
            <a:r>
              <a:rPr lang="en-US" altLang="ja-JP" dirty="0" smtClean="0">
                <a:latin typeface="Arial" charset="0"/>
                <a:ea typeface="ＭＳ Ｐゴシック" charset="0"/>
              </a:rPr>
              <a:t>3 </a:t>
            </a:r>
            <a:r>
              <a:rPr lang="en-US" altLang="ja-JP" dirty="0">
                <a:latin typeface="Arial" charset="0"/>
                <a:ea typeface="ＭＳ Ｐゴシック" charset="0"/>
              </a:rPr>
              <a:t>in 10 people with epilepsy also have </a:t>
            </a:r>
            <a:r>
              <a:rPr lang="en-US" altLang="ja-JP" dirty="0" smtClean="0">
                <a:latin typeface="Arial" charset="0"/>
                <a:ea typeface="ＭＳ Ｐゴシック" charset="0"/>
              </a:rPr>
              <a:t>PNES</a:t>
            </a:r>
          </a:p>
        </p:txBody>
      </p:sp>
    </p:spTree>
    <p:extLst>
      <p:ext uri="{BB962C8B-B14F-4D97-AF65-F5344CB8AC3E}">
        <p14:creationId xmlns:p14="http://schemas.microsoft.com/office/powerpoint/2010/main" val="3963677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Distinguishing features</a:t>
            </a:r>
            <a:endParaRPr kumimoji="1" lang="ja-JP" altLang="en-US" dirty="0"/>
          </a:p>
        </p:txBody>
      </p:sp>
      <p:graphicFrame>
        <p:nvGraphicFramePr>
          <p:cNvPr id="4" name="コンテンツ プレースホルダー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55766053"/>
              </p:ext>
            </p:extLst>
          </p:nvPr>
        </p:nvGraphicFramePr>
        <p:xfrm>
          <a:off x="457200" y="1600200"/>
          <a:ext cx="8229600" cy="4145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Rule in PNES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Rule in epilepsy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Insufficient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Long duration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Occurrence from sleep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Gradual onset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Fluctuating course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Post-</a:t>
                      </a:r>
                      <a:r>
                        <a:rPr kumimoji="1" lang="en-US" altLang="ja-JP" dirty="0" err="1" smtClean="0"/>
                        <a:t>ictal</a:t>
                      </a:r>
                      <a:r>
                        <a:rPr kumimoji="1" lang="en-US" altLang="ja-JP" dirty="0" smtClean="0"/>
                        <a:t> confusion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Non-stereotyped events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Asynchronous movements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err="1" smtClean="0"/>
                        <a:t>Stertorous</a:t>
                      </a:r>
                      <a:r>
                        <a:rPr kumimoji="1" lang="en-US" altLang="ja-JP" dirty="0" smtClean="0"/>
                        <a:t> breathing after the seizure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Flailing or thrashing movements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Side-to-side head/body movements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err="1" smtClean="0"/>
                        <a:t>Opisthotonus</a:t>
                      </a:r>
                      <a:r>
                        <a:rPr kumimoji="1" lang="en-US" altLang="ja-JP" dirty="0" smtClean="0"/>
                        <a:t> (arc en </a:t>
                      </a:r>
                      <a:r>
                        <a:rPr kumimoji="1" lang="en-US" altLang="ja-JP" dirty="0" err="1" smtClean="0"/>
                        <a:t>cercle</a:t>
                      </a:r>
                      <a:r>
                        <a:rPr kumimoji="1" lang="en-US" altLang="ja-JP" dirty="0" smtClean="0"/>
                        <a:t>)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Pelvic thrusting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Tongue</a:t>
                      </a:r>
                      <a:r>
                        <a:rPr kumimoji="1" lang="en-US" altLang="ja-JP" baseline="0" dirty="0" smtClean="0"/>
                        <a:t> biting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Closed eyes during the seizure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Urinal incontinence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err="1" smtClean="0"/>
                        <a:t>Ictal</a:t>
                      </a:r>
                      <a:r>
                        <a:rPr kumimoji="1" lang="en-US" altLang="ja-JP" dirty="0" smtClean="0"/>
                        <a:t> crying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Memory recall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52331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en-US" altLang="ja-JP" dirty="0" smtClean="0"/>
              <a:t>[psychogenic] [non-] epileptic seizures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8164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Psychogenic processes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Heterogeneous</a:t>
            </a:r>
          </a:p>
          <a:p>
            <a:r>
              <a:rPr lang="en-US" altLang="ja-JP" dirty="0" smtClean="0"/>
              <a:t>Each process may have a differential impact on the causation, development and prolongation of PNES in each individual</a:t>
            </a:r>
          </a:p>
          <a:p>
            <a:r>
              <a:rPr kumimoji="1" lang="en-US" altLang="ja-JP" dirty="0" smtClean="0"/>
              <a:t>One factor is not always sufficient to develop PNES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07971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Psychological </a:t>
            </a:r>
            <a:r>
              <a:rPr kumimoji="1" lang="en-US" altLang="ja-JP" dirty="0" err="1" smtClean="0"/>
              <a:t>aetiology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/>
              <a:t>Trauma</a:t>
            </a:r>
          </a:p>
          <a:p>
            <a:r>
              <a:rPr lang="en-US" altLang="ja-JP" dirty="0"/>
              <a:t>Dissociation</a:t>
            </a:r>
          </a:p>
          <a:p>
            <a:r>
              <a:rPr lang="en-US" altLang="ja-JP" dirty="0" err="1" smtClean="0"/>
              <a:t>Somatisation</a:t>
            </a:r>
            <a:r>
              <a:rPr lang="en-US" altLang="ja-JP" dirty="0" smtClean="0"/>
              <a:t> </a:t>
            </a:r>
            <a:r>
              <a:rPr lang="en-US" altLang="ja-JP" dirty="0"/>
              <a:t>/ conversion</a:t>
            </a:r>
          </a:p>
          <a:p>
            <a:r>
              <a:rPr lang="en-US" altLang="ja-JP" dirty="0" smtClean="0"/>
              <a:t>Personality</a:t>
            </a:r>
            <a:endParaRPr lang="en-US" altLang="ja-JP" dirty="0"/>
          </a:p>
          <a:p>
            <a:r>
              <a:rPr lang="en-US" altLang="ja-JP" dirty="0"/>
              <a:t>Coping</a:t>
            </a:r>
          </a:p>
          <a:p>
            <a:r>
              <a:rPr lang="en-US" altLang="ja-JP" dirty="0"/>
              <a:t>Psychiatric comorbidity</a:t>
            </a:r>
          </a:p>
          <a:p>
            <a:r>
              <a:rPr lang="en-US" altLang="ja-JP" dirty="0"/>
              <a:t>Age factors</a:t>
            </a:r>
          </a:p>
          <a:p>
            <a:r>
              <a:rPr lang="en-US" altLang="ja-JP" dirty="0" err="1"/>
              <a:t>Behavioural</a:t>
            </a:r>
            <a:r>
              <a:rPr lang="en-US" altLang="ja-JP" dirty="0"/>
              <a:t> modification</a:t>
            </a:r>
          </a:p>
          <a:p>
            <a:r>
              <a:rPr lang="en-US" altLang="ja-JP" dirty="0"/>
              <a:t>Gender</a:t>
            </a:r>
          </a:p>
          <a:p>
            <a:r>
              <a:rPr lang="en-US" altLang="ja-JP" dirty="0" err="1" smtClean="0"/>
              <a:t>Organicity</a:t>
            </a:r>
            <a:endParaRPr lang="en-US" altLang="ja-JP" dirty="0" smtClean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2108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Functional domains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>
                <a:latin typeface="Arial" charset="0"/>
                <a:ea typeface="ＭＳ Ｐゴシック" charset="0"/>
              </a:rPr>
              <a:t>Cognitive</a:t>
            </a:r>
          </a:p>
          <a:p>
            <a:r>
              <a:rPr lang="en-US" altLang="ja-JP" dirty="0" smtClean="0">
                <a:latin typeface="Arial" charset="0"/>
                <a:ea typeface="ＭＳ Ｐゴシック" charset="0"/>
              </a:rPr>
              <a:t>Emotional / affective</a:t>
            </a:r>
            <a:endParaRPr lang="en-US" altLang="ja-JP" dirty="0">
              <a:latin typeface="Arial" charset="0"/>
              <a:ea typeface="ＭＳ Ｐゴシック" charset="0"/>
            </a:endParaRPr>
          </a:p>
          <a:p>
            <a:r>
              <a:rPr lang="en-US" altLang="ja-JP" dirty="0" smtClean="0">
                <a:latin typeface="Arial" charset="0"/>
                <a:ea typeface="ＭＳ Ｐゴシック" charset="0"/>
              </a:rPr>
              <a:t>Perceptual</a:t>
            </a:r>
            <a:endParaRPr lang="en-GB" altLang="ja-JP" dirty="0">
              <a:latin typeface="Arial" charset="0"/>
              <a:ea typeface="ＭＳ Ｐゴシック" charset="0"/>
            </a:endParaRPr>
          </a:p>
          <a:p>
            <a:r>
              <a:rPr lang="en-GB" altLang="ja-JP" dirty="0" smtClean="0">
                <a:latin typeface="Arial" charset="0"/>
                <a:ea typeface="ＭＳ Ｐゴシック" charset="0"/>
              </a:rPr>
              <a:t>Motor</a:t>
            </a:r>
          </a:p>
          <a:p>
            <a:r>
              <a:rPr lang="en-GB" altLang="ja-JP" dirty="0" smtClean="0">
                <a:latin typeface="Arial" charset="0"/>
                <a:ea typeface="ＭＳ Ｐゴシック" charset="0"/>
              </a:rPr>
              <a:t>Physiological</a:t>
            </a:r>
          </a:p>
        </p:txBody>
      </p:sp>
    </p:spTree>
    <p:extLst>
      <p:ext uri="{BB962C8B-B14F-4D97-AF65-F5344CB8AC3E}">
        <p14:creationId xmlns:p14="http://schemas.microsoft.com/office/powerpoint/2010/main" val="4072221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Personality traits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>
                <a:latin typeface="Arial" charset="0"/>
                <a:ea typeface="ＭＳ Ｐゴシック" charset="0"/>
              </a:rPr>
              <a:t>Emotional unstable</a:t>
            </a:r>
          </a:p>
          <a:p>
            <a:r>
              <a:rPr lang="en-GB" altLang="ja-JP" dirty="0">
                <a:latin typeface="Arial" charset="0"/>
                <a:ea typeface="ＭＳ Ｐゴシック" charset="0"/>
              </a:rPr>
              <a:t>Overly controlled</a:t>
            </a:r>
            <a:endParaRPr lang="en-US" altLang="ja-JP" dirty="0">
              <a:latin typeface="Arial" charset="0"/>
              <a:ea typeface="ＭＳ Ｐゴシック" charset="0"/>
            </a:endParaRPr>
          </a:p>
          <a:p>
            <a:r>
              <a:rPr lang="en-US" altLang="ja-JP" dirty="0">
                <a:latin typeface="Arial" charset="0"/>
                <a:ea typeface="ＭＳ Ｐゴシック" charset="0"/>
              </a:rPr>
              <a:t>Avoidant</a:t>
            </a:r>
          </a:p>
          <a:p>
            <a:r>
              <a:rPr lang="en-US" altLang="ja-JP" dirty="0">
                <a:latin typeface="Arial" charset="0"/>
                <a:ea typeface="ＭＳ Ｐゴシック" charset="0"/>
              </a:rPr>
              <a:t>Dependent</a:t>
            </a:r>
          </a:p>
          <a:p>
            <a:r>
              <a:rPr lang="en-GB" altLang="ja-JP" dirty="0">
                <a:latin typeface="Arial" charset="0"/>
                <a:ea typeface="ＭＳ Ｐゴシック" charset="0"/>
              </a:rPr>
              <a:t>Hypochondriac</a:t>
            </a:r>
          </a:p>
          <a:p>
            <a:r>
              <a:rPr lang="en-GB" altLang="ja-JP" dirty="0" smtClean="0">
                <a:latin typeface="Arial" charset="0"/>
                <a:ea typeface="ＭＳ Ｐゴシック" charset="0"/>
              </a:rPr>
              <a:t>Hysterical</a:t>
            </a:r>
            <a:endParaRPr lang="en-US" altLang="ja-JP" dirty="0">
              <a:latin typeface="Arial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9318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Psychopathologies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ja-JP" dirty="0" smtClean="0">
                <a:latin typeface="Arial" charset="0"/>
                <a:ea typeface="ＭＳ Ｐゴシック" charset="0"/>
              </a:rPr>
              <a:t>People with PNES often have multiple psychiatric diagnoses</a:t>
            </a:r>
          </a:p>
          <a:p>
            <a:endParaRPr lang="en-US" altLang="ja-JP" dirty="0">
              <a:latin typeface="Arial" charset="0"/>
              <a:ea typeface="ＭＳ Ｐゴシック" charset="0"/>
            </a:endParaRPr>
          </a:p>
          <a:p>
            <a:r>
              <a:rPr lang="en-US" altLang="ja-JP" dirty="0" smtClean="0">
                <a:latin typeface="Arial" charset="0"/>
                <a:ea typeface="ＭＳ Ｐゴシック" charset="0"/>
              </a:rPr>
              <a:t>Dissociation</a:t>
            </a:r>
            <a:endParaRPr lang="en-US" altLang="ja-JP" dirty="0">
              <a:latin typeface="Arial" charset="0"/>
              <a:ea typeface="ＭＳ Ｐゴシック" charset="0"/>
            </a:endParaRPr>
          </a:p>
          <a:p>
            <a:r>
              <a:rPr lang="en-US" altLang="ja-JP" dirty="0" err="1">
                <a:latin typeface="Arial" charset="0"/>
                <a:ea typeface="ＭＳ Ｐゴシック" charset="0"/>
              </a:rPr>
              <a:t>Somatisation</a:t>
            </a:r>
            <a:r>
              <a:rPr lang="en-US" altLang="ja-JP" dirty="0">
                <a:latin typeface="Arial" charset="0"/>
                <a:ea typeface="ＭＳ Ｐゴシック" charset="0"/>
              </a:rPr>
              <a:t> / conversion</a:t>
            </a:r>
          </a:p>
          <a:p>
            <a:r>
              <a:rPr lang="en-US" altLang="ja-JP" dirty="0">
                <a:latin typeface="Arial" charset="0"/>
                <a:ea typeface="ＭＳ Ｐゴシック" charset="0"/>
              </a:rPr>
              <a:t>Hypochondriasis</a:t>
            </a:r>
          </a:p>
          <a:p>
            <a:r>
              <a:rPr lang="en-US" altLang="ja-JP" dirty="0">
                <a:latin typeface="Arial" charset="0"/>
                <a:ea typeface="ＭＳ Ｐゴシック" charset="0"/>
              </a:rPr>
              <a:t>Post-traumatic stress disorder</a:t>
            </a:r>
          </a:p>
          <a:p>
            <a:r>
              <a:rPr lang="en-US" altLang="ja-JP" dirty="0">
                <a:latin typeface="Arial" charset="0"/>
                <a:ea typeface="ＭＳ Ｐゴシック" charset="0"/>
              </a:rPr>
              <a:t>Psychosis</a:t>
            </a:r>
          </a:p>
          <a:p>
            <a:r>
              <a:rPr lang="en-US" altLang="ja-JP" dirty="0">
                <a:latin typeface="Arial" charset="0"/>
                <a:ea typeface="ＭＳ Ｐゴシック" charset="0"/>
              </a:rPr>
              <a:t>Mood disorders</a:t>
            </a:r>
          </a:p>
          <a:p>
            <a:r>
              <a:rPr lang="en-US" altLang="ja-JP" dirty="0">
                <a:latin typeface="Arial" charset="0"/>
                <a:ea typeface="ＭＳ Ｐゴシック" charset="0"/>
              </a:rPr>
              <a:t>Anxiety disorders</a:t>
            </a:r>
          </a:p>
          <a:p>
            <a:r>
              <a:rPr lang="en-GB" altLang="ja-JP" dirty="0">
                <a:latin typeface="Arial" charset="0"/>
                <a:ea typeface="ＭＳ Ｐゴシック" charset="0"/>
              </a:rPr>
              <a:t>Personality </a:t>
            </a:r>
            <a:r>
              <a:rPr lang="en-GB" altLang="ja-JP" dirty="0" smtClean="0">
                <a:latin typeface="Arial" charset="0"/>
                <a:ea typeface="ＭＳ Ｐゴシック" charset="0"/>
              </a:rPr>
              <a:t>disorders</a:t>
            </a:r>
          </a:p>
        </p:txBody>
      </p:sp>
    </p:spTree>
    <p:extLst>
      <p:ext uri="{BB962C8B-B14F-4D97-AF65-F5344CB8AC3E}">
        <p14:creationId xmlns:p14="http://schemas.microsoft.com/office/powerpoint/2010/main" val="1633795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err="1" smtClean="0"/>
              <a:t>Behaviour</a:t>
            </a:r>
            <a:r>
              <a:rPr lang="en-US" altLang="ja-JP" dirty="0" err="1" smtClean="0"/>
              <a:t>al</a:t>
            </a:r>
            <a:r>
              <a:rPr lang="en-US" altLang="ja-JP" dirty="0" smtClean="0"/>
              <a:t> patterns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Coping strategies</a:t>
            </a:r>
          </a:p>
          <a:p>
            <a:r>
              <a:rPr lang="en-US" altLang="ja-JP" dirty="0" smtClean="0"/>
              <a:t>Defense mechanisms</a:t>
            </a:r>
          </a:p>
          <a:p>
            <a:r>
              <a:rPr lang="en-US" altLang="ja-JP" dirty="0" smtClean="0"/>
              <a:t>Primary</a:t>
            </a:r>
            <a:r>
              <a:rPr kumimoji="1" lang="en-US" altLang="ja-JP" dirty="0" smtClean="0"/>
              <a:t> and secondary gains</a:t>
            </a:r>
            <a:endParaRPr lang="en-US" altLang="ja-JP" dirty="0" smtClean="0"/>
          </a:p>
          <a:p>
            <a:r>
              <a:rPr kumimoji="1" lang="en-US" altLang="ja-JP" dirty="0" smtClean="0"/>
              <a:t>Symptom modeling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86491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Environment and stressors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Traumatic events</a:t>
            </a:r>
          </a:p>
          <a:p>
            <a:r>
              <a:rPr lang="en-US" altLang="ja-JP" dirty="0" smtClean="0"/>
              <a:t>Abuse</a:t>
            </a:r>
          </a:p>
          <a:p>
            <a:r>
              <a:rPr kumimoji="1" lang="en-US" altLang="ja-JP" dirty="0" smtClean="0"/>
              <a:t>Relationship problems</a:t>
            </a:r>
          </a:p>
          <a:p>
            <a:r>
              <a:rPr lang="en-US" altLang="ja-JP" dirty="0" smtClean="0"/>
              <a:t>Family dysfunctions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29202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err="1" smtClean="0"/>
              <a:t>Organicity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Neuropsychological deficits</a:t>
            </a:r>
          </a:p>
          <a:p>
            <a:pPr lvl="1"/>
            <a:r>
              <a:rPr lang="en-US" altLang="ja-JP" dirty="0" smtClean="0"/>
              <a:t>Learning disabilities</a:t>
            </a:r>
          </a:p>
          <a:p>
            <a:pPr lvl="1"/>
            <a:r>
              <a:rPr kumimoji="1" lang="en-US" altLang="ja-JP" dirty="0" smtClean="0"/>
              <a:t>Acquired cognitive impairment</a:t>
            </a:r>
          </a:p>
          <a:p>
            <a:r>
              <a:rPr lang="en-US" altLang="ja-JP" dirty="0" smtClean="0"/>
              <a:t>Neurological dysfunction</a:t>
            </a:r>
          </a:p>
          <a:p>
            <a:pPr lvl="1"/>
            <a:r>
              <a:rPr lang="en-US" altLang="ja-JP" dirty="0" smtClean="0"/>
              <a:t>Head injury</a:t>
            </a:r>
          </a:p>
          <a:p>
            <a:pPr lvl="1"/>
            <a:r>
              <a:rPr kumimoji="1" lang="en-US" altLang="ja-JP" dirty="0" smtClean="0"/>
              <a:t>Chronic pain</a:t>
            </a:r>
          </a:p>
          <a:p>
            <a:r>
              <a:rPr lang="en-US" altLang="ja-JP" dirty="0" smtClean="0"/>
              <a:t>Iatrogenic</a:t>
            </a:r>
          </a:p>
          <a:p>
            <a:pPr lvl="1"/>
            <a:r>
              <a:rPr kumimoji="1" lang="en-US" altLang="ja-JP" dirty="0" smtClean="0"/>
              <a:t>AED toxicity</a:t>
            </a:r>
          </a:p>
          <a:p>
            <a:pPr lvl="1"/>
            <a:r>
              <a:rPr lang="en-US" altLang="ja-JP" dirty="0" err="1"/>
              <a:t>A</a:t>
            </a:r>
            <a:r>
              <a:rPr lang="en-US" altLang="ja-JP" dirty="0" err="1" smtClean="0"/>
              <a:t>naesthesia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73770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Model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Multi-factorial</a:t>
            </a:r>
          </a:p>
          <a:p>
            <a:r>
              <a:rPr kumimoji="1" lang="en-US" altLang="ja-JP" dirty="0" smtClean="0"/>
              <a:t>Multi-levels</a:t>
            </a:r>
          </a:p>
          <a:p>
            <a:r>
              <a:rPr lang="en-US" altLang="ja-JP" dirty="0"/>
              <a:t>Bio-psycho-</a:t>
            </a:r>
            <a:r>
              <a:rPr lang="en-US" altLang="ja-JP" dirty="0" smtClean="0"/>
              <a:t>social</a:t>
            </a:r>
          </a:p>
          <a:p>
            <a:r>
              <a:rPr lang="en-US" altLang="ja-JP" dirty="0" smtClean="0"/>
              <a:t>Some factors can interact at several levels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9063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421606" y="1166019"/>
            <a:ext cx="6300788" cy="4525963"/>
          </a:xfrm>
          <a:prstGeom prst="rect">
            <a:avLst/>
          </a:prstGeom>
        </p:spPr>
      </p:pic>
      <p:sp>
        <p:nvSpPr>
          <p:cNvPr id="3" name="テキスト ボックス 2"/>
          <p:cNvSpPr txBox="1"/>
          <p:nvPr/>
        </p:nvSpPr>
        <p:spPr>
          <a:xfrm>
            <a:off x="6445251" y="6365875"/>
            <a:ext cx="253999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 err="1" smtClean="0"/>
              <a:t>Bodde</a:t>
            </a:r>
            <a:r>
              <a:rPr kumimoji="1" lang="en-US" altLang="ja-JP" sz="1400" dirty="0" smtClean="0"/>
              <a:t> et al. Seizure 2009</a:t>
            </a:r>
            <a:endParaRPr kumimoji="1" lang="ja-JP" altLang="en-US" sz="1400" dirty="0"/>
          </a:p>
        </p:txBody>
      </p:sp>
    </p:spTree>
    <p:extLst>
      <p:ext uri="{BB962C8B-B14F-4D97-AF65-F5344CB8AC3E}">
        <p14:creationId xmlns:p14="http://schemas.microsoft.com/office/powerpoint/2010/main" val="835480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Seizures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Paroxysmal events</a:t>
            </a:r>
          </a:p>
          <a:p>
            <a:r>
              <a:rPr lang="en-US" altLang="ja-JP" dirty="0"/>
              <a:t>Sudden and transitory abnormal phenomena, which may include alterations of consciousness, motor, sensory, autonomic, or psychic events, perceived by the person or an </a:t>
            </a:r>
            <a:r>
              <a:rPr lang="en-US" altLang="ja-JP" dirty="0" smtClean="0"/>
              <a:t>observer</a:t>
            </a:r>
            <a:endParaRPr kumimoji="1" lang="en-US" altLang="ja-JP" dirty="0" smtClean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760406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6"/>
          <p:cNvGrpSpPr>
            <a:grpSpLocks noChangeAspect="1"/>
          </p:cNvGrpSpPr>
          <p:nvPr/>
        </p:nvGrpSpPr>
        <p:grpSpPr bwMode="auto">
          <a:xfrm>
            <a:off x="2826544" y="601663"/>
            <a:ext cx="3490912" cy="5654675"/>
            <a:chOff x="2000" y="1008"/>
            <a:chExt cx="1760" cy="2851"/>
          </a:xfrm>
        </p:grpSpPr>
        <p:sp>
          <p:nvSpPr>
            <p:cNvPr id="3" name="AutoShape 5"/>
            <p:cNvSpPr>
              <a:spLocks noChangeAspect="1" noChangeArrowheads="1" noTextEdit="1"/>
            </p:cNvSpPr>
            <p:nvPr/>
          </p:nvSpPr>
          <p:spPr bwMode="auto">
            <a:xfrm>
              <a:off x="2000" y="1008"/>
              <a:ext cx="1760" cy="28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pic>
          <p:nvPicPr>
            <p:cNvPr id="4" name="Picture 7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00" y="1008"/>
              <a:ext cx="1762" cy="28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5" name="テキスト ボックス 4"/>
          <p:cNvSpPr txBox="1"/>
          <p:nvPr/>
        </p:nvSpPr>
        <p:spPr>
          <a:xfrm>
            <a:off x="6905627" y="6365875"/>
            <a:ext cx="20796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 err="1" smtClean="0"/>
              <a:t>Baslet</a:t>
            </a:r>
            <a:r>
              <a:rPr kumimoji="1" lang="en-US" altLang="ja-JP" sz="1400" dirty="0" smtClean="0"/>
              <a:t>. Seizure 2011</a:t>
            </a:r>
            <a:endParaRPr kumimoji="1" lang="ja-JP" altLang="en-US" sz="14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6317456" y="936625"/>
            <a:ext cx="253999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 dirty="0" smtClean="0"/>
              <a:t>Arousal tolerance</a:t>
            </a:r>
            <a:endParaRPr kumimoji="1" lang="ja-JP" altLang="en-US" sz="16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6317456" y="1505783"/>
            <a:ext cx="253999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600" dirty="0" smtClean="0"/>
              <a:t>Emotional processing</a:t>
            </a:r>
            <a:endParaRPr kumimoji="1" lang="ja-JP" altLang="en-US" sz="1600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6317456" y="2120543"/>
            <a:ext cx="253999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600" dirty="0" smtClean="0"/>
              <a:t>Attention style</a:t>
            </a:r>
            <a:endParaRPr kumimoji="1" lang="ja-JP" altLang="en-US" sz="1600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6317456" y="2705933"/>
            <a:ext cx="253999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600" dirty="0" smtClean="0"/>
              <a:t>Cognitive processing</a:t>
            </a:r>
            <a:endParaRPr kumimoji="1" lang="ja-JP" altLang="en-US" sz="1600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6317456" y="3350458"/>
            <a:ext cx="253999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600" dirty="0" smtClean="0"/>
              <a:t>Automaticity</a:t>
            </a:r>
            <a:endParaRPr kumimoji="1" lang="ja-JP" altLang="en-US" sz="1600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04810" y="2120543"/>
            <a:ext cx="185023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 dirty="0" smtClean="0"/>
              <a:t>Cognitive</a:t>
            </a:r>
            <a:endParaRPr lang="en-US" altLang="ja-JP" sz="1600" dirty="0"/>
          </a:p>
          <a:p>
            <a:r>
              <a:rPr kumimoji="1" lang="en-US" altLang="ja-JP" sz="1600" dirty="0" smtClean="0"/>
              <a:t>Emotional</a:t>
            </a:r>
          </a:p>
          <a:p>
            <a:r>
              <a:rPr lang="en-US" altLang="ja-JP" sz="1600" dirty="0" smtClean="0"/>
              <a:t>Physiological</a:t>
            </a:r>
            <a:endParaRPr kumimoji="1" lang="ja-JP" altLang="en-US" sz="1600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175420" y="1808222"/>
            <a:ext cx="253999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 b="1" u="sng" dirty="0" smtClean="0"/>
              <a:t>Feedback processes</a:t>
            </a:r>
            <a:endParaRPr kumimoji="1" lang="ja-JP" altLang="en-US" sz="1600" b="1" u="sng" dirty="0"/>
          </a:p>
        </p:txBody>
      </p:sp>
    </p:spTree>
    <p:extLst>
      <p:ext uri="{BB962C8B-B14F-4D97-AF65-F5344CB8AC3E}">
        <p14:creationId xmlns:p14="http://schemas.microsoft.com/office/powerpoint/2010/main" val="4108567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Treatment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Psychological interventions</a:t>
            </a:r>
          </a:p>
          <a:p>
            <a:r>
              <a:rPr kumimoji="1" lang="en-US" altLang="ja-JP" dirty="0" smtClean="0"/>
              <a:t>Discontinuation of AED</a:t>
            </a:r>
          </a:p>
          <a:p>
            <a:r>
              <a:rPr lang="en-US" altLang="ja-JP" dirty="0" smtClean="0"/>
              <a:t>Pharmacological treatment for comorbid psychiatric conditions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99241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Presenting the diagnosis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/>
              <a:t>Necessary first step of interventions</a:t>
            </a:r>
          </a:p>
          <a:p>
            <a:r>
              <a:rPr lang="en-US" altLang="ja-JP" dirty="0"/>
              <a:t>Tell the patient that they do not have epilepsy as well as what they have</a:t>
            </a:r>
          </a:p>
          <a:p>
            <a:r>
              <a:rPr lang="en-US" altLang="ja-JP" dirty="0" err="1"/>
              <a:t>Emphasise</a:t>
            </a:r>
            <a:r>
              <a:rPr lang="en-US" altLang="ja-JP" dirty="0"/>
              <a:t> they are not suspected of “putting on” the attacks</a:t>
            </a:r>
          </a:p>
          <a:p>
            <a:r>
              <a:rPr lang="en-US" altLang="ja-JP" dirty="0"/>
              <a:t>Explain the concept of emotions/stress causing involuntary physical reactions that can be “pathological”</a:t>
            </a:r>
          </a:p>
          <a:p>
            <a:r>
              <a:rPr lang="en-US" altLang="ja-JP" dirty="0"/>
              <a:t>Triggering “stresses” may not be immediately apparent</a:t>
            </a:r>
          </a:p>
          <a:p>
            <a:r>
              <a:rPr lang="en-US" altLang="ja-JP" dirty="0"/>
              <a:t>May improve after correct diagnosis and right treatment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91500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Psychological interventions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/>
              <a:buChar char="•"/>
              <a:defRPr/>
            </a:pPr>
            <a:r>
              <a:rPr lang="en-US" altLang="ja-JP" dirty="0" smtClean="0"/>
              <a:t>Understanding and accepting the diagnosis</a:t>
            </a:r>
          </a:p>
          <a:p>
            <a:pPr>
              <a:buFont typeface="Arial"/>
              <a:buChar char="•"/>
              <a:defRPr/>
            </a:pPr>
            <a:r>
              <a:rPr lang="en-US" altLang="ja-JP" dirty="0" smtClean="0"/>
              <a:t>Explore </a:t>
            </a:r>
            <a:r>
              <a:rPr lang="en-US" altLang="ja-JP" dirty="0"/>
              <a:t>the causes of attacks</a:t>
            </a:r>
          </a:p>
          <a:p>
            <a:pPr>
              <a:buFont typeface="Arial"/>
              <a:buChar char="•"/>
              <a:defRPr/>
            </a:pPr>
            <a:r>
              <a:rPr lang="en-US" altLang="ja-JP" dirty="0"/>
              <a:t>Learn seizure control techniques</a:t>
            </a:r>
          </a:p>
          <a:p>
            <a:pPr>
              <a:buFont typeface="Arial"/>
              <a:buChar char="•"/>
              <a:defRPr/>
            </a:pPr>
            <a:r>
              <a:rPr lang="en-US" altLang="ja-JP" dirty="0"/>
              <a:t>Encourage the person to think differently about him/herself</a:t>
            </a:r>
          </a:p>
          <a:p>
            <a:pPr marL="0" indent="0" fontAlgn="auto">
              <a:spcAft>
                <a:spcPts val="0"/>
              </a:spcAft>
              <a:buFont typeface="Arial"/>
              <a:buNone/>
              <a:defRPr/>
            </a:pPr>
            <a:endParaRPr lang="en-US" altLang="ja-JP" dirty="0"/>
          </a:p>
          <a:p>
            <a:pPr>
              <a:buFont typeface="Arial"/>
              <a:buChar char="•"/>
              <a:defRPr/>
            </a:pPr>
            <a:r>
              <a:rPr lang="en-US" altLang="ja-JP" dirty="0"/>
              <a:t>Self-help</a:t>
            </a:r>
          </a:p>
          <a:p>
            <a:pPr>
              <a:buFont typeface="Arial"/>
              <a:buChar char="•"/>
              <a:defRPr/>
            </a:pPr>
            <a:r>
              <a:rPr lang="en-US" altLang="ja-JP" dirty="0"/>
              <a:t>Support groups</a:t>
            </a:r>
          </a:p>
          <a:p>
            <a:pPr>
              <a:buFont typeface="Arial"/>
              <a:buChar char="•"/>
              <a:defRPr/>
            </a:pPr>
            <a:r>
              <a:rPr lang="en-US" altLang="ja-JP" dirty="0"/>
              <a:t>CBT</a:t>
            </a:r>
          </a:p>
          <a:p>
            <a:pPr>
              <a:buFont typeface="Arial"/>
              <a:buChar char="•"/>
              <a:defRPr/>
            </a:pPr>
            <a:r>
              <a:rPr lang="en-US" altLang="ja-JP" dirty="0"/>
              <a:t>Other </a:t>
            </a:r>
            <a:r>
              <a:rPr lang="en-US" altLang="ja-JP" dirty="0" smtClean="0"/>
              <a:t>psychotherapies</a:t>
            </a:r>
          </a:p>
        </p:txBody>
      </p:sp>
    </p:spTree>
    <p:extLst>
      <p:ext uri="{BB962C8B-B14F-4D97-AF65-F5344CB8AC3E}">
        <p14:creationId xmlns:p14="http://schemas.microsoft.com/office/powerpoint/2010/main" val="3433897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Pharmacological interventions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Treat comorbid psychiatric conditions</a:t>
            </a:r>
          </a:p>
          <a:p>
            <a:r>
              <a:rPr lang="en-US" altLang="ja-JP" dirty="0" smtClean="0"/>
              <a:t>Gradually discontinue AED if possible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497662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Prognosis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Initial good response to </a:t>
            </a:r>
            <a:r>
              <a:rPr lang="en-US" altLang="ja-JP" dirty="0" smtClean="0"/>
              <a:t>the diagnosis</a:t>
            </a:r>
            <a:endParaRPr kumimoji="1" lang="en-US" altLang="ja-JP" dirty="0" smtClean="0"/>
          </a:p>
          <a:p>
            <a:r>
              <a:rPr kumimoji="1" lang="en-US" altLang="ja-JP" dirty="0" smtClean="0"/>
              <a:t>Immediate outcome after treatment good</a:t>
            </a:r>
          </a:p>
          <a:p>
            <a:r>
              <a:rPr lang="en-US" altLang="ja-JP" dirty="0" smtClean="0"/>
              <a:t>Many relapses at 2+ year follow-up</a:t>
            </a:r>
          </a:p>
          <a:p>
            <a:r>
              <a:rPr lang="en-US" altLang="ja-JP" dirty="0" smtClean="0"/>
              <a:t>Many become chronic</a:t>
            </a:r>
          </a:p>
          <a:p>
            <a:endParaRPr kumimoji="1" lang="en-US" altLang="ja-JP" dirty="0"/>
          </a:p>
          <a:p>
            <a:r>
              <a:rPr lang="en-US" altLang="ja-JP" dirty="0" smtClean="0"/>
              <a:t>Different prognosis dependent on the underlying psychopathologies</a:t>
            </a:r>
          </a:p>
          <a:p>
            <a:r>
              <a:rPr lang="en-US" altLang="ja-JP" dirty="0" smtClean="0"/>
              <a:t>Needs for multi-axis outcome measures</a:t>
            </a:r>
          </a:p>
          <a:p>
            <a:pPr lvl="1"/>
            <a:r>
              <a:rPr kumimoji="1" lang="en-US" altLang="ja-JP" dirty="0" smtClean="0"/>
              <a:t>Seizure reduction</a:t>
            </a:r>
          </a:p>
          <a:p>
            <a:pPr lvl="1"/>
            <a:r>
              <a:rPr lang="en-US" altLang="ja-JP" dirty="0" smtClean="0"/>
              <a:t>Quality of life</a:t>
            </a:r>
          </a:p>
          <a:p>
            <a:pPr lvl="1"/>
            <a:r>
              <a:rPr lang="en-US" altLang="ja-JP" dirty="0"/>
              <a:t>S</a:t>
            </a:r>
            <a:r>
              <a:rPr lang="en-US" altLang="ja-JP" dirty="0" smtClean="0"/>
              <a:t>ocioeconomic</a:t>
            </a:r>
            <a:r>
              <a:rPr kumimoji="1" lang="en-US" altLang="ja-JP" dirty="0" smtClean="0"/>
              <a:t> measures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3776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Predictive factors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Age</a:t>
            </a:r>
          </a:p>
          <a:p>
            <a:r>
              <a:rPr lang="en-US" altLang="ja-JP" dirty="0" smtClean="0"/>
              <a:t>Gender</a:t>
            </a:r>
          </a:p>
          <a:p>
            <a:r>
              <a:rPr kumimoji="1" lang="en-US" altLang="ja-JP" dirty="0" smtClean="0"/>
              <a:t>Socioeconomic factors</a:t>
            </a:r>
          </a:p>
          <a:p>
            <a:r>
              <a:rPr lang="en-US" altLang="ja-JP" dirty="0" smtClean="0"/>
              <a:t>Diagnostic latency</a:t>
            </a:r>
          </a:p>
          <a:p>
            <a:r>
              <a:rPr kumimoji="1" lang="en-US" altLang="ja-JP" dirty="0" smtClean="0"/>
              <a:t>Reactions to diagnosis</a:t>
            </a:r>
          </a:p>
          <a:p>
            <a:r>
              <a:rPr lang="en-US" altLang="ja-JP" dirty="0" smtClean="0"/>
              <a:t>Clinical features of PNES</a:t>
            </a:r>
          </a:p>
          <a:p>
            <a:r>
              <a:rPr kumimoji="1" lang="en-US" altLang="ja-JP" dirty="0" smtClean="0"/>
              <a:t>Psychiatric comorbidity</a:t>
            </a:r>
          </a:p>
          <a:p>
            <a:r>
              <a:rPr lang="en-US" altLang="ja-JP" dirty="0" smtClean="0"/>
              <a:t>Co-existing epilepsy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639810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3333750" y="3167390"/>
            <a:ext cx="200106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Questions?</a:t>
            </a:r>
            <a:endParaRPr kumimoji="1"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1547289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Epileptic seizures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/>
              <a:t>A clinical manifestation presumed to result from an abnormal and excessive discharge of a set of neurons in the brain</a:t>
            </a:r>
          </a:p>
          <a:p>
            <a:pPr marL="0" indent="0">
              <a:buNone/>
            </a:pP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09449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Epilepsy / epilepsies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>
                <a:latin typeface="Arial" charset="0"/>
                <a:ea typeface="ＭＳ Ｐゴシック" charset="0"/>
              </a:rPr>
              <a:t>A condition </a:t>
            </a:r>
            <a:r>
              <a:rPr lang="en-US" altLang="ja-JP" dirty="0" err="1">
                <a:latin typeface="Arial" charset="0"/>
                <a:ea typeface="ＭＳ Ｐゴシック" charset="0"/>
              </a:rPr>
              <a:t>characterised</a:t>
            </a:r>
            <a:r>
              <a:rPr lang="en-US" altLang="ja-JP" dirty="0">
                <a:latin typeface="Arial" charset="0"/>
                <a:ea typeface="ＭＳ Ｐゴシック" charset="0"/>
              </a:rPr>
              <a:t> by recurrent (two or more) epileptic seizures, unprovoked by any immediately identified </a:t>
            </a:r>
            <a:r>
              <a:rPr lang="en-US" altLang="ja-JP" dirty="0" smtClean="0">
                <a:latin typeface="Arial" charset="0"/>
                <a:ea typeface="ＭＳ Ｐゴシック" charset="0"/>
              </a:rPr>
              <a:t>cause</a:t>
            </a:r>
          </a:p>
          <a:p>
            <a:r>
              <a:rPr lang="en-US" altLang="ja-JP" dirty="0" smtClean="0">
                <a:latin typeface="Arial" charset="0"/>
                <a:ea typeface="ＭＳ Ｐゴシック" charset="0"/>
              </a:rPr>
              <a:t>ILAD classification</a:t>
            </a:r>
          </a:p>
          <a:p>
            <a:pPr lvl="1"/>
            <a:r>
              <a:rPr lang="en-US" altLang="ja-JP" dirty="0" smtClean="0">
                <a:latin typeface="Arial" charset="0"/>
                <a:ea typeface="ＭＳ Ｐゴシック" charset="0"/>
              </a:rPr>
              <a:t>Classification for seizures (1981)</a:t>
            </a:r>
          </a:p>
          <a:p>
            <a:pPr lvl="1"/>
            <a:r>
              <a:rPr lang="en-US" altLang="ja-JP" dirty="0" smtClean="0">
                <a:latin typeface="Arial" charset="0"/>
                <a:ea typeface="ＭＳ Ｐゴシック" charset="0"/>
              </a:rPr>
              <a:t>Classification for syndromes (1989)</a:t>
            </a:r>
          </a:p>
          <a:p>
            <a:r>
              <a:rPr lang="en-US" altLang="ja-JP" dirty="0" smtClean="0">
                <a:latin typeface="Arial" charset="0"/>
                <a:ea typeface="ＭＳ Ｐゴシック" charset="0"/>
              </a:rPr>
              <a:t>ILAE proposed diagnostic scheme</a:t>
            </a:r>
          </a:p>
          <a:p>
            <a:pPr lvl="1"/>
            <a:r>
              <a:rPr lang="en-US" altLang="ja-JP" dirty="0" smtClean="0">
                <a:latin typeface="Arial" charset="0"/>
                <a:ea typeface="ＭＳ Ｐゴシック" charset="0"/>
              </a:rPr>
              <a:t>5-axis </a:t>
            </a:r>
            <a:r>
              <a:rPr lang="en-US" altLang="ja-JP" dirty="0" err="1" smtClean="0">
                <a:latin typeface="Arial" charset="0"/>
                <a:ea typeface="ＭＳ Ｐゴシック" charset="0"/>
              </a:rPr>
              <a:t>systm</a:t>
            </a:r>
            <a:endParaRPr lang="en-US" altLang="ja-JP" dirty="0" smtClean="0">
              <a:latin typeface="Arial" charset="0"/>
              <a:ea typeface="ＭＳ Ｐゴシック" charset="0"/>
            </a:endParaRPr>
          </a:p>
          <a:p>
            <a:pPr lvl="1"/>
            <a:r>
              <a:rPr lang="en-US" altLang="ja-JP" dirty="0" smtClean="0">
                <a:latin typeface="Arial" charset="0"/>
                <a:ea typeface="ＭＳ Ｐゴシック" charset="0"/>
              </a:rPr>
              <a:t>Has not reached a consensus</a:t>
            </a:r>
            <a:endParaRPr lang="en-US" altLang="ja-JP" dirty="0">
              <a:latin typeface="Arial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9153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Diagnosis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err="1" smtClean="0"/>
              <a:t>Ictal</a:t>
            </a:r>
            <a:r>
              <a:rPr kumimoji="1" lang="en-US" altLang="ja-JP" dirty="0" smtClean="0"/>
              <a:t> semiology</a:t>
            </a:r>
          </a:p>
          <a:p>
            <a:r>
              <a:rPr lang="en-US" altLang="ja-JP" dirty="0" smtClean="0"/>
              <a:t>EEGs</a:t>
            </a:r>
          </a:p>
          <a:p>
            <a:pPr lvl="1"/>
            <a:r>
              <a:rPr kumimoji="1" lang="en-US" altLang="ja-JP" dirty="0" smtClean="0"/>
              <a:t>Scalp, intracranial</a:t>
            </a:r>
          </a:p>
          <a:p>
            <a:pPr lvl="1"/>
            <a:r>
              <a:rPr lang="en-US" altLang="ja-JP" dirty="0" smtClean="0"/>
              <a:t>Awake, sleep, with stimuli</a:t>
            </a:r>
          </a:p>
          <a:p>
            <a:pPr lvl="1"/>
            <a:r>
              <a:rPr kumimoji="1" lang="en-US" altLang="ja-JP" dirty="0" smtClean="0"/>
              <a:t>Inter-</a:t>
            </a:r>
            <a:r>
              <a:rPr kumimoji="1" lang="en-US" altLang="ja-JP" dirty="0" err="1" smtClean="0"/>
              <a:t>ictal</a:t>
            </a:r>
            <a:r>
              <a:rPr kumimoji="1" lang="en-US" altLang="ja-JP" dirty="0" smtClean="0"/>
              <a:t>, </a:t>
            </a:r>
            <a:r>
              <a:rPr kumimoji="1" lang="en-US" altLang="ja-JP" dirty="0" err="1" smtClean="0"/>
              <a:t>ictal</a:t>
            </a:r>
            <a:endParaRPr kumimoji="1" lang="en-US" altLang="ja-JP" dirty="0" smtClean="0"/>
          </a:p>
          <a:p>
            <a:r>
              <a:rPr lang="en-US" altLang="ja-JP" dirty="0" smtClean="0"/>
              <a:t>Structural neuroimaging</a:t>
            </a:r>
          </a:p>
          <a:p>
            <a:pPr lvl="1"/>
            <a:r>
              <a:rPr kumimoji="1" lang="en-US" altLang="ja-JP" dirty="0" smtClean="0"/>
              <a:t>MRI</a:t>
            </a:r>
          </a:p>
          <a:p>
            <a:pPr lvl="1"/>
            <a:r>
              <a:rPr lang="en-US" altLang="ja-JP" dirty="0" smtClean="0"/>
              <a:t>CT</a:t>
            </a:r>
          </a:p>
          <a:p>
            <a:r>
              <a:rPr kumimoji="1" lang="en-US" altLang="ja-JP" dirty="0" smtClean="0"/>
              <a:t>Functional neuroimaging</a:t>
            </a:r>
          </a:p>
          <a:p>
            <a:pPr lvl="1"/>
            <a:r>
              <a:rPr lang="en-US" altLang="ja-JP" dirty="0" smtClean="0"/>
              <a:t>SPECT</a:t>
            </a:r>
          </a:p>
          <a:p>
            <a:pPr lvl="1"/>
            <a:r>
              <a:rPr kumimoji="1" lang="en-US" altLang="ja-JP" dirty="0" smtClean="0"/>
              <a:t>PET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229419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Prevalence and prognosis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Most common serious neurological condition in the UK</a:t>
            </a:r>
          </a:p>
          <a:p>
            <a:r>
              <a:rPr lang="en-GB" altLang="ja-JP" dirty="0">
                <a:latin typeface="Arial" charset="0"/>
                <a:ea typeface="ＭＳ Ｐゴシック" charset="0"/>
              </a:rPr>
              <a:t>0.76% (1 in 131 people) have epilepsy</a:t>
            </a:r>
          </a:p>
          <a:p>
            <a:r>
              <a:rPr lang="en-GB" altLang="ja-JP" dirty="0" smtClean="0">
                <a:latin typeface="Arial" charset="0"/>
                <a:ea typeface="ＭＳ Ｐゴシック" charset="0"/>
              </a:rPr>
              <a:t>Treatment</a:t>
            </a:r>
          </a:p>
          <a:p>
            <a:pPr lvl="1"/>
            <a:r>
              <a:rPr lang="en-GB" altLang="ja-JP" dirty="0" smtClean="0">
                <a:latin typeface="Arial" charset="0"/>
                <a:ea typeface="ＭＳ Ｐゴシック" charset="0"/>
              </a:rPr>
              <a:t>AEDs</a:t>
            </a:r>
          </a:p>
          <a:p>
            <a:pPr lvl="1"/>
            <a:r>
              <a:rPr lang="en-GB" altLang="ja-JP" dirty="0" smtClean="0">
                <a:latin typeface="Arial" charset="0"/>
                <a:ea typeface="ＭＳ Ｐゴシック" charset="0"/>
              </a:rPr>
              <a:t>Surgery</a:t>
            </a:r>
            <a:endParaRPr lang="en-GB" altLang="ja-JP" dirty="0">
              <a:latin typeface="Arial" charset="0"/>
              <a:ea typeface="ＭＳ Ｐゴシック" charset="0"/>
            </a:endParaRPr>
          </a:p>
          <a:p>
            <a:r>
              <a:rPr lang="en-GB" altLang="ja-JP" dirty="0">
                <a:latin typeface="Arial" charset="0"/>
                <a:ea typeface="ＭＳ Ｐゴシック" charset="0"/>
              </a:rPr>
              <a:t>Prognosis varies depending on the type and aetiology</a:t>
            </a:r>
          </a:p>
          <a:p>
            <a:pPr lvl="1"/>
            <a:r>
              <a:rPr kumimoji="1" lang="en-US" altLang="ja-JP" dirty="0" smtClean="0"/>
              <a:t>50% achieve 5-year seizure freedom</a:t>
            </a:r>
          </a:p>
          <a:p>
            <a:pPr lvl="1"/>
            <a:r>
              <a:rPr lang="en-US" altLang="ja-JP" dirty="0" smtClean="0"/>
              <a:t>30% in partial seizure freedom</a:t>
            </a:r>
          </a:p>
          <a:p>
            <a:pPr lvl="1"/>
            <a:r>
              <a:rPr kumimoji="1" lang="en-US" altLang="ja-JP" dirty="0" smtClean="0"/>
              <a:t>20% remain difficult to control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86046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ja-JP" dirty="0" smtClean="0"/>
              <a:t>[Psychogenic] </a:t>
            </a:r>
            <a:r>
              <a:rPr kumimoji="1" lang="en-US" altLang="ja-JP" dirty="0" smtClean="0"/>
              <a:t>non-epileptic seizures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1792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Epileptic </a:t>
            </a:r>
            <a:r>
              <a:rPr kumimoji="1" lang="en-US" altLang="ja-JP" dirty="0" err="1" smtClean="0"/>
              <a:t>vs</a:t>
            </a:r>
            <a:r>
              <a:rPr kumimoji="1" lang="en-US" altLang="ja-JP" dirty="0" smtClean="0"/>
              <a:t> non-epileptic seizures</a:t>
            </a:r>
            <a:endParaRPr kumimoji="1" lang="ja-JP" altLang="en-US" dirty="0"/>
          </a:p>
        </p:txBody>
      </p:sp>
      <p:graphicFrame>
        <p:nvGraphicFramePr>
          <p:cNvPr id="6" name="コンテンツ プレースホルダー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25898768"/>
              </p:ext>
            </p:extLst>
          </p:nvPr>
        </p:nvGraphicFramePr>
        <p:xfrm>
          <a:off x="457200" y="1600200"/>
          <a:ext cx="8229600" cy="3307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Epileptic seizures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Non-epileptic seizures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Paroxysmal events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 smtClean="0"/>
                        <a:t>Yes</a:t>
                      </a:r>
                      <a:endParaRPr kumimoji="1" lang="ja-JP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Yes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Recurrent episodes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 smtClean="0"/>
                        <a:t>Yes</a:t>
                      </a:r>
                      <a:endParaRPr kumimoji="1" lang="ja-JP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 smtClean="0"/>
                        <a:t>Yes</a:t>
                      </a:r>
                      <a:endParaRPr kumimoji="1" lang="ja-JP" alt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Abnormal electrical activities in the brain during the seizure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 smtClean="0"/>
                        <a:t>Yes</a:t>
                      </a:r>
                      <a:endParaRPr kumimoji="1" lang="ja-JP" altLang="en-US" dirty="0" smtClean="0"/>
                    </a:p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No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 smtClean="0"/>
                        <a:t>Organic causes to provoke</a:t>
                      </a:r>
                      <a:r>
                        <a:rPr kumimoji="1" lang="en-US" altLang="ja-JP" baseline="0" dirty="0" smtClean="0"/>
                        <a:t> the seizure</a:t>
                      </a:r>
                      <a:endParaRPr kumimoji="1" lang="ja-JP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No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Yes</a:t>
                      </a:r>
                      <a:r>
                        <a:rPr kumimoji="1" lang="en-US" altLang="ja-JP" baseline="0" dirty="0" smtClean="0"/>
                        <a:t> or </a:t>
                      </a:r>
                      <a:r>
                        <a:rPr kumimoji="1" lang="en-US" altLang="ja-JP" dirty="0" smtClean="0"/>
                        <a:t>No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Psychological processes for the seizure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Yes or No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 smtClean="0"/>
                        <a:t>Yes or No</a:t>
                      </a:r>
                      <a:endParaRPr kumimoji="1" lang="ja-JP" altLang="en-US" dirty="0" smtClean="0"/>
                    </a:p>
                    <a:p>
                      <a:endParaRPr kumimoji="1" lang="ja-JP" alt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46461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クラリティ">
  <a:themeElements>
    <a:clrScheme name="クチュール">
      <a:dk1>
        <a:sysClr val="windowText" lastClr="000000"/>
      </a:dk1>
      <a:lt1>
        <a:sysClr val="window" lastClr="FFFFFF"/>
      </a:lt1>
      <a:dk2>
        <a:srgbClr val="37302A"/>
      </a:dk2>
      <a:lt2>
        <a:srgbClr val="D0CCB9"/>
      </a:lt2>
      <a:accent1>
        <a:srgbClr val="9E8E5C"/>
      </a:accent1>
      <a:accent2>
        <a:srgbClr val="A09781"/>
      </a:accent2>
      <a:accent3>
        <a:srgbClr val="85776D"/>
      </a:accent3>
      <a:accent4>
        <a:srgbClr val="AEAFA9"/>
      </a:accent4>
      <a:accent5>
        <a:srgbClr val="8D878B"/>
      </a:accent5>
      <a:accent6>
        <a:srgbClr val="6B6149"/>
      </a:accent6>
      <a:hlink>
        <a:srgbClr val="B6A272"/>
      </a:hlink>
      <a:folHlink>
        <a:srgbClr val="8A784F"/>
      </a:folHlink>
    </a:clrScheme>
    <a:fontScheme name="Office クラシック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クラリティ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クラリティ.thmx</Template>
  <TotalTime>276</TotalTime>
  <Words>934</Words>
  <Application>Microsoft Office PowerPoint</Application>
  <PresentationFormat>On-screen Show (4:3)</PresentationFormat>
  <Paragraphs>291</Paragraphs>
  <Slides>37</Slides>
  <Notes>28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38" baseType="lpstr">
      <vt:lpstr>クラリティ</vt:lpstr>
      <vt:lpstr>Psychogenic non-epileptic seizures</vt:lpstr>
      <vt:lpstr>[psychogenic] [non-] epileptic seizures</vt:lpstr>
      <vt:lpstr>Seizures</vt:lpstr>
      <vt:lpstr>Epileptic seizures</vt:lpstr>
      <vt:lpstr>Epilepsy / epilepsies</vt:lpstr>
      <vt:lpstr>Diagnosis</vt:lpstr>
      <vt:lpstr>Prevalence and prognosis</vt:lpstr>
      <vt:lpstr>[Psychogenic] non-epileptic seizures</vt:lpstr>
      <vt:lpstr>Epileptic vs non-epileptic seizures</vt:lpstr>
      <vt:lpstr>Non-epileptic seizures (NES)</vt:lpstr>
      <vt:lpstr>Types of NES</vt:lpstr>
      <vt:lpstr>Physiological / organic NES</vt:lpstr>
      <vt:lpstr>Types of NES</vt:lpstr>
      <vt:lpstr>[psychogenic] NES</vt:lpstr>
      <vt:lpstr>Terminology</vt:lpstr>
      <vt:lpstr>Definitions</vt:lpstr>
      <vt:lpstr>Epidemiology</vt:lpstr>
      <vt:lpstr>Diagnosis</vt:lpstr>
      <vt:lpstr>Distinguishing features</vt:lpstr>
      <vt:lpstr>Psychogenic processes</vt:lpstr>
      <vt:lpstr>Psychological aetiology</vt:lpstr>
      <vt:lpstr>Functional domains</vt:lpstr>
      <vt:lpstr>Personality traits</vt:lpstr>
      <vt:lpstr>Psychopathologies</vt:lpstr>
      <vt:lpstr>Behavioural patterns</vt:lpstr>
      <vt:lpstr>Environment and stressors</vt:lpstr>
      <vt:lpstr>Organicity</vt:lpstr>
      <vt:lpstr>Model</vt:lpstr>
      <vt:lpstr>PowerPoint Presentation</vt:lpstr>
      <vt:lpstr>PowerPoint Presentation</vt:lpstr>
      <vt:lpstr>Treatment</vt:lpstr>
      <vt:lpstr>Presenting the diagnosis</vt:lpstr>
      <vt:lpstr>Psychological interventions</vt:lpstr>
      <vt:lpstr>Pharmacological interventions</vt:lpstr>
      <vt:lpstr>Prognosis</vt:lpstr>
      <vt:lpstr>Predictive factors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Psychogenic non-epileptic seizures</dc:title>
  <dc:creator>Nozomi Akanuma</dc:creator>
  <cp:lastModifiedBy>Shiel, Nuala</cp:lastModifiedBy>
  <cp:revision>95</cp:revision>
  <dcterms:created xsi:type="dcterms:W3CDTF">2013-01-17T07:58:35Z</dcterms:created>
  <dcterms:modified xsi:type="dcterms:W3CDTF">2013-01-17T13:28:17Z</dcterms:modified>
</cp:coreProperties>
</file>