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47"/>
  </p:notesMasterIdLst>
  <p:sldIdLst>
    <p:sldId id="257" r:id="rId3"/>
    <p:sldId id="258" r:id="rId4"/>
    <p:sldId id="259" r:id="rId5"/>
    <p:sldId id="260" r:id="rId6"/>
    <p:sldId id="268" r:id="rId7"/>
    <p:sldId id="266" r:id="rId8"/>
    <p:sldId id="304" r:id="rId9"/>
    <p:sldId id="274" r:id="rId10"/>
    <p:sldId id="262" r:id="rId11"/>
    <p:sldId id="297" r:id="rId12"/>
    <p:sldId id="263" r:id="rId13"/>
    <p:sldId id="298" r:id="rId14"/>
    <p:sldId id="299" r:id="rId15"/>
    <p:sldId id="301" r:id="rId16"/>
    <p:sldId id="302" r:id="rId17"/>
    <p:sldId id="303" r:id="rId18"/>
    <p:sldId id="305" r:id="rId19"/>
    <p:sldId id="306" r:id="rId20"/>
    <p:sldId id="307" r:id="rId21"/>
    <p:sldId id="308" r:id="rId22"/>
    <p:sldId id="309" r:id="rId23"/>
    <p:sldId id="276" r:id="rId24"/>
    <p:sldId id="270"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64" r:id="rId45"/>
    <p:sldId id="26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73E97-799E-4FD6-9588-B0F5658154E2}" type="datetimeFigureOut">
              <a:rPr lang="en-US" smtClean="0"/>
              <a:pPr/>
              <a:t>12/4/2012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7391E-5E2C-4BBE-856E-97C8C0EA14FB}" type="slidenum">
              <a:rPr lang="en-GB" smtClean="0"/>
              <a:pPr/>
              <a:t>‹#›</a:t>
            </a:fld>
            <a:endParaRPr lang="en-GB"/>
          </a:p>
        </p:txBody>
      </p:sp>
    </p:spTree>
    <p:extLst>
      <p:ext uri="{BB962C8B-B14F-4D97-AF65-F5344CB8AC3E}">
        <p14:creationId xmlns:p14="http://schemas.microsoft.com/office/powerpoint/2010/main" val="103419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F7D67-AD3C-4645-BBA4-6DD58B68359D}" type="slidenum">
              <a:rPr lang="en-US"/>
              <a:pPr/>
              <a:t>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69282-2F6A-49B0-A446-11785597BB54}" type="slidenum">
              <a:rPr lang="en-US"/>
              <a:pPr/>
              <a:t>13</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a:spcBef>
                <a:spcPct val="0"/>
              </a:spcBef>
            </a:pPr>
            <a:endParaRPr lang="en-GB"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8A90B-416C-4EAB-8DAA-A6FF20056633}" type="slidenum">
              <a:rPr lang="en-GB"/>
              <a:pPr/>
              <a:t>22</a:t>
            </a:fld>
            <a:endParaRPr lang="en-GB"/>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a:xfrm>
            <a:off x="457200" y="4343400"/>
            <a:ext cx="5867400" cy="4114800"/>
          </a:xfrm>
        </p:spPr>
        <p:txBody>
          <a:bodyPr/>
          <a:lstStyle/>
          <a:p>
            <a:r>
              <a:rPr lang="en-US" sz="1600"/>
              <a:t>Work from rodent models has demonstrated the extent of stroke heritability and as such the animal literature is well ahead of parallel human work. </a:t>
            </a:r>
          </a:p>
          <a:p>
            <a:pPr>
              <a:buFont typeface="Symbol" pitchFamily="18" charset="2"/>
              <a:buChar char="¨"/>
            </a:pPr>
            <a:r>
              <a:rPr lang="en-US" sz="1600"/>
              <a:t>Several genome-wide studies have identified multiple chromosomal regions potentially containing stroke influencing genes (Rubatto), or genes that affect infarct size (Jeffs &amp; Coyle). </a:t>
            </a:r>
          </a:p>
          <a:p>
            <a:endParaRPr lang="en-US" sz="1600"/>
          </a:p>
          <a:p>
            <a:r>
              <a:rPr lang="en-US" sz="1600"/>
              <a:t>Human studies have also suggested a genetic causes of stroke with several finding positive family histories and at least one confirming an increased prevalence in MZ cf. DZ twins.</a:t>
            </a:r>
          </a:p>
          <a:p>
            <a:endParaRPr lang="en-US" sz="1600"/>
          </a:p>
          <a:p>
            <a:r>
              <a:rPr lang="en-US" sz="1600"/>
              <a:t>Success has been made with Mendelian inherited disorders of stroke as well with a  genome-wide scan for common stroke in humans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931C0-A59F-4FE9-9E91-F2BDCDB74070}" type="slidenum">
              <a:rPr lang="en-GB"/>
              <a:pPr/>
              <a:t>23</a:t>
            </a:fld>
            <a:endParaRPr lang="en-GB"/>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67D67-EB17-4172-ADAC-499E6F591FA9}" type="slidenum">
              <a:rPr lang="en-GB"/>
              <a:pPr/>
              <a:t>24</a:t>
            </a:fld>
            <a:endParaRPr lang="en-GB"/>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sz="1600"/>
              <a:t>Observed distribution of quantitative trait……</a:t>
            </a:r>
          </a:p>
          <a:p>
            <a:endParaRPr lang="en-US" sz="1600"/>
          </a:p>
          <a:p>
            <a:r>
              <a:rPr lang="en-US" sz="1600"/>
              <a:t>….composed of a number of rare single gene disorders….</a:t>
            </a:r>
          </a:p>
          <a:p>
            <a:endParaRPr lang="en-US" sz="1600"/>
          </a:p>
          <a:p>
            <a:r>
              <a:rPr lang="en-US" sz="1600"/>
              <a:t>……or common alleles acting in the presence of appropriate environmental factors.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B4735-AB4D-47A2-BAB8-0866081D1915}" type="slidenum">
              <a:rPr lang="en-GB"/>
              <a:pPr/>
              <a:t>25</a:t>
            </a:fld>
            <a:endParaRPr lang="en-GB"/>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EF95F-46B7-4678-B40F-DC09926CA406}" type="slidenum">
              <a:rPr lang="en-GB"/>
              <a:pPr/>
              <a:t>26</a:t>
            </a:fld>
            <a:endParaRPr lang="en-GB"/>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35FF5-8054-444F-8BA9-CDA36284E4B0}" type="slidenum">
              <a:rPr lang="en-GB"/>
              <a:pPr/>
              <a:t>27</a:t>
            </a:fld>
            <a:endParaRPr lang="en-GB"/>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GB" sz="1600"/>
          </a:p>
          <a:p>
            <a:endParaRPr lang="en-GB" sz="1600"/>
          </a:p>
          <a:p>
            <a:endParaRPr lang="en-GB" sz="1600"/>
          </a:p>
          <a:p>
            <a:r>
              <a:rPr lang="en-GB" sz="1600"/>
              <a:t> </a:t>
            </a:r>
            <a:endParaRPr lang="en-US" sz="1600"/>
          </a:p>
          <a:p>
            <a:endParaRPr lang="en-US"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E9CA2-D259-4B10-9823-CCC5C44638F1}" type="slidenum">
              <a:rPr lang="en-GB"/>
              <a:pPr/>
              <a:t>28</a:t>
            </a:fld>
            <a:endParaRPr lang="en-GB"/>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GB" sz="1600"/>
          </a:p>
          <a:p>
            <a:r>
              <a:rPr lang="en-GB" sz="1600"/>
              <a:t>Cases were required to have neuroimaging to confirm the diagnosis and, to maintain genetic ethnic homogeneity, only studies on Caucasians were included. </a:t>
            </a:r>
          </a:p>
          <a:p>
            <a:endParaRPr lang="en-GB"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E7C91-FCD7-4621-9642-BE3C1089C81F}" type="slidenum">
              <a:rPr lang="en-GB"/>
              <a:pPr/>
              <a:t>30</a:t>
            </a:fld>
            <a:endParaRPr lang="en-GB"/>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B6AA8-FBC8-4113-8721-8B55CA7F8417}" type="slidenum">
              <a:rPr lang="en-GB"/>
              <a:pPr/>
              <a:t>32</a:t>
            </a:fld>
            <a:endParaRPr lang="en-GB"/>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838200" y="4343400"/>
            <a:ext cx="5184775" cy="4114800"/>
          </a:xfrm>
        </p:spPr>
        <p:txBody>
          <a:bodyPr/>
          <a:lstStyle/>
          <a:p>
            <a:r>
              <a:rPr lang="en-GB" sz="1600"/>
              <a:t>Why controversial, because the Hcy-stroke association in observational studies, can follow any of these three models.  The first model is causal relationship of the Hcy- stroke association. </a:t>
            </a:r>
          </a:p>
          <a:p>
            <a:r>
              <a:rPr lang="en-GB" sz="1600"/>
              <a:t>The second model, is a positive association, but this derived by confounding by other CVR with which Hcy is highly correlated. </a:t>
            </a:r>
          </a:p>
          <a:p>
            <a:r>
              <a:rPr lang="en-GB" sz="1600"/>
              <a:t>and a third model in which this is a positive association due to reverse causality bias, which is the case when a molecule is a simply reflect of the atherosclerotic burden.</a:t>
            </a:r>
          </a:p>
          <a:p>
            <a:r>
              <a:rPr lang="en-GB" sz="1600"/>
              <a:t>And Why is important to determine whether Hcy is causal or not? First, if is causal specific intervention that leads to Hcy reductions will decrease the stroke risk. And this is important, based on the substantial % of the population exposed to high levels of Hcy.  and third reason, is that now we know that there is cheap- no patent intervention that reduce Hcy, and therefore the posible benefit of this intervention has a great relevance in terms of public health.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C0E14-68B3-4672-9A14-F35FE406EDC4}" type="slidenum">
              <a:rPr lang="en-US"/>
              <a:pPr/>
              <a:t>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52648-AEE7-4B50-BF13-C3BF62E135AE}" type="slidenum">
              <a:rPr lang="en-GB"/>
              <a:pPr/>
              <a:t>33</a:t>
            </a:fld>
            <a:endParaRPr lang="en-GB"/>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GB" sz="1600"/>
              <a:t>So, how can we test causality. A well known tool, since the second half of this century, to evaluate the causal role of risk factor, is a clinical trial. In which you RANDOMIZED subjects to receive or not an intervention that specifically decrease Hcy. And if Hcy is causal these subject should have a lower event rate or event risk.  We know that several RCT are undergoing to evaluate this hypothesis, so what can we do in the meantime?...... We can use genetics in a similar fashion to RCT to test causality of associations from observational studies. How does it work? </a:t>
            </a:r>
          </a:p>
          <a:p>
            <a:r>
              <a:rPr lang="en-GB" sz="1600"/>
              <a:t>Let me explain this approach knowns as mendelian randomization. When a the levels of an environmental exposure (e.g. Hcy) are determined by a genetic variation, such as the MTHFR/C677T, a RCT arise. This is because the distribution of the genotype or allele occurs at RANDOM process at the time of gamete formation, by the Mendel Second Law. Therefore, any known and unknown confounding variable of the Hcy-stroke association should be equally distributed among the different genotypes, which is akin to a RCT. In addition, because the exposure in this case (is to have the genotype) is fixed through the time, bias due measurement error or biological variability of the exposition is therefore largely avoided. </a:t>
            </a:r>
          </a:p>
          <a:p>
            <a:r>
              <a:rPr lang="en-GB" sz="1600"/>
              <a:t>To summarize, Mendelian approach, largely overcome confounding, reverse causality and regression dilution bias, important limitations of the observational epidemiology.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AB265-3CAB-495D-8956-F10C0798E36D}" type="slidenum">
              <a:rPr lang="en-GB"/>
              <a:pPr/>
              <a:t>34</a:t>
            </a:fld>
            <a:endParaRPr lang="en-GB"/>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762000" y="4343400"/>
            <a:ext cx="5337175" cy="4114800"/>
          </a:xfrm>
        </p:spPr>
        <p:txBody>
          <a:bodyPr/>
          <a:lstStyle/>
          <a:p>
            <a:r>
              <a:rPr lang="en-GB" sz="1600"/>
              <a:t>After this shot introduction into the Hcy metabolism, let me show the evidence from non-genetic observational studies that have indicated that Hcy is associated with increase risk of stroke. As reported in this meta-analysis of prospective studies that have evaluated the Hcy-stroke association. </a:t>
            </a:r>
          </a:p>
          <a:p>
            <a:r>
              <a:rPr lang="en-GB" sz="1600"/>
              <a:t>But first let me ilustrate the components of this figure knowns as Fores plot. Here in the left side of the figure you have the individual studies, the total No of subjects, the follow up duration and the number of incident (new) stroke cases. In the right side, you have the individual results of each study in terms of risk in this case, Odds ratio for stroke. This is line indicates that there is no association (OR=1). So, The results in this side of the figure indicate an increase in risk, while the results in this side means a decrease in risk. The boxes represent the weight that each study contribute to the summary results. The horizontal lines represents the 95%CI.  Therefore as you can the study with highest weight (biggest box) also has the narrowest CI. And here you have the summary OR, which is not an arithmetical mean of the individual results, but is a weighted results according to the variance of each study (lower the variance the highest the weight). </a:t>
            </a:r>
          </a:p>
          <a:p>
            <a:r>
              <a:rPr lang="en-GB" sz="1600"/>
              <a:t>As you can see, we have 8 prospective studies, involving 31,000 subjects with a weighted mean follow up of 5 years and 676 stroke cases. </a:t>
            </a:r>
          </a:p>
          <a:p>
            <a:r>
              <a:rPr lang="en-GB" sz="1600"/>
              <a:t>However, whether this association is causal or not remains controversial.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E0BED-1086-4F1C-AFA2-2EB7DA1525D1}" type="slidenum">
              <a:rPr lang="en-GB"/>
              <a:pPr/>
              <a:t>35</a:t>
            </a:fld>
            <a:endParaRPr lang="en-GB"/>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xfrm>
            <a:off x="685800" y="4343400"/>
            <a:ext cx="5489575" cy="4114800"/>
          </a:xfrm>
        </p:spPr>
        <p:txBody>
          <a:bodyPr/>
          <a:lstStyle/>
          <a:p>
            <a:r>
              <a:rPr lang="en-GB" sz="1600"/>
              <a:t>Now, let me take you in detail through this strategy. Here in this part of the triangle we have the Hcy-stroke association from observational studies. Here we have the Genotype-IP association, and here we have the genotype-disease association. </a:t>
            </a:r>
          </a:p>
          <a:p>
            <a:r>
              <a:rPr lang="en-GB" sz="1600"/>
              <a:t>So, if this association is causal, subjects that carrier a genotype (TT) which is associated with long-term elevation of Hcy, should have an increase in risk proportional to difference in the IP and also to the risk observed in observational studies. As described in this equation, if the Hcy-stroke risk assocaition follows a log-linear relationship.  </a:t>
            </a:r>
          </a:p>
          <a:p>
            <a:r>
              <a:rPr lang="en-GB" sz="1600"/>
              <a:t>Therefore, The first step will be to calculate in a robust and very precise manner the effect of the genotype on the IP. To do that, we have conduced a Systematic review of all studies, regardless of the design that evaluate the MTFHR-Hcy association and pooled under meta-analytic techniques. </a:t>
            </a:r>
            <a:endParaRPr lang="en-GB" sz="160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B6213-82FF-4E81-BDA7-D0001DC85449}" type="slidenum">
              <a:rPr lang="en-GB"/>
              <a:pPr/>
              <a:t>36</a:t>
            </a:fld>
            <a:endParaRPr lang="en-GB"/>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GB" sz="1600"/>
              <a:t>Here we have the results of this systematic review of 42 studies that have examined the effect of MTHFR on Homocysteine in healthy subjects at the time of blood sampling.  This figure represents data from ~15.000 subjects combined in a meta-analysis to evaluate the WMD for subjects with the TT genotype in comparison to CC-genotype subjects. Here you can see, that subjects with the TT-genotype have a 1.93 increase in Hcy levels in comparison to CC-subjects. Results which is highly significant.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ED707-B511-4B89-83BF-914739FD693C}" type="slidenum">
              <a:rPr lang="en-GB"/>
              <a:pPr/>
              <a:t>37</a:t>
            </a:fld>
            <a:endParaRPr lang="en-GB"/>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xfrm>
            <a:off x="685800" y="4343400"/>
            <a:ext cx="5489575" cy="4114800"/>
          </a:xfrm>
        </p:spPr>
        <p:txBody>
          <a:bodyPr/>
          <a:lstStyle/>
          <a:p>
            <a:r>
              <a:rPr lang="en-GB" sz="1600"/>
              <a:t>So, knowing the difference in the IP due to the genotype we predict that the increase in risk for the TT individuals will be of 20% (with CI from 14-26%). </a:t>
            </a:r>
          </a:p>
          <a:p>
            <a:r>
              <a:rPr lang="en-GB" sz="1600"/>
              <a:t>So… do these subjects have such a increase in risk? </a:t>
            </a:r>
          </a:p>
          <a:p>
            <a:r>
              <a:rPr lang="en-GB" sz="1600"/>
              <a:t>To answer that we conduct </a:t>
            </a:r>
            <a:r>
              <a:rPr lang="en-GB" sz="1600">
                <a:cs typeface="Times New Roman" pitchFamily="18" charset="0"/>
              </a:rPr>
              <a:t>a second systematic review of all genetic association studies evaluating the MTHFR-stroke association, and pooled them in a meta-analysis.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B577F-A12C-41E4-95FD-0D68BAA01C6F}" type="slidenum">
              <a:rPr lang="en-GB"/>
              <a:pPr/>
              <a:t>38</a:t>
            </a:fld>
            <a:endParaRPr lang="en-GB"/>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GB" sz="1600"/>
              <a:t>There are 31 studies involving  ~14, 000 subjects. The summary OR is 1.26 among TT homozygotes compared with CC-genotype subjects. Results again that is highly significant, as denoted by the P-value of &lt;0.0001. So, TT genotype subjects do have an increase in risk of stroke very close to the value that we predicted.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2CF8-B00A-4582-A62E-AC2277DBAD27}" type="slidenum">
              <a:rPr lang="en-GB"/>
              <a:pPr/>
              <a:t>39</a:t>
            </a:fld>
            <a:endParaRPr lang="en-GB"/>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21298F4-90EC-4782-90E9-225540E41340}" type="slidenum">
              <a:rPr lang="en-GB"/>
              <a:pPr/>
              <a:t>40</a:t>
            </a:fld>
            <a:endParaRPr lang="en-GB"/>
          </a:p>
        </p:txBody>
      </p:sp>
      <p:sp>
        <p:nvSpPr>
          <p:cNvPr id="788482" name="Rectangle 2"/>
          <p:cNvSpPr>
            <a:spLocks noGrp="1" noRot="1" noChangeAspect="1" noChangeArrowheads="1" noTextEdit="1"/>
          </p:cNvSpPr>
          <p:nvPr>
            <p:ph type="sldImg"/>
          </p:nvPr>
        </p:nvSpPr>
        <p:spPr>
          <a:xfrm>
            <a:off x="1296988" y="547688"/>
            <a:ext cx="4273550" cy="3205162"/>
          </a:xfrm>
          <a:ln/>
        </p:spPr>
      </p:sp>
      <p:sp>
        <p:nvSpPr>
          <p:cNvPr id="788483" name="Rectangle 3"/>
          <p:cNvSpPr>
            <a:spLocks noGrp="1" noChangeArrowheads="1"/>
          </p:cNvSpPr>
          <p:nvPr>
            <p:ph type="body" idx="1"/>
          </p:nvPr>
        </p:nvSpPr>
        <p:spPr>
          <a:xfrm>
            <a:off x="511175" y="3979863"/>
            <a:ext cx="5873750" cy="3181350"/>
          </a:xfrm>
        </p:spPr>
        <p:txBody>
          <a:bodyPr/>
          <a:lstStyle/>
          <a:p>
            <a:r>
              <a:rPr lang="en-GB"/>
              <a:t>Atherothrombosis is a progressive, generalised condition with many clinical manifestations which can affect the coronary, cerebral, peripheral and renal circulations – either acute or chronic and often at multiple locations in a single patient. </a:t>
            </a:r>
          </a:p>
          <a:p>
            <a:pPr marL="361950" lvl="1" indent="-180975">
              <a:buFontTx/>
              <a:buChar char="•"/>
            </a:pPr>
            <a:r>
              <a:rPr lang="en-GB"/>
              <a:t>Stenosis in an atherosclerotic artery may give rise to angina, a transient ischemic attack (TIA) or intermittent claudication. </a:t>
            </a:r>
          </a:p>
          <a:p>
            <a:pPr marL="361950" lvl="1" indent="-180975">
              <a:buFontTx/>
              <a:buChar char="•"/>
            </a:pPr>
            <a:r>
              <a:rPr lang="en-GB"/>
              <a:t>Atherothrombosis of the cerebral arteries may result in TIA or ischaemic stroke</a:t>
            </a:r>
          </a:p>
          <a:p>
            <a:pPr marL="361950" lvl="1" indent="-180975">
              <a:buFontTx/>
              <a:buChar char="•"/>
            </a:pPr>
            <a:r>
              <a:rPr lang="en-GB"/>
              <a:t>Atherothrombosis in the coronary arteries is the major cause of acute coronary syndrome (ACS), defined as unstable angina and non Q-wave myocardial infarction </a:t>
            </a:r>
          </a:p>
          <a:p>
            <a:pPr marL="361950" lvl="1" indent="-180975">
              <a:buFontTx/>
              <a:buChar char="•"/>
            </a:pPr>
            <a:r>
              <a:rPr lang="en-GB"/>
              <a:t>In the peripheral arteries, thrombosis superimposed on atherosclerosis can contribute to the progression of peripheral arterial disease, producing intermittent claudication (leg pain on walking that is relieved by rest) as well as ischaemic necrosis and, potentially, loss of the limb</a:t>
            </a:r>
          </a:p>
        </p:txBody>
      </p:sp>
      <p:sp>
        <p:nvSpPr>
          <p:cNvPr id="788484" name="Text Box 4"/>
          <p:cNvSpPr txBox="1">
            <a:spLocks noChangeArrowheads="1"/>
          </p:cNvSpPr>
          <p:nvPr/>
        </p:nvSpPr>
        <p:spPr bwMode="auto">
          <a:xfrm>
            <a:off x="450850" y="7218363"/>
            <a:ext cx="5857875" cy="444500"/>
          </a:xfrm>
          <a:prstGeom prst="rect">
            <a:avLst/>
          </a:prstGeom>
          <a:noFill/>
          <a:ln w="9525">
            <a:noFill/>
            <a:miter lim="800000"/>
            <a:headEnd/>
            <a:tailEnd/>
          </a:ln>
          <a:effectLst/>
        </p:spPr>
        <p:txBody>
          <a:bodyPr lIns="126054" tIns="63027" rIns="126054" bIns="63027">
            <a:spAutoFit/>
          </a:bodyPr>
          <a:lstStyle/>
          <a:p>
            <a:pPr algn="l" defTabSz="874713"/>
            <a:r>
              <a:rPr lang="en-GB" sz="1100" b="1"/>
              <a:t>Reference:</a:t>
            </a:r>
            <a:endParaRPr lang="en-US" sz="2300" b="1"/>
          </a:p>
          <a:p>
            <a:pPr algn="l" defTabSz="874713"/>
            <a:r>
              <a:rPr lang="en-US" sz="1100"/>
              <a:t>1. </a:t>
            </a:r>
            <a:r>
              <a:rPr lang="fr-FR" sz="1100"/>
              <a:t>Drouet L. </a:t>
            </a:r>
            <a:r>
              <a:rPr lang="fr-FR" sz="1100" i="1"/>
              <a:t>Cereobrovasc Dis</a:t>
            </a:r>
            <a:r>
              <a:rPr lang="fr-FR" sz="1100"/>
              <a:t> 2002; 13(suppl 1): 1–6.</a:t>
            </a:r>
            <a:endParaRPr lang="en-US" sz="1100"/>
          </a:p>
        </p:txBody>
      </p:sp>
      <p:sp>
        <p:nvSpPr>
          <p:cNvPr id="788485" name="Line 5"/>
          <p:cNvSpPr>
            <a:spLocks noChangeShapeType="1"/>
          </p:cNvSpPr>
          <p:nvPr/>
        </p:nvSpPr>
        <p:spPr bwMode="auto">
          <a:xfrm>
            <a:off x="582613" y="7194550"/>
            <a:ext cx="5540375" cy="0"/>
          </a:xfrm>
          <a:prstGeom prst="line">
            <a:avLst/>
          </a:prstGeom>
          <a:noFill/>
          <a:ln w="9525">
            <a:solidFill>
              <a:schemeClr val="tx1"/>
            </a:solidFill>
            <a:round/>
            <a:headEnd/>
            <a:tailEnd/>
          </a:ln>
          <a:effectLst/>
        </p:spPr>
        <p:txBody>
          <a:bodyPr wrap="none" anchor="ct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9FF5C-A262-4DFA-937A-D0DE09532760}" type="slidenum">
              <a:rPr lang="en-US"/>
              <a:pPr/>
              <a:t>43</a:t>
            </a:fld>
            <a:endParaRPr lang="en-US"/>
          </a:p>
        </p:txBody>
      </p:sp>
      <p:sp>
        <p:nvSpPr>
          <p:cNvPr id="174082" name="Rectangle 1026"/>
          <p:cNvSpPr>
            <a:spLocks noGrp="1" noRot="1" noChangeAspect="1" noChangeArrowheads="1" noTextEdit="1"/>
          </p:cNvSpPr>
          <p:nvPr>
            <p:ph type="sldImg"/>
          </p:nvPr>
        </p:nvSpPr>
        <p:spPr>
          <a:ln/>
        </p:spPr>
      </p:sp>
      <p:sp>
        <p:nvSpPr>
          <p:cNvPr id="174083"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4B83E-D659-4C01-BB7F-AE7B80F703B3}" type="slidenum">
              <a:rPr lang="en-US"/>
              <a:pPr/>
              <a:t>44</a:t>
            </a:fld>
            <a:endParaRPr lang="en-US"/>
          </a:p>
        </p:txBody>
      </p:sp>
      <p:sp>
        <p:nvSpPr>
          <p:cNvPr id="176130" name="Rectangle 1026"/>
          <p:cNvSpPr>
            <a:spLocks noGrp="1" noRot="1" noChangeAspect="1" noChangeArrowheads="1" noTextEdit="1"/>
          </p:cNvSpPr>
          <p:nvPr>
            <p:ph type="sldImg"/>
          </p:nvPr>
        </p:nvSpPr>
        <p:spPr>
          <a:ln/>
        </p:spPr>
      </p:sp>
      <p:sp>
        <p:nvSpPr>
          <p:cNvPr id="176131"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BB03A-5BFB-4DA3-A3CF-C6D4D54F9963}" type="slidenum">
              <a:rPr lang="en-US"/>
              <a:pPr/>
              <a:t>3</a:t>
            </a:fld>
            <a:endParaRPr lang="en-US"/>
          </a:p>
        </p:txBody>
      </p:sp>
      <p:sp>
        <p:nvSpPr>
          <p:cNvPr id="138242" name="Rectangle 1026"/>
          <p:cNvSpPr>
            <a:spLocks noGrp="1" noRot="1" noChangeAspect="1" noChangeArrowheads="1" noTextEdit="1"/>
          </p:cNvSpPr>
          <p:nvPr>
            <p:ph type="sldImg"/>
          </p:nvPr>
        </p:nvSpPr>
        <p:spPr>
          <a:ln/>
        </p:spPr>
      </p:sp>
      <p:sp>
        <p:nvSpPr>
          <p:cNvPr id="138243" name="Rectangle 1027"/>
          <p:cNvSpPr>
            <a:spLocks noGrp="1" noChangeArrowheads="1"/>
          </p:cNvSpPr>
          <p:nvPr>
            <p:ph type="body" idx="1"/>
          </p:nvPr>
        </p:nvSpPr>
        <p:spPr/>
        <p:txBody>
          <a:bodyPr/>
          <a:lstStyle/>
          <a:p>
            <a:r>
              <a:rPr lang="en-US" sz="1600"/>
              <a:t>Global</a:t>
            </a:r>
          </a:p>
          <a:p>
            <a:endParaRPr lang="en-US" sz="1600"/>
          </a:p>
          <a:p>
            <a:r>
              <a:rPr lang="en-US" sz="1600"/>
              <a:t>1st disability</a:t>
            </a:r>
          </a:p>
          <a:p>
            <a:r>
              <a:rPr lang="en-US" sz="1600"/>
              <a:t>2nd dementia</a:t>
            </a:r>
          </a:p>
          <a:p>
            <a:r>
              <a:rPr lang="en-US" sz="1600"/>
              <a:t>3rd death</a:t>
            </a:r>
          </a:p>
          <a:p>
            <a:endParaRPr lang="en-US" sz="1600"/>
          </a:p>
          <a:p>
            <a:r>
              <a:rPr lang="en-US" sz="1600"/>
              <a:t>6% NHS budget (X2 CHD)</a:t>
            </a:r>
            <a:endParaRPr lang="en-US" sz="1400"/>
          </a:p>
          <a:p>
            <a:endParaRPr lang="en-US" sz="1400"/>
          </a:p>
          <a:p>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D80D2-3FBD-4872-AC73-3AE7565CF3E9}" type="slidenum">
              <a:rPr lang="en-US"/>
              <a:pPr/>
              <a:t>4</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38D34-E602-4215-A0FC-D5ED0999D3F1}" type="slidenum">
              <a:rPr lang="en-GB"/>
              <a:pPr/>
              <a:t>5</a:t>
            </a:fld>
            <a:endParaRPr lang="en-GB"/>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pPr eaLnBrk="1" hangingPunct="1">
              <a:spcBef>
                <a:spcPct val="0"/>
              </a:spcBef>
            </a:pPr>
            <a:endParaRPr 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28048CB-FB6A-4DF8-8DF3-66FD8FE3D9C2}" type="slidenum">
              <a:rPr lang="en-US"/>
              <a:pPr/>
              <a:t>6</a:t>
            </a:fld>
            <a:endParaRPr lang="en-US"/>
          </a:p>
        </p:txBody>
      </p:sp>
      <p:sp>
        <p:nvSpPr>
          <p:cNvPr id="415746" name="Rectangle 2"/>
          <p:cNvSpPr>
            <a:spLocks noGrp="1" noRot="1" noChangeAspect="1" noChangeArrowheads="1" noTextEdit="1"/>
          </p:cNvSpPr>
          <p:nvPr>
            <p:ph type="sldImg"/>
          </p:nvPr>
        </p:nvSpPr>
        <p:spPr>
          <a:xfrm>
            <a:off x="1144588" y="685800"/>
            <a:ext cx="4572000" cy="3429000"/>
          </a:xfrm>
          <a:ln/>
        </p:spPr>
      </p:sp>
      <p:sp>
        <p:nvSpPr>
          <p:cNvPr id="415747" name="Rectangle 3"/>
          <p:cNvSpPr>
            <a:spLocks noGrp="1" noChangeArrowheads="1"/>
          </p:cNvSpPr>
          <p:nvPr>
            <p:ph type="body" idx="1"/>
          </p:nvPr>
        </p:nvSpPr>
        <p:spPr>
          <a:xfrm>
            <a:off x="582613" y="4344988"/>
            <a:ext cx="5540375" cy="4113212"/>
          </a:xfrm>
        </p:spPr>
        <p:txBody>
          <a:bodyPr/>
          <a:lstStyle/>
          <a:p>
            <a:r>
              <a:rPr lang="en-GB" b="1"/>
              <a:t>Why target atherothrombosis?</a:t>
            </a:r>
          </a:p>
          <a:p>
            <a:r>
              <a:rPr lang="en-GB"/>
              <a:t>The various manifestations of atherothrombosis – heart attack, unstable angina, stroke, transient ischaemic attack (TIA), and peripheral arterial disease (PAD) – affect a staggering number of patients each year and account for approximately two fifths of all deaths and almost a third of premature deaths (i.e. in people under 75 years old)</a:t>
            </a:r>
          </a:p>
          <a:p>
            <a:r>
              <a:rPr lang="en-GB"/>
              <a:t>Note: The BHF 2004 statistics for diseases of the circulatory system encompass; all heart disease*, stroke and ‘other diseases of the circulatory system’.</a:t>
            </a:r>
          </a:p>
          <a:p>
            <a:r>
              <a:rPr lang="en-GB"/>
              <a:t>*(</a:t>
            </a:r>
            <a:r>
              <a:rPr lang="en-GB" sz="1000"/>
              <a:t>rheumatic heart disease, hypertensive disease, coronary heart disease, other heart disease including heart failure)</a:t>
            </a:r>
          </a:p>
        </p:txBody>
      </p:sp>
      <p:sp>
        <p:nvSpPr>
          <p:cNvPr id="415748" name="Text Box 4"/>
          <p:cNvSpPr txBox="1">
            <a:spLocks noChangeArrowheads="1"/>
          </p:cNvSpPr>
          <p:nvPr/>
        </p:nvSpPr>
        <p:spPr bwMode="auto">
          <a:xfrm>
            <a:off x="450850" y="5568950"/>
            <a:ext cx="5857875" cy="2722563"/>
          </a:xfrm>
          <a:prstGeom prst="rect">
            <a:avLst/>
          </a:prstGeom>
          <a:noFill/>
          <a:ln w="9525">
            <a:noFill/>
            <a:miter lim="800000"/>
            <a:headEnd/>
            <a:tailEnd/>
          </a:ln>
          <a:effectLst/>
        </p:spPr>
        <p:txBody>
          <a:bodyPr lIns="126054" tIns="63027" rIns="126054" bIns="63027">
            <a:spAutoFit/>
          </a:bodyPr>
          <a:lstStyle/>
          <a:p>
            <a:pPr marL="173038" indent="-173038" algn="l" defTabSz="874713">
              <a:spcBef>
                <a:spcPct val="50000"/>
              </a:spcBef>
            </a:pPr>
            <a:endParaRPr lang="en-GB" sz="900" b="1"/>
          </a:p>
          <a:p>
            <a:pPr marL="173038" indent="-173038" algn="l" defTabSz="874713">
              <a:spcBef>
                <a:spcPct val="50000"/>
              </a:spcBef>
            </a:pPr>
            <a:endParaRPr lang="en-GB" sz="900" b="1"/>
          </a:p>
          <a:p>
            <a:pPr marL="173038" indent="-173038" algn="l" defTabSz="874713">
              <a:spcBef>
                <a:spcPct val="50000"/>
              </a:spcBef>
            </a:pPr>
            <a:endParaRPr lang="en-GB" sz="900" b="1"/>
          </a:p>
          <a:p>
            <a:pPr marL="173038" indent="-173038" algn="l" defTabSz="874713">
              <a:spcBef>
                <a:spcPct val="50000"/>
              </a:spcBef>
            </a:pPr>
            <a:endParaRPr lang="en-GB" sz="900" b="1"/>
          </a:p>
          <a:p>
            <a:pPr marL="173038" indent="-173038" algn="l" defTabSz="874713">
              <a:spcBef>
                <a:spcPct val="50000"/>
              </a:spcBef>
            </a:pPr>
            <a:endParaRPr lang="en-GB" sz="1100" b="1"/>
          </a:p>
          <a:p>
            <a:pPr marL="173038" indent="-173038" algn="l" defTabSz="874713">
              <a:spcBef>
                <a:spcPct val="50000"/>
              </a:spcBef>
            </a:pPr>
            <a:r>
              <a:rPr lang="en-GB" sz="1100" b="1"/>
              <a:t>References:</a:t>
            </a:r>
            <a:endParaRPr lang="en-US" sz="1100" b="1"/>
          </a:p>
          <a:p>
            <a:pPr marL="173038" indent="-173038" algn="l" defTabSz="874713" eaLnBrk="0" hangingPunct="0"/>
            <a:r>
              <a:rPr lang="en-GB" sz="900">
                <a:ea typeface="ＭＳ Ｐゴシック" pitchFamily="34" charset="-128"/>
              </a:rPr>
              <a:t>1.  a&amp;b BHF Coronary Heart Disease Statistics, May 2006 (www.heartstats.org last accessed 03/04/07)</a:t>
            </a:r>
          </a:p>
          <a:p>
            <a:pPr marL="173038" indent="-173038" algn="l" defTabSz="874713" eaLnBrk="0" hangingPunct="0"/>
            <a:r>
              <a:rPr lang="en-GB" sz="900">
                <a:ea typeface="ＭＳ Ｐゴシック" pitchFamily="34" charset="-128"/>
              </a:rPr>
              <a:t>2.  McDonagh MS, Bachmann LM, Golder S, Kleijnen J, ter Riet G. A rapid and systematic review of the clinical effectiveness and cost-effectiveness of glycoprotein IIb/IIIa antagonists in the medical management of unstable angina. Health Technology Assessment 2000; 4: 1–95</a:t>
            </a:r>
          </a:p>
          <a:p>
            <a:pPr marL="173038" indent="-173038" algn="l" defTabSz="874713" eaLnBrk="0" hangingPunct="0"/>
            <a:r>
              <a:rPr lang="en-GB" sz="900">
                <a:ea typeface="ＭＳ Ｐゴシック" pitchFamily="34" charset="-128"/>
              </a:rPr>
              <a:t>3.  Stroke Association. Facts and Figures about Stroke http://www.stroke.org.uk/media_centre/facts_and_figures/index.html, 2004 (last accessed 01/03/07)</a:t>
            </a:r>
          </a:p>
          <a:p>
            <a:pPr marL="173038" indent="-173038" algn="l" defTabSz="874713" eaLnBrk="0" hangingPunct="0"/>
            <a:r>
              <a:rPr lang="en-GB" sz="900">
                <a:ea typeface="ＭＳ Ｐゴシック" pitchFamily="34" charset="-128"/>
              </a:rPr>
              <a:t>4.  Scottish Intercollegiate Guidelines Network. Guideline 64: Management of Patients with Stroke. http://www.sign.ac.uk/guidelines/fulltext/64/section1.html. 2002. (Last accessed 01/03/07) </a:t>
            </a:r>
          </a:p>
          <a:p>
            <a:pPr marL="173038" indent="-173038" algn="l" defTabSz="874713" eaLnBrk="0" hangingPunct="0"/>
            <a:r>
              <a:rPr lang="en-GB" sz="900">
                <a:ea typeface="ＭＳ Ｐゴシック" pitchFamily="34" charset="-128"/>
              </a:rPr>
              <a:t>5. National Institute for Health and Clinical Excellence. Clopidogrel and modified-release dipyridamole in the prevention of occlusive vascular events. Technology Appraisal 90 May 2005</a:t>
            </a:r>
            <a:endParaRPr lang="en-US" sz="900">
              <a:ea typeface="ＭＳ Ｐゴシック" pitchFamily="34" charset="-128"/>
            </a:endParaRPr>
          </a:p>
        </p:txBody>
      </p:sp>
      <p:sp>
        <p:nvSpPr>
          <p:cNvPr id="415749" name="Line 5"/>
          <p:cNvSpPr>
            <a:spLocks noChangeShapeType="1"/>
          </p:cNvSpPr>
          <p:nvPr/>
        </p:nvSpPr>
        <p:spPr bwMode="auto">
          <a:xfrm>
            <a:off x="582613" y="6632575"/>
            <a:ext cx="5540375" cy="0"/>
          </a:xfrm>
          <a:prstGeom prst="line">
            <a:avLst/>
          </a:prstGeom>
          <a:noFill/>
          <a:ln w="9525">
            <a:solidFill>
              <a:schemeClr val="tx1"/>
            </a:solidFill>
            <a:round/>
            <a:headEnd/>
            <a:tailEnd/>
          </a:ln>
          <a:effectLst/>
        </p:spPr>
        <p:txBody>
          <a:bodyPr wrap="none" anchor="ct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97F89-B483-4ECC-BE2E-A4E141D2A1FC}" type="slidenum">
              <a:rPr lang="en-US"/>
              <a:pPr/>
              <a:t>9</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275BD-10C2-4C26-83DD-1C7FDEEAED4D}" type="slidenum">
              <a:rPr lang="en-US"/>
              <a:pPr/>
              <a:t>11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BP and stroke risk is log-linear</a:t>
            </a:r>
          </a:p>
          <a:p>
            <a:endParaRPr lang="en-US"/>
          </a:p>
          <a:p>
            <a:endParaRPr lang="en-US"/>
          </a:p>
          <a:p>
            <a:r>
              <a:rPr lang="en-US"/>
              <a:t>Reducing BP 5mmHg , 42% reduction in stroke risk (meta-analysis Lancet 1990)</a:t>
            </a:r>
          </a:p>
          <a:p>
            <a:endParaRPr lang="en-US"/>
          </a:p>
          <a:p>
            <a:r>
              <a:rPr lang="en-US"/>
              <a:t>My even be a stronger relationship           </a:t>
            </a:r>
          </a:p>
          <a:p>
            <a:r>
              <a:rPr lang="en-US"/>
              <a:t> takes no account of fluctuations and errors  inherent in BP measurement </a:t>
            </a:r>
          </a:p>
          <a:p>
            <a:r>
              <a:rPr lang="en-US"/>
              <a:t>(regression dilution bias) </a:t>
            </a:r>
          </a:p>
          <a:p>
            <a:r>
              <a:rPr lang="en-US"/>
              <a:t>resulting in underestimation of the strength of relationship </a:t>
            </a:r>
          </a:p>
          <a:p>
            <a:endParaRPr lang="en-US"/>
          </a:p>
          <a:p>
            <a:r>
              <a:rPr lang="en-US"/>
              <a:t>may result in increasing th gradient of relationship by 60%)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7E99-CD2A-476F-A4D7-1F9A72C0213E}" type="slidenum">
              <a:rPr lang="en-US"/>
              <a:pPr/>
              <a:t>12</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pPr>
              <a:spcBef>
                <a:spcPct val="0"/>
              </a:spcBef>
            </a:pPr>
            <a:r>
              <a:rPr lang="en-US" sz="2400"/>
              <a:t>B and CCA &gt; alpha           (BP trialists, Lancet 2000)</a:t>
            </a:r>
          </a:p>
          <a:p>
            <a:pPr>
              <a:spcBef>
                <a:spcPct val="0"/>
              </a:spcBef>
            </a:pPr>
            <a:endParaRPr lang="en-US" sz="2400"/>
          </a:p>
          <a:p>
            <a:pPr>
              <a:spcBef>
                <a:spcPct val="0"/>
              </a:spcBef>
            </a:pPr>
            <a:r>
              <a:rPr lang="en-US" sz="2400"/>
              <a:t>ACE &lt; others  15% increase risk of stroke with lisinopril cf. Diuretic (but mainly because 40% increase stroke rate in African Americans where BP not controlled.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97FE60-E5B9-425E-8B6D-E86D2363418F}"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A6B1A5E-CAD1-4472-ACC4-CD1655E883D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FF0E637-4442-40C2-BE52-323BACF40A7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C0A5AE9-CAD1-44AD-8B7F-23768E141DF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A4CF5D9-CA91-4B7B-8725-C93DC1243AD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412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12676" name="Rectangle 4"/>
          <p:cNvSpPr>
            <a:spLocks noGrp="1" noChangeArrowheads="1"/>
          </p:cNvSpPr>
          <p:nvPr>
            <p:ph type="dt" sz="half" idx="2"/>
          </p:nvPr>
        </p:nvSpPr>
        <p:spPr/>
        <p:txBody>
          <a:bodyPr/>
          <a:lstStyle>
            <a:lvl1pPr>
              <a:defRPr/>
            </a:lvl1pPr>
          </a:lstStyle>
          <a:p>
            <a:endParaRPr lang="en-GB"/>
          </a:p>
        </p:txBody>
      </p:sp>
      <p:sp>
        <p:nvSpPr>
          <p:cNvPr id="412677" name="Rectangle 5"/>
          <p:cNvSpPr>
            <a:spLocks noGrp="1" noChangeArrowheads="1"/>
          </p:cNvSpPr>
          <p:nvPr>
            <p:ph type="ftr" sz="quarter" idx="3"/>
          </p:nvPr>
        </p:nvSpPr>
        <p:spPr/>
        <p:txBody>
          <a:bodyPr/>
          <a:lstStyle>
            <a:lvl1pPr>
              <a:defRPr/>
            </a:lvl1pPr>
          </a:lstStyle>
          <a:p>
            <a:endParaRPr lang="en-GB"/>
          </a:p>
        </p:txBody>
      </p:sp>
      <p:sp>
        <p:nvSpPr>
          <p:cNvPr id="412678" name="Rectangle 6"/>
          <p:cNvSpPr>
            <a:spLocks noGrp="1" noChangeArrowheads="1"/>
          </p:cNvSpPr>
          <p:nvPr>
            <p:ph type="sldNum" sz="quarter" idx="4"/>
          </p:nvPr>
        </p:nvSpPr>
        <p:spPr/>
        <p:txBody>
          <a:bodyPr/>
          <a:lstStyle>
            <a:lvl1pPr>
              <a:defRPr/>
            </a:lvl1pPr>
          </a:lstStyle>
          <a:p>
            <a:fld id="{2ABEAE8C-A5BB-4311-B867-46CAA3EA2573}" type="slidenum">
              <a:rPr lang="en-GB"/>
              <a:pPr/>
              <a:t>‹#›</a:t>
            </a:fld>
            <a:endParaRPr lang="en-GB"/>
          </a:p>
        </p:txBody>
      </p:sp>
      <p:pic>
        <p:nvPicPr>
          <p:cNvPr id="412679" name="Picture 7"/>
          <p:cNvPicPr>
            <a:picLocks noChangeAspect="1" noChangeArrowheads="1"/>
          </p:cNvPicPr>
          <p:nvPr/>
        </p:nvPicPr>
        <p:blipFill>
          <a:blip r:embed="rId2" cstate="print"/>
          <a:srcRect/>
          <a:stretch>
            <a:fillRect/>
          </a:stretch>
        </p:blipFill>
        <p:spPr bwMode="auto">
          <a:xfrm>
            <a:off x="7086600" y="5984875"/>
            <a:ext cx="1905000" cy="679450"/>
          </a:xfrm>
          <a:prstGeom prst="rect">
            <a:avLst/>
          </a:prstGeom>
          <a:noFill/>
          <a:ln w="9525">
            <a:noFill/>
            <a:miter lim="800000"/>
            <a:headEnd/>
            <a:tailEnd/>
          </a:ln>
          <a:effectLst/>
        </p:spPr>
      </p:pic>
      <p:pic>
        <p:nvPicPr>
          <p:cNvPr id="412680" name="Picture 8"/>
          <p:cNvPicPr>
            <a:picLocks noChangeAspect="1" noChangeArrowheads="1"/>
          </p:cNvPicPr>
          <p:nvPr/>
        </p:nvPicPr>
        <p:blipFill>
          <a:blip r:embed="rId3" cstate="print"/>
          <a:srcRect/>
          <a:stretch>
            <a:fillRect/>
          </a:stretch>
        </p:blipFill>
        <p:spPr bwMode="auto">
          <a:xfrm>
            <a:off x="6629400" y="6137275"/>
            <a:ext cx="438150" cy="387350"/>
          </a:xfrm>
          <a:prstGeom prst="rect">
            <a:avLst/>
          </a:prstGeom>
          <a:noFill/>
          <a:ln w="9525">
            <a:noFill/>
            <a:miter lim="800000"/>
            <a:headEnd/>
            <a:tailEnd/>
          </a:ln>
          <a:effectLst/>
        </p:spPr>
      </p:pic>
      <p:sp>
        <p:nvSpPr>
          <p:cNvPr id="412681" name="Line 9"/>
          <p:cNvSpPr>
            <a:spLocks noChangeShapeType="1"/>
          </p:cNvSpPr>
          <p:nvPr/>
        </p:nvSpPr>
        <p:spPr bwMode="auto">
          <a:xfrm>
            <a:off x="1371600" y="1412875"/>
            <a:ext cx="7772400" cy="0"/>
          </a:xfrm>
          <a:prstGeom prst="line">
            <a:avLst/>
          </a:prstGeom>
          <a:noFill/>
          <a:ln w="57150">
            <a:solidFill>
              <a:srgbClr val="0000FF"/>
            </a:solidFill>
            <a:round/>
            <a:headEnd/>
            <a:tailEnd/>
          </a:ln>
          <a:effectLst/>
        </p:spPr>
        <p:txBody>
          <a:bodyPr wrap="none" anchor="ctr"/>
          <a:lstStyle/>
          <a:p>
            <a:endParaRPr lang="en-GB"/>
          </a:p>
        </p:txBody>
      </p:sp>
      <p:pic>
        <p:nvPicPr>
          <p:cNvPr id="412682" name="Picture 10" descr="ICCRU_logo"/>
          <p:cNvPicPr>
            <a:picLocks noChangeAspect="1" noChangeArrowheads="1"/>
          </p:cNvPicPr>
          <p:nvPr/>
        </p:nvPicPr>
        <p:blipFill>
          <a:blip r:embed="rId4" cstate="print"/>
          <a:srcRect/>
          <a:stretch>
            <a:fillRect/>
          </a:stretch>
        </p:blipFill>
        <p:spPr bwMode="auto">
          <a:xfrm>
            <a:off x="250825" y="6089650"/>
            <a:ext cx="1655763" cy="768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CCC1E7-11F7-4137-B10F-0CE498AC0E57}" type="datetimeFigureOut">
              <a:rPr lang="en-US" smtClean="0"/>
              <a:pPr/>
              <a:t>12/4/2012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AEAAA-72F4-4D90-AA23-8C0989D32AD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9BA5D9A-E23F-4F97-94C5-355439759A9F}"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E389003-A986-4DCC-883E-B8541418728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7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9B0F88B-7F01-44DC-99E2-CE650A9A4B9C}" type="slidenum">
              <a:rPr lang="en-GB"/>
              <a:pPr/>
              <a:t>‹#›</a:t>
            </a:fld>
            <a:endParaRPr lang="en-GB"/>
          </a:p>
        </p:txBody>
      </p:sp>
      <p:pic>
        <p:nvPicPr>
          <p:cNvPr id="287751" name="Picture 7"/>
          <p:cNvPicPr>
            <a:picLocks noChangeAspect="1" noChangeArrowheads="1"/>
          </p:cNvPicPr>
          <p:nvPr/>
        </p:nvPicPr>
        <p:blipFill>
          <a:blip r:embed="rId8" cstate="print"/>
          <a:srcRect/>
          <a:stretch>
            <a:fillRect/>
          </a:stretch>
        </p:blipFill>
        <p:spPr bwMode="auto">
          <a:xfrm>
            <a:off x="7086600" y="5984875"/>
            <a:ext cx="1905000" cy="679450"/>
          </a:xfrm>
          <a:prstGeom prst="rect">
            <a:avLst/>
          </a:prstGeom>
          <a:noFill/>
          <a:ln w="9525">
            <a:noFill/>
            <a:miter lim="800000"/>
            <a:headEnd/>
            <a:tailEnd/>
          </a:ln>
          <a:effectLst/>
        </p:spPr>
      </p:pic>
      <p:pic>
        <p:nvPicPr>
          <p:cNvPr id="287752" name="Picture 8"/>
          <p:cNvPicPr>
            <a:picLocks noChangeAspect="1" noChangeArrowheads="1"/>
          </p:cNvPicPr>
          <p:nvPr/>
        </p:nvPicPr>
        <p:blipFill>
          <a:blip r:embed="rId9" cstate="print"/>
          <a:srcRect/>
          <a:stretch>
            <a:fillRect/>
          </a:stretch>
        </p:blipFill>
        <p:spPr bwMode="auto">
          <a:xfrm>
            <a:off x="6629400" y="6137275"/>
            <a:ext cx="438150" cy="387350"/>
          </a:xfrm>
          <a:prstGeom prst="rect">
            <a:avLst/>
          </a:prstGeom>
          <a:noFill/>
          <a:ln w="9525">
            <a:noFill/>
            <a:miter lim="800000"/>
            <a:headEnd/>
            <a:tailEnd/>
          </a:ln>
          <a:effectLst/>
        </p:spPr>
      </p:pic>
      <p:sp>
        <p:nvSpPr>
          <p:cNvPr id="287753" name="Line 9"/>
          <p:cNvSpPr>
            <a:spLocks noChangeShapeType="1"/>
          </p:cNvSpPr>
          <p:nvPr/>
        </p:nvSpPr>
        <p:spPr bwMode="auto">
          <a:xfrm>
            <a:off x="1371600" y="1412875"/>
            <a:ext cx="7772400" cy="0"/>
          </a:xfrm>
          <a:prstGeom prst="line">
            <a:avLst/>
          </a:prstGeom>
          <a:noFill/>
          <a:ln w="57150">
            <a:solidFill>
              <a:srgbClr val="0000FF"/>
            </a:solidFill>
            <a:round/>
            <a:headEnd/>
            <a:tailEnd/>
          </a:ln>
          <a:effectLst/>
        </p:spPr>
        <p:txBody>
          <a:bodyPr wrap="none" anchor="ctr"/>
          <a:lstStyle/>
          <a:p>
            <a:endParaRPr lang="en-GB"/>
          </a:p>
        </p:txBody>
      </p:sp>
      <p:pic>
        <p:nvPicPr>
          <p:cNvPr id="287754" name="Picture 10" descr="ICCRU_logo"/>
          <p:cNvPicPr>
            <a:picLocks noChangeAspect="1" noChangeArrowheads="1"/>
          </p:cNvPicPr>
          <p:nvPr/>
        </p:nvPicPr>
        <p:blipFill>
          <a:blip r:embed="rId10" cstate="print"/>
          <a:srcRect/>
          <a:stretch>
            <a:fillRect/>
          </a:stretch>
        </p:blipFill>
        <p:spPr bwMode="auto">
          <a:xfrm>
            <a:off x="250825" y="6089650"/>
            <a:ext cx="1655763" cy="7683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Lst>
  <p:txStyles>
    <p:title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Arial" charset="0"/>
        </a:defRPr>
      </a:lvl2pPr>
      <a:lvl3pPr algn="r" rtl="0" fontAlgn="base">
        <a:spcBef>
          <a:spcPct val="0"/>
        </a:spcBef>
        <a:spcAft>
          <a:spcPct val="0"/>
        </a:spcAft>
        <a:defRPr sz="4400">
          <a:solidFill>
            <a:schemeClr val="tx2"/>
          </a:solidFill>
          <a:latin typeface="Arial" charset="0"/>
        </a:defRPr>
      </a:lvl3pPr>
      <a:lvl4pPr algn="r" rtl="0" fontAlgn="base">
        <a:spcBef>
          <a:spcPct val="0"/>
        </a:spcBef>
        <a:spcAft>
          <a:spcPct val="0"/>
        </a:spcAft>
        <a:defRPr sz="4400">
          <a:solidFill>
            <a:schemeClr val="tx2"/>
          </a:solidFill>
          <a:latin typeface="Arial" charset="0"/>
        </a:defRPr>
      </a:lvl4pPr>
      <a:lvl5pPr algn="r" rtl="0" fontAlgn="base">
        <a:spcBef>
          <a:spcPct val="0"/>
        </a:spcBef>
        <a:spcAft>
          <a:spcPct val="0"/>
        </a:spcAft>
        <a:defRPr sz="4400">
          <a:solidFill>
            <a:schemeClr val="tx2"/>
          </a:solidFill>
          <a:latin typeface="Arial" charset="0"/>
        </a:defRPr>
      </a:lvl5pPr>
      <a:lvl6pPr marL="457200" algn="r" rtl="0" fontAlgn="base">
        <a:spcBef>
          <a:spcPct val="0"/>
        </a:spcBef>
        <a:spcAft>
          <a:spcPct val="0"/>
        </a:spcAft>
        <a:defRPr sz="4400">
          <a:solidFill>
            <a:schemeClr val="tx2"/>
          </a:solidFill>
          <a:latin typeface="Arial" charset="0"/>
        </a:defRPr>
      </a:lvl6pPr>
      <a:lvl7pPr marL="914400" algn="r" rtl="0" fontAlgn="base">
        <a:spcBef>
          <a:spcPct val="0"/>
        </a:spcBef>
        <a:spcAft>
          <a:spcPct val="0"/>
        </a:spcAft>
        <a:defRPr sz="4400">
          <a:solidFill>
            <a:schemeClr val="tx2"/>
          </a:solidFill>
          <a:latin typeface="Arial" charset="0"/>
        </a:defRPr>
      </a:lvl7pPr>
      <a:lvl8pPr marL="1371600" algn="r" rtl="0" fontAlgn="base">
        <a:spcBef>
          <a:spcPct val="0"/>
        </a:spcBef>
        <a:spcAft>
          <a:spcPct val="0"/>
        </a:spcAft>
        <a:defRPr sz="4400">
          <a:solidFill>
            <a:schemeClr val="tx2"/>
          </a:solidFill>
          <a:latin typeface="Arial" charset="0"/>
        </a:defRPr>
      </a:lvl8pPr>
      <a:lvl9pPr marL="1828800" algn="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CC1E7-11F7-4137-B10F-0CE498AC0E57}" type="datetimeFigureOut">
              <a:rPr lang="en-US" smtClean="0"/>
              <a:pPr/>
              <a:t>12/4/2012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AEAAA-72F4-4D90-AA23-8C0989D32A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roke.ahajournals.org/content/vol34/issue10/images/large/35FF2.jpe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755576" y="1700213"/>
            <a:ext cx="7848872" cy="4114800"/>
          </a:xfrm>
          <a:noFill/>
          <a:ln/>
        </p:spPr>
        <p:txBody>
          <a:bodyPr/>
          <a:lstStyle/>
          <a:p>
            <a:pPr algn="ctr">
              <a:spcBef>
                <a:spcPct val="0"/>
              </a:spcBef>
              <a:buFontTx/>
              <a:buNone/>
            </a:pPr>
            <a:r>
              <a:rPr lang="en-US" sz="4800" dirty="0" smtClean="0">
                <a:solidFill>
                  <a:schemeClr val="tx1"/>
                </a:solidFill>
              </a:rPr>
              <a:t>Stroke</a:t>
            </a:r>
            <a:r>
              <a:rPr lang="en-US" sz="4800" dirty="0">
                <a:solidFill>
                  <a:schemeClr val="tx1"/>
                </a:solidFill>
              </a:rPr>
              <a:t>: </a:t>
            </a:r>
            <a:r>
              <a:rPr lang="en-US" sz="4800" dirty="0" smtClean="0">
                <a:solidFill>
                  <a:schemeClr val="tx1"/>
                </a:solidFill>
              </a:rPr>
              <a:t>epidemiology, risk </a:t>
            </a:r>
            <a:r>
              <a:rPr lang="en-US" sz="4800" dirty="0">
                <a:solidFill>
                  <a:schemeClr val="tx1"/>
                </a:solidFill>
              </a:rPr>
              <a:t>factors and genetics</a:t>
            </a:r>
            <a:endParaRPr lang="en-US" sz="4800" dirty="0" smtClean="0"/>
          </a:p>
          <a:p>
            <a:pPr algn="ctr">
              <a:spcBef>
                <a:spcPct val="0"/>
              </a:spcBef>
              <a:buFontTx/>
              <a:buNone/>
            </a:pPr>
            <a:endParaRPr lang="en-US" sz="2400" dirty="0" smtClean="0"/>
          </a:p>
          <a:p>
            <a:pPr algn="ctr">
              <a:spcBef>
                <a:spcPct val="0"/>
              </a:spcBef>
              <a:buFontTx/>
              <a:buNone/>
            </a:pPr>
            <a:endParaRPr lang="en-US" sz="2400" dirty="0"/>
          </a:p>
          <a:p>
            <a:pPr algn="ctr">
              <a:spcBef>
                <a:spcPct val="0"/>
              </a:spcBef>
              <a:buFontTx/>
              <a:buNone/>
            </a:pPr>
            <a:r>
              <a:rPr lang="en-US" dirty="0" smtClean="0"/>
              <a:t>Pankaj </a:t>
            </a:r>
            <a:r>
              <a:rPr lang="en-US" dirty="0"/>
              <a:t>Sharma MD </a:t>
            </a:r>
            <a:r>
              <a:rPr lang="en-US" dirty="0" smtClean="0"/>
              <a:t>PhD FRCP</a:t>
            </a:r>
            <a:endParaRPr lang="en-US" dirty="0"/>
          </a:p>
          <a:p>
            <a:pPr algn="ctr">
              <a:spcBef>
                <a:spcPct val="0"/>
              </a:spcBef>
              <a:buFontTx/>
              <a:buNone/>
            </a:pPr>
            <a:endParaRPr lang="en-US" sz="1800" b="1" dirty="0">
              <a:latin typeface="Times New Roman" pitchFamily="18" charset="0"/>
            </a:endParaRPr>
          </a:p>
          <a:p>
            <a:pPr algn="ctr">
              <a:spcBef>
                <a:spcPct val="0"/>
              </a:spcBef>
              <a:buFontTx/>
              <a:buNone/>
            </a:pPr>
            <a:endParaRPr lang="en-US" sz="1800"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900113" y="2781300"/>
            <a:ext cx="7772400" cy="1470025"/>
          </a:xfrm>
          <a:noFill/>
          <a:ln/>
        </p:spPr>
        <p:txBody>
          <a:bodyPr/>
          <a:lstStyle/>
          <a:p>
            <a:r>
              <a:rPr lang="en-GB"/>
              <a:t>Blood pressure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68313" y="333375"/>
            <a:ext cx="8331200" cy="1143000"/>
          </a:xfrm>
          <a:noFill/>
          <a:ln/>
        </p:spPr>
        <p:txBody>
          <a:bodyPr/>
          <a:lstStyle/>
          <a:p>
            <a:r>
              <a:rPr lang="en-US">
                <a:solidFill>
                  <a:schemeClr val="tx1"/>
                </a:solidFill>
              </a:rPr>
              <a:t>BP &amp; risk of first-ever stroke</a:t>
            </a:r>
          </a:p>
        </p:txBody>
      </p:sp>
      <p:graphicFrame>
        <p:nvGraphicFramePr>
          <p:cNvPr id="152579" name="Object 3"/>
          <p:cNvGraphicFramePr>
            <a:graphicFrameLocks noChangeAspect="1"/>
          </p:cNvGraphicFramePr>
          <p:nvPr/>
        </p:nvGraphicFramePr>
        <p:xfrm>
          <a:off x="2051050" y="1700213"/>
          <a:ext cx="5038725" cy="3771900"/>
        </p:xfrm>
        <a:graphic>
          <a:graphicData uri="http://schemas.openxmlformats.org/presentationml/2006/ole">
            <mc:AlternateContent xmlns:mc="http://schemas.openxmlformats.org/markup-compatibility/2006">
              <mc:Choice xmlns:v="urn:schemas-microsoft-com:vml" Requires="v">
                <p:oleObj spid="_x0000_s2051" name="Slide" r:id="rId4" imgW="4448160" imgH="3324240" progId="PowerPoint.Slide.8">
                  <p:embed/>
                </p:oleObj>
              </mc:Choice>
              <mc:Fallback>
                <p:oleObj name="Slide" r:id="rId4" imgW="4448160" imgH="3324240"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9166" t="21111" r="14166"/>
                      <a:stretch>
                        <a:fillRect/>
                      </a:stretch>
                    </p:blipFill>
                    <p:spPr bwMode="auto">
                      <a:xfrm>
                        <a:off x="2051050" y="1700213"/>
                        <a:ext cx="503872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0" name="Text Box 4"/>
          <p:cNvSpPr txBox="1">
            <a:spLocks noChangeArrowheads="1"/>
          </p:cNvSpPr>
          <p:nvPr/>
        </p:nvSpPr>
        <p:spPr bwMode="auto">
          <a:xfrm>
            <a:off x="1331913" y="5734050"/>
            <a:ext cx="5534025" cy="304800"/>
          </a:xfrm>
          <a:prstGeom prst="rect">
            <a:avLst/>
          </a:prstGeom>
          <a:noFill/>
          <a:ln w="12700">
            <a:noFill/>
            <a:miter lim="800000"/>
            <a:headEnd type="none" w="sm" len="sm"/>
            <a:tailEnd type="none" w="sm" len="sm"/>
          </a:ln>
          <a:effectLst/>
        </p:spPr>
        <p:txBody>
          <a:bodyPr wrap="none">
            <a:spAutoFit/>
          </a:bodyPr>
          <a:lstStyle/>
          <a:p>
            <a:pPr algn="l"/>
            <a:r>
              <a:rPr lang="en-US" sz="1400"/>
              <a:t>7 prospective observational studies: 843 events; 405,500 individuals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042988" y="404813"/>
            <a:ext cx="7772400" cy="762000"/>
          </a:xfrm>
          <a:noFill/>
          <a:ln/>
        </p:spPr>
        <p:txBody>
          <a:bodyPr/>
          <a:lstStyle/>
          <a:p>
            <a:r>
              <a:rPr lang="en-US">
                <a:solidFill>
                  <a:schemeClr val="tx1"/>
                </a:solidFill>
              </a:rPr>
              <a:t>Classes of Anti-HT</a:t>
            </a:r>
          </a:p>
        </p:txBody>
      </p:sp>
      <p:sp>
        <p:nvSpPr>
          <p:cNvPr id="310275" name="Rectangle 3"/>
          <p:cNvSpPr>
            <a:spLocks noGrp="1" noChangeArrowheads="1"/>
          </p:cNvSpPr>
          <p:nvPr>
            <p:ph type="body" idx="1"/>
          </p:nvPr>
        </p:nvSpPr>
        <p:spPr>
          <a:xfrm>
            <a:off x="1600200" y="1981200"/>
            <a:ext cx="4419600" cy="3200400"/>
          </a:xfrm>
          <a:noFill/>
          <a:ln/>
        </p:spPr>
        <p:txBody>
          <a:bodyPr/>
          <a:lstStyle/>
          <a:p>
            <a:pPr>
              <a:spcBef>
                <a:spcPct val="0"/>
              </a:spcBef>
            </a:pPr>
            <a:r>
              <a:rPr lang="en-US" sz="2400"/>
              <a:t>Diuretics</a:t>
            </a:r>
          </a:p>
          <a:p>
            <a:pPr>
              <a:spcBef>
                <a:spcPct val="0"/>
              </a:spcBef>
            </a:pPr>
            <a:r>
              <a:rPr lang="en-US" sz="2400"/>
              <a:t>Beta-blockers</a:t>
            </a:r>
          </a:p>
          <a:p>
            <a:pPr>
              <a:spcBef>
                <a:spcPct val="0"/>
              </a:spcBef>
            </a:pPr>
            <a:r>
              <a:rPr lang="en-US" sz="2400"/>
              <a:t>Alpha-blockers</a:t>
            </a:r>
          </a:p>
          <a:p>
            <a:pPr>
              <a:spcBef>
                <a:spcPct val="0"/>
              </a:spcBef>
            </a:pPr>
            <a:r>
              <a:rPr lang="en-US" sz="2400"/>
              <a:t>Calcium channel blockers</a:t>
            </a:r>
          </a:p>
          <a:p>
            <a:pPr>
              <a:spcBef>
                <a:spcPct val="0"/>
              </a:spcBef>
            </a:pPr>
            <a:r>
              <a:rPr lang="en-US" sz="2400"/>
              <a:t>ACE inhibitors</a:t>
            </a:r>
          </a:p>
          <a:p>
            <a:pPr>
              <a:spcBef>
                <a:spcPct val="0"/>
              </a:spcBef>
            </a:pPr>
            <a:r>
              <a:rPr lang="en-US" sz="2400"/>
              <a:t>ATIIR antagonists</a:t>
            </a:r>
          </a:p>
          <a:p>
            <a:pPr>
              <a:spcBef>
                <a:spcPct val="0"/>
              </a:spcBef>
              <a:buFontTx/>
              <a:buNone/>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143000" y="228600"/>
            <a:ext cx="7772400" cy="1143000"/>
          </a:xfrm>
          <a:noFill/>
          <a:ln/>
        </p:spPr>
        <p:txBody>
          <a:bodyPr/>
          <a:lstStyle/>
          <a:p>
            <a:r>
              <a:rPr lang="en-US" sz="3200" b="1">
                <a:solidFill>
                  <a:schemeClr val="tx1"/>
                </a:solidFill>
              </a:rPr>
              <a:t>ALLHAT</a:t>
            </a:r>
          </a:p>
        </p:txBody>
      </p:sp>
      <p:sp>
        <p:nvSpPr>
          <p:cNvPr id="312323" name="Rectangle 3"/>
          <p:cNvSpPr>
            <a:spLocks noGrp="1" noChangeArrowheads="1"/>
          </p:cNvSpPr>
          <p:nvPr>
            <p:ph type="body" idx="1"/>
          </p:nvPr>
        </p:nvSpPr>
        <p:spPr>
          <a:xfrm>
            <a:off x="1371600" y="1981200"/>
            <a:ext cx="7521575" cy="4114800"/>
          </a:xfrm>
          <a:noFill/>
          <a:ln/>
        </p:spPr>
        <p:txBody>
          <a:bodyPr/>
          <a:lstStyle/>
          <a:p>
            <a:pPr>
              <a:spcBef>
                <a:spcPct val="0"/>
              </a:spcBef>
            </a:pPr>
            <a:r>
              <a:rPr lang="en-US" sz="2400"/>
              <a:t>33,357 subjects</a:t>
            </a:r>
          </a:p>
          <a:p>
            <a:pPr>
              <a:spcBef>
                <a:spcPct val="0"/>
              </a:spcBef>
            </a:pPr>
            <a:r>
              <a:rPr lang="en-US" sz="2400"/>
              <a:t>&gt;55 yrs/old</a:t>
            </a:r>
          </a:p>
          <a:p>
            <a:pPr>
              <a:spcBef>
                <a:spcPct val="0"/>
              </a:spcBef>
            </a:pPr>
            <a:r>
              <a:rPr lang="en-US" sz="2400"/>
              <a:t>HT+1 other CHD</a:t>
            </a:r>
          </a:p>
          <a:p>
            <a:pPr>
              <a:spcBef>
                <a:spcPct val="0"/>
              </a:spcBef>
            </a:pPr>
            <a:r>
              <a:rPr lang="en-US" sz="2400"/>
              <a:t>chlorthiazide or amlodipine or lisinopril</a:t>
            </a:r>
          </a:p>
          <a:p>
            <a:pPr>
              <a:spcBef>
                <a:spcPct val="0"/>
              </a:spcBef>
            </a:pPr>
            <a:r>
              <a:rPr lang="en-US" sz="2400"/>
              <a:t>~5 year follow-up</a:t>
            </a:r>
          </a:p>
          <a:p>
            <a:pPr>
              <a:spcBef>
                <a:spcPct val="0"/>
              </a:spcBef>
            </a:pPr>
            <a:endParaRPr lang="en-US" sz="2400"/>
          </a:p>
          <a:p>
            <a:pPr>
              <a:spcBef>
                <a:spcPct val="0"/>
              </a:spcBef>
            </a:pPr>
            <a:endParaRPr lang="en-US" sz="2400"/>
          </a:p>
          <a:p>
            <a:pPr>
              <a:spcBef>
                <a:spcPct val="0"/>
              </a:spcBef>
            </a:pPr>
            <a:r>
              <a:rPr lang="en-US" sz="2400"/>
              <a:t>secondary outcomes were similar across all groups</a:t>
            </a:r>
          </a:p>
        </p:txBody>
      </p:sp>
      <p:sp>
        <p:nvSpPr>
          <p:cNvPr id="312324" name="Text Box 4"/>
          <p:cNvSpPr txBox="1">
            <a:spLocks noChangeArrowheads="1"/>
          </p:cNvSpPr>
          <p:nvPr/>
        </p:nvSpPr>
        <p:spPr bwMode="auto">
          <a:xfrm>
            <a:off x="2771775" y="6237288"/>
            <a:ext cx="2951163" cy="304800"/>
          </a:xfrm>
          <a:prstGeom prst="rect">
            <a:avLst/>
          </a:prstGeom>
          <a:noFill/>
          <a:ln w="12700">
            <a:noFill/>
            <a:miter lim="800000"/>
            <a:headEnd type="none" w="sm" len="sm"/>
            <a:tailEnd type="none" w="sm" len="sm"/>
          </a:ln>
          <a:effectLst/>
        </p:spPr>
        <p:txBody>
          <a:bodyPr wrap="none">
            <a:spAutoFit/>
          </a:bodyPr>
          <a:lstStyle/>
          <a:p>
            <a:pPr algn="l"/>
            <a:r>
              <a:rPr lang="en-US" sz="1400" b="1"/>
              <a:t>ALLHAT JAMA 2002;288;2981-97</a:t>
            </a:r>
          </a:p>
        </p:txBody>
      </p:sp>
      <p:pic>
        <p:nvPicPr>
          <p:cNvPr id="312325" name="Picture 5" descr="Pic"/>
          <p:cNvPicPr>
            <a:picLocks noChangeAspect="1" noChangeArrowheads="1"/>
          </p:cNvPicPr>
          <p:nvPr/>
        </p:nvPicPr>
        <p:blipFill>
          <a:blip r:embed="rId3" cstate="print"/>
          <a:srcRect/>
          <a:stretch>
            <a:fillRect/>
          </a:stretch>
        </p:blipFill>
        <p:spPr bwMode="auto">
          <a:xfrm>
            <a:off x="381000" y="1371600"/>
            <a:ext cx="8583613" cy="3044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12325"/>
                                        </p:tgtEl>
                                        <p:attrNameLst>
                                          <p:attrName>style.visibility</p:attrName>
                                        </p:attrNameLst>
                                      </p:cBhvr>
                                      <p:to>
                                        <p:strVal val="visible"/>
                                      </p:to>
                                    </p:set>
                                    <p:animEffect transition="in" filter="strips(downLeft)">
                                      <p:cBhvr>
                                        <p:cTn id="7" dur="500"/>
                                        <p:tgtEl>
                                          <p:spTgt spid="3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900113" y="2708275"/>
            <a:ext cx="7772400" cy="1470025"/>
          </a:xfrm>
          <a:noFill/>
          <a:ln/>
        </p:spPr>
        <p:txBody>
          <a:bodyPr/>
          <a:lstStyle/>
          <a:p>
            <a:r>
              <a:rPr lang="en-GB"/>
              <a:t>Cholesterol &amp; stroke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noFill/>
          <a:ln/>
        </p:spPr>
        <p:txBody>
          <a:bodyPr/>
          <a:lstStyle/>
          <a:p>
            <a:pPr algn="r"/>
            <a:r>
              <a:rPr lang="en-GB"/>
              <a:t>Cholesterol &amp; statins</a:t>
            </a:r>
          </a:p>
        </p:txBody>
      </p:sp>
      <p:sp>
        <p:nvSpPr>
          <p:cNvPr id="330755" name="Text Box 3"/>
          <p:cNvSpPr txBox="1">
            <a:spLocks noChangeArrowheads="1"/>
          </p:cNvSpPr>
          <p:nvPr/>
        </p:nvSpPr>
        <p:spPr bwMode="auto">
          <a:xfrm>
            <a:off x="3132138" y="6308725"/>
            <a:ext cx="2162175" cy="304800"/>
          </a:xfrm>
          <a:prstGeom prst="rect">
            <a:avLst/>
          </a:prstGeom>
          <a:noFill/>
          <a:ln w="9525">
            <a:noFill/>
            <a:miter lim="800000"/>
            <a:headEnd/>
            <a:tailEnd/>
          </a:ln>
          <a:effectLst/>
        </p:spPr>
        <p:txBody>
          <a:bodyPr wrap="none">
            <a:spAutoFit/>
          </a:bodyPr>
          <a:lstStyle/>
          <a:p>
            <a:r>
              <a:rPr lang="en-GB" sz="1400" b="1"/>
              <a:t>BMJ 2003; 326; 1423-29</a:t>
            </a:r>
          </a:p>
        </p:txBody>
      </p:sp>
      <p:pic>
        <p:nvPicPr>
          <p:cNvPr id="330756" name="Picture 4"/>
          <p:cNvPicPr>
            <a:picLocks noGrp="1" noChangeAspect="1" noChangeArrowheads="1"/>
          </p:cNvPicPr>
          <p:nvPr>
            <p:ph idx="1"/>
          </p:nvPr>
        </p:nvPicPr>
        <p:blipFill>
          <a:blip r:embed="rId2" cstate="print"/>
          <a:srcRect/>
          <a:stretch>
            <a:fillRect/>
          </a:stretch>
        </p:blipFill>
        <p:spPr>
          <a:xfrm>
            <a:off x="1619250" y="1484313"/>
            <a:ext cx="7366000" cy="3714750"/>
          </a:xfrm>
          <a:noFill/>
          <a:ln/>
        </p:spPr>
      </p:pic>
      <p:sp>
        <p:nvSpPr>
          <p:cNvPr id="330757" name="Text Box 5"/>
          <p:cNvSpPr txBox="1">
            <a:spLocks noChangeArrowheads="1"/>
          </p:cNvSpPr>
          <p:nvPr/>
        </p:nvSpPr>
        <p:spPr bwMode="auto">
          <a:xfrm>
            <a:off x="3995738" y="5300663"/>
            <a:ext cx="4946650" cy="304800"/>
          </a:xfrm>
          <a:prstGeom prst="rect">
            <a:avLst/>
          </a:prstGeom>
          <a:noFill/>
          <a:ln w="9525">
            <a:noFill/>
            <a:miter lim="800000"/>
            <a:headEnd/>
            <a:tailEnd/>
          </a:ln>
          <a:effectLst/>
        </p:spPr>
        <p:txBody>
          <a:bodyPr wrap="none">
            <a:spAutoFit/>
          </a:bodyPr>
          <a:lstStyle/>
          <a:p>
            <a:r>
              <a:rPr lang="en-GB" sz="1400" b="1">
                <a:sym typeface="Symbol" pitchFamily="18" charset="2"/>
              </a:rPr>
              <a:t></a:t>
            </a:r>
            <a:r>
              <a:rPr lang="en-GB" sz="1400" b="1"/>
              <a:t> 1mm/L in LDL Cholesterol = </a:t>
            </a:r>
            <a:r>
              <a:rPr lang="en-GB" sz="1400" b="1">
                <a:sym typeface="Symbol" pitchFamily="18" charset="2"/>
              </a:rPr>
              <a:t></a:t>
            </a:r>
            <a:r>
              <a:rPr lang="en-GB" sz="1400" b="1"/>
              <a:t> 15% in ischaemic stroke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9" name="Picture 3"/>
          <p:cNvPicPr>
            <a:picLocks noGrp="1" noChangeAspect="1" noChangeArrowheads="1"/>
          </p:cNvPicPr>
          <p:nvPr>
            <p:ph idx="1"/>
          </p:nvPr>
        </p:nvPicPr>
        <p:blipFill>
          <a:blip r:embed="rId2" cstate="print"/>
          <a:srcRect/>
          <a:stretch>
            <a:fillRect/>
          </a:stretch>
        </p:blipFill>
        <p:spPr>
          <a:xfrm>
            <a:off x="1476375" y="1377950"/>
            <a:ext cx="7462838" cy="3460750"/>
          </a:xfrm>
          <a:noFill/>
          <a:ln/>
        </p:spPr>
      </p:pic>
      <p:sp>
        <p:nvSpPr>
          <p:cNvPr id="331780" name="Text Box 4"/>
          <p:cNvSpPr txBox="1">
            <a:spLocks noChangeArrowheads="1"/>
          </p:cNvSpPr>
          <p:nvPr/>
        </p:nvSpPr>
        <p:spPr bwMode="auto">
          <a:xfrm>
            <a:off x="3679825" y="5300663"/>
            <a:ext cx="5262563" cy="304800"/>
          </a:xfrm>
          <a:prstGeom prst="rect">
            <a:avLst/>
          </a:prstGeom>
          <a:noFill/>
          <a:ln w="9525">
            <a:noFill/>
            <a:miter lim="800000"/>
            <a:headEnd/>
            <a:tailEnd/>
          </a:ln>
          <a:effectLst/>
        </p:spPr>
        <p:txBody>
          <a:bodyPr wrap="none">
            <a:spAutoFit/>
          </a:bodyPr>
          <a:lstStyle/>
          <a:p>
            <a:r>
              <a:rPr lang="en-GB" sz="1400" b="1">
                <a:sym typeface="Symbol" pitchFamily="18" charset="2"/>
              </a:rPr>
              <a:t></a:t>
            </a:r>
            <a:r>
              <a:rPr lang="en-GB" sz="1400" b="1"/>
              <a:t> 1mm/L in LDL Cholesterol = </a:t>
            </a:r>
            <a:r>
              <a:rPr lang="en-GB" sz="1400" b="1">
                <a:sym typeface="Symbol" pitchFamily="18" charset="2"/>
              </a:rPr>
              <a:t></a:t>
            </a:r>
            <a:r>
              <a:rPr lang="en-GB" sz="1400" b="1"/>
              <a:t> 19% in haemorrhagic stroke</a:t>
            </a:r>
          </a:p>
        </p:txBody>
      </p:sp>
      <p:sp>
        <p:nvSpPr>
          <p:cNvPr id="331781" name="Rectangle 5"/>
          <p:cNvSpPr>
            <a:spLocks noGrp="1" noChangeArrowheads="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obesity"/>
          <p:cNvPicPr>
            <a:picLocks noChangeAspect="1" noChangeArrowheads="1"/>
          </p:cNvPicPr>
          <p:nvPr/>
        </p:nvPicPr>
        <p:blipFill>
          <a:blip r:embed="rId2" cstate="print"/>
          <a:srcRect/>
          <a:stretch>
            <a:fillRect/>
          </a:stretch>
        </p:blipFill>
        <p:spPr bwMode="auto">
          <a:xfrm>
            <a:off x="1692275" y="1557338"/>
            <a:ext cx="5884863" cy="4413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p:spPr>
        <p:txBody>
          <a:bodyPr/>
          <a:lstStyle/>
          <a:p>
            <a:pPr algn="r"/>
            <a:r>
              <a:rPr lang="en-GB" sz="3200" b="1"/>
              <a:t>Obesity</a:t>
            </a:r>
          </a:p>
        </p:txBody>
      </p:sp>
      <p:sp>
        <p:nvSpPr>
          <p:cNvPr id="45059" name="Rectangle 3"/>
          <p:cNvSpPr>
            <a:spLocks noGrp="1" noChangeArrowheads="1"/>
          </p:cNvSpPr>
          <p:nvPr>
            <p:ph type="body" idx="1"/>
          </p:nvPr>
        </p:nvSpPr>
        <p:spPr>
          <a:xfrm>
            <a:off x="1476375" y="1484313"/>
            <a:ext cx="6994525" cy="4060825"/>
          </a:xfrm>
          <a:noFill/>
          <a:ln/>
        </p:spPr>
        <p:txBody>
          <a:bodyPr/>
          <a:lstStyle/>
          <a:p>
            <a:r>
              <a:rPr lang="en-GB"/>
              <a:t>BMI &gt; 30kg/m3</a:t>
            </a:r>
          </a:p>
          <a:p>
            <a:pPr lvl="1"/>
            <a:r>
              <a:rPr lang="en-GB"/>
              <a:t>Male 63%; female 55%</a:t>
            </a:r>
          </a:p>
          <a:p>
            <a:r>
              <a:rPr lang="en-GB"/>
              <a:t>Waist &gt; 42 inch (102cm)</a:t>
            </a:r>
          </a:p>
          <a:p>
            <a:pPr lvl="1"/>
            <a:r>
              <a:rPr lang="en-GB"/>
              <a:t>Female 32 inch</a:t>
            </a:r>
          </a:p>
          <a:p>
            <a:endParaRPr lang="en-GB"/>
          </a:p>
          <a:p>
            <a:r>
              <a:rPr lang="en-GB"/>
              <a:t>Obesity effects BP, DM, dyslipidemia</a:t>
            </a:r>
          </a:p>
        </p:txBody>
      </p:sp>
      <p:sp>
        <p:nvSpPr>
          <p:cNvPr id="45060" name="Text Box 4"/>
          <p:cNvSpPr txBox="1">
            <a:spLocks noChangeArrowheads="1"/>
          </p:cNvSpPr>
          <p:nvPr/>
        </p:nvSpPr>
        <p:spPr bwMode="auto">
          <a:xfrm>
            <a:off x="3203575" y="6237288"/>
            <a:ext cx="2241550" cy="304800"/>
          </a:xfrm>
          <a:prstGeom prst="rect">
            <a:avLst/>
          </a:prstGeom>
          <a:noFill/>
          <a:ln w="9525">
            <a:noFill/>
            <a:miter lim="800000"/>
            <a:headEnd/>
            <a:tailEnd/>
          </a:ln>
          <a:effectLst/>
        </p:spPr>
        <p:txBody>
          <a:bodyPr wrap="none">
            <a:spAutoFit/>
          </a:bodyPr>
          <a:lstStyle/>
          <a:p>
            <a:pPr algn="r"/>
            <a:r>
              <a:rPr lang="en-GB" sz="1400" b="1"/>
              <a:t>Stroke 2003; 34; 1586-92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p:cNvPicPr>
            <a:picLocks noChangeAspect="1" noChangeArrowheads="1"/>
          </p:cNvPicPr>
          <p:nvPr/>
        </p:nvPicPr>
        <p:blipFill>
          <a:blip r:embed="rId2" cstate="print"/>
          <a:srcRect/>
          <a:stretch>
            <a:fillRect/>
          </a:stretch>
        </p:blipFill>
        <p:spPr bwMode="auto">
          <a:xfrm>
            <a:off x="2124075" y="1562100"/>
            <a:ext cx="4895850" cy="4403725"/>
          </a:xfrm>
          <a:prstGeom prst="rect">
            <a:avLst/>
          </a:prstGeom>
          <a:noFill/>
        </p:spPr>
      </p:pic>
      <p:sp>
        <p:nvSpPr>
          <p:cNvPr id="46083" name="Rectangle 3"/>
          <p:cNvSpPr>
            <a:spLocks noChangeArrowheads="1"/>
          </p:cNvSpPr>
          <p:nvPr/>
        </p:nvSpPr>
        <p:spPr bwMode="auto">
          <a:xfrm>
            <a:off x="468313" y="476250"/>
            <a:ext cx="8458200" cy="685800"/>
          </a:xfrm>
          <a:prstGeom prst="rect">
            <a:avLst/>
          </a:prstGeom>
          <a:noFill/>
          <a:ln w="9525">
            <a:noFill/>
            <a:miter lim="800000"/>
            <a:headEnd/>
            <a:tailEnd/>
          </a:ln>
        </p:spPr>
        <p:txBody>
          <a:bodyPr/>
          <a:lstStyle/>
          <a:p>
            <a:pPr algn="r"/>
            <a:r>
              <a:rPr lang="en-GB" sz="2800" b="1">
                <a:solidFill>
                  <a:schemeClr val="tx2"/>
                </a:solidFill>
              </a:rPr>
              <a:t>Stroke &amp; 3-5 servings of fruit &amp; vegetables / day</a:t>
            </a:r>
          </a:p>
        </p:txBody>
      </p:sp>
      <p:sp>
        <p:nvSpPr>
          <p:cNvPr id="46084" name="Text Box 4"/>
          <p:cNvSpPr txBox="1">
            <a:spLocks noChangeArrowheads="1"/>
          </p:cNvSpPr>
          <p:nvPr/>
        </p:nvSpPr>
        <p:spPr bwMode="auto">
          <a:xfrm>
            <a:off x="3348038" y="6308725"/>
            <a:ext cx="2357437" cy="304800"/>
          </a:xfrm>
          <a:prstGeom prst="rect">
            <a:avLst/>
          </a:prstGeom>
          <a:noFill/>
          <a:ln w="9525">
            <a:noFill/>
            <a:miter lim="800000"/>
            <a:headEnd/>
            <a:tailEnd/>
          </a:ln>
          <a:effectLst/>
        </p:spPr>
        <p:txBody>
          <a:bodyPr wrap="none">
            <a:spAutoFit/>
          </a:bodyPr>
          <a:lstStyle/>
          <a:p>
            <a:pPr algn="r"/>
            <a:r>
              <a:rPr lang="en-GB" sz="1400" b="1"/>
              <a:t>Lancet 2006; 367; 320-326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PRESLEY"/>
          <p:cNvPicPr>
            <a:picLocks noChangeAspect="1" noChangeArrowheads="1"/>
          </p:cNvPicPr>
          <p:nvPr/>
        </p:nvPicPr>
        <p:blipFill>
          <a:blip r:embed="rId3" cstate="print"/>
          <a:srcRect/>
          <a:stretch>
            <a:fillRect/>
          </a:stretch>
        </p:blipFill>
        <p:spPr bwMode="auto">
          <a:xfrm>
            <a:off x="5410200" y="122238"/>
            <a:ext cx="3505200" cy="3154362"/>
          </a:xfrm>
          <a:prstGeom prst="rect">
            <a:avLst/>
          </a:prstGeom>
          <a:noFill/>
        </p:spPr>
      </p:pic>
      <p:pic>
        <p:nvPicPr>
          <p:cNvPr id="136195" name="Picture 3" descr="PORTRAIT"/>
          <p:cNvPicPr>
            <a:picLocks noChangeAspect="1" noChangeArrowheads="1"/>
          </p:cNvPicPr>
          <p:nvPr/>
        </p:nvPicPr>
        <p:blipFill>
          <a:blip r:embed="rId4" cstate="print"/>
          <a:srcRect/>
          <a:stretch>
            <a:fillRect/>
          </a:stretch>
        </p:blipFill>
        <p:spPr bwMode="auto">
          <a:xfrm>
            <a:off x="152400" y="2743200"/>
            <a:ext cx="5400675" cy="3783013"/>
          </a:xfrm>
          <a:prstGeom prst="rect">
            <a:avLst/>
          </a:prstGeom>
          <a:noFill/>
        </p:spPr>
      </p:pic>
      <p:pic>
        <p:nvPicPr>
          <p:cNvPr id="136196" name="Picture 4" descr="thatcher"/>
          <p:cNvPicPr>
            <a:picLocks noGrp="1" noChangeAspect="1" noChangeArrowheads="1"/>
          </p:cNvPicPr>
          <p:nvPr>
            <p:ph/>
          </p:nvPr>
        </p:nvPicPr>
        <p:blipFill>
          <a:blip r:embed="rId5" cstate="print"/>
          <a:srcRect/>
          <a:stretch>
            <a:fillRect/>
          </a:stretch>
        </p:blipFill>
        <p:spPr>
          <a:xfrm>
            <a:off x="5562600" y="3276600"/>
            <a:ext cx="3333750" cy="3262313"/>
          </a:xfrm>
        </p:spPr>
      </p:pic>
      <p:pic>
        <p:nvPicPr>
          <p:cNvPr id="136197" name="Picture 5"/>
          <p:cNvPicPr>
            <a:picLocks noChangeAspect="1" noChangeArrowheads="1"/>
          </p:cNvPicPr>
          <p:nvPr/>
        </p:nvPicPr>
        <p:blipFill>
          <a:blip r:embed="rId6" cstate="print"/>
          <a:srcRect/>
          <a:stretch>
            <a:fillRect/>
          </a:stretch>
        </p:blipFill>
        <p:spPr bwMode="auto">
          <a:xfrm>
            <a:off x="2743200" y="457200"/>
            <a:ext cx="2667000" cy="2370138"/>
          </a:xfrm>
          <a:prstGeom prst="rect">
            <a:avLst/>
          </a:prstGeom>
          <a:noFill/>
          <a:ln w="12700">
            <a:noFill/>
            <a:miter lim="800000"/>
            <a:headEnd type="none" w="sm" len="sm"/>
            <a:tailEnd type="none" w="sm" len="sm"/>
          </a:ln>
          <a:effectLst/>
        </p:spPr>
      </p:pic>
      <p:pic>
        <p:nvPicPr>
          <p:cNvPr id="136198" name="Picture 6"/>
          <p:cNvPicPr>
            <a:picLocks noChangeAspect="1" noChangeArrowheads="1"/>
          </p:cNvPicPr>
          <p:nvPr/>
        </p:nvPicPr>
        <p:blipFill>
          <a:blip r:embed="rId7" cstate="print"/>
          <a:srcRect/>
          <a:stretch>
            <a:fillRect/>
          </a:stretch>
        </p:blipFill>
        <p:spPr bwMode="auto">
          <a:xfrm>
            <a:off x="228600" y="228600"/>
            <a:ext cx="2562225" cy="2590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xercise-equipments-1s"/>
          <p:cNvPicPr>
            <a:picLocks noChangeAspect="1" noChangeArrowheads="1"/>
          </p:cNvPicPr>
          <p:nvPr/>
        </p:nvPicPr>
        <p:blipFill>
          <a:blip r:embed="rId2" cstate="print"/>
          <a:srcRect/>
          <a:stretch>
            <a:fillRect/>
          </a:stretch>
        </p:blipFill>
        <p:spPr bwMode="auto">
          <a:xfrm>
            <a:off x="2432050" y="1557338"/>
            <a:ext cx="3992563" cy="48402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a:lstStyle/>
          <a:p>
            <a:pPr algn="r"/>
            <a:r>
              <a:rPr lang="en-GB" sz="3200" b="1"/>
              <a:t>RR of stroke of high </a:t>
            </a:r>
            <a:r>
              <a:rPr lang="en-GB" sz="3200" b="1" i="1"/>
              <a:t>vs</a:t>
            </a:r>
            <a:r>
              <a:rPr lang="en-GB" sz="3200" b="1"/>
              <a:t>. low exercise</a:t>
            </a:r>
          </a:p>
        </p:txBody>
      </p:sp>
      <p:pic>
        <p:nvPicPr>
          <p:cNvPr id="50179" name="Picture 3" descr=" ">
            <a:hlinkClick r:id="rId2"/>
          </p:cNvPr>
          <p:cNvPicPr>
            <a:picLocks noChangeAspect="1" noChangeArrowheads="1"/>
          </p:cNvPicPr>
          <p:nvPr/>
        </p:nvPicPr>
        <p:blipFill>
          <a:blip r:embed="rId3" cstate="print"/>
          <a:srcRect/>
          <a:stretch>
            <a:fillRect/>
          </a:stretch>
        </p:blipFill>
        <p:spPr bwMode="auto">
          <a:xfrm>
            <a:off x="1331913" y="1557338"/>
            <a:ext cx="7143750" cy="4303712"/>
          </a:xfrm>
          <a:prstGeom prst="rect">
            <a:avLst/>
          </a:prstGeom>
          <a:noFill/>
        </p:spPr>
      </p:pic>
      <p:sp>
        <p:nvSpPr>
          <p:cNvPr id="50180" name="Text Box 4"/>
          <p:cNvSpPr txBox="1">
            <a:spLocks noChangeArrowheads="1"/>
          </p:cNvSpPr>
          <p:nvPr/>
        </p:nvSpPr>
        <p:spPr bwMode="auto">
          <a:xfrm>
            <a:off x="3276600" y="6237288"/>
            <a:ext cx="2241550" cy="304800"/>
          </a:xfrm>
          <a:prstGeom prst="rect">
            <a:avLst/>
          </a:prstGeom>
          <a:noFill/>
          <a:ln w="9525">
            <a:noFill/>
            <a:miter lim="800000"/>
            <a:headEnd/>
            <a:tailEnd/>
          </a:ln>
          <a:effectLst/>
        </p:spPr>
        <p:txBody>
          <a:bodyPr wrap="none">
            <a:spAutoFit/>
          </a:bodyPr>
          <a:lstStyle/>
          <a:p>
            <a:pPr algn="r"/>
            <a:r>
              <a:rPr lang="en-GB" sz="1400" b="1"/>
              <a:t>Stroke 2003; 34; 2475-81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685800" y="266700"/>
            <a:ext cx="7772400" cy="1143000"/>
          </a:xfrm>
        </p:spPr>
        <p:txBody>
          <a:bodyPr/>
          <a:lstStyle/>
          <a:p>
            <a:r>
              <a:rPr lang="en-US" sz="3200"/>
              <a:t>Genetic evidence for ischaemic stroke</a:t>
            </a:r>
          </a:p>
        </p:txBody>
      </p:sp>
      <p:sp>
        <p:nvSpPr>
          <p:cNvPr id="757763" name="Rectangle 3"/>
          <p:cNvSpPr>
            <a:spLocks noGrp="1" noChangeArrowheads="1"/>
          </p:cNvSpPr>
          <p:nvPr>
            <p:ph type="body" idx="1"/>
          </p:nvPr>
        </p:nvSpPr>
        <p:spPr>
          <a:xfrm>
            <a:off x="1219200" y="1733550"/>
            <a:ext cx="7315200" cy="4114800"/>
          </a:xfrm>
        </p:spPr>
        <p:txBody>
          <a:bodyPr/>
          <a:lstStyle/>
          <a:p>
            <a:pPr marL="285750" indent="-285750">
              <a:buFontTx/>
              <a:buNone/>
            </a:pPr>
            <a:r>
              <a:rPr lang="en-US" sz="2000">
                <a:solidFill>
                  <a:schemeClr val="tx2"/>
                </a:solidFill>
              </a:rPr>
              <a:t>Animal studies</a:t>
            </a:r>
          </a:p>
          <a:p>
            <a:pPr marL="285750" indent="-285750"/>
            <a:r>
              <a:rPr lang="en-US" sz="2000"/>
              <a:t>Rubattu et al.</a:t>
            </a:r>
            <a:r>
              <a:rPr lang="en-US" sz="2000" i="1"/>
              <a:t>  Nature Genet.</a:t>
            </a:r>
            <a:r>
              <a:rPr lang="en-US" sz="2000"/>
              <a:t> 1996;13:429-34</a:t>
            </a:r>
          </a:p>
          <a:p>
            <a:pPr marL="285750" indent="-285750"/>
            <a:r>
              <a:rPr lang="en-US" sz="2000"/>
              <a:t>Jeffs et al.  </a:t>
            </a:r>
            <a:r>
              <a:rPr lang="en-US" sz="2000" i="1"/>
              <a:t>Nat.Genet.</a:t>
            </a:r>
            <a:r>
              <a:rPr lang="en-US" sz="2000"/>
              <a:t> 1997;16:364-7</a:t>
            </a:r>
          </a:p>
          <a:p>
            <a:pPr marL="285750" indent="-285750"/>
            <a:r>
              <a:rPr lang="en-US" sz="2000"/>
              <a:t>Coyle et al.  </a:t>
            </a:r>
            <a:r>
              <a:rPr lang="en-US" sz="2000" i="1"/>
              <a:t>Stroke</a:t>
            </a:r>
            <a:r>
              <a:rPr lang="en-US" sz="2000"/>
              <a:t> 1984;15:711-6</a:t>
            </a:r>
          </a:p>
          <a:p>
            <a:pPr marL="285750" indent="-285750"/>
            <a:endParaRPr lang="en-US" sz="2000"/>
          </a:p>
          <a:p>
            <a:pPr marL="285750" indent="-285750">
              <a:buFontTx/>
              <a:buNone/>
            </a:pPr>
            <a:r>
              <a:rPr lang="en-US" sz="2000">
                <a:solidFill>
                  <a:schemeClr val="tx2"/>
                </a:solidFill>
              </a:rPr>
              <a:t>Human studies</a:t>
            </a:r>
            <a:endParaRPr lang="en-US" sz="2000"/>
          </a:p>
          <a:p>
            <a:pPr marL="285750" indent="-285750"/>
            <a:r>
              <a:rPr lang="en-US" sz="2000"/>
              <a:t>Kiely et al.  </a:t>
            </a:r>
            <a:r>
              <a:rPr lang="en-US" sz="2000" i="1"/>
              <a:t>Stroke</a:t>
            </a:r>
            <a:r>
              <a:rPr lang="en-US" sz="2000"/>
              <a:t> 1993;24:1366-71</a:t>
            </a:r>
          </a:p>
          <a:p>
            <a:pPr marL="285750" indent="-285750"/>
            <a:r>
              <a:rPr lang="en-US" sz="2000"/>
              <a:t>Graffagnino et al.  </a:t>
            </a:r>
            <a:r>
              <a:rPr lang="en-US" sz="2000" i="1"/>
              <a:t>Stroke</a:t>
            </a:r>
            <a:r>
              <a:rPr lang="en-US" sz="2000"/>
              <a:t> 1994;25:1599-604</a:t>
            </a:r>
          </a:p>
          <a:p>
            <a:pPr marL="285750" indent="-285750"/>
            <a:r>
              <a:rPr lang="en-US" sz="2000"/>
              <a:t>Brass et al.  </a:t>
            </a:r>
            <a:r>
              <a:rPr lang="en-US" sz="2000" i="1"/>
              <a:t>Stroke</a:t>
            </a:r>
            <a:r>
              <a:rPr lang="en-US" sz="2000"/>
              <a:t> 1992;23:221-3</a:t>
            </a:r>
          </a:p>
          <a:p>
            <a:pPr marL="285750" indent="-285750"/>
            <a:r>
              <a:rPr lang="en-US" sz="2000"/>
              <a:t>Joutel et al.  </a:t>
            </a:r>
            <a:r>
              <a:rPr lang="en-US" sz="2000" i="1"/>
              <a:t>Nature</a:t>
            </a:r>
            <a:r>
              <a:rPr lang="en-US" sz="2000"/>
              <a:t> 1996;383:707-10</a:t>
            </a:r>
          </a:p>
          <a:p>
            <a:pPr marL="285750" indent="-285750"/>
            <a:r>
              <a:rPr lang="en-US" sz="2000"/>
              <a:t>Gretarsdottir S et al. </a:t>
            </a:r>
            <a:r>
              <a:rPr lang="en-GB" sz="2000" i="1"/>
              <a:t>Nat.Genet</a:t>
            </a:r>
            <a:r>
              <a:rPr lang="en-GB" sz="2000"/>
              <a:t> 2003; 35: 131-38</a:t>
            </a:r>
            <a:endParaRPr lang="en-GB" sz="2000" b="1"/>
          </a:p>
          <a:p>
            <a:pPr marL="285750" indent="-285750"/>
            <a:endParaRPr lang="en-US" sz="2000"/>
          </a:p>
          <a:p>
            <a:pPr marL="285750" indent="-285750"/>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nvSpPr>
        <p:spPr bwMode="auto">
          <a:xfrm>
            <a:off x="990600" y="2514600"/>
            <a:ext cx="7543800" cy="930275"/>
          </a:xfrm>
          <a:prstGeom prst="rect">
            <a:avLst/>
          </a:prstGeom>
          <a:noFill/>
          <a:ln w="9525">
            <a:noFill/>
            <a:miter lim="800000"/>
            <a:headEnd/>
            <a:tailEnd/>
          </a:ln>
          <a:effectLst/>
        </p:spPr>
        <p:txBody>
          <a:bodyPr lIns="92075" tIns="46038" rIns="92075" bIns="46038"/>
          <a:lstStyle/>
          <a:p>
            <a:pPr algn="l" eaLnBrk="0" hangingPunct="0"/>
            <a:r>
              <a:rPr lang="en-GB" sz="2400"/>
              <a:t>complex disorders</a:t>
            </a:r>
            <a:r>
              <a:rPr lang="en-GB" sz="2400" baseline="-25000"/>
              <a:t>(stroke)</a:t>
            </a:r>
            <a:r>
              <a:rPr lang="en-GB" sz="2400"/>
              <a:t> = (genes)</a:t>
            </a:r>
            <a:r>
              <a:rPr lang="en-GB" sz="2400" baseline="30000"/>
              <a:t>n</a:t>
            </a:r>
            <a:r>
              <a:rPr lang="en-GB" sz="2400"/>
              <a:t> </a:t>
            </a:r>
            <a:r>
              <a:rPr lang="en-GB" sz="2400">
                <a:sym typeface="Symbol" pitchFamily="18" charset="2"/>
              </a:rPr>
              <a:t></a:t>
            </a:r>
            <a:r>
              <a:rPr lang="en-GB" sz="2400"/>
              <a:t> environment</a:t>
            </a: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 </a:t>
            </a:r>
          </a:p>
        </p:txBody>
      </p:sp>
      <p:sp>
        <p:nvSpPr>
          <p:cNvPr id="271363" name="Rectangle 3"/>
          <p:cNvSpPr>
            <a:spLocks noGrp="1" noChangeArrowheads="1"/>
          </p:cNvSpPr>
          <p:nvPr>
            <p:ph type="body" idx="1"/>
          </p:nvPr>
        </p:nvSpPr>
        <p:spPr/>
        <p:txBody>
          <a:bodyPr/>
          <a:lstStyle/>
          <a:p>
            <a:pPr>
              <a:buFontTx/>
              <a:buNone/>
            </a:pPr>
            <a:r>
              <a:rPr lang="en-US"/>
              <a:t> </a:t>
            </a:r>
          </a:p>
        </p:txBody>
      </p:sp>
      <p:pic>
        <p:nvPicPr>
          <p:cNvPr id="271364" name="Picture 4" descr="Gene risk graph"/>
          <p:cNvPicPr>
            <a:picLocks noChangeAspect="1" noChangeArrowheads="1"/>
          </p:cNvPicPr>
          <p:nvPr/>
        </p:nvPicPr>
        <p:blipFill>
          <a:blip r:embed="rId3" cstate="print"/>
          <a:srcRect/>
          <a:stretch>
            <a:fillRect/>
          </a:stretch>
        </p:blipFill>
        <p:spPr bwMode="auto">
          <a:xfrm>
            <a:off x="1476375" y="1628775"/>
            <a:ext cx="6323013" cy="39941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r>
              <a:rPr lang="en-US"/>
              <a:t>Association studies</a:t>
            </a:r>
          </a:p>
        </p:txBody>
      </p:sp>
      <p:sp>
        <p:nvSpPr>
          <p:cNvPr id="718851" name="Rectangle 3"/>
          <p:cNvSpPr>
            <a:spLocks noGrp="1" noChangeArrowheads="1"/>
          </p:cNvSpPr>
          <p:nvPr>
            <p:ph type="body" idx="1"/>
          </p:nvPr>
        </p:nvSpPr>
        <p:spPr/>
        <p:txBody>
          <a:bodyPr/>
          <a:lstStyle/>
          <a:p>
            <a:pPr>
              <a:buFontTx/>
              <a:buNone/>
            </a:pPr>
            <a:r>
              <a:rPr lang="en-US"/>
              <a:t> </a:t>
            </a:r>
          </a:p>
        </p:txBody>
      </p:sp>
      <p:sp>
        <p:nvSpPr>
          <p:cNvPr id="718852" name="Line 4"/>
          <p:cNvSpPr>
            <a:spLocks noChangeShapeType="1"/>
          </p:cNvSpPr>
          <p:nvPr/>
        </p:nvSpPr>
        <p:spPr bwMode="auto">
          <a:xfrm>
            <a:off x="4419600" y="1981200"/>
            <a:ext cx="0" cy="34290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718853" name="Rectangle 5"/>
          <p:cNvSpPr>
            <a:spLocks noChangeArrowheads="1"/>
          </p:cNvSpPr>
          <p:nvPr/>
        </p:nvSpPr>
        <p:spPr bwMode="auto">
          <a:xfrm>
            <a:off x="1143000" y="23622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4" name="Rectangle 6"/>
          <p:cNvSpPr>
            <a:spLocks noChangeArrowheads="1"/>
          </p:cNvSpPr>
          <p:nvPr/>
        </p:nvSpPr>
        <p:spPr bwMode="auto">
          <a:xfrm>
            <a:off x="1295400" y="35814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5" name="Rectangle 7"/>
          <p:cNvSpPr>
            <a:spLocks noChangeArrowheads="1"/>
          </p:cNvSpPr>
          <p:nvPr/>
        </p:nvSpPr>
        <p:spPr bwMode="auto">
          <a:xfrm>
            <a:off x="2209800" y="22098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6" name="Rectangle 8"/>
          <p:cNvSpPr>
            <a:spLocks noChangeArrowheads="1"/>
          </p:cNvSpPr>
          <p:nvPr/>
        </p:nvSpPr>
        <p:spPr bwMode="auto">
          <a:xfrm>
            <a:off x="3505200" y="22860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7" name="Rectangle 9"/>
          <p:cNvSpPr>
            <a:spLocks noChangeArrowheads="1"/>
          </p:cNvSpPr>
          <p:nvPr/>
        </p:nvSpPr>
        <p:spPr bwMode="auto">
          <a:xfrm>
            <a:off x="7467600" y="20574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8" name="Rectangle 10"/>
          <p:cNvSpPr>
            <a:spLocks noChangeArrowheads="1"/>
          </p:cNvSpPr>
          <p:nvPr/>
        </p:nvSpPr>
        <p:spPr bwMode="auto">
          <a:xfrm>
            <a:off x="2057400" y="41148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59" name="Rectangle 11"/>
          <p:cNvSpPr>
            <a:spLocks noChangeArrowheads="1"/>
          </p:cNvSpPr>
          <p:nvPr/>
        </p:nvSpPr>
        <p:spPr bwMode="auto">
          <a:xfrm>
            <a:off x="6477000" y="39624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60" name="Rectangle 12"/>
          <p:cNvSpPr>
            <a:spLocks noChangeArrowheads="1"/>
          </p:cNvSpPr>
          <p:nvPr/>
        </p:nvSpPr>
        <p:spPr bwMode="auto">
          <a:xfrm>
            <a:off x="3276600" y="4419600"/>
            <a:ext cx="533400" cy="533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GB"/>
          </a:p>
        </p:txBody>
      </p:sp>
      <p:sp>
        <p:nvSpPr>
          <p:cNvPr id="718861" name="Rectangle 13"/>
          <p:cNvSpPr>
            <a:spLocks noChangeArrowheads="1"/>
          </p:cNvSpPr>
          <p:nvPr/>
        </p:nvSpPr>
        <p:spPr bwMode="auto">
          <a:xfrm>
            <a:off x="7315200" y="48006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2" name="Rectangle 14"/>
          <p:cNvSpPr>
            <a:spLocks noChangeArrowheads="1"/>
          </p:cNvSpPr>
          <p:nvPr/>
        </p:nvSpPr>
        <p:spPr bwMode="auto">
          <a:xfrm>
            <a:off x="7848600" y="28956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3" name="Rectangle 15"/>
          <p:cNvSpPr>
            <a:spLocks noChangeArrowheads="1"/>
          </p:cNvSpPr>
          <p:nvPr/>
        </p:nvSpPr>
        <p:spPr bwMode="auto">
          <a:xfrm>
            <a:off x="5638800" y="45720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4" name="Rectangle 16"/>
          <p:cNvSpPr>
            <a:spLocks noChangeArrowheads="1"/>
          </p:cNvSpPr>
          <p:nvPr/>
        </p:nvSpPr>
        <p:spPr bwMode="auto">
          <a:xfrm>
            <a:off x="1295400" y="44196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5" name="Rectangle 17"/>
          <p:cNvSpPr>
            <a:spLocks noChangeArrowheads="1"/>
          </p:cNvSpPr>
          <p:nvPr/>
        </p:nvSpPr>
        <p:spPr bwMode="auto">
          <a:xfrm>
            <a:off x="6477000" y="31242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6" name="Rectangle 18"/>
          <p:cNvSpPr>
            <a:spLocks noChangeArrowheads="1"/>
          </p:cNvSpPr>
          <p:nvPr/>
        </p:nvSpPr>
        <p:spPr bwMode="auto">
          <a:xfrm>
            <a:off x="5029200" y="32766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7" name="Rectangle 19"/>
          <p:cNvSpPr>
            <a:spLocks noChangeArrowheads="1"/>
          </p:cNvSpPr>
          <p:nvPr/>
        </p:nvSpPr>
        <p:spPr bwMode="auto">
          <a:xfrm>
            <a:off x="6248400" y="22098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8" name="Rectangle 20"/>
          <p:cNvSpPr>
            <a:spLocks noChangeArrowheads="1"/>
          </p:cNvSpPr>
          <p:nvPr/>
        </p:nvSpPr>
        <p:spPr bwMode="auto">
          <a:xfrm>
            <a:off x="4953000" y="22098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69" name="Rectangle 21"/>
          <p:cNvSpPr>
            <a:spLocks noChangeArrowheads="1"/>
          </p:cNvSpPr>
          <p:nvPr/>
        </p:nvSpPr>
        <p:spPr bwMode="auto">
          <a:xfrm>
            <a:off x="4800600" y="44196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70" name="Rectangle 22"/>
          <p:cNvSpPr>
            <a:spLocks noChangeArrowheads="1"/>
          </p:cNvSpPr>
          <p:nvPr/>
        </p:nvSpPr>
        <p:spPr bwMode="auto">
          <a:xfrm>
            <a:off x="7620000" y="38862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71" name="Rectangle 23"/>
          <p:cNvSpPr>
            <a:spLocks noChangeArrowheads="1"/>
          </p:cNvSpPr>
          <p:nvPr/>
        </p:nvSpPr>
        <p:spPr bwMode="auto">
          <a:xfrm>
            <a:off x="3352800" y="34290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72" name="Rectangle 24"/>
          <p:cNvSpPr>
            <a:spLocks noChangeArrowheads="1"/>
          </p:cNvSpPr>
          <p:nvPr/>
        </p:nvSpPr>
        <p:spPr bwMode="auto">
          <a:xfrm>
            <a:off x="2057400" y="3124200"/>
            <a:ext cx="533400" cy="5334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GB"/>
          </a:p>
        </p:txBody>
      </p:sp>
      <p:sp>
        <p:nvSpPr>
          <p:cNvPr id="718873" name="Text Box 25"/>
          <p:cNvSpPr txBox="1">
            <a:spLocks noChangeArrowheads="1"/>
          </p:cNvSpPr>
          <p:nvPr/>
        </p:nvSpPr>
        <p:spPr bwMode="auto">
          <a:xfrm>
            <a:off x="2117725" y="5527675"/>
            <a:ext cx="1319213" cy="457200"/>
          </a:xfrm>
          <a:prstGeom prst="rect">
            <a:avLst/>
          </a:prstGeom>
          <a:noFill/>
          <a:ln w="12700">
            <a:noFill/>
            <a:miter lim="800000"/>
            <a:headEnd type="none" w="sm" len="sm"/>
            <a:tailEnd type="none" w="sm" len="sm"/>
          </a:ln>
          <a:effectLst/>
        </p:spPr>
        <p:txBody>
          <a:bodyPr wrap="none">
            <a:spAutoFit/>
          </a:bodyPr>
          <a:lstStyle/>
          <a:p>
            <a:pPr algn="l" eaLnBrk="0" hangingPunct="0"/>
            <a:r>
              <a:rPr lang="en-US" sz="2400" b="1">
                <a:latin typeface="Times New Roman" pitchFamily="18" charset="0"/>
              </a:rPr>
              <a:t>Controls</a:t>
            </a:r>
            <a:endParaRPr lang="en-US" sz="2400">
              <a:latin typeface="Times New Roman" pitchFamily="18" charset="0"/>
            </a:endParaRPr>
          </a:p>
        </p:txBody>
      </p:sp>
      <p:sp>
        <p:nvSpPr>
          <p:cNvPr id="718874" name="Text Box 26"/>
          <p:cNvSpPr txBox="1">
            <a:spLocks noChangeArrowheads="1"/>
          </p:cNvSpPr>
          <p:nvPr/>
        </p:nvSpPr>
        <p:spPr bwMode="auto">
          <a:xfrm>
            <a:off x="5622925" y="5527675"/>
            <a:ext cx="1403350" cy="457200"/>
          </a:xfrm>
          <a:prstGeom prst="rect">
            <a:avLst/>
          </a:prstGeom>
          <a:noFill/>
          <a:ln w="12700">
            <a:noFill/>
            <a:miter lim="800000"/>
            <a:headEnd type="none" w="sm" len="sm"/>
            <a:tailEnd type="none" w="sm" len="sm"/>
          </a:ln>
          <a:effectLst/>
        </p:spPr>
        <p:txBody>
          <a:bodyPr wrap="none">
            <a:spAutoFit/>
          </a:bodyPr>
          <a:lstStyle/>
          <a:p>
            <a:pPr algn="l" eaLnBrk="0" hangingPunct="0"/>
            <a:r>
              <a:rPr lang="en-US" sz="2400" b="1">
                <a:latin typeface="Times New Roman" pitchFamily="18" charset="0"/>
              </a:rPr>
              <a:t>Affecteds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Meta-analyses</a:t>
            </a:r>
          </a:p>
        </p:txBody>
      </p:sp>
      <p:sp>
        <p:nvSpPr>
          <p:cNvPr id="487427" name="Rectangle 3"/>
          <p:cNvSpPr>
            <a:spLocks noGrp="1" noChangeArrowheads="1"/>
          </p:cNvSpPr>
          <p:nvPr>
            <p:ph type="body" idx="1"/>
          </p:nvPr>
        </p:nvSpPr>
        <p:spPr>
          <a:xfrm>
            <a:off x="1357290" y="2071678"/>
            <a:ext cx="7467600" cy="4114800"/>
          </a:xfrm>
        </p:spPr>
        <p:txBody>
          <a:bodyPr/>
          <a:lstStyle/>
          <a:p>
            <a:r>
              <a:rPr lang="en-GB" sz="2000" dirty="0"/>
              <a:t>increase statistical power</a:t>
            </a:r>
          </a:p>
          <a:p>
            <a:endParaRPr lang="en-GB" sz="2000" dirty="0"/>
          </a:p>
          <a:p>
            <a:r>
              <a:rPr lang="en-GB" sz="2000" dirty="0"/>
              <a:t>allow plausible candidate genes to be excluded</a:t>
            </a:r>
          </a:p>
          <a:p>
            <a:endParaRPr lang="en-GB" sz="2000" dirty="0"/>
          </a:p>
          <a:p>
            <a:r>
              <a:rPr lang="en-GB" sz="2000" dirty="0"/>
              <a:t>causative genes to be identified with reliability</a:t>
            </a:r>
          </a:p>
          <a:p>
            <a:endParaRPr lang="en-GB" sz="2000" dirty="0"/>
          </a:p>
          <a:p>
            <a:r>
              <a:rPr lang="en-GB" sz="2000" dirty="0"/>
              <a:t>genetic risks to be quantified with a greater degree of precision</a:t>
            </a: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Methods</a:t>
            </a:r>
          </a:p>
        </p:txBody>
      </p:sp>
      <p:sp>
        <p:nvSpPr>
          <p:cNvPr id="489475" name="Rectangle 3"/>
          <p:cNvSpPr>
            <a:spLocks noGrp="1" noChangeArrowheads="1"/>
          </p:cNvSpPr>
          <p:nvPr>
            <p:ph type="body" idx="1"/>
          </p:nvPr>
        </p:nvSpPr>
        <p:spPr>
          <a:xfrm>
            <a:off x="1285852" y="2071678"/>
            <a:ext cx="7021513" cy="3763963"/>
          </a:xfrm>
        </p:spPr>
        <p:txBody>
          <a:bodyPr/>
          <a:lstStyle/>
          <a:p>
            <a:pPr>
              <a:lnSpc>
                <a:spcPct val="80000"/>
              </a:lnSpc>
              <a:spcBef>
                <a:spcPts val="600"/>
              </a:spcBef>
            </a:pPr>
            <a:r>
              <a:rPr lang="en-GB" sz="2000" dirty="0"/>
              <a:t>All candidate genes to date for </a:t>
            </a:r>
            <a:r>
              <a:rPr lang="en-GB" sz="2000" dirty="0" err="1"/>
              <a:t>ischaemic</a:t>
            </a:r>
            <a:r>
              <a:rPr lang="en-GB" sz="2000" dirty="0"/>
              <a:t> stroke</a:t>
            </a:r>
          </a:p>
          <a:p>
            <a:pPr algn="just">
              <a:lnSpc>
                <a:spcPct val="80000"/>
              </a:lnSpc>
              <a:spcBef>
                <a:spcPts val="600"/>
              </a:spcBef>
            </a:pPr>
            <a:endParaRPr lang="en-GB" sz="2000" dirty="0"/>
          </a:p>
          <a:p>
            <a:pPr>
              <a:lnSpc>
                <a:spcPct val="80000"/>
              </a:lnSpc>
              <a:spcBef>
                <a:spcPts val="600"/>
              </a:spcBef>
            </a:pPr>
            <a:r>
              <a:rPr lang="en-GB" sz="2000" dirty="0"/>
              <a:t>MEDLINE, EMBASE, BIDS, OVID &amp; SILVERPLATTER </a:t>
            </a:r>
          </a:p>
          <a:p>
            <a:pPr lvl="1" algn="just">
              <a:lnSpc>
                <a:spcPct val="80000"/>
              </a:lnSpc>
              <a:spcBef>
                <a:spcPts val="600"/>
              </a:spcBef>
            </a:pPr>
            <a:r>
              <a:rPr lang="en-GB" sz="2000" dirty="0"/>
              <a:t>Letters and abstracts</a:t>
            </a:r>
          </a:p>
          <a:p>
            <a:pPr lvl="1" algn="just">
              <a:lnSpc>
                <a:spcPct val="80000"/>
              </a:lnSpc>
              <a:spcBef>
                <a:spcPts val="600"/>
              </a:spcBef>
            </a:pPr>
            <a:r>
              <a:rPr lang="en-GB" sz="2000" dirty="0"/>
              <a:t>References of identified publications searched</a:t>
            </a:r>
          </a:p>
          <a:p>
            <a:pPr algn="just">
              <a:lnSpc>
                <a:spcPct val="80000"/>
              </a:lnSpc>
              <a:spcBef>
                <a:spcPts val="600"/>
              </a:spcBef>
            </a:pPr>
            <a:endParaRPr lang="en-GB" sz="2000" dirty="0"/>
          </a:p>
          <a:p>
            <a:pPr>
              <a:lnSpc>
                <a:spcPct val="80000"/>
              </a:lnSpc>
              <a:spcBef>
                <a:spcPts val="600"/>
              </a:spcBef>
            </a:pPr>
            <a:r>
              <a:rPr lang="en-GB" sz="2000" dirty="0"/>
              <a:t>For duplicate publications the smaller dataset was ignored </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a:t>Methods (2)</a:t>
            </a:r>
          </a:p>
        </p:txBody>
      </p:sp>
      <p:sp>
        <p:nvSpPr>
          <p:cNvPr id="491523" name="Rectangle 3"/>
          <p:cNvSpPr>
            <a:spLocks noGrp="1" noChangeArrowheads="1"/>
          </p:cNvSpPr>
          <p:nvPr>
            <p:ph type="body" idx="1"/>
          </p:nvPr>
        </p:nvSpPr>
        <p:spPr>
          <a:xfrm>
            <a:off x="1428728" y="2000240"/>
            <a:ext cx="6408737" cy="4176713"/>
          </a:xfrm>
        </p:spPr>
        <p:txBody>
          <a:bodyPr/>
          <a:lstStyle/>
          <a:p>
            <a:pPr algn="just">
              <a:lnSpc>
                <a:spcPct val="90000"/>
              </a:lnSpc>
              <a:spcBef>
                <a:spcPts val="600"/>
              </a:spcBef>
              <a:buFontTx/>
              <a:buNone/>
            </a:pPr>
            <a:r>
              <a:rPr lang="en-GB" sz="2000" dirty="0">
                <a:solidFill>
                  <a:schemeClr val="tx2"/>
                </a:solidFill>
              </a:rPr>
              <a:t>Inclusion criteria</a:t>
            </a:r>
          </a:p>
          <a:p>
            <a:pPr algn="just">
              <a:lnSpc>
                <a:spcPct val="90000"/>
              </a:lnSpc>
              <a:spcBef>
                <a:spcPts val="600"/>
              </a:spcBef>
            </a:pPr>
            <a:r>
              <a:rPr lang="en-GB" sz="2000" dirty="0" err="1"/>
              <a:t>neuroimaging</a:t>
            </a:r>
            <a:r>
              <a:rPr lang="en-GB" sz="2000" dirty="0"/>
              <a:t> (MRI/CT) </a:t>
            </a:r>
          </a:p>
          <a:p>
            <a:pPr algn="just">
              <a:lnSpc>
                <a:spcPct val="90000"/>
              </a:lnSpc>
              <a:spcBef>
                <a:spcPts val="600"/>
              </a:spcBef>
            </a:pPr>
            <a:r>
              <a:rPr lang="en-GB" sz="2000" dirty="0"/>
              <a:t>Caucasians</a:t>
            </a:r>
          </a:p>
          <a:p>
            <a:pPr algn="just">
              <a:lnSpc>
                <a:spcPct val="90000"/>
              </a:lnSpc>
              <a:spcBef>
                <a:spcPts val="600"/>
              </a:spcBef>
            </a:pPr>
            <a:r>
              <a:rPr lang="en-GB" sz="2000" dirty="0"/>
              <a:t>dichotomous trait</a:t>
            </a:r>
          </a:p>
          <a:p>
            <a:pPr algn="just">
              <a:lnSpc>
                <a:spcPct val="90000"/>
              </a:lnSpc>
              <a:spcBef>
                <a:spcPts val="600"/>
              </a:spcBef>
            </a:pPr>
            <a:endParaRPr lang="en-GB" sz="2000" dirty="0"/>
          </a:p>
          <a:p>
            <a:pPr algn="just">
              <a:lnSpc>
                <a:spcPct val="90000"/>
              </a:lnSpc>
              <a:spcBef>
                <a:spcPts val="600"/>
              </a:spcBef>
              <a:buFontTx/>
              <a:buNone/>
            </a:pPr>
            <a:r>
              <a:rPr lang="en-GB" sz="2000" dirty="0">
                <a:solidFill>
                  <a:schemeClr val="tx2"/>
                </a:solidFill>
              </a:rPr>
              <a:t>Exclusion criteria</a:t>
            </a:r>
          </a:p>
          <a:p>
            <a:pPr algn="just">
              <a:lnSpc>
                <a:spcPct val="90000"/>
              </a:lnSpc>
              <a:spcBef>
                <a:spcPts val="600"/>
              </a:spcBef>
            </a:pPr>
            <a:r>
              <a:rPr lang="en-GB" sz="2000" dirty="0"/>
              <a:t>quantitative traits</a:t>
            </a:r>
          </a:p>
          <a:p>
            <a:pPr algn="just">
              <a:lnSpc>
                <a:spcPct val="90000"/>
              </a:lnSpc>
              <a:spcBef>
                <a:spcPts val="600"/>
              </a:spcBef>
            </a:pPr>
            <a:r>
              <a:rPr lang="en-GB" sz="2000" dirty="0"/>
              <a:t>intermediate phenotypes</a:t>
            </a:r>
          </a:p>
          <a:p>
            <a:pPr algn="just">
              <a:lnSpc>
                <a:spcPct val="90000"/>
              </a:lnSpc>
              <a:spcBef>
                <a:spcPts val="600"/>
              </a:spcBef>
            </a:pPr>
            <a:r>
              <a:rPr lang="en-GB" sz="2000" dirty="0"/>
              <a:t>children (&lt;16 years age)</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298" name="Picture 2"/>
          <p:cNvPicPr>
            <a:picLocks noChangeAspect="1" noChangeArrowheads="1"/>
          </p:cNvPicPr>
          <p:nvPr/>
        </p:nvPicPr>
        <p:blipFill>
          <a:blip r:embed="rId2" cstate="print"/>
          <a:srcRect/>
          <a:stretch>
            <a:fillRect/>
          </a:stretch>
        </p:blipFill>
        <p:spPr bwMode="auto">
          <a:xfrm>
            <a:off x="0" y="0"/>
            <a:ext cx="9144001" cy="6000768"/>
          </a:xfrm>
          <a:prstGeom prst="rect">
            <a:avLst/>
          </a:prstGeom>
          <a:noFill/>
          <a:ln w="9525">
            <a:noFill/>
            <a:miter lim="800000"/>
            <a:headEnd/>
            <a:tailEnd/>
          </a:ln>
          <a:effectLst/>
        </p:spPr>
      </p:pic>
      <p:sp>
        <p:nvSpPr>
          <p:cNvPr id="3" name="Text Box 247"/>
          <p:cNvSpPr txBox="1">
            <a:spLocks noChangeArrowheads="1"/>
          </p:cNvSpPr>
          <p:nvPr/>
        </p:nvSpPr>
        <p:spPr bwMode="auto">
          <a:xfrm>
            <a:off x="3857620" y="6357958"/>
            <a:ext cx="1516062" cy="304800"/>
          </a:xfrm>
          <a:prstGeom prst="rect">
            <a:avLst/>
          </a:prstGeom>
          <a:noFill/>
          <a:ln w="9525">
            <a:noFill/>
            <a:miter lim="800000"/>
            <a:headEnd/>
            <a:tailEnd/>
          </a:ln>
          <a:effectLst/>
        </p:spPr>
        <p:txBody>
          <a:bodyPr wrap="none">
            <a:spAutoFit/>
          </a:bodyPr>
          <a:lstStyle/>
          <a:p>
            <a:r>
              <a:rPr lang="en-GB" sz="1400" b="1" dirty="0" err="1"/>
              <a:t>PLoS</a:t>
            </a:r>
            <a:r>
              <a:rPr lang="en-GB" sz="1400" b="1" dirty="0"/>
              <a:t> ONE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slides  2"/>
          <p:cNvPicPr>
            <a:picLocks noChangeAspect="1" noChangeArrowheads="1"/>
          </p:cNvPicPr>
          <p:nvPr/>
        </p:nvPicPr>
        <p:blipFill>
          <a:blip r:embed="rId3" cstate="print"/>
          <a:srcRect/>
          <a:stretch>
            <a:fillRect/>
          </a:stretch>
        </p:blipFill>
        <p:spPr bwMode="auto">
          <a:xfrm>
            <a:off x="1476375" y="1681163"/>
            <a:ext cx="6983413" cy="4254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457200" y="274638"/>
            <a:ext cx="8229600" cy="647700"/>
          </a:xfrm>
        </p:spPr>
        <p:txBody>
          <a:bodyPr>
            <a:normAutofit fontScale="90000"/>
          </a:bodyPr>
          <a:lstStyle/>
          <a:p>
            <a:r>
              <a:rPr lang="en-US" sz="4000"/>
              <a:t>MTHFR/C677T</a:t>
            </a:r>
            <a:endParaRPr lang="en-US"/>
          </a:p>
        </p:txBody>
      </p:sp>
      <p:pic>
        <p:nvPicPr>
          <p:cNvPr id="505859" name="Picture 3" descr="MTHFR"/>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468313" y="404813"/>
            <a:ext cx="8424862" cy="685800"/>
          </a:xfrm>
          <a:prstGeom prst="rect">
            <a:avLst/>
          </a:prstGeom>
          <a:noFill/>
          <a:ln w="9525">
            <a:noFill/>
            <a:miter lim="800000"/>
            <a:headEnd/>
            <a:tailEnd/>
          </a:ln>
          <a:effectLst/>
        </p:spPr>
        <p:txBody>
          <a:bodyPr anchor="ctr"/>
          <a:lstStyle/>
          <a:p>
            <a:pPr eaLnBrk="0" hangingPunct="0"/>
            <a:r>
              <a:rPr lang="en-GB" sz="3600">
                <a:solidFill>
                  <a:schemeClr val="tx2"/>
                </a:solidFill>
              </a:rPr>
              <a:t>Metabolic Pathway of Homocysteine</a:t>
            </a:r>
            <a:endParaRPr lang="en-GB" sz="3600">
              <a:solidFill>
                <a:schemeClr val="tx2"/>
              </a:solidFill>
              <a:latin typeface="Times New Roman" pitchFamily="18" charset="0"/>
            </a:endParaRPr>
          </a:p>
        </p:txBody>
      </p:sp>
      <p:pic>
        <p:nvPicPr>
          <p:cNvPr id="452611" name="Picture 3" descr="Image"/>
          <p:cNvPicPr>
            <a:picLocks noChangeAspect="1" noChangeArrowheads="1"/>
          </p:cNvPicPr>
          <p:nvPr/>
        </p:nvPicPr>
        <p:blipFill>
          <a:blip r:embed="rId2" cstate="print"/>
          <a:srcRect/>
          <a:stretch>
            <a:fillRect/>
          </a:stretch>
        </p:blipFill>
        <p:spPr bwMode="auto">
          <a:xfrm>
            <a:off x="1187450" y="1773238"/>
            <a:ext cx="6383664" cy="429896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ChangeArrowheads="1"/>
          </p:cNvSpPr>
          <p:nvPr/>
        </p:nvSpPr>
        <p:spPr bwMode="auto">
          <a:xfrm>
            <a:off x="406400" y="4800600"/>
            <a:ext cx="8331200" cy="1676400"/>
          </a:xfrm>
          <a:prstGeom prst="rect">
            <a:avLst/>
          </a:prstGeom>
          <a:solidFill>
            <a:schemeClr val="bg2"/>
          </a:solidFill>
          <a:ln w="9525">
            <a:noFill/>
            <a:miter lim="800000"/>
            <a:headEnd/>
            <a:tailEnd/>
          </a:ln>
          <a:effectLst/>
        </p:spPr>
        <p:txBody>
          <a:bodyPr wrap="none" anchor="ctr"/>
          <a:lstStyle/>
          <a:p>
            <a:endParaRPr lang="en-GB"/>
          </a:p>
        </p:txBody>
      </p:sp>
      <p:sp>
        <p:nvSpPr>
          <p:cNvPr id="453635" name="Rectangle 3"/>
          <p:cNvSpPr>
            <a:spLocks noChangeArrowheads="1"/>
          </p:cNvSpPr>
          <p:nvPr/>
        </p:nvSpPr>
        <p:spPr bwMode="auto">
          <a:xfrm>
            <a:off x="406400" y="2667000"/>
            <a:ext cx="8331200" cy="1828800"/>
          </a:xfrm>
          <a:prstGeom prst="rect">
            <a:avLst/>
          </a:prstGeom>
          <a:solidFill>
            <a:schemeClr val="bg2"/>
          </a:solidFill>
          <a:ln w="9525">
            <a:noFill/>
            <a:miter lim="800000"/>
            <a:headEnd/>
            <a:tailEnd/>
          </a:ln>
          <a:effectLst/>
        </p:spPr>
        <p:txBody>
          <a:bodyPr wrap="none" anchor="ctr"/>
          <a:lstStyle/>
          <a:p>
            <a:endParaRPr lang="en-GB"/>
          </a:p>
        </p:txBody>
      </p:sp>
      <p:sp>
        <p:nvSpPr>
          <p:cNvPr id="453636" name="Rectangle 4"/>
          <p:cNvSpPr>
            <a:spLocks noChangeArrowheads="1"/>
          </p:cNvSpPr>
          <p:nvPr/>
        </p:nvSpPr>
        <p:spPr bwMode="auto">
          <a:xfrm>
            <a:off x="406400" y="1143000"/>
            <a:ext cx="8331200" cy="1295400"/>
          </a:xfrm>
          <a:prstGeom prst="rect">
            <a:avLst/>
          </a:prstGeom>
          <a:solidFill>
            <a:schemeClr val="bg2"/>
          </a:solidFill>
          <a:ln w="9525">
            <a:noFill/>
            <a:miter lim="800000"/>
            <a:headEnd/>
            <a:tailEnd/>
          </a:ln>
          <a:effectLst/>
        </p:spPr>
        <p:txBody>
          <a:bodyPr wrap="none" anchor="ctr"/>
          <a:lstStyle/>
          <a:p>
            <a:pPr algn="ctr" eaLnBrk="0" hangingPunct="0">
              <a:spcBef>
                <a:spcPct val="20000"/>
              </a:spcBef>
            </a:pPr>
            <a:endParaRPr lang="en-US" sz="2000"/>
          </a:p>
        </p:txBody>
      </p:sp>
      <p:sp>
        <p:nvSpPr>
          <p:cNvPr id="453637" name="Text Box 5"/>
          <p:cNvSpPr txBox="1">
            <a:spLocks noChangeArrowheads="1"/>
          </p:cNvSpPr>
          <p:nvPr/>
        </p:nvSpPr>
        <p:spPr bwMode="auto">
          <a:xfrm>
            <a:off x="908050" y="5314950"/>
            <a:ext cx="2362200" cy="366713"/>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Sub-clinical atheroma</a:t>
            </a:r>
          </a:p>
        </p:txBody>
      </p:sp>
      <p:sp>
        <p:nvSpPr>
          <p:cNvPr id="453638" name="Text Box 6"/>
          <p:cNvSpPr txBox="1">
            <a:spLocks noChangeArrowheads="1"/>
          </p:cNvSpPr>
          <p:nvPr/>
        </p:nvSpPr>
        <p:spPr bwMode="auto">
          <a:xfrm>
            <a:off x="6323013" y="1519238"/>
            <a:ext cx="885825" cy="366712"/>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Stroke </a:t>
            </a:r>
          </a:p>
        </p:txBody>
      </p:sp>
      <p:sp>
        <p:nvSpPr>
          <p:cNvPr id="453639" name="Text Box 7"/>
          <p:cNvSpPr txBox="1">
            <a:spLocks noChangeArrowheads="1"/>
          </p:cNvSpPr>
          <p:nvPr/>
        </p:nvSpPr>
        <p:spPr bwMode="auto">
          <a:xfrm>
            <a:off x="5035550" y="2890838"/>
            <a:ext cx="825500" cy="366712"/>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Stroke</a:t>
            </a:r>
          </a:p>
        </p:txBody>
      </p:sp>
      <p:sp>
        <p:nvSpPr>
          <p:cNvPr id="453640" name="Text Box 8"/>
          <p:cNvSpPr txBox="1">
            <a:spLocks noChangeArrowheads="1"/>
          </p:cNvSpPr>
          <p:nvPr/>
        </p:nvSpPr>
        <p:spPr bwMode="auto">
          <a:xfrm>
            <a:off x="3962400" y="1524000"/>
            <a:ext cx="1084263" cy="366713"/>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High Hcy</a:t>
            </a:r>
          </a:p>
        </p:txBody>
      </p:sp>
      <p:sp>
        <p:nvSpPr>
          <p:cNvPr id="453641" name="Text Box 9"/>
          <p:cNvSpPr txBox="1">
            <a:spLocks noChangeArrowheads="1"/>
          </p:cNvSpPr>
          <p:nvPr/>
        </p:nvSpPr>
        <p:spPr bwMode="auto">
          <a:xfrm>
            <a:off x="5238750" y="3881438"/>
            <a:ext cx="1084263" cy="366712"/>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High Hcy</a:t>
            </a:r>
          </a:p>
        </p:txBody>
      </p:sp>
      <p:sp>
        <p:nvSpPr>
          <p:cNvPr id="453642" name="Text Box 10"/>
          <p:cNvSpPr txBox="1">
            <a:spLocks noChangeArrowheads="1"/>
          </p:cNvSpPr>
          <p:nvPr/>
        </p:nvSpPr>
        <p:spPr bwMode="auto">
          <a:xfrm>
            <a:off x="5410200" y="5334000"/>
            <a:ext cx="1084263" cy="366713"/>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High Hcy</a:t>
            </a:r>
          </a:p>
        </p:txBody>
      </p:sp>
      <p:sp>
        <p:nvSpPr>
          <p:cNvPr id="453643" name="Text Box 11"/>
          <p:cNvSpPr txBox="1">
            <a:spLocks noChangeArrowheads="1"/>
          </p:cNvSpPr>
          <p:nvPr/>
        </p:nvSpPr>
        <p:spPr bwMode="auto">
          <a:xfrm>
            <a:off x="517525" y="3276600"/>
            <a:ext cx="3067050" cy="641350"/>
          </a:xfrm>
          <a:prstGeom prst="rect">
            <a:avLst/>
          </a:prstGeom>
          <a:noFill/>
          <a:ln w="9525">
            <a:noFill/>
            <a:miter lim="800000"/>
            <a:headEnd/>
            <a:tailEnd/>
          </a:ln>
          <a:effectLst/>
        </p:spPr>
        <p:txBody>
          <a:bodyPr wrap="none">
            <a:spAutoFit/>
          </a:bodyPr>
          <a:lstStyle/>
          <a:p>
            <a:pPr algn="l" eaLnBrk="0" hangingPunct="0"/>
            <a:r>
              <a:rPr lang="en-GB" b="1">
                <a:solidFill>
                  <a:srgbClr val="000099"/>
                </a:solidFill>
              </a:rPr>
              <a:t>Smoking, high BP, alcohol</a:t>
            </a:r>
          </a:p>
          <a:p>
            <a:pPr algn="l" eaLnBrk="0" hangingPunct="0"/>
            <a:r>
              <a:rPr lang="en-GB" b="1">
                <a:solidFill>
                  <a:srgbClr val="000099"/>
                </a:solidFill>
              </a:rPr>
              <a:t>male sex, age</a:t>
            </a:r>
          </a:p>
        </p:txBody>
      </p:sp>
      <p:sp>
        <p:nvSpPr>
          <p:cNvPr id="453644" name="Text Box 12"/>
          <p:cNvSpPr txBox="1">
            <a:spLocks noChangeArrowheads="1"/>
          </p:cNvSpPr>
          <p:nvPr/>
        </p:nvSpPr>
        <p:spPr bwMode="auto">
          <a:xfrm>
            <a:off x="517525" y="1341438"/>
            <a:ext cx="2573338" cy="915987"/>
          </a:xfrm>
          <a:prstGeom prst="rect">
            <a:avLst/>
          </a:prstGeom>
          <a:noFill/>
          <a:ln w="9525">
            <a:noFill/>
            <a:miter lim="800000"/>
            <a:headEnd/>
            <a:tailEnd/>
          </a:ln>
          <a:effectLst/>
        </p:spPr>
        <p:txBody>
          <a:bodyPr>
            <a:spAutoFit/>
          </a:bodyPr>
          <a:lstStyle/>
          <a:p>
            <a:pPr algn="l" eaLnBrk="0" hangingPunct="0"/>
            <a:r>
              <a:rPr lang="en-GB" b="1">
                <a:solidFill>
                  <a:srgbClr val="000099"/>
                </a:solidFill>
              </a:rPr>
              <a:t>Smoking, high BP, age, male, alcohol</a:t>
            </a:r>
          </a:p>
          <a:p>
            <a:pPr algn="l" eaLnBrk="0" hangingPunct="0"/>
            <a:endParaRPr lang="en-GB" b="1">
              <a:solidFill>
                <a:srgbClr val="000099"/>
              </a:solidFill>
            </a:endParaRPr>
          </a:p>
        </p:txBody>
      </p:sp>
      <p:sp>
        <p:nvSpPr>
          <p:cNvPr id="453645" name="Line 13"/>
          <p:cNvSpPr>
            <a:spLocks noChangeShapeType="1"/>
          </p:cNvSpPr>
          <p:nvPr/>
        </p:nvSpPr>
        <p:spPr bwMode="auto">
          <a:xfrm flipV="1">
            <a:off x="3546475" y="3048000"/>
            <a:ext cx="1489075" cy="457200"/>
          </a:xfrm>
          <a:prstGeom prst="line">
            <a:avLst/>
          </a:prstGeom>
          <a:noFill/>
          <a:ln w="9525">
            <a:solidFill>
              <a:srgbClr val="000099"/>
            </a:solidFill>
            <a:round/>
            <a:headEnd/>
            <a:tailEnd type="triangle" w="med" len="med"/>
          </a:ln>
          <a:effectLst/>
        </p:spPr>
        <p:txBody>
          <a:bodyPr/>
          <a:lstStyle/>
          <a:p>
            <a:endParaRPr lang="en-GB"/>
          </a:p>
        </p:txBody>
      </p:sp>
      <p:sp>
        <p:nvSpPr>
          <p:cNvPr id="453646" name="Line 14"/>
          <p:cNvSpPr>
            <a:spLocks noChangeShapeType="1"/>
          </p:cNvSpPr>
          <p:nvPr/>
        </p:nvSpPr>
        <p:spPr bwMode="auto">
          <a:xfrm>
            <a:off x="3546475" y="3505200"/>
            <a:ext cx="1625600" cy="533400"/>
          </a:xfrm>
          <a:prstGeom prst="line">
            <a:avLst/>
          </a:prstGeom>
          <a:noFill/>
          <a:ln w="9525">
            <a:solidFill>
              <a:srgbClr val="000099"/>
            </a:solidFill>
            <a:round/>
            <a:headEnd/>
            <a:tailEnd type="triangle" w="med" len="med"/>
          </a:ln>
          <a:effectLst/>
        </p:spPr>
        <p:txBody>
          <a:bodyPr/>
          <a:lstStyle/>
          <a:p>
            <a:endParaRPr lang="en-GB"/>
          </a:p>
        </p:txBody>
      </p:sp>
      <p:sp>
        <p:nvSpPr>
          <p:cNvPr id="453647" name="Line 15"/>
          <p:cNvSpPr>
            <a:spLocks noChangeShapeType="1"/>
          </p:cNvSpPr>
          <p:nvPr/>
        </p:nvSpPr>
        <p:spPr bwMode="auto">
          <a:xfrm>
            <a:off x="5257800" y="1676400"/>
            <a:ext cx="1084263" cy="0"/>
          </a:xfrm>
          <a:prstGeom prst="line">
            <a:avLst/>
          </a:prstGeom>
          <a:noFill/>
          <a:ln w="12700">
            <a:solidFill>
              <a:srgbClr val="000099"/>
            </a:solidFill>
            <a:round/>
            <a:headEnd/>
            <a:tailEnd type="triangle" w="med" len="med"/>
          </a:ln>
          <a:effectLst/>
        </p:spPr>
        <p:txBody>
          <a:bodyPr/>
          <a:lstStyle/>
          <a:p>
            <a:endParaRPr lang="en-GB"/>
          </a:p>
        </p:txBody>
      </p:sp>
      <p:sp>
        <p:nvSpPr>
          <p:cNvPr id="453648" name="Text Box 16"/>
          <p:cNvSpPr txBox="1">
            <a:spLocks noChangeArrowheads="1"/>
          </p:cNvSpPr>
          <p:nvPr/>
        </p:nvSpPr>
        <p:spPr bwMode="auto">
          <a:xfrm>
            <a:off x="595313" y="1992313"/>
            <a:ext cx="976312"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Causal</a:t>
            </a:r>
          </a:p>
        </p:txBody>
      </p:sp>
      <p:sp>
        <p:nvSpPr>
          <p:cNvPr id="453649" name="Text Box 17"/>
          <p:cNvSpPr txBox="1">
            <a:spLocks noChangeArrowheads="1"/>
          </p:cNvSpPr>
          <p:nvPr/>
        </p:nvSpPr>
        <p:spPr bwMode="auto">
          <a:xfrm>
            <a:off x="609600" y="4092575"/>
            <a:ext cx="2395538"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Marker (Confounded)</a:t>
            </a:r>
          </a:p>
        </p:txBody>
      </p:sp>
      <p:sp>
        <p:nvSpPr>
          <p:cNvPr id="453650" name="Text Box 18"/>
          <p:cNvSpPr txBox="1">
            <a:spLocks noChangeArrowheads="1"/>
          </p:cNvSpPr>
          <p:nvPr/>
        </p:nvSpPr>
        <p:spPr bwMode="auto">
          <a:xfrm>
            <a:off x="541338" y="5997575"/>
            <a:ext cx="2189162"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Reverse causality</a:t>
            </a:r>
          </a:p>
        </p:txBody>
      </p:sp>
      <p:sp>
        <p:nvSpPr>
          <p:cNvPr id="453651" name="Line 19"/>
          <p:cNvSpPr>
            <a:spLocks noChangeShapeType="1"/>
          </p:cNvSpPr>
          <p:nvPr/>
        </p:nvSpPr>
        <p:spPr bwMode="auto">
          <a:xfrm>
            <a:off x="2971800" y="1676400"/>
            <a:ext cx="931863" cy="0"/>
          </a:xfrm>
          <a:prstGeom prst="line">
            <a:avLst/>
          </a:prstGeom>
          <a:noFill/>
          <a:ln w="12700">
            <a:solidFill>
              <a:srgbClr val="000099"/>
            </a:solidFill>
            <a:round/>
            <a:headEnd/>
            <a:tailEnd type="triangle" w="med" len="med"/>
          </a:ln>
          <a:effectLst/>
        </p:spPr>
        <p:txBody>
          <a:bodyPr/>
          <a:lstStyle/>
          <a:p>
            <a:endParaRPr lang="en-GB"/>
          </a:p>
        </p:txBody>
      </p:sp>
      <p:sp>
        <p:nvSpPr>
          <p:cNvPr id="453652" name="Line 20"/>
          <p:cNvSpPr>
            <a:spLocks noChangeShapeType="1"/>
          </p:cNvSpPr>
          <p:nvPr/>
        </p:nvSpPr>
        <p:spPr bwMode="auto">
          <a:xfrm>
            <a:off x="3276600" y="5486400"/>
            <a:ext cx="1846263" cy="0"/>
          </a:xfrm>
          <a:prstGeom prst="line">
            <a:avLst/>
          </a:prstGeom>
          <a:noFill/>
          <a:ln w="12700">
            <a:solidFill>
              <a:srgbClr val="000099"/>
            </a:solidFill>
            <a:round/>
            <a:headEnd/>
            <a:tailEnd type="triangle" w="med" len="med"/>
          </a:ln>
          <a:effectLst/>
        </p:spPr>
        <p:txBody>
          <a:bodyPr/>
          <a:lstStyle/>
          <a:p>
            <a:endParaRPr lang="en-GB"/>
          </a:p>
        </p:txBody>
      </p:sp>
      <p:sp>
        <p:nvSpPr>
          <p:cNvPr id="453653" name="Rectangle 21"/>
          <p:cNvSpPr>
            <a:spLocks noGrp="1" noChangeArrowheads="1"/>
          </p:cNvSpPr>
          <p:nvPr>
            <p:ph type="title" idx="4294967295"/>
          </p:nvPr>
        </p:nvSpPr>
        <p:spPr>
          <a:xfrm>
            <a:off x="0" y="152400"/>
            <a:ext cx="9144000" cy="828675"/>
          </a:xfrm>
        </p:spPr>
        <p:txBody>
          <a:bodyPr/>
          <a:lstStyle/>
          <a:p>
            <a:r>
              <a:rPr lang="en-GB" sz="2800"/>
              <a:t>Link between Homocysteine and Stroke events</a:t>
            </a:r>
          </a:p>
        </p:txBody>
      </p:sp>
      <p:sp>
        <p:nvSpPr>
          <p:cNvPr id="453654" name="Line 22"/>
          <p:cNvSpPr>
            <a:spLocks noChangeShapeType="1"/>
          </p:cNvSpPr>
          <p:nvPr/>
        </p:nvSpPr>
        <p:spPr bwMode="auto">
          <a:xfrm flipV="1">
            <a:off x="5103813" y="3213100"/>
            <a:ext cx="0" cy="647700"/>
          </a:xfrm>
          <a:prstGeom prst="line">
            <a:avLst/>
          </a:prstGeom>
          <a:noFill/>
          <a:ln w="9525">
            <a:solidFill>
              <a:srgbClr val="0033CC"/>
            </a:solidFill>
            <a:prstDash val="sysDot"/>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Text Box 3"/>
          <p:cNvSpPr txBox="1">
            <a:spLocks noChangeArrowheads="1"/>
          </p:cNvSpPr>
          <p:nvPr/>
        </p:nvSpPr>
        <p:spPr bwMode="auto">
          <a:xfrm>
            <a:off x="1143000" y="1295400"/>
            <a:ext cx="2063750"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t>Pharmacological</a:t>
            </a:r>
          </a:p>
        </p:txBody>
      </p:sp>
      <p:grpSp>
        <p:nvGrpSpPr>
          <p:cNvPr id="2" name="Group 4"/>
          <p:cNvGrpSpPr>
            <a:grpSpLocks/>
          </p:cNvGrpSpPr>
          <p:nvPr/>
        </p:nvGrpSpPr>
        <p:grpSpPr bwMode="auto">
          <a:xfrm>
            <a:off x="4873625" y="1447800"/>
            <a:ext cx="4270375" cy="5410200"/>
            <a:chOff x="3024" y="816"/>
            <a:chExt cx="2690" cy="3408"/>
          </a:xfrm>
        </p:grpSpPr>
        <p:sp>
          <p:nvSpPr>
            <p:cNvPr id="455685" name="Rectangle 5"/>
            <p:cNvSpPr>
              <a:spLocks noChangeArrowheads="1"/>
            </p:cNvSpPr>
            <p:nvPr/>
          </p:nvSpPr>
          <p:spPr bwMode="auto">
            <a:xfrm>
              <a:off x="3024" y="1152"/>
              <a:ext cx="2640" cy="3072"/>
            </a:xfrm>
            <a:prstGeom prst="rect">
              <a:avLst/>
            </a:prstGeom>
            <a:solidFill>
              <a:schemeClr val="accent1"/>
            </a:solidFill>
            <a:ln w="9525">
              <a:noFill/>
              <a:miter lim="800000"/>
              <a:headEnd/>
              <a:tailEnd/>
            </a:ln>
            <a:effectLst/>
          </p:spPr>
          <p:txBody>
            <a:bodyPr wrap="none" anchor="ctr"/>
            <a:lstStyle/>
            <a:p>
              <a:pPr algn="ctr" eaLnBrk="0" hangingPunct="0">
                <a:spcBef>
                  <a:spcPct val="20000"/>
                </a:spcBef>
              </a:pPr>
              <a:endParaRPr lang="en-US" sz="2000"/>
            </a:p>
          </p:txBody>
        </p:sp>
        <p:sp>
          <p:nvSpPr>
            <p:cNvPr id="455686" name="Text Box 6"/>
            <p:cNvSpPr txBox="1">
              <a:spLocks noChangeArrowheads="1"/>
            </p:cNvSpPr>
            <p:nvPr/>
          </p:nvSpPr>
          <p:spPr bwMode="auto">
            <a:xfrm>
              <a:off x="3936" y="1248"/>
              <a:ext cx="730" cy="250"/>
            </a:xfrm>
            <a:prstGeom prst="rect">
              <a:avLst/>
            </a:prstGeom>
            <a:solidFill>
              <a:schemeClr val="accent1"/>
            </a:solidFill>
            <a:ln w="9525">
              <a:noFill/>
              <a:miter lim="800000"/>
              <a:headEnd/>
              <a:tailEnd/>
            </a:ln>
            <a:effectLst/>
          </p:spPr>
          <p:txBody>
            <a:bodyPr wrap="none">
              <a:spAutoFit/>
            </a:bodyPr>
            <a:lstStyle/>
            <a:p>
              <a:pPr algn="just" eaLnBrk="0" hangingPunct="0">
                <a:spcBef>
                  <a:spcPct val="20000"/>
                </a:spcBef>
              </a:pPr>
              <a:r>
                <a:rPr lang="en-GB" sz="2000">
                  <a:solidFill>
                    <a:srgbClr val="0B0498"/>
                  </a:solidFill>
                </a:rPr>
                <a:t>Subjects</a:t>
              </a:r>
            </a:p>
          </p:txBody>
        </p:sp>
        <p:sp>
          <p:nvSpPr>
            <p:cNvPr id="455687" name="Line 7"/>
            <p:cNvSpPr>
              <a:spLocks noChangeShapeType="1"/>
            </p:cNvSpPr>
            <p:nvPr/>
          </p:nvSpPr>
          <p:spPr bwMode="auto">
            <a:xfrm>
              <a:off x="4320" y="1488"/>
              <a:ext cx="0" cy="240"/>
            </a:xfrm>
            <a:prstGeom prst="line">
              <a:avLst/>
            </a:prstGeom>
            <a:noFill/>
            <a:ln w="9525">
              <a:solidFill>
                <a:srgbClr val="0B0498"/>
              </a:solidFill>
              <a:round/>
              <a:headEnd/>
              <a:tailEnd/>
            </a:ln>
            <a:effectLst/>
          </p:spPr>
          <p:txBody>
            <a:bodyPr/>
            <a:lstStyle/>
            <a:p>
              <a:endParaRPr lang="en-GB"/>
            </a:p>
          </p:txBody>
        </p:sp>
        <p:sp>
          <p:nvSpPr>
            <p:cNvPr id="455688" name="Line 8"/>
            <p:cNvSpPr>
              <a:spLocks noChangeShapeType="1"/>
            </p:cNvSpPr>
            <p:nvPr/>
          </p:nvSpPr>
          <p:spPr bwMode="auto">
            <a:xfrm>
              <a:off x="3504" y="1728"/>
              <a:ext cx="1632" cy="0"/>
            </a:xfrm>
            <a:prstGeom prst="line">
              <a:avLst/>
            </a:prstGeom>
            <a:noFill/>
            <a:ln w="9525">
              <a:solidFill>
                <a:srgbClr val="0B0498"/>
              </a:solidFill>
              <a:round/>
              <a:headEnd/>
              <a:tailEnd/>
            </a:ln>
            <a:effectLst/>
          </p:spPr>
          <p:txBody>
            <a:bodyPr/>
            <a:lstStyle/>
            <a:p>
              <a:endParaRPr lang="en-GB"/>
            </a:p>
          </p:txBody>
        </p:sp>
        <p:sp>
          <p:nvSpPr>
            <p:cNvPr id="455689" name="Line 9"/>
            <p:cNvSpPr>
              <a:spLocks noChangeShapeType="1"/>
            </p:cNvSpPr>
            <p:nvPr/>
          </p:nvSpPr>
          <p:spPr bwMode="auto">
            <a:xfrm>
              <a:off x="3504" y="1728"/>
              <a:ext cx="0" cy="240"/>
            </a:xfrm>
            <a:prstGeom prst="line">
              <a:avLst/>
            </a:prstGeom>
            <a:noFill/>
            <a:ln w="9525">
              <a:solidFill>
                <a:srgbClr val="0B0498"/>
              </a:solidFill>
              <a:round/>
              <a:headEnd/>
              <a:tailEnd/>
            </a:ln>
            <a:effectLst/>
          </p:spPr>
          <p:txBody>
            <a:bodyPr/>
            <a:lstStyle/>
            <a:p>
              <a:endParaRPr lang="en-GB"/>
            </a:p>
          </p:txBody>
        </p:sp>
        <p:sp>
          <p:nvSpPr>
            <p:cNvPr id="455690" name="Line 10"/>
            <p:cNvSpPr>
              <a:spLocks noChangeShapeType="1"/>
            </p:cNvSpPr>
            <p:nvPr/>
          </p:nvSpPr>
          <p:spPr bwMode="auto">
            <a:xfrm>
              <a:off x="5136" y="1728"/>
              <a:ext cx="0" cy="240"/>
            </a:xfrm>
            <a:prstGeom prst="line">
              <a:avLst/>
            </a:prstGeom>
            <a:noFill/>
            <a:ln w="9525">
              <a:solidFill>
                <a:srgbClr val="0B0498"/>
              </a:solidFill>
              <a:round/>
              <a:headEnd/>
              <a:tailEnd/>
            </a:ln>
            <a:effectLst/>
          </p:spPr>
          <p:txBody>
            <a:bodyPr/>
            <a:lstStyle/>
            <a:p>
              <a:endParaRPr lang="en-GB"/>
            </a:p>
          </p:txBody>
        </p:sp>
        <p:sp>
          <p:nvSpPr>
            <p:cNvPr id="455691" name="Text Box 11"/>
            <p:cNvSpPr txBox="1">
              <a:spLocks noChangeArrowheads="1"/>
            </p:cNvSpPr>
            <p:nvPr/>
          </p:nvSpPr>
          <p:spPr bwMode="auto">
            <a:xfrm>
              <a:off x="3072" y="1979"/>
              <a:ext cx="1094" cy="250"/>
            </a:xfrm>
            <a:prstGeom prst="rect">
              <a:avLst/>
            </a:prstGeom>
            <a:solidFill>
              <a:schemeClr val="accent1"/>
            </a:solid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CC-Genotype</a:t>
              </a:r>
              <a:endParaRPr lang="en-GB" sz="2000">
                <a:solidFill>
                  <a:srgbClr val="FF0000"/>
                </a:solidFill>
                <a:latin typeface="Comic Sans MS" pitchFamily="66" charset="0"/>
              </a:endParaRPr>
            </a:p>
          </p:txBody>
        </p:sp>
        <p:sp>
          <p:nvSpPr>
            <p:cNvPr id="455692" name="Line 12"/>
            <p:cNvSpPr>
              <a:spLocks noChangeShapeType="1"/>
            </p:cNvSpPr>
            <p:nvPr/>
          </p:nvSpPr>
          <p:spPr bwMode="auto">
            <a:xfrm>
              <a:off x="3504" y="2256"/>
              <a:ext cx="0" cy="336"/>
            </a:xfrm>
            <a:prstGeom prst="line">
              <a:avLst/>
            </a:prstGeom>
            <a:noFill/>
            <a:ln w="9525">
              <a:solidFill>
                <a:srgbClr val="0B0498"/>
              </a:solidFill>
              <a:round/>
              <a:headEnd/>
              <a:tailEnd/>
            </a:ln>
            <a:effectLst/>
          </p:spPr>
          <p:txBody>
            <a:bodyPr/>
            <a:lstStyle/>
            <a:p>
              <a:endParaRPr lang="en-GB"/>
            </a:p>
          </p:txBody>
        </p:sp>
        <p:sp>
          <p:nvSpPr>
            <p:cNvPr id="455693" name="Line 13"/>
            <p:cNvSpPr>
              <a:spLocks noChangeShapeType="1"/>
            </p:cNvSpPr>
            <p:nvPr/>
          </p:nvSpPr>
          <p:spPr bwMode="auto">
            <a:xfrm>
              <a:off x="5136" y="2208"/>
              <a:ext cx="0" cy="384"/>
            </a:xfrm>
            <a:prstGeom prst="line">
              <a:avLst/>
            </a:prstGeom>
            <a:noFill/>
            <a:ln w="9525">
              <a:solidFill>
                <a:srgbClr val="0B0498"/>
              </a:solidFill>
              <a:round/>
              <a:headEnd/>
              <a:tailEnd/>
            </a:ln>
            <a:effectLst/>
          </p:spPr>
          <p:txBody>
            <a:bodyPr/>
            <a:lstStyle/>
            <a:p>
              <a:endParaRPr lang="en-GB"/>
            </a:p>
          </p:txBody>
        </p:sp>
        <p:sp>
          <p:nvSpPr>
            <p:cNvPr id="455694" name="Text Box 14"/>
            <p:cNvSpPr txBox="1">
              <a:spLocks noChangeArrowheads="1"/>
            </p:cNvSpPr>
            <p:nvPr/>
          </p:nvSpPr>
          <p:spPr bwMode="auto">
            <a:xfrm>
              <a:off x="3049" y="2592"/>
              <a:ext cx="935" cy="250"/>
            </a:xfrm>
            <a:prstGeom prst="rect">
              <a:avLst/>
            </a:prstGeom>
            <a:solidFill>
              <a:schemeClr val="accent1"/>
            </a:solidFill>
            <a:ln w="9525">
              <a:noFill/>
              <a:miter lim="800000"/>
              <a:headEnd/>
              <a:tailEnd/>
            </a:ln>
            <a:effectLst/>
          </p:spPr>
          <p:txBody>
            <a:bodyPr>
              <a:spAutoFit/>
            </a:bodyPr>
            <a:lstStyle/>
            <a:p>
              <a:pPr algn="just" eaLnBrk="0" hangingPunct="0">
                <a:spcBef>
                  <a:spcPct val="20000"/>
                </a:spcBef>
              </a:pPr>
              <a:r>
                <a:rPr lang="en-GB" sz="2000">
                  <a:solidFill>
                    <a:srgbClr val="0B0498"/>
                  </a:solidFill>
                </a:rPr>
                <a:t>Lower Hcy</a:t>
              </a:r>
            </a:p>
          </p:txBody>
        </p:sp>
        <p:sp>
          <p:nvSpPr>
            <p:cNvPr id="455695" name="Text Box 15"/>
            <p:cNvSpPr txBox="1">
              <a:spLocks noChangeArrowheads="1"/>
            </p:cNvSpPr>
            <p:nvPr/>
          </p:nvSpPr>
          <p:spPr bwMode="auto">
            <a:xfrm>
              <a:off x="4681" y="2592"/>
              <a:ext cx="983" cy="250"/>
            </a:xfrm>
            <a:prstGeom prst="rect">
              <a:avLst/>
            </a:prstGeom>
            <a:solidFill>
              <a:schemeClr val="accent1"/>
            </a:solidFill>
            <a:ln w="9525">
              <a:noFill/>
              <a:miter lim="800000"/>
              <a:headEnd/>
              <a:tailEnd/>
            </a:ln>
            <a:effectLst/>
          </p:spPr>
          <p:txBody>
            <a:bodyPr>
              <a:spAutoFit/>
            </a:bodyPr>
            <a:lstStyle/>
            <a:p>
              <a:pPr algn="just" eaLnBrk="0" hangingPunct="0">
                <a:spcBef>
                  <a:spcPct val="20000"/>
                </a:spcBef>
              </a:pPr>
              <a:r>
                <a:rPr lang="en-GB" sz="2000">
                  <a:solidFill>
                    <a:srgbClr val="0B0498"/>
                  </a:solidFill>
                </a:rPr>
                <a:t>Higher Hcy</a:t>
              </a:r>
            </a:p>
          </p:txBody>
        </p:sp>
        <p:sp>
          <p:nvSpPr>
            <p:cNvPr id="455696" name="Line 16"/>
            <p:cNvSpPr>
              <a:spLocks noChangeShapeType="1"/>
            </p:cNvSpPr>
            <p:nvPr/>
          </p:nvSpPr>
          <p:spPr bwMode="auto">
            <a:xfrm>
              <a:off x="3504" y="2880"/>
              <a:ext cx="0" cy="384"/>
            </a:xfrm>
            <a:prstGeom prst="line">
              <a:avLst/>
            </a:prstGeom>
            <a:noFill/>
            <a:ln w="9525">
              <a:solidFill>
                <a:srgbClr val="0B0498"/>
              </a:solidFill>
              <a:round/>
              <a:headEnd/>
              <a:tailEnd type="triangle" w="med" len="med"/>
            </a:ln>
            <a:effectLst/>
          </p:spPr>
          <p:txBody>
            <a:bodyPr/>
            <a:lstStyle/>
            <a:p>
              <a:endParaRPr lang="en-GB"/>
            </a:p>
          </p:txBody>
        </p:sp>
        <p:sp>
          <p:nvSpPr>
            <p:cNvPr id="455697" name="Line 17"/>
            <p:cNvSpPr>
              <a:spLocks noChangeShapeType="1"/>
            </p:cNvSpPr>
            <p:nvPr/>
          </p:nvSpPr>
          <p:spPr bwMode="auto">
            <a:xfrm>
              <a:off x="5136" y="2880"/>
              <a:ext cx="0" cy="384"/>
            </a:xfrm>
            <a:prstGeom prst="line">
              <a:avLst/>
            </a:prstGeom>
            <a:noFill/>
            <a:ln w="9525">
              <a:solidFill>
                <a:srgbClr val="0B0498"/>
              </a:solidFill>
              <a:round/>
              <a:headEnd/>
              <a:tailEnd type="triangle" w="med" len="med"/>
            </a:ln>
            <a:effectLst/>
          </p:spPr>
          <p:txBody>
            <a:bodyPr/>
            <a:lstStyle/>
            <a:p>
              <a:endParaRPr lang="en-GB"/>
            </a:p>
          </p:txBody>
        </p:sp>
        <p:sp>
          <p:nvSpPr>
            <p:cNvPr id="455698" name="Text Box 18"/>
            <p:cNvSpPr txBox="1">
              <a:spLocks noChangeArrowheads="1"/>
            </p:cNvSpPr>
            <p:nvPr/>
          </p:nvSpPr>
          <p:spPr bwMode="auto">
            <a:xfrm>
              <a:off x="3216" y="3418"/>
              <a:ext cx="596" cy="710"/>
            </a:xfrm>
            <a:prstGeom prst="rect">
              <a:avLst/>
            </a:prstGeom>
            <a:solidFill>
              <a:schemeClr val="accent1"/>
            </a:solidFill>
            <a:ln w="9525">
              <a:noFill/>
              <a:miter lim="800000"/>
              <a:headEnd/>
              <a:tailEnd/>
            </a:ln>
            <a:effectLst/>
          </p:spPr>
          <p:txBody>
            <a:bodyPr wrap="none">
              <a:spAutoFit/>
            </a:bodyPr>
            <a:lstStyle/>
            <a:p>
              <a:pPr algn="ctr" eaLnBrk="0" hangingPunct="0">
                <a:spcBef>
                  <a:spcPct val="20000"/>
                </a:spcBef>
              </a:pPr>
              <a:r>
                <a:rPr lang="en-GB" sz="2000">
                  <a:solidFill>
                    <a:srgbClr val="0B0498"/>
                  </a:solidFill>
                </a:rPr>
                <a:t>Lower </a:t>
              </a:r>
            </a:p>
            <a:p>
              <a:pPr algn="ctr" eaLnBrk="0" hangingPunct="0">
                <a:spcBef>
                  <a:spcPct val="20000"/>
                </a:spcBef>
              </a:pPr>
              <a:r>
                <a:rPr lang="en-GB" sz="2000">
                  <a:solidFill>
                    <a:srgbClr val="0B0498"/>
                  </a:solidFill>
                </a:rPr>
                <a:t>event </a:t>
              </a:r>
            </a:p>
            <a:p>
              <a:pPr algn="ctr" eaLnBrk="0" hangingPunct="0">
                <a:spcBef>
                  <a:spcPct val="20000"/>
                </a:spcBef>
              </a:pPr>
              <a:r>
                <a:rPr lang="en-GB" sz="2000">
                  <a:solidFill>
                    <a:srgbClr val="0B0498"/>
                  </a:solidFill>
                </a:rPr>
                <a:t>rate</a:t>
              </a:r>
            </a:p>
          </p:txBody>
        </p:sp>
        <p:sp>
          <p:nvSpPr>
            <p:cNvPr id="455699" name="Text Box 19"/>
            <p:cNvSpPr txBox="1">
              <a:spLocks noChangeArrowheads="1"/>
            </p:cNvSpPr>
            <p:nvPr/>
          </p:nvSpPr>
          <p:spPr bwMode="auto">
            <a:xfrm>
              <a:off x="4880" y="3408"/>
              <a:ext cx="588" cy="710"/>
            </a:xfrm>
            <a:prstGeom prst="rect">
              <a:avLst/>
            </a:prstGeom>
            <a:solidFill>
              <a:schemeClr val="accent1"/>
            </a:solidFill>
            <a:ln w="9525">
              <a:noFill/>
              <a:miter lim="800000"/>
              <a:headEnd/>
              <a:tailEnd/>
            </a:ln>
            <a:effectLst/>
          </p:spPr>
          <p:txBody>
            <a:bodyPr wrap="none">
              <a:spAutoFit/>
            </a:bodyPr>
            <a:lstStyle/>
            <a:p>
              <a:pPr algn="ctr" eaLnBrk="0" hangingPunct="0">
                <a:spcBef>
                  <a:spcPct val="20000"/>
                </a:spcBef>
              </a:pPr>
              <a:r>
                <a:rPr lang="en-GB" sz="2000">
                  <a:solidFill>
                    <a:srgbClr val="0B0498"/>
                  </a:solidFill>
                </a:rPr>
                <a:t>Higher</a:t>
              </a:r>
            </a:p>
            <a:p>
              <a:pPr algn="ctr" eaLnBrk="0" hangingPunct="0">
                <a:spcBef>
                  <a:spcPct val="20000"/>
                </a:spcBef>
              </a:pPr>
              <a:r>
                <a:rPr lang="en-GB" sz="2000">
                  <a:solidFill>
                    <a:srgbClr val="0B0498"/>
                  </a:solidFill>
                </a:rPr>
                <a:t>event </a:t>
              </a:r>
            </a:p>
            <a:p>
              <a:pPr algn="ctr" eaLnBrk="0" hangingPunct="0">
                <a:spcBef>
                  <a:spcPct val="20000"/>
                </a:spcBef>
              </a:pPr>
              <a:r>
                <a:rPr lang="en-GB" sz="2000">
                  <a:solidFill>
                    <a:srgbClr val="0B0498"/>
                  </a:solidFill>
                </a:rPr>
                <a:t>rate</a:t>
              </a:r>
            </a:p>
          </p:txBody>
        </p:sp>
        <p:sp>
          <p:nvSpPr>
            <p:cNvPr id="455700" name="Text Box 20"/>
            <p:cNvSpPr txBox="1">
              <a:spLocks noChangeArrowheads="1"/>
            </p:cNvSpPr>
            <p:nvPr/>
          </p:nvSpPr>
          <p:spPr bwMode="auto">
            <a:xfrm>
              <a:off x="4656" y="1968"/>
              <a:ext cx="1058" cy="250"/>
            </a:xfrm>
            <a:prstGeom prst="rect">
              <a:avLst/>
            </a:prstGeom>
            <a:solidFill>
              <a:schemeClr val="accent1"/>
            </a:solid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TT-Genotype</a:t>
              </a:r>
              <a:endParaRPr lang="en-GB" sz="2000">
                <a:solidFill>
                  <a:srgbClr val="FF0000"/>
                </a:solidFill>
                <a:latin typeface="Comic Sans MS" pitchFamily="66" charset="0"/>
              </a:endParaRPr>
            </a:p>
          </p:txBody>
        </p:sp>
        <p:sp>
          <p:nvSpPr>
            <p:cNvPr id="455701" name="Text Box 21"/>
            <p:cNvSpPr txBox="1">
              <a:spLocks noChangeArrowheads="1"/>
            </p:cNvSpPr>
            <p:nvPr/>
          </p:nvSpPr>
          <p:spPr bwMode="auto">
            <a:xfrm>
              <a:off x="3888" y="816"/>
              <a:ext cx="855" cy="250"/>
            </a:xfrm>
            <a:prstGeom prst="rect">
              <a:avLst/>
            </a:prstGeom>
            <a:solidFill>
              <a:schemeClr val="accent1"/>
            </a:solidFill>
            <a:ln w="9525">
              <a:noFill/>
              <a:miter lim="800000"/>
              <a:headEnd/>
              <a:tailEnd/>
            </a:ln>
            <a:effectLst/>
          </p:spPr>
          <p:txBody>
            <a:bodyPr wrap="none">
              <a:spAutoFit/>
            </a:bodyPr>
            <a:lstStyle/>
            <a:p>
              <a:pPr algn="just" eaLnBrk="0" hangingPunct="0">
                <a:spcBef>
                  <a:spcPct val="20000"/>
                </a:spcBef>
              </a:pPr>
              <a:r>
                <a:rPr lang="en-GB" sz="2000"/>
                <a:t>Mendelian</a:t>
              </a:r>
            </a:p>
          </p:txBody>
        </p:sp>
      </p:grpSp>
      <p:sp>
        <p:nvSpPr>
          <p:cNvPr id="455702" name="Rectangle 22"/>
          <p:cNvSpPr>
            <a:spLocks noGrp="1" noChangeArrowheads="1"/>
          </p:cNvSpPr>
          <p:nvPr>
            <p:ph type="title" idx="4294967295"/>
          </p:nvPr>
        </p:nvSpPr>
        <p:spPr>
          <a:xfrm>
            <a:off x="381000" y="0"/>
            <a:ext cx="8382000" cy="1143000"/>
          </a:xfrm>
        </p:spPr>
        <p:txBody>
          <a:bodyPr/>
          <a:lstStyle/>
          <a:p>
            <a:r>
              <a:rPr lang="en-GB" sz="2400"/>
              <a:t>Randomised Intervention as Test for Causality: </a:t>
            </a:r>
            <a:br>
              <a:rPr lang="en-GB" sz="2400"/>
            </a:br>
            <a:r>
              <a:rPr lang="en-GB" sz="2400"/>
              <a:t>Mendelian randomization</a:t>
            </a:r>
          </a:p>
        </p:txBody>
      </p:sp>
      <p:sp>
        <p:nvSpPr>
          <p:cNvPr id="455703" name="Rectangle 23"/>
          <p:cNvSpPr>
            <a:spLocks noChangeArrowheads="1"/>
          </p:cNvSpPr>
          <p:nvPr/>
        </p:nvSpPr>
        <p:spPr bwMode="auto">
          <a:xfrm>
            <a:off x="152400" y="1828800"/>
            <a:ext cx="4267200" cy="4876800"/>
          </a:xfrm>
          <a:prstGeom prst="rect">
            <a:avLst/>
          </a:prstGeom>
          <a:solidFill>
            <a:schemeClr val="accent1"/>
          </a:solidFill>
          <a:ln w="9525">
            <a:noFill/>
            <a:miter lim="800000"/>
            <a:headEnd/>
            <a:tailEnd/>
          </a:ln>
          <a:effectLst/>
        </p:spPr>
        <p:txBody>
          <a:bodyPr wrap="none" anchor="ctr"/>
          <a:lstStyle/>
          <a:p>
            <a:pPr algn="ctr" eaLnBrk="0" hangingPunct="0">
              <a:spcBef>
                <a:spcPct val="20000"/>
              </a:spcBef>
            </a:pPr>
            <a:endParaRPr lang="en-US" sz="2000"/>
          </a:p>
        </p:txBody>
      </p:sp>
      <p:sp>
        <p:nvSpPr>
          <p:cNvPr id="455704" name="Text Box 24"/>
          <p:cNvSpPr txBox="1">
            <a:spLocks noChangeArrowheads="1"/>
          </p:cNvSpPr>
          <p:nvPr/>
        </p:nvSpPr>
        <p:spPr bwMode="auto">
          <a:xfrm>
            <a:off x="1600200" y="1981200"/>
            <a:ext cx="1158875"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0B0498"/>
                </a:solidFill>
              </a:rPr>
              <a:t>Subjects</a:t>
            </a:r>
          </a:p>
        </p:txBody>
      </p:sp>
      <p:sp>
        <p:nvSpPr>
          <p:cNvPr id="455705" name="Line 25"/>
          <p:cNvSpPr>
            <a:spLocks noChangeShapeType="1"/>
          </p:cNvSpPr>
          <p:nvPr/>
        </p:nvSpPr>
        <p:spPr bwMode="auto">
          <a:xfrm>
            <a:off x="2209800" y="2362200"/>
            <a:ext cx="0" cy="381000"/>
          </a:xfrm>
          <a:prstGeom prst="line">
            <a:avLst/>
          </a:prstGeom>
          <a:noFill/>
          <a:ln w="9525">
            <a:solidFill>
              <a:srgbClr val="0B0498"/>
            </a:solidFill>
            <a:round/>
            <a:headEnd/>
            <a:tailEnd/>
          </a:ln>
          <a:effectLst/>
        </p:spPr>
        <p:txBody>
          <a:bodyPr/>
          <a:lstStyle/>
          <a:p>
            <a:endParaRPr lang="en-GB"/>
          </a:p>
        </p:txBody>
      </p:sp>
      <p:sp>
        <p:nvSpPr>
          <p:cNvPr id="455706" name="Line 26"/>
          <p:cNvSpPr>
            <a:spLocks noChangeShapeType="1"/>
          </p:cNvSpPr>
          <p:nvPr/>
        </p:nvSpPr>
        <p:spPr bwMode="auto">
          <a:xfrm>
            <a:off x="914400" y="2743200"/>
            <a:ext cx="2590800" cy="0"/>
          </a:xfrm>
          <a:prstGeom prst="line">
            <a:avLst/>
          </a:prstGeom>
          <a:noFill/>
          <a:ln w="9525">
            <a:solidFill>
              <a:srgbClr val="0B0498"/>
            </a:solidFill>
            <a:round/>
            <a:headEnd/>
            <a:tailEnd/>
          </a:ln>
          <a:effectLst/>
        </p:spPr>
        <p:txBody>
          <a:bodyPr/>
          <a:lstStyle/>
          <a:p>
            <a:endParaRPr lang="en-GB"/>
          </a:p>
        </p:txBody>
      </p:sp>
      <p:sp>
        <p:nvSpPr>
          <p:cNvPr id="455707" name="Line 27"/>
          <p:cNvSpPr>
            <a:spLocks noChangeShapeType="1"/>
          </p:cNvSpPr>
          <p:nvPr/>
        </p:nvSpPr>
        <p:spPr bwMode="auto">
          <a:xfrm>
            <a:off x="914400" y="2743200"/>
            <a:ext cx="0" cy="381000"/>
          </a:xfrm>
          <a:prstGeom prst="line">
            <a:avLst/>
          </a:prstGeom>
          <a:noFill/>
          <a:ln w="9525">
            <a:solidFill>
              <a:srgbClr val="0B0498"/>
            </a:solidFill>
            <a:round/>
            <a:headEnd/>
            <a:tailEnd/>
          </a:ln>
          <a:effectLst/>
        </p:spPr>
        <p:txBody>
          <a:bodyPr/>
          <a:lstStyle/>
          <a:p>
            <a:endParaRPr lang="en-GB"/>
          </a:p>
        </p:txBody>
      </p:sp>
      <p:sp>
        <p:nvSpPr>
          <p:cNvPr id="455708" name="Line 28"/>
          <p:cNvSpPr>
            <a:spLocks noChangeShapeType="1"/>
          </p:cNvSpPr>
          <p:nvPr/>
        </p:nvSpPr>
        <p:spPr bwMode="auto">
          <a:xfrm>
            <a:off x="3505200" y="2743200"/>
            <a:ext cx="0" cy="381000"/>
          </a:xfrm>
          <a:prstGeom prst="line">
            <a:avLst/>
          </a:prstGeom>
          <a:noFill/>
          <a:ln w="9525">
            <a:solidFill>
              <a:srgbClr val="0B0498"/>
            </a:solidFill>
            <a:round/>
            <a:headEnd/>
            <a:tailEnd/>
          </a:ln>
          <a:effectLst/>
        </p:spPr>
        <p:txBody>
          <a:bodyPr/>
          <a:lstStyle/>
          <a:p>
            <a:endParaRPr lang="en-GB"/>
          </a:p>
        </p:txBody>
      </p:sp>
      <p:sp>
        <p:nvSpPr>
          <p:cNvPr id="455709" name="Text Box 29"/>
          <p:cNvSpPr txBox="1">
            <a:spLocks noChangeArrowheads="1"/>
          </p:cNvSpPr>
          <p:nvPr/>
        </p:nvSpPr>
        <p:spPr bwMode="auto">
          <a:xfrm>
            <a:off x="517525" y="3141663"/>
            <a:ext cx="735013"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Drug</a:t>
            </a:r>
            <a:endParaRPr lang="en-GB" sz="2000">
              <a:solidFill>
                <a:srgbClr val="FF0000"/>
              </a:solidFill>
              <a:latin typeface="Comic Sans MS" pitchFamily="66" charset="0"/>
            </a:endParaRPr>
          </a:p>
        </p:txBody>
      </p:sp>
      <p:sp>
        <p:nvSpPr>
          <p:cNvPr id="455710" name="Line 30"/>
          <p:cNvSpPr>
            <a:spLocks noChangeShapeType="1"/>
          </p:cNvSpPr>
          <p:nvPr/>
        </p:nvSpPr>
        <p:spPr bwMode="auto">
          <a:xfrm>
            <a:off x="914400" y="3581400"/>
            <a:ext cx="0" cy="533400"/>
          </a:xfrm>
          <a:prstGeom prst="line">
            <a:avLst/>
          </a:prstGeom>
          <a:noFill/>
          <a:ln w="9525">
            <a:solidFill>
              <a:srgbClr val="0B0498"/>
            </a:solidFill>
            <a:round/>
            <a:headEnd/>
            <a:tailEnd/>
          </a:ln>
          <a:effectLst/>
        </p:spPr>
        <p:txBody>
          <a:bodyPr/>
          <a:lstStyle/>
          <a:p>
            <a:endParaRPr lang="en-GB"/>
          </a:p>
        </p:txBody>
      </p:sp>
      <p:sp>
        <p:nvSpPr>
          <p:cNvPr id="455711" name="Line 31"/>
          <p:cNvSpPr>
            <a:spLocks noChangeShapeType="1"/>
          </p:cNvSpPr>
          <p:nvPr/>
        </p:nvSpPr>
        <p:spPr bwMode="auto">
          <a:xfrm>
            <a:off x="3505200" y="3505200"/>
            <a:ext cx="0" cy="609600"/>
          </a:xfrm>
          <a:prstGeom prst="line">
            <a:avLst/>
          </a:prstGeom>
          <a:noFill/>
          <a:ln w="9525">
            <a:solidFill>
              <a:srgbClr val="0B0498"/>
            </a:solidFill>
            <a:round/>
            <a:headEnd/>
            <a:tailEnd/>
          </a:ln>
          <a:effectLst/>
        </p:spPr>
        <p:txBody>
          <a:bodyPr/>
          <a:lstStyle/>
          <a:p>
            <a:endParaRPr lang="en-GB"/>
          </a:p>
        </p:txBody>
      </p:sp>
      <p:sp>
        <p:nvSpPr>
          <p:cNvPr id="455712" name="Text Box 32"/>
          <p:cNvSpPr txBox="1">
            <a:spLocks noChangeArrowheads="1"/>
          </p:cNvSpPr>
          <p:nvPr/>
        </p:nvSpPr>
        <p:spPr bwMode="auto">
          <a:xfrm>
            <a:off x="192088" y="4114800"/>
            <a:ext cx="1277937"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0B0498"/>
                </a:solidFill>
              </a:rPr>
              <a:t>Lower Hcy</a:t>
            </a:r>
          </a:p>
        </p:txBody>
      </p:sp>
      <p:sp>
        <p:nvSpPr>
          <p:cNvPr id="455713" name="Text Box 33"/>
          <p:cNvSpPr txBox="1">
            <a:spLocks noChangeArrowheads="1"/>
          </p:cNvSpPr>
          <p:nvPr/>
        </p:nvSpPr>
        <p:spPr bwMode="auto">
          <a:xfrm>
            <a:off x="2782888" y="4114800"/>
            <a:ext cx="1330325"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0B0498"/>
                </a:solidFill>
              </a:rPr>
              <a:t>Higher Hcy</a:t>
            </a:r>
          </a:p>
        </p:txBody>
      </p:sp>
      <p:sp>
        <p:nvSpPr>
          <p:cNvPr id="455714" name="Line 34"/>
          <p:cNvSpPr>
            <a:spLocks noChangeShapeType="1"/>
          </p:cNvSpPr>
          <p:nvPr/>
        </p:nvSpPr>
        <p:spPr bwMode="auto">
          <a:xfrm>
            <a:off x="914400" y="4572000"/>
            <a:ext cx="0" cy="609600"/>
          </a:xfrm>
          <a:prstGeom prst="line">
            <a:avLst/>
          </a:prstGeom>
          <a:noFill/>
          <a:ln w="9525">
            <a:solidFill>
              <a:srgbClr val="0B0498"/>
            </a:solidFill>
            <a:round/>
            <a:headEnd/>
            <a:tailEnd type="triangle" w="med" len="med"/>
          </a:ln>
          <a:effectLst/>
        </p:spPr>
        <p:txBody>
          <a:bodyPr/>
          <a:lstStyle/>
          <a:p>
            <a:endParaRPr lang="en-GB"/>
          </a:p>
        </p:txBody>
      </p:sp>
      <p:sp>
        <p:nvSpPr>
          <p:cNvPr id="455715" name="Line 35"/>
          <p:cNvSpPr>
            <a:spLocks noChangeShapeType="1"/>
          </p:cNvSpPr>
          <p:nvPr/>
        </p:nvSpPr>
        <p:spPr bwMode="auto">
          <a:xfrm>
            <a:off x="3505200" y="4572000"/>
            <a:ext cx="0" cy="609600"/>
          </a:xfrm>
          <a:prstGeom prst="line">
            <a:avLst/>
          </a:prstGeom>
          <a:noFill/>
          <a:ln w="9525">
            <a:solidFill>
              <a:srgbClr val="0B0498"/>
            </a:solidFill>
            <a:round/>
            <a:headEnd/>
            <a:tailEnd type="triangle" w="med" len="med"/>
          </a:ln>
          <a:effectLst/>
        </p:spPr>
        <p:txBody>
          <a:bodyPr/>
          <a:lstStyle/>
          <a:p>
            <a:endParaRPr lang="en-GB"/>
          </a:p>
        </p:txBody>
      </p:sp>
      <p:sp>
        <p:nvSpPr>
          <p:cNvPr id="455716" name="Text Box 36"/>
          <p:cNvSpPr txBox="1">
            <a:spLocks noChangeArrowheads="1"/>
          </p:cNvSpPr>
          <p:nvPr/>
        </p:nvSpPr>
        <p:spPr bwMode="auto">
          <a:xfrm>
            <a:off x="457200" y="5426075"/>
            <a:ext cx="946150" cy="1127125"/>
          </a:xfrm>
          <a:prstGeom prst="rect">
            <a:avLst/>
          </a:prstGeom>
          <a:noFill/>
          <a:ln w="9525">
            <a:noFill/>
            <a:miter lim="800000"/>
            <a:headEnd/>
            <a:tailEnd/>
          </a:ln>
          <a:effectLst/>
        </p:spPr>
        <p:txBody>
          <a:bodyPr wrap="none">
            <a:spAutoFit/>
          </a:bodyPr>
          <a:lstStyle/>
          <a:p>
            <a:pPr algn="ctr" eaLnBrk="0" hangingPunct="0">
              <a:spcBef>
                <a:spcPct val="20000"/>
              </a:spcBef>
            </a:pPr>
            <a:r>
              <a:rPr lang="en-GB" sz="2000">
                <a:solidFill>
                  <a:srgbClr val="0B0498"/>
                </a:solidFill>
              </a:rPr>
              <a:t>Lower </a:t>
            </a:r>
          </a:p>
          <a:p>
            <a:pPr algn="ctr" eaLnBrk="0" hangingPunct="0">
              <a:spcBef>
                <a:spcPct val="20000"/>
              </a:spcBef>
            </a:pPr>
            <a:r>
              <a:rPr lang="en-GB" sz="2000">
                <a:solidFill>
                  <a:srgbClr val="0B0498"/>
                </a:solidFill>
              </a:rPr>
              <a:t>event </a:t>
            </a:r>
          </a:p>
          <a:p>
            <a:pPr algn="ctr" eaLnBrk="0" hangingPunct="0">
              <a:spcBef>
                <a:spcPct val="20000"/>
              </a:spcBef>
            </a:pPr>
            <a:r>
              <a:rPr lang="en-GB" sz="2000">
                <a:solidFill>
                  <a:srgbClr val="0B0498"/>
                </a:solidFill>
              </a:rPr>
              <a:t>rate</a:t>
            </a:r>
          </a:p>
        </p:txBody>
      </p:sp>
      <p:sp>
        <p:nvSpPr>
          <p:cNvPr id="455717" name="Text Box 37"/>
          <p:cNvSpPr txBox="1">
            <a:spLocks noChangeArrowheads="1"/>
          </p:cNvSpPr>
          <p:nvPr/>
        </p:nvSpPr>
        <p:spPr bwMode="auto">
          <a:xfrm>
            <a:off x="3098800" y="5410200"/>
            <a:ext cx="933450" cy="1127125"/>
          </a:xfrm>
          <a:prstGeom prst="rect">
            <a:avLst/>
          </a:prstGeom>
          <a:noFill/>
          <a:ln w="9525">
            <a:noFill/>
            <a:miter lim="800000"/>
            <a:headEnd/>
            <a:tailEnd/>
          </a:ln>
          <a:effectLst/>
        </p:spPr>
        <p:txBody>
          <a:bodyPr wrap="none">
            <a:spAutoFit/>
          </a:bodyPr>
          <a:lstStyle/>
          <a:p>
            <a:pPr algn="ctr" eaLnBrk="0" hangingPunct="0">
              <a:spcBef>
                <a:spcPct val="20000"/>
              </a:spcBef>
            </a:pPr>
            <a:r>
              <a:rPr lang="en-GB" sz="2000">
                <a:solidFill>
                  <a:srgbClr val="0B0498"/>
                </a:solidFill>
              </a:rPr>
              <a:t>Higher</a:t>
            </a:r>
          </a:p>
          <a:p>
            <a:pPr algn="ctr" eaLnBrk="0" hangingPunct="0">
              <a:spcBef>
                <a:spcPct val="20000"/>
              </a:spcBef>
            </a:pPr>
            <a:r>
              <a:rPr lang="en-GB" sz="2000">
                <a:solidFill>
                  <a:srgbClr val="0B0498"/>
                </a:solidFill>
              </a:rPr>
              <a:t>event </a:t>
            </a:r>
          </a:p>
          <a:p>
            <a:pPr algn="ctr" eaLnBrk="0" hangingPunct="0">
              <a:spcBef>
                <a:spcPct val="20000"/>
              </a:spcBef>
            </a:pPr>
            <a:r>
              <a:rPr lang="en-GB" sz="2000">
                <a:solidFill>
                  <a:srgbClr val="0B0498"/>
                </a:solidFill>
              </a:rPr>
              <a:t>rate</a:t>
            </a:r>
          </a:p>
        </p:txBody>
      </p:sp>
      <p:sp>
        <p:nvSpPr>
          <p:cNvPr id="455718" name="Text Box 38"/>
          <p:cNvSpPr txBox="1">
            <a:spLocks noChangeArrowheads="1"/>
          </p:cNvSpPr>
          <p:nvPr/>
        </p:nvSpPr>
        <p:spPr bwMode="auto">
          <a:xfrm>
            <a:off x="3151188" y="3124200"/>
            <a:ext cx="1103312" cy="396875"/>
          </a:xfrm>
          <a:prstGeom prst="rect">
            <a:avLst/>
          </a:prstGeom>
          <a:noFill/>
          <a:ln w="9525">
            <a:noFill/>
            <a:miter lim="800000"/>
            <a:headEnd/>
            <a:tailEnd/>
          </a:ln>
          <a:effectLst/>
        </p:spPr>
        <p:txBody>
          <a:bodyPr wrap="none">
            <a:spAutoFit/>
          </a:bodyPr>
          <a:lstStyle/>
          <a:p>
            <a:pPr algn="just" eaLnBrk="0" hangingPunct="0">
              <a:spcBef>
                <a:spcPct val="20000"/>
              </a:spcBef>
            </a:pPr>
            <a:r>
              <a:rPr lang="en-GB" sz="2000">
                <a:solidFill>
                  <a:srgbClr val="FF0000"/>
                </a:solidFill>
              </a:rPr>
              <a:t>Placebo</a:t>
            </a:r>
            <a:endParaRPr lang="en-GB" sz="200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684213" y="260350"/>
            <a:ext cx="8280400" cy="882650"/>
          </a:xfrm>
        </p:spPr>
        <p:txBody>
          <a:bodyPr/>
          <a:lstStyle/>
          <a:p>
            <a:r>
              <a:rPr lang="en-GB" sz="2800"/>
              <a:t>Homocysteine stroke risk: prospective Studies</a:t>
            </a:r>
          </a:p>
        </p:txBody>
      </p:sp>
      <p:sp>
        <p:nvSpPr>
          <p:cNvPr id="457732" name="Rectangle 4"/>
          <p:cNvSpPr>
            <a:spLocks noChangeArrowheads="1"/>
          </p:cNvSpPr>
          <p:nvPr/>
        </p:nvSpPr>
        <p:spPr bwMode="auto">
          <a:xfrm>
            <a:off x="2843213" y="6237288"/>
            <a:ext cx="2667000" cy="336550"/>
          </a:xfrm>
          <a:prstGeom prst="rect">
            <a:avLst/>
          </a:prstGeom>
          <a:noFill/>
          <a:ln w="9525">
            <a:noFill/>
            <a:miter lim="800000"/>
            <a:headEnd/>
            <a:tailEnd/>
          </a:ln>
          <a:effectLst/>
        </p:spPr>
        <p:txBody>
          <a:bodyPr>
            <a:spAutoFit/>
          </a:bodyPr>
          <a:lstStyle/>
          <a:p>
            <a:pPr algn="l" eaLnBrk="0" hangingPunct="0">
              <a:spcBef>
                <a:spcPct val="50000"/>
              </a:spcBef>
            </a:pPr>
            <a:r>
              <a:rPr lang="en-GB" sz="1600" b="1">
                <a:solidFill>
                  <a:schemeClr val="tx2"/>
                </a:solidFill>
              </a:rPr>
              <a:t>Wald DS, 2002</a:t>
            </a:r>
          </a:p>
        </p:txBody>
      </p:sp>
      <p:sp>
        <p:nvSpPr>
          <p:cNvPr id="457733" name="Text Box 5"/>
          <p:cNvSpPr txBox="1">
            <a:spLocks noChangeArrowheads="1"/>
          </p:cNvSpPr>
          <p:nvPr/>
        </p:nvSpPr>
        <p:spPr bwMode="auto">
          <a:xfrm>
            <a:off x="141288" y="2286000"/>
            <a:ext cx="3200400" cy="1552575"/>
          </a:xfrm>
          <a:prstGeom prst="rect">
            <a:avLst/>
          </a:prstGeom>
          <a:noFill/>
          <a:ln w="9525">
            <a:noFill/>
            <a:miter lim="800000"/>
            <a:headEnd/>
            <a:tailEnd/>
          </a:ln>
          <a:effectLst/>
        </p:spPr>
        <p:txBody>
          <a:bodyPr>
            <a:spAutoFit/>
          </a:bodyPr>
          <a:lstStyle/>
          <a:p>
            <a:pPr algn="l" eaLnBrk="0" hangingPunct="0">
              <a:spcBef>
                <a:spcPct val="50000"/>
              </a:spcBef>
            </a:pPr>
            <a:r>
              <a:rPr lang="en-GB" sz="2400"/>
              <a:t>Odds Ratio for a first Stroke event conferred by 5 </a:t>
            </a:r>
            <a:r>
              <a:rPr lang="en-GB" sz="2400">
                <a:latin typeface="Symbol" pitchFamily="18" charset="2"/>
              </a:rPr>
              <a:t>m</a:t>
            </a:r>
            <a:r>
              <a:rPr lang="en-GB" sz="2400"/>
              <a:t>mol/L of increase in Homocysteine levels.</a:t>
            </a:r>
          </a:p>
        </p:txBody>
      </p:sp>
      <p:pic>
        <p:nvPicPr>
          <p:cNvPr id="457734" name="Picture 6"/>
          <p:cNvPicPr>
            <a:picLocks noChangeAspect="1" noChangeArrowheads="1"/>
          </p:cNvPicPr>
          <p:nvPr/>
        </p:nvPicPr>
        <p:blipFill>
          <a:blip r:embed="rId3" cstate="print"/>
          <a:srcRect/>
          <a:stretch>
            <a:fillRect/>
          </a:stretch>
        </p:blipFill>
        <p:spPr bwMode="auto">
          <a:xfrm>
            <a:off x="3446463" y="1676400"/>
            <a:ext cx="5205412" cy="3552825"/>
          </a:xfrm>
          <a:prstGeom prst="rect">
            <a:avLst/>
          </a:prstGeom>
          <a:noFill/>
          <a:ln w="9525">
            <a:noFill/>
            <a:miter lim="800000"/>
            <a:headEnd/>
            <a:tailEnd/>
          </a:ln>
          <a:effectLst/>
        </p:spPr>
      </p:pic>
      <p:sp>
        <p:nvSpPr>
          <p:cNvPr id="457735" name="Text Box 7"/>
          <p:cNvSpPr txBox="1">
            <a:spLocks noChangeArrowheads="1"/>
          </p:cNvSpPr>
          <p:nvPr/>
        </p:nvSpPr>
        <p:spPr bwMode="auto">
          <a:xfrm>
            <a:off x="4079875" y="1736725"/>
            <a:ext cx="1758950" cy="244475"/>
          </a:xfrm>
          <a:prstGeom prst="rect">
            <a:avLst/>
          </a:prstGeom>
          <a:solidFill>
            <a:schemeClr val="tx1"/>
          </a:solidFill>
          <a:ln w="9525">
            <a:noFill/>
            <a:miter lim="800000"/>
            <a:headEnd/>
            <a:tailEnd/>
          </a:ln>
          <a:effectLst/>
        </p:spPr>
        <p:txBody>
          <a:bodyPr>
            <a:spAutoFit/>
          </a:bodyPr>
          <a:lstStyle/>
          <a:p>
            <a:pPr algn="ctr" eaLnBrk="0" hangingPunct="0">
              <a:spcBef>
                <a:spcPct val="50000"/>
              </a:spcBef>
            </a:pPr>
            <a:r>
              <a:rPr lang="en-GB" sz="1000" b="1">
                <a:solidFill>
                  <a:srgbClr val="000000"/>
                </a:solidFill>
              </a:rPr>
              <a:t>  Total Subj.     years   Stroke</a:t>
            </a:r>
          </a:p>
        </p:txBody>
      </p:sp>
      <p:sp>
        <p:nvSpPr>
          <p:cNvPr id="457736" name="Text Box 8"/>
          <p:cNvSpPr txBox="1">
            <a:spLocks noChangeArrowheads="1"/>
          </p:cNvSpPr>
          <p:nvPr/>
        </p:nvSpPr>
        <p:spPr bwMode="auto">
          <a:xfrm>
            <a:off x="6753225" y="5715000"/>
            <a:ext cx="2109788" cy="336550"/>
          </a:xfrm>
          <a:prstGeom prst="rect">
            <a:avLst/>
          </a:prstGeom>
          <a:noFill/>
          <a:ln w="9525">
            <a:noFill/>
            <a:miter lim="800000"/>
            <a:headEnd/>
            <a:tailEnd/>
          </a:ln>
          <a:effectLst/>
        </p:spPr>
        <p:txBody>
          <a:bodyPr>
            <a:spAutoFit/>
          </a:bodyPr>
          <a:lstStyle/>
          <a:p>
            <a:pPr algn="ctr" eaLnBrk="0" hangingPunct="0">
              <a:spcBef>
                <a:spcPct val="50000"/>
              </a:spcBef>
            </a:pPr>
            <a:r>
              <a:rPr lang="en-GB" sz="1600" b="1">
                <a:solidFill>
                  <a:schemeClr val="tx2"/>
                </a:solidFill>
              </a:rPr>
              <a:t>OR=1.59 (1.29-1.96)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0" y="0"/>
            <a:ext cx="9144000" cy="1219200"/>
          </a:xfrm>
        </p:spPr>
        <p:txBody>
          <a:bodyPr/>
          <a:lstStyle/>
          <a:p>
            <a:r>
              <a:rPr lang="en-GB" sz="2000"/>
              <a:t>Triangulation between Genotype, Biochemical risk marker and Event rate: Mendelian randomization</a:t>
            </a:r>
          </a:p>
        </p:txBody>
      </p:sp>
      <p:sp>
        <p:nvSpPr>
          <p:cNvPr id="459779" name="Text Box 3"/>
          <p:cNvSpPr txBox="1">
            <a:spLocks noChangeArrowheads="1"/>
          </p:cNvSpPr>
          <p:nvPr/>
        </p:nvSpPr>
        <p:spPr bwMode="auto">
          <a:xfrm>
            <a:off x="4191000" y="2209800"/>
            <a:ext cx="657225" cy="457200"/>
          </a:xfrm>
          <a:prstGeom prst="rect">
            <a:avLst/>
          </a:prstGeom>
          <a:noFill/>
          <a:ln w="9525">
            <a:noFill/>
            <a:miter lim="800000"/>
            <a:headEnd/>
            <a:tailEnd/>
          </a:ln>
          <a:effectLst/>
        </p:spPr>
        <p:txBody>
          <a:bodyPr wrap="none">
            <a:spAutoFit/>
          </a:bodyPr>
          <a:lstStyle/>
          <a:p>
            <a:pPr algn="l" eaLnBrk="0" hangingPunct="0"/>
            <a:r>
              <a:rPr lang="en-GB" sz="2400"/>
              <a:t>Hcy</a:t>
            </a:r>
          </a:p>
        </p:txBody>
      </p:sp>
      <p:sp>
        <p:nvSpPr>
          <p:cNvPr id="459780" name="Line 4"/>
          <p:cNvSpPr>
            <a:spLocks noChangeShapeType="1"/>
          </p:cNvSpPr>
          <p:nvPr/>
        </p:nvSpPr>
        <p:spPr bwMode="auto">
          <a:xfrm>
            <a:off x="4953000" y="2743200"/>
            <a:ext cx="1295400" cy="1066800"/>
          </a:xfrm>
          <a:prstGeom prst="line">
            <a:avLst/>
          </a:prstGeom>
          <a:noFill/>
          <a:ln w="38100">
            <a:solidFill>
              <a:schemeClr val="tx1"/>
            </a:solidFill>
            <a:round/>
            <a:headEnd/>
            <a:tailEnd type="triangle" w="med" len="med"/>
          </a:ln>
          <a:effectLst/>
        </p:spPr>
        <p:txBody>
          <a:bodyPr/>
          <a:lstStyle/>
          <a:p>
            <a:endParaRPr lang="en-GB"/>
          </a:p>
        </p:txBody>
      </p:sp>
      <p:sp>
        <p:nvSpPr>
          <p:cNvPr id="459781" name="Text Box 5"/>
          <p:cNvSpPr txBox="1">
            <a:spLocks noChangeArrowheads="1"/>
          </p:cNvSpPr>
          <p:nvPr/>
        </p:nvSpPr>
        <p:spPr bwMode="auto">
          <a:xfrm>
            <a:off x="6172200" y="3733800"/>
            <a:ext cx="982663" cy="457200"/>
          </a:xfrm>
          <a:prstGeom prst="rect">
            <a:avLst/>
          </a:prstGeom>
          <a:noFill/>
          <a:ln w="9525">
            <a:noFill/>
            <a:miter lim="800000"/>
            <a:headEnd/>
            <a:tailEnd/>
          </a:ln>
          <a:effectLst/>
        </p:spPr>
        <p:txBody>
          <a:bodyPr wrap="none">
            <a:spAutoFit/>
          </a:bodyPr>
          <a:lstStyle/>
          <a:p>
            <a:pPr algn="l" eaLnBrk="0" hangingPunct="0"/>
            <a:r>
              <a:rPr lang="en-GB" sz="2400"/>
              <a:t>Stroke</a:t>
            </a:r>
          </a:p>
        </p:txBody>
      </p:sp>
      <p:sp>
        <p:nvSpPr>
          <p:cNvPr id="459782" name="Text Box 6"/>
          <p:cNvSpPr txBox="1">
            <a:spLocks noChangeArrowheads="1"/>
          </p:cNvSpPr>
          <p:nvPr/>
        </p:nvSpPr>
        <p:spPr bwMode="auto">
          <a:xfrm>
            <a:off x="5562600" y="2565400"/>
            <a:ext cx="2101850" cy="1006475"/>
          </a:xfrm>
          <a:prstGeom prst="rect">
            <a:avLst/>
          </a:prstGeom>
          <a:noFill/>
          <a:ln w="9525">
            <a:noFill/>
            <a:miter lim="800000"/>
            <a:headEnd/>
            <a:tailEnd/>
          </a:ln>
          <a:effectLst/>
        </p:spPr>
        <p:txBody>
          <a:bodyPr wrap="none">
            <a:spAutoFit/>
          </a:bodyPr>
          <a:lstStyle/>
          <a:p>
            <a:pPr algn="l" eaLnBrk="0" hangingPunct="0"/>
            <a:r>
              <a:rPr lang="en-GB" sz="2000"/>
              <a:t>5</a:t>
            </a:r>
            <a:r>
              <a:rPr lang="en-GB" sz="2000">
                <a:sym typeface="Symbol" pitchFamily="18" charset="2"/>
              </a:rPr>
              <a:t>mol/L difference</a:t>
            </a:r>
          </a:p>
          <a:p>
            <a:pPr algn="l" eaLnBrk="0" hangingPunct="0"/>
            <a:r>
              <a:rPr lang="en-GB" sz="2000">
                <a:sym typeface="Symbol" pitchFamily="18" charset="2"/>
              </a:rPr>
              <a:t>OR 1.59</a:t>
            </a:r>
          </a:p>
          <a:p>
            <a:pPr algn="l" eaLnBrk="0" hangingPunct="0"/>
            <a:endParaRPr lang="en-GB" sz="2000"/>
          </a:p>
        </p:txBody>
      </p:sp>
      <p:sp>
        <p:nvSpPr>
          <p:cNvPr id="459783" name="Line 7"/>
          <p:cNvSpPr>
            <a:spLocks noChangeShapeType="1"/>
          </p:cNvSpPr>
          <p:nvPr/>
        </p:nvSpPr>
        <p:spPr bwMode="auto">
          <a:xfrm flipV="1">
            <a:off x="2730500" y="2667000"/>
            <a:ext cx="1279525" cy="1143000"/>
          </a:xfrm>
          <a:prstGeom prst="line">
            <a:avLst/>
          </a:prstGeom>
          <a:noFill/>
          <a:ln w="38100">
            <a:solidFill>
              <a:schemeClr val="tx1"/>
            </a:solidFill>
            <a:round/>
            <a:headEnd/>
            <a:tailEnd type="triangle" w="med" len="med"/>
          </a:ln>
          <a:effectLst/>
        </p:spPr>
        <p:txBody>
          <a:bodyPr/>
          <a:lstStyle/>
          <a:p>
            <a:endParaRPr lang="en-GB"/>
          </a:p>
        </p:txBody>
      </p:sp>
      <p:sp>
        <p:nvSpPr>
          <p:cNvPr id="459784" name="Text Box 8"/>
          <p:cNvSpPr txBox="1">
            <a:spLocks noChangeArrowheads="1"/>
          </p:cNvSpPr>
          <p:nvPr/>
        </p:nvSpPr>
        <p:spPr bwMode="auto">
          <a:xfrm>
            <a:off x="1376363" y="3810000"/>
            <a:ext cx="1390650" cy="457200"/>
          </a:xfrm>
          <a:prstGeom prst="rect">
            <a:avLst/>
          </a:prstGeom>
          <a:noFill/>
          <a:ln w="9525">
            <a:noFill/>
            <a:miter lim="800000"/>
            <a:headEnd/>
            <a:tailEnd/>
          </a:ln>
          <a:effectLst/>
        </p:spPr>
        <p:txBody>
          <a:bodyPr wrap="none">
            <a:spAutoFit/>
          </a:bodyPr>
          <a:lstStyle/>
          <a:p>
            <a:pPr algn="l" eaLnBrk="0" hangingPunct="0"/>
            <a:r>
              <a:rPr lang="en-GB" sz="2400"/>
              <a:t>Genotype</a:t>
            </a:r>
          </a:p>
        </p:txBody>
      </p:sp>
      <p:sp>
        <p:nvSpPr>
          <p:cNvPr id="459785" name="Text Box 9"/>
          <p:cNvSpPr txBox="1">
            <a:spLocks noChangeArrowheads="1"/>
          </p:cNvSpPr>
          <p:nvPr/>
        </p:nvSpPr>
        <p:spPr bwMode="auto">
          <a:xfrm>
            <a:off x="773113" y="2514600"/>
            <a:ext cx="2333625" cy="1006475"/>
          </a:xfrm>
          <a:prstGeom prst="rect">
            <a:avLst/>
          </a:prstGeom>
          <a:noFill/>
          <a:ln w="9525">
            <a:noFill/>
            <a:miter lim="800000"/>
            <a:headEnd/>
            <a:tailEnd/>
          </a:ln>
          <a:effectLst/>
        </p:spPr>
        <p:txBody>
          <a:bodyPr>
            <a:spAutoFit/>
          </a:bodyPr>
          <a:lstStyle/>
          <a:p>
            <a:pPr algn="ctr" eaLnBrk="0" hangingPunct="0"/>
            <a:endParaRPr lang="en-GB" sz="2000">
              <a:solidFill>
                <a:schemeClr val="tx2"/>
              </a:solidFill>
            </a:endParaRPr>
          </a:p>
          <a:p>
            <a:pPr algn="ctr" eaLnBrk="0" hangingPunct="0"/>
            <a:endParaRPr lang="en-GB" sz="2000">
              <a:solidFill>
                <a:schemeClr val="tx2"/>
              </a:solidFill>
            </a:endParaRPr>
          </a:p>
          <a:p>
            <a:pPr algn="ctr" eaLnBrk="0" hangingPunct="0"/>
            <a:endParaRPr lang="en-GB" sz="2000">
              <a:solidFill>
                <a:schemeClr val="tx2"/>
              </a:solidFill>
            </a:endParaRPr>
          </a:p>
        </p:txBody>
      </p:sp>
      <p:sp>
        <p:nvSpPr>
          <p:cNvPr id="459786" name="Text Box 10"/>
          <p:cNvSpPr txBox="1">
            <a:spLocks noChangeArrowheads="1"/>
          </p:cNvSpPr>
          <p:nvPr/>
        </p:nvSpPr>
        <p:spPr bwMode="auto">
          <a:xfrm>
            <a:off x="703263" y="1828800"/>
            <a:ext cx="2673350" cy="1506538"/>
          </a:xfrm>
          <a:prstGeom prst="rect">
            <a:avLst/>
          </a:prstGeom>
          <a:noFill/>
          <a:ln w="9525">
            <a:noFill/>
            <a:miter lim="800000"/>
            <a:headEnd/>
            <a:tailEnd/>
          </a:ln>
          <a:effectLst/>
        </p:spPr>
        <p:txBody>
          <a:bodyPr anchor="ctr">
            <a:spAutoFit/>
          </a:bodyPr>
          <a:lstStyle/>
          <a:p>
            <a:pPr algn="ctr" eaLnBrk="0" hangingPunct="0">
              <a:spcBef>
                <a:spcPct val="50000"/>
              </a:spcBef>
            </a:pPr>
            <a:r>
              <a:rPr lang="en-GB" sz="2000"/>
              <a:t>MTFHR/C677T</a:t>
            </a:r>
          </a:p>
          <a:p>
            <a:pPr algn="l" eaLnBrk="0" hangingPunct="0">
              <a:spcBef>
                <a:spcPct val="50000"/>
              </a:spcBef>
            </a:pPr>
            <a:r>
              <a:rPr lang="en-GB" sz="1400" b="1" u="sng"/>
              <a:t>Genotype      %         Hcy levels</a:t>
            </a:r>
          </a:p>
          <a:p>
            <a:pPr algn="l" eaLnBrk="0" hangingPunct="0"/>
            <a:r>
              <a:rPr lang="en-GB" sz="1400" b="1"/>
              <a:t>TT                  10        High </a:t>
            </a:r>
          </a:p>
          <a:p>
            <a:pPr algn="l" eaLnBrk="0" hangingPunct="0"/>
            <a:r>
              <a:rPr lang="en-GB" sz="1400" b="1"/>
              <a:t>CT                  43       Medium</a:t>
            </a:r>
          </a:p>
          <a:p>
            <a:pPr algn="l" eaLnBrk="0" hangingPunct="0"/>
            <a:r>
              <a:rPr lang="en-GB" sz="1400" b="1"/>
              <a:t>CC                  47        Low</a:t>
            </a:r>
            <a:r>
              <a:rPr lang="en-GB" sz="1400" b="1">
                <a:solidFill>
                  <a:srgbClr val="1C1C1C"/>
                </a:solidFill>
              </a:rPr>
              <a:t> </a:t>
            </a:r>
            <a:r>
              <a:rPr lang="en-GB" sz="2400">
                <a:solidFill>
                  <a:srgbClr val="1C1C1C"/>
                </a:solidFill>
              </a:rPr>
              <a:t> </a:t>
            </a:r>
            <a:r>
              <a:rPr lang="en-GB" sz="1400">
                <a:solidFill>
                  <a:srgbClr val="1C1C1C"/>
                </a:solidFill>
              </a:rPr>
              <a:t>              </a:t>
            </a:r>
            <a:r>
              <a:rPr lang="en-GB" sz="2400">
                <a:solidFill>
                  <a:srgbClr val="1C1C1C"/>
                </a:solidFill>
              </a:rPr>
              <a:t>   </a:t>
            </a:r>
          </a:p>
        </p:txBody>
      </p:sp>
      <p:sp>
        <p:nvSpPr>
          <p:cNvPr id="459787" name="Line 11"/>
          <p:cNvSpPr>
            <a:spLocks noChangeShapeType="1"/>
          </p:cNvSpPr>
          <p:nvPr/>
        </p:nvSpPr>
        <p:spPr bwMode="auto">
          <a:xfrm>
            <a:off x="2813050" y="4038600"/>
            <a:ext cx="3376613" cy="0"/>
          </a:xfrm>
          <a:prstGeom prst="line">
            <a:avLst/>
          </a:prstGeom>
          <a:noFill/>
          <a:ln w="38100">
            <a:solidFill>
              <a:schemeClr val="tx1"/>
            </a:solidFill>
            <a:round/>
            <a:headEnd/>
            <a:tailEnd type="triangle" w="med" len="med"/>
          </a:ln>
          <a:effectLst/>
        </p:spPr>
        <p:txBody>
          <a:bodyPr/>
          <a:lstStyle/>
          <a:p>
            <a:endParaRPr lang="en-GB"/>
          </a:p>
        </p:txBody>
      </p:sp>
      <p:sp>
        <p:nvSpPr>
          <p:cNvPr id="459788" name="Text Box 12"/>
          <p:cNvSpPr txBox="1">
            <a:spLocks noChangeArrowheads="1"/>
          </p:cNvSpPr>
          <p:nvPr/>
        </p:nvSpPr>
        <p:spPr bwMode="auto">
          <a:xfrm>
            <a:off x="3305175" y="1905000"/>
            <a:ext cx="2533650" cy="304800"/>
          </a:xfrm>
          <a:prstGeom prst="rect">
            <a:avLst/>
          </a:prstGeom>
          <a:noFill/>
          <a:ln w="9525">
            <a:noFill/>
            <a:miter lim="800000"/>
            <a:headEnd/>
            <a:tailEnd/>
          </a:ln>
          <a:effectLst/>
        </p:spPr>
        <p:txBody>
          <a:bodyPr>
            <a:spAutoFit/>
          </a:bodyPr>
          <a:lstStyle/>
          <a:p>
            <a:pPr algn="ctr" eaLnBrk="0" hangingPunct="0">
              <a:spcBef>
                <a:spcPct val="50000"/>
              </a:spcBef>
            </a:pPr>
            <a:r>
              <a:rPr lang="en-GB" sz="1400" b="1"/>
              <a:t>(Intermediate Phenotype=IP)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0" y="260350"/>
            <a:ext cx="9144000" cy="685800"/>
          </a:xfrm>
        </p:spPr>
        <p:txBody>
          <a:bodyPr/>
          <a:lstStyle/>
          <a:p>
            <a:r>
              <a:rPr lang="en-GB" sz="3200"/>
              <a:t>MTHFR polymorphism and plasma </a:t>
            </a:r>
            <a:r>
              <a:rPr lang="en-GB" sz="2800"/>
              <a:t>Homocysteine</a:t>
            </a:r>
          </a:p>
        </p:txBody>
      </p:sp>
      <p:graphicFrame>
        <p:nvGraphicFramePr>
          <p:cNvPr id="461827" name="Object 3"/>
          <p:cNvGraphicFramePr>
            <a:graphicFrameLocks noChangeAspect="1"/>
          </p:cNvGraphicFramePr>
          <p:nvPr/>
        </p:nvGraphicFramePr>
        <p:xfrm>
          <a:off x="914400" y="1066800"/>
          <a:ext cx="7350125" cy="5410200"/>
        </p:xfrm>
        <a:graphic>
          <a:graphicData uri="http://schemas.openxmlformats.org/presentationml/2006/ole">
            <mc:AlternateContent xmlns:mc="http://schemas.openxmlformats.org/markup-compatibility/2006">
              <mc:Choice xmlns:v="urn:schemas-microsoft-com:vml" Requires="v">
                <p:oleObj spid="_x0000_s3075" name="Picture" r:id="rId4" imgW="5258520" imgH="4417200" progId="Word.Picture.8">
                  <p:embed/>
                </p:oleObj>
              </mc:Choice>
              <mc:Fallback>
                <p:oleObj name="Picture" r:id="rId4" imgW="5258520" imgH="44172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066800"/>
                        <a:ext cx="7350125"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828" name="Text Box 4"/>
          <p:cNvSpPr txBox="1">
            <a:spLocks noChangeArrowheads="1"/>
          </p:cNvSpPr>
          <p:nvPr/>
        </p:nvSpPr>
        <p:spPr bwMode="auto">
          <a:xfrm>
            <a:off x="6400800" y="5851525"/>
            <a:ext cx="1898650" cy="290513"/>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GB" sz="1300" b="1">
                <a:solidFill>
                  <a:srgbClr val="000000"/>
                </a:solidFill>
              </a:rPr>
              <a:t>1.93</a:t>
            </a:r>
            <a:r>
              <a:rPr lang="en-GB" sz="1300">
                <a:solidFill>
                  <a:srgbClr val="000000"/>
                </a:solidFill>
                <a:latin typeface="Symbol" pitchFamily="18" charset="2"/>
              </a:rPr>
              <a:t>m</a:t>
            </a:r>
            <a:r>
              <a:rPr lang="en-GB" sz="1300">
                <a:solidFill>
                  <a:srgbClr val="000000"/>
                </a:solidFill>
              </a:rPr>
              <a:t>mol/L</a:t>
            </a:r>
            <a:r>
              <a:rPr lang="en-GB" sz="1300" b="1">
                <a:solidFill>
                  <a:srgbClr val="000000"/>
                </a:solidFill>
              </a:rPr>
              <a:t> (1.38-2.47)</a:t>
            </a:r>
          </a:p>
        </p:txBody>
      </p:sp>
      <p:sp>
        <p:nvSpPr>
          <p:cNvPr id="461829" name="Text Box 5"/>
          <p:cNvSpPr txBox="1">
            <a:spLocks noChangeArrowheads="1"/>
          </p:cNvSpPr>
          <p:nvPr/>
        </p:nvSpPr>
        <p:spPr bwMode="auto">
          <a:xfrm>
            <a:off x="914400" y="6248400"/>
            <a:ext cx="2320925" cy="260350"/>
          </a:xfrm>
          <a:prstGeom prst="rect">
            <a:avLst/>
          </a:prstGeom>
          <a:noFill/>
          <a:ln w="9525">
            <a:noFill/>
            <a:miter lim="800000"/>
            <a:headEnd/>
            <a:tailEnd/>
          </a:ln>
          <a:effectLst/>
        </p:spPr>
        <p:txBody>
          <a:bodyPr>
            <a:spAutoFit/>
          </a:bodyPr>
          <a:lstStyle/>
          <a:p>
            <a:pPr algn="just" eaLnBrk="0" hangingPunct="0">
              <a:spcBef>
                <a:spcPct val="50000"/>
              </a:spcBef>
            </a:pPr>
            <a:r>
              <a:rPr lang="en-GB" sz="1100">
                <a:solidFill>
                  <a:srgbClr val="000000"/>
                </a:solidFill>
              </a:rPr>
              <a:t>Test for overall efect= </a:t>
            </a:r>
            <a:r>
              <a:rPr lang="en-GB" sz="1100" b="1">
                <a:solidFill>
                  <a:srgbClr val="000000"/>
                </a:solidFill>
              </a:rPr>
              <a:t>P&lt;0.0001</a:t>
            </a:r>
          </a:p>
        </p:txBody>
      </p:sp>
      <p:sp>
        <p:nvSpPr>
          <p:cNvPr id="461830" name="Line 6"/>
          <p:cNvSpPr>
            <a:spLocks noChangeShapeType="1"/>
          </p:cNvSpPr>
          <p:nvPr/>
        </p:nvSpPr>
        <p:spPr bwMode="auto">
          <a:xfrm>
            <a:off x="958850" y="6138863"/>
            <a:ext cx="1336675" cy="0"/>
          </a:xfrm>
          <a:prstGeom prst="line">
            <a:avLst/>
          </a:prstGeom>
          <a:noFill/>
          <a:ln w="76200">
            <a:solidFill>
              <a:schemeClr val="bg1"/>
            </a:solidFill>
            <a:round/>
            <a:headEnd/>
            <a:tailEnd/>
          </a:ln>
          <a:effectLst/>
        </p:spPr>
        <p:txBody>
          <a:bodyPr/>
          <a:lstStyle/>
          <a:p>
            <a:endParaRPr lang="en-GB"/>
          </a:p>
        </p:txBody>
      </p:sp>
      <p:sp>
        <p:nvSpPr>
          <p:cNvPr id="461831" name="Text Box 7"/>
          <p:cNvSpPr txBox="1">
            <a:spLocks noChangeArrowheads="1"/>
          </p:cNvSpPr>
          <p:nvPr/>
        </p:nvSpPr>
        <p:spPr bwMode="auto">
          <a:xfrm>
            <a:off x="5345113" y="1066800"/>
            <a:ext cx="1408112" cy="457200"/>
          </a:xfrm>
          <a:prstGeom prst="rect">
            <a:avLst/>
          </a:prstGeom>
          <a:noFill/>
          <a:ln w="9525">
            <a:noFill/>
            <a:miter lim="800000"/>
            <a:headEnd/>
            <a:tailEnd/>
          </a:ln>
          <a:effectLst/>
        </p:spPr>
        <p:txBody>
          <a:bodyPr>
            <a:spAutoFit/>
          </a:bodyPr>
          <a:lstStyle/>
          <a:p>
            <a:pPr algn="ctr" eaLnBrk="0" hangingPunct="0">
              <a:spcBef>
                <a:spcPct val="50000"/>
              </a:spcBef>
            </a:pPr>
            <a:endParaRPr lang="en-US" sz="2400">
              <a:solidFill>
                <a:schemeClr val="tx2"/>
              </a:solidFill>
            </a:endParaRPr>
          </a:p>
        </p:txBody>
      </p:sp>
      <p:sp>
        <p:nvSpPr>
          <p:cNvPr id="461832" name="Text Box 8"/>
          <p:cNvSpPr txBox="1">
            <a:spLocks noChangeArrowheads="1"/>
          </p:cNvSpPr>
          <p:nvPr/>
        </p:nvSpPr>
        <p:spPr bwMode="auto">
          <a:xfrm>
            <a:off x="4924425" y="1066800"/>
            <a:ext cx="2179638" cy="476250"/>
          </a:xfrm>
          <a:prstGeom prst="rect">
            <a:avLst/>
          </a:prstGeom>
          <a:solidFill>
            <a:schemeClr val="bg1"/>
          </a:solidFill>
          <a:ln w="9525">
            <a:noFill/>
            <a:miter lim="800000"/>
            <a:headEnd/>
            <a:tailEnd/>
          </a:ln>
          <a:effectLst/>
        </p:spPr>
        <p:txBody>
          <a:bodyPr>
            <a:spAutoFit/>
          </a:bodyPr>
          <a:lstStyle/>
          <a:p>
            <a:pPr algn="ctr" eaLnBrk="0" hangingPunct="0">
              <a:lnSpc>
                <a:spcPct val="90000"/>
              </a:lnSpc>
            </a:pPr>
            <a:r>
              <a:rPr lang="en-GB" sz="1400" b="1">
                <a:solidFill>
                  <a:srgbClr val="000000"/>
                </a:solidFill>
              </a:rPr>
              <a:t>TT vs CC</a:t>
            </a:r>
          </a:p>
          <a:p>
            <a:pPr algn="ctr" eaLnBrk="0" hangingPunct="0">
              <a:lnSpc>
                <a:spcPct val="90000"/>
              </a:lnSpc>
            </a:pPr>
            <a:r>
              <a:rPr lang="en-GB" sz="1400" b="1">
                <a:solidFill>
                  <a:srgbClr val="000000"/>
                </a:solidFill>
              </a:rPr>
              <a:t>Mean difference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4289425" y="2209800"/>
            <a:ext cx="709613" cy="457200"/>
          </a:xfrm>
          <a:prstGeom prst="rect">
            <a:avLst/>
          </a:prstGeom>
          <a:noFill/>
          <a:ln w="9525">
            <a:noFill/>
            <a:miter lim="800000"/>
            <a:headEnd/>
            <a:tailEnd/>
          </a:ln>
          <a:effectLst/>
        </p:spPr>
        <p:txBody>
          <a:bodyPr wrap="none">
            <a:spAutoFit/>
          </a:bodyPr>
          <a:lstStyle/>
          <a:p>
            <a:pPr algn="l" eaLnBrk="0" hangingPunct="0"/>
            <a:r>
              <a:rPr lang="en-GB" sz="2400">
                <a:solidFill>
                  <a:schemeClr val="tx2"/>
                </a:solidFill>
              </a:rPr>
              <a:t>Hcy</a:t>
            </a:r>
          </a:p>
        </p:txBody>
      </p:sp>
      <p:sp>
        <p:nvSpPr>
          <p:cNvPr id="463875" name="Line 3"/>
          <p:cNvSpPr>
            <a:spLocks noChangeShapeType="1"/>
          </p:cNvSpPr>
          <p:nvPr/>
        </p:nvSpPr>
        <p:spPr bwMode="auto">
          <a:xfrm>
            <a:off x="5051425" y="2743200"/>
            <a:ext cx="1295400" cy="1066800"/>
          </a:xfrm>
          <a:prstGeom prst="line">
            <a:avLst/>
          </a:prstGeom>
          <a:noFill/>
          <a:ln w="38100">
            <a:solidFill>
              <a:schemeClr val="tx1"/>
            </a:solidFill>
            <a:round/>
            <a:headEnd/>
            <a:tailEnd type="triangle" w="med" len="med"/>
          </a:ln>
          <a:effectLst/>
        </p:spPr>
        <p:txBody>
          <a:bodyPr/>
          <a:lstStyle/>
          <a:p>
            <a:endParaRPr lang="en-GB"/>
          </a:p>
        </p:txBody>
      </p:sp>
      <p:sp>
        <p:nvSpPr>
          <p:cNvPr id="463876" name="Text Box 4"/>
          <p:cNvSpPr txBox="1">
            <a:spLocks noChangeArrowheads="1"/>
          </p:cNvSpPr>
          <p:nvPr/>
        </p:nvSpPr>
        <p:spPr bwMode="auto">
          <a:xfrm>
            <a:off x="6405563" y="3886200"/>
            <a:ext cx="1065212" cy="457200"/>
          </a:xfrm>
          <a:prstGeom prst="rect">
            <a:avLst/>
          </a:prstGeom>
          <a:noFill/>
          <a:ln w="9525">
            <a:noFill/>
            <a:miter lim="800000"/>
            <a:headEnd/>
            <a:tailEnd/>
          </a:ln>
          <a:effectLst/>
        </p:spPr>
        <p:txBody>
          <a:bodyPr wrap="none">
            <a:spAutoFit/>
          </a:bodyPr>
          <a:lstStyle/>
          <a:p>
            <a:pPr algn="ctr" eaLnBrk="0" hangingPunct="0"/>
            <a:r>
              <a:rPr lang="en-GB" sz="2400">
                <a:solidFill>
                  <a:schemeClr val="tx2"/>
                </a:solidFill>
              </a:rPr>
              <a:t>Stroke</a:t>
            </a:r>
          </a:p>
        </p:txBody>
      </p:sp>
      <p:sp>
        <p:nvSpPr>
          <p:cNvPr id="463877" name="Text Box 5"/>
          <p:cNvSpPr txBox="1">
            <a:spLocks noChangeArrowheads="1"/>
          </p:cNvSpPr>
          <p:nvPr/>
        </p:nvSpPr>
        <p:spPr bwMode="auto">
          <a:xfrm>
            <a:off x="5661025" y="2565400"/>
            <a:ext cx="2276475" cy="1006475"/>
          </a:xfrm>
          <a:prstGeom prst="rect">
            <a:avLst/>
          </a:prstGeom>
          <a:noFill/>
          <a:ln w="9525">
            <a:noFill/>
            <a:miter lim="800000"/>
            <a:headEnd/>
            <a:tailEnd/>
          </a:ln>
          <a:effectLst/>
        </p:spPr>
        <p:txBody>
          <a:bodyPr wrap="none">
            <a:spAutoFit/>
          </a:bodyPr>
          <a:lstStyle/>
          <a:p>
            <a:pPr algn="l" eaLnBrk="0" hangingPunct="0"/>
            <a:r>
              <a:rPr lang="en-GB" sz="2000">
                <a:solidFill>
                  <a:schemeClr val="tx2"/>
                </a:solidFill>
              </a:rPr>
              <a:t>5</a:t>
            </a:r>
            <a:r>
              <a:rPr lang="en-GB" sz="2000">
                <a:solidFill>
                  <a:schemeClr val="tx2"/>
                </a:solidFill>
                <a:sym typeface="Symbol" pitchFamily="18" charset="2"/>
              </a:rPr>
              <a:t>mol/L difference</a:t>
            </a:r>
          </a:p>
          <a:p>
            <a:pPr algn="l" eaLnBrk="0" hangingPunct="0"/>
            <a:r>
              <a:rPr lang="en-GB" sz="2000">
                <a:solidFill>
                  <a:schemeClr val="tx2"/>
                </a:solidFill>
                <a:sym typeface="Symbol" pitchFamily="18" charset="2"/>
              </a:rPr>
              <a:t>RR 1.59</a:t>
            </a:r>
          </a:p>
          <a:p>
            <a:pPr algn="l" eaLnBrk="0" hangingPunct="0"/>
            <a:endParaRPr lang="en-GB" sz="2000">
              <a:solidFill>
                <a:schemeClr val="tx2"/>
              </a:solidFill>
            </a:endParaRPr>
          </a:p>
        </p:txBody>
      </p:sp>
      <p:sp>
        <p:nvSpPr>
          <p:cNvPr id="463878" name="Line 6"/>
          <p:cNvSpPr>
            <a:spLocks noChangeShapeType="1"/>
          </p:cNvSpPr>
          <p:nvPr/>
        </p:nvSpPr>
        <p:spPr bwMode="auto">
          <a:xfrm flipV="1">
            <a:off x="2619375" y="2743200"/>
            <a:ext cx="1295400" cy="1143000"/>
          </a:xfrm>
          <a:prstGeom prst="line">
            <a:avLst/>
          </a:prstGeom>
          <a:noFill/>
          <a:ln w="38100">
            <a:solidFill>
              <a:schemeClr val="tx1"/>
            </a:solidFill>
            <a:round/>
            <a:headEnd/>
            <a:tailEnd type="triangle" w="med" len="med"/>
          </a:ln>
          <a:effectLst/>
        </p:spPr>
        <p:txBody>
          <a:bodyPr/>
          <a:lstStyle/>
          <a:p>
            <a:endParaRPr lang="en-GB"/>
          </a:p>
        </p:txBody>
      </p:sp>
      <p:sp>
        <p:nvSpPr>
          <p:cNvPr id="463879" name="Text Box 7"/>
          <p:cNvSpPr txBox="1">
            <a:spLocks noChangeArrowheads="1"/>
          </p:cNvSpPr>
          <p:nvPr/>
        </p:nvSpPr>
        <p:spPr bwMode="auto">
          <a:xfrm>
            <a:off x="1247775" y="3886200"/>
            <a:ext cx="1506538" cy="457200"/>
          </a:xfrm>
          <a:prstGeom prst="rect">
            <a:avLst/>
          </a:prstGeom>
          <a:noFill/>
          <a:ln w="9525">
            <a:noFill/>
            <a:miter lim="800000"/>
            <a:headEnd/>
            <a:tailEnd/>
          </a:ln>
          <a:effectLst/>
        </p:spPr>
        <p:txBody>
          <a:bodyPr wrap="none">
            <a:spAutoFit/>
          </a:bodyPr>
          <a:lstStyle/>
          <a:p>
            <a:pPr algn="l" eaLnBrk="0" hangingPunct="0"/>
            <a:r>
              <a:rPr lang="en-GB" sz="2400">
                <a:solidFill>
                  <a:schemeClr val="tx2"/>
                </a:solidFill>
              </a:rPr>
              <a:t>Genotype</a:t>
            </a:r>
          </a:p>
        </p:txBody>
      </p:sp>
      <p:sp>
        <p:nvSpPr>
          <p:cNvPr id="463880" name="Text Box 8"/>
          <p:cNvSpPr txBox="1">
            <a:spLocks noChangeArrowheads="1"/>
          </p:cNvSpPr>
          <p:nvPr/>
        </p:nvSpPr>
        <p:spPr bwMode="auto">
          <a:xfrm>
            <a:off x="1247775" y="2667000"/>
            <a:ext cx="1981200" cy="701675"/>
          </a:xfrm>
          <a:prstGeom prst="rect">
            <a:avLst/>
          </a:prstGeom>
          <a:noFill/>
          <a:ln w="9525">
            <a:noFill/>
            <a:miter lim="800000"/>
            <a:headEnd/>
            <a:tailEnd/>
          </a:ln>
          <a:effectLst/>
        </p:spPr>
        <p:txBody>
          <a:bodyPr>
            <a:spAutoFit/>
          </a:bodyPr>
          <a:lstStyle/>
          <a:p>
            <a:pPr algn="ctr" eaLnBrk="0" hangingPunct="0"/>
            <a:r>
              <a:rPr lang="en-GB" sz="2000">
                <a:solidFill>
                  <a:schemeClr val="tx2"/>
                </a:solidFill>
              </a:rPr>
              <a:t>TT vs. CC</a:t>
            </a:r>
          </a:p>
          <a:p>
            <a:pPr algn="ctr" eaLnBrk="0" hangingPunct="0"/>
            <a:r>
              <a:rPr lang="en-GB" sz="2000">
                <a:solidFill>
                  <a:schemeClr val="tx2"/>
                </a:solidFill>
              </a:rPr>
              <a:t>1.93 </a:t>
            </a:r>
            <a:r>
              <a:rPr lang="en-GB" sz="2000">
                <a:solidFill>
                  <a:schemeClr val="tx2"/>
                </a:solidFill>
                <a:sym typeface="Symbol" pitchFamily="18" charset="2"/>
              </a:rPr>
              <a:t>mol/L</a:t>
            </a:r>
            <a:endParaRPr lang="en-GB" sz="2000">
              <a:solidFill>
                <a:schemeClr val="tx2"/>
              </a:solidFill>
            </a:endParaRPr>
          </a:p>
        </p:txBody>
      </p:sp>
      <p:sp>
        <p:nvSpPr>
          <p:cNvPr id="463881" name="Line 9"/>
          <p:cNvSpPr>
            <a:spLocks noChangeShapeType="1"/>
          </p:cNvSpPr>
          <p:nvPr/>
        </p:nvSpPr>
        <p:spPr bwMode="auto">
          <a:xfrm>
            <a:off x="2343150" y="4292600"/>
            <a:ext cx="4510088" cy="0"/>
          </a:xfrm>
          <a:prstGeom prst="line">
            <a:avLst/>
          </a:prstGeom>
          <a:noFill/>
          <a:ln w="38100">
            <a:solidFill>
              <a:schemeClr val="tx1"/>
            </a:solidFill>
            <a:round/>
            <a:headEnd/>
            <a:tailEnd type="triangle" w="med" len="med"/>
          </a:ln>
          <a:effectLst/>
        </p:spPr>
        <p:txBody>
          <a:bodyPr/>
          <a:lstStyle/>
          <a:p>
            <a:endParaRPr lang="en-GB"/>
          </a:p>
        </p:txBody>
      </p:sp>
      <p:sp>
        <p:nvSpPr>
          <p:cNvPr id="463882" name="Text Box 10"/>
          <p:cNvSpPr txBox="1">
            <a:spLocks noChangeArrowheads="1"/>
          </p:cNvSpPr>
          <p:nvPr/>
        </p:nvSpPr>
        <p:spPr bwMode="auto">
          <a:xfrm>
            <a:off x="1846263" y="4419600"/>
            <a:ext cx="5383212" cy="1616075"/>
          </a:xfrm>
          <a:prstGeom prst="rect">
            <a:avLst/>
          </a:prstGeom>
          <a:noFill/>
          <a:ln w="9525">
            <a:noFill/>
            <a:miter lim="800000"/>
            <a:headEnd/>
            <a:tailEnd/>
          </a:ln>
          <a:effectLst/>
        </p:spPr>
        <p:txBody>
          <a:bodyPr>
            <a:spAutoFit/>
          </a:bodyPr>
          <a:lstStyle/>
          <a:p>
            <a:pPr algn="ctr" eaLnBrk="0" hangingPunct="0"/>
            <a:r>
              <a:rPr lang="en-GB" sz="2000">
                <a:solidFill>
                  <a:schemeClr val="tx2"/>
                </a:solidFill>
              </a:rPr>
              <a:t>Predicted increment in risk</a:t>
            </a:r>
          </a:p>
          <a:p>
            <a:pPr algn="ctr" eaLnBrk="0" hangingPunct="0"/>
            <a:r>
              <a:rPr lang="en-GB" sz="2000">
                <a:solidFill>
                  <a:schemeClr val="tx2"/>
                </a:solidFill>
                <a:sym typeface="Symbol" pitchFamily="18" charset="2"/>
              </a:rPr>
              <a:t>1.20 (95%CI: 1.14-1.26)</a:t>
            </a:r>
          </a:p>
          <a:p>
            <a:pPr algn="ctr" eaLnBrk="0" hangingPunct="0"/>
            <a:r>
              <a:rPr lang="en-GB" sz="2000">
                <a:solidFill>
                  <a:schemeClr val="tx2"/>
                </a:solidFill>
                <a:sym typeface="Symbol" pitchFamily="18" charset="2"/>
              </a:rPr>
              <a:t>For TT subjects in comparison with CC-subjects</a:t>
            </a:r>
          </a:p>
          <a:p>
            <a:pPr algn="ctr" eaLnBrk="0" hangingPunct="0"/>
            <a:endParaRPr lang="en-GB" sz="2000">
              <a:solidFill>
                <a:schemeClr val="tx2"/>
              </a:solidFill>
            </a:endParaRPr>
          </a:p>
        </p:txBody>
      </p:sp>
      <p:sp>
        <p:nvSpPr>
          <p:cNvPr id="463883" name="Rectangle 11"/>
          <p:cNvSpPr>
            <a:spLocks noGrp="1" noChangeArrowheads="1"/>
          </p:cNvSpPr>
          <p:nvPr>
            <p:ph type="title" idx="4294967295"/>
          </p:nvPr>
        </p:nvSpPr>
        <p:spPr>
          <a:xfrm>
            <a:off x="0" y="0"/>
            <a:ext cx="9144000" cy="1196975"/>
          </a:xfrm>
        </p:spPr>
        <p:txBody>
          <a:bodyPr/>
          <a:lstStyle/>
          <a:p>
            <a:r>
              <a:rPr lang="en-GB" sz="3600"/>
              <a:t>Triangulation between Genotype, Biochemical risk marker and Event rate</a:t>
            </a:r>
            <a:endParaRPr lang="en-GB"/>
          </a:p>
        </p:txBody>
      </p:sp>
      <p:sp>
        <p:nvSpPr>
          <p:cNvPr id="463884" name="Text Box 12"/>
          <p:cNvSpPr txBox="1">
            <a:spLocks noChangeArrowheads="1"/>
          </p:cNvSpPr>
          <p:nvPr/>
        </p:nvSpPr>
        <p:spPr bwMode="auto">
          <a:xfrm>
            <a:off x="3059113" y="6237288"/>
            <a:ext cx="2357437" cy="304800"/>
          </a:xfrm>
          <a:prstGeom prst="rect">
            <a:avLst/>
          </a:prstGeom>
          <a:noFill/>
          <a:ln w="12700">
            <a:noFill/>
            <a:miter lim="800000"/>
            <a:headEnd type="none" w="sm" len="sm"/>
            <a:tailEnd type="none" w="sm" len="sm"/>
          </a:ln>
          <a:effectLst/>
        </p:spPr>
        <p:txBody>
          <a:bodyPr wrap="none">
            <a:spAutoFit/>
          </a:bodyPr>
          <a:lstStyle/>
          <a:p>
            <a:pPr algn="l" eaLnBrk="0" hangingPunct="0"/>
            <a:r>
              <a:rPr lang="en-GB" sz="1400" b="1">
                <a:solidFill>
                  <a:schemeClr val="tx2"/>
                </a:solidFill>
              </a:rPr>
              <a:t>Lancet </a:t>
            </a:r>
            <a:r>
              <a:rPr lang="en-US" sz="1400" b="1">
                <a:solidFill>
                  <a:schemeClr val="tx2"/>
                </a:solidFill>
              </a:rPr>
              <a:t>2005; 365: 224-232</a:t>
            </a:r>
            <a:endParaRPr lang="en-GB" sz="1400" b="1">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79388" y="260350"/>
            <a:ext cx="8763000" cy="536575"/>
          </a:xfrm>
        </p:spPr>
        <p:txBody>
          <a:bodyPr>
            <a:normAutofit fontScale="90000"/>
          </a:bodyPr>
          <a:lstStyle/>
          <a:p>
            <a:r>
              <a:rPr lang="en-GB" sz="3600"/>
              <a:t>MTHFR polymorphism and Risk of Stroke</a:t>
            </a:r>
            <a:endParaRPr lang="en-GB"/>
          </a:p>
        </p:txBody>
      </p:sp>
      <p:graphicFrame>
        <p:nvGraphicFramePr>
          <p:cNvPr id="465923" name="Object 3"/>
          <p:cNvGraphicFramePr>
            <a:graphicFrameLocks noChangeAspect="1"/>
          </p:cNvGraphicFramePr>
          <p:nvPr/>
        </p:nvGraphicFramePr>
        <p:xfrm>
          <a:off x="1125538" y="914400"/>
          <a:ext cx="6681787" cy="5638800"/>
        </p:xfrm>
        <a:graphic>
          <a:graphicData uri="http://schemas.openxmlformats.org/presentationml/2006/ole">
            <mc:AlternateContent xmlns:mc="http://schemas.openxmlformats.org/markup-compatibility/2006">
              <mc:Choice xmlns:v="urn:schemas-microsoft-com:vml" Requires="v">
                <p:oleObj spid="_x0000_s4099" name="Picture" r:id="rId4" imgW="5258520" imgH="3834720" progId="Word.Picture.8">
                  <p:embed/>
                </p:oleObj>
              </mc:Choice>
              <mc:Fallback>
                <p:oleObj name="Picture" r:id="rId4" imgW="5258520" imgH="383472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914400"/>
                        <a:ext cx="6681787"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24" name="Text Box 4"/>
          <p:cNvSpPr txBox="1">
            <a:spLocks noChangeArrowheads="1"/>
          </p:cNvSpPr>
          <p:nvPr/>
        </p:nvSpPr>
        <p:spPr bwMode="auto">
          <a:xfrm>
            <a:off x="4572000" y="1066800"/>
            <a:ext cx="1336675" cy="336550"/>
          </a:xfrm>
          <a:prstGeom prst="rect">
            <a:avLst/>
          </a:prstGeom>
          <a:noFill/>
          <a:ln w="9525">
            <a:noFill/>
            <a:miter lim="800000"/>
            <a:headEnd/>
            <a:tailEnd/>
          </a:ln>
          <a:effectLst/>
        </p:spPr>
        <p:txBody>
          <a:bodyPr>
            <a:spAutoFit/>
          </a:bodyPr>
          <a:lstStyle/>
          <a:p>
            <a:pPr algn="ctr" eaLnBrk="0" hangingPunct="0">
              <a:spcBef>
                <a:spcPct val="50000"/>
              </a:spcBef>
            </a:pPr>
            <a:r>
              <a:rPr lang="en-GB" sz="1600" b="1">
                <a:solidFill>
                  <a:srgbClr val="000000"/>
                </a:solidFill>
              </a:rPr>
              <a:t>TT vs CC</a:t>
            </a:r>
          </a:p>
        </p:txBody>
      </p:sp>
      <p:sp>
        <p:nvSpPr>
          <p:cNvPr id="465925" name="Text Box 5"/>
          <p:cNvSpPr txBox="1">
            <a:spLocks noChangeArrowheads="1"/>
          </p:cNvSpPr>
          <p:nvPr/>
        </p:nvSpPr>
        <p:spPr bwMode="auto">
          <a:xfrm>
            <a:off x="5978525" y="5586413"/>
            <a:ext cx="1617663" cy="581025"/>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GB" sz="1600" b="1">
                <a:solidFill>
                  <a:srgbClr val="000000"/>
                </a:solidFill>
              </a:rPr>
              <a:t>1.26 (1.14-1.40)</a:t>
            </a:r>
          </a:p>
        </p:txBody>
      </p:sp>
      <p:sp>
        <p:nvSpPr>
          <p:cNvPr id="465926" name="Text Box 6"/>
          <p:cNvSpPr txBox="1">
            <a:spLocks noChangeArrowheads="1"/>
          </p:cNvSpPr>
          <p:nvPr/>
        </p:nvSpPr>
        <p:spPr bwMode="auto">
          <a:xfrm>
            <a:off x="1187450" y="5876925"/>
            <a:ext cx="2879725" cy="304800"/>
          </a:xfrm>
          <a:prstGeom prst="rect">
            <a:avLst/>
          </a:prstGeom>
          <a:solidFill>
            <a:schemeClr val="bg1"/>
          </a:solidFill>
          <a:ln w="9525">
            <a:noFill/>
            <a:miter lim="800000"/>
            <a:headEnd/>
            <a:tailEnd/>
          </a:ln>
          <a:effectLst/>
        </p:spPr>
        <p:txBody>
          <a:bodyPr>
            <a:spAutoFit/>
          </a:bodyPr>
          <a:lstStyle/>
          <a:p>
            <a:pPr algn="just" eaLnBrk="0" hangingPunct="0">
              <a:spcBef>
                <a:spcPct val="50000"/>
              </a:spcBef>
            </a:pPr>
            <a:r>
              <a:rPr lang="en-GB" sz="1400">
                <a:solidFill>
                  <a:srgbClr val="000000"/>
                </a:solidFill>
              </a:rPr>
              <a:t>Test for overall effect= P&lt;0.0001</a:t>
            </a:r>
          </a:p>
        </p:txBody>
      </p:sp>
      <p:sp>
        <p:nvSpPr>
          <p:cNvPr id="465927" name="Text Box 7"/>
          <p:cNvSpPr txBox="1">
            <a:spLocks noChangeArrowheads="1"/>
          </p:cNvSpPr>
          <p:nvPr/>
        </p:nvSpPr>
        <p:spPr bwMode="auto">
          <a:xfrm>
            <a:off x="2285984" y="6357958"/>
            <a:ext cx="2357437" cy="304800"/>
          </a:xfrm>
          <a:prstGeom prst="rect">
            <a:avLst/>
          </a:prstGeom>
          <a:noFill/>
          <a:ln w="12700">
            <a:noFill/>
            <a:miter lim="800000"/>
            <a:headEnd type="none" w="sm" len="sm"/>
            <a:tailEnd type="none" w="sm" len="sm"/>
          </a:ln>
          <a:effectLst/>
        </p:spPr>
        <p:txBody>
          <a:bodyPr wrap="none">
            <a:spAutoFit/>
          </a:bodyPr>
          <a:lstStyle/>
          <a:p>
            <a:pPr algn="l" eaLnBrk="0" hangingPunct="0"/>
            <a:r>
              <a:rPr lang="en-GB" sz="1400" b="1" dirty="0">
                <a:solidFill>
                  <a:schemeClr val="tx2"/>
                </a:solidFill>
              </a:rPr>
              <a:t>Lancet </a:t>
            </a:r>
            <a:r>
              <a:rPr lang="en-US" sz="1400" b="1" dirty="0">
                <a:solidFill>
                  <a:schemeClr val="tx2"/>
                </a:solidFill>
              </a:rPr>
              <a:t>2005; 365: 224-232</a:t>
            </a:r>
            <a:endParaRPr lang="en-GB" sz="1400" b="1" dirty="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endParaRPr lang="en-US"/>
          </a:p>
        </p:txBody>
      </p:sp>
      <p:sp>
        <p:nvSpPr>
          <p:cNvPr id="733187" name="Rectangle 3"/>
          <p:cNvSpPr>
            <a:spLocks noGrp="1" noChangeArrowheads="1"/>
          </p:cNvSpPr>
          <p:nvPr>
            <p:ph type="body" idx="1"/>
          </p:nvPr>
        </p:nvSpPr>
        <p:spPr/>
        <p:txBody>
          <a:bodyPr/>
          <a:lstStyle/>
          <a:p>
            <a:endParaRPr lang="en-US"/>
          </a:p>
        </p:txBody>
      </p:sp>
      <p:pic>
        <p:nvPicPr>
          <p:cNvPr id="733188" name="Picture 4"/>
          <p:cNvPicPr>
            <a:picLocks noChangeAspect="1" noChangeArrowheads="1"/>
          </p:cNvPicPr>
          <p:nvPr/>
        </p:nvPicPr>
        <p:blipFill>
          <a:blip r:embed="rId3" cstate="print"/>
          <a:srcRect/>
          <a:stretch>
            <a:fillRect/>
          </a:stretch>
        </p:blipFill>
        <p:spPr bwMode="auto">
          <a:xfrm>
            <a:off x="122238" y="58738"/>
            <a:ext cx="9021762" cy="6799262"/>
          </a:xfrm>
          <a:prstGeom prst="rect">
            <a:avLst/>
          </a:prstGeom>
          <a:noFill/>
          <a:ln w="9525">
            <a:noFill/>
            <a:miter lim="800000"/>
            <a:headEnd/>
            <a:tailEnd/>
          </a:ln>
          <a:effectLst/>
        </p:spPr>
      </p:pic>
      <p:sp>
        <p:nvSpPr>
          <p:cNvPr id="733189" name="Text Box 5"/>
          <p:cNvSpPr txBox="1">
            <a:spLocks noChangeArrowheads="1"/>
          </p:cNvSpPr>
          <p:nvPr/>
        </p:nvSpPr>
        <p:spPr bwMode="auto">
          <a:xfrm>
            <a:off x="7380288" y="6021388"/>
            <a:ext cx="1516062" cy="304800"/>
          </a:xfrm>
          <a:prstGeom prst="rect">
            <a:avLst/>
          </a:prstGeom>
          <a:noFill/>
          <a:ln w="9525">
            <a:noFill/>
            <a:miter lim="800000"/>
            <a:headEnd/>
            <a:tailEnd/>
          </a:ln>
          <a:effectLst/>
        </p:spPr>
        <p:txBody>
          <a:bodyPr wrap="none">
            <a:spAutoFit/>
          </a:bodyPr>
          <a:lstStyle/>
          <a:p>
            <a:r>
              <a:rPr lang="en-GB" sz="1400" b="1"/>
              <a:t>PLoS ONE 2010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304800"/>
            <a:ext cx="7772400" cy="1143000"/>
          </a:xfrm>
          <a:noFill/>
          <a:ln/>
        </p:spPr>
        <p:txBody>
          <a:bodyPr/>
          <a:lstStyle/>
          <a:p>
            <a:r>
              <a:rPr lang="en-US">
                <a:solidFill>
                  <a:schemeClr val="tx1"/>
                </a:solidFill>
              </a:rPr>
              <a:t>Definition</a:t>
            </a:r>
          </a:p>
        </p:txBody>
      </p:sp>
      <p:sp>
        <p:nvSpPr>
          <p:cNvPr id="139267" name="Rectangle 3"/>
          <p:cNvSpPr>
            <a:spLocks noGrp="1" noChangeArrowheads="1"/>
          </p:cNvSpPr>
          <p:nvPr>
            <p:ph type="body" idx="1"/>
          </p:nvPr>
        </p:nvSpPr>
        <p:spPr>
          <a:xfrm>
            <a:off x="1447800" y="1905000"/>
            <a:ext cx="7315200" cy="3124200"/>
          </a:xfrm>
          <a:noFill/>
          <a:ln/>
        </p:spPr>
        <p:txBody>
          <a:bodyPr/>
          <a:lstStyle/>
          <a:p>
            <a:pPr algn="ctr">
              <a:spcBef>
                <a:spcPct val="0"/>
              </a:spcBef>
              <a:buFontTx/>
              <a:buNone/>
            </a:pPr>
            <a:endParaRPr lang="en-GB" sz="2400"/>
          </a:p>
          <a:p>
            <a:pPr algn="ctr">
              <a:spcBef>
                <a:spcPct val="0"/>
              </a:spcBef>
              <a:buFontTx/>
              <a:buNone/>
            </a:pPr>
            <a:endParaRPr lang="en-GB" sz="2400"/>
          </a:p>
          <a:p>
            <a:pPr algn="ctr">
              <a:spcBef>
                <a:spcPct val="0"/>
              </a:spcBef>
              <a:buFontTx/>
              <a:buNone/>
            </a:pPr>
            <a:r>
              <a:rPr lang="en-GB" sz="2400"/>
              <a:t>Stroke is a clinically defined syndrome causing focal neurological symptoms which last greater than 24 hours</a:t>
            </a:r>
          </a:p>
          <a:p>
            <a:pPr algn="ctr">
              <a:spcBef>
                <a:spcPct val="0"/>
              </a:spcBef>
              <a:buFontTx/>
              <a:buNone/>
            </a:pPr>
            <a:endParaRPr lang="en-GB" sz="2400"/>
          </a:p>
          <a:p>
            <a:pPr algn="ctr">
              <a:spcBef>
                <a:spcPct val="0"/>
              </a:spcBef>
              <a:buFontTx/>
              <a:buNone/>
            </a:pPr>
            <a:r>
              <a:rPr lang="en-GB" sz="2400"/>
              <a:t>(TIA&lt;24 hours but management is similar)</a:t>
            </a:r>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58" name="Picture 2" descr="Man 1"/>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
        <p:nvSpPr>
          <p:cNvPr id="787459" name="AutoShape 3"/>
          <p:cNvSpPr>
            <a:spLocks noChangeArrowheads="1"/>
          </p:cNvSpPr>
          <p:nvPr/>
        </p:nvSpPr>
        <p:spPr bwMode="auto">
          <a:xfrm>
            <a:off x="363538" y="1422400"/>
            <a:ext cx="2038350" cy="700088"/>
          </a:xfrm>
          <a:prstGeom prst="roundRect">
            <a:avLst>
              <a:gd name="adj" fmla="val 16667"/>
            </a:avLst>
          </a:prstGeom>
          <a:solidFill>
            <a:srgbClr val="FFFF00"/>
          </a:solidFill>
          <a:ln w="9525">
            <a:noFill/>
            <a:round/>
            <a:headEnd/>
            <a:tailEnd/>
          </a:ln>
          <a:effectLst/>
        </p:spPr>
        <p:txBody>
          <a:bodyPr anchor="ctr">
            <a:spAutoFit/>
          </a:bodyPr>
          <a:lstStyle/>
          <a:p>
            <a:pPr algn="l" eaLnBrk="0" hangingPunct="0"/>
            <a:r>
              <a:rPr lang="en-US" b="1">
                <a:solidFill>
                  <a:schemeClr val="tx2"/>
                </a:solidFill>
                <a:ea typeface="MS PGothic" pitchFamily="34" charset="-128"/>
              </a:rPr>
              <a:t>Ischaemic stroke</a:t>
            </a:r>
          </a:p>
        </p:txBody>
      </p:sp>
      <p:sp>
        <p:nvSpPr>
          <p:cNvPr id="787460" name="Rectangle 4"/>
          <p:cNvSpPr>
            <a:spLocks noGrp="1" noChangeArrowheads="1"/>
          </p:cNvSpPr>
          <p:nvPr>
            <p:ph type="title"/>
          </p:nvPr>
        </p:nvSpPr>
        <p:spPr>
          <a:xfrm>
            <a:off x="180975" y="333375"/>
            <a:ext cx="8709025" cy="431800"/>
          </a:xfrm>
        </p:spPr>
        <p:txBody>
          <a:bodyPr>
            <a:normAutofit fontScale="90000"/>
          </a:bodyPr>
          <a:lstStyle/>
          <a:p>
            <a:r>
              <a:rPr lang="en-US" sz="3200"/>
              <a:t>Atherothrombosis affects many vascular beds</a:t>
            </a:r>
          </a:p>
        </p:txBody>
      </p:sp>
      <p:sp>
        <p:nvSpPr>
          <p:cNvPr id="787461" name="Rectangle 5"/>
          <p:cNvSpPr>
            <a:spLocks noChangeArrowheads="1"/>
          </p:cNvSpPr>
          <p:nvPr/>
        </p:nvSpPr>
        <p:spPr bwMode="auto">
          <a:xfrm>
            <a:off x="158750" y="6491288"/>
            <a:ext cx="4611688" cy="182562"/>
          </a:xfrm>
          <a:prstGeom prst="rect">
            <a:avLst/>
          </a:prstGeom>
          <a:noFill/>
          <a:ln w="9525">
            <a:noFill/>
            <a:miter lim="800000"/>
            <a:headEnd/>
            <a:tailEnd/>
          </a:ln>
          <a:effectLst/>
        </p:spPr>
        <p:txBody>
          <a:bodyPr lIns="0" tIns="0" rIns="0" bIns="0">
            <a:spAutoFit/>
          </a:bodyPr>
          <a:lstStyle/>
          <a:p>
            <a:pPr algn="l" eaLnBrk="0" hangingPunct="0">
              <a:spcBef>
                <a:spcPct val="50000"/>
              </a:spcBef>
            </a:pPr>
            <a:r>
              <a:rPr lang="en-US" sz="1200"/>
              <a:t>1. Adapted from: Drouet L. </a:t>
            </a:r>
            <a:r>
              <a:rPr lang="en-US" sz="1200" i="1"/>
              <a:t>Cerebrovasc Dis</a:t>
            </a:r>
            <a:r>
              <a:rPr lang="en-US" sz="1200"/>
              <a:t> 2002; 13(Suppl 1): 1–6.</a:t>
            </a:r>
          </a:p>
        </p:txBody>
      </p:sp>
      <p:sp>
        <p:nvSpPr>
          <p:cNvPr id="787462" name="Line 6"/>
          <p:cNvSpPr>
            <a:spLocks noChangeShapeType="1"/>
          </p:cNvSpPr>
          <p:nvPr/>
        </p:nvSpPr>
        <p:spPr bwMode="auto">
          <a:xfrm>
            <a:off x="2200275" y="1773238"/>
            <a:ext cx="2840038" cy="0"/>
          </a:xfrm>
          <a:prstGeom prst="line">
            <a:avLst/>
          </a:prstGeom>
          <a:noFill/>
          <a:ln w="38100">
            <a:solidFill>
              <a:srgbClr val="FFFF00"/>
            </a:solidFill>
            <a:round/>
            <a:headEnd/>
            <a:tailEnd type="arrow" w="med" len="med"/>
          </a:ln>
          <a:effectLst/>
        </p:spPr>
        <p:txBody>
          <a:bodyPr wrap="none" anchor="ctr"/>
          <a:lstStyle/>
          <a:p>
            <a:endParaRPr lang="en-GB"/>
          </a:p>
        </p:txBody>
      </p:sp>
      <p:sp>
        <p:nvSpPr>
          <p:cNvPr id="787463" name="Line 7"/>
          <p:cNvSpPr>
            <a:spLocks noChangeShapeType="1"/>
          </p:cNvSpPr>
          <p:nvPr/>
        </p:nvSpPr>
        <p:spPr bwMode="auto">
          <a:xfrm>
            <a:off x="5441950" y="1773238"/>
            <a:ext cx="1063625" cy="0"/>
          </a:xfrm>
          <a:prstGeom prst="line">
            <a:avLst/>
          </a:prstGeom>
          <a:noFill/>
          <a:ln w="38100">
            <a:solidFill>
              <a:srgbClr val="FFFF00"/>
            </a:solidFill>
            <a:round/>
            <a:headEnd type="arrow" w="med" len="med"/>
            <a:tailEnd/>
          </a:ln>
          <a:effectLst/>
        </p:spPr>
        <p:txBody>
          <a:bodyPr wrap="none" anchor="ctr"/>
          <a:lstStyle/>
          <a:p>
            <a:endParaRPr lang="en-GB"/>
          </a:p>
        </p:txBody>
      </p:sp>
      <p:sp>
        <p:nvSpPr>
          <p:cNvPr id="787464" name="Line 8"/>
          <p:cNvSpPr>
            <a:spLocks noChangeShapeType="1"/>
          </p:cNvSpPr>
          <p:nvPr/>
        </p:nvSpPr>
        <p:spPr bwMode="auto">
          <a:xfrm flipH="1">
            <a:off x="5441950" y="3141663"/>
            <a:ext cx="1049338" cy="0"/>
          </a:xfrm>
          <a:prstGeom prst="line">
            <a:avLst/>
          </a:prstGeom>
          <a:noFill/>
          <a:ln w="38100">
            <a:solidFill>
              <a:schemeClr val="folHlink"/>
            </a:solidFill>
            <a:round/>
            <a:headEnd/>
            <a:tailEnd type="arrow" w="med" len="med"/>
          </a:ln>
          <a:effectLst/>
        </p:spPr>
        <p:txBody>
          <a:bodyPr wrap="none" anchor="ctr"/>
          <a:lstStyle/>
          <a:p>
            <a:endParaRPr lang="en-GB"/>
          </a:p>
        </p:txBody>
      </p:sp>
      <p:sp>
        <p:nvSpPr>
          <p:cNvPr id="787465" name="Line 9"/>
          <p:cNvSpPr>
            <a:spLocks noChangeShapeType="1"/>
          </p:cNvSpPr>
          <p:nvPr/>
        </p:nvSpPr>
        <p:spPr bwMode="auto">
          <a:xfrm>
            <a:off x="3586163" y="4676775"/>
            <a:ext cx="1390650" cy="0"/>
          </a:xfrm>
          <a:prstGeom prst="line">
            <a:avLst/>
          </a:prstGeom>
          <a:noFill/>
          <a:ln w="38100">
            <a:solidFill>
              <a:schemeClr val="accent2"/>
            </a:solidFill>
            <a:round/>
            <a:headEnd/>
            <a:tailEnd type="arrow" w="med" len="med"/>
          </a:ln>
          <a:effectLst/>
        </p:spPr>
        <p:txBody>
          <a:bodyPr wrap="none" anchor="ctr"/>
          <a:lstStyle/>
          <a:p>
            <a:endParaRPr lang="en-GB"/>
          </a:p>
        </p:txBody>
      </p:sp>
      <p:sp>
        <p:nvSpPr>
          <p:cNvPr id="787466" name="Line 10"/>
          <p:cNvSpPr>
            <a:spLocks noChangeShapeType="1"/>
          </p:cNvSpPr>
          <p:nvPr/>
        </p:nvSpPr>
        <p:spPr bwMode="auto">
          <a:xfrm>
            <a:off x="2571750" y="3141663"/>
            <a:ext cx="2581275" cy="0"/>
          </a:xfrm>
          <a:prstGeom prst="line">
            <a:avLst/>
          </a:prstGeom>
          <a:noFill/>
          <a:ln w="38100">
            <a:solidFill>
              <a:schemeClr val="folHlink"/>
            </a:solidFill>
            <a:round/>
            <a:headEnd/>
            <a:tailEnd type="arrow" w="med" len="med"/>
          </a:ln>
          <a:effectLst/>
        </p:spPr>
        <p:txBody>
          <a:bodyPr wrap="none" anchor="ctr"/>
          <a:lstStyle/>
          <a:p>
            <a:endParaRPr lang="en-GB"/>
          </a:p>
        </p:txBody>
      </p:sp>
      <p:sp>
        <p:nvSpPr>
          <p:cNvPr id="787467" name="AutoShape 11"/>
          <p:cNvSpPr>
            <a:spLocks noChangeArrowheads="1"/>
          </p:cNvSpPr>
          <p:nvPr/>
        </p:nvSpPr>
        <p:spPr bwMode="auto">
          <a:xfrm>
            <a:off x="6505575" y="1457325"/>
            <a:ext cx="2368550" cy="700088"/>
          </a:xfrm>
          <a:prstGeom prst="roundRect">
            <a:avLst>
              <a:gd name="adj" fmla="val 16667"/>
            </a:avLst>
          </a:prstGeom>
          <a:solidFill>
            <a:srgbClr val="FFFF00"/>
          </a:solidFill>
          <a:ln w="9525">
            <a:noFill/>
            <a:round/>
            <a:headEnd/>
            <a:tailEnd/>
          </a:ln>
          <a:effectLst/>
        </p:spPr>
        <p:txBody>
          <a:bodyPr anchor="ctr">
            <a:spAutoFit/>
          </a:bodyPr>
          <a:lstStyle/>
          <a:p>
            <a:pPr algn="l" eaLnBrk="0" hangingPunct="0"/>
            <a:r>
              <a:rPr lang="en-US" b="1">
                <a:solidFill>
                  <a:schemeClr val="tx2"/>
                </a:solidFill>
                <a:ea typeface="MS PGothic" pitchFamily="34" charset="-128"/>
              </a:rPr>
              <a:t>Transient ischaemic attack</a:t>
            </a:r>
          </a:p>
        </p:txBody>
      </p:sp>
      <p:sp>
        <p:nvSpPr>
          <p:cNvPr id="787468" name="AutoShape 12"/>
          <p:cNvSpPr>
            <a:spLocks noChangeArrowheads="1"/>
          </p:cNvSpPr>
          <p:nvPr/>
        </p:nvSpPr>
        <p:spPr bwMode="auto">
          <a:xfrm>
            <a:off x="363538" y="2790825"/>
            <a:ext cx="2368550" cy="700088"/>
          </a:xfrm>
          <a:prstGeom prst="roundRect">
            <a:avLst>
              <a:gd name="adj" fmla="val 16667"/>
            </a:avLst>
          </a:prstGeom>
          <a:solidFill>
            <a:schemeClr val="folHlink"/>
          </a:solidFill>
          <a:ln w="9525">
            <a:noFill/>
            <a:round/>
            <a:headEnd/>
            <a:tailEnd/>
          </a:ln>
          <a:effectLst/>
        </p:spPr>
        <p:txBody>
          <a:bodyPr anchor="ctr">
            <a:spAutoFit/>
          </a:bodyPr>
          <a:lstStyle/>
          <a:p>
            <a:pPr algn="l" eaLnBrk="0" hangingPunct="0"/>
            <a:r>
              <a:rPr lang="en-US" b="1">
                <a:ea typeface="MS PGothic" pitchFamily="34" charset="-128"/>
              </a:rPr>
              <a:t>Myocardial infarction</a:t>
            </a:r>
          </a:p>
        </p:txBody>
      </p:sp>
      <p:sp>
        <p:nvSpPr>
          <p:cNvPr id="787469" name="AutoShape 13"/>
          <p:cNvSpPr>
            <a:spLocks noChangeArrowheads="1"/>
          </p:cNvSpPr>
          <p:nvPr/>
        </p:nvSpPr>
        <p:spPr bwMode="auto">
          <a:xfrm>
            <a:off x="6480175" y="2797175"/>
            <a:ext cx="2392363" cy="938213"/>
          </a:xfrm>
          <a:prstGeom prst="roundRect">
            <a:avLst>
              <a:gd name="adj" fmla="val 16667"/>
            </a:avLst>
          </a:prstGeom>
          <a:solidFill>
            <a:schemeClr val="folHlink"/>
          </a:solidFill>
          <a:ln w="9525">
            <a:noFill/>
            <a:round/>
            <a:headEnd/>
            <a:tailEnd/>
          </a:ln>
          <a:effectLst/>
        </p:spPr>
        <p:txBody>
          <a:bodyPr anchor="ctr">
            <a:spAutoFit/>
          </a:bodyPr>
          <a:lstStyle/>
          <a:p>
            <a:pPr algn="l" eaLnBrk="0" hangingPunct="0"/>
            <a:r>
              <a:rPr lang="en-US" b="1">
                <a:ea typeface="MS PGothic" pitchFamily="34" charset="-128"/>
              </a:rPr>
              <a:t>Angina:</a:t>
            </a:r>
          </a:p>
          <a:p>
            <a:pPr algn="l" eaLnBrk="0" hangingPunct="0"/>
            <a:r>
              <a:rPr lang="en-GB" sz="1600">
                <a:ea typeface="MS PGothic" pitchFamily="34" charset="-128"/>
              </a:rPr>
              <a:t>Stable</a:t>
            </a:r>
          </a:p>
          <a:p>
            <a:pPr algn="l" eaLnBrk="0" hangingPunct="0"/>
            <a:r>
              <a:rPr lang="en-GB" sz="1600">
                <a:ea typeface="MS PGothic" pitchFamily="34" charset="-128"/>
              </a:rPr>
              <a:t>Unstable</a:t>
            </a:r>
            <a:endParaRPr lang="en-US" sz="1600">
              <a:ea typeface="MS PGothic" pitchFamily="34" charset="-128"/>
            </a:endParaRPr>
          </a:p>
        </p:txBody>
      </p:sp>
      <p:sp>
        <p:nvSpPr>
          <p:cNvPr id="787470" name="AutoShape 14"/>
          <p:cNvSpPr>
            <a:spLocks noChangeArrowheads="1"/>
          </p:cNvSpPr>
          <p:nvPr/>
        </p:nvSpPr>
        <p:spPr bwMode="auto">
          <a:xfrm>
            <a:off x="363538" y="4324350"/>
            <a:ext cx="3279775" cy="1479550"/>
          </a:xfrm>
          <a:prstGeom prst="roundRect">
            <a:avLst>
              <a:gd name="adj" fmla="val 16667"/>
            </a:avLst>
          </a:prstGeom>
          <a:solidFill>
            <a:schemeClr val="accent2"/>
          </a:solidFill>
          <a:ln w="9525">
            <a:noFill/>
            <a:round/>
            <a:headEnd/>
            <a:tailEnd/>
          </a:ln>
          <a:effectLst/>
        </p:spPr>
        <p:txBody>
          <a:bodyPr anchor="ctr">
            <a:spAutoFit/>
          </a:bodyPr>
          <a:lstStyle/>
          <a:p>
            <a:pPr algn="l" eaLnBrk="0" hangingPunct="0"/>
            <a:r>
              <a:rPr lang="en-US" b="1">
                <a:ea typeface="MS PGothic" pitchFamily="34" charset="-128"/>
              </a:rPr>
              <a:t>Peripheral arterial disease:</a:t>
            </a:r>
          </a:p>
          <a:p>
            <a:pPr algn="l" eaLnBrk="0" hangingPunct="0"/>
            <a:r>
              <a:rPr lang="en-GB" sz="1600">
                <a:ea typeface="MS PGothic" pitchFamily="34" charset="-128"/>
              </a:rPr>
              <a:t>Intermittent claudication</a:t>
            </a:r>
          </a:p>
          <a:p>
            <a:pPr algn="l" eaLnBrk="0" hangingPunct="0"/>
            <a:r>
              <a:rPr lang="en-GB" sz="1600">
                <a:ea typeface="MS PGothic" pitchFamily="34" charset="-128"/>
              </a:rPr>
              <a:t>Rest pain</a:t>
            </a:r>
          </a:p>
          <a:p>
            <a:pPr algn="l" eaLnBrk="0" hangingPunct="0"/>
            <a:r>
              <a:rPr lang="en-GB" sz="1600">
                <a:ea typeface="MS PGothic" pitchFamily="34" charset="-128"/>
              </a:rPr>
              <a:t>Gangrene</a:t>
            </a:r>
          </a:p>
          <a:p>
            <a:pPr algn="l" eaLnBrk="0" hangingPunct="0"/>
            <a:r>
              <a:rPr lang="en-GB" sz="1600">
                <a:ea typeface="MS PGothic" pitchFamily="34" charset="-128"/>
              </a:rPr>
              <a:t>Necrosis</a:t>
            </a:r>
            <a:endParaRPr lang="en-US" sz="1600">
              <a:ea typeface="MS PGothic" pitchFamily="34" charset="-128"/>
            </a:endParaRPr>
          </a:p>
        </p:txBody>
      </p:sp>
      <p:sp>
        <p:nvSpPr>
          <p:cNvPr id="787471" name="AutoShape 15"/>
          <p:cNvSpPr>
            <a:spLocks noChangeArrowheads="1"/>
          </p:cNvSpPr>
          <p:nvPr/>
        </p:nvSpPr>
        <p:spPr bwMode="auto">
          <a:xfrm>
            <a:off x="6491288" y="4325938"/>
            <a:ext cx="2368550" cy="700087"/>
          </a:xfrm>
          <a:prstGeom prst="roundRect">
            <a:avLst>
              <a:gd name="adj" fmla="val 16667"/>
            </a:avLst>
          </a:prstGeom>
          <a:solidFill>
            <a:srgbClr val="CC99FF"/>
          </a:solidFill>
          <a:ln w="9525">
            <a:noFill/>
            <a:round/>
            <a:headEnd/>
            <a:tailEnd/>
          </a:ln>
          <a:effectLst/>
        </p:spPr>
        <p:txBody>
          <a:bodyPr anchor="ctr">
            <a:spAutoFit/>
          </a:bodyPr>
          <a:lstStyle/>
          <a:p>
            <a:pPr algn="l" eaLnBrk="0" hangingPunct="0"/>
            <a:r>
              <a:rPr lang="en-US" b="1">
                <a:ea typeface="MS PGothic" pitchFamily="34" charset="-128"/>
              </a:rPr>
              <a:t>Renovascular disease</a:t>
            </a:r>
            <a:endParaRPr lang="en-US" sz="1600">
              <a:ea typeface="MS PGothic" pitchFamily="34" charset="-128"/>
            </a:endParaRPr>
          </a:p>
        </p:txBody>
      </p:sp>
      <p:sp>
        <p:nvSpPr>
          <p:cNvPr id="787472" name="Line 16"/>
          <p:cNvSpPr>
            <a:spLocks noChangeShapeType="1"/>
          </p:cNvSpPr>
          <p:nvPr/>
        </p:nvSpPr>
        <p:spPr bwMode="auto">
          <a:xfrm flipH="1" flipV="1">
            <a:off x="5618163" y="3735388"/>
            <a:ext cx="915987" cy="666750"/>
          </a:xfrm>
          <a:prstGeom prst="line">
            <a:avLst/>
          </a:prstGeom>
          <a:noFill/>
          <a:ln w="38100">
            <a:solidFill>
              <a:srgbClr val="CC99FF"/>
            </a:solidFill>
            <a:round/>
            <a:headEnd/>
            <a:tailEnd type="arrow" w="med" len="med"/>
          </a:ln>
          <a:effec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endParaRPr lang="en-US"/>
          </a:p>
        </p:txBody>
      </p:sp>
      <p:sp>
        <p:nvSpPr>
          <p:cNvPr id="732163" name="Rectangle 3"/>
          <p:cNvSpPr>
            <a:spLocks noGrp="1" noChangeArrowheads="1"/>
          </p:cNvSpPr>
          <p:nvPr>
            <p:ph type="body" idx="1"/>
          </p:nvPr>
        </p:nvSpPr>
        <p:spPr/>
        <p:txBody>
          <a:bodyPr/>
          <a:lstStyle/>
          <a:p>
            <a:endParaRPr lang="en-US"/>
          </a:p>
        </p:txBody>
      </p:sp>
      <p:pic>
        <p:nvPicPr>
          <p:cNvPr id="732164" name="Picture 4"/>
          <p:cNvPicPr>
            <a:picLocks noChangeAspect="1" noChangeArrowheads="1"/>
          </p:cNvPicPr>
          <p:nvPr/>
        </p:nvPicPr>
        <p:blipFill>
          <a:blip r:embed="rId2" cstate="print"/>
          <a:srcRect/>
          <a:stretch>
            <a:fillRect/>
          </a:stretch>
        </p:blipFill>
        <p:spPr bwMode="auto">
          <a:xfrm>
            <a:off x="65088" y="87313"/>
            <a:ext cx="9078912" cy="6770687"/>
          </a:xfrm>
          <a:prstGeom prst="rect">
            <a:avLst/>
          </a:prstGeom>
          <a:noFill/>
          <a:ln w="9525">
            <a:noFill/>
            <a:miter lim="800000"/>
            <a:headEnd/>
            <a:tailEnd/>
          </a:ln>
          <a:effectLst/>
        </p:spPr>
      </p:pic>
      <p:sp>
        <p:nvSpPr>
          <p:cNvPr id="732165" name="Text Box 5"/>
          <p:cNvSpPr txBox="1">
            <a:spLocks noChangeArrowheads="1"/>
          </p:cNvSpPr>
          <p:nvPr/>
        </p:nvSpPr>
        <p:spPr bwMode="auto">
          <a:xfrm>
            <a:off x="323850" y="6308725"/>
            <a:ext cx="1516063" cy="304800"/>
          </a:xfrm>
          <a:prstGeom prst="rect">
            <a:avLst/>
          </a:prstGeom>
          <a:noFill/>
          <a:ln w="9525">
            <a:noFill/>
            <a:miter lim="800000"/>
            <a:headEnd/>
            <a:tailEnd/>
          </a:ln>
          <a:effectLst/>
        </p:spPr>
        <p:txBody>
          <a:bodyPr wrap="none">
            <a:spAutoFit/>
          </a:bodyPr>
          <a:lstStyle/>
          <a:p>
            <a:r>
              <a:rPr lang="en-GB" sz="1400" b="1"/>
              <a:t>PLoS ONE 2010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r>
              <a:rPr lang="en-GB"/>
              <a:t>Comparative analysis</a:t>
            </a:r>
          </a:p>
        </p:txBody>
      </p:sp>
      <p:pic>
        <p:nvPicPr>
          <p:cNvPr id="831492" name="Picture 4"/>
          <p:cNvPicPr>
            <a:picLocks noChangeAspect="1" noChangeArrowheads="1"/>
          </p:cNvPicPr>
          <p:nvPr/>
        </p:nvPicPr>
        <p:blipFill>
          <a:blip r:embed="rId2" cstate="print"/>
          <a:srcRect/>
          <a:stretch>
            <a:fillRect/>
          </a:stretch>
        </p:blipFill>
        <p:spPr bwMode="auto">
          <a:xfrm>
            <a:off x="0" y="1700213"/>
            <a:ext cx="9144000" cy="3816350"/>
          </a:xfrm>
          <a:prstGeom prst="rect">
            <a:avLst/>
          </a:prstGeom>
          <a:noFill/>
          <a:ln w="9525">
            <a:noFill/>
            <a:miter lim="800000"/>
            <a:headEnd/>
            <a:tailEnd/>
          </a:ln>
          <a:effectLst/>
        </p:spPr>
      </p:pic>
      <p:sp>
        <p:nvSpPr>
          <p:cNvPr id="831493" name="Text Box 5"/>
          <p:cNvSpPr txBox="1">
            <a:spLocks noChangeArrowheads="1"/>
          </p:cNvSpPr>
          <p:nvPr/>
        </p:nvSpPr>
        <p:spPr bwMode="auto">
          <a:xfrm>
            <a:off x="3786182" y="5857892"/>
            <a:ext cx="1837362" cy="738664"/>
          </a:xfrm>
          <a:prstGeom prst="rect">
            <a:avLst/>
          </a:prstGeom>
          <a:noFill/>
          <a:ln w="9525">
            <a:noFill/>
            <a:miter lim="800000"/>
            <a:headEnd/>
            <a:tailEnd/>
          </a:ln>
          <a:effectLst/>
        </p:spPr>
        <p:txBody>
          <a:bodyPr wrap="none">
            <a:spAutoFit/>
          </a:bodyPr>
          <a:lstStyle/>
          <a:p>
            <a:pPr algn="l"/>
            <a:r>
              <a:rPr lang="en-GB" sz="1400" b="1" dirty="0" err="1" smtClean="0"/>
              <a:t>PLoS</a:t>
            </a:r>
            <a:r>
              <a:rPr lang="en-GB" sz="1400" b="1" dirty="0" smtClean="0"/>
              <a:t> Med 2007</a:t>
            </a:r>
          </a:p>
          <a:p>
            <a:pPr algn="l"/>
            <a:r>
              <a:rPr lang="en-GB" sz="1400" b="1" dirty="0" err="1" smtClean="0"/>
              <a:t>PLoS</a:t>
            </a:r>
            <a:r>
              <a:rPr lang="en-GB" sz="1400" b="1" dirty="0" smtClean="0"/>
              <a:t> </a:t>
            </a:r>
            <a:r>
              <a:rPr lang="en-GB" sz="1400" b="1" dirty="0"/>
              <a:t>ONE </a:t>
            </a:r>
            <a:r>
              <a:rPr lang="en-GB" sz="1400" b="1" dirty="0" smtClean="0"/>
              <a:t>2008</a:t>
            </a:r>
          </a:p>
          <a:p>
            <a:pPr algn="l"/>
            <a:r>
              <a:rPr lang="en-GB" sz="1400" b="1" dirty="0" err="1" smtClean="0"/>
              <a:t>Thromb</a:t>
            </a:r>
            <a:r>
              <a:rPr lang="en-GB" sz="1400" b="1" dirty="0" smtClean="0"/>
              <a:t> </a:t>
            </a:r>
            <a:r>
              <a:rPr lang="en-GB" sz="1400" b="1" dirty="0" err="1" smtClean="0"/>
              <a:t>Haem</a:t>
            </a:r>
            <a:r>
              <a:rPr lang="en-GB" sz="1400" b="1" dirty="0" smtClean="0"/>
              <a:t> 2009</a:t>
            </a:r>
            <a:endParaRPr lang="en-GB" sz="1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050"/>
          <p:cNvSpPr>
            <a:spLocks noGrp="1" noChangeArrowheads="1"/>
          </p:cNvSpPr>
          <p:nvPr>
            <p:ph type="body" idx="1"/>
          </p:nvPr>
        </p:nvSpPr>
        <p:spPr>
          <a:xfrm>
            <a:off x="1403350" y="1557338"/>
            <a:ext cx="7475538" cy="4114800"/>
          </a:xfrm>
          <a:noFill/>
          <a:ln/>
        </p:spPr>
        <p:txBody>
          <a:bodyPr/>
          <a:lstStyle/>
          <a:p>
            <a:pPr>
              <a:spcBef>
                <a:spcPct val="0"/>
              </a:spcBef>
              <a:buFontTx/>
              <a:buNone/>
            </a:pPr>
            <a:r>
              <a:rPr lang="en-US" sz="2400" b="1">
                <a:solidFill>
                  <a:schemeClr val="tx2"/>
                </a:solidFill>
              </a:rPr>
              <a:t>Intervention			NNT		Cost ($)</a:t>
            </a:r>
          </a:p>
          <a:p>
            <a:pPr>
              <a:spcBef>
                <a:spcPct val="0"/>
              </a:spcBef>
              <a:buFontTx/>
              <a:buNone/>
            </a:pPr>
            <a:endParaRPr lang="en-US" sz="2400" b="1">
              <a:solidFill>
                <a:schemeClr val="tx2"/>
              </a:solidFill>
            </a:endParaRPr>
          </a:p>
          <a:p>
            <a:pPr>
              <a:spcBef>
                <a:spcPct val="0"/>
              </a:spcBef>
              <a:buFontTx/>
              <a:buNone/>
            </a:pPr>
            <a:r>
              <a:rPr lang="en-US" sz="2400"/>
              <a:t>Stroke Units			18		Nil</a:t>
            </a:r>
          </a:p>
          <a:p>
            <a:pPr>
              <a:spcBef>
                <a:spcPct val="0"/>
              </a:spcBef>
              <a:buFontTx/>
              <a:buNone/>
            </a:pPr>
            <a:r>
              <a:rPr lang="en-US" sz="2400"/>
              <a:t>Aspirin			83		60	</a:t>
            </a:r>
          </a:p>
          <a:p>
            <a:pPr>
              <a:spcBef>
                <a:spcPct val="0"/>
              </a:spcBef>
              <a:buFontTx/>
              <a:buNone/>
            </a:pPr>
            <a:r>
              <a:rPr lang="en-US" sz="2400"/>
              <a:t>Anti-HT</a:t>
            </a:r>
            <a:r>
              <a:rPr lang="en-US" sz="2400" baseline="30000"/>
              <a:t>#</a:t>
            </a:r>
            <a:r>
              <a:rPr lang="en-US" sz="2400"/>
              <a:t>			17		200	</a:t>
            </a:r>
          </a:p>
          <a:p>
            <a:pPr>
              <a:spcBef>
                <a:spcPct val="0"/>
              </a:spcBef>
              <a:buFontTx/>
              <a:buNone/>
            </a:pPr>
            <a:r>
              <a:rPr lang="en-US" sz="2400"/>
              <a:t>Aspirin + dipyridamole	53		13,500</a:t>
            </a:r>
          </a:p>
          <a:p>
            <a:pPr>
              <a:spcBef>
                <a:spcPct val="0"/>
              </a:spcBef>
              <a:buFontTx/>
              <a:buNone/>
            </a:pPr>
            <a:r>
              <a:rPr lang="en-US" sz="2400"/>
              <a:t>Statin				59		32,000</a:t>
            </a:r>
          </a:p>
          <a:p>
            <a:pPr>
              <a:spcBef>
                <a:spcPct val="0"/>
              </a:spcBef>
              <a:buFontTx/>
              <a:buNone/>
            </a:pPr>
            <a:r>
              <a:rPr lang="en-US" sz="2400"/>
              <a:t>Clopidogrel			62		57,000</a:t>
            </a:r>
          </a:p>
          <a:p>
            <a:pPr>
              <a:spcBef>
                <a:spcPct val="0"/>
              </a:spcBef>
              <a:buFontTx/>
              <a:buNone/>
            </a:pPr>
            <a:r>
              <a:rPr lang="en-US" sz="2400"/>
              <a:t>Thrombolysis			16		28,000</a:t>
            </a:r>
          </a:p>
          <a:p>
            <a:pPr>
              <a:spcBef>
                <a:spcPct val="0"/>
              </a:spcBef>
              <a:buFontTx/>
              <a:buNone/>
            </a:pPr>
            <a:r>
              <a:rPr lang="en-US" sz="2400"/>
              <a:t>Surgery			26		140,000</a:t>
            </a:r>
          </a:p>
          <a:p>
            <a:pPr>
              <a:spcBef>
                <a:spcPct val="0"/>
              </a:spcBef>
              <a:buFontTx/>
              <a:buNone/>
            </a:pPr>
            <a:endParaRPr lang="en-US" sz="2400"/>
          </a:p>
        </p:txBody>
      </p:sp>
      <p:sp>
        <p:nvSpPr>
          <p:cNvPr id="173059" name="Rectangle 2051"/>
          <p:cNvSpPr>
            <a:spLocks noGrp="1" noChangeArrowheads="1"/>
          </p:cNvSpPr>
          <p:nvPr>
            <p:ph type="title"/>
          </p:nvPr>
        </p:nvSpPr>
        <p:spPr>
          <a:xfrm>
            <a:off x="1042988" y="260350"/>
            <a:ext cx="7772400" cy="838200"/>
          </a:xfrm>
          <a:noFill/>
          <a:ln/>
        </p:spPr>
        <p:txBody>
          <a:bodyPr lIns="92075" tIns="46038" rIns="92075" bIns="46038"/>
          <a:lstStyle/>
          <a:p>
            <a:r>
              <a:rPr lang="en-US">
                <a:solidFill>
                  <a:schemeClr val="tx1"/>
                </a:solidFill>
              </a:rPr>
              <a:t>Number Needed to Treat</a:t>
            </a:r>
          </a:p>
        </p:txBody>
      </p:sp>
      <p:sp>
        <p:nvSpPr>
          <p:cNvPr id="173060" name="Text Box 2052"/>
          <p:cNvSpPr txBox="1">
            <a:spLocks noChangeArrowheads="1"/>
          </p:cNvSpPr>
          <p:nvPr/>
        </p:nvSpPr>
        <p:spPr bwMode="auto">
          <a:xfrm>
            <a:off x="2051050" y="6092825"/>
            <a:ext cx="2697163" cy="517525"/>
          </a:xfrm>
          <a:prstGeom prst="rect">
            <a:avLst/>
          </a:prstGeom>
          <a:noFill/>
          <a:ln w="12700">
            <a:noFill/>
            <a:miter lim="800000"/>
            <a:headEnd type="none" w="sm" len="sm"/>
            <a:tailEnd type="none" w="sm" len="sm"/>
          </a:ln>
          <a:effectLst/>
        </p:spPr>
        <p:txBody>
          <a:bodyPr wrap="none">
            <a:spAutoFit/>
          </a:bodyPr>
          <a:lstStyle/>
          <a:p>
            <a:pPr algn="l"/>
            <a:r>
              <a:rPr lang="en-US" sz="1400" b="1"/>
              <a:t># Elderly HT treated for 10yrs </a:t>
            </a:r>
          </a:p>
          <a:p>
            <a:pPr algn="l"/>
            <a:r>
              <a:rPr lang="en-US" sz="1400" b="1"/>
              <a:t>Middle-aged HT NNT=50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533400" y="304800"/>
            <a:ext cx="8458200" cy="685800"/>
          </a:xfrm>
          <a:noFill/>
          <a:ln/>
        </p:spPr>
        <p:txBody>
          <a:bodyPr/>
          <a:lstStyle/>
          <a:p>
            <a:r>
              <a:rPr lang="en-GB" sz="3200">
                <a:solidFill>
                  <a:schemeClr val="tx1"/>
                </a:solidFill>
                <a:latin typeface="Times New Roman" pitchFamily="18" charset="0"/>
              </a:rPr>
              <a:t>Comparing Mortality and Morbidity from IST</a:t>
            </a:r>
          </a:p>
        </p:txBody>
      </p:sp>
      <p:pic>
        <p:nvPicPr>
          <p:cNvPr id="175107" name="Picture 1027"/>
          <p:cNvPicPr>
            <a:picLocks noChangeAspect="1" noChangeArrowheads="1"/>
          </p:cNvPicPr>
          <p:nvPr/>
        </p:nvPicPr>
        <p:blipFill>
          <a:blip r:embed="rId3" cstate="print"/>
          <a:srcRect/>
          <a:stretch>
            <a:fillRect/>
          </a:stretch>
        </p:blipFill>
        <p:spPr bwMode="auto">
          <a:xfrm>
            <a:off x="900113" y="1752600"/>
            <a:ext cx="8015287" cy="4081463"/>
          </a:xfrm>
          <a:prstGeom prst="rect">
            <a:avLst/>
          </a:prstGeom>
          <a:noFill/>
          <a:ln w="12700">
            <a:noFill/>
            <a:miter lim="800000"/>
            <a:headEnd type="none" w="sm" len="sm"/>
            <a:tailEnd type="none" w="sm" len="sm"/>
          </a:ln>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body" idx="1"/>
          </p:nvPr>
        </p:nvSpPr>
        <p:spPr>
          <a:xfrm>
            <a:off x="1258888" y="1844675"/>
            <a:ext cx="7593012" cy="4186238"/>
          </a:xfrm>
          <a:noFill/>
          <a:ln/>
        </p:spPr>
        <p:txBody>
          <a:bodyPr/>
          <a:lstStyle/>
          <a:p>
            <a:pPr>
              <a:lnSpc>
                <a:spcPct val="80000"/>
              </a:lnSpc>
              <a:spcBef>
                <a:spcPct val="0"/>
              </a:spcBef>
            </a:pPr>
            <a:r>
              <a:rPr lang="en-US" sz="1800" b="1" dirty="0"/>
              <a:t>UK</a:t>
            </a:r>
          </a:p>
          <a:p>
            <a:pPr lvl="1">
              <a:lnSpc>
                <a:spcPct val="80000"/>
              </a:lnSpc>
              <a:spcBef>
                <a:spcPct val="0"/>
              </a:spcBef>
            </a:pPr>
            <a:r>
              <a:rPr lang="en-US" sz="1800" dirty="0"/>
              <a:t>Consumes 6% of NHS budget</a:t>
            </a:r>
          </a:p>
          <a:p>
            <a:pPr lvl="1">
              <a:lnSpc>
                <a:spcPct val="80000"/>
              </a:lnSpc>
              <a:spcBef>
                <a:spcPct val="0"/>
              </a:spcBef>
            </a:pPr>
            <a:r>
              <a:rPr lang="en-US" sz="1800" dirty="0"/>
              <a:t>300/100,000 cases</a:t>
            </a:r>
          </a:p>
          <a:p>
            <a:pPr>
              <a:lnSpc>
                <a:spcPct val="80000"/>
              </a:lnSpc>
              <a:spcBef>
                <a:spcPct val="0"/>
              </a:spcBef>
              <a:buFontTx/>
              <a:buNone/>
            </a:pPr>
            <a:endParaRPr lang="en-US" sz="1800" dirty="0"/>
          </a:p>
          <a:p>
            <a:pPr>
              <a:lnSpc>
                <a:spcPct val="80000"/>
              </a:lnSpc>
              <a:spcBef>
                <a:spcPct val="0"/>
              </a:spcBef>
            </a:pPr>
            <a:r>
              <a:rPr lang="en-US" sz="1800" b="1" dirty="0"/>
              <a:t>USA</a:t>
            </a:r>
          </a:p>
          <a:p>
            <a:pPr lvl="1">
              <a:lnSpc>
                <a:spcPct val="80000"/>
              </a:lnSpc>
              <a:spcBef>
                <a:spcPct val="0"/>
              </a:spcBef>
            </a:pPr>
            <a:r>
              <a:rPr lang="en-US" sz="1800" dirty="0"/>
              <a:t> 550,000 new cases/yr</a:t>
            </a:r>
          </a:p>
          <a:p>
            <a:pPr lvl="1">
              <a:lnSpc>
                <a:spcPct val="80000"/>
              </a:lnSpc>
              <a:spcBef>
                <a:spcPct val="0"/>
              </a:spcBef>
            </a:pPr>
            <a:r>
              <a:rPr lang="en-US" sz="1800" dirty="0"/>
              <a:t> 5 million patients</a:t>
            </a:r>
          </a:p>
          <a:p>
            <a:pPr lvl="1">
              <a:lnSpc>
                <a:spcPct val="80000"/>
              </a:lnSpc>
              <a:spcBef>
                <a:spcPct val="0"/>
              </a:spcBef>
            </a:pPr>
            <a:r>
              <a:rPr lang="en-US" sz="1800" dirty="0"/>
              <a:t> 60% require residential care</a:t>
            </a:r>
          </a:p>
          <a:p>
            <a:pPr lvl="1">
              <a:lnSpc>
                <a:spcPct val="80000"/>
              </a:lnSpc>
              <a:spcBef>
                <a:spcPct val="0"/>
              </a:spcBef>
            </a:pPr>
            <a:r>
              <a:rPr lang="en-US" sz="1800" dirty="0"/>
              <a:t> $40 billion/yr</a:t>
            </a:r>
          </a:p>
          <a:p>
            <a:pPr lvl="1">
              <a:lnSpc>
                <a:spcPct val="80000"/>
              </a:lnSpc>
              <a:spcBef>
                <a:spcPct val="0"/>
              </a:spcBef>
            </a:pPr>
            <a:endParaRPr lang="en-US" sz="1800" dirty="0"/>
          </a:p>
          <a:p>
            <a:pPr>
              <a:lnSpc>
                <a:spcPct val="80000"/>
              </a:lnSpc>
              <a:spcBef>
                <a:spcPct val="0"/>
              </a:spcBef>
            </a:pPr>
            <a:r>
              <a:rPr lang="en-US" sz="1800" b="1" dirty="0"/>
              <a:t>India</a:t>
            </a:r>
            <a:r>
              <a:rPr lang="en-US" sz="1800" dirty="0"/>
              <a:t> </a:t>
            </a:r>
          </a:p>
          <a:p>
            <a:pPr lvl="1">
              <a:lnSpc>
                <a:spcPct val="80000"/>
              </a:lnSpc>
              <a:spcBef>
                <a:spcPct val="0"/>
              </a:spcBef>
            </a:pPr>
            <a:r>
              <a:rPr lang="en-US" sz="1800" dirty="0" smtClean="0"/>
              <a:t>By </a:t>
            </a:r>
            <a:r>
              <a:rPr lang="en-US" sz="1800" dirty="0"/>
              <a:t>2050, 80% of the global burden of new strokes of 15 million will occur in countries such as India</a:t>
            </a:r>
            <a:r>
              <a:rPr lang="en-GB" sz="1800" dirty="0"/>
              <a:t> </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22" name="Group 2"/>
          <p:cNvGraphicFramePr>
            <a:graphicFrameLocks noGrp="1"/>
          </p:cNvGraphicFramePr>
          <p:nvPr>
            <p:ph type="tbl" idx="1"/>
          </p:nvPr>
        </p:nvGraphicFramePr>
        <p:xfrm>
          <a:off x="900113" y="2060575"/>
          <a:ext cx="7772400" cy="3222799"/>
        </p:xfrm>
        <a:graphic>
          <a:graphicData uri="http://schemas.openxmlformats.org/drawingml/2006/table">
            <a:tbl>
              <a:tblPr/>
              <a:tblGrid>
                <a:gridCol w="4702175"/>
                <a:gridCol w="1524000"/>
                <a:gridCol w="1546225"/>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Condition</a:t>
                      </a:r>
                    </a:p>
                  </a:txBody>
                  <a:tcPr marL="72000" marR="0" marT="72000" marB="72000"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UK annual incidence</a:t>
                      </a:r>
                    </a:p>
                  </a:txBody>
                  <a:tcPr marL="0" marR="0" marT="72000" marB="72000"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Myocardial infarction</a:t>
                      </a:r>
                    </a:p>
                  </a:txBody>
                  <a:tcPr marL="72000" marR="0" marT="72000" marB="72000"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231,000</a:t>
                      </a: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Unstable angina</a:t>
                      </a:r>
                    </a:p>
                  </a:txBody>
                  <a:tcPr marL="72000" marR="0" marT="72000" marB="7200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180,000</a:t>
                      </a: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cap="flat">
                      <a:noFill/>
                    </a:lnR>
                    <a:lnT>
                      <a:noFill/>
                    </a:lnT>
                    <a:lnB>
                      <a:noFill/>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Stroke, first</a:t>
                      </a:r>
                    </a:p>
                  </a:txBody>
                  <a:tcPr marL="72000" marR="0" marT="72000" marB="7200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145,000</a:t>
                      </a: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cap="flat">
                      <a:noFill/>
                    </a:lnR>
                    <a:lnT>
                      <a:noFill/>
                    </a:lnT>
                    <a:lnB>
                      <a:noFill/>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Transient ischaemic attack</a:t>
                      </a:r>
                    </a:p>
                  </a:txBody>
                  <a:tcPr marL="72000" marR="0" marT="72000" marB="7200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30,000</a:t>
                      </a: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L="0" marR="0" marT="72000" marB="7200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Peripheral arterial disease</a:t>
                      </a:r>
                    </a:p>
                  </a:txBody>
                  <a:tcPr marL="72000" marR="0" marT="72000" marB="72000"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102,000</a:t>
                      </a:r>
                      <a:endParaRPr kumimoji="0" lang="en-GB" sz="2400" b="0" i="0" u="none" strike="noStrike" cap="none" normalizeH="0" baseline="30000" smtClean="0">
                        <a:ln>
                          <a:noFill/>
                        </a:ln>
                        <a:solidFill>
                          <a:schemeClr val="tx1"/>
                        </a:solidFill>
                        <a:effectLst/>
                        <a:latin typeface="Arial" charset="0"/>
                      </a:endParaRPr>
                    </a:p>
                  </a:txBody>
                  <a:tcPr marL="0" marR="0" marT="72000" marB="72000"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L="0" marR="0" marT="72000" marB="72000"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755" name="Rectangle 35"/>
          <p:cNvSpPr>
            <a:spLocks noGrp="1" noChangeArrowheads="1"/>
          </p:cNvSpPr>
          <p:nvPr>
            <p:ph type="title"/>
          </p:nvPr>
        </p:nvSpPr>
        <p:spPr>
          <a:xfrm>
            <a:off x="1116013" y="476250"/>
            <a:ext cx="7772400" cy="609600"/>
          </a:xfrm>
          <a:noFill/>
          <a:ln/>
        </p:spPr>
        <p:txBody>
          <a:bodyPr/>
          <a:lstStyle/>
          <a:p>
            <a:r>
              <a:rPr lang="en-US" sz="3200"/>
              <a:t>Vascular Disease: The Human Cost</a:t>
            </a:r>
            <a:endParaRPr lang="en-GB" sz="3200"/>
          </a:p>
        </p:txBody>
      </p:sp>
      <p:pic>
        <p:nvPicPr>
          <p:cNvPr id="414756" name="Picture 36" descr="DSC_6290%20747-436%20G-CIVN%20British%20Airways%20right%20side%20in%20flight%20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4756"/>
                                        </p:tgtEl>
                                        <p:attrNameLst>
                                          <p:attrName>style.visibility</p:attrName>
                                        </p:attrNameLst>
                                      </p:cBhvr>
                                      <p:to>
                                        <p:strVal val="visible"/>
                                      </p:to>
                                    </p:set>
                                    <p:anim calcmode="lin" valueType="num">
                                      <p:cBhvr additive="base">
                                        <p:cTn id="7" dur="1000" fill="hold"/>
                                        <p:tgtEl>
                                          <p:spTgt spid="414756"/>
                                        </p:tgtEl>
                                        <p:attrNameLst>
                                          <p:attrName>ppt_x</p:attrName>
                                        </p:attrNameLst>
                                      </p:cBhvr>
                                      <p:tavLst>
                                        <p:tav tm="0">
                                          <p:val>
                                            <p:strVal val="0-#ppt_w/2"/>
                                          </p:val>
                                        </p:tav>
                                        <p:tav tm="100000">
                                          <p:val>
                                            <p:strVal val="#ppt_x"/>
                                          </p:val>
                                        </p:tav>
                                      </p:tavLst>
                                    </p:anim>
                                    <p:anim calcmode="lin" valueType="num">
                                      <p:cBhvr additive="base">
                                        <p:cTn id="8" dur="1000" fill="hold"/>
                                        <p:tgtEl>
                                          <p:spTgt spid="414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p:cNvPicPr>
            <a:picLocks noChangeAspect="1" noChangeArrowheads="1"/>
          </p:cNvPicPr>
          <p:nvPr/>
        </p:nvPicPr>
        <p:blipFill>
          <a:blip r:embed="rId2" cstate="print"/>
          <a:srcRect/>
          <a:stretch>
            <a:fillRect/>
          </a:stretch>
        </p:blipFill>
        <p:spPr bwMode="auto">
          <a:xfrm>
            <a:off x="1116013" y="1989138"/>
            <a:ext cx="7500937" cy="3795712"/>
          </a:xfrm>
          <a:prstGeom prst="rect">
            <a:avLst/>
          </a:prstGeom>
          <a:noFill/>
        </p:spPr>
      </p:pic>
      <p:sp>
        <p:nvSpPr>
          <p:cNvPr id="16387" name="Rectangle 3"/>
          <p:cNvSpPr>
            <a:spLocks noChangeArrowheads="1"/>
          </p:cNvSpPr>
          <p:nvPr/>
        </p:nvSpPr>
        <p:spPr bwMode="auto">
          <a:xfrm>
            <a:off x="539750" y="476250"/>
            <a:ext cx="8458200" cy="685800"/>
          </a:xfrm>
          <a:prstGeom prst="rect">
            <a:avLst/>
          </a:prstGeom>
          <a:noFill/>
          <a:ln w="9525">
            <a:noFill/>
            <a:miter lim="800000"/>
            <a:headEnd/>
            <a:tailEnd/>
          </a:ln>
        </p:spPr>
        <p:txBody>
          <a:bodyPr/>
          <a:lstStyle/>
          <a:p>
            <a:pPr algn="r"/>
            <a:r>
              <a:rPr lang="en-GB" sz="3200" b="1"/>
              <a:t>Cardiovascular disease risk factors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r>
              <a:rPr lang="en-GB"/>
              <a:t>Aetiology</a:t>
            </a:r>
          </a:p>
        </p:txBody>
      </p:sp>
      <p:sp>
        <p:nvSpPr>
          <p:cNvPr id="756739" name="Rectangle 3"/>
          <p:cNvSpPr>
            <a:spLocks noGrp="1" noChangeArrowheads="1"/>
          </p:cNvSpPr>
          <p:nvPr>
            <p:ph type="body" idx="1"/>
          </p:nvPr>
        </p:nvSpPr>
        <p:spPr>
          <a:xfrm>
            <a:off x="1692275" y="1844675"/>
            <a:ext cx="6994525" cy="4281488"/>
          </a:xfrm>
        </p:spPr>
        <p:txBody>
          <a:bodyPr>
            <a:normAutofit lnSpcReduction="10000"/>
          </a:bodyPr>
          <a:lstStyle/>
          <a:p>
            <a:pPr>
              <a:lnSpc>
                <a:spcPct val="80000"/>
              </a:lnSpc>
            </a:pPr>
            <a:r>
              <a:rPr lang="en-GB" sz="2000" dirty="0" err="1"/>
              <a:t>Ischaemic</a:t>
            </a:r>
            <a:endParaRPr lang="en-GB" sz="2000" dirty="0"/>
          </a:p>
          <a:p>
            <a:pPr>
              <a:lnSpc>
                <a:spcPct val="80000"/>
              </a:lnSpc>
            </a:pPr>
            <a:r>
              <a:rPr lang="en-GB" sz="2000" dirty="0"/>
              <a:t>Atherosclerotic</a:t>
            </a:r>
          </a:p>
          <a:p>
            <a:pPr>
              <a:lnSpc>
                <a:spcPct val="80000"/>
              </a:lnSpc>
            </a:pPr>
            <a:r>
              <a:rPr lang="en-GB" sz="2000" dirty="0" err="1"/>
              <a:t>Lacunar</a:t>
            </a:r>
            <a:endParaRPr lang="en-GB" sz="2000" dirty="0"/>
          </a:p>
          <a:p>
            <a:pPr>
              <a:lnSpc>
                <a:spcPct val="80000"/>
              </a:lnSpc>
            </a:pPr>
            <a:r>
              <a:rPr lang="en-GB" sz="2000" dirty="0"/>
              <a:t>Haemorrhagic</a:t>
            </a:r>
          </a:p>
          <a:p>
            <a:pPr>
              <a:lnSpc>
                <a:spcPct val="80000"/>
              </a:lnSpc>
            </a:pPr>
            <a:r>
              <a:rPr lang="en-GB" sz="2000" dirty="0"/>
              <a:t>AVM</a:t>
            </a:r>
          </a:p>
          <a:p>
            <a:pPr>
              <a:lnSpc>
                <a:spcPct val="80000"/>
              </a:lnSpc>
            </a:pPr>
            <a:r>
              <a:rPr lang="en-GB" sz="2000" dirty="0"/>
              <a:t>Aneurysms</a:t>
            </a:r>
          </a:p>
          <a:p>
            <a:pPr>
              <a:lnSpc>
                <a:spcPct val="80000"/>
              </a:lnSpc>
            </a:pPr>
            <a:r>
              <a:rPr lang="en-GB" sz="2000" dirty="0"/>
              <a:t>SAH</a:t>
            </a:r>
          </a:p>
          <a:p>
            <a:pPr>
              <a:lnSpc>
                <a:spcPct val="80000"/>
              </a:lnSpc>
            </a:pPr>
            <a:r>
              <a:rPr lang="en-GB" sz="2000" dirty="0"/>
              <a:t>Cardio-embolic</a:t>
            </a:r>
          </a:p>
          <a:p>
            <a:pPr>
              <a:lnSpc>
                <a:spcPct val="80000"/>
              </a:lnSpc>
            </a:pPr>
            <a:r>
              <a:rPr lang="en-GB" sz="2000" dirty="0"/>
              <a:t>Carotid embolic</a:t>
            </a:r>
          </a:p>
          <a:p>
            <a:pPr>
              <a:lnSpc>
                <a:spcPct val="80000"/>
              </a:lnSpc>
            </a:pPr>
            <a:r>
              <a:rPr lang="en-GB" sz="2000" dirty="0"/>
              <a:t>Haematological</a:t>
            </a:r>
          </a:p>
          <a:p>
            <a:pPr>
              <a:lnSpc>
                <a:spcPct val="80000"/>
              </a:lnSpc>
            </a:pPr>
            <a:r>
              <a:rPr lang="en-GB" sz="2000" dirty="0"/>
              <a:t>Inflammatory</a:t>
            </a:r>
          </a:p>
          <a:p>
            <a:pPr>
              <a:lnSpc>
                <a:spcPct val="80000"/>
              </a:lnSpc>
            </a:pPr>
            <a:r>
              <a:rPr lang="en-GB" sz="2000" dirty="0"/>
              <a:t>Metabolic</a:t>
            </a:r>
          </a:p>
          <a:p>
            <a:pPr>
              <a:lnSpc>
                <a:spcPct val="80000"/>
              </a:lnSpc>
            </a:pPr>
            <a:r>
              <a:rPr lang="en-GB" sz="2000" dirty="0" smtClean="0"/>
              <a:t>Dissection</a:t>
            </a:r>
          </a:p>
          <a:p>
            <a:pPr>
              <a:lnSpc>
                <a:spcPct val="80000"/>
              </a:lnSpc>
            </a:pPr>
            <a:r>
              <a:rPr lang="en-GB" sz="2000" dirty="0" smtClean="0"/>
              <a:t>Genetics</a:t>
            </a:r>
            <a:endParaRPr lang="en-GB" sz="2000" dirty="0"/>
          </a:p>
          <a:p>
            <a:pPr>
              <a:lnSpc>
                <a:spcPct val="80000"/>
              </a:lnSpc>
            </a:pPr>
            <a:endParaRPr lang="en-GB" sz="2000" dirty="0"/>
          </a:p>
          <a:p>
            <a:pPr>
              <a:lnSpc>
                <a:spcPct val="80000"/>
              </a:lnSpc>
            </a:pP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152400"/>
            <a:ext cx="7772400" cy="1143000"/>
          </a:xfrm>
          <a:noFill/>
          <a:ln/>
        </p:spPr>
        <p:txBody>
          <a:bodyPr/>
          <a:lstStyle/>
          <a:p>
            <a:r>
              <a:rPr lang="en-US">
                <a:solidFill>
                  <a:schemeClr val="tx1"/>
                </a:solidFill>
              </a:rPr>
              <a:t>Common causes</a:t>
            </a:r>
            <a:endParaRPr lang="en-US">
              <a:solidFill>
                <a:schemeClr val="tx1"/>
              </a:solidFill>
              <a:latin typeface="Times New Roman" pitchFamily="18" charset="0"/>
            </a:endParaRPr>
          </a:p>
        </p:txBody>
      </p:sp>
      <p:sp>
        <p:nvSpPr>
          <p:cNvPr id="141315" name="Rectangle 3"/>
          <p:cNvSpPr>
            <a:spLocks noGrp="1" noChangeArrowheads="1"/>
          </p:cNvSpPr>
          <p:nvPr>
            <p:ph type="body" idx="1"/>
          </p:nvPr>
        </p:nvSpPr>
        <p:spPr>
          <a:xfrm>
            <a:off x="1547813" y="2492375"/>
            <a:ext cx="6365875" cy="4114800"/>
          </a:xfrm>
          <a:noFill/>
          <a:ln/>
        </p:spPr>
        <p:txBody>
          <a:bodyPr/>
          <a:lstStyle/>
          <a:p>
            <a:pPr>
              <a:spcBef>
                <a:spcPct val="0"/>
              </a:spcBef>
            </a:pPr>
            <a:r>
              <a:rPr lang="en-US" sz="2400"/>
              <a:t>Age</a:t>
            </a:r>
          </a:p>
          <a:p>
            <a:pPr>
              <a:spcBef>
                <a:spcPct val="0"/>
              </a:spcBef>
            </a:pPr>
            <a:r>
              <a:rPr lang="en-US" sz="2400"/>
              <a:t>Male sex</a:t>
            </a:r>
          </a:p>
          <a:p>
            <a:pPr>
              <a:spcBef>
                <a:spcPct val="0"/>
              </a:spcBef>
            </a:pPr>
            <a:endParaRPr lang="en-US" sz="2400"/>
          </a:p>
          <a:p>
            <a:pPr>
              <a:spcBef>
                <a:spcPct val="0"/>
              </a:spcBef>
            </a:pPr>
            <a:r>
              <a:rPr lang="en-US" sz="2400"/>
              <a:t>High BP</a:t>
            </a:r>
          </a:p>
          <a:p>
            <a:pPr>
              <a:spcBef>
                <a:spcPct val="0"/>
              </a:spcBef>
            </a:pPr>
            <a:r>
              <a:rPr lang="en-US" sz="2400"/>
              <a:t>Cigarette smoking</a:t>
            </a:r>
          </a:p>
          <a:p>
            <a:pPr>
              <a:spcBef>
                <a:spcPct val="0"/>
              </a:spcBef>
            </a:pPr>
            <a:r>
              <a:rPr lang="en-US" sz="2400"/>
              <a:t>Diabetes mellitus</a:t>
            </a:r>
          </a:p>
          <a:p>
            <a:pPr>
              <a:spcBef>
                <a:spcPct val="0"/>
              </a:spcBef>
            </a:pPr>
            <a:r>
              <a:rPr lang="en-US" sz="2400"/>
              <a:t>High cholesterol</a:t>
            </a:r>
            <a:endParaRPr lang="en-US" sz="2400">
              <a:effectLst>
                <a:outerShdw blurRad="38100" dist="38100" dir="2700000" algn="tl">
                  <a:srgbClr val="C0C0C0"/>
                </a:outerShdw>
              </a:effectLst>
            </a:endParaRPr>
          </a:p>
          <a:p>
            <a:pPr>
              <a:spcBef>
                <a:spcPct val="0"/>
              </a:spcBef>
              <a:buFontTx/>
              <a:buNone/>
            </a:pPr>
            <a:endParaRPr lang="en-US" sz="2400">
              <a:effectLst>
                <a:outerShdw blurRad="38100" dist="38100" dir="2700000" algn="tl">
                  <a:srgbClr val="C0C0C0"/>
                </a:outerShdw>
              </a:effectLst>
            </a:endParaRPr>
          </a:p>
        </p:txBody>
      </p:sp>
      <p:graphicFrame>
        <p:nvGraphicFramePr>
          <p:cNvPr id="141316" name="Object 4"/>
          <p:cNvGraphicFramePr>
            <a:graphicFrameLocks noChangeAspect="1"/>
          </p:cNvGraphicFramePr>
          <p:nvPr/>
        </p:nvGraphicFramePr>
        <p:xfrm>
          <a:off x="4211638" y="1628775"/>
          <a:ext cx="4741862" cy="2474913"/>
        </p:xfrm>
        <a:graphic>
          <a:graphicData uri="http://schemas.openxmlformats.org/presentationml/2006/ole">
            <mc:AlternateContent xmlns:mc="http://schemas.openxmlformats.org/markup-compatibility/2006">
              <mc:Choice xmlns:v="urn:schemas-microsoft-com:vml" Requires="v">
                <p:oleObj spid="_x0000_s1027" name="Worksheet" r:id="rId5" imgW="5715000" imgH="3386160" progId="Excel.Sheet.8">
                  <p:embed/>
                </p:oleObj>
              </mc:Choice>
              <mc:Fallback>
                <p:oleObj name="Worksheet" r:id="rId5" imgW="5715000" imgH="338616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628775"/>
                        <a:ext cx="4741862"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strips(downRight)">
                                      <p:cBhvr>
                                        <p:cTn id="7"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perial">
  <a:themeElements>
    <a:clrScheme name="Impe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pe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mpe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per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per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per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per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per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per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per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per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per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per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per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2648</Words>
  <Application>Microsoft Office PowerPoint</Application>
  <PresentationFormat>On-screen Show (4:3)</PresentationFormat>
  <Paragraphs>364</Paragraphs>
  <Slides>44</Slides>
  <Notes>29</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44</vt:i4>
      </vt:variant>
    </vt:vector>
  </HeadingPairs>
  <TitlesOfParts>
    <vt:vector size="49" baseType="lpstr">
      <vt:lpstr>Imperial</vt:lpstr>
      <vt:lpstr>1_Office Theme</vt:lpstr>
      <vt:lpstr>Worksheet</vt:lpstr>
      <vt:lpstr>Slide</vt:lpstr>
      <vt:lpstr>Picture</vt:lpstr>
      <vt:lpstr>PowerPoint Presentation</vt:lpstr>
      <vt:lpstr>PowerPoint Presentation</vt:lpstr>
      <vt:lpstr>PowerPoint Presentation</vt:lpstr>
      <vt:lpstr>Definition</vt:lpstr>
      <vt:lpstr>PowerPoint Presentation</vt:lpstr>
      <vt:lpstr>Vascular Disease: The Human Cost</vt:lpstr>
      <vt:lpstr>PowerPoint Presentation</vt:lpstr>
      <vt:lpstr>Aetiology</vt:lpstr>
      <vt:lpstr>Common causes</vt:lpstr>
      <vt:lpstr>Blood pressure</vt:lpstr>
      <vt:lpstr>BP &amp; risk of first-ever stroke</vt:lpstr>
      <vt:lpstr>Classes of Anti-HT</vt:lpstr>
      <vt:lpstr>ALLHAT</vt:lpstr>
      <vt:lpstr>Cholesterol &amp; stroke</vt:lpstr>
      <vt:lpstr>Cholesterol &amp; statins</vt:lpstr>
      <vt:lpstr>PowerPoint Presentation</vt:lpstr>
      <vt:lpstr>PowerPoint Presentation</vt:lpstr>
      <vt:lpstr>Obesity</vt:lpstr>
      <vt:lpstr>PowerPoint Presentation</vt:lpstr>
      <vt:lpstr>PowerPoint Presentation</vt:lpstr>
      <vt:lpstr>RR of stroke of high vs. low exercise</vt:lpstr>
      <vt:lpstr>Genetic evidence for ischaemic stroke</vt:lpstr>
      <vt:lpstr>PowerPoint Presentation</vt:lpstr>
      <vt:lpstr> </vt:lpstr>
      <vt:lpstr>Association studies</vt:lpstr>
      <vt:lpstr>Meta-analyses</vt:lpstr>
      <vt:lpstr>Methods</vt:lpstr>
      <vt:lpstr>Methods (2)</vt:lpstr>
      <vt:lpstr>PowerPoint Presentation</vt:lpstr>
      <vt:lpstr>MTHFR/C677T</vt:lpstr>
      <vt:lpstr>PowerPoint Presentation</vt:lpstr>
      <vt:lpstr>Link between Homocysteine and Stroke events</vt:lpstr>
      <vt:lpstr>Randomised Intervention as Test for Causality:  Mendelian randomization</vt:lpstr>
      <vt:lpstr>Homocysteine stroke risk: prospective Studies</vt:lpstr>
      <vt:lpstr>Triangulation between Genotype, Biochemical risk marker and Event rate: Mendelian randomization</vt:lpstr>
      <vt:lpstr>MTHFR polymorphism and plasma Homocysteine</vt:lpstr>
      <vt:lpstr>Triangulation between Genotype, Biochemical risk marker and Event rate</vt:lpstr>
      <vt:lpstr>MTHFR polymorphism and Risk of Stroke</vt:lpstr>
      <vt:lpstr>PowerPoint Presentation</vt:lpstr>
      <vt:lpstr>Atherothrombosis affects many vascular beds</vt:lpstr>
      <vt:lpstr>PowerPoint Presentation</vt:lpstr>
      <vt:lpstr>Comparative analysis</vt:lpstr>
      <vt:lpstr>Number Needed to Treat</vt:lpstr>
      <vt:lpstr>Comparing Mortality and Morbidity from IST</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pankaj</dc:creator>
  <cp:lastModifiedBy>Shiel, Nuala</cp:lastModifiedBy>
  <cp:revision>6</cp:revision>
  <dcterms:created xsi:type="dcterms:W3CDTF">2010-11-13T19:51:38Z</dcterms:created>
  <dcterms:modified xsi:type="dcterms:W3CDTF">2012-12-04T09:28:54Z</dcterms:modified>
</cp:coreProperties>
</file>