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1" r:id="rId3"/>
    <p:sldMasterId id="2147483652" r:id="rId4"/>
  </p:sldMasterIdLst>
  <p:notesMasterIdLst>
    <p:notesMasterId r:id="rId117"/>
  </p:notesMasterIdLst>
  <p:handoutMasterIdLst>
    <p:handoutMasterId r:id="rId118"/>
  </p:handoutMasterIdLst>
  <p:sldIdLst>
    <p:sldId id="256" r:id="rId5"/>
    <p:sldId id="321" r:id="rId6"/>
    <p:sldId id="296" r:id="rId7"/>
    <p:sldId id="297" r:id="rId8"/>
    <p:sldId id="298" r:id="rId9"/>
    <p:sldId id="299" r:id="rId10"/>
    <p:sldId id="300" r:id="rId11"/>
    <p:sldId id="332" r:id="rId12"/>
    <p:sldId id="263" r:id="rId13"/>
    <p:sldId id="264" r:id="rId14"/>
    <p:sldId id="265" r:id="rId15"/>
    <p:sldId id="266" r:id="rId16"/>
    <p:sldId id="267" r:id="rId17"/>
    <p:sldId id="268" r:id="rId18"/>
    <p:sldId id="305" r:id="rId19"/>
    <p:sldId id="303" r:id="rId20"/>
    <p:sldId id="304" r:id="rId21"/>
    <p:sldId id="306" r:id="rId22"/>
    <p:sldId id="307" r:id="rId23"/>
    <p:sldId id="308" r:id="rId24"/>
    <p:sldId id="309" r:id="rId25"/>
    <p:sldId id="310" r:id="rId26"/>
    <p:sldId id="311" r:id="rId27"/>
    <p:sldId id="312" r:id="rId28"/>
    <p:sldId id="278" r:id="rId29"/>
    <p:sldId id="279" r:id="rId30"/>
    <p:sldId id="280" r:id="rId31"/>
    <p:sldId id="281" r:id="rId32"/>
    <p:sldId id="283" r:id="rId33"/>
    <p:sldId id="285" r:id="rId34"/>
    <p:sldId id="286" r:id="rId35"/>
    <p:sldId id="287" r:id="rId36"/>
    <p:sldId id="288" r:id="rId37"/>
    <p:sldId id="289" r:id="rId38"/>
    <p:sldId id="438" r:id="rId39"/>
    <p:sldId id="439" r:id="rId40"/>
    <p:sldId id="440" r:id="rId41"/>
    <p:sldId id="441" r:id="rId42"/>
    <p:sldId id="314" r:id="rId43"/>
    <p:sldId id="336" r:id="rId44"/>
    <p:sldId id="337" r:id="rId45"/>
    <p:sldId id="338" r:id="rId46"/>
    <p:sldId id="339" r:id="rId47"/>
    <p:sldId id="340" r:id="rId48"/>
    <p:sldId id="341" r:id="rId49"/>
    <p:sldId id="342" r:id="rId50"/>
    <p:sldId id="343" r:id="rId51"/>
    <p:sldId id="344" r:id="rId52"/>
    <p:sldId id="345" r:id="rId53"/>
    <p:sldId id="346" r:id="rId54"/>
    <p:sldId id="347" r:id="rId55"/>
    <p:sldId id="348" r:id="rId56"/>
    <p:sldId id="349" r:id="rId57"/>
    <p:sldId id="364" r:id="rId58"/>
    <p:sldId id="365" r:id="rId59"/>
    <p:sldId id="366" r:id="rId60"/>
    <p:sldId id="367" r:id="rId61"/>
    <p:sldId id="368" r:id="rId62"/>
    <p:sldId id="369" r:id="rId63"/>
    <p:sldId id="370" r:id="rId64"/>
    <p:sldId id="371" r:id="rId65"/>
    <p:sldId id="372" r:id="rId66"/>
    <p:sldId id="373" r:id="rId67"/>
    <p:sldId id="374" r:id="rId68"/>
    <p:sldId id="375" r:id="rId69"/>
    <p:sldId id="376" r:id="rId70"/>
    <p:sldId id="377" r:id="rId71"/>
    <p:sldId id="378" r:id="rId72"/>
    <p:sldId id="379" r:id="rId73"/>
    <p:sldId id="380" r:id="rId74"/>
    <p:sldId id="381" r:id="rId75"/>
    <p:sldId id="382" r:id="rId76"/>
    <p:sldId id="383" r:id="rId77"/>
    <p:sldId id="384" r:id="rId78"/>
    <p:sldId id="385" r:id="rId79"/>
    <p:sldId id="386" r:id="rId80"/>
    <p:sldId id="387" r:id="rId81"/>
    <p:sldId id="388" r:id="rId82"/>
    <p:sldId id="389" r:id="rId83"/>
    <p:sldId id="396" r:id="rId84"/>
    <p:sldId id="397" r:id="rId85"/>
    <p:sldId id="398" r:id="rId86"/>
    <p:sldId id="399" r:id="rId87"/>
    <p:sldId id="402" r:id="rId88"/>
    <p:sldId id="403" r:id="rId89"/>
    <p:sldId id="404" r:id="rId90"/>
    <p:sldId id="405" r:id="rId91"/>
    <p:sldId id="406" r:id="rId92"/>
    <p:sldId id="407" r:id="rId93"/>
    <p:sldId id="408" r:id="rId94"/>
    <p:sldId id="409" r:id="rId95"/>
    <p:sldId id="437" r:id="rId96"/>
    <p:sldId id="410" r:id="rId97"/>
    <p:sldId id="411" r:id="rId98"/>
    <p:sldId id="413" r:id="rId99"/>
    <p:sldId id="418" r:id="rId100"/>
    <p:sldId id="419" r:id="rId101"/>
    <p:sldId id="420" r:id="rId102"/>
    <p:sldId id="436" r:id="rId103"/>
    <p:sldId id="421" r:id="rId104"/>
    <p:sldId id="423" r:id="rId105"/>
    <p:sldId id="425" r:id="rId106"/>
    <p:sldId id="426" r:id="rId107"/>
    <p:sldId id="427" r:id="rId108"/>
    <p:sldId id="428" r:id="rId109"/>
    <p:sldId id="429" r:id="rId110"/>
    <p:sldId id="430" r:id="rId111"/>
    <p:sldId id="431" r:id="rId112"/>
    <p:sldId id="432" r:id="rId113"/>
    <p:sldId id="433" r:id="rId114"/>
    <p:sldId id="434" r:id="rId115"/>
    <p:sldId id="435" r:id="rId116"/>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30" autoAdjust="0"/>
    <p:restoredTop sz="94660"/>
  </p:normalViewPr>
  <p:slideViewPr>
    <p:cSldViewPr>
      <p:cViewPr>
        <p:scale>
          <a:sx n="50" d="100"/>
          <a:sy n="50" d="100"/>
        </p:scale>
        <p:origin x="-780" y="-24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72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97D805F-75F3-4F27-9622-57D6DFD97A73}" type="datetimeFigureOut">
              <a:rPr lang="en-GB" smtClean="0"/>
              <a:pPr/>
              <a:t>04/12/2012</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1DF291-0811-4841-9DD1-ABC8A4994649}" type="slidenum">
              <a:rPr lang="en-GB" smtClean="0"/>
              <a:pPr/>
              <a:t>‹#›</a:t>
            </a:fld>
            <a:endParaRPr lang="en-GB"/>
          </a:p>
        </p:txBody>
      </p:sp>
    </p:spTree>
    <p:extLst>
      <p:ext uri="{BB962C8B-B14F-4D97-AF65-F5344CB8AC3E}">
        <p14:creationId xmlns:p14="http://schemas.microsoft.com/office/powerpoint/2010/main" val="527009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GB"/>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GB"/>
          </a:p>
        </p:txBody>
      </p:sp>
      <p:sp>
        <p:nvSpPr>
          <p:cNvPr id="1239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GB"/>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41730A28-CCBC-4303-9B62-87443BF180AA}" type="slidenum">
              <a:rPr lang="en-GB"/>
              <a:pPr>
                <a:defRPr/>
              </a:pPr>
              <a:t>‹#›</a:t>
            </a:fld>
            <a:endParaRPr lang="en-GB"/>
          </a:p>
        </p:txBody>
      </p:sp>
    </p:spTree>
    <p:extLst>
      <p:ext uri="{BB962C8B-B14F-4D97-AF65-F5344CB8AC3E}">
        <p14:creationId xmlns:p14="http://schemas.microsoft.com/office/powerpoint/2010/main" val="15540627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3AB5A122-2532-42F5-A9DF-C13EC3C630EB}" type="slidenum">
              <a:rPr lang="en-GB"/>
              <a:pPr/>
              <a:t>1</a:t>
            </a:fld>
            <a:endParaRPr lang="en-GB"/>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D9D2B8D4-8BFD-4404-AF15-77D4C6AA4E00}" type="slidenum">
              <a:rPr lang="en-GB"/>
              <a:pPr/>
              <a:t>10</a:t>
            </a:fld>
            <a:endParaRPr lang="en-GB"/>
          </a:p>
        </p:txBody>
      </p:sp>
      <p:sp>
        <p:nvSpPr>
          <p:cNvPr id="134147" name="Rectangle 2"/>
          <p:cNvSpPr>
            <a:spLocks noGrp="1" noRot="1" noChangeAspect="1" noChangeArrowheads="1" noTextEdit="1"/>
          </p:cNvSpPr>
          <p:nvPr>
            <p:ph type="sldImg"/>
          </p:nvPr>
        </p:nvSpPr>
        <p:spPr>
          <a:xfrm>
            <a:off x="579438" y="192088"/>
            <a:ext cx="5726112" cy="4294187"/>
          </a:xfrm>
          <a:ln/>
        </p:spPr>
      </p:sp>
      <p:sp>
        <p:nvSpPr>
          <p:cNvPr id="134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76F4D65F-CF2F-4952-BF3F-93105B3FA7CF}" type="slidenum">
              <a:rPr lang="en-GB"/>
              <a:pPr/>
              <a:t>100</a:t>
            </a:fld>
            <a:endParaRPr lang="en-GB"/>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4B3E036E-C284-47E0-9885-67951831F085}" type="slidenum">
              <a:rPr lang="en-GB"/>
              <a:pPr/>
              <a:t>101</a:t>
            </a:fld>
            <a:endParaRPr lang="en-GB"/>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EF30761F-9A0A-4724-A35D-BD3535D5C4A2}" type="slidenum">
              <a:rPr lang="en-GB"/>
              <a:pPr/>
              <a:t>102</a:t>
            </a:fld>
            <a:endParaRPr lang="en-GB"/>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07128D7F-4E08-4ACE-89BB-D3A47C8F4225}" type="slidenum">
              <a:rPr lang="en-GB"/>
              <a:pPr/>
              <a:t>103</a:t>
            </a:fld>
            <a:endParaRPr lang="en-GB"/>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5DA934F6-4D43-49E6-A2C6-9AA76938C17B}" type="slidenum">
              <a:rPr lang="en-GB"/>
              <a:pPr/>
              <a:t>104</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C266B1F7-D2D1-4151-9713-64E3459E8382}" type="slidenum">
              <a:rPr lang="en-GB"/>
              <a:pPr/>
              <a:t>105</a:t>
            </a:fld>
            <a:endParaRPr lang="en-GB"/>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F6D792B8-DA68-4D01-BB97-D4257AF287D1}" type="slidenum">
              <a:rPr lang="en-GB"/>
              <a:pPr/>
              <a:t>106</a:t>
            </a:fld>
            <a:endParaRPr lang="en-GB"/>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C1C7524C-52E0-426A-86EC-28B238238A50}" type="slidenum">
              <a:rPr lang="en-GB"/>
              <a:pPr/>
              <a:t>107</a:t>
            </a:fld>
            <a:endParaRPr lang="en-GB"/>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26FFC26A-FC99-4897-887C-4C50D1A70FBA}" type="slidenum">
              <a:rPr lang="en-GB"/>
              <a:pPr/>
              <a:t>108</a:t>
            </a:fld>
            <a:endParaRPr lang="en-GB"/>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02EA8BC2-ECAF-4457-BE75-6D6B639AB983}" type="slidenum">
              <a:rPr lang="en-GB"/>
              <a:pPr/>
              <a:t>109</a:t>
            </a:fld>
            <a:endParaRPr lang="en-GB"/>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27BD17D2-46A3-47B7-B33D-8EB73CB458B1}" type="slidenum">
              <a:rPr lang="en-GB"/>
              <a:pPr/>
              <a:t>11</a:t>
            </a:fld>
            <a:endParaRPr lang="en-GB"/>
          </a:p>
        </p:txBody>
      </p:sp>
      <p:sp>
        <p:nvSpPr>
          <p:cNvPr id="135171" name="Rectangle 2"/>
          <p:cNvSpPr>
            <a:spLocks noGrp="1" noRot="1" noChangeAspect="1" noChangeArrowheads="1" noTextEdit="1"/>
          </p:cNvSpPr>
          <p:nvPr>
            <p:ph type="sldImg"/>
          </p:nvPr>
        </p:nvSpPr>
        <p:spPr>
          <a:xfrm>
            <a:off x="579438" y="192088"/>
            <a:ext cx="5726112" cy="4294187"/>
          </a:xfrm>
          <a:ln/>
        </p:spPr>
      </p:sp>
      <p:sp>
        <p:nvSpPr>
          <p:cNvPr id="135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27DCBB57-0C37-4ADC-ADBC-FBC360B2DE1E}" type="slidenum">
              <a:rPr lang="en-GB"/>
              <a:pPr/>
              <a:t>110</a:t>
            </a:fld>
            <a:endParaRPr lang="en-GB"/>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B59FE419-E3FF-4C5C-8DA3-955F379D6B90}" type="slidenum">
              <a:rPr lang="en-GB"/>
              <a:pPr/>
              <a:t>111</a:t>
            </a:fld>
            <a:endParaRPr lang="en-GB"/>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6CAA7756-6C36-473A-83E1-F3F3A77CB664}" type="slidenum">
              <a:rPr lang="en-GB"/>
              <a:pPr/>
              <a:t>112</a:t>
            </a:fld>
            <a:endParaRPr lang="en-GB"/>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28E466A2-BB9D-4440-AABA-4682A1F56039}" type="slidenum">
              <a:rPr lang="en-GB"/>
              <a:pPr/>
              <a:t>12</a:t>
            </a:fld>
            <a:endParaRPr lang="en-GB"/>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F65F42AB-47CE-42C4-B582-F98FCD82AF7D}" type="slidenum">
              <a:rPr lang="en-GB"/>
              <a:pPr/>
              <a:t>13</a:t>
            </a:fld>
            <a:endParaRPr lang="en-GB"/>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25D049D3-DFCF-484B-818E-9DA3974222A1}" type="slidenum">
              <a:rPr lang="en-GB"/>
              <a:pPr/>
              <a:t>14</a:t>
            </a:fld>
            <a:endParaRPr lang="en-GB"/>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DB9A9BA0-EB5B-4CB2-82FB-FA1264E92529}" type="slidenum">
              <a:rPr lang="en-GB"/>
              <a:pPr/>
              <a:t>15</a:t>
            </a:fld>
            <a:endParaRPr lang="en-GB"/>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016AA6EC-3D5B-4CD5-B705-D3B1D5833F63}" type="slidenum">
              <a:rPr lang="en-GB"/>
              <a:pPr/>
              <a:t>16</a:t>
            </a:fld>
            <a:endParaRPr lang="en-GB"/>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8A458EA6-BBB6-4C47-A863-B5FED73ABB7D}" type="slidenum">
              <a:rPr lang="en-GB"/>
              <a:pPr/>
              <a:t>17</a:t>
            </a:fld>
            <a:endParaRPr lang="en-GB"/>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BB96DD3E-7EA9-4AF2-BA0C-376D075E6A59}" type="slidenum">
              <a:rPr lang="en-GB"/>
              <a:pPr/>
              <a:t>18</a:t>
            </a:fld>
            <a:endParaRPr lang="en-GB"/>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066FE92F-E1E0-40B3-AD86-E9F885C89C93}" type="slidenum">
              <a:rPr lang="en-GB"/>
              <a:pPr/>
              <a:t>19</a:t>
            </a:fld>
            <a:endParaRPr lang="en-GB"/>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042097A5-E0C3-46B9-B246-D23968C49C44}" type="slidenum">
              <a:rPr lang="en-GB"/>
              <a:pPr/>
              <a:t>2</a:t>
            </a:fld>
            <a:endParaRPr lang="en-GB"/>
          </a:p>
        </p:txBody>
      </p:sp>
      <p:sp>
        <p:nvSpPr>
          <p:cNvPr id="125955" name="Rectangle 2"/>
          <p:cNvSpPr>
            <a:spLocks noGrp="1" noRot="1" noChangeAspect="1" noChangeArrowheads="1" noTextEdit="1"/>
          </p:cNvSpPr>
          <p:nvPr>
            <p:ph type="sldImg"/>
          </p:nvPr>
        </p:nvSpPr>
        <p:spPr>
          <a:xfrm>
            <a:off x="579438" y="192088"/>
            <a:ext cx="5726112" cy="4294187"/>
          </a:xfrm>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FB962352-9271-4147-B0A4-E39D80151A5D}" type="slidenum">
              <a:rPr lang="en-GB"/>
              <a:pPr/>
              <a:t>20</a:t>
            </a:fld>
            <a:endParaRPr lang="en-GB"/>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7CBD3998-DBC6-4DEA-807C-B525B3379C03}" type="slidenum">
              <a:rPr lang="en-GB"/>
              <a:pPr/>
              <a:t>21</a:t>
            </a:fld>
            <a:endParaRPr lang="en-GB"/>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DA4903FF-93A5-4357-8B24-CD27A489B2CF}" type="slidenum">
              <a:rPr lang="en-GB"/>
              <a:pPr/>
              <a:t>22</a:t>
            </a:fld>
            <a:endParaRPr lang="en-GB"/>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8B63AAAE-9048-4637-BDE3-BAA1B8AE7BAA}" type="slidenum">
              <a:rPr lang="en-GB"/>
              <a:pPr/>
              <a:t>23</a:t>
            </a:fld>
            <a:endParaRPr lang="en-GB"/>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6310E2C2-2D8D-4472-A0BF-3E60970269C1}" type="slidenum">
              <a:rPr lang="en-GB"/>
              <a:pPr/>
              <a:t>24</a:t>
            </a:fld>
            <a:endParaRPr lang="en-GB"/>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94820456-2943-4817-8159-12803AF221E2}" type="slidenum">
              <a:rPr lang="en-GB"/>
              <a:pPr/>
              <a:t>25</a:t>
            </a:fld>
            <a:endParaRPr lang="en-GB"/>
          </a:p>
        </p:txBody>
      </p:sp>
      <p:sp>
        <p:nvSpPr>
          <p:cNvPr id="149507" name="Rectangle 2"/>
          <p:cNvSpPr>
            <a:spLocks noGrp="1" noRot="1" noChangeAspect="1" noChangeArrowheads="1" noTextEdit="1"/>
          </p:cNvSpPr>
          <p:nvPr>
            <p:ph type="sldImg"/>
          </p:nvPr>
        </p:nvSpPr>
        <p:spPr>
          <a:xfrm>
            <a:off x="1141413" y="685800"/>
            <a:ext cx="4572000" cy="3429000"/>
          </a:xfrm>
          <a:ln/>
        </p:spPr>
      </p:sp>
      <p:sp>
        <p:nvSpPr>
          <p:cNvPr id="149508" name="Rectangle 3"/>
          <p:cNvSpPr>
            <a:spLocks noGrp="1" noChangeArrowheads="1"/>
          </p:cNvSpPr>
          <p:nvPr>
            <p:ph type="body" idx="1"/>
          </p:nvPr>
        </p:nvSpPr>
        <p:spPr>
          <a:xfrm>
            <a:off x="912813" y="4343400"/>
            <a:ext cx="5032375" cy="4114800"/>
          </a:xfrm>
          <a:noFill/>
          <a:ln/>
        </p:spPr>
        <p:txBody>
          <a:bodyPr lIns="89991" tIns="44995" rIns="89991" bIns="44995"/>
          <a:lstStyle/>
          <a:p>
            <a:pPr eaLnBrk="1" hangingPunct="1"/>
            <a:r>
              <a:rPr lang="en-US" smtClean="0"/>
              <a:t>	Acetylcholine is the neurotransmitter for two types of </a:t>
            </a:r>
            <a:r>
              <a:rPr lang="en-US" b="1" smtClean="0"/>
              <a:t>cholinergic receptors</a:t>
            </a:r>
            <a:r>
              <a:rPr lang="en-US" smtClean="0"/>
              <a:t>, muscarinic and nicotinic. Treatments targeting this site have widespread effects. </a:t>
            </a:r>
            <a:r>
              <a:rPr lang="en-US" b="1" smtClean="0"/>
              <a:t>Alpha 7 nicotinic receptors</a:t>
            </a:r>
            <a:r>
              <a:rPr lang="en-US" smtClean="0"/>
              <a:t> are located in the cerebral cortex, basal forebrain, and hippocampus. Treatments targeting this receptor may have more specific effects and benefits </a:t>
            </a:r>
            <a:r>
              <a:rPr lang="en-US" u="sng" smtClean="0"/>
              <a:t>and avoid the side effects of muscarinic cholinergic stimulation</a:t>
            </a:r>
            <a:r>
              <a:rPr lang="en-US" smtClean="0"/>
              <a:t>.</a:t>
            </a:r>
          </a:p>
          <a:p>
            <a:pPr eaLnBrk="1" hangingPunct="1"/>
            <a:r>
              <a:rPr lang="en-US" b="1" smtClean="0"/>
              <a:t>	AChE inhibitors</a:t>
            </a:r>
            <a:r>
              <a:rPr lang="en-US" smtClean="0"/>
              <a:t> increase cholinergic function and thereby hippocampal function. AChE I’s are approved for mild to moderate AD patients and include donepezil (ARICEPT) as market leader, galantamine (REMINYL) as market challenger, rivastigmine (EXELON) as twice daily treatment.  EBIXA (memantine) is not an AChE I. Memantine is a low affinity NMDA antagonist approved for more severely affected AD patients…they have opened up the potential market for co-prescribing with AChEI’s.</a:t>
            </a:r>
          </a:p>
          <a:p>
            <a:pPr eaLnBrk="1" hangingPunct="1"/>
            <a:endParaRPr lang="en-US" smtClean="0"/>
          </a:p>
          <a:p>
            <a:pPr eaLnBrk="1" hangingPunct="1"/>
            <a:r>
              <a:rPr lang="en-US" smtClean="0"/>
              <a:t>Galantamine’s positioning is in having both cholinergic &amp; nicotinic effects.  The FDA has not allowed this claim in the PI (and the efficacy is not better than AChEI’s).  It is a weak non-selective modulator at the nicotinic alpha4beta2 &amp; alpha7 receptor sites.  It maybe that the alpha4beta2 is more involved in attention, than memory. </a:t>
            </a:r>
          </a:p>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CD105FE4-696A-4593-89A8-EAE4DCD9CFB2}" type="slidenum">
              <a:rPr lang="en-GB"/>
              <a:pPr/>
              <a:t>26</a:t>
            </a:fld>
            <a:endParaRPr lang="en-GB"/>
          </a:p>
        </p:txBody>
      </p:sp>
      <p:sp>
        <p:nvSpPr>
          <p:cNvPr id="150531" name="Rectangle 2"/>
          <p:cNvSpPr>
            <a:spLocks noGrp="1" noRot="1" noChangeAspect="1" noChangeArrowheads="1" noTextEdit="1"/>
          </p:cNvSpPr>
          <p:nvPr>
            <p:ph type="sldImg"/>
          </p:nvPr>
        </p:nvSpPr>
        <p:spPr>
          <a:xfrm>
            <a:off x="579438" y="192088"/>
            <a:ext cx="5726112" cy="4294187"/>
          </a:xfrm>
          <a:ln/>
        </p:spPr>
      </p:sp>
      <p:sp>
        <p:nvSpPr>
          <p:cNvPr id="150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E7FEC60C-A7CB-4910-B039-2EFE7480CE1A}" type="slidenum">
              <a:rPr lang="en-GB"/>
              <a:pPr/>
              <a:t>27</a:t>
            </a:fld>
            <a:endParaRPr lang="en-GB"/>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xfrm>
            <a:off x="915988" y="4316413"/>
            <a:ext cx="5026025" cy="4114800"/>
          </a:xfrm>
          <a:noFill/>
          <a:ln/>
        </p:spPr>
        <p:txBody>
          <a:bodyPr/>
          <a:lstStyle/>
          <a:p>
            <a:pPr eaLnBrk="1" hangingPunct="1"/>
            <a:r>
              <a:rPr lang="en-GB" b="1" smtClean="0"/>
              <a:t>	</a:t>
            </a:r>
          </a:p>
          <a:p>
            <a:pPr eaLnBrk="1" hangingPunct="1"/>
            <a:r>
              <a:rPr lang="en-GB" b="1" smtClean="0"/>
              <a:t>Component title: </a:t>
            </a:r>
            <a:r>
              <a:rPr lang="en-GB" smtClean="0"/>
              <a:t>Strategies for increasing cholinergic function: AChEIs </a:t>
            </a:r>
            <a:endParaRPr lang="en-GB" b="1" smtClean="0"/>
          </a:p>
          <a:p>
            <a:pPr eaLnBrk="1" hangingPunct="1"/>
            <a:r>
              <a:rPr lang="en-GB" b="1" smtClean="0"/>
              <a:t>Description: </a:t>
            </a:r>
            <a:r>
              <a:rPr lang="en-GB" smtClean="0"/>
              <a:t>AChE inhibitors are the only modern agents approved for the treatment of AD, and have represented the most promising therapeutic approach to date. The AChE enzyme is responsible for breaking down ACh in the synaptic cleft. By inhibiting this enzyme, AChE inhibitors increase the level of ACh available in the synaptic cleft to stimulate cholinergic receptors, and thus enhance cholinergic function (Francis </a:t>
            </a:r>
            <a:r>
              <a:rPr lang="en-GB" i="1" smtClean="0"/>
              <a:t>et al</a:t>
            </a:r>
            <a:r>
              <a:rPr lang="en-GB" smtClean="0"/>
              <a:t>., 1999; Nordberg 1998). Despite different pharmacological profiles, there appears to be little difference between conventional (single-mechanism) AChE inhibitors, such as donepezil, rivastigmine and tacrine, in terms of their effects on clinical measures such as ADAS-COG (Nordberg and Svensson, 1998). </a:t>
            </a:r>
          </a:p>
          <a:p>
            <a:pPr eaLnBrk="1" hangingPunct="1"/>
            <a:r>
              <a:rPr lang="en-GB" smtClean="0"/>
              <a:t>These treatments clearly improve symptoms, but there is uncertainty that these drugs show long-term efficacy and consistency of results between trials (Flicker, 1999).  </a:t>
            </a:r>
          </a:p>
          <a:p>
            <a:pPr eaLnBrk="1" hangingPunct="1"/>
            <a:endParaRPr lang="en-GB"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D52E375B-78CF-4D06-98DC-8EBCECF42CC4}" type="slidenum">
              <a:rPr lang="en-GB"/>
              <a:pPr/>
              <a:t>28</a:t>
            </a:fld>
            <a:endParaRPr lang="en-GB"/>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36D3857C-C9A3-46A8-A5F5-A09EE5A2D6E7}" type="slidenum">
              <a:rPr lang="en-GB"/>
              <a:pPr/>
              <a:t>29</a:t>
            </a:fld>
            <a:endParaRPr lang="en-GB"/>
          </a:p>
        </p:txBody>
      </p:sp>
      <p:sp>
        <p:nvSpPr>
          <p:cNvPr id="153603" name="Rectangle 2"/>
          <p:cNvSpPr>
            <a:spLocks noGrp="1" noRot="1" noChangeAspect="1" noChangeArrowheads="1" noTextEdit="1"/>
          </p:cNvSpPr>
          <p:nvPr>
            <p:ph type="sldImg"/>
          </p:nvPr>
        </p:nvSpPr>
        <p:spPr>
          <a:xfrm>
            <a:off x="579438" y="192088"/>
            <a:ext cx="5726112" cy="4294187"/>
          </a:xfrm>
          <a:ln/>
        </p:spPr>
      </p:sp>
      <p:sp>
        <p:nvSpPr>
          <p:cNvPr id="153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4C53A132-274B-4402-B3D3-FAC8264559DB}" type="slidenum">
              <a:rPr lang="en-GB"/>
              <a:pPr/>
              <a:t>3</a:t>
            </a:fld>
            <a:endParaRPr lang="en-GB"/>
          </a:p>
        </p:txBody>
      </p:sp>
      <p:sp>
        <p:nvSpPr>
          <p:cNvPr id="126979" name="Rectangle 2"/>
          <p:cNvSpPr>
            <a:spLocks noGrp="1" noRot="1" noChangeAspect="1" noChangeArrowheads="1" noTextEdit="1"/>
          </p:cNvSpPr>
          <p:nvPr>
            <p:ph type="sldImg"/>
          </p:nvPr>
        </p:nvSpPr>
        <p:spPr>
          <a:xfrm>
            <a:off x="579438" y="192088"/>
            <a:ext cx="5726112" cy="4294187"/>
          </a:xfrm>
          <a:ln/>
        </p:spPr>
      </p:sp>
      <p:sp>
        <p:nvSpPr>
          <p:cNvPr id="126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9572A967-6046-452E-B899-2E70A26055E6}" type="slidenum">
              <a:rPr lang="en-GB"/>
              <a:pPr/>
              <a:t>30</a:t>
            </a:fld>
            <a:endParaRPr lang="en-GB"/>
          </a:p>
        </p:txBody>
      </p:sp>
      <p:sp>
        <p:nvSpPr>
          <p:cNvPr id="154627" name="Rectangle 2"/>
          <p:cNvSpPr>
            <a:spLocks noGrp="1" noRot="1" noChangeAspect="1" noChangeArrowheads="1" noTextEdit="1"/>
          </p:cNvSpPr>
          <p:nvPr>
            <p:ph type="sldImg"/>
          </p:nvPr>
        </p:nvSpPr>
        <p:spPr>
          <a:xfrm>
            <a:off x="1338263" y="914400"/>
            <a:ext cx="4179887" cy="3135313"/>
          </a:xfrm>
          <a:solidFill>
            <a:srgbClr val="FFFFFF"/>
          </a:solidFill>
          <a:ln/>
        </p:spPr>
      </p:sp>
      <p:sp>
        <p:nvSpPr>
          <p:cNvPr id="154628" name="Rectangle 3"/>
          <p:cNvSpPr>
            <a:spLocks noGrp="1" noChangeArrowheads="1"/>
          </p:cNvSpPr>
          <p:nvPr>
            <p:ph type="body" idx="1"/>
          </p:nvPr>
        </p:nvSpPr>
        <p:spPr>
          <a:xfrm>
            <a:off x="1046163" y="4352925"/>
            <a:ext cx="4770437" cy="3478213"/>
          </a:xfrm>
          <a:noFill/>
          <a:ln/>
        </p:spPr>
        <p:txBody>
          <a:bodyPr wrap="none" anchor="ct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B46189BA-C47D-4382-97FD-7290196EF5BA}" type="slidenum">
              <a:rPr lang="en-GB"/>
              <a:pPr/>
              <a:t>31</a:t>
            </a:fld>
            <a:endParaRPr lang="en-GB"/>
          </a:p>
        </p:txBody>
      </p:sp>
      <p:sp>
        <p:nvSpPr>
          <p:cNvPr id="155651" name="Rectangle 2"/>
          <p:cNvSpPr>
            <a:spLocks noGrp="1" noRot="1" noChangeAspect="1" noChangeArrowheads="1" noTextEdit="1"/>
          </p:cNvSpPr>
          <p:nvPr>
            <p:ph type="sldImg"/>
          </p:nvPr>
        </p:nvSpPr>
        <p:spPr>
          <a:xfrm>
            <a:off x="1338263" y="914400"/>
            <a:ext cx="4179887" cy="3135313"/>
          </a:xfrm>
          <a:solidFill>
            <a:srgbClr val="FFFFFF"/>
          </a:solidFill>
          <a:ln/>
        </p:spPr>
      </p:sp>
      <p:sp>
        <p:nvSpPr>
          <p:cNvPr id="155652" name="Rectangle 3"/>
          <p:cNvSpPr>
            <a:spLocks noGrp="1" noChangeArrowheads="1"/>
          </p:cNvSpPr>
          <p:nvPr>
            <p:ph type="body" idx="1"/>
          </p:nvPr>
        </p:nvSpPr>
        <p:spPr>
          <a:xfrm>
            <a:off x="1046163" y="4352925"/>
            <a:ext cx="4770437" cy="3479800"/>
          </a:xfrm>
          <a:noFill/>
          <a:ln/>
        </p:spPr>
        <p:txBody>
          <a:bodyPr wrap="none" anchor="ct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2E7FA9B3-4206-42B2-8C74-D615BC2F82DC}" type="slidenum">
              <a:rPr lang="en-GB"/>
              <a:pPr/>
              <a:t>32</a:t>
            </a:fld>
            <a:endParaRPr lang="en-GB"/>
          </a:p>
        </p:txBody>
      </p:sp>
      <p:sp>
        <p:nvSpPr>
          <p:cNvPr id="156675" name="Rectangle 2"/>
          <p:cNvSpPr>
            <a:spLocks noGrp="1" noRot="1" noChangeAspect="1" noChangeArrowheads="1" noTextEdit="1"/>
          </p:cNvSpPr>
          <p:nvPr>
            <p:ph type="sldImg"/>
          </p:nvPr>
        </p:nvSpPr>
        <p:spPr>
          <a:xfrm>
            <a:off x="1338263" y="914400"/>
            <a:ext cx="4179887" cy="3135313"/>
          </a:xfrm>
          <a:solidFill>
            <a:srgbClr val="FFFFFF"/>
          </a:solidFill>
          <a:ln/>
        </p:spPr>
      </p:sp>
      <p:sp>
        <p:nvSpPr>
          <p:cNvPr id="156676" name="Rectangle 3"/>
          <p:cNvSpPr>
            <a:spLocks noGrp="1" noChangeArrowheads="1"/>
          </p:cNvSpPr>
          <p:nvPr>
            <p:ph type="body" idx="1"/>
          </p:nvPr>
        </p:nvSpPr>
        <p:spPr>
          <a:xfrm>
            <a:off x="1046163" y="4352925"/>
            <a:ext cx="4770437" cy="3479800"/>
          </a:xfrm>
          <a:noFill/>
          <a:ln/>
        </p:spPr>
        <p:txBody>
          <a:bodyPr wrap="none" anchor="ct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94C40DC8-0479-489E-81C6-81A46E0577B4}" type="slidenum">
              <a:rPr lang="en-GB"/>
              <a:pPr/>
              <a:t>33</a:t>
            </a:fld>
            <a:endParaRPr lang="en-GB"/>
          </a:p>
        </p:txBody>
      </p:sp>
      <p:sp>
        <p:nvSpPr>
          <p:cNvPr id="157699" name="Rectangle 2"/>
          <p:cNvSpPr>
            <a:spLocks noGrp="1" noRot="1" noChangeAspect="1" noChangeArrowheads="1" noTextEdit="1"/>
          </p:cNvSpPr>
          <p:nvPr>
            <p:ph type="sldImg"/>
          </p:nvPr>
        </p:nvSpPr>
        <p:spPr>
          <a:xfrm>
            <a:off x="579438" y="192088"/>
            <a:ext cx="5726112" cy="4294187"/>
          </a:xfrm>
          <a:ln/>
        </p:spPr>
      </p:sp>
      <p:sp>
        <p:nvSpPr>
          <p:cNvPr id="157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469E2434-E581-4AC0-AE68-0D2E1861B45B}" type="slidenum">
              <a:rPr lang="en-GB"/>
              <a:pPr/>
              <a:t>34</a:t>
            </a:fld>
            <a:endParaRPr lang="en-GB"/>
          </a:p>
        </p:txBody>
      </p:sp>
      <p:sp>
        <p:nvSpPr>
          <p:cNvPr id="158723" name="Rectangle 2"/>
          <p:cNvSpPr>
            <a:spLocks noGrp="1" noRot="1" noChangeAspect="1" noChangeArrowheads="1" noTextEdit="1"/>
          </p:cNvSpPr>
          <p:nvPr>
            <p:ph type="sldImg"/>
          </p:nvPr>
        </p:nvSpPr>
        <p:spPr>
          <a:xfrm>
            <a:off x="579438" y="192088"/>
            <a:ext cx="5726112" cy="4294187"/>
          </a:xfrm>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1730A28-CCBC-4303-9B62-87443BF180AA}" type="slidenum">
              <a:rPr lang="en-GB" smtClean="0"/>
              <a:pPr>
                <a:defRPr/>
              </a:pPr>
              <a:t>35</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1730A28-CCBC-4303-9B62-87443BF180AA}" type="slidenum">
              <a:rPr lang="en-GB" smtClean="0"/>
              <a:pPr>
                <a:defRPr/>
              </a:pPr>
              <a:t>36</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1730A28-CCBC-4303-9B62-87443BF180AA}" type="slidenum">
              <a:rPr lang="en-GB" smtClean="0"/>
              <a:pPr>
                <a:defRPr/>
              </a:pPr>
              <a:t>37</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1730A28-CCBC-4303-9B62-87443BF180AA}" type="slidenum">
              <a:rPr lang="en-GB" smtClean="0"/>
              <a:pPr>
                <a:defRPr/>
              </a:pPr>
              <a:t>38</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FB8C7C74-FF97-41DE-ADE2-C344AC440C13}" type="slidenum">
              <a:rPr lang="en-GB"/>
              <a:pPr/>
              <a:t>39</a:t>
            </a:fld>
            <a:endParaRPr lang="en-GB"/>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CE5BE650-3B1A-4B4C-84D2-E452DF44E33D}" type="slidenum">
              <a:rPr lang="en-GB"/>
              <a:pPr/>
              <a:t>4</a:t>
            </a:fld>
            <a:endParaRPr lang="en-GB"/>
          </a:p>
        </p:txBody>
      </p:sp>
      <p:sp>
        <p:nvSpPr>
          <p:cNvPr id="128003" name="Rectangle 2"/>
          <p:cNvSpPr>
            <a:spLocks noGrp="1" noRot="1" noChangeAspect="1" noChangeArrowheads="1" noTextEdit="1"/>
          </p:cNvSpPr>
          <p:nvPr>
            <p:ph type="sldImg"/>
          </p:nvPr>
        </p:nvSpPr>
        <p:spPr>
          <a:xfrm>
            <a:off x="579438" y="192088"/>
            <a:ext cx="5726112" cy="4294187"/>
          </a:xfrm>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C6018326-6907-4757-9E28-5938046E79F3}" type="slidenum">
              <a:rPr lang="en-GB"/>
              <a:pPr/>
              <a:t>40</a:t>
            </a:fld>
            <a:endParaRPr lang="en-GB"/>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7AFBCA5-30FB-4FA2-8DED-3DE77D6D048E}" type="slidenum">
              <a:rPr lang="en-GB"/>
              <a:pPr/>
              <a:t>41</a:t>
            </a:fld>
            <a:endParaRPr lang="en-GB"/>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4E6DFF16-75B3-4A6C-A919-F3FBD1291EED}" type="slidenum">
              <a:rPr lang="en-GB"/>
              <a:pPr/>
              <a:t>42</a:t>
            </a:fld>
            <a:endParaRPr lang="en-GB"/>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211F0074-9594-481B-A2C6-677039084C2A}" type="slidenum">
              <a:rPr lang="en-GB"/>
              <a:pPr/>
              <a:t>43</a:t>
            </a:fld>
            <a:endParaRPr lang="en-GB"/>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C392CC66-2384-4A1E-A1DC-B2E5E0CDF5FD}" type="slidenum">
              <a:rPr lang="en-GB"/>
              <a:pPr/>
              <a:t>44</a:t>
            </a:fld>
            <a:endParaRPr lang="en-GB"/>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03B485DC-B93A-40F1-939D-58857BDA11FE}" type="slidenum">
              <a:rPr lang="en-GB"/>
              <a:pPr/>
              <a:t>45</a:t>
            </a:fld>
            <a:endParaRPr lang="en-GB"/>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A41262E5-763A-4440-8C34-D0DA66D486E8}" type="slidenum">
              <a:rPr lang="en-GB"/>
              <a:pPr/>
              <a:t>46</a:t>
            </a:fld>
            <a:endParaRPr lang="en-GB"/>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9E0133B9-9648-43B9-A506-78F46A22AB25}" type="slidenum">
              <a:rPr lang="en-GB"/>
              <a:pPr/>
              <a:t>47</a:t>
            </a:fld>
            <a:endParaRPr lang="en-GB"/>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DE16DFC9-01B9-47F7-845C-5E32A322E3CF}" type="slidenum">
              <a:rPr lang="en-GB"/>
              <a:pPr/>
              <a:t>48</a:t>
            </a:fld>
            <a:endParaRPr lang="en-GB"/>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3FCD456D-CAFF-496B-90EF-0B6D908339D6}" type="slidenum">
              <a:rPr lang="en-GB"/>
              <a:pPr/>
              <a:t>49</a:t>
            </a:fld>
            <a:endParaRPr lang="en-GB"/>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9977F78B-6107-4C4A-A17B-505A5C0E186C}" type="slidenum">
              <a:rPr lang="en-GB"/>
              <a:pPr/>
              <a:t>5</a:t>
            </a:fld>
            <a:endParaRPr lang="en-GB"/>
          </a:p>
        </p:txBody>
      </p:sp>
      <p:sp>
        <p:nvSpPr>
          <p:cNvPr id="129027" name="Rectangle 2"/>
          <p:cNvSpPr>
            <a:spLocks noGrp="1" noRot="1" noChangeAspect="1" noChangeArrowheads="1" noTextEdit="1"/>
          </p:cNvSpPr>
          <p:nvPr>
            <p:ph type="sldImg"/>
          </p:nvPr>
        </p:nvSpPr>
        <p:spPr>
          <a:xfrm>
            <a:off x="930275" y="738188"/>
            <a:ext cx="4795838" cy="3597275"/>
          </a:xfrm>
          <a:ln w="12700" cap="flat">
            <a:solidFill>
              <a:schemeClr val="tx1"/>
            </a:solidFill>
          </a:ln>
        </p:spPr>
      </p:sp>
      <p:sp>
        <p:nvSpPr>
          <p:cNvPr id="129028" name="Rectangle 3"/>
          <p:cNvSpPr>
            <a:spLocks noGrp="1" noChangeArrowheads="1"/>
          </p:cNvSpPr>
          <p:nvPr>
            <p:ph type="body" idx="1"/>
          </p:nvPr>
        </p:nvSpPr>
        <p:spPr>
          <a:xfrm>
            <a:off x="887413" y="4591050"/>
            <a:ext cx="4878387" cy="4348163"/>
          </a:xfrm>
          <a:noFill/>
          <a:ln/>
        </p:spPr>
        <p:txBody>
          <a:bodyPr lIns="90488" tIns="44450" rIns="90488" bIns="44450"/>
          <a:lstStyle/>
          <a:p>
            <a:pPr eaLnBrk="1" hangingPunct="1"/>
            <a:r>
              <a:rPr lang="en-GB" smtClean="0"/>
              <a:t>The first of these images on the left is when the patient only just fulfilled AD criteria – the next two scans at 18 months and 3 years later show the devastating brain volume loss with early involvement of the medial temporal lobe – this is the “signal” we want to capture – either for diagnosis or for tracking change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3F068E9C-E28E-48EF-9378-13F99A5974AE}" type="slidenum">
              <a:rPr lang="en-GB"/>
              <a:pPr/>
              <a:t>50</a:t>
            </a:fld>
            <a:endParaRPr lang="en-GB"/>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017E20BA-BE6A-49C3-8542-8981B6CF87C9}" type="slidenum">
              <a:rPr lang="en-GB"/>
              <a:pPr/>
              <a:t>51</a:t>
            </a:fld>
            <a:endParaRPr lang="en-GB"/>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ACB1B142-F80F-4401-BA93-6CB2A8D550C9}" type="slidenum">
              <a:rPr lang="en-GB"/>
              <a:pPr/>
              <a:t>52</a:t>
            </a:fld>
            <a:endParaRPr lang="en-GB"/>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DC74C806-151C-40F1-A032-19FFB612A0CA}" type="slidenum">
              <a:rPr lang="en-GB"/>
              <a:pPr/>
              <a:t>53</a:t>
            </a:fld>
            <a:endParaRPr lang="en-GB"/>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7F3C761A-FB4B-4E06-AC0F-FF6136091A30}" type="slidenum">
              <a:rPr lang="en-GB"/>
              <a:pPr/>
              <a:t>54</a:t>
            </a:fld>
            <a:endParaRPr lang="en-GB"/>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3E04F4F8-A333-4D2D-BBB7-E713C5EA10E5}" type="slidenum">
              <a:rPr lang="en-GB"/>
              <a:pPr/>
              <a:t>55</a:t>
            </a:fld>
            <a:endParaRPr lang="en-GB"/>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95FAB334-32F9-4883-B9D1-906E2C41784D}" type="slidenum">
              <a:rPr lang="en-GB"/>
              <a:pPr/>
              <a:t>56</a:t>
            </a:fld>
            <a:endParaRPr lang="en-GB"/>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A8DC74BB-B5FD-437D-9D96-715DA4C68A4E}" type="slidenum">
              <a:rPr lang="en-GB"/>
              <a:pPr/>
              <a:t>57</a:t>
            </a:fld>
            <a:endParaRPr lang="en-GB"/>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A0615C13-2CEB-4309-81F2-0A5971268421}" type="slidenum">
              <a:rPr lang="en-GB"/>
              <a:pPr/>
              <a:t>58</a:t>
            </a:fld>
            <a:endParaRPr lang="en-GB"/>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CD9312DD-7F59-4D1F-8341-60E2637A9B38}" type="slidenum">
              <a:rPr lang="en-GB"/>
              <a:pPr/>
              <a:t>59</a:t>
            </a:fld>
            <a:endParaRPr lang="en-GB"/>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52F7263-714C-4CF5-9FFD-429E4EBE940F}" type="slidenum">
              <a:rPr lang="en-GB"/>
              <a:pPr/>
              <a:t>6</a:t>
            </a:fld>
            <a:endParaRPr lang="en-GB"/>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xfrm>
            <a:off x="914400" y="4343400"/>
            <a:ext cx="5029200" cy="4114800"/>
          </a:xfrm>
          <a:noFill/>
          <a:ln/>
        </p:spPr>
        <p:txBody>
          <a:bodyPr/>
          <a:lstStyle/>
          <a:p>
            <a:pPr eaLnBrk="1" hangingPunct="1"/>
            <a:r>
              <a:rPr lang="en-GB" smtClean="0"/>
              <a:t>Registration – the spatial alignment of serial imaging – allows small differences to be detected and quantified with higher precision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594F8A91-E1E6-416B-BA3C-71F39442D216}" type="slidenum">
              <a:rPr lang="en-GB"/>
              <a:pPr/>
              <a:t>60</a:t>
            </a:fld>
            <a:endParaRPr lang="en-GB"/>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965CFA23-21BC-4A3A-8EF4-51391CCB97ED}" type="slidenum">
              <a:rPr lang="en-GB"/>
              <a:pPr/>
              <a:t>61</a:t>
            </a:fld>
            <a:endParaRPr lang="en-GB"/>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8D51C849-97C6-49B2-9AAF-26FC9D4BFFBD}" type="slidenum">
              <a:rPr lang="en-GB"/>
              <a:pPr/>
              <a:t>62</a:t>
            </a:fld>
            <a:endParaRPr lang="en-GB"/>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C1E7DB6E-BF38-490A-AC43-CE6B8C7F694B}" type="slidenum">
              <a:rPr lang="en-GB"/>
              <a:pPr/>
              <a:t>63</a:t>
            </a:fld>
            <a:endParaRPr lang="en-GB"/>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xfrm>
            <a:off x="915988" y="4343400"/>
            <a:ext cx="5026025" cy="4114800"/>
          </a:xfrm>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6798E630-0154-4C3B-90A8-5F6B54C609A6}" type="slidenum">
              <a:rPr lang="en-GB"/>
              <a:pPr/>
              <a:t>64</a:t>
            </a:fld>
            <a:endParaRPr lang="en-GB"/>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476988AC-F5C3-4A74-BE25-63929A36E250}" type="slidenum">
              <a:rPr lang="en-GB"/>
              <a:pPr/>
              <a:t>65</a:t>
            </a:fld>
            <a:endParaRPr lang="en-GB"/>
          </a:p>
        </p:txBody>
      </p:sp>
      <p:sp>
        <p:nvSpPr>
          <p:cNvPr id="192515" name="Rectangle 2"/>
          <p:cNvSpPr>
            <a:spLocks noGrp="1" noRot="1" noChangeAspect="1" noChangeArrowheads="1" noTextEdit="1"/>
          </p:cNvSpPr>
          <p:nvPr>
            <p:ph type="sldImg"/>
          </p:nvPr>
        </p:nvSpPr>
        <p:spPr>
          <a:xfrm>
            <a:off x="1144588" y="685800"/>
            <a:ext cx="4573587" cy="3430588"/>
          </a:xfrm>
          <a:ln/>
        </p:spPr>
      </p:sp>
      <p:sp>
        <p:nvSpPr>
          <p:cNvPr id="19251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ABB574A3-61B7-4884-B3FB-D490700DA59A}" type="slidenum">
              <a:rPr lang="en-GB"/>
              <a:pPr/>
              <a:t>66</a:t>
            </a:fld>
            <a:endParaRPr lang="en-GB"/>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wrap="none"/>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B75BF740-D145-4982-ADF3-DBF2EFE9874D}" type="slidenum">
              <a:rPr lang="en-GB"/>
              <a:pPr/>
              <a:t>67</a:t>
            </a:fld>
            <a:endParaRPr lang="en-GB"/>
          </a:p>
        </p:txBody>
      </p:sp>
      <p:sp>
        <p:nvSpPr>
          <p:cNvPr id="194563" name="Rectangle 2"/>
          <p:cNvSpPr>
            <a:spLocks noGrp="1" noRot="1" noChangeAspect="1" noChangeArrowheads="1" noTextEdit="1"/>
          </p:cNvSpPr>
          <p:nvPr>
            <p:ph type="sldImg"/>
          </p:nvPr>
        </p:nvSpPr>
        <p:spPr>
          <a:xfrm>
            <a:off x="1130300" y="674688"/>
            <a:ext cx="4597400" cy="3448050"/>
          </a:xfrm>
          <a:ln/>
        </p:spPr>
      </p:sp>
      <p:sp>
        <p:nvSpPr>
          <p:cNvPr id="194564" name="Rectangle 3"/>
          <p:cNvSpPr>
            <a:spLocks noGrp="1" noChangeArrowheads="1"/>
          </p:cNvSpPr>
          <p:nvPr>
            <p:ph type="body" idx="1"/>
          </p:nvPr>
        </p:nvSpPr>
        <p:spPr>
          <a:xfrm>
            <a:off x="914400" y="4348163"/>
            <a:ext cx="5029200" cy="4121150"/>
          </a:xfrm>
          <a:noFill/>
          <a:ln/>
        </p:spPr>
        <p:txBody>
          <a:bodyPr wrap="none"/>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810142AC-FA69-44E8-A73E-1729EDF53A1B}" type="slidenum">
              <a:rPr lang="en-GB"/>
              <a:pPr/>
              <a:t>68</a:t>
            </a:fld>
            <a:endParaRPr lang="en-GB"/>
          </a:p>
        </p:txBody>
      </p:sp>
      <p:sp>
        <p:nvSpPr>
          <p:cNvPr id="195587" name="Rectangle 2"/>
          <p:cNvSpPr>
            <a:spLocks noGrp="1" noRot="1" noChangeAspect="1" noChangeArrowheads="1" noTextEdit="1"/>
          </p:cNvSpPr>
          <p:nvPr>
            <p:ph type="sldImg"/>
          </p:nvPr>
        </p:nvSpPr>
        <p:spPr>
          <a:xfrm>
            <a:off x="1130300" y="674688"/>
            <a:ext cx="4597400" cy="3448050"/>
          </a:xfrm>
          <a:ln/>
        </p:spPr>
      </p:sp>
      <p:sp>
        <p:nvSpPr>
          <p:cNvPr id="195588" name="Rectangle 3"/>
          <p:cNvSpPr>
            <a:spLocks noGrp="1" noChangeArrowheads="1"/>
          </p:cNvSpPr>
          <p:nvPr>
            <p:ph type="body" idx="1"/>
          </p:nvPr>
        </p:nvSpPr>
        <p:spPr>
          <a:xfrm>
            <a:off x="914400" y="4348163"/>
            <a:ext cx="5029200" cy="4121150"/>
          </a:xfrm>
          <a:noFill/>
          <a:ln/>
        </p:spPr>
        <p:txBody>
          <a:bodyPr wrap="none"/>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01BAB6FE-31C9-4A46-818C-E364FBA78105}" type="slidenum">
              <a:rPr lang="en-GB"/>
              <a:pPr/>
              <a:t>69</a:t>
            </a:fld>
            <a:endParaRPr lang="en-GB"/>
          </a:p>
        </p:txBody>
      </p:sp>
      <p:sp>
        <p:nvSpPr>
          <p:cNvPr id="196611" name="Rectangle 2"/>
          <p:cNvSpPr>
            <a:spLocks noGrp="1" noRot="1" noChangeAspect="1" noChangeArrowheads="1" noTextEdit="1"/>
          </p:cNvSpPr>
          <p:nvPr>
            <p:ph type="sldImg"/>
          </p:nvPr>
        </p:nvSpPr>
        <p:spPr>
          <a:xfrm>
            <a:off x="1130300" y="674688"/>
            <a:ext cx="4597400" cy="3448050"/>
          </a:xfrm>
          <a:ln/>
        </p:spPr>
      </p:sp>
      <p:sp>
        <p:nvSpPr>
          <p:cNvPr id="196612" name="Rectangle 3"/>
          <p:cNvSpPr>
            <a:spLocks noGrp="1" noChangeArrowheads="1"/>
          </p:cNvSpPr>
          <p:nvPr>
            <p:ph type="body" idx="1"/>
          </p:nvPr>
        </p:nvSpPr>
        <p:spPr>
          <a:xfrm>
            <a:off x="914400" y="4348163"/>
            <a:ext cx="5029200" cy="4121150"/>
          </a:xfrm>
          <a:noFill/>
          <a:ln/>
        </p:spPr>
        <p:txBody>
          <a:bodyPr wrap="none"/>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D87620E2-90C3-4B84-B5CA-9783C66A0314}" type="slidenum">
              <a:rPr lang="en-GB"/>
              <a:pPr/>
              <a:t>7</a:t>
            </a:fld>
            <a:endParaRPr lang="en-GB"/>
          </a:p>
        </p:txBody>
      </p:sp>
      <p:sp>
        <p:nvSpPr>
          <p:cNvPr id="131075" name="Rectangle 2"/>
          <p:cNvSpPr>
            <a:spLocks noGrp="1" noRot="1" noChangeAspect="1" noChangeArrowheads="1" noTextEdit="1"/>
          </p:cNvSpPr>
          <p:nvPr>
            <p:ph type="sldImg"/>
          </p:nvPr>
        </p:nvSpPr>
        <p:spPr>
          <a:xfrm>
            <a:off x="1152525" y="692150"/>
            <a:ext cx="4554538" cy="3416300"/>
          </a:xfrm>
          <a:ln/>
        </p:spPr>
      </p:sp>
      <p:sp>
        <p:nvSpPr>
          <p:cNvPr id="131076" name="Rectangle 3"/>
          <p:cNvSpPr>
            <a:spLocks noGrp="1" noChangeArrowheads="1"/>
          </p:cNvSpPr>
          <p:nvPr>
            <p:ph type="body" idx="1"/>
          </p:nvPr>
        </p:nvSpPr>
        <p:spPr>
          <a:xfrm>
            <a:off x="914400" y="4343400"/>
            <a:ext cx="5029200" cy="4114800"/>
          </a:xfrm>
          <a:noFill/>
          <a:ln/>
        </p:spPr>
        <p:txBody>
          <a:bodyPr/>
          <a:lstStyle/>
          <a:p>
            <a:pPr eaLnBrk="1" hangingPunct="1"/>
            <a:r>
              <a:rPr lang="en-GB" smtClean="0"/>
              <a:t>In this slide one sees an overlay (in red and green)  of the difference between two scans (1 year apart) of an individual with mild AD – in red one sees the areas of brain volume loss – note the diffuse nature of change and the marked ventriculat enlargement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A0F2AAB7-6218-4803-B7E4-A13EED01B596}" type="slidenum">
              <a:rPr lang="en-GB"/>
              <a:pPr/>
              <a:t>70</a:t>
            </a:fld>
            <a:endParaRPr lang="en-GB"/>
          </a:p>
        </p:txBody>
      </p:sp>
      <p:sp>
        <p:nvSpPr>
          <p:cNvPr id="197635" name="Rectangle 2"/>
          <p:cNvSpPr>
            <a:spLocks noGrp="1" noRot="1" noChangeAspect="1" noChangeArrowheads="1" noTextEdit="1"/>
          </p:cNvSpPr>
          <p:nvPr>
            <p:ph type="sldImg"/>
          </p:nvPr>
        </p:nvSpPr>
        <p:spPr>
          <a:xfrm>
            <a:off x="1130300" y="674688"/>
            <a:ext cx="4597400" cy="3448050"/>
          </a:xfrm>
          <a:ln/>
        </p:spPr>
      </p:sp>
      <p:sp>
        <p:nvSpPr>
          <p:cNvPr id="197636" name="Rectangle 3"/>
          <p:cNvSpPr>
            <a:spLocks noGrp="1" noChangeArrowheads="1"/>
          </p:cNvSpPr>
          <p:nvPr>
            <p:ph type="body" idx="1"/>
          </p:nvPr>
        </p:nvSpPr>
        <p:spPr>
          <a:xfrm>
            <a:off x="914400" y="4348163"/>
            <a:ext cx="5029200" cy="4121150"/>
          </a:xfrm>
          <a:noFill/>
          <a:ln/>
        </p:spPr>
        <p:txBody>
          <a:bodyPr wrap="none"/>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3A618B79-DB21-4056-8F1A-E91C6A9A4A64}" type="slidenum">
              <a:rPr lang="en-GB"/>
              <a:pPr/>
              <a:t>71</a:t>
            </a:fld>
            <a:endParaRPr lang="en-GB"/>
          </a:p>
        </p:txBody>
      </p:sp>
      <p:sp>
        <p:nvSpPr>
          <p:cNvPr id="198659" name="Rectangle 2"/>
          <p:cNvSpPr>
            <a:spLocks noGrp="1" noRot="1" noChangeAspect="1" noChangeArrowheads="1" noTextEdit="1"/>
          </p:cNvSpPr>
          <p:nvPr>
            <p:ph type="sldImg"/>
          </p:nvPr>
        </p:nvSpPr>
        <p:spPr>
          <a:xfrm>
            <a:off x="1130300" y="674688"/>
            <a:ext cx="4597400" cy="3448050"/>
          </a:xfrm>
          <a:ln/>
        </p:spPr>
      </p:sp>
      <p:sp>
        <p:nvSpPr>
          <p:cNvPr id="198660" name="Rectangle 3"/>
          <p:cNvSpPr>
            <a:spLocks noGrp="1" noChangeArrowheads="1"/>
          </p:cNvSpPr>
          <p:nvPr>
            <p:ph type="body" idx="1"/>
          </p:nvPr>
        </p:nvSpPr>
        <p:spPr>
          <a:xfrm>
            <a:off x="914400" y="4348163"/>
            <a:ext cx="5029200" cy="4121150"/>
          </a:xfrm>
          <a:noFill/>
          <a:ln/>
        </p:spPr>
        <p:txBody>
          <a:bodyPr wrap="none"/>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ADB7894A-7844-4BA3-BA6A-2267F5A7BD19}" type="slidenum">
              <a:rPr lang="en-GB"/>
              <a:pPr/>
              <a:t>72</a:t>
            </a:fld>
            <a:endParaRPr lang="en-GB"/>
          </a:p>
        </p:txBody>
      </p:sp>
      <p:sp>
        <p:nvSpPr>
          <p:cNvPr id="199683" name="Rectangle 2"/>
          <p:cNvSpPr>
            <a:spLocks noGrp="1" noRot="1" noChangeAspect="1" noChangeArrowheads="1" noTextEdit="1"/>
          </p:cNvSpPr>
          <p:nvPr>
            <p:ph type="sldImg"/>
          </p:nvPr>
        </p:nvSpPr>
        <p:spPr>
          <a:xfrm>
            <a:off x="1130300" y="674688"/>
            <a:ext cx="4597400" cy="3448050"/>
          </a:xfrm>
          <a:ln/>
        </p:spPr>
      </p:sp>
      <p:sp>
        <p:nvSpPr>
          <p:cNvPr id="199684" name="Rectangle 3"/>
          <p:cNvSpPr>
            <a:spLocks noGrp="1" noChangeArrowheads="1"/>
          </p:cNvSpPr>
          <p:nvPr>
            <p:ph type="body" idx="1"/>
          </p:nvPr>
        </p:nvSpPr>
        <p:spPr>
          <a:xfrm>
            <a:off x="914400" y="4348163"/>
            <a:ext cx="5029200" cy="4121150"/>
          </a:xfrm>
          <a:noFill/>
          <a:ln/>
        </p:spPr>
        <p:txBody>
          <a:bodyPr wrap="none"/>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CE6C836D-B01E-4FFC-9256-77C3B64FBF86}" type="slidenum">
              <a:rPr lang="en-GB"/>
              <a:pPr/>
              <a:t>73</a:t>
            </a:fld>
            <a:endParaRPr lang="en-GB"/>
          </a:p>
        </p:txBody>
      </p:sp>
      <p:sp>
        <p:nvSpPr>
          <p:cNvPr id="200707" name="Rectangle 2"/>
          <p:cNvSpPr>
            <a:spLocks noGrp="1" noRot="1" noChangeAspect="1" noChangeArrowheads="1" noTextEdit="1"/>
          </p:cNvSpPr>
          <p:nvPr>
            <p:ph type="sldImg"/>
          </p:nvPr>
        </p:nvSpPr>
        <p:spPr>
          <a:xfrm>
            <a:off x="1130300" y="674688"/>
            <a:ext cx="4597400" cy="3448050"/>
          </a:xfrm>
          <a:ln/>
        </p:spPr>
      </p:sp>
      <p:sp>
        <p:nvSpPr>
          <p:cNvPr id="200708" name="Rectangle 3"/>
          <p:cNvSpPr>
            <a:spLocks noGrp="1" noChangeArrowheads="1"/>
          </p:cNvSpPr>
          <p:nvPr>
            <p:ph type="body" idx="1"/>
          </p:nvPr>
        </p:nvSpPr>
        <p:spPr>
          <a:xfrm>
            <a:off x="914400" y="4348163"/>
            <a:ext cx="5029200" cy="4121150"/>
          </a:xfrm>
          <a:noFill/>
          <a:ln/>
        </p:spPr>
        <p:txBody>
          <a:bodyPr wrap="none"/>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794AEACB-883C-460B-9C26-83B5D83031EA}" type="slidenum">
              <a:rPr lang="en-GB"/>
              <a:pPr/>
              <a:t>74</a:t>
            </a:fld>
            <a:endParaRPr lang="en-GB"/>
          </a:p>
        </p:txBody>
      </p:sp>
      <p:sp>
        <p:nvSpPr>
          <p:cNvPr id="201731" name="Rectangle 2"/>
          <p:cNvSpPr>
            <a:spLocks noGrp="1" noRot="1" noChangeAspect="1" noChangeArrowheads="1" noTextEdit="1"/>
          </p:cNvSpPr>
          <p:nvPr>
            <p:ph type="sldImg"/>
          </p:nvPr>
        </p:nvSpPr>
        <p:spPr>
          <a:xfrm>
            <a:off x="1130300" y="674688"/>
            <a:ext cx="4597400" cy="3448050"/>
          </a:xfrm>
          <a:ln/>
        </p:spPr>
      </p:sp>
      <p:sp>
        <p:nvSpPr>
          <p:cNvPr id="201732" name="Rectangle 3"/>
          <p:cNvSpPr>
            <a:spLocks noGrp="1" noChangeArrowheads="1"/>
          </p:cNvSpPr>
          <p:nvPr>
            <p:ph type="body" idx="1"/>
          </p:nvPr>
        </p:nvSpPr>
        <p:spPr>
          <a:xfrm>
            <a:off x="914400" y="4348163"/>
            <a:ext cx="5029200" cy="4121150"/>
          </a:xfrm>
          <a:noFill/>
          <a:ln/>
        </p:spPr>
        <p:txBody>
          <a:bodyPr wrap="none"/>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072880EB-8E50-4D3F-8B99-19BC62745545}" type="slidenum">
              <a:rPr lang="en-GB"/>
              <a:pPr/>
              <a:t>75</a:t>
            </a:fld>
            <a:endParaRPr lang="en-GB"/>
          </a:p>
        </p:txBody>
      </p:sp>
      <p:sp>
        <p:nvSpPr>
          <p:cNvPr id="202755" name="Rectangle 2"/>
          <p:cNvSpPr>
            <a:spLocks noGrp="1" noRot="1" noChangeAspect="1" noChangeArrowheads="1" noTextEdit="1"/>
          </p:cNvSpPr>
          <p:nvPr>
            <p:ph type="sldImg"/>
          </p:nvPr>
        </p:nvSpPr>
        <p:spPr>
          <a:xfrm>
            <a:off x="1130300" y="674688"/>
            <a:ext cx="4597400" cy="3448050"/>
          </a:xfrm>
          <a:ln/>
        </p:spPr>
      </p:sp>
      <p:sp>
        <p:nvSpPr>
          <p:cNvPr id="202756" name="Rectangle 3"/>
          <p:cNvSpPr>
            <a:spLocks noGrp="1" noChangeArrowheads="1"/>
          </p:cNvSpPr>
          <p:nvPr>
            <p:ph type="body" idx="1"/>
          </p:nvPr>
        </p:nvSpPr>
        <p:spPr>
          <a:xfrm>
            <a:off x="914400" y="4348163"/>
            <a:ext cx="5029200" cy="4121150"/>
          </a:xfrm>
          <a:noFill/>
          <a:ln/>
        </p:spPr>
        <p:txBody>
          <a:bodyPr wrap="none"/>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EFDB9A65-0ABB-4B78-BC4D-DB85A449CB95}" type="slidenum">
              <a:rPr lang="en-GB"/>
              <a:pPr/>
              <a:t>76</a:t>
            </a:fld>
            <a:endParaRPr lang="en-GB"/>
          </a:p>
        </p:txBody>
      </p:sp>
      <p:sp>
        <p:nvSpPr>
          <p:cNvPr id="203779" name="Rectangle 2"/>
          <p:cNvSpPr>
            <a:spLocks noGrp="1" noRot="1" noChangeAspect="1" noChangeArrowheads="1" noTextEdit="1"/>
          </p:cNvSpPr>
          <p:nvPr>
            <p:ph type="sldImg"/>
          </p:nvPr>
        </p:nvSpPr>
        <p:spPr>
          <a:xfrm>
            <a:off x="1130300" y="674688"/>
            <a:ext cx="4597400" cy="3448050"/>
          </a:xfrm>
          <a:ln/>
        </p:spPr>
      </p:sp>
      <p:sp>
        <p:nvSpPr>
          <p:cNvPr id="203780" name="Rectangle 3"/>
          <p:cNvSpPr>
            <a:spLocks noGrp="1" noChangeArrowheads="1"/>
          </p:cNvSpPr>
          <p:nvPr>
            <p:ph type="body" idx="1"/>
          </p:nvPr>
        </p:nvSpPr>
        <p:spPr>
          <a:xfrm>
            <a:off x="914400" y="4348163"/>
            <a:ext cx="5029200" cy="4121150"/>
          </a:xfrm>
          <a:noFill/>
          <a:ln/>
        </p:spPr>
        <p:txBody>
          <a:bodyPr wrap="none"/>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C5DA4AB0-3EEB-4282-89A4-85801681468F}" type="slidenum">
              <a:rPr lang="en-GB"/>
              <a:pPr/>
              <a:t>77</a:t>
            </a:fld>
            <a:endParaRPr lang="en-GB"/>
          </a:p>
        </p:txBody>
      </p:sp>
      <p:sp>
        <p:nvSpPr>
          <p:cNvPr id="204803" name="Rectangle 2"/>
          <p:cNvSpPr>
            <a:spLocks noGrp="1" noRot="1" noChangeAspect="1" noChangeArrowheads="1" noTextEdit="1"/>
          </p:cNvSpPr>
          <p:nvPr>
            <p:ph type="sldImg"/>
          </p:nvPr>
        </p:nvSpPr>
        <p:spPr>
          <a:xfrm>
            <a:off x="1130300" y="674688"/>
            <a:ext cx="4597400" cy="3448050"/>
          </a:xfrm>
          <a:ln/>
        </p:spPr>
      </p:sp>
      <p:sp>
        <p:nvSpPr>
          <p:cNvPr id="204804" name="Rectangle 3"/>
          <p:cNvSpPr>
            <a:spLocks noGrp="1" noChangeArrowheads="1"/>
          </p:cNvSpPr>
          <p:nvPr>
            <p:ph type="body" idx="1"/>
          </p:nvPr>
        </p:nvSpPr>
        <p:spPr>
          <a:xfrm>
            <a:off x="914400" y="4348163"/>
            <a:ext cx="5029200" cy="4121150"/>
          </a:xfrm>
          <a:noFill/>
          <a:ln/>
        </p:spPr>
        <p:txBody>
          <a:bodyPr wrap="none"/>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ADA6870A-A13E-4CC7-9FF7-01C13B0170F9}" type="slidenum">
              <a:rPr lang="en-GB"/>
              <a:pPr/>
              <a:t>78</a:t>
            </a:fld>
            <a:endParaRPr lang="en-GB"/>
          </a:p>
        </p:txBody>
      </p:sp>
      <p:sp>
        <p:nvSpPr>
          <p:cNvPr id="205827" name="Rectangle 2"/>
          <p:cNvSpPr>
            <a:spLocks noGrp="1" noRot="1" noChangeAspect="1" noChangeArrowheads="1" noTextEdit="1"/>
          </p:cNvSpPr>
          <p:nvPr>
            <p:ph type="sldImg"/>
          </p:nvPr>
        </p:nvSpPr>
        <p:spPr>
          <a:xfrm>
            <a:off x="1130300" y="674688"/>
            <a:ext cx="4597400" cy="3448050"/>
          </a:xfrm>
          <a:ln/>
        </p:spPr>
      </p:sp>
      <p:sp>
        <p:nvSpPr>
          <p:cNvPr id="205828" name="Rectangle 3"/>
          <p:cNvSpPr>
            <a:spLocks noGrp="1" noChangeArrowheads="1"/>
          </p:cNvSpPr>
          <p:nvPr>
            <p:ph type="body" idx="1"/>
          </p:nvPr>
        </p:nvSpPr>
        <p:spPr>
          <a:xfrm>
            <a:off x="914400" y="4348163"/>
            <a:ext cx="5029200" cy="4121150"/>
          </a:xfrm>
          <a:noFill/>
          <a:ln/>
        </p:spPr>
        <p:txBody>
          <a:bodyPr wrap="none"/>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AB2A0C6B-CD90-433F-982C-FF16D14B6F7C}" type="slidenum">
              <a:rPr lang="en-GB"/>
              <a:pPr/>
              <a:t>79</a:t>
            </a:fld>
            <a:endParaRPr lang="en-GB"/>
          </a:p>
        </p:txBody>
      </p:sp>
      <p:sp>
        <p:nvSpPr>
          <p:cNvPr id="206851" name="Rectangle 2"/>
          <p:cNvSpPr>
            <a:spLocks noGrp="1" noRot="1" noChangeAspect="1" noChangeArrowheads="1" noTextEdit="1"/>
          </p:cNvSpPr>
          <p:nvPr>
            <p:ph type="sldImg"/>
          </p:nvPr>
        </p:nvSpPr>
        <p:spPr>
          <a:xfrm>
            <a:off x="1130300" y="674688"/>
            <a:ext cx="4597400" cy="3448050"/>
          </a:xfrm>
          <a:ln/>
        </p:spPr>
      </p:sp>
      <p:sp>
        <p:nvSpPr>
          <p:cNvPr id="206852" name="Rectangle 3"/>
          <p:cNvSpPr>
            <a:spLocks noGrp="1" noChangeArrowheads="1"/>
          </p:cNvSpPr>
          <p:nvPr>
            <p:ph type="body" idx="1"/>
          </p:nvPr>
        </p:nvSpPr>
        <p:spPr>
          <a:xfrm>
            <a:off x="914400" y="4348163"/>
            <a:ext cx="5029200" cy="4121150"/>
          </a:xfrm>
          <a:noFill/>
          <a:ln/>
        </p:spPr>
        <p:txBody>
          <a:bodyPr wrap="none"/>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7DF9F2C7-10FE-477C-986F-D71984A0D6F6}" type="slidenum">
              <a:rPr lang="en-GB"/>
              <a:pPr/>
              <a:t>8</a:t>
            </a:fld>
            <a:endParaRPr lang="en-GB"/>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8DF62991-6D08-4903-B6DC-FB76284F4927}" type="slidenum">
              <a:rPr lang="en-GB"/>
              <a:pPr/>
              <a:t>80</a:t>
            </a:fld>
            <a:endParaRPr lang="en-GB"/>
          </a:p>
        </p:txBody>
      </p:sp>
      <p:sp>
        <p:nvSpPr>
          <p:cNvPr id="207875" name="Rectangle 2"/>
          <p:cNvSpPr>
            <a:spLocks noGrp="1" noRot="1" noChangeAspect="1" noChangeArrowheads="1" noTextEdit="1"/>
          </p:cNvSpPr>
          <p:nvPr>
            <p:ph type="sldImg"/>
          </p:nvPr>
        </p:nvSpPr>
        <p:spPr>
          <a:xfrm>
            <a:off x="1130300" y="674688"/>
            <a:ext cx="4597400" cy="3448050"/>
          </a:xfrm>
          <a:ln/>
        </p:spPr>
      </p:sp>
      <p:sp>
        <p:nvSpPr>
          <p:cNvPr id="207876" name="Rectangle 3"/>
          <p:cNvSpPr>
            <a:spLocks noGrp="1" noChangeArrowheads="1"/>
          </p:cNvSpPr>
          <p:nvPr>
            <p:ph type="body" idx="1"/>
          </p:nvPr>
        </p:nvSpPr>
        <p:spPr>
          <a:xfrm>
            <a:off x="914400" y="4348163"/>
            <a:ext cx="5029200" cy="4121150"/>
          </a:xfrm>
          <a:noFill/>
          <a:ln/>
        </p:spPr>
        <p:txBody>
          <a:bodyPr wrap="none"/>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91FECA46-F98B-4154-A5C0-2FBD4F487009}" type="slidenum">
              <a:rPr lang="en-GB"/>
              <a:pPr/>
              <a:t>81</a:t>
            </a:fld>
            <a:endParaRPr lang="en-GB"/>
          </a:p>
        </p:txBody>
      </p:sp>
      <p:sp>
        <p:nvSpPr>
          <p:cNvPr id="208899" name="Rectangle 2"/>
          <p:cNvSpPr>
            <a:spLocks noGrp="1" noRot="1" noChangeAspect="1" noChangeArrowheads="1" noTextEdit="1"/>
          </p:cNvSpPr>
          <p:nvPr>
            <p:ph type="sldImg"/>
          </p:nvPr>
        </p:nvSpPr>
        <p:spPr>
          <a:xfrm>
            <a:off x="1130300" y="674688"/>
            <a:ext cx="4597400" cy="3448050"/>
          </a:xfrm>
          <a:ln/>
        </p:spPr>
      </p:sp>
      <p:sp>
        <p:nvSpPr>
          <p:cNvPr id="208900" name="Rectangle 3"/>
          <p:cNvSpPr>
            <a:spLocks noGrp="1" noChangeArrowheads="1"/>
          </p:cNvSpPr>
          <p:nvPr>
            <p:ph type="body" idx="1"/>
          </p:nvPr>
        </p:nvSpPr>
        <p:spPr>
          <a:xfrm>
            <a:off x="914400" y="4348163"/>
            <a:ext cx="5029200" cy="4121150"/>
          </a:xfrm>
          <a:noFill/>
          <a:ln/>
        </p:spPr>
        <p:txBody>
          <a:bodyPr wrap="none"/>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890B38C1-518A-4C13-B938-2404D03EA1EE}" type="slidenum">
              <a:rPr lang="en-GB"/>
              <a:pPr/>
              <a:t>82</a:t>
            </a:fld>
            <a:endParaRPr lang="en-GB"/>
          </a:p>
        </p:txBody>
      </p:sp>
      <p:sp>
        <p:nvSpPr>
          <p:cNvPr id="209923" name="Rectangle 2"/>
          <p:cNvSpPr>
            <a:spLocks noGrp="1" noRot="1" noChangeAspect="1" noChangeArrowheads="1" noTextEdit="1"/>
          </p:cNvSpPr>
          <p:nvPr>
            <p:ph type="sldImg"/>
          </p:nvPr>
        </p:nvSpPr>
        <p:spPr>
          <a:xfrm>
            <a:off x="1130300" y="674688"/>
            <a:ext cx="4597400" cy="3448050"/>
          </a:xfrm>
          <a:ln/>
        </p:spPr>
      </p:sp>
      <p:sp>
        <p:nvSpPr>
          <p:cNvPr id="209924" name="Rectangle 3"/>
          <p:cNvSpPr>
            <a:spLocks noGrp="1" noChangeArrowheads="1"/>
          </p:cNvSpPr>
          <p:nvPr>
            <p:ph type="body" idx="1"/>
          </p:nvPr>
        </p:nvSpPr>
        <p:spPr>
          <a:xfrm>
            <a:off x="914400" y="4348163"/>
            <a:ext cx="5029200" cy="4121150"/>
          </a:xfrm>
          <a:noFill/>
          <a:ln/>
        </p:spPr>
        <p:txBody>
          <a:bodyPr wrap="none"/>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EBE1ECA6-7D29-4C3E-B120-D5E04F6F1E5A}" type="slidenum">
              <a:rPr lang="en-GB"/>
              <a:pPr/>
              <a:t>83</a:t>
            </a:fld>
            <a:endParaRPr lang="en-GB"/>
          </a:p>
        </p:txBody>
      </p:sp>
      <p:sp>
        <p:nvSpPr>
          <p:cNvPr id="210947" name="Rectangle 2"/>
          <p:cNvSpPr>
            <a:spLocks noGrp="1" noRot="1" noChangeAspect="1" noChangeArrowheads="1" noTextEdit="1"/>
          </p:cNvSpPr>
          <p:nvPr>
            <p:ph type="sldImg"/>
          </p:nvPr>
        </p:nvSpPr>
        <p:spPr>
          <a:xfrm>
            <a:off x="1130300" y="674688"/>
            <a:ext cx="4597400" cy="3448050"/>
          </a:xfrm>
          <a:ln/>
        </p:spPr>
      </p:sp>
      <p:sp>
        <p:nvSpPr>
          <p:cNvPr id="210948" name="Rectangle 3"/>
          <p:cNvSpPr>
            <a:spLocks noGrp="1" noChangeArrowheads="1"/>
          </p:cNvSpPr>
          <p:nvPr>
            <p:ph type="body" idx="1"/>
          </p:nvPr>
        </p:nvSpPr>
        <p:spPr>
          <a:xfrm>
            <a:off x="914400" y="4348163"/>
            <a:ext cx="5029200" cy="4121150"/>
          </a:xfrm>
          <a:noFill/>
          <a:ln/>
        </p:spPr>
        <p:txBody>
          <a:bodyPr wrap="none"/>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9CEA53BF-D322-4A4A-81CF-BBF1C74C19F1}" type="slidenum">
              <a:rPr lang="en-GB"/>
              <a:pPr/>
              <a:t>84</a:t>
            </a:fld>
            <a:endParaRPr lang="en-GB"/>
          </a:p>
        </p:txBody>
      </p:sp>
      <p:sp>
        <p:nvSpPr>
          <p:cNvPr id="211971" name="Rectangle 2"/>
          <p:cNvSpPr>
            <a:spLocks noGrp="1" noRot="1" noChangeAspect="1" noChangeArrowheads="1" noTextEdit="1"/>
          </p:cNvSpPr>
          <p:nvPr>
            <p:ph type="sldImg"/>
          </p:nvPr>
        </p:nvSpPr>
        <p:spPr>
          <a:xfrm>
            <a:off x="579438" y="192088"/>
            <a:ext cx="5726112" cy="4294187"/>
          </a:xfrm>
          <a:ln/>
        </p:spPr>
      </p:sp>
      <p:sp>
        <p:nvSpPr>
          <p:cNvPr id="211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98F6E8E2-149B-4F79-8125-E41F6C5DAD11}" type="slidenum">
              <a:rPr lang="en-GB"/>
              <a:pPr/>
              <a:t>85</a:t>
            </a:fld>
            <a:endParaRPr lang="en-GB"/>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F40CEA7C-7BFB-4E74-B992-9BE9358C8721}" type="slidenum">
              <a:rPr lang="en-GB"/>
              <a:pPr/>
              <a:t>86</a:t>
            </a:fld>
            <a:endParaRPr lang="en-GB"/>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95E57BDD-0FED-42EB-8070-89B31BAF8E46}" type="slidenum">
              <a:rPr lang="en-GB"/>
              <a:pPr/>
              <a:t>87</a:t>
            </a:fld>
            <a:endParaRPr lang="en-GB"/>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42F3F2BD-FCAA-4BEE-B569-40B954C03925}" type="slidenum">
              <a:rPr lang="en-GB"/>
              <a:pPr/>
              <a:t>88</a:t>
            </a:fld>
            <a:endParaRPr lang="en-GB"/>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96A844FD-B1EC-4B60-96B3-D027FDB594E3}" type="slidenum">
              <a:rPr lang="en-GB"/>
              <a:pPr/>
              <a:t>89</a:t>
            </a:fld>
            <a:endParaRPr lang="en-GB"/>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6419E519-A7E0-4F4D-9DD6-C0FE1746DE28}" type="slidenum">
              <a:rPr lang="en-GB"/>
              <a:pPr/>
              <a:t>9</a:t>
            </a:fld>
            <a:endParaRPr lang="en-GB"/>
          </a:p>
        </p:txBody>
      </p:sp>
      <p:sp>
        <p:nvSpPr>
          <p:cNvPr id="133123" name="Rectangle 2"/>
          <p:cNvSpPr>
            <a:spLocks noGrp="1" noRot="1" noChangeAspect="1" noChangeArrowheads="1" noTextEdit="1"/>
          </p:cNvSpPr>
          <p:nvPr>
            <p:ph type="sldImg"/>
          </p:nvPr>
        </p:nvSpPr>
        <p:spPr>
          <a:xfrm>
            <a:off x="579438" y="192088"/>
            <a:ext cx="5726112" cy="4294187"/>
          </a:xfrm>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1C5DB584-5EB8-4E79-97FD-823318070687}" type="slidenum">
              <a:rPr lang="en-GB"/>
              <a:pPr/>
              <a:t>90</a:t>
            </a:fld>
            <a:endParaRPr lang="en-GB"/>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A1C5FA4A-8895-4ABD-AD4C-3C1FFF6D9FF6}" type="slidenum">
              <a:rPr lang="en-GB"/>
              <a:pPr/>
              <a:t>91</a:t>
            </a:fld>
            <a:endParaRPr lang="en-GB"/>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1730A28-CCBC-4303-9B62-87443BF180AA}" type="slidenum">
              <a:rPr lang="en-GB" smtClean="0"/>
              <a:pPr>
                <a:defRPr/>
              </a:pPr>
              <a:t>92</a:t>
            </a:fld>
            <a:endParaRPr lang="en-GB"/>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4341FE00-8872-41C5-89DB-AC7AEFEBFFA7}" type="slidenum">
              <a:rPr lang="en-GB"/>
              <a:pPr/>
              <a:t>93</a:t>
            </a:fld>
            <a:endParaRPr lang="en-GB"/>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21BF9372-895D-4CC1-AECA-D11D3C98BA23}" type="slidenum">
              <a:rPr lang="en-GB"/>
              <a:pPr/>
              <a:t>94</a:t>
            </a:fld>
            <a:endParaRPr lang="en-GB"/>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BA223024-A1B7-463A-8DFD-D89A6E021BE0}" type="slidenum">
              <a:rPr lang="en-GB"/>
              <a:pPr/>
              <a:t>95</a:t>
            </a:fld>
            <a:endParaRPr lang="en-GB"/>
          </a:p>
        </p:txBody>
      </p:sp>
      <p:sp>
        <p:nvSpPr>
          <p:cNvPr id="222211" name="Rectangle 2"/>
          <p:cNvSpPr>
            <a:spLocks noGrp="1" noRot="1" noChangeAspect="1" noChangeArrowheads="1" noTextEdit="1"/>
          </p:cNvSpPr>
          <p:nvPr>
            <p:ph type="sldImg"/>
          </p:nvPr>
        </p:nvSpPr>
        <p:spPr>
          <a:xfrm>
            <a:off x="930275" y="738188"/>
            <a:ext cx="4795838" cy="3597275"/>
          </a:xfrm>
          <a:ln w="12700" cap="flat">
            <a:solidFill>
              <a:schemeClr val="tx1"/>
            </a:solidFill>
          </a:ln>
        </p:spPr>
      </p:sp>
      <p:sp>
        <p:nvSpPr>
          <p:cNvPr id="222212" name="Rectangle 3"/>
          <p:cNvSpPr>
            <a:spLocks noGrp="1" noChangeArrowheads="1"/>
          </p:cNvSpPr>
          <p:nvPr>
            <p:ph type="body" idx="1"/>
          </p:nvPr>
        </p:nvSpPr>
        <p:spPr>
          <a:xfrm>
            <a:off x="887413" y="4591050"/>
            <a:ext cx="4878387" cy="4348163"/>
          </a:xfrm>
          <a:noFill/>
          <a:ln/>
        </p:spPr>
        <p:txBody>
          <a:bodyPr lIns="90488" tIns="44450" rIns="90488" bIns="44450"/>
          <a:lstStyle/>
          <a:p>
            <a:pPr eaLnBrk="1" hangingPunct="1"/>
            <a:r>
              <a:rPr lang="en-GB" smtClean="0"/>
              <a:t>The first of these images on the left is when the patient only just fulfilled AD criteria – the next two scans at 18 months and 3 years later show the devastating brain volume loss with early involvement of the medial temporal lobe – this is the “signal” we want to capture – either for diagnosis or for tracking change</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DA49F501-2C2B-4F08-BD4B-9BAB18A43557}" type="slidenum">
              <a:rPr lang="en-GB"/>
              <a:pPr/>
              <a:t>96</a:t>
            </a:fld>
            <a:endParaRPr lang="en-GB"/>
          </a:p>
        </p:txBody>
      </p:sp>
      <p:sp>
        <p:nvSpPr>
          <p:cNvPr id="223235" name="Rectangle 2"/>
          <p:cNvSpPr>
            <a:spLocks noGrp="1" noRot="1" noChangeAspect="1" noChangeArrowheads="1" noTextEdit="1"/>
          </p:cNvSpPr>
          <p:nvPr>
            <p:ph type="sldImg"/>
          </p:nvPr>
        </p:nvSpPr>
        <p:spPr>
          <a:xfrm>
            <a:off x="1152525" y="692150"/>
            <a:ext cx="4554538" cy="3416300"/>
          </a:xfrm>
          <a:ln/>
        </p:spPr>
      </p:sp>
      <p:sp>
        <p:nvSpPr>
          <p:cNvPr id="22323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92C4EBAA-224F-4F04-94FA-F6B8294C080B}" type="slidenum">
              <a:rPr lang="en-GB"/>
              <a:pPr/>
              <a:t>97</a:t>
            </a:fld>
            <a:endParaRPr lang="en-GB"/>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D06693A3-1EDC-484E-BE06-E2CA85CDB272}" type="slidenum">
              <a:rPr lang="en-GB"/>
              <a:pPr/>
              <a:t>98</a:t>
            </a:fld>
            <a:endParaRPr lang="en-GB"/>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EAC26E2E-F49D-494E-8B1D-3C7DED37680B}" type="slidenum">
              <a:rPr lang="en-GB"/>
              <a:pPr/>
              <a:t>99</a:t>
            </a:fld>
            <a:endParaRPr lang="en-GB"/>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83BF49F-C780-4709-9063-11BC6AFC465A}"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43903F0-E8EC-46D0-A618-5B9CB277D3D1}"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9842019-B2C0-43C7-8CBD-1E6A75ED5AEC}"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6527800"/>
            <a:ext cx="9144000" cy="0"/>
          </a:xfrm>
          <a:prstGeom prst="line">
            <a:avLst/>
          </a:prstGeom>
          <a:noFill/>
          <a:ln w="57150">
            <a:solidFill>
              <a:srgbClr val="00264C"/>
            </a:solidFill>
            <a:round/>
            <a:headEnd/>
            <a:tailEnd/>
          </a:ln>
          <a:effectLst/>
        </p:spPr>
        <p:txBody>
          <a:bodyPr wrap="none" anchor="ctr"/>
          <a:lstStyle/>
          <a:p>
            <a:pPr>
              <a:defRPr/>
            </a:pPr>
            <a:endParaRPr lang="en-GB"/>
          </a:p>
        </p:txBody>
      </p:sp>
      <p:sp>
        <p:nvSpPr>
          <p:cNvPr id="12291" name="Rectangle 3"/>
          <p:cNvSpPr>
            <a:spLocks noGrp="1" noChangeArrowheads="1"/>
          </p:cNvSpPr>
          <p:nvPr>
            <p:ph type="ctrTitle"/>
          </p:nvPr>
        </p:nvSpPr>
        <p:spPr>
          <a:xfrm>
            <a:off x="685800" y="2286000"/>
            <a:ext cx="7772400" cy="1143000"/>
          </a:xfrm>
        </p:spPr>
        <p:txBody>
          <a:bodyPr anchor="b"/>
          <a:lstStyle>
            <a:lvl1pPr algn="ctr">
              <a:defRPr/>
            </a:lvl1pPr>
          </a:lstStyle>
          <a:p>
            <a:r>
              <a:rPr lang="en-US" altLang="en-US"/>
              <a:t>Click to edit Master title style</a:t>
            </a:r>
          </a:p>
        </p:txBody>
      </p:sp>
      <p:sp>
        <p:nvSpPr>
          <p:cNvPr id="12292"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lt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81000" y="1524000"/>
            <a:ext cx="411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524000"/>
            <a:ext cx="411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26AE152-DEE3-4E58-85B9-A0F73AE3B0D7}" type="slidenum">
              <a:rPr lang="en-GB"/>
              <a:pPr>
                <a:defRPr/>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419100"/>
            <a:ext cx="2095500" cy="56769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81000" y="419100"/>
            <a:ext cx="6134100"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419100"/>
            <a:ext cx="8382000" cy="762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381000" y="1524000"/>
            <a:ext cx="8382000" cy="4572000"/>
          </a:xfrm>
        </p:spPr>
        <p:txBody>
          <a:bodyPr/>
          <a:lstStyle/>
          <a:p>
            <a:pPr lvl="0"/>
            <a:endParaRPr lang="en-GB" noProof="0" smtClean="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Media Placeholder 2"/>
          <p:cNvSpPr>
            <a:spLocks noGrp="1"/>
          </p:cNvSpPr>
          <p:nvPr>
            <p:ph type="media" sz="half" idx="1"/>
          </p:nvPr>
        </p:nvSpPr>
        <p:spPr>
          <a:xfrm>
            <a:off x="457200" y="1600200"/>
            <a:ext cx="4038600" cy="4525963"/>
          </a:xfrm>
        </p:spPr>
        <p:txBody>
          <a:bodyPr/>
          <a:lstStyle/>
          <a:p>
            <a:pPr lvl="0"/>
            <a:endParaRPr lang="en-GB"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smtClean="0"/>
            </a:lvl1pPr>
          </a:lstStyle>
          <a:p>
            <a:pPr>
              <a:defRPr/>
            </a:pPr>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smtClean="0"/>
            </a:lvl1pPr>
          </a:lstStyle>
          <a:p>
            <a:pPr>
              <a:defRPr/>
            </a:pPr>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smtClean="0"/>
            </a:lvl1pPr>
          </a:lstStyle>
          <a:p>
            <a:pPr>
              <a:defRPr/>
            </a:pPr>
            <a:fld id="{ACE21E96-EF81-4FFF-9369-A30BD60575E7}" type="slidenum">
              <a:rPr lang="en-GB"/>
              <a:pPr>
                <a:defRPr/>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33B4367-7F86-4805-8C3A-114C9AA70539}" type="slidenum">
              <a:rPr lang="en-GB"/>
              <a:pPr>
                <a:defRPr/>
              </a:pPr>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5DBDC57-2523-4169-8AF4-435C59260ED9}" type="slidenum">
              <a:rPr lang="en-GB"/>
              <a:pPr>
                <a:defRPr/>
              </a:pPr>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12C76C1-7FBE-4178-BD27-E42CAE738C2E}" type="slidenum">
              <a:rPr lang="en-GB"/>
              <a:pPr>
                <a:defRPr/>
              </a:pPr>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349500"/>
            <a:ext cx="4038600" cy="3240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349500"/>
            <a:ext cx="4038600" cy="3240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0D7C40C-46D3-486F-BA19-8C902F88A3BE}" type="slidenum">
              <a:rPr lang="en-GB"/>
              <a:pPr>
                <a:defRPr/>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F6263D86-5BF1-43DE-AF10-BB7978C9ECF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4D82200-58E6-487D-9CD6-674E46DCEA0E}" type="slidenum">
              <a:rPr lang="en-GB"/>
              <a:pPr>
                <a:defRPr/>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347B700-4732-4CD6-A660-EB63C1415D09}" type="slidenum">
              <a:rPr lang="en-GB"/>
              <a:pPr>
                <a:defRPr/>
              </a:pPr>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7A7AF59-573B-4D91-A971-564B2AA7557F}" type="slidenum">
              <a:rPr lang="en-GB"/>
              <a:pPr>
                <a:defRPr/>
              </a:pPr>
              <a:t>‹#›</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022A214-B8B7-46D4-A0B5-F4482EA1EF8A}" type="slidenum">
              <a:rPr lang="en-GB"/>
              <a:pPr>
                <a:defRPr/>
              </a:pPr>
              <a:t>‹#›</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24F8CA7-45FE-45DF-A358-3EBCC1AEA02A}" type="slidenum">
              <a:rPr lang="en-GB"/>
              <a:pPr>
                <a:defRPr/>
              </a:pPr>
              <a:t>‹#›</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0C7F654-090A-457C-9E47-8DADCBAF593F}" type="slidenum">
              <a:rPr lang="en-GB"/>
              <a:pPr>
                <a:defRPr/>
              </a:pPr>
              <a:t>‹#›</a:t>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01675"/>
            <a:ext cx="2057400" cy="4887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701675"/>
            <a:ext cx="6019800" cy="4887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D27FEF9-0574-4461-B2E0-0E9F2E269DD3}" type="slidenum">
              <a:rPr lang="en-GB"/>
              <a:pPr>
                <a:defRPr/>
              </a:pPr>
              <a:t>‹#›</a:t>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6527800"/>
            <a:ext cx="9144000" cy="0"/>
          </a:xfrm>
          <a:prstGeom prst="line">
            <a:avLst/>
          </a:prstGeom>
          <a:noFill/>
          <a:ln w="57150">
            <a:solidFill>
              <a:srgbClr val="00264C"/>
            </a:solidFill>
            <a:round/>
            <a:headEnd/>
            <a:tailEnd/>
          </a:ln>
          <a:effectLst/>
        </p:spPr>
        <p:txBody>
          <a:bodyPr wrap="none" anchor="ctr"/>
          <a:lstStyle/>
          <a:p>
            <a:pPr>
              <a:defRPr/>
            </a:pPr>
            <a:endParaRPr lang="en-GB"/>
          </a:p>
        </p:txBody>
      </p:sp>
      <p:sp>
        <p:nvSpPr>
          <p:cNvPr id="107523" name="Rectangle 3"/>
          <p:cNvSpPr>
            <a:spLocks noGrp="1" noChangeArrowheads="1"/>
          </p:cNvSpPr>
          <p:nvPr>
            <p:ph type="ctrTitle"/>
          </p:nvPr>
        </p:nvSpPr>
        <p:spPr>
          <a:xfrm>
            <a:off x="685800" y="2286000"/>
            <a:ext cx="7772400" cy="1143000"/>
          </a:xfrm>
        </p:spPr>
        <p:txBody>
          <a:bodyPr anchor="b"/>
          <a:lstStyle>
            <a:lvl1pPr algn="ctr">
              <a:defRPr/>
            </a:lvl1pPr>
          </a:lstStyle>
          <a:p>
            <a:r>
              <a:rPr lang="en-US" altLang="en-US"/>
              <a:t>Click to edit Master title style</a:t>
            </a:r>
          </a:p>
        </p:txBody>
      </p:sp>
      <p:sp>
        <p:nvSpPr>
          <p:cNvPr id="10752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ltLang="en-US"/>
              <a:t>Click to edit Master subtitle style</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81000" y="1524000"/>
            <a:ext cx="411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524000"/>
            <a:ext cx="411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5725763-33E6-46ED-AF71-6918E0DFA884}" type="slidenum">
              <a:rPr lang="en-GB"/>
              <a:pPr>
                <a:defRPr/>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419100"/>
            <a:ext cx="2095500" cy="56769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81000" y="419100"/>
            <a:ext cx="6134100"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CF15881B-8548-4AF9-AB7F-93DD177B86E3}"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3CD447F4-1FEC-4189-8D4D-4D7801D1E547}"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47A08607-D159-45F5-9FEF-F3EAD201D9FF}"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65E7E3C-E9B7-4A98-8DBB-809230F49A80}"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FC79A50-9552-4BAC-9203-51B2D91BEA6D}"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2B997412-0A0E-42A0-BF58-9821FCE42A4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3366"/>
            </a:gs>
            <a:gs pos="100000">
              <a:srgbClr val="00050A"/>
            </a:gs>
          </a:gsLst>
          <a:path path="shape">
            <a:fillToRect l="50000" t="50000" r="50000" b="50000"/>
          </a:path>
        </a:gradFill>
        <a:effectLst/>
      </p:bgPr>
    </p:bg>
    <p:spTree>
      <p:nvGrpSpPr>
        <p:cNvPr id="1" name=""/>
        <p:cNvGrpSpPr/>
        <p:nvPr/>
      </p:nvGrpSpPr>
      <p:grpSpPr>
        <a:xfrm>
          <a:off x="0" y="0"/>
          <a:ext cx="0" cy="0"/>
          <a:chOff x="0" y="0"/>
          <a:chExt cx="0" cy="0"/>
        </a:xfrm>
      </p:grpSpPr>
      <p:sp>
        <p:nvSpPr>
          <p:cNvPr id="11266" name="Line 2"/>
          <p:cNvSpPr>
            <a:spLocks noChangeShapeType="1"/>
          </p:cNvSpPr>
          <p:nvPr/>
        </p:nvSpPr>
        <p:spPr bwMode="auto">
          <a:xfrm>
            <a:off x="0" y="6527800"/>
            <a:ext cx="9144000" cy="0"/>
          </a:xfrm>
          <a:prstGeom prst="line">
            <a:avLst/>
          </a:prstGeom>
          <a:noFill/>
          <a:ln w="57150">
            <a:solidFill>
              <a:srgbClr val="00264C"/>
            </a:solidFill>
            <a:round/>
            <a:headEnd/>
            <a:tailEnd/>
          </a:ln>
          <a:effectLst/>
        </p:spPr>
        <p:txBody>
          <a:bodyPr wrap="none" anchor="ctr"/>
          <a:lstStyle/>
          <a:p>
            <a:pPr>
              <a:defRPr/>
            </a:pPr>
            <a:endParaRPr lang="en-GB"/>
          </a:p>
        </p:txBody>
      </p:sp>
      <p:sp>
        <p:nvSpPr>
          <p:cNvPr id="11267" name="Rectangle 3"/>
          <p:cNvSpPr>
            <a:spLocks noGrp="1" noChangeArrowheads="1"/>
          </p:cNvSpPr>
          <p:nvPr>
            <p:ph type="title"/>
          </p:nvPr>
        </p:nvSpPr>
        <p:spPr bwMode="auto">
          <a:xfrm>
            <a:off x="381000" y="419100"/>
            <a:ext cx="8382000"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1268" name="Rectangle 4"/>
          <p:cNvSpPr>
            <a:spLocks noGrp="1" noChangeArrowheads="1"/>
          </p:cNvSpPr>
          <p:nvPr>
            <p:ph type="body" idx="1"/>
          </p:nvPr>
        </p:nvSpPr>
        <p:spPr bwMode="auto">
          <a:xfrm>
            <a:off x="381000" y="1524000"/>
            <a:ext cx="83820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56"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57" r:id="rId13"/>
  </p:sldLayoutIdLst>
  <p:txStyles>
    <p:titleStyle>
      <a:lvl1pPr algn="l" rtl="0" eaLnBrk="0" fontAlgn="base" hangingPunct="0">
        <a:lnSpc>
          <a:spcPct val="90000"/>
        </a:lnSpc>
        <a:spcBef>
          <a:spcPct val="0"/>
        </a:spcBef>
        <a:spcAft>
          <a:spcPct val="0"/>
        </a:spcAft>
        <a:defRPr sz="3600">
          <a:solidFill>
            <a:srgbClr val="FFFF00"/>
          </a:solidFill>
          <a:effectLst>
            <a:outerShdw blurRad="38100" dist="38100" dir="2700000" algn="tl">
              <a:srgbClr val="000000"/>
            </a:outerShdw>
          </a:effectLst>
          <a:latin typeface="+mj-lt"/>
          <a:ea typeface="+mj-ea"/>
          <a:cs typeface="+mj-cs"/>
        </a:defRPr>
      </a:lvl1pPr>
      <a:lvl2pPr algn="l" rtl="0" eaLnBrk="0" fontAlgn="base" hangingPunct="0">
        <a:lnSpc>
          <a:spcPct val="90000"/>
        </a:lnSpc>
        <a:spcBef>
          <a:spcPct val="0"/>
        </a:spcBef>
        <a:spcAft>
          <a:spcPct val="0"/>
        </a:spcAft>
        <a:defRPr sz="3600">
          <a:solidFill>
            <a:srgbClr val="FFFF00"/>
          </a:solidFill>
          <a:effectLst>
            <a:outerShdw blurRad="38100" dist="38100" dir="2700000" algn="tl">
              <a:srgbClr val="000000"/>
            </a:outerShdw>
          </a:effectLst>
          <a:latin typeface="Trebuchet MS" pitchFamily="34" charset="0"/>
        </a:defRPr>
      </a:lvl2pPr>
      <a:lvl3pPr algn="l" rtl="0" eaLnBrk="0" fontAlgn="base" hangingPunct="0">
        <a:lnSpc>
          <a:spcPct val="90000"/>
        </a:lnSpc>
        <a:spcBef>
          <a:spcPct val="0"/>
        </a:spcBef>
        <a:spcAft>
          <a:spcPct val="0"/>
        </a:spcAft>
        <a:defRPr sz="3600">
          <a:solidFill>
            <a:srgbClr val="FFFF00"/>
          </a:solidFill>
          <a:effectLst>
            <a:outerShdw blurRad="38100" dist="38100" dir="2700000" algn="tl">
              <a:srgbClr val="000000"/>
            </a:outerShdw>
          </a:effectLst>
          <a:latin typeface="Trebuchet MS" pitchFamily="34" charset="0"/>
        </a:defRPr>
      </a:lvl3pPr>
      <a:lvl4pPr algn="l" rtl="0" eaLnBrk="0" fontAlgn="base" hangingPunct="0">
        <a:lnSpc>
          <a:spcPct val="90000"/>
        </a:lnSpc>
        <a:spcBef>
          <a:spcPct val="0"/>
        </a:spcBef>
        <a:spcAft>
          <a:spcPct val="0"/>
        </a:spcAft>
        <a:defRPr sz="3600">
          <a:solidFill>
            <a:srgbClr val="FFFF00"/>
          </a:solidFill>
          <a:effectLst>
            <a:outerShdw blurRad="38100" dist="38100" dir="2700000" algn="tl">
              <a:srgbClr val="000000"/>
            </a:outerShdw>
          </a:effectLst>
          <a:latin typeface="Trebuchet MS" pitchFamily="34" charset="0"/>
        </a:defRPr>
      </a:lvl4pPr>
      <a:lvl5pPr algn="l" rtl="0" eaLnBrk="0" fontAlgn="base" hangingPunct="0">
        <a:lnSpc>
          <a:spcPct val="90000"/>
        </a:lnSpc>
        <a:spcBef>
          <a:spcPct val="0"/>
        </a:spcBef>
        <a:spcAft>
          <a:spcPct val="0"/>
        </a:spcAft>
        <a:defRPr sz="3600">
          <a:solidFill>
            <a:srgbClr val="FFFF00"/>
          </a:solidFill>
          <a:effectLst>
            <a:outerShdw blurRad="38100" dist="38100" dir="2700000" algn="tl">
              <a:srgbClr val="000000"/>
            </a:outerShdw>
          </a:effectLst>
          <a:latin typeface="Trebuchet MS" pitchFamily="34" charset="0"/>
        </a:defRPr>
      </a:lvl5pPr>
      <a:lvl6pPr marL="457200" algn="l" rtl="0" eaLnBrk="0" fontAlgn="base" hangingPunct="0">
        <a:lnSpc>
          <a:spcPct val="90000"/>
        </a:lnSpc>
        <a:spcBef>
          <a:spcPct val="0"/>
        </a:spcBef>
        <a:spcAft>
          <a:spcPct val="0"/>
        </a:spcAft>
        <a:defRPr sz="3600">
          <a:solidFill>
            <a:srgbClr val="FFFF00"/>
          </a:solidFill>
          <a:effectLst>
            <a:outerShdw blurRad="38100" dist="38100" dir="2700000" algn="tl">
              <a:srgbClr val="000000"/>
            </a:outerShdw>
          </a:effectLst>
          <a:latin typeface="Trebuchet MS" pitchFamily="34" charset="0"/>
        </a:defRPr>
      </a:lvl6pPr>
      <a:lvl7pPr marL="914400" algn="l" rtl="0" eaLnBrk="0" fontAlgn="base" hangingPunct="0">
        <a:lnSpc>
          <a:spcPct val="90000"/>
        </a:lnSpc>
        <a:spcBef>
          <a:spcPct val="0"/>
        </a:spcBef>
        <a:spcAft>
          <a:spcPct val="0"/>
        </a:spcAft>
        <a:defRPr sz="3600">
          <a:solidFill>
            <a:srgbClr val="FFFF00"/>
          </a:solidFill>
          <a:effectLst>
            <a:outerShdw blurRad="38100" dist="38100" dir="2700000" algn="tl">
              <a:srgbClr val="000000"/>
            </a:outerShdw>
          </a:effectLst>
          <a:latin typeface="Trebuchet MS" pitchFamily="34" charset="0"/>
        </a:defRPr>
      </a:lvl7pPr>
      <a:lvl8pPr marL="1371600" algn="l" rtl="0" eaLnBrk="0" fontAlgn="base" hangingPunct="0">
        <a:lnSpc>
          <a:spcPct val="90000"/>
        </a:lnSpc>
        <a:spcBef>
          <a:spcPct val="0"/>
        </a:spcBef>
        <a:spcAft>
          <a:spcPct val="0"/>
        </a:spcAft>
        <a:defRPr sz="3600">
          <a:solidFill>
            <a:srgbClr val="FFFF00"/>
          </a:solidFill>
          <a:effectLst>
            <a:outerShdw blurRad="38100" dist="38100" dir="2700000" algn="tl">
              <a:srgbClr val="000000"/>
            </a:outerShdw>
          </a:effectLst>
          <a:latin typeface="Trebuchet MS" pitchFamily="34" charset="0"/>
        </a:defRPr>
      </a:lvl8pPr>
      <a:lvl9pPr marL="1828800" algn="l" rtl="0" eaLnBrk="0" fontAlgn="base" hangingPunct="0">
        <a:lnSpc>
          <a:spcPct val="90000"/>
        </a:lnSpc>
        <a:spcBef>
          <a:spcPct val="0"/>
        </a:spcBef>
        <a:spcAft>
          <a:spcPct val="0"/>
        </a:spcAft>
        <a:defRPr sz="3600">
          <a:solidFill>
            <a:srgbClr val="FFFF00"/>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lnSpc>
          <a:spcPct val="101000"/>
        </a:lnSpc>
        <a:spcBef>
          <a:spcPct val="40000"/>
        </a:spcBef>
        <a:spcAft>
          <a:spcPct val="0"/>
        </a:spcAft>
        <a:buClr>
          <a:schemeClr val="accent2"/>
        </a:buClr>
        <a:buSzPct val="80000"/>
        <a:buChar char="o"/>
        <a:defRPr sz="2800" b="1">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80000"/>
        <a:buChar char="o"/>
        <a:defRPr sz="2400" b="1">
          <a:solidFill>
            <a:schemeClr val="bg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80000"/>
        <a:buChar char="•"/>
        <a:defRPr sz="2000" b="1">
          <a:solidFill>
            <a:schemeClr val="bg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80000"/>
        <a:buChar char="•"/>
        <a:defRPr sz="2000" b="1">
          <a:solidFill>
            <a:schemeClr val="bg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accent2"/>
        </a:buClr>
        <a:buSzPct val="80000"/>
        <a:buChar char="•"/>
        <a:defRPr sz="2000" b="1">
          <a:solidFill>
            <a:schemeClr val="bg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accent2"/>
        </a:buClr>
        <a:buSzPct val="80000"/>
        <a:buChar char="•"/>
        <a:defRPr sz="2000" b="1">
          <a:solidFill>
            <a:schemeClr val="bg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accent2"/>
        </a:buClr>
        <a:buSzPct val="80000"/>
        <a:buChar char="•"/>
        <a:defRPr sz="2000" b="1">
          <a:solidFill>
            <a:schemeClr val="bg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accent2"/>
        </a:buClr>
        <a:buSzPct val="80000"/>
        <a:buChar char="•"/>
        <a:defRPr sz="2000" b="1">
          <a:solidFill>
            <a:schemeClr val="bg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accent2"/>
        </a:buClr>
        <a:buSzPct val="80000"/>
        <a:buChar char="•"/>
        <a:defRPr sz="2000" b="1">
          <a:solidFill>
            <a:schemeClr val="bg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99FF"/>
            </a:gs>
            <a:gs pos="100000">
              <a:schemeClr val="bg1"/>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70167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5" name="Rectangle 3"/>
          <p:cNvSpPr>
            <a:spLocks noGrp="1" noChangeArrowheads="1"/>
          </p:cNvSpPr>
          <p:nvPr>
            <p:ph type="body" idx="1"/>
          </p:nvPr>
        </p:nvSpPr>
        <p:spPr bwMode="auto">
          <a:xfrm>
            <a:off x="457200" y="2349500"/>
            <a:ext cx="8229600" cy="3240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34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p>
        </p:txBody>
      </p:sp>
      <p:sp>
        <p:nvSpPr>
          <p:cNvPr id="1034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GB"/>
          </a:p>
        </p:txBody>
      </p:sp>
      <p:sp>
        <p:nvSpPr>
          <p:cNvPr id="1034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3E6D6D7-85CC-4E39-A361-2A9469B74801}" type="slidenum">
              <a:rPr lang="en-GB"/>
              <a:pPr>
                <a:defRPr/>
              </a:pPr>
              <a:t>‹#›</a:t>
            </a:fld>
            <a:endParaRPr lang="en-GB"/>
          </a:p>
        </p:txBody>
      </p:sp>
      <p:sp>
        <p:nvSpPr>
          <p:cNvPr id="103431" name="Rectangle 7"/>
          <p:cNvSpPr>
            <a:spLocks noChangeArrowheads="1"/>
          </p:cNvSpPr>
          <p:nvPr userDrawn="1"/>
        </p:nvSpPr>
        <p:spPr bwMode="auto">
          <a:xfrm>
            <a:off x="0" y="5805488"/>
            <a:ext cx="9144000" cy="1052512"/>
          </a:xfrm>
          <a:prstGeom prst="rect">
            <a:avLst/>
          </a:prstGeom>
          <a:solidFill>
            <a:schemeClr val="bg1"/>
          </a:solidFill>
          <a:ln w="9525">
            <a:noFill/>
            <a:miter lim="800000"/>
            <a:headEnd/>
            <a:tailEnd/>
          </a:ln>
          <a:effectLst/>
        </p:spPr>
        <p:txBody>
          <a:bodyPr wrap="none" anchor="ctr"/>
          <a:lstStyle/>
          <a:p>
            <a:pPr>
              <a:defRPr/>
            </a:pPr>
            <a:endParaRPr lang="en-GB"/>
          </a:p>
        </p:txBody>
      </p:sp>
      <p:pic>
        <p:nvPicPr>
          <p:cNvPr id="8200" name="Picture 8"/>
          <p:cNvPicPr>
            <a:picLocks noChangeAspect="1" noChangeArrowheads="1"/>
          </p:cNvPicPr>
          <p:nvPr userDrawn="1"/>
        </p:nvPicPr>
        <p:blipFill>
          <a:blip r:embed="rId13" cstate="print"/>
          <a:srcRect/>
          <a:stretch>
            <a:fillRect/>
          </a:stretch>
        </p:blipFill>
        <p:spPr bwMode="auto">
          <a:xfrm>
            <a:off x="322263" y="5862638"/>
            <a:ext cx="1154112" cy="303212"/>
          </a:xfrm>
          <a:prstGeom prst="rect">
            <a:avLst/>
          </a:prstGeom>
          <a:noFill/>
          <a:ln w="9525">
            <a:noFill/>
            <a:miter lim="800000"/>
            <a:headEnd/>
            <a:tailEnd/>
          </a:ln>
        </p:spPr>
      </p:pic>
      <p:pic>
        <p:nvPicPr>
          <p:cNvPr id="8201" name="Picture 10"/>
          <p:cNvPicPr>
            <a:picLocks noChangeAspect="1" noChangeArrowheads="1"/>
          </p:cNvPicPr>
          <p:nvPr userDrawn="1"/>
        </p:nvPicPr>
        <p:blipFill>
          <a:blip r:embed="rId14" cstate="print"/>
          <a:srcRect/>
          <a:stretch>
            <a:fillRect/>
          </a:stretch>
        </p:blipFill>
        <p:spPr bwMode="auto">
          <a:xfrm>
            <a:off x="250825" y="6165850"/>
            <a:ext cx="2519363" cy="4841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34" charset="0"/>
          <a:cs typeface="Arial" charset="0"/>
        </a:defRPr>
      </a:lvl2pPr>
      <a:lvl3pPr algn="ctr" rtl="0" eaLnBrk="0" fontAlgn="base" hangingPunct="0">
        <a:spcBef>
          <a:spcPct val="0"/>
        </a:spcBef>
        <a:spcAft>
          <a:spcPct val="0"/>
        </a:spcAft>
        <a:defRPr sz="4400">
          <a:solidFill>
            <a:schemeClr val="tx2"/>
          </a:solidFill>
          <a:latin typeface="Tahoma" pitchFamily="34" charset="0"/>
          <a:cs typeface="Arial" charset="0"/>
        </a:defRPr>
      </a:lvl3pPr>
      <a:lvl4pPr algn="ctr" rtl="0" eaLnBrk="0" fontAlgn="base" hangingPunct="0">
        <a:spcBef>
          <a:spcPct val="0"/>
        </a:spcBef>
        <a:spcAft>
          <a:spcPct val="0"/>
        </a:spcAft>
        <a:defRPr sz="4400">
          <a:solidFill>
            <a:schemeClr val="tx2"/>
          </a:solidFill>
          <a:latin typeface="Tahoma" pitchFamily="34" charset="0"/>
          <a:cs typeface="Arial" charset="0"/>
        </a:defRPr>
      </a:lvl4pPr>
      <a:lvl5pPr algn="ctr" rtl="0" eaLnBrk="0" fontAlgn="base" hangingPunct="0">
        <a:spcBef>
          <a:spcPct val="0"/>
        </a:spcBef>
        <a:spcAft>
          <a:spcPct val="0"/>
        </a:spcAft>
        <a:defRPr sz="4400">
          <a:solidFill>
            <a:schemeClr val="tx2"/>
          </a:solidFill>
          <a:latin typeface="Tahoma" pitchFamily="34" charset="0"/>
          <a:cs typeface="Arial" charset="0"/>
        </a:defRPr>
      </a:lvl5pPr>
      <a:lvl6pPr marL="457200" algn="ctr" rtl="0" fontAlgn="base">
        <a:spcBef>
          <a:spcPct val="0"/>
        </a:spcBef>
        <a:spcAft>
          <a:spcPct val="0"/>
        </a:spcAft>
        <a:defRPr sz="4400">
          <a:solidFill>
            <a:schemeClr val="tx2"/>
          </a:solidFill>
          <a:latin typeface="Tahoma" pitchFamily="34" charset="0"/>
          <a:cs typeface="Arial" charset="0"/>
        </a:defRPr>
      </a:lvl6pPr>
      <a:lvl7pPr marL="914400" algn="ctr" rtl="0" fontAlgn="base">
        <a:spcBef>
          <a:spcPct val="0"/>
        </a:spcBef>
        <a:spcAft>
          <a:spcPct val="0"/>
        </a:spcAft>
        <a:defRPr sz="4400">
          <a:solidFill>
            <a:schemeClr val="tx2"/>
          </a:solidFill>
          <a:latin typeface="Tahoma" pitchFamily="34" charset="0"/>
          <a:cs typeface="Arial" charset="0"/>
        </a:defRPr>
      </a:lvl7pPr>
      <a:lvl8pPr marL="1371600" algn="ctr" rtl="0" fontAlgn="base">
        <a:spcBef>
          <a:spcPct val="0"/>
        </a:spcBef>
        <a:spcAft>
          <a:spcPct val="0"/>
        </a:spcAft>
        <a:defRPr sz="4400">
          <a:solidFill>
            <a:schemeClr val="tx2"/>
          </a:solidFill>
          <a:latin typeface="Tahoma" pitchFamily="34" charset="0"/>
          <a:cs typeface="Arial" charset="0"/>
        </a:defRPr>
      </a:lvl8pPr>
      <a:lvl9pPr marL="1828800" algn="ctr" rtl="0" fontAlgn="base">
        <a:spcBef>
          <a:spcPct val="0"/>
        </a:spcBef>
        <a:spcAft>
          <a:spcPct val="0"/>
        </a:spcAft>
        <a:defRPr sz="4400">
          <a:solidFill>
            <a:schemeClr val="tx2"/>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3366"/>
            </a:gs>
            <a:gs pos="100000">
              <a:srgbClr val="00050A"/>
            </a:gs>
          </a:gsLst>
          <a:path path="shape">
            <a:fillToRect l="50000" t="50000" r="50000" b="50000"/>
          </a:path>
        </a:gra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381000" y="419100"/>
            <a:ext cx="8382000"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6499" name="Rectangle 3"/>
          <p:cNvSpPr>
            <a:spLocks noGrp="1" noChangeArrowheads="1"/>
          </p:cNvSpPr>
          <p:nvPr>
            <p:ph type="body" idx="1"/>
          </p:nvPr>
        </p:nvSpPr>
        <p:spPr bwMode="auto">
          <a:xfrm>
            <a:off x="381000" y="1524000"/>
            <a:ext cx="83820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58"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0" fontAlgn="base" hangingPunct="0">
        <a:lnSpc>
          <a:spcPct val="90000"/>
        </a:lnSpc>
        <a:spcBef>
          <a:spcPct val="0"/>
        </a:spcBef>
        <a:spcAft>
          <a:spcPct val="0"/>
        </a:spcAft>
        <a:defRPr sz="3600">
          <a:solidFill>
            <a:srgbClr val="FFFF00"/>
          </a:solidFill>
          <a:effectLst>
            <a:outerShdw blurRad="38100" dist="38100" dir="2700000" algn="tl">
              <a:srgbClr val="000000"/>
            </a:outerShdw>
          </a:effectLst>
          <a:latin typeface="+mj-lt"/>
          <a:ea typeface="+mj-ea"/>
          <a:cs typeface="+mj-cs"/>
        </a:defRPr>
      </a:lvl1pPr>
      <a:lvl2pPr algn="l" rtl="0" eaLnBrk="0" fontAlgn="base" hangingPunct="0">
        <a:lnSpc>
          <a:spcPct val="90000"/>
        </a:lnSpc>
        <a:spcBef>
          <a:spcPct val="0"/>
        </a:spcBef>
        <a:spcAft>
          <a:spcPct val="0"/>
        </a:spcAft>
        <a:defRPr sz="3600">
          <a:solidFill>
            <a:srgbClr val="FFFF00"/>
          </a:solidFill>
          <a:effectLst>
            <a:outerShdw blurRad="38100" dist="38100" dir="2700000" algn="tl">
              <a:srgbClr val="000000"/>
            </a:outerShdw>
          </a:effectLst>
          <a:latin typeface="Trebuchet MS" pitchFamily="34" charset="0"/>
        </a:defRPr>
      </a:lvl2pPr>
      <a:lvl3pPr algn="l" rtl="0" eaLnBrk="0" fontAlgn="base" hangingPunct="0">
        <a:lnSpc>
          <a:spcPct val="90000"/>
        </a:lnSpc>
        <a:spcBef>
          <a:spcPct val="0"/>
        </a:spcBef>
        <a:spcAft>
          <a:spcPct val="0"/>
        </a:spcAft>
        <a:defRPr sz="3600">
          <a:solidFill>
            <a:srgbClr val="FFFF00"/>
          </a:solidFill>
          <a:effectLst>
            <a:outerShdw blurRad="38100" dist="38100" dir="2700000" algn="tl">
              <a:srgbClr val="000000"/>
            </a:outerShdw>
          </a:effectLst>
          <a:latin typeface="Trebuchet MS" pitchFamily="34" charset="0"/>
        </a:defRPr>
      </a:lvl3pPr>
      <a:lvl4pPr algn="l" rtl="0" eaLnBrk="0" fontAlgn="base" hangingPunct="0">
        <a:lnSpc>
          <a:spcPct val="90000"/>
        </a:lnSpc>
        <a:spcBef>
          <a:spcPct val="0"/>
        </a:spcBef>
        <a:spcAft>
          <a:spcPct val="0"/>
        </a:spcAft>
        <a:defRPr sz="3600">
          <a:solidFill>
            <a:srgbClr val="FFFF00"/>
          </a:solidFill>
          <a:effectLst>
            <a:outerShdw blurRad="38100" dist="38100" dir="2700000" algn="tl">
              <a:srgbClr val="000000"/>
            </a:outerShdw>
          </a:effectLst>
          <a:latin typeface="Trebuchet MS" pitchFamily="34" charset="0"/>
        </a:defRPr>
      </a:lvl4pPr>
      <a:lvl5pPr algn="l" rtl="0" eaLnBrk="0" fontAlgn="base" hangingPunct="0">
        <a:lnSpc>
          <a:spcPct val="90000"/>
        </a:lnSpc>
        <a:spcBef>
          <a:spcPct val="0"/>
        </a:spcBef>
        <a:spcAft>
          <a:spcPct val="0"/>
        </a:spcAft>
        <a:defRPr sz="3600">
          <a:solidFill>
            <a:srgbClr val="FFFF00"/>
          </a:solidFill>
          <a:effectLst>
            <a:outerShdw blurRad="38100" dist="38100" dir="2700000" algn="tl">
              <a:srgbClr val="000000"/>
            </a:outerShdw>
          </a:effectLst>
          <a:latin typeface="Trebuchet MS" pitchFamily="34" charset="0"/>
        </a:defRPr>
      </a:lvl5pPr>
      <a:lvl6pPr marL="457200" algn="l" rtl="0" eaLnBrk="0" fontAlgn="base" hangingPunct="0">
        <a:lnSpc>
          <a:spcPct val="90000"/>
        </a:lnSpc>
        <a:spcBef>
          <a:spcPct val="0"/>
        </a:spcBef>
        <a:spcAft>
          <a:spcPct val="0"/>
        </a:spcAft>
        <a:defRPr sz="3600">
          <a:solidFill>
            <a:srgbClr val="FFFF00"/>
          </a:solidFill>
          <a:effectLst>
            <a:outerShdw blurRad="38100" dist="38100" dir="2700000" algn="tl">
              <a:srgbClr val="000000"/>
            </a:outerShdw>
          </a:effectLst>
          <a:latin typeface="Trebuchet MS" pitchFamily="34" charset="0"/>
        </a:defRPr>
      </a:lvl6pPr>
      <a:lvl7pPr marL="914400" algn="l" rtl="0" eaLnBrk="0" fontAlgn="base" hangingPunct="0">
        <a:lnSpc>
          <a:spcPct val="90000"/>
        </a:lnSpc>
        <a:spcBef>
          <a:spcPct val="0"/>
        </a:spcBef>
        <a:spcAft>
          <a:spcPct val="0"/>
        </a:spcAft>
        <a:defRPr sz="3600">
          <a:solidFill>
            <a:srgbClr val="FFFF00"/>
          </a:solidFill>
          <a:effectLst>
            <a:outerShdw blurRad="38100" dist="38100" dir="2700000" algn="tl">
              <a:srgbClr val="000000"/>
            </a:outerShdw>
          </a:effectLst>
          <a:latin typeface="Trebuchet MS" pitchFamily="34" charset="0"/>
        </a:defRPr>
      </a:lvl7pPr>
      <a:lvl8pPr marL="1371600" algn="l" rtl="0" eaLnBrk="0" fontAlgn="base" hangingPunct="0">
        <a:lnSpc>
          <a:spcPct val="90000"/>
        </a:lnSpc>
        <a:spcBef>
          <a:spcPct val="0"/>
        </a:spcBef>
        <a:spcAft>
          <a:spcPct val="0"/>
        </a:spcAft>
        <a:defRPr sz="3600">
          <a:solidFill>
            <a:srgbClr val="FFFF00"/>
          </a:solidFill>
          <a:effectLst>
            <a:outerShdw blurRad="38100" dist="38100" dir="2700000" algn="tl">
              <a:srgbClr val="000000"/>
            </a:outerShdw>
          </a:effectLst>
          <a:latin typeface="Trebuchet MS" pitchFamily="34" charset="0"/>
        </a:defRPr>
      </a:lvl8pPr>
      <a:lvl9pPr marL="1828800" algn="l" rtl="0" eaLnBrk="0" fontAlgn="base" hangingPunct="0">
        <a:lnSpc>
          <a:spcPct val="90000"/>
        </a:lnSpc>
        <a:spcBef>
          <a:spcPct val="0"/>
        </a:spcBef>
        <a:spcAft>
          <a:spcPct val="0"/>
        </a:spcAft>
        <a:defRPr sz="3600">
          <a:solidFill>
            <a:srgbClr val="FFFF00"/>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lnSpc>
          <a:spcPct val="101000"/>
        </a:lnSpc>
        <a:spcBef>
          <a:spcPct val="40000"/>
        </a:spcBef>
        <a:spcAft>
          <a:spcPct val="0"/>
        </a:spcAft>
        <a:buClr>
          <a:schemeClr val="accent2"/>
        </a:buClr>
        <a:buSzPct val="80000"/>
        <a:buChar char="o"/>
        <a:defRPr sz="2800" b="1">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80000"/>
        <a:buChar char="o"/>
        <a:defRPr sz="2400" b="1">
          <a:solidFill>
            <a:schemeClr val="bg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80000"/>
        <a:buChar char="•"/>
        <a:defRPr sz="2000" b="1">
          <a:solidFill>
            <a:schemeClr val="bg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80000"/>
        <a:buChar char="•"/>
        <a:defRPr sz="2000" b="1">
          <a:solidFill>
            <a:schemeClr val="bg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accent2"/>
        </a:buClr>
        <a:buSzPct val="80000"/>
        <a:buChar char="•"/>
        <a:defRPr sz="2000" b="1">
          <a:solidFill>
            <a:schemeClr val="bg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accent2"/>
        </a:buClr>
        <a:buSzPct val="80000"/>
        <a:buChar char="•"/>
        <a:defRPr sz="2000" b="1">
          <a:solidFill>
            <a:schemeClr val="bg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accent2"/>
        </a:buClr>
        <a:buSzPct val="80000"/>
        <a:buChar char="•"/>
        <a:defRPr sz="2000" b="1">
          <a:solidFill>
            <a:schemeClr val="bg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accent2"/>
        </a:buClr>
        <a:buSzPct val="80000"/>
        <a:buChar char="•"/>
        <a:defRPr sz="2000" b="1">
          <a:solidFill>
            <a:schemeClr val="bg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accent2"/>
        </a:buClr>
        <a:buSzPct val="80000"/>
        <a:buChar char="•"/>
        <a:defRPr sz="2000" b="1">
          <a:solidFill>
            <a:schemeClr val="bg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nucleus/meetings/Images/dgen3.jpg"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20.png"/><Relationship Id="rId4" Type="http://schemas.openxmlformats.org/officeDocument/2006/relationships/oleObject" Target="../embeddings/oleObject2.bin"/></Relationships>
</file>

<file path=ppt/slides/_rels/slide110.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33.emf"/><Relationship Id="rId5" Type="http://schemas.openxmlformats.org/officeDocument/2006/relationships/oleObject" Target="../embeddings/Microsoft_Word_97_-_2003_Document1.doc"/><Relationship Id="rId4"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5.xml"/><Relationship Id="rId1" Type="http://schemas.openxmlformats.org/officeDocument/2006/relationships/video" Target="file:///D:\Imperial\Teaching\Medical%20Student%20BSc\Mouse%20movie%20-%20stupid.avi" TargetMode="External"/><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4.xml"/><Relationship Id="rId1" Type="http://schemas.openxmlformats.org/officeDocument/2006/relationships/video" Target="file:///D:\Imperial\Teaching\Medical%20Student%20BSc\Mouse%20movie%20-%20clever.avi" TargetMode="External"/><Relationship Id="rId4" Type="http://schemas.openxmlformats.org/officeDocument/2006/relationships/image" Target="../media/image35.png"/></Relationships>
</file>

<file path=ppt/slides/_rels/slide65.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images.isiknowledge.com/WOK46/help/WOS/h_citationrpt.html" TargetMode="External"/><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66.xml"/><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hyperlink" Target="http://apps.isiknowledge.com/CitationReport.do?product=WOS&amp;search_mode=NonSelfCitingTCA&amp;qid=5&amp;action=nonselfCA&amp;SID=R2NFOpCKlHb@hmiDG8i" TargetMode="External"/><Relationship Id="rId10" Type="http://schemas.openxmlformats.org/officeDocument/2006/relationships/image" Target="../media/image41.jpeg"/><Relationship Id="rId4" Type="http://schemas.openxmlformats.org/officeDocument/2006/relationships/hyperlink" Target="http://apps.isiknowledge.com/CitationReport.do?product=WOS&amp;search_mode=TotalCitingArticles&amp;qid=5&amp;action=totalCA&amp;SID=R2NFOpCKlHb@hmiDG8i" TargetMode="External"/><Relationship Id="rId9" Type="http://schemas.openxmlformats.org/officeDocument/2006/relationships/image" Target="../media/image40.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image" Target="../media/image44.emf"/><Relationship Id="rId5" Type="http://schemas.openxmlformats.org/officeDocument/2006/relationships/oleObject" Target="../embeddings/Microsoft_Excel_97-2003_Worksheet2.xls"/><Relationship Id="rId4" Type="http://schemas.openxmlformats.org/officeDocument/2006/relationships/oleObject" Target="../embeddings/oleObject4.bin"/></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image" Target="../media/image45.emf"/><Relationship Id="rId5" Type="http://schemas.openxmlformats.org/officeDocument/2006/relationships/oleObject" Target="../embeddings/Microsoft_Excel_97-2003_Worksheet3.xls"/><Relationship Id="rId4" Type="http://schemas.openxmlformats.org/officeDocument/2006/relationships/oleObject" Target="../embeddings/oleObject5.bin"/></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9.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nucleus/meetings/Images/dgen3.jpg" TargetMode="External"/><Relationship Id="rId7" Type="http://schemas.openxmlformats.org/officeDocument/2006/relationships/hyperlink" Target="http://nucleus/meetings/Images/dgen4.jpg"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hyperlink" Target="http://nucleus/meetings/Images/dgen2.jpg" TargetMode="External"/><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95.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1124745"/>
            <a:ext cx="7772400" cy="2088232"/>
          </a:xfrm>
        </p:spPr>
        <p:txBody>
          <a:bodyPr/>
          <a:lstStyle/>
          <a:p>
            <a:pPr eaLnBrk="1" hangingPunct="1"/>
            <a:r>
              <a:rPr lang="en-GB" sz="5400" dirty="0" smtClean="0"/>
              <a:t>Dementia drug development and policy  </a:t>
            </a:r>
            <a:endParaRPr lang="en-GB" sz="5400" dirty="0" smtClean="0"/>
          </a:p>
        </p:txBody>
      </p:sp>
      <p:sp>
        <p:nvSpPr>
          <p:cNvPr id="13315" name="Rectangle 3"/>
          <p:cNvSpPr>
            <a:spLocks noGrp="1" noChangeArrowheads="1"/>
          </p:cNvSpPr>
          <p:nvPr>
            <p:ph type="subTitle" idx="1"/>
          </p:nvPr>
        </p:nvSpPr>
        <p:spPr/>
        <p:txBody>
          <a:bodyPr/>
          <a:lstStyle/>
          <a:p>
            <a:pPr eaLnBrk="1" hangingPunct="1">
              <a:lnSpc>
                <a:spcPct val="90000"/>
              </a:lnSpc>
            </a:pPr>
            <a:r>
              <a:rPr lang="en-GB" sz="2800" dirty="0" smtClean="0"/>
              <a:t>BSc in Neuroscience</a:t>
            </a:r>
          </a:p>
          <a:p>
            <a:pPr eaLnBrk="1" hangingPunct="1">
              <a:lnSpc>
                <a:spcPct val="90000"/>
              </a:lnSpc>
            </a:pPr>
            <a:endParaRPr lang="en-GB" sz="2800" dirty="0" smtClean="0"/>
          </a:p>
          <a:p>
            <a:pPr eaLnBrk="1" hangingPunct="1">
              <a:lnSpc>
                <a:spcPct val="90000"/>
              </a:lnSpc>
            </a:pPr>
            <a:r>
              <a:rPr lang="en-GB" dirty="0" smtClean="0"/>
              <a:t>Dr Craig </a:t>
            </a:r>
            <a:r>
              <a:rPr lang="en-GB" dirty="0" smtClean="0"/>
              <a:t>Ritchie</a:t>
            </a:r>
            <a:endParaRPr lang="en-GB"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defRPr/>
            </a:pPr>
            <a:r>
              <a:rPr lang="en-GB" smtClean="0"/>
              <a:t>Biochemical </a:t>
            </a:r>
            <a:endParaRPr lang="en-US" smtClean="0"/>
          </a:p>
        </p:txBody>
      </p:sp>
      <p:sp>
        <p:nvSpPr>
          <p:cNvPr id="21507" name="Rectangle 3"/>
          <p:cNvSpPr>
            <a:spLocks noGrp="1" noChangeArrowheads="1"/>
          </p:cNvSpPr>
          <p:nvPr>
            <p:ph type="body" idx="1"/>
          </p:nvPr>
        </p:nvSpPr>
        <p:spPr>
          <a:xfrm>
            <a:off x="381000" y="1524000"/>
            <a:ext cx="7140575" cy="4572000"/>
          </a:xfrm>
        </p:spPr>
        <p:txBody>
          <a:bodyPr/>
          <a:lstStyle/>
          <a:p>
            <a:pPr>
              <a:lnSpc>
                <a:spcPct val="91000"/>
              </a:lnSpc>
              <a:defRPr/>
            </a:pPr>
            <a:r>
              <a:rPr lang="en-GB" sz="2000" smtClean="0"/>
              <a:t>Amyloid plaque probably relatively inert</a:t>
            </a:r>
          </a:p>
          <a:p>
            <a:pPr lvl="1">
              <a:lnSpc>
                <a:spcPct val="90000"/>
              </a:lnSpc>
              <a:defRPr/>
            </a:pPr>
            <a:r>
              <a:rPr lang="en-GB" sz="1800" smtClean="0"/>
              <a:t>hall mark of disease – gravestone.</a:t>
            </a:r>
          </a:p>
          <a:p>
            <a:pPr lvl="1">
              <a:lnSpc>
                <a:spcPct val="90000"/>
              </a:lnSpc>
              <a:defRPr/>
            </a:pPr>
            <a:r>
              <a:rPr lang="en-GB" sz="1800" smtClean="0"/>
              <a:t>may even be a physiological mechanism to make toxic elements inactive.</a:t>
            </a:r>
          </a:p>
          <a:p>
            <a:pPr lvl="1">
              <a:lnSpc>
                <a:spcPct val="90000"/>
              </a:lnSpc>
              <a:defRPr/>
            </a:pPr>
            <a:endParaRPr lang="en-GB" sz="1800" smtClean="0"/>
          </a:p>
          <a:p>
            <a:pPr>
              <a:lnSpc>
                <a:spcPct val="91000"/>
              </a:lnSpc>
              <a:defRPr/>
            </a:pPr>
            <a:r>
              <a:rPr lang="en-GB" sz="2000" smtClean="0"/>
              <a:t>Aggregated A</a:t>
            </a:r>
            <a:r>
              <a:rPr lang="en-GB" sz="2000" smtClean="0">
                <a:latin typeface="Symbol" pitchFamily="18" charset="2"/>
              </a:rPr>
              <a:t>b </a:t>
            </a:r>
            <a:r>
              <a:rPr lang="en-GB" sz="2000" smtClean="0"/>
              <a:t>is key constituent of amyloid plaque</a:t>
            </a:r>
            <a:endParaRPr lang="en-GB" sz="2000" smtClean="0">
              <a:latin typeface="Symbol" pitchFamily="18" charset="2"/>
            </a:endParaRPr>
          </a:p>
          <a:p>
            <a:pPr>
              <a:lnSpc>
                <a:spcPct val="91000"/>
              </a:lnSpc>
              <a:defRPr/>
            </a:pPr>
            <a:endParaRPr lang="en-GB" sz="2000" smtClean="0">
              <a:latin typeface="Symbol" pitchFamily="18" charset="2"/>
            </a:endParaRPr>
          </a:p>
          <a:p>
            <a:pPr>
              <a:lnSpc>
                <a:spcPct val="91000"/>
              </a:lnSpc>
              <a:defRPr/>
            </a:pPr>
            <a:r>
              <a:rPr lang="en-GB" sz="2000" smtClean="0"/>
              <a:t>The aggregation of A</a:t>
            </a:r>
            <a:r>
              <a:rPr lang="en-GB" sz="2000" smtClean="0">
                <a:latin typeface="Symbol" pitchFamily="18" charset="2"/>
              </a:rPr>
              <a:t>b</a:t>
            </a:r>
            <a:r>
              <a:rPr lang="en-GB" sz="2000" smtClean="0"/>
              <a:t> is what does the damage</a:t>
            </a:r>
          </a:p>
          <a:p>
            <a:pPr>
              <a:lnSpc>
                <a:spcPct val="91000"/>
              </a:lnSpc>
              <a:defRPr/>
            </a:pPr>
            <a:endParaRPr lang="en-GB" sz="2000" smtClean="0"/>
          </a:p>
          <a:p>
            <a:pPr>
              <a:lnSpc>
                <a:spcPct val="91000"/>
              </a:lnSpc>
              <a:defRPr/>
            </a:pPr>
            <a:r>
              <a:rPr lang="en-GB" sz="2000" smtClean="0"/>
              <a:t>A</a:t>
            </a:r>
            <a:r>
              <a:rPr lang="en-GB" sz="2000" smtClean="0">
                <a:latin typeface="Symbol" pitchFamily="18" charset="2"/>
              </a:rPr>
              <a:t>b</a:t>
            </a:r>
            <a:r>
              <a:rPr lang="en-GB" sz="2000" smtClean="0"/>
              <a:t> comes from a normal parent protein – APP </a:t>
            </a:r>
          </a:p>
          <a:p>
            <a:pPr>
              <a:lnSpc>
                <a:spcPct val="91000"/>
              </a:lnSpc>
              <a:defRPr/>
            </a:pPr>
            <a:endParaRPr lang="en-GB" sz="2000" smtClean="0"/>
          </a:p>
          <a:p>
            <a:pPr>
              <a:lnSpc>
                <a:spcPct val="91000"/>
              </a:lnSpc>
              <a:defRPr/>
            </a:pPr>
            <a:r>
              <a:rPr lang="en-GB" sz="2000" smtClean="0"/>
              <a:t>In AD – APP is metabolised ‘differently’</a:t>
            </a:r>
          </a:p>
          <a:p>
            <a:pPr>
              <a:lnSpc>
                <a:spcPct val="91000"/>
              </a:lnSpc>
              <a:defRPr/>
            </a:pPr>
            <a:endParaRPr lang="en-GB" sz="2000" smtClean="0"/>
          </a:p>
        </p:txBody>
      </p:sp>
      <p:pic>
        <p:nvPicPr>
          <p:cNvPr id="21508" name="Picture 4" descr="dgensmall3">
            <a:hlinkClick r:id="rId3"/>
          </p:cNvPr>
          <p:cNvPicPr>
            <a:picLocks noChangeAspect="1" noChangeArrowheads="1"/>
          </p:cNvPicPr>
          <p:nvPr/>
        </p:nvPicPr>
        <p:blipFill>
          <a:blip r:embed="rId4" cstate="print"/>
          <a:srcRect/>
          <a:stretch>
            <a:fillRect/>
          </a:stretch>
        </p:blipFill>
        <p:spPr bwMode="auto">
          <a:xfrm>
            <a:off x="7381875" y="1209675"/>
            <a:ext cx="1301750" cy="17732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2000"/>
                                        <p:tgtEl>
                                          <p:spTgt spid="2150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1507">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1507">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507">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150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pPr>
              <a:defRPr/>
            </a:pPr>
            <a:r>
              <a:rPr lang="en-GB" sz="3200" u="sng" smtClean="0"/>
              <a:t>Early diagnosis</a:t>
            </a:r>
            <a:r>
              <a:rPr lang="en-GB" sz="3200" smtClean="0"/>
              <a:t> and intervention</a:t>
            </a:r>
            <a:br>
              <a:rPr lang="en-GB" sz="3200" smtClean="0"/>
            </a:br>
            <a:endParaRPr lang="en-GB" sz="3200" smtClean="0"/>
          </a:p>
        </p:txBody>
      </p:sp>
      <p:sp>
        <p:nvSpPr>
          <p:cNvPr id="395267" name="Rectangle 3"/>
          <p:cNvSpPr>
            <a:spLocks noGrp="1" noChangeArrowheads="1"/>
          </p:cNvSpPr>
          <p:nvPr>
            <p:ph type="body" idx="1"/>
          </p:nvPr>
        </p:nvSpPr>
        <p:spPr/>
        <p:txBody>
          <a:bodyPr/>
          <a:lstStyle/>
          <a:p>
            <a:pPr>
              <a:defRPr/>
            </a:pPr>
            <a:r>
              <a:rPr lang="en-GB" smtClean="0"/>
              <a:t>Early diagnosis and intervention:</a:t>
            </a:r>
          </a:p>
          <a:p>
            <a:pPr>
              <a:defRPr/>
            </a:pPr>
            <a:endParaRPr lang="en-GB" smtClean="0"/>
          </a:p>
          <a:p>
            <a:pPr lvl="1">
              <a:defRPr/>
            </a:pPr>
            <a:r>
              <a:rPr lang="en-GB" smtClean="0"/>
              <a:t>Specialist </a:t>
            </a:r>
            <a:r>
              <a:rPr lang="en-GB" u="sng" smtClean="0"/>
              <a:t>memory</a:t>
            </a:r>
            <a:r>
              <a:rPr lang="en-GB" smtClean="0"/>
              <a:t> assessment for all new cases</a:t>
            </a:r>
          </a:p>
          <a:p>
            <a:pPr lvl="1">
              <a:defRPr/>
            </a:pPr>
            <a:r>
              <a:rPr lang="en-GB" smtClean="0"/>
              <a:t>Single point of referral (simple and rapid)</a:t>
            </a:r>
          </a:p>
          <a:p>
            <a:pPr lvl="1">
              <a:defRPr/>
            </a:pPr>
            <a:r>
              <a:rPr lang="en-GB" smtClean="0"/>
              <a:t>Making the diagnosis well</a:t>
            </a:r>
          </a:p>
          <a:p>
            <a:pPr lvl="1">
              <a:defRPr/>
            </a:pPr>
            <a:r>
              <a:rPr lang="en-GB" smtClean="0"/>
              <a:t>Breaking the diagnosis well</a:t>
            </a:r>
          </a:p>
          <a:p>
            <a:pPr lvl="1">
              <a:defRPr/>
            </a:pPr>
            <a:r>
              <a:rPr lang="en-GB" smtClean="0"/>
              <a:t>Immediate and direct provision of treatment and support</a:t>
            </a:r>
          </a:p>
          <a:p>
            <a:pPr>
              <a:defRPr/>
            </a:pPr>
            <a:endParaRPr lang="en-GB"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pPr>
              <a:defRPr/>
            </a:pPr>
            <a:r>
              <a:rPr lang="en-GB" smtClean="0"/>
              <a:t>Early recognition of disease</a:t>
            </a:r>
          </a:p>
        </p:txBody>
      </p:sp>
      <p:sp>
        <p:nvSpPr>
          <p:cNvPr id="399363" name="Rectangle 3"/>
          <p:cNvSpPr>
            <a:spLocks noGrp="1" noChangeArrowheads="1"/>
          </p:cNvSpPr>
          <p:nvPr>
            <p:ph type="body" idx="1"/>
          </p:nvPr>
        </p:nvSpPr>
        <p:spPr/>
        <p:txBody>
          <a:bodyPr/>
          <a:lstStyle/>
          <a:p>
            <a:pPr>
              <a:lnSpc>
                <a:spcPct val="91000"/>
              </a:lnSpc>
              <a:defRPr/>
            </a:pPr>
            <a:r>
              <a:rPr lang="en-GB" smtClean="0"/>
              <a:t>Identification of Incipient Alzheimer’s Dementia</a:t>
            </a:r>
          </a:p>
          <a:p>
            <a:pPr>
              <a:lnSpc>
                <a:spcPct val="91000"/>
              </a:lnSpc>
              <a:defRPr/>
            </a:pPr>
            <a:endParaRPr lang="en-GB" smtClean="0"/>
          </a:p>
          <a:p>
            <a:pPr>
              <a:lnSpc>
                <a:spcPct val="91000"/>
              </a:lnSpc>
              <a:defRPr/>
            </a:pPr>
            <a:r>
              <a:rPr lang="en-GB" smtClean="0"/>
              <a:t>Missed opportunity for forward thinking to service set up for early diagnosis.</a:t>
            </a:r>
          </a:p>
          <a:p>
            <a:pPr>
              <a:lnSpc>
                <a:spcPct val="91000"/>
              </a:lnSpc>
              <a:defRPr/>
            </a:pPr>
            <a:endParaRPr lang="en-GB" smtClean="0"/>
          </a:p>
          <a:p>
            <a:pPr lvl="1">
              <a:lnSpc>
                <a:spcPct val="90000"/>
              </a:lnSpc>
              <a:defRPr/>
            </a:pPr>
            <a:r>
              <a:rPr lang="en-GB" smtClean="0"/>
              <a:t>Cochrane Collaboration</a:t>
            </a:r>
          </a:p>
          <a:p>
            <a:pPr lvl="1">
              <a:lnSpc>
                <a:spcPct val="90000"/>
              </a:lnSpc>
              <a:defRPr/>
            </a:pPr>
            <a:r>
              <a:rPr lang="en-GB" smtClean="0"/>
              <a:t>ADNI</a:t>
            </a:r>
          </a:p>
          <a:p>
            <a:pPr lvl="1">
              <a:lnSpc>
                <a:spcPct val="90000"/>
              </a:lnSpc>
              <a:defRPr/>
            </a:pPr>
            <a:r>
              <a:rPr lang="en-GB" smtClean="0"/>
              <a:t>Europe-wide intitiatives on predicting MCI-Dementia predictors</a:t>
            </a:r>
          </a:p>
          <a:p>
            <a:pPr>
              <a:lnSpc>
                <a:spcPct val="91000"/>
              </a:lnSpc>
              <a:defRPr/>
            </a:pPr>
            <a:endParaRPr lang="en-GB" smtClean="0"/>
          </a:p>
          <a:p>
            <a:pPr>
              <a:lnSpc>
                <a:spcPct val="91000"/>
              </a:lnSpc>
              <a:defRPr/>
            </a:pPr>
            <a:endParaRPr lang="en-GB"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pPr>
              <a:defRPr/>
            </a:pPr>
            <a:r>
              <a:rPr lang="en-GB" smtClean="0"/>
              <a:t>Dementia Strategy</a:t>
            </a:r>
          </a:p>
        </p:txBody>
      </p:sp>
      <p:sp>
        <p:nvSpPr>
          <p:cNvPr id="403459" name="Rectangle 3"/>
          <p:cNvSpPr>
            <a:spLocks noGrp="1" noChangeArrowheads="1"/>
          </p:cNvSpPr>
          <p:nvPr>
            <p:ph type="body" idx="1"/>
          </p:nvPr>
        </p:nvSpPr>
        <p:spPr/>
        <p:txBody>
          <a:bodyPr/>
          <a:lstStyle/>
          <a:p>
            <a:pPr>
              <a:lnSpc>
                <a:spcPct val="91000"/>
              </a:lnSpc>
              <a:defRPr/>
            </a:pPr>
            <a:r>
              <a:rPr lang="en-GB" smtClean="0"/>
              <a:t>Based in the here and now</a:t>
            </a:r>
          </a:p>
          <a:p>
            <a:pPr>
              <a:lnSpc>
                <a:spcPct val="91000"/>
              </a:lnSpc>
              <a:defRPr/>
            </a:pPr>
            <a:endParaRPr lang="en-GB" smtClean="0"/>
          </a:p>
          <a:p>
            <a:pPr>
              <a:lnSpc>
                <a:spcPct val="91000"/>
              </a:lnSpc>
              <a:defRPr/>
            </a:pPr>
            <a:r>
              <a:rPr lang="en-GB" smtClean="0"/>
              <a:t>Does not predict advances</a:t>
            </a:r>
          </a:p>
          <a:p>
            <a:pPr lvl="1">
              <a:lnSpc>
                <a:spcPct val="90000"/>
              </a:lnSpc>
              <a:defRPr/>
            </a:pPr>
            <a:r>
              <a:rPr lang="en-GB" smtClean="0"/>
              <a:t>Playing catch up with service delivery years behind therapeutic and diagnostic breakthroughs.</a:t>
            </a:r>
          </a:p>
          <a:p>
            <a:pPr lvl="1">
              <a:lnSpc>
                <a:spcPct val="90000"/>
              </a:lnSpc>
              <a:defRPr/>
            </a:pPr>
            <a:endParaRPr lang="en-GB" smtClean="0"/>
          </a:p>
          <a:p>
            <a:pPr lvl="1">
              <a:lnSpc>
                <a:spcPct val="90000"/>
              </a:lnSpc>
              <a:defRPr/>
            </a:pPr>
            <a:r>
              <a:rPr lang="en-GB" smtClean="0"/>
              <a:t>Bias towards prevalent as opposed to incident cases</a:t>
            </a:r>
          </a:p>
          <a:p>
            <a:pPr lvl="1">
              <a:lnSpc>
                <a:spcPct val="90000"/>
              </a:lnSpc>
              <a:defRPr/>
            </a:pPr>
            <a:endParaRPr lang="en-GB" smtClean="0"/>
          </a:p>
          <a:p>
            <a:pPr lvl="1">
              <a:lnSpc>
                <a:spcPct val="90000"/>
              </a:lnSpc>
              <a:defRPr/>
            </a:pPr>
            <a:r>
              <a:rPr lang="en-GB" smtClean="0"/>
              <a:t>No mention of research (DeNDRoN) </a:t>
            </a:r>
          </a:p>
          <a:p>
            <a:pPr lvl="1">
              <a:lnSpc>
                <a:spcPct val="90000"/>
              </a:lnSpc>
              <a:defRPr/>
            </a:pPr>
            <a:r>
              <a:rPr lang="en-GB" smtClean="0"/>
              <a:t>No positive comment on role of neurologist</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a:defRPr/>
            </a:pPr>
            <a:r>
              <a:rPr lang="en-GB" smtClean="0"/>
              <a:t>Dementia Strategy</a:t>
            </a:r>
          </a:p>
        </p:txBody>
      </p:sp>
      <p:sp>
        <p:nvSpPr>
          <p:cNvPr id="405507" name="Rectangle 3"/>
          <p:cNvSpPr>
            <a:spLocks noGrp="1" noChangeArrowheads="1"/>
          </p:cNvSpPr>
          <p:nvPr>
            <p:ph type="body" idx="1"/>
          </p:nvPr>
        </p:nvSpPr>
        <p:spPr/>
        <p:txBody>
          <a:bodyPr/>
          <a:lstStyle/>
          <a:p>
            <a:pPr>
              <a:defRPr/>
            </a:pPr>
            <a:r>
              <a:rPr lang="en-GB" smtClean="0"/>
              <a:t>Positive aspects</a:t>
            </a:r>
          </a:p>
          <a:p>
            <a:pPr>
              <a:defRPr/>
            </a:pPr>
            <a:endParaRPr lang="en-GB" smtClean="0"/>
          </a:p>
          <a:p>
            <a:pPr lvl="1">
              <a:defRPr/>
            </a:pPr>
            <a:r>
              <a:rPr lang="en-GB" smtClean="0"/>
              <a:t>That it was commissioned</a:t>
            </a:r>
          </a:p>
          <a:p>
            <a:pPr lvl="1">
              <a:defRPr/>
            </a:pPr>
            <a:endParaRPr lang="en-GB" smtClean="0"/>
          </a:p>
          <a:p>
            <a:pPr lvl="1">
              <a:defRPr/>
            </a:pPr>
            <a:r>
              <a:rPr lang="en-GB" smtClean="0"/>
              <a:t>A national (English) approach will generally lift service delivery for those with dementia</a:t>
            </a:r>
          </a:p>
          <a:p>
            <a:pPr lvl="1">
              <a:defRPr/>
            </a:pPr>
            <a:endParaRPr lang="en-GB" smtClean="0"/>
          </a:p>
          <a:p>
            <a:pPr lvl="1">
              <a:defRPr/>
            </a:pPr>
            <a:r>
              <a:rPr lang="en-GB" smtClean="0"/>
              <a:t>Focus the minds of HealthCare purchasers and create standards to wave in the face of managers.</a:t>
            </a:r>
          </a:p>
        </p:txBody>
      </p:sp>
      <p:pic>
        <p:nvPicPr>
          <p:cNvPr id="113668" name="Picture 4" descr="Ivory%20Tower%20image_jpg"/>
          <p:cNvPicPr>
            <a:picLocks noChangeAspect="1" noChangeArrowheads="1"/>
          </p:cNvPicPr>
          <p:nvPr/>
        </p:nvPicPr>
        <p:blipFill>
          <a:blip r:embed="rId3" cstate="print"/>
          <a:srcRect/>
          <a:stretch>
            <a:fillRect/>
          </a:stretch>
        </p:blipFill>
        <p:spPr bwMode="auto">
          <a:xfrm>
            <a:off x="5724525" y="620713"/>
            <a:ext cx="2836863" cy="1820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pPr>
              <a:defRPr/>
            </a:pPr>
            <a:r>
              <a:rPr lang="en-GB" smtClean="0"/>
              <a:t>Impact on service delivery?</a:t>
            </a:r>
          </a:p>
        </p:txBody>
      </p:sp>
      <p:sp>
        <p:nvSpPr>
          <p:cNvPr id="407555" name="Rectangle 3"/>
          <p:cNvSpPr>
            <a:spLocks noGrp="1" noChangeArrowheads="1"/>
          </p:cNvSpPr>
          <p:nvPr>
            <p:ph type="body" idx="1"/>
          </p:nvPr>
        </p:nvSpPr>
        <p:spPr/>
        <p:txBody>
          <a:bodyPr/>
          <a:lstStyle/>
          <a:p>
            <a:pPr>
              <a:defRPr/>
            </a:pPr>
            <a:r>
              <a:rPr lang="en-GB" smtClean="0"/>
              <a:t>Yes</a:t>
            </a:r>
          </a:p>
          <a:p>
            <a:pPr>
              <a:defRPr/>
            </a:pPr>
            <a:endParaRPr lang="en-GB" smtClean="0"/>
          </a:p>
          <a:p>
            <a:pPr>
              <a:defRPr/>
            </a:pPr>
            <a:r>
              <a:rPr lang="en-GB" smtClean="0"/>
              <a:t>May help to set bar for minimal service </a:t>
            </a:r>
          </a:p>
          <a:p>
            <a:pPr>
              <a:defRPr/>
            </a:pPr>
            <a:endParaRPr lang="en-GB" smtClean="0"/>
          </a:p>
          <a:p>
            <a:pPr lvl="1">
              <a:defRPr/>
            </a:pPr>
            <a:r>
              <a:rPr lang="en-GB" smtClean="0"/>
              <a:t>Should not preclude though innovation and progress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pPr>
              <a:defRPr/>
            </a:pPr>
            <a:r>
              <a:rPr lang="en-GB" smtClean="0"/>
              <a:t>Parallel Processes</a:t>
            </a:r>
          </a:p>
        </p:txBody>
      </p:sp>
      <p:sp>
        <p:nvSpPr>
          <p:cNvPr id="409603" name="Rectangle 3"/>
          <p:cNvSpPr>
            <a:spLocks noGrp="1" noChangeArrowheads="1"/>
          </p:cNvSpPr>
          <p:nvPr>
            <p:ph type="body" idx="1"/>
          </p:nvPr>
        </p:nvSpPr>
        <p:spPr/>
        <p:txBody>
          <a:bodyPr/>
          <a:lstStyle/>
          <a:p>
            <a:pPr>
              <a:lnSpc>
                <a:spcPct val="91000"/>
              </a:lnSpc>
              <a:defRPr/>
            </a:pPr>
            <a:r>
              <a:rPr lang="en-GB" sz="2000" smtClean="0"/>
              <a:t>RCPsych Accreditation</a:t>
            </a:r>
          </a:p>
          <a:p>
            <a:pPr>
              <a:lnSpc>
                <a:spcPct val="91000"/>
              </a:lnSpc>
              <a:defRPr/>
            </a:pPr>
            <a:endParaRPr lang="en-GB" sz="2000" smtClean="0"/>
          </a:p>
          <a:p>
            <a:pPr lvl="1">
              <a:lnSpc>
                <a:spcPct val="90000"/>
              </a:lnSpc>
              <a:defRPr/>
            </a:pPr>
            <a:r>
              <a:rPr lang="en-GB" sz="1800" smtClean="0"/>
              <a:t>Section 1: Management</a:t>
            </a:r>
          </a:p>
          <a:p>
            <a:pPr lvl="2">
              <a:lnSpc>
                <a:spcPct val="90000"/>
              </a:lnSpc>
              <a:defRPr/>
            </a:pPr>
            <a:r>
              <a:rPr lang="en-GB" sz="1600" b="0" smtClean="0"/>
              <a:t>Service Planning and Commissioning </a:t>
            </a:r>
          </a:p>
          <a:p>
            <a:pPr lvl="2">
              <a:lnSpc>
                <a:spcPct val="90000"/>
              </a:lnSpc>
              <a:defRPr/>
            </a:pPr>
            <a:r>
              <a:rPr lang="en-GB" sz="1600" b="0" smtClean="0"/>
              <a:t>Staff Support and Supervision</a:t>
            </a:r>
          </a:p>
          <a:p>
            <a:pPr lvl="2">
              <a:lnSpc>
                <a:spcPct val="90000"/>
              </a:lnSpc>
              <a:defRPr/>
            </a:pPr>
            <a:r>
              <a:rPr lang="en-GB" sz="1600" b="0" smtClean="0"/>
              <a:t>Complaints and Untoward Incidents</a:t>
            </a:r>
          </a:p>
          <a:p>
            <a:pPr lvl="2">
              <a:lnSpc>
                <a:spcPct val="90000"/>
              </a:lnSpc>
              <a:defRPr/>
            </a:pPr>
            <a:r>
              <a:rPr lang="en-GB" sz="1600" b="0" smtClean="0"/>
              <a:t>Supporting Vulnerable People</a:t>
            </a:r>
          </a:p>
          <a:p>
            <a:pPr lvl="1">
              <a:lnSpc>
                <a:spcPct val="90000"/>
              </a:lnSpc>
              <a:defRPr/>
            </a:pPr>
            <a:endParaRPr lang="en-GB" sz="1800" b="0" smtClean="0"/>
          </a:p>
          <a:p>
            <a:pPr lvl="1">
              <a:lnSpc>
                <a:spcPct val="90000"/>
              </a:lnSpc>
              <a:defRPr/>
            </a:pPr>
            <a:r>
              <a:rPr lang="en-GB" sz="1800" smtClean="0"/>
              <a:t>Section 2: Resources Available To Support Assessment And Diagnosis </a:t>
            </a:r>
          </a:p>
          <a:p>
            <a:pPr lvl="2">
              <a:lnSpc>
                <a:spcPct val="90000"/>
              </a:lnSpc>
              <a:defRPr/>
            </a:pPr>
            <a:r>
              <a:rPr lang="en-GB" sz="1600" b="0" u="sng" smtClean="0"/>
              <a:t>Resources</a:t>
            </a:r>
            <a:r>
              <a:rPr lang="en-GB" sz="1600" b="0" smtClean="0"/>
              <a:t> </a:t>
            </a:r>
          </a:p>
          <a:p>
            <a:pPr lvl="2">
              <a:lnSpc>
                <a:spcPct val="90000"/>
              </a:lnSpc>
              <a:defRPr/>
            </a:pPr>
            <a:r>
              <a:rPr lang="en-GB" sz="1600" b="0" smtClean="0"/>
              <a:t>Staff Training, Development, Supervision and Supports </a:t>
            </a:r>
          </a:p>
          <a:p>
            <a:pPr lvl="2">
              <a:lnSpc>
                <a:spcPct val="90000"/>
              </a:lnSpc>
              <a:defRPr/>
            </a:pPr>
            <a:r>
              <a:rPr lang="en-GB" sz="1600" b="0" smtClean="0"/>
              <a:t>Joint Working </a:t>
            </a:r>
          </a:p>
          <a:p>
            <a:pPr lvl="2">
              <a:lnSpc>
                <a:spcPct val="90000"/>
              </a:lnSpc>
              <a:defRPr/>
            </a:pPr>
            <a:r>
              <a:rPr lang="en-GB" sz="1600" b="0" smtClean="0"/>
              <a:t>Liaison </a:t>
            </a:r>
          </a:p>
          <a:p>
            <a:pPr lvl="2">
              <a:lnSpc>
                <a:spcPct val="90000"/>
              </a:lnSpc>
              <a:defRPr/>
            </a:pPr>
            <a:r>
              <a:rPr lang="en-GB" sz="1600" b="0" smtClean="0"/>
              <a:t>Quality Assurance and Service Development </a:t>
            </a:r>
          </a:p>
          <a:p>
            <a:pPr lvl="2">
              <a:lnSpc>
                <a:spcPct val="90000"/>
              </a:lnSpc>
              <a:defRPr/>
            </a:pPr>
            <a:r>
              <a:rPr lang="en-GB" sz="1600" b="0" smtClean="0"/>
              <a:t>The Clinic Environment (where applicable)</a:t>
            </a:r>
          </a:p>
          <a:p>
            <a:pPr lvl="1">
              <a:lnSpc>
                <a:spcPct val="90000"/>
              </a:lnSpc>
              <a:defRPr/>
            </a:pPr>
            <a:endParaRPr lang="en-GB" sz="1800" b="0"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p:txBody>
          <a:bodyPr/>
          <a:lstStyle/>
          <a:p>
            <a:pPr>
              <a:defRPr/>
            </a:pPr>
            <a:endParaRPr lang="en-US" smtClean="0"/>
          </a:p>
        </p:txBody>
      </p:sp>
      <p:sp>
        <p:nvSpPr>
          <p:cNvPr id="411651" name="Rectangle 3"/>
          <p:cNvSpPr>
            <a:spLocks noGrp="1" noChangeArrowheads="1"/>
          </p:cNvSpPr>
          <p:nvPr>
            <p:ph type="body" idx="1"/>
          </p:nvPr>
        </p:nvSpPr>
        <p:spPr/>
        <p:txBody>
          <a:bodyPr/>
          <a:lstStyle/>
          <a:p>
            <a:pPr lvl="1">
              <a:defRPr/>
            </a:pPr>
            <a:r>
              <a:rPr lang="en-GB" smtClean="0"/>
              <a:t>Section 3: Referral and Access </a:t>
            </a:r>
          </a:p>
          <a:p>
            <a:pPr lvl="2">
              <a:defRPr/>
            </a:pPr>
            <a:r>
              <a:rPr lang="en-GB" b="0" smtClean="0"/>
              <a:t>Referral and Access </a:t>
            </a:r>
          </a:p>
          <a:p>
            <a:pPr lvl="2">
              <a:defRPr/>
            </a:pPr>
            <a:r>
              <a:rPr lang="en-GB" b="0" smtClean="0"/>
              <a:t>Capacity, Consent and Patient Confidentiality </a:t>
            </a:r>
          </a:p>
          <a:p>
            <a:pPr lvl="2">
              <a:defRPr/>
            </a:pPr>
            <a:r>
              <a:rPr lang="en-GB" b="0" u="sng" smtClean="0"/>
              <a:t>Assessment and Diagnosis: General</a:t>
            </a:r>
          </a:p>
          <a:p>
            <a:pPr lvl="2">
              <a:defRPr/>
            </a:pPr>
            <a:r>
              <a:rPr lang="en-GB" b="0" u="sng" smtClean="0"/>
              <a:t>Assessment and Diagnosis: Specific Conditions</a:t>
            </a:r>
            <a:r>
              <a:rPr lang="en-GB" b="0" smtClean="0"/>
              <a:t> </a:t>
            </a:r>
          </a:p>
          <a:p>
            <a:pPr lvl="2">
              <a:defRPr/>
            </a:pPr>
            <a:r>
              <a:rPr lang="en-GB" b="0" smtClean="0"/>
              <a:t>Support for People and their Carers </a:t>
            </a:r>
          </a:p>
          <a:p>
            <a:pPr lvl="1">
              <a:defRPr/>
            </a:pPr>
            <a:endParaRPr lang="en-GB" b="0" smtClean="0"/>
          </a:p>
          <a:p>
            <a:pPr lvl="1">
              <a:defRPr/>
            </a:pPr>
            <a:r>
              <a:rPr lang="en-GB" smtClean="0"/>
              <a:t>Section 4: On-Going Care Management and Follow-Up</a:t>
            </a:r>
          </a:p>
          <a:p>
            <a:pPr lvl="2">
              <a:defRPr/>
            </a:pPr>
            <a:r>
              <a:rPr lang="en-GB" b="0" smtClean="0"/>
              <a:t>Care Management </a:t>
            </a:r>
          </a:p>
          <a:p>
            <a:pPr lvl="2">
              <a:defRPr/>
            </a:pPr>
            <a:r>
              <a:rPr lang="en-GB" b="0" smtClean="0"/>
              <a:t>Follow-Up </a:t>
            </a:r>
          </a:p>
          <a:p>
            <a:pPr>
              <a:defRPr/>
            </a:pPr>
            <a:endParaRPr lang="en-GB" smtClean="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a:defRPr/>
            </a:pPr>
            <a:r>
              <a:rPr lang="en-GB" smtClean="0"/>
              <a:t>Summary</a:t>
            </a:r>
          </a:p>
        </p:txBody>
      </p:sp>
      <p:sp>
        <p:nvSpPr>
          <p:cNvPr id="415747" name="Rectangle 3"/>
          <p:cNvSpPr>
            <a:spLocks noGrp="1" noChangeArrowheads="1"/>
          </p:cNvSpPr>
          <p:nvPr>
            <p:ph type="body" idx="1"/>
          </p:nvPr>
        </p:nvSpPr>
        <p:spPr/>
        <p:txBody>
          <a:bodyPr/>
          <a:lstStyle/>
          <a:p>
            <a:pPr>
              <a:defRPr/>
            </a:pPr>
            <a:r>
              <a:rPr lang="en-GB" sz="2400" smtClean="0"/>
              <a:t>Several ‘statutory’ documents available or in drafting:</a:t>
            </a:r>
          </a:p>
          <a:p>
            <a:pPr>
              <a:defRPr/>
            </a:pPr>
            <a:endParaRPr lang="en-GB" sz="2400" smtClean="0"/>
          </a:p>
          <a:p>
            <a:pPr lvl="1">
              <a:defRPr/>
            </a:pPr>
            <a:r>
              <a:rPr lang="en-GB" sz="2000" smtClean="0"/>
              <a:t>NICE</a:t>
            </a:r>
          </a:p>
          <a:p>
            <a:pPr lvl="1">
              <a:defRPr/>
            </a:pPr>
            <a:r>
              <a:rPr lang="en-GB" sz="2000" smtClean="0"/>
              <a:t>NAO</a:t>
            </a:r>
          </a:p>
          <a:p>
            <a:pPr lvl="1">
              <a:defRPr/>
            </a:pPr>
            <a:r>
              <a:rPr lang="en-GB" sz="2000" smtClean="0"/>
              <a:t>Dementia UK</a:t>
            </a:r>
          </a:p>
          <a:p>
            <a:pPr lvl="1">
              <a:defRPr/>
            </a:pPr>
            <a:r>
              <a:rPr lang="en-GB" sz="2000" smtClean="0"/>
              <a:t>Dementia Strategy</a:t>
            </a:r>
          </a:p>
          <a:p>
            <a:pPr lvl="1">
              <a:defRPr/>
            </a:pPr>
            <a:r>
              <a:rPr lang="en-GB" sz="2000" smtClean="0"/>
              <a:t>RCPsych</a:t>
            </a:r>
          </a:p>
          <a:p>
            <a:pPr lvl="1">
              <a:defRPr/>
            </a:pPr>
            <a:endParaRPr lang="en-GB" sz="2000" smtClean="0"/>
          </a:p>
          <a:p>
            <a:pPr lvl="1">
              <a:defRPr/>
            </a:pPr>
            <a:r>
              <a:rPr lang="en-GB" sz="2000" smtClean="0"/>
              <a:t>Reflecting the urgent need for action in care for patients with dementia</a:t>
            </a:r>
          </a:p>
          <a:p>
            <a:pPr lvl="1">
              <a:defRPr/>
            </a:pPr>
            <a:endParaRPr lang="en-GB" sz="2000" smtClean="0"/>
          </a:p>
          <a:p>
            <a:pPr lvl="1">
              <a:defRPr/>
            </a:pPr>
            <a:r>
              <a:rPr lang="en-GB" sz="2000" smtClean="0"/>
              <a:t>Forward proofing against advances in technology.</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pPr>
              <a:defRPr/>
            </a:pPr>
            <a:r>
              <a:rPr lang="en-GB" smtClean="0"/>
              <a:t>Integration of approach</a:t>
            </a:r>
          </a:p>
        </p:txBody>
      </p:sp>
      <p:sp>
        <p:nvSpPr>
          <p:cNvPr id="366595" name="Rectangle 3"/>
          <p:cNvSpPr>
            <a:spLocks noGrp="1" noChangeArrowheads="1"/>
          </p:cNvSpPr>
          <p:nvPr>
            <p:ph type="body" idx="1"/>
          </p:nvPr>
        </p:nvSpPr>
        <p:spPr/>
        <p:txBody>
          <a:bodyPr/>
          <a:lstStyle/>
          <a:p>
            <a:pPr>
              <a:lnSpc>
                <a:spcPct val="91000"/>
              </a:lnSpc>
              <a:defRPr/>
            </a:pPr>
            <a:r>
              <a:rPr lang="en-GB" smtClean="0"/>
              <a:t>The future</a:t>
            </a:r>
          </a:p>
          <a:p>
            <a:pPr>
              <a:lnSpc>
                <a:spcPct val="91000"/>
              </a:lnSpc>
              <a:defRPr/>
            </a:pPr>
            <a:endParaRPr lang="en-GB" smtClean="0"/>
          </a:p>
          <a:p>
            <a:pPr lvl="1">
              <a:lnSpc>
                <a:spcPct val="90000"/>
              </a:lnSpc>
              <a:defRPr/>
            </a:pPr>
            <a:r>
              <a:rPr lang="en-GB" smtClean="0"/>
              <a:t>This problem needs to be solved </a:t>
            </a:r>
          </a:p>
          <a:p>
            <a:pPr lvl="1">
              <a:lnSpc>
                <a:spcPct val="90000"/>
              </a:lnSpc>
              <a:defRPr/>
            </a:pPr>
            <a:endParaRPr lang="en-GB" smtClean="0"/>
          </a:p>
          <a:p>
            <a:pPr lvl="1">
              <a:lnSpc>
                <a:spcPct val="90000"/>
              </a:lnSpc>
              <a:defRPr/>
            </a:pPr>
            <a:r>
              <a:rPr lang="en-GB" smtClean="0"/>
              <a:t>‘Public policy’ interfacing with clinical research</a:t>
            </a:r>
          </a:p>
          <a:p>
            <a:pPr lvl="1">
              <a:lnSpc>
                <a:spcPct val="90000"/>
              </a:lnSpc>
              <a:defRPr/>
            </a:pPr>
            <a:endParaRPr lang="en-GB" smtClean="0"/>
          </a:p>
          <a:p>
            <a:pPr lvl="1">
              <a:lnSpc>
                <a:spcPct val="90000"/>
              </a:lnSpc>
              <a:defRPr/>
            </a:pPr>
            <a:r>
              <a:rPr lang="en-GB" smtClean="0"/>
              <a:t>Cannot rely on commercial sources to fund necessary research</a:t>
            </a:r>
          </a:p>
          <a:p>
            <a:pPr lvl="1">
              <a:lnSpc>
                <a:spcPct val="90000"/>
              </a:lnSpc>
              <a:defRPr/>
            </a:pPr>
            <a:endParaRPr lang="en-GB" smtClean="0"/>
          </a:p>
          <a:p>
            <a:pPr lvl="1">
              <a:lnSpc>
                <a:spcPct val="90000"/>
              </a:lnSpc>
              <a:defRPr/>
            </a:pPr>
            <a:r>
              <a:rPr lang="en-GB" smtClean="0"/>
              <a:t>Dementia Tsar to coordinate clinical, academic, NGO and social care.</a:t>
            </a:r>
          </a:p>
        </p:txBody>
      </p:sp>
      <p:pic>
        <p:nvPicPr>
          <p:cNvPr id="118788" name="Picture 4" descr="norv1648"/>
          <p:cNvPicPr>
            <a:picLocks noChangeAspect="1" noChangeArrowheads="1"/>
          </p:cNvPicPr>
          <p:nvPr/>
        </p:nvPicPr>
        <p:blipFill>
          <a:blip r:embed="rId3" cstate="print"/>
          <a:srcRect/>
          <a:stretch>
            <a:fillRect/>
          </a:stretch>
        </p:blipFill>
        <p:spPr bwMode="auto">
          <a:xfrm>
            <a:off x="6156325" y="188913"/>
            <a:ext cx="2808288" cy="1870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p:txBody>
          <a:bodyPr/>
          <a:lstStyle/>
          <a:p>
            <a:pPr>
              <a:defRPr/>
            </a:pPr>
            <a:r>
              <a:rPr lang="en-GB" smtClean="0"/>
              <a:t>The near future</a:t>
            </a:r>
          </a:p>
        </p:txBody>
      </p:sp>
      <p:sp>
        <p:nvSpPr>
          <p:cNvPr id="419843" name="Rectangle 3"/>
          <p:cNvSpPr>
            <a:spLocks noGrp="1" noChangeArrowheads="1"/>
          </p:cNvSpPr>
          <p:nvPr>
            <p:ph type="body" idx="1"/>
          </p:nvPr>
        </p:nvSpPr>
        <p:spPr>
          <a:xfrm>
            <a:off x="381000" y="1524000"/>
            <a:ext cx="4767263" cy="4572000"/>
          </a:xfrm>
        </p:spPr>
        <p:txBody>
          <a:bodyPr/>
          <a:lstStyle/>
          <a:p>
            <a:pPr>
              <a:defRPr/>
            </a:pPr>
            <a:r>
              <a:rPr lang="en-GB" sz="2400" smtClean="0"/>
              <a:t>With a better understanding of disease there is now a greater opportunity and optimism for better identification and management of patients. </a:t>
            </a:r>
          </a:p>
          <a:p>
            <a:pPr>
              <a:defRPr/>
            </a:pPr>
            <a:endParaRPr lang="en-GB" sz="2400" smtClean="0"/>
          </a:p>
          <a:p>
            <a:pPr>
              <a:defRPr/>
            </a:pPr>
            <a:r>
              <a:rPr lang="en-GB" sz="2400" smtClean="0"/>
              <a:t>However:</a:t>
            </a:r>
          </a:p>
          <a:p>
            <a:pPr lvl="1">
              <a:defRPr/>
            </a:pPr>
            <a:r>
              <a:rPr lang="en-GB" sz="2000" smtClean="0"/>
              <a:t>No new drugs for 10+ years</a:t>
            </a:r>
          </a:p>
          <a:p>
            <a:pPr lvl="1">
              <a:defRPr/>
            </a:pPr>
            <a:r>
              <a:rPr lang="en-GB" sz="2000" smtClean="0"/>
              <a:t>Clinical practice for 15+ years essentially unaltered</a:t>
            </a:r>
          </a:p>
        </p:txBody>
      </p:sp>
      <p:pic>
        <p:nvPicPr>
          <p:cNvPr id="119812" name="Picture 4" descr="norv1648"/>
          <p:cNvPicPr>
            <a:picLocks noChangeAspect="1" noChangeArrowheads="1"/>
          </p:cNvPicPr>
          <p:nvPr/>
        </p:nvPicPr>
        <p:blipFill>
          <a:blip r:embed="rId3" cstate="print"/>
          <a:srcRect/>
          <a:stretch>
            <a:fillRect/>
          </a:stretch>
        </p:blipFill>
        <p:spPr bwMode="auto">
          <a:xfrm>
            <a:off x="5148263" y="1679575"/>
            <a:ext cx="3600450" cy="2397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2"/>
          <p:cNvSpPr txBox="1">
            <a:spLocks noChangeArrowheads="1"/>
          </p:cNvSpPr>
          <p:nvPr/>
        </p:nvSpPr>
        <p:spPr bwMode="auto">
          <a:xfrm>
            <a:off x="447675" y="130175"/>
            <a:ext cx="2901950" cy="641350"/>
          </a:xfrm>
          <a:prstGeom prst="rect">
            <a:avLst/>
          </a:prstGeom>
          <a:noFill/>
          <a:ln w="9525">
            <a:noFill/>
            <a:miter lim="800000"/>
            <a:headEnd/>
            <a:tailEnd/>
          </a:ln>
        </p:spPr>
        <p:txBody>
          <a:bodyPr wrap="none">
            <a:spAutoFit/>
          </a:bodyPr>
          <a:lstStyle/>
          <a:p>
            <a:pPr eaLnBrk="0" hangingPunct="0"/>
            <a:r>
              <a:rPr lang="en-GB" sz="3600" b="1">
                <a:solidFill>
                  <a:schemeClr val="bg1"/>
                </a:solidFill>
              </a:rPr>
              <a:t>A</a:t>
            </a:r>
            <a:r>
              <a:rPr lang="sv-SE" sz="3600" b="1">
                <a:solidFill>
                  <a:schemeClr val="bg1"/>
                </a:solidFill>
              </a:rPr>
              <a:t>myloidosis</a:t>
            </a:r>
            <a:endParaRPr lang="en-GB" sz="3600" b="1">
              <a:solidFill>
                <a:schemeClr val="bg1"/>
              </a:solidFill>
            </a:endParaRPr>
          </a:p>
        </p:txBody>
      </p:sp>
      <p:sp>
        <p:nvSpPr>
          <p:cNvPr id="2052" name="Freeform 3"/>
          <p:cNvSpPr>
            <a:spLocks/>
          </p:cNvSpPr>
          <p:nvPr/>
        </p:nvSpPr>
        <p:spPr bwMode="auto">
          <a:xfrm flipV="1">
            <a:off x="8382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053" name="Freeform 4"/>
          <p:cNvSpPr>
            <a:spLocks/>
          </p:cNvSpPr>
          <p:nvPr/>
        </p:nvSpPr>
        <p:spPr bwMode="auto">
          <a:xfrm flipV="1">
            <a:off x="9398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557" name="Oval 5"/>
          <p:cNvSpPr>
            <a:spLocks noChangeArrowheads="1"/>
          </p:cNvSpPr>
          <p:nvPr/>
        </p:nvSpPr>
        <p:spPr bwMode="auto">
          <a:xfrm flipV="1">
            <a:off x="8382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055" name="Freeform 6"/>
          <p:cNvSpPr>
            <a:spLocks/>
          </p:cNvSpPr>
          <p:nvPr/>
        </p:nvSpPr>
        <p:spPr bwMode="auto">
          <a:xfrm flipV="1">
            <a:off x="9906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056" name="Freeform 7"/>
          <p:cNvSpPr>
            <a:spLocks/>
          </p:cNvSpPr>
          <p:nvPr/>
        </p:nvSpPr>
        <p:spPr bwMode="auto">
          <a:xfrm flipV="1">
            <a:off x="10922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560" name="Oval 8"/>
          <p:cNvSpPr>
            <a:spLocks noChangeArrowheads="1"/>
          </p:cNvSpPr>
          <p:nvPr/>
        </p:nvSpPr>
        <p:spPr bwMode="auto">
          <a:xfrm flipV="1">
            <a:off x="9906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058" name="Freeform 9"/>
          <p:cNvSpPr>
            <a:spLocks/>
          </p:cNvSpPr>
          <p:nvPr/>
        </p:nvSpPr>
        <p:spPr bwMode="auto">
          <a:xfrm flipV="1">
            <a:off x="11430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059" name="Freeform 10"/>
          <p:cNvSpPr>
            <a:spLocks/>
          </p:cNvSpPr>
          <p:nvPr/>
        </p:nvSpPr>
        <p:spPr bwMode="auto">
          <a:xfrm flipV="1">
            <a:off x="12446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563" name="Oval 11"/>
          <p:cNvSpPr>
            <a:spLocks noChangeArrowheads="1"/>
          </p:cNvSpPr>
          <p:nvPr/>
        </p:nvSpPr>
        <p:spPr bwMode="auto">
          <a:xfrm flipV="1">
            <a:off x="11430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061" name="Freeform 12"/>
          <p:cNvSpPr>
            <a:spLocks/>
          </p:cNvSpPr>
          <p:nvPr/>
        </p:nvSpPr>
        <p:spPr bwMode="auto">
          <a:xfrm flipV="1">
            <a:off x="12954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062" name="Freeform 13"/>
          <p:cNvSpPr>
            <a:spLocks/>
          </p:cNvSpPr>
          <p:nvPr/>
        </p:nvSpPr>
        <p:spPr bwMode="auto">
          <a:xfrm flipV="1">
            <a:off x="13970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566" name="Oval 14"/>
          <p:cNvSpPr>
            <a:spLocks noChangeArrowheads="1"/>
          </p:cNvSpPr>
          <p:nvPr/>
        </p:nvSpPr>
        <p:spPr bwMode="auto">
          <a:xfrm flipV="1">
            <a:off x="12954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064" name="Freeform 15"/>
          <p:cNvSpPr>
            <a:spLocks/>
          </p:cNvSpPr>
          <p:nvPr/>
        </p:nvSpPr>
        <p:spPr bwMode="auto">
          <a:xfrm flipV="1">
            <a:off x="14478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065" name="Freeform 16"/>
          <p:cNvSpPr>
            <a:spLocks/>
          </p:cNvSpPr>
          <p:nvPr/>
        </p:nvSpPr>
        <p:spPr bwMode="auto">
          <a:xfrm flipV="1">
            <a:off x="15494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569" name="Oval 17"/>
          <p:cNvSpPr>
            <a:spLocks noChangeArrowheads="1"/>
          </p:cNvSpPr>
          <p:nvPr/>
        </p:nvSpPr>
        <p:spPr bwMode="auto">
          <a:xfrm flipV="1">
            <a:off x="14478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067" name="Freeform 18"/>
          <p:cNvSpPr>
            <a:spLocks/>
          </p:cNvSpPr>
          <p:nvPr/>
        </p:nvSpPr>
        <p:spPr bwMode="auto">
          <a:xfrm flipV="1">
            <a:off x="17526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068" name="Freeform 19"/>
          <p:cNvSpPr>
            <a:spLocks/>
          </p:cNvSpPr>
          <p:nvPr/>
        </p:nvSpPr>
        <p:spPr bwMode="auto">
          <a:xfrm flipV="1">
            <a:off x="18542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572" name="Oval 20"/>
          <p:cNvSpPr>
            <a:spLocks noChangeArrowheads="1"/>
          </p:cNvSpPr>
          <p:nvPr/>
        </p:nvSpPr>
        <p:spPr bwMode="auto">
          <a:xfrm flipV="1">
            <a:off x="17526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070" name="Freeform 21"/>
          <p:cNvSpPr>
            <a:spLocks/>
          </p:cNvSpPr>
          <p:nvPr/>
        </p:nvSpPr>
        <p:spPr bwMode="auto">
          <a:xfrm flipV="1">
            <a:off x="16002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071" name="Freeform 22"/>
          <p:cNvSpPr>
            <a:spLocks/>
          </p:cNvSpPr>
          <p:nvPr/>
        </p:nvSpPr>
        <p:spPr bwMode="auto">
          <a:xfrm flipV="1">
            <a:off x="17018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575" name="Oval 23"/>
          <p:cNvSpPr>
            <a:spLocks noChangeArrowheads="1"/>
          </p:cNvSpPr>
          <p:nvPr/>
        </p:nvSpPr>
        <p:spPr bwMode="auto">
          <a:xfrm flipV="1">
            <a:off x="16002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073" name="Freeform 24"/>
          <p:cNvSpPr>
            <a:spLocks/>
          </p:cNvSpPr>
          <p:nvPr/>
        </p:nvSpPr>
        <p:spPr bwMode="auto">
          <a:xfrm>
            <a:off x="8382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074" name="Freeform 25"/>
          <p:cNvSpPr>
            <a:spLocks/>
          </p:cNvSpPr>
          <p:nvPr/>
        </p:nvSpPr>
        <p:spPr bwMode="auto">
          <a:xfrm>
            <a:off x="9398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578" name="Oval 26"/>
          <p:cNvSpPr>
            <a:spLocks noChangeArrowheads="1"/>
          </p:cNvSpPr>
          <p:nvPr/>
        </p:nvSpPr>
        <p:spPr bwMode="auto">
          <a:xfrm>
            <a:off x="8382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076" name="Freeform 27"/>
          <p:cNvSpPr>
            <a:spLocks/>
          </p:cNvSpPr>
          <p:nvPr/>
        </p:nvSpPr>
        <p:spPr bwMode="auto">
          <a:xfrm>
            <a:off x="9906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077" name="Freeform 28"/>
          <p:cNvSpPr>
            <a:spLocks/>
          </p:cNvSpPr>
          <p:nvPr/>
        </p:nvSpPr>
        <p:spPr bwMode="auto">
          <a:xfrm>
            <a:off x="10922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581" name="Oval 29"/>
          <p:cNvSpPr>
            <a:spLocks noChangeArrowheads="1"/>
          </p:cNvSpPr>
          <p:nvPr/>
        </p:nvSpPr>
        <p:spPr bwMode="auto">
          <a:xfrm>
            <a:off x="9906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079" name="Freeform 30"/>
          <p:cNvSpPr>
            <a:spLocks/>
          </p:cNvSpPr>
          <p:nvPr/>
        </p:nvSpPr>
        <p:spPr bwMode="auto">
          <a:xfrm>
            <a:off x="11430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080" name="Freeform 31"/>
          <p:cNvSpPr>
            <a:spLocks/>
          </p:cNvSpPr>
          <p:nvPr/>
        </p:nvSpPr>
        <p:spPr bwMode="auto">
          <a:xfrm>
            <a:off x="12446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584" name="Oval 32"/>
          <p:cNvSpPr>
            <a:spLocks noChangeArrowheads="1"/>
          </p:cNvSpPr>
          <p:nvPr/>
        </p:nvSpPr>
        <p:spPr bwMode="auto">
          <a:xfrm>
            <a:off x="11430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082" name="Freeform 33"/>
          <p:cNvSpPr>
            <a:spLocks/>
          </p:cNvSpPr>
          <p:nvPr/>
        </p:nvSpPr>
        <p:spPr bwMode="auto">
          <a:xfrm>
            <a:off x="12954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083" name="Freeform 34"/>
          <p:cNvSpPr>
            <a:spLocks/>
          </p:cNvSpPr>
          <p:nvPr/>
        </p:nvSpPr>
        <p:spPr bwMode="auto">
          <a:xfrm>
            <a:off x="13970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587" name="Oval 35"/>
          <p:cNvSpPr>
            <a:spLocks noChangeArrowheads="1"/>
          </p:cNvSpPr>
          <p:nvPr/>
        </p:nvSpPr>
        <p:spPr bwMode="auto">
          <a:xfrm>
            <a:off x="12954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085" name="Freeform 36"/>
          <p:cNvSpPr>
            <a:spLocks/>
          </p:cNvSpPr>
          <p:nvPr/>
        </p:nvSpPr>
        <p:spPr bwMode="auto">
          <a:xfrm>
            <a:off x="14478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086" name="Freeform 37"/>
          <p:cNvSpPr>
            <a:spLocks/>
          </p:cNvSpPr>
          <p:nvPr/>
        </p:nvSpPr>
        <p:spPr bwMode="auto">
          <a:xfrm>
            <a:off x="15494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590" name="Oval 38"/>
          <p:cNvSpPr>
            <a:spLocks noChangeArrowheads="1"/>
          </p:cNvSpPr>
          <p:nvPr/>
        </p:nvSpPr>
        <p:spPr bwMode="auto">
          <a:xfrm>
            <a:off x="14478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088" name="Freeform 39"/>
          <p:cNvSpPr>
            <a:spLocks/>
          </p:cNvSpPr>
          <p:nvPr/>
        </p:nvSpPr>
        <p:spPr bwMode="auto">
          <a:xfrm>
            <a:off x="17526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089" name="Freeform 40"/>
          <p:cNvSpPr>
            <a:spLocks/>
          </p:cNvSpPr>
          <p:nvPr/>
        </p:nvSpPr>
        <p:spPr bwMode="auto">
          <a:xfrm>
            <a:off x="18542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593" name="Oval 41"/>
          <p:cNvSpPr>
            <a:spLocks noChangeArrowheads="1"/>
          </p:cNvSpPr>
          <p:nvPr/>
        </p:nvSpPr>
        <p:spPr bwMode="auto">
          <a:xfrm>
            <a:off x="17526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091" name="Freeform 42"/>
          <p:cNvSpPr>
            <a:spLocks/>
          </p:cNvSpPr>
          <p:nvPr/>
        </p:nvSpPr>
        <p:spPr bwMode="auto">
          <a:xfrm>
            <a:off x="16002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092" name="Freeform 43"/>
          <p:cNvSpPr>
            <a:spLocks/>
          </p:cNvSpPr>
          <p:nvPr/>
        </p:nvSpPr>
        <p:spPr bwMode="auto">
          <a:xfrm>
            <a:off x="17018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596" name="Oval 44"/>
          <p:cNvSpPr>
            <a:spLocks noChangeArrowheads="1"/>
          </p:cNvSpPr>
          <p:nvPr/>
        </p:nvSpPr>
        <p:spPr bwMode="auto">
          <a:xfrm>
            <a:off x="16002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094" name="Freeform 45"/>
          <p:cNvSpPr>
            <a:spLocks/>
          </p:cNvSpPr>
          <p:nvPr/>
        </p:nvSpPr>
        <p:spPr bwMode="auto">
          <a:xfrm>
            <a:off x="19050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095" name="Freeform 46"/>
          <p:cNvSpPr>
            <a:spLocks/>
          </p:cNvSpPr>
          <p:nvPr/>
        </p:nvSpPr>
        <p:spPr bwMode="auto">
          <a:xfrm>
            <a:off x="20066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599" name="Oval 47"/>
          <p:cNvSpPr>
            <a:spLocks noChangeArrowheads="1"/>
          </p:cNvSpPr>
          <p:nvPr/>
        </p:nvSpPr>
        <p:spPr bwMode="auto">
          <a:xfrm>
            <a:off x="19050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097" name="Freeform 48"/>
          <p:cNvSpPr>
            <a:spLocks/>
          </p:cNvSpPr>
          <p:nvPr/>
        </p:nvSpPr>
        <p:spPr bwMode="auto">
          <a:xfrm>
            <a:off x="20574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098" name="Freeform 49"/>
          <p:cNvSpPr>
            <a:spLocks/>
          </p:cNvSpPr>
          <p:nvPr/>
        </p:nvSpPr>
        <p:spPr bwMode="auto">
          <a:xfrm>
            <a:off x="21590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02" name="Oval 50"/>
          <p:cNvSpPr>
            <a:spLocks noChangeArrowheads="1"/>
          </p:cNvSpPr>
          <p:nvPr/>
        </p:nvSpPr>
        <p:spPr bwMode="auto">
          <a:xfrm>
            <a:off x="20574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00" name="Freeform 51"/>
          <p:cNvSpPr>
            <a:spLocks/>
          </p:cNvSpPr>
          <p:nvPr/>
        </p:nvSpPr>
        <p:spPr bwMode="auto">
          <a:xfrm>
            <a:off x="22098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01" name="Freeform 52"/>
          <p:cNvSpPr>
            <a:spLocks/>
          </p:cNvSpPr>
          <p:nvPr/>
        </p:nvSpPr>
        <p:spPr bwMode="auto">
          <a:xfrm>
            <a:off x="23114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05" name="Oval 53"/>
          <p:cNvSpPr>
            <a:spLocks noChangeArrowheads="1"/>
          </p:cNvSpPr>
          <p:nvPr/>
        </p:nvSpPr>
        <p:spPr bwMode="auto">
          <a:xfrm>
            <a:off x="22098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03" name="Freeform 54"/>
          <p:cNvSpPr>
            <a:spLocks/>
          </p:cNvSpPr>
          <p:nvPr/>
        </p:nvSpPr>
        <p:spPr bwMode="auto">
          <a:xfrm>
            <a:off x="23622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04" name="Freeform 55"/>
          <p:cNvSpPr>
            <a:spLocks/>
          </p:cNvSpPr>
          <p:nvPr/>
        </p:nvSpPr>
        <p:spPr bwMode="auto">
          <a:xfrm>
            <a:off x="24638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08" name="Oval 56"/>
          <p:cNvSpPr>
            <a:spLocks noChangeArrowheads="1"/>
          </p:cNvSpPr>
          <p:nvPr/>
        </p:nvSpPr>
        <p:spPr bwMode="auto">
          <a:xfrm>
            <a:off x="23622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06" name="Freeform 57"/>
          <p:cNvSpPr>
            <a:spLocks/>
          </p:cNvSpPr>
          <p:nvPr/>
        </p:nvSpPr>
        <p:spPr bwMode="auto">
          <a:xfrm>
            <a:off x="25146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07" name="Freeform 58"/>
          <p:cNvSpPr>
            <a:spLocks/>
          </p:cNvSpPr>
          <p:nvPr/>
        </p:nvSpPr>
        <p:spPr bwMode="auto">
          <a:xfrm>
            <a:off x="26162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11" name="Oval 59"/>
          <p:cNvSpPr>
            <a:spLocks noChangeArrowheads="1"/>
          </p:cNvSpPr>
          <p:nvPr/>
        </p:nvSpPr>
        <p:spPr bwMode="auto">
          <a:xfrm>
            <a:off x="25146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09" name="Freeform 60"/>
          <p:cNvSpPr>
            <a:spLocks/>
          </p:cNvSpPr>
          <p:nvPr/>
        </p:nvSpPr>
        <p:spPr bwMode="auto">
          <a:xfrm>
            <a:off x="28194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10" name="Freeform 61"/>
          <p:cNvSpPr>
            <a:spLocks/>
          </p:cNvSpPr>
          <p:nvPr/>
        </p:nvSpPr>
        <p:spPr bwMode="auto">
          <a:xfrm>
            <a:off x="29210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14" name="Oval 62"/>
          <p:cNvSpPr>
            <a:spLocks noChangeArrowheads="1"/>
          </p:cNvSpPr>
          <p:nvPr/>
        </p:nvSpPr>
        <p:spPr bwMode="auto">
          <a:xfrm>
            <a:off x="28194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12" name="Freeform 63"/>
          <p:cNvSpPr>
            <a:spLocks/>
          </p:cNvSpPr>
          <p:nvPr/>
        </p:nvSpPr>
        <p:spPr bwMode="auto">
          <a:xfrm>
            <a:off x="26670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13" name="Freeform 64"/>
          <p:cNvSpPr>
            <a:spLocks/>
          </p:cNvSpPr>
          <p:nvPr/>
        </p:nvSpPr>
        <p:spPr bwMode="auto">
          <a:xfrm>
            <a:off x="27686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17" name="Oval 65"/>
          <p:cNvSpPr>
            <a:spLocks noChangeArrowheads="1"/>
          </p:cNvSpPr>
          <p:nvPr/>
        </p:nvSpPr>
        <p:spPr bwMode="auto">
          <a:xfrm>
            <a:off x="26670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15" name="Freeform 66"/>
          <p:cNvSpPr>
            <a:spLocks/>
          </p:cNvSpPr>
          <p:nvPr/>
        </p:nvSpPr>
        <p:spPr bwMode="auto">
          <a:xfrm>
            <a:off x="29718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16" name="Freeform 67"/>
          <p:cNvSpPr>
            <a:spLocks/>
          </p:cNvSpPr>
          <p:nvPr/>
        </p:nvSpPr>
        <p:spPr bwMode="auto">
          <a:xfrm>
            <a:off x="30734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20" name="Oval 68"/>
          <p:cNvSpPr>
            <a:spLocks noChangeArrowheads="1"/>
          </p:cNvSpPr>
          <p:nvPr/>
        </p:nvSpPr>
        <p:spPr bwMode="auto">
          <a:xfrm>
            <a:off x="29718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18" name="Freeform 69"/>
          <p:cNvSpPr>
            <a:spLocks/>
          </p:cNvSpPr>
          <p:nvPr/>
        </p:nvSpPr>
        <p:spPr bwMode="auto">
          <a:xfrm>
            <a:off x="31242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19" name="Freeform 70"/>
          <p:cNvSpPr>
            <a:spLocks/>
          </p:cNvSpPr>
          <p:nvPr/>
        </p:nvSpPr>
        <p:spPr bwMode="auto">
          <a:xfrm>
            <a:off x="32258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23" name="Oval 71"/>
          <p:cNvSpPr>
            <a:spLocks noChangeArrowheads="1"/>
          </p:cNvSpPr>
          <p:nvPr/>
        </p:nvSpPr>
        <p:spPr bwMode="auto">
          <a:xfrm>
            <a:off x="31242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21" name="Freeform 72"/>
          <p:cNvSpPr>
            <a:spLocks/>
          </p:cNvSpPr>
          <p:nvPr/>
        </p:nvSpPr>
        <p:spPr bwMode="auto">
          <a:xfrm>
            <a:off x="32766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22" name="Freeform 73"/>
          <p:cNvSpPr>
            <a:spLocks/>
          </p:cNvSpPr>
          <p:nvPr/>
        </p:nvSpPr>
        <p:spPr bwMode="auto">
          <a:xfrm>
            <a:off x="33782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26" name="Oval 74"/>
          <p:cNvSpPr>
            <a:spLocks noChangeArrowheads="1"/>
          </p:cNvSpPr>
          <p:nvPr/>
        </p:nvSpPr>
        <p:spPr bwMode="auto">
          <a:xfrm>
            <a:off x="32766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24" name="Freeform 75"/>
          <p:cNvSpPr>
            <a:spLocks/>
          </p:cNvSpPr>
          <p:nvPr/>
        </p:nvSpPr>
        <p:spPr bwMode="auto">
          <a:xfrm>
            <a:off x="34290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25" name="Freeform 76"/>
          <p:cNvSpPr>
            <a:spLocks/>
          </p:cNvSpPr>
          <p:nvPr/>
        </p:nvSpPr>
        <p:spPr bwMode="auto">
          <a:xfrm>
            <a:off x="35306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29" name="Oval 77"/>
          <p:cNvSpPr>
            <a:spLocks noChangeArrowheads="1"/>
          </p:cNvSpPr>
          <p:nvPr/>
        </p:nvSpPr>
        <p:spPr bwMode="auto">
          <a:xfrm>
            <a:off x="34290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27" name="Freeform 78"/>
          <p:cNvSpPr>
            <a:spLocks/>
          </p:cNvSpPr>
          <p:nvPr/>
        </p:nvSpPr>
        <p:spPr bwMode="auto">
          <a:xfrm>
            <a:off x="35814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28" name="Freeform 79"/>
          <p:cNvSpPr>
            <a:spLocks/>
          </p:cNvSpPr>
          <p:nvPr/>
        </p:nvSpPr>
        <p:spPr bwMode="auto">
          <a:xfrm>
            <a:off x="36830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32" name="Oval 80"/>
          <p:cNvSpPr>
            <a:spLocks noChangeArrowheads="1"/>
          </p:cNvSpPr>
          <p:nvPr/>
        </p:nvSpPr>
        <p:spPr bwMode="auto">
          <a:xfrm>
            <a:off x="35814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30" name="Freeform 81"/>
          <p:cNvSpPr>
            <a:spLocks/>
          </p:cNvSpPr>
          <p:nvPr/>
        </p:nvSpPr>
        <p:spPr bwMode="auto">
          <a:xfrm>
            <a:off x="38862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31" name="Freeform 82"/>
          <p:cNvSpPr>
            <a:spLocks/>
          </p:cNvSpPr>
          <p:nvPr/>
        </p:nvSpPr>
        <p:spPr bwMode="auto">
          <a:xfrm>
            <a:off x="39878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35" name="Oval 83"/>
          <p:cNvSpPr>
            <a:spLocks noChangeArrowheads="1"/>
          </p:cNvSpPr>
          <p:nvPr/>
        </p:nvSpPr>
        <p:spPr bwMode="auto">
          <a:xfrm>
            <a:off x="38862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33" name="Freeform 84"/>
          <p:cNvSpPr>
            <a:spLocks/>
          </p:cNvSpPr>
          <p:nvPr/>
        </p:nvSpPr>
        <p:spPr bwMode="auto">
          <a:xfrm>
            <a:off x="37338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34" name="Freeform 85"/>
          <p:cNvSpPr>
            <a:spLocks/>
          </p:cNvSpPr>
          <p:nvPr/>
        </p:nvSpPr>
        <p:spPr bwMode="auto">
          <a:xfrm>
            <a:off x="38354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38" name="Oval 86"/>
          <p:cNvSpPr>
            <a:spLocks noChangeArrowheads="1"/>
          </p:cNvSpPr>
          <p:nvPr/>
        </p:nvSpPr>
        <p:spPr bwMode="auto">
          <a:xfrm>
            <a:off x="37338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36" name="Freeform 87"/>
          <p:cNvSpPr>
            <a:spLocks/>
          </p:cNvSpPr>
          <p:nvPr/>
        </p:nvSpPr>
        <p:spPr bwMode="auto">
          <a:xfrm>
            <a:off x="40386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37" name="Freeform 88"/>
          <p:cNvSpPr>
            <a:spLocks/>
          </p:cNvSpPr>
          <p:nvPr/>
        </p:nvSpPr>
        <p:spPr bwMode="auto">
          <a:xfrm>
            <a:off x="41402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41" name="Oval 89"/>
          <p:cNvSpPr>
            <a:spLocks noChangeArrowheads="1"/>
          </p:cNvSpPr>
          <p:nvPr/>
        </p:nvSpPr>
        <p:spPr bwMode="auto">
          <a:xfrm>
            <a:off x="40386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39" name="Freeform 90"/>
          <p:cNvSpPr>
            <a:spLocks/>
          </p:cNvSpPr>
          <p:nvPr/>
        </p:nvSpPr>
        <p:spPr bwMode="auto">
          <a:xfrm>
            <a:off x="41910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40" name="Freeform 91"/>
          <p:cNvSpPr>
            <a:spLocks/>
          </p:cNvSpPr>
          <p:nvPr/>
        </p:nvSpPr>
        <p:spPr bwMode="auto">
          <a:xfrm>
            <a:off x="42926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44" name="Oval 92"/>
          <p:cNvSpPr>
            <a:spLocks noChangeArrowheads="1"/>
          </p:cNvSpPr>
          <p:nvPr/>
        </p:nvSpPr>
        <p:spPr bwMode="auto">
          <a:xfrm>
            <a:off x="41910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42" name="Freeform 93"/>
          <p:cNvSpPr>
            <a:spLocks/>
          </p:cNvSpPr>
          <p:nvPr/>
        </p:nvSpPr>
        <p:spPr bwMode="auto">
          <a:xfrm>
            <a:off x="43434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43" name="Freeform 94"/>
          <p:cNvSpPr>
            <a:spLocks/>
          </p:cNvSpPr>
          <p:nvPr/>
        </p:nvSpPr>
        <p:spPr bwMode="auto">
          <a:xfrm>
            <a:off x="44450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47" name="Oval 95"/>
          <p:cNvSpPr>
            <a:spLocks noChangeArrowheads="1"/>
          </p:cNvSpPr>
          <p:nvPr/>
        </p:nvSpPr>
        <p:spPr bwMode="auto">
          <a:xfrm>
            <a:off x="43434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45" name="Freeform 96"/>
          <p:cNvSpPr>
            <a:spLocks/>
          </p:cNvSpPr>
          <p:nvPr/>
        </p:nvSpPr>
        <p:spPr bwMode="auto">
          <a:xfrm>
            <a:off x="44958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46" name="Freeform 97"/>
          <p:cNvSpPr>
            <a:spLocks/>
          </p:cNvSpPr>
          <p:nvPr/>
        </p:nvSpPr>
        <p:spPr bwMode="auto">
          <a:xfrm>
            <a:off x="45974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50" name="Oval 98"/>
          <p:cNvSpPr>
            <a:spLocks noChangeArrowheads="1"/>
          </p:cNvSpPr>
          <p:nvPr/>
        </p:nvSpPr>
        <p:spPr bwMode="auto">
          <a:xfrm>
            <a:off x="44958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48" name="Freeform 99"/>
          <p:cNvSpPr>
            <a:spLocks/>
          </p:cNvSpPr>
          <p:nvPr/>
        </p:nvSpPr>
        <p:spPr bwMode="auto">
          <a:xfrm>
            <a:off x="46482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49" name="Freeform 100"/>
          <p:cNvSpPr>
            <a:spLocks/>
          </p:cNvSpPr>
          <p:nvPr/>
        </p:nvSpPr>
        <p:spPr bwMode="auto">
          <a:xfrm>
            <a:off x="47498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53" name="Oval 101"/>
          <p:cNvSpPr>
            <a:spLocks noChangeArrowheads="1"/>
          </p:cNvSpPr>
          <p:nvPr/>
        </p:nvSpPr>
        <p:spPr bwMode="auto">
          <a:xfrm>
            <a:off x="46482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51" name="Freeform 102"/>
          <p:cNvSpPr>
            <a:spLocks/>
          </p:cNvSpPr>
          <p:nvPr/>
        </p:nvSpPr>
        <p:spPr bwMode="auto">
          <a:xfrm>
            <a:off x="49530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52" name="Freeform 103"/>
          <p:cNvSpPr>
            <a:spLocks/>
          </p:cNvSpPr>
          <p:nvPr/>
        </p:nvSpPr>
        <p:spPr bwMode="auto">
          <a:xfrm>
            <a:off x="50546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56" name="Oval 104"/>
          <p:cNvSpPr>
            <a:spLocks noChangeArrowheads="1"/>
          </p:cNvSpPr>
          <p:nvPr/>
        </p:nvSpPr>
        <p:spPr bwMode="auto">
          <a:xfrm>
            <a:off x="49530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54" name="Freeform 105"/>
          <p:cNvSpPr>
            <a:spLocks/>
          </p:cNvSpPr>
          <p:nvPr/>
        </p:nvSpPr>
        <p:spPr bwMode="auto">
          <a:xfrm>
            <a:off x="48006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55" name="Freeform 106"/>
          <p:cNvSpPr>
            <a:spLocks/>
          </p:cNvSpPr>
          <p:nvPr/>
        </p:nvSpPr>
        <p:spPr bwMode="auto">
          <a:xfrm>
            <a:off x="49022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59" name="Oval 107"/>
          <p:cNvSpPr>
            <a:spLocks noChangeArrowheads="1"/>
          </p:cNvSpPr>
          <p:nvPr/>
        </p:nvSpPr>
        <p:spPr bwMode="auto">
          <a:xfrm>
            <a:off x="48006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57" name="Freeform 108"/>
          <p:cNvSpPr>
            <a:spLocks/>
          </p:cNvSpPr>
          <p:nvPr/>
        </p:nvSpPr>
        <p:spPr bwMode="auto">
          <a:xfrm>
            <a:off x="51054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58" name="Freeform 109"/>
          <p:cNvSpPr>
            <a:spLocks/>
          </p:cNvSpPr>
          <p:nvPr/>
        </p:nvSpPr>
        <p:spPr bwMode="auto">
          <a:xfrm>
            <a:off x="52070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62" name="Oval 110"/>
          <p:cNvSpPr>
            <a:spLocks noChangeArrowheads="1"/>
          </p:cNvSpPr>
          <p:nvPr/>
        </p:nvSpPr>
        <p:spPr bwMode="auto">
          <a:xfrm>
            <a:off x="51054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60" name="Freeform 111"/>
          <p:cNvSpPr>
            <a:spLocks/>
          </p:cNvSpPr>
          <p:nvPr/>
        </p:nvSpPr>
        <p:spPr bwMode="auto">
          <a:xfrm>
            <a:off x="52578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61" name="Freeform 112"/>
          <p:cNvSpPr>
            <a:spLocks/>
          </p:cNvSpPr>
          <p:nvPr/>
        </p:nvSpPr>
        <p:spPr bwMode="auto">
          <a:xfrm>
            <a:off x="53594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65" name="Oval 113"/>
          <p:cNvSpPr>
            <a:spLocks noChangeArrowheads="1"/>
          </p:cNvSpPr>
          <p:nvPr/>
        </p:nvSpPr>
        <p:spPr bwMode="auto">
          <a:xfrm>
            <a:off x="52578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63" name="Freeform 114"/>
          <p:cNvSpPr>
            <a:spLocks/>
          </p:cNvSpPr>
          <p:nvPr/>
        </p:nvSpPr>
        <p:spPr bwMode="auto">
          <a:xfrm>
            <a:off x="54102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64" name="Freeform 115"/>
          <p:cNvSpPr>
            <a:spLocks/>
          </p:cNvSpPr>
          <p:nvPr/>
        </p:nvSpPr>
        <p:spPr bwMode="auto">
          <a:xfrm>
            <a:off x="55118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68" name="Oval 116"/>
          <p:cNvSpPr>
            <a:spLocks noChangeArrowheads="1"/>
          </p:cNvSpPr>
          <p:nvPr/>
        </p:nvSpPr>
        <p:spPr bwMode="auto">
          <a:xfrm>
            <a:off x="54102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66" name="Freeform 117"/>
          <p:cNvSpPr>
            <a:spLocks/>
          </p:cNvSpPr>
          <p:nvPr/>
        </p:nvSpPr>
        <p:spPr bwMode="auto">
          <a:xfrm>
            <a:off x="55626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67" name="Freeform 118"/>
          <p:cNvSpPr>
            <a:spLocks/>
          </p:cNvSpPr>
          <p:nvPr/>
        </p:nvSpPr>
        <p:spPr bwMode="auto">
          <a:xfrm>
            <a:off x="56642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71" name="Oval 119"/>
          <p:cNvSpPr>
            <a:spLocks noChangeArrowheads="1"/>
          </p:cNvSpPr>
          <p:nvPr/>
        </p:nvSpPr>
        <p:spPr bwMode="auto">
          <a:xfrm>
            <a:off x="55626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69" name="Freeform 120"/>
          <p:cNvSpPr>
            <a:spLocks/>
          </p:cNvSpPr>
          <p:nvPr/>
        </p:nvSpPr>
        <p:spPr bwMode="auto">
          <a:xfrm>
            <a:off x="57150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70" name="Freeform 121"/>
          <p:cNvSpPr>
            <a:spLocks/>
          </p:cNvSpPr>
          <p:nvPr/>
        </p:nvSpPr>
        <p:spPr bwMode="auto">
          <a:xfrm>
            <a:off x="58166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74" name="Oval 122"/>
          <p:cNvSpPr>
            <a:spLocks noChangeArrowheads="1"/>
          </p:cNvSpPr>
          <p:nvPr/>
        </p:nvSpPr>
        <p:spPr bwMode="auto">
          <a:xfrm>
            <a:off x="57150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72" name="Freeform 123"/>
          <p:cNvSpPr>
            <a:spLocks/>
          </p:cNvSpPr>
          <p:nvPr/>
        </p:nvSpPr>
        <p:spPr bwMode="auto">
          <a:xfrm>
            <a:off x="60198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73" name="Freeform 124"/>
          <p:cNvSpPr>
            <a:spLocks/>
          </p:cNvSpPr>
          <p:nvPr/>
        </p:nvSpPr>
        <p:spPr bwMode="auto">
          <a:xfrm>
            <a:off x="61214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77" name="Oval 125"/>
          <p:cNvSpPr>
            <a:spLocks noChangeArrowheads="1"/>
          </p:cNvSpPr>
          <p:nvPr/>
        </p:nvSpPr>
        <p:spPr bwMode="auto">
          <a:xfrm>
            <a:off x="60198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75" name="Freeform 126"/>
          <p:cNvSpPr>
            <a:spLocks/>
          </p:cNvSpPr>
          <p:nvPr/>
        </p:nvSpPr>
        <p:spPr bwMode="auto">
          <a:xfrm>
            <a:off x="58674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76" name="Freeform 127"/>
          <p:cNvSpPr>
            <a:spLocks/>
          </p:cNvSpPr>
          <p:nvPr/>
        </p:nvSpPr>
        <p:spPr bwMode="auto">
          <a:xfrm>
            <a:off x="59690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80" name="Oval 128"/>
          <p:cNvSpPr>
            <a:spLocks noChangeArrowheads="1"/>
          </p:cNvSpPr>
          <p:nvPr/>
        </p:nvSpPr>
        <p:spPr bwMode="auto">
          <a:xfrm>
            <a:off x="58674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78" name="Freeform 129"/>
          <p:cNvSpPr>
            <a:spLocks/>
          </p:cNvSpPr>
          <p:nvPr/>
        </p:nvSpPr>
        <p:spPr bwMode="auto">
          <a:xfrm>
            <a:off x="61722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79" name="Freeform 130"/>
          <p:cNvSpPr>
            <a:spLocks/>
          </p:cNvSpPr>
          <p:nvPr/>
        </p:nvSpPr>
        <p:spPr bwMode="auto">
          <a:xfrm>
            <a:off x="62738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83" name="Oval 131"/>
          <p:cNvSpPr>
            <a:spLocks noChangeArrowheads="1"/>
          </p:cNvSpPr>
          <p:nvPr/>
        </p:nvSpPr>
        <p:spPr bwMode="auto">
          <a:xfrm>
            <a:off x="61722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81" name="Freeform 132"/>
          <p:cNvSpPr>
            <a:spLocks/>
          </p:cNvSpPr>
          <p:nvPr/>
        </p:nvSpPr>
        <p:spPr bwMode="auto">
          <a:xfrm>
            <a:off x="63246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82" name="Freeform 133"/>
          <p:cNvSpPr>
            <a:spLocks/>
          </p:cNvSpPr>
          <p:nvPr/>
        </p:nvSpPr>
        <p:spPr bwMode="auto">
          <a:xfrm>
            <a:off x="64262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86" name="Oval 134"/>
          <p:cNvSpPr>
            <a:spLocks noChangeArrowheads="1"/>
          </p:cNvSpPr>
          <p:nvPr/>
        </p:nvSpPr>
        <p:spPr bwMode="auto">
          <a:xfrm>
            <a:off x="63246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84" name="Freeform 135"/>
          <p:cNvSpPr>
            <a:spLocks/>
          </p:cNvSpPr>
          <p:nvPr/>
        </p:nvSpPr>
        <p:spPr bwMode="auto">
          <a:xfrm>
            <a:off x="64770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85" name="Freeform 136"/>
          <p:cNvSpPr>
            <a:spLocks/>
          </p:cNvSpPr>
          <p:nvPr/>
        </p:nvSpPr>
        <p:spPr bwMode="auto">
          <a:xfrm>
            <a:off x="65786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89" name="Oval 137"/>
          <p:cNvSpPr>
            <a:spLocks noChangeArrowheads="1"/>
          </p:cNvSpPr>
          <p:nvPr/>
        </p:nvSpPr>
        <p:spPr bwMode="auto">
          <a:xfrm>
            <a:off x="64770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87" name="Freeform 138"/>
          <p:cNvSpPr>
            <a:spLocks/>
          </p:cNvSpPr>
          <p:nvPr/>
        </p:nvSpPr>
        <p:spPr bwMode="auto">
          <a:xfrm>
            <a:off x="66294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88" name="Freeform 139"/>
          <p:cNvSpPr>
            <a:spLocks/>
          </p:cNvSpPr>
          <p:nvPr/>
        </p:nvSpPr>
        <p:spPr bwMode="auto">
          <a:xfrm>
            <a:off x="67310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92" name="Oval 140"/>
          <p:cNvSpPr>
            <a:spLocks noChangeArrowheads="1"/>
          </p:cNvSpPr>
          <p:nvPr/>
        </p:nvSpPr>
        <p:spPr bwMode="auto">
          <a:xfrm>
            <a:off x="66294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90" name="Freeform 141"/>
          <p:cNvSpPr>
            <a:spLocks/>
          </p:cNvSpPr>
          <p:nvPr/>
        </p:nvSpPr>
        <p:spPr bwMode="auto">
          <a:xfrm>
            <a:off x="67818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91" name="Freeform 142"/>
          <p:cNvSpPr>
            <a:spLocks/>
          </p:cNvSpPr>
          <p:nvPr/>
        </p:nvSpPr>
        <p:spPr bwMode="auto">
          <a:xfrm>
            <a:off x="68834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95" name="Oval 143"/>
          <p:cNvSpPr>
            <a:spLocks noChangeArrowheads="1"/>
          </p:cNvSpPr>
          <p:nvPr/>
        </p:nvSpPr>
        <p:spPr bwMode="auto">
          <a:xfrm>
            <a:off x="67818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93" name="Freeform 144"/>
          <p:cNvSpPr>
            <a:spLocks/>
          </p:cNvSpPr>
          <p:nvPr/>
        </p:nvSpPr>
        <p:spPr bwMode="auto">
          <a:xfrm>
            <a:off x="70866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94" name="Freeform 145"/>
          <p:cNvSpPr>
            <a:spLocks/>
          </p:cNvSpPr>
          <p:nvPr/>
        </p:nvSpPr>
        <p:spPr bwMode="auto">
          <a:xfrm>
            <a:off x="71882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698" name="Oval 146"/>
          <p:cNvSpPr>
            <a:spLocks noChangeArrowheads="1"/>
          </p:cNvSpPr>
          <p:nvPr/>
        </p:nvSpPr>
        <p:spPr bwMode="auto">
          <a:xfrm>
            <a:off x="70866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96" name="Freeform 147"/>
          <p:cNvSpPr>
            <a:spLocks/>
          </p:cNvSpPr>
          <p:nvPr/>
        </p:nvSpPr>
        <p:spPr bwMode="auto">
          <a:xfrm>
            <a:off x="69342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197" name="Freeform 148"/>
          <p:cNvSpPr>
            <a:spLocks/>
          </p:cNvSpPr>
          <p:nvPr/>
        </p:nvSpPr>
        <p:spPr bwMode="auto">
          <a:xfrm>
            <a:off x="70358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01" name="Oval 149"/>
          <p:cNvSpPr>
            <a:spLocks noChangeArrowheads="1"/>
          </p:cNvSpPr>
          <p:nvPr/>
        </p:nvSpPr>
        <p:spPr bwMode="auto">
          <a:xfrm>
            <a:off x="69342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199" name="Freeform 150"/>
          <p:cNvSpPr>
            <a:spLocks/>
          </p:cNvSpPr>
          <p:nvPr/>
        </p:nvSpPr>
        <p:spPr bwMode="auto">
          <a:xfrm flipV="1">
            <a:off x="19050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00" name="Freeform 151"/>
          <p:cNvSpPr>
            <a:spLocks/>
          </p:cNvSpPr>
          <p:nvPr/>
        </p:nvSpPr>
        <p:spPr bwMode="auto">
          <a:xfrm flipV="1">
            <a:off x="20066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04" name="Oval 152"/>
          <p:cNvSpPr>
            <a:spLocks noChangeArrowheads="1"/>
          </p:cNvSpPr>
          <p:nvPr/>
        </p:nvSpPr>
        <p:spPr bwMode="auto">
          <a:xfrm flipV="1">
            <a:off x="19050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02" name="Freeform 153"/>
          <p:cNvSpPr>
            <a:spLocks/>
          </p:cNvSpPr>
          <p:nvPr/>
        </p:nvSpPr>
        <p:spPr bwMode="auto">
          <a:xfrm flipV="1">
            <a:off x="20574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03" name="Freeform 154"/>
          <p:cNvSpPr>
            <a:spLocks/>
          </p:cNvSpPr>
          <p:nvPr/>
        </p:nvSpPr>
        <p:spPr bwMode="auto">
          <a:xfrm flipV="1">
            <a:off x="21590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07" name="Oval 155"/>
          <p:cNvSpPr>
            <a:spLocks noChangeArrowheads="1"/>
          </p:cNvSpPr>
          <p:nvPr/>
        </p:nvSpPr>
        <p:spPr bwMode="auto">
          <a:xfrm flipV="1">
            <a:off x="20574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05" name="Freeform 156"/>
          <p:cNvSpPr>
            <a:spLocks/>
          </p:cNvSpPr>
          <p:nvPr/>
        </p:nvSpPr>
        <p:spPr bwMode="auto">
          <a:xfrm flipV="1">
            <a:off x="22098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06" name="Freeform 157"/>
          <p:cNvSpPr>
            <a:spLocks/>
          </p:cNvSpPr>
          <p:nvPr/>
        </p:nvSpPr>
        <p:spPr bwMode="auto">
          <a:xfrm flipV="1">
            <a:off x="23114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10" name="Oval 158"/>
          <p:cNvSpPr>
            <a:spLocks noChangeArrowheads="1"/>
          </p:cNvSpPr>
          <p:nvPr/>
        </p:nvSpPr>
        <p:spPr bwMode="auto">
          <a:xfrm flipV="1">
            <a:off x="22098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08" name="Freeform 159"/>
          <p:cNvSpPr>
            <a:spLocks/>
          </p:cNvSpPr>
          <p:nvPr/>
        </p:nvSpPr>
        <p:spPr bwMode="auto">
          <a:xfrm flipV="1">
            <a:off x="23622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09" name="Freeform 160"/>
          <p:cNvSpPr>
            <a:spLocks/>
          </p:cNvSpPr>
          <p:nvPr/>
        </p:nvSpPr>
        <p:spPr bwMode="auto">
          <a:xfrm flipV="1">
            <a:off x="24638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13" name="Oval 161"/>
          <p:cNvSpPr>
            <a:spLocks noChangeArrowheads="1"/>
          </p:cNvSpPr>
          <p:nvPr/>
        </p:nvSpPr>
        <p:spPr bwMode="auto">
          <a:xfrm flipV="1">
            <a:off x="23622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11" name="Freeform 162"/>
          <p:cNvSpPr>
            <a:spLocks/>
          </p:cNvSpPr>
          <p:nvPr/>
        </p:nvSpPr>
        <p:spPr bwMode="auto">
          <a:xfrm flipV="1">
            <a:off x="25146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12" name="Freeform 163"/>
          <p:cNvSpPr>
            <a:spLocks/>
          </p:cNvSpPr>
          <p:nvPr/>
        </p:nvSpPr>
        <p:spPr bwMode="auto">
          <a:xfrm flipV="1">
            <a:off x="26162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16" name="Oval 164"/>
          <p:cNvSpPr>
            <a:spLocks noChangeArrowheads="1"/>
          </p:cNvSpPr>
          <p:nvPr/>
        </p:nvSpPr>
        <p:spPr bwMode="auto">
          <a:xfrm flipV="1">
            <a:off x="25146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14" name="Freeform 165"/>
          <p:cNvSpPr>
            <a:spLocks/>
          </p:cNvSpPr>
          <p:nvPr/>
        </p:nvSpPr>
        <p:spPr bwMode="auto">
          <a:xfrm flipV="1">
            <a:off x="28194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15" name="Freeform 166"/>
          <p:cNvSpPr>
            <a:spLocks/>
          </p:cNvSpPr>
          <p:nvPr/>
        </p:nvSpPr>
        <p:spPr bwMode="auto">
          <a:xfrm flipV="1">
            <a:off x="29210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19" name="Oval 167"/>
          <p:cNvSpPr>
            <a:spLocks noChangeArrowheads="1"/>
          </p:cNvSpPr>
          <p:nvPr/>
        </p:nvSpPr>
        <p:spPr bwMode="auto">
          <a:xfrm flipV="1">
            <a:off x="28194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17" name="Freeform 168"/>
          <p:cNvSpPr>
            <a:spLocks/>
          </p:cNvSpPr>
          <p:nvPr/>
        </p:nvSpPr>
        <p:spPr bwMode="auto">
          <a:xfrm flipV="1">
            <a:off x="26670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18" name="Freeform 169"/>
          <p:cNvSpPr>
            <a:spLocks/>
          </p:cNvSpPr>
          <p:nvPr/>
        </p:nvSpPr>
        <p:spPr bwMode="auto">
          <a:xfrm flipV="1">
            <a:off x="27686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22" name="Oval 170"/>
          <p:cNvSpPr>
            <a:spLocks noChangeArrowheads="1"/>
          </p:cNvSpPr>
          <p:nvPr/>
        </p:nvSpPr>
        <p:spPr bwMode="auto">
          <a:xfrm flipV="1">
            <a:off x="26670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20" name="Freeform 171"/>
          <p:cNvSpPr>
            <a:spLocks/>
          </p:cNvSpPr>
          <p:nvPr/>
        </p:nvSpPr>
        <p:spPr bwMode="auto">
          <a:xfrm flipV="1">
            <a:off x="29718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21" name="Freeform 172"/>
          <p:cNvSpPr>
            <a:spLocks/>
          </p:cNvSpPr>
          <p:nvPr/>
        </p:nvSpPr>
        <p:spPr bwMode="auto">
          <a:xfrm flipV="1">
            <a:off x="30734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25" name="Oval 173"/>
          <p:cNvSpPr>
            <a:spLocks noChangeArrowheads="1"/>
          </p:cNvSpPr>
          <p:nvPr/>
        </p:nvSpPr>
        <p:spPr bwMode="auto">
          <a:xfrm flipV="1">
            <a:off x="29718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23" name="Freeform 174"/>
          <p:cNvSpPr>
            <a:spLocks/>
          </p:cNvSpPr>
          <p:nvPr/>
        </p:nvSpPr>
        <p:spPr bwMode="auto">
          <a:xfrm flipV="1">
            <a:off x="31242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24" name="Freeform 175"/>
          <p:cNvSpPr>
            <a:spLocks/>
          </p:cNvSpPr>
          <p:nvPr/>
        </p:nvSpPr>
        <p:spPr bwMode="auto">
          <a:xfrm flipV="1">
            <a:off x="32258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28" name="Oval 176"/>
          <p:cNvSpPr>
            <a:spLocks noChangeArrowheads="1"/>
          </p:cNvSpPr>
          <p:nvPr/>
        </p:nvSpPr>
        <p:spPr bwMode="auto">
          <a:xfrm flipV="1">
            <a:off x="31242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26" name="Freeform 177"/>
          <p:cNvSpPr>
            <a:spLocks/>
          </p:cNvSpPr>
          <p:nvPr/>
        </p:nvSpPr>
        <p:spPr bwMode="auto">
          <a:xfrm flipV="1">
            <a:off x="32766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27" name="Freeform 178"/>
          <p:cNvSpPr>
            <a:spLocks/>
          </p:cNvSpPr>
          <p:nvPr/>
        </p:nvSpPr>
        <p:spPr bwMode="auto">
          <a:xfrm flipV="1">
            <a:off x="33782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31" name="Oval 179"/>
          <p:cNvSpPr>
            <a:spLocks noChangeArrowheads="1"/>
          </p:cNvSpPr>
          <p:nvPr/>
        </p:nvSpPr>
        <p:spPr bwMode="auto">
          <a:xfrm flipV="1">
            <a:off x="32766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29" name="Freeform 180"/>
          <p:cNvSpPr>
            <a:spLocks/>
          </p:cNvSpPr>
          <p:nvPr/>
        </p:nvSpPr>
        <p:spPr bwMode="auto">
          <a:xfrm flipV="1">
            <a:off x="34290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30" name="Freeform 181"/>
          <p:cNvSpPr>
            <a:spLocks/>
          </p:cNvSpPr>
          <p:nvPr/>
        </p:nvSpPr>
        <p:spPr bwMode="auto">
          <a:xfrm flipV="1">
            <a:off x="35306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34" name="Oval 182"/>
          <p:cNvSpPr>
            <a:spLocks noChangeArrowheads="1"/>
          </p:cNvSpPr>
          <p:nvPr/>
        </p:nvSpPr>
        <p:spPr bwMode="auto">
          <a:xfrm flipV="1">
            <a:off x="34290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32" name="Freeform 183"/>
          <p:cNvSpPr>
            <a:spLocks/>
          </p:cNvSpPr>
          <p:nvPr/>
        </p:nvSpPr>
        <p:spPr bwMode="auto">
          <a:xfrm flipV="1">
            <a:off x="35814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33" name="Freeform 184"/>
          <p:cNvSpPr>
            <a:spLocks/>
          </p:cNvSpPr>
          <p:nvPr/>
        </p:nvSpPr>
        <p:spPr bwMode="auto">
          <a:xfrm flipV="1">
            <a:off x="36830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37" name="Oval 185"/>
          <p:cNvSpPr>
            <a:spLocks noChangeArrowheads="1"/>
          </p:cNvSpPr>
          <p:nvPr/>
        </p:nvSpPr>
        <p:spPr bwMode="auto">
          <a:xfrm flipV="1">
            <a:off x="35814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35" name="Freeform 186"/>
          <p:cNvSpPr>
            <a:spLocks/>
          </p:cNvSpPr>
          <p:nvPr/>
        </p:nvSpPr>
        <p:spPr bwMode="auto">
          <a:xfrm flipV="1">
            <a:off x="38862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36" name="Freeform 187"/>
          <p:cNvSpPr>
            <a:spLocks/>
          </p:cNvSpPr>
          <p:nvPr/>
        </p:nvSpPr>
        <p:spPr bwMode="auto">
          <a:xfrm flipV="1">
            <a:off x="39878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40" name="Oval 188"/>
          <p:cNvSpPr>
            <a:spLocks noChangeArrowheads="1"/>
          </p:cNvSpPr>
          <p:nvPr/>
        </p:nvSpPr>
        <p:spPr bwMode="auto">
          <a:xfrm flipV="1">
            <a:off x="38862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38" name="Freeform 189"/>
          <p:cNvSpPr>
            <a:spLocks/>
          </p:cNvSpPr>
          <p:nvPr/>
        </p:nvSpPr>
        <p:spPr bwMode="auto">
          <a:xfrm flipV="1">
            <a:off x="37338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39" name="Freeform 190"/>
          <p:cNvSpPr>
            <a:spLocks/>
          </p:cNvSpPr>
          <p:nvPr/>
        </p:nvSpPr>
        <p:spPr bwMode="auto">
          <a:xfrm flipV="1">
            <a:off x="38354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43" name="Oval 191"/>
          <p:cNvSpPr>
            <a:spLocks noChangeArrowheads="1"/>
          </p:cNvSpPr>
          <p:nvPr/>
        </p:nvSpPr>
        <p:spPr bwMode="auto">
          <a:xfrm flipV="1">
            <a:off x="37338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41" name="Freeform 192"/>
          <p:cNvSpPr>
            <a:spLocks/>
          </p:cNvSpPr>
          <p:nvPr/>
        </p:nvSpPr>
        <p:spPr bwMode="auto">
          <a:xfrm flipV="1">
            <a:off x="40386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42" name="Freeform 193"/>
          <p:cNvSpPr>
            <a:spLocks/>
          </p:cNvSpPr>
          <p:nvPr/>
        </p:nvSpPr>
        <p:spPr bwMode="auto">
          <a:xfrm flipV="1">
            <a:off x="41402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46" name="Oval 194"/>
          <p:cNvSpPr>
            <a:spLocks noChangeArrowheads="1"/>
          </p:cNvSpPr>
          <p:nvPr/>
        </p:nvSpPr>
        <p:spPr bwMode="auto">
          <a:xfrm flipV="1">
            <a:off x="40386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44" name="Freeform 195"/>
          <p:cNvSpPr>
            <a:spLocks/>
          </p:cNvSpPr>
          <p:nvPr/>
        </p:nvSpPr>
        <p:spPr bwMode="auto">
          <a:xfrm flipV="1">
            <a:off x="41910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45" name="Freeform 196"/>
          <p:cNvSpPr>
            <a:spLocks/>
          </p:cNvSpPr>
          <p:nvPr/>
        </p:nvSpPr>
        <p:spPr bwMode="auto">
          <a:xfrm flipV="1">
            <a:off x="42926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49" name="Oval 197"/>
          <p:cNvSpPr>
            <a:spLocks noChangeArrowheads="1"/>
          </p:cNvSpPr>
          <p:nvPr/>
        </p:nvSpPr>
        <p:spPr bwMode="auto">
          <a:xfrm flipV="1">
            <a:off x="41910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47" name="Freeform 198"/>
          <p:cNvSpPr>
            <a:spLocks/>
          </p:cNvSpPr>
          <p:nvPr/>
        </p:nvSpPr>
        <p:spPr bwMode="auto">
          <a:xfrm flipV="1">
            <a:off x="43434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48" name="Freeform 199"/>
          <p:cNvSpPr>
            <a:spLocks/>
          </p:cNvSpPr>
          <p:nvPr/>
        </p:nvSpPr>
        <p:spPr bwMode="auto">
          <a:xfrm flipV="1">
            <a:off x="44450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52" name="Oval 200"/>
          <p:cNvSpPr>
            <a:spLocks noChangeArrowheads="1"/>
          </p:cNvSpPr>
          <p:nvPr/>
        </p:nvSpPr>
        <p:spPr bwMode="auto">
          <a:xfrm flipV="1">
            <a:off x="43434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50" name="Freeform 201"/>
          <p:cNvSpPr>
            <a:spLocks/>
          </p:cNvSpPr>
          <p:nvPr/>
        </p:nvSpPr>
        <p:spPr bwMode="auto">
          <a:xfrm flipV="1">
            <a:off x="44958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51" name="Freeform 202"/>
          <p:cNvSpPr>
            <a:spLocks/>
          </p:cNvSpPr>
          <p:nvPr/>
        </p:nvSpPr>
        <p:spPr bwMode="auto">
          <a:xfrm flipV="1">
            <a:off x="45974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55" name="Oval 203"/>
          <p:cNvSpPr>
            <a:spLocks noChangeArrowheads="1"/>
          </p:cNvSpPr>
          <p:nvPr/>
        </p:nvSpPr>
        <p:spPr bwMode="auto">
          <a:xfrm flipV="1">
            <a:off x="44958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53" name="Freeform 204"/>
          <p:cNvSpPr>
            <a:spLocks/>
          </p:cNvSpPr>
          <p:nvPr/>
        </p:nvSpPr>
        <p:spPr bwMode="auto">
          <a:xfrm flipV="1">
            <a:off x="46482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54" name="Freeform 205"/>
          <p:cNvSpPr>
            <a:spLocks/>
          </p:cNvSpPr>
          <p:nvPr/>
        </p:nvSpPr>
        <p:spPr bwMode="auto">
          <a:xfrm flipV="1">
            <a:off x="47498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58" name="Oval 206"/>
          <p:cNvSpPr>
            <a:spLocks noChangeArrowheads="1"/>
          </p:cNvSpPr>
          <p:nvPr/>
        </p:nvSpPr>
        <p:spPr bwMode="auto">
          <a:xfrm flipV="1">
            <a:off x="46482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56" name="Freeform 207"/>
          <p:cNvSpPr>
            <a:spLocks/>
          </p:cNvSpPr>
          <p:nvPr/>
        </p:nvSpPr>
        <p:spPr bwMode="auto">
          <a:xfrm flipV="1">
            <a:off x="49530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57" name="Freeform 208"/>
          <p:cNvSpPr>
            <a:spLocks/>
          </p:cNvSpPr>
          <p:nvPr/>
        </p:nvSpPr>
        <p:spPr bwMode="auto">
          <a:xfrm flipV="1">
            <a:off x="50546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61" name="Oval 209"/>
          <p:cNvSpPr>
            <a:spLocks noChangeArrowheads="1"/>
          </p:cNvSpPr>
          <p:nvPr/>
        </p:nvSpPr>
        <p:spPr bwMode="auto">
          <a:xfrm flipV="1">
            <a:off x="49530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59" name="Freeform 210"/>
          <p:cNvSpPr>
            <a:spLocks/>
          </p:cNvSpPr>
          <p:nvPr/>
        </p:nvSpPr>
        <p:spPr bwMode="auto">
          <a:xfrm flipV="1">
            <a:off x="48006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60" name="Freeform 211"/>
          <p:cNvSpPr>
            <a:spLocks/>
          </p:cNvSpPr>
          <p:nvPr/>
        </p:nvSpPr>
        <p:spPr bwMode="auto">
          <a:xfrm flipV="1">
            <a:off x="49022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64" name="Oval 212"/>
          <p:cNvSpPr>
            <a:spLocks noChangeArrowheads="1"/>
          </p:cNvSpPr>
          <p:nvPr/>
        </p:nvSpPr>
        <p:spPr bwMode="auto">
          <a:xfrm flipV="1">
            <a:off x="48006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62" name="Freeform 213"/>
          <p:cNvSpPr>
            <a:spLocks/>
          </p:cNvSpPr>
          <p:nvPr/>
        </p:nvSpPr>
        <p:spPr bwMode="auto">
          <a:xfrm flipV="1">
            <a:off x="51054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63" name="Freeform 214"/>
          <p:cNvSpPr>
            <a:spLocks/>
          </p:cNvSpPr>
          <p:nvPr/>
        </p:nvSpPr>
        <p:spPr bwMode="auto">
          <a:xfrm flipV="1">
            <a:off x="52070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67" name="Oval 215"/>
          <p:cNvSpPr>
            <a:spLocks noChangeArrowheads="1"/>
          </p:cNvSpPr>
          <p:nvPr/>
        </p:nvSpPr>
        <p:spPr bwMode="auto">
          <a:xfrm flipV="1">
            <a:off x="51054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65" name="Freeform 216"/>
          <p:cNvSpPr>
            <a:spLocks/>
          </p:cNvSpPr>
          <p:nvPr/>
        </p:nvSpPr>
        <p:spPr bwMode="auto">
          <a:xfrm flipV="1">
            <a:off x="52578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66" name="Freeform 217"/>
          <p:cNvSpPr>
            <a:spLocks/>
          </p:cNvSpPr>
          <p:nvPr/>
        </p:nvSpPr>
        <p:spPr bwMode="auto">
          <a:xfrm flipV="1">
            <a:off x="53594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70" name="Oval 218"/>
          <p:cNvSpPr>
            <a:spLocks noChangeArrowheads="1"/>
          </p:cNvSpPr>
          <p:nvPr/>
        </p:nvSpPr>
        <p:spPr bwMode="auto">
          <a:xfrm flipV="1">
            <a:off x="52578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68" name="Freeform 219"/>
          <p:cNvSpPr>
            <a:spLocks/>
          </p:cNvSpPr>
          <p:nvPr/>
        </p:nvSpPr>
        <p:spPr bwMode="auto">
          <a:xfrm flipV="1">
            <a:off x="54102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69" name="Freeform 220"/>
          <p:cNvSpPr>
            <a:spLocks/>
          </p:cNvSpPr>
          <p:nvPr/>
        </p:nvSpPr>
        <p:spPr bwMode="auto">
          <a:xfrm flipV="1">
            <a:off x="55118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73" name="Oval 221"/>
          <p:cNvSpPr>
            <a:spLocks noChangeArrowheads="1"/>
          </p:cNvSpPr>
          <p:nvPr/>
        </p:nvSpPr>
        <p:spPr bwMode="auto">
          <a:xfrm flipV="1">
            <a:off x="54102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71" name="Freeform 222"/>
          <p:cNvSpPr>
            <a:spLocks/>
          </p:cNvSpPr>
          <p:nvPr/>
        </p:nvSpPr>
        <p:spPr bwMode="auto">
          <a:xfrm flipV="1">
            <a:off x="55626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72" name="Freeform 223"/>
          <p:cNvSpPr>
            <a:spLocks/>
          </p:cNvSpPr>
          <p:nvPr/>
        </p:nvSpPr>
        <p:spPr bwMode="auto">
          <a:xfrm flipV="1">
            <a:off x="56642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76" name="Oval 224"/>
          <p:cNvSpPr>
            <a:spLocks noChangeArrowheads="1"/>
          </p:cNvSpPr>
          <p:nvPr/>
        </p:nvSpPr>
        <p:spPr bwMode="auto">
          <a:xfrm flipV="1">
            <a:off x="55626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74" name="Freeform 225"/>
          <p:cNvSpPr>
            <a:spLocks/>
          </p:cNvSpPr>
          <p:nvPr/>
        </p:nvSpPr>
        <p:spPr bwMode="auto">
          <a:xfrm flipV="1">
            <a:off x="57150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75" name="Freeform 226"/>
          <p:cNvSpPr>
            <a:spLocks/>
          </p:cNvSpPr>
          <p:nvPr/>
        </p:nvSpPr>
        <p:spPr bwMode="auto">
          <a:xfrm flipV="1">
            <a:off x="58166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79" name="Oval 227"/>
          <p:cNvSpPr>
            <a:spLocks noChangeArrowheads="1"/>
          </p:cNvSpPr>
          <p:nvPr/>
        </p:nvSpPr>
        <p:spPr bwMode="auto">
          <a:xfrm flipV="1">
            <a:off x="57150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77" name="Freeform 228"/>
          <p:cNvSpPr>
            <a:spLocks/>
          </p:cNvSpPr>
          <p:nvPr/>
        </p:nvSpPr>
        <p:spPr bwMode="auto">
          <a:xfrm flipV="1">
            <a:off x="60198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78" name="Freeform 229"/>
          <p:cNvSpPr>
            <a:spLocks/>
          </p:cNvSpPr>
          <p:nvPr/>
        </p:nvSpPr>
        <p:spPr bwMode="auto">
          <a:xfrm flipV="1">
            <a:off x="61214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82" name="Oval 230"/>
          <p:cNvSpPr>
            <a:spLocks noChangeArrowheads="1"/>
          </p:cNvSpPr>
          <p:nvPr/>
        </p:nvSpPr>
        <p:spPr bwMode="auto">
          <a:xfrm flipV="1">
            <a:off x="60198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80" name="Freeform 231"/>
          <p:cNvSpPr>
            <a:spLocks/>
          </p:cNvSpPr>
          <p:nvPr/>
        </p:nvSpPr>
        <p:spPr bwMode="auto">
          <a:xfrm flipV="1">
            <a:off x="58674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81" name="Freeform 232"/>
          <p:cNvSpPr>
            <a:spLocks/>
          </p:cNvSpPr>
          <p:nvPr/>
        </p:nvSpPr>
        <p:spPr bwMode="auto">
          <a:xfrm flipV="1">
            <a:off x="59690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85" name="Oval 233"/>
          <p:cNvSpPr>
            <a:spLocks noChangeArrowheads="1"/>
          </p:cNvSpPr>
          <p:nvPr/>
        </p:nvSpPr>
        <p:spPr bwMode="auto">
          <a:xfrm flipV="1">
            <a:off x="58674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83" name="Freeform 234"/>
          <p:cNvSpPr>
            <a:spLocks/>
          </p:cNvSpPr>
          <p:nvPr/>
        </p:nvSpPr>
        <p:spPr bwMode="auto">
          <a:xfrm flipV="1">
            <a:off x="61722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84" name="Freeform 235"/>
          <p:cNvSpPr>
            <a:spLocks/>
          </p:cNvSpPr>
          <p:nvPr/>
        </p:nvSpPr>
        <p:spPr bwMode="auto">
          <a:xfrm flipV="1">
            <a:off x="62738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88" name="Oval 236"/>
          <p:cNvSpPr>
            <a:spLocks noChangeArrowheads="1"/>
          </p:cNvSpPr>
          <p:nvPr/>
        </p:nvSpPr>
        <p:spPr bwMode="auto">
          <a:xfrm flipV="1">
            <a:off x="61722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86" name="Freeform 237"/>
          <p:cNvSpPr>
            <a:spLocks/>
          </p:cNvSpPr>
          <p:nvPr/>
        </p:nvSpPr>
        <p:spPr bwMode="auto">
          <a:xfrm flipV="1">
            <a:off x="63246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87" name="Freeform 238"/>
          <p:cNvSpPr>
            <a:spLocks/>
          </p:cNvSpPr>
          <p:nvPr/>
        </p:nvSpPr>
        <p:spPr bwMode="auto">
          <a:xfrm flipV="1">
            <a:off x="64262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91" name="Oval 239"/>
          <p:cNvSpPr>
            <a:spLocks noChangeArrowheads="1"/>
          </p:cNvSpPr>
          <p:nvPr/>
        </p:nvSpPr>
        <p:spPr bwMode="auto">
          <a:xfrm flipV="1">
            <a:off x="63246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89" name="Freeform 240"/>
          <p:cNvSpPr>
            <a:spLocks/>
          </p:cNvSpPr>
          <p:nvPr/>
        </p:nvSpPr>
        <p:spPr bwMode="auto">
          <a:xfrm flipV="1">
            <a:off x="64770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90" name="Freeform 241"/>
          <p:cNvSpPr>
            <a:spLocks/>
          </p:cNvSpPr>
          <p:nvPr/>
        </p:nvSpPr>
        <p:spPr bwMode="auto">
          <a:xfrm flipV="1">
            <a:off x="65786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94" name="Oval 242"/>
          <p:cNvSpPr>
            <a:spLocks noChangeArrowheads="1"/>
          </p:cNvSpPr>
          <p:nvPr/>
        </p:nvSpPr>
        <p:spPr bwMode="auto">
          <a:xfrm flipV="1">
            <a:off x="64770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92" name="Freeform 243"/>
          <p:cNvSpPr>
            <a:spLocks/>
          </p:cNvSpPr>
          <p:nvPr/>
        </p:nvSpPr>
        <p:spPr bwMode="auto">
          <a:xfrm flipV="1">
            <a:off x="66294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93" name="Freeform 244"/>
          <p:cNvSpPr>
            <a:spLocks/>
          </p:cNvSpPr>
          <p:nvPr/>
        </p:nvSpPr>
        <p:spPr bwMode="auto">
          <a:xfrm flipV="1">
            <a:off x="67310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797" name="Oval 245"/>
          <p:cNvSpPr>
            <a:spLocks noChangeArrowheads="1"/>
          </p:cNvSpPr>
          <p:nvPr/>
        </p:nvSpPr>
        <p:spPr bwMode="auto">
          <a:xfrm flipV="1">
            <a:off x="66294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95" name="Freeform 246"/>
          <p:cNvSpPr>
            <a:spLocks/>
          </p:cNvSpPr>
          <p:nvPr/>
        </p:nvSpPr>
        <p:spPr bwMode="auto">
          <a:xfrm flipV="1">
            <a:off x="67818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96" name="Freeform 247"/>
          <p:cNvSpPr>
            <a:spLocks/>
          </p:cNvSpPr>
          <p:nvPr/>
        </p:nvSpPr>
        <p:spPr bwMode="auto">
          <a:xfrm flipV="1">
            <a:off x="68834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800" name="Oval 248"/>
          <p:cNvSpPr>
            <a:spLocks noChangeArrowheads="1"/>
          </p:cNvSpPr>
          <p:nvPr/>
        </p:nvSpPr>
        <p:spPr bwMode="auto">
          <a:xfrm flipV="1">
            <a:off x="67818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298" name="Freeform 249"/>
          <p:cNvSpPr>
            <a:spLocks/>
          </p:cNvSpPr>
          <p:nvPr/>
        </p:nvSpPr>
        <p:spPr bwMode="auto">
          <a:xfrm flipV="1">
            <a:off x="70866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299" name="Freeform 250"/>
          <p:cNvSpPr>
            <a:spLocks/>
          </p:cNvSpPr>
          <p:nvPr/>
        </p:nvSpPr>
        <p:spPr bwMode="auto">
          <a:xfrm flipV="1">
            <a:off x="71882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803" name="Oval 251"/>
          <p:cNvSpPr>
            <a:spLocks noChangeArrowheads="1"/>
          </p:cNvSpPr>
          <p:nvPr/>
        </p:nvSpPr>
        <p:spPr bwMode="auto">
          <a:xfrm flipV="1">
            <a:off x="70866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301" name="Freeform 252"/>
          <p:cNvSpPr>
            <a:spLocks/>
          </p:cNvSpPr>
          <p:nvPr/>
        </p:nvSpPr>
        <p:spPr bwMode="auto">
          <a:xfrm flipV="1">
            <a:off x="69342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302" name="Freeform 253"/>
          <p:cNvSpPr>
            <a:spLocks/>
          </p:cNvSpPr>
          <p:nvPr/>
        </p:nvSpPr>
        <p:spPr bwMode="auto">
          <a:xfrm flipV="1">
            <a:off x="70358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806" name="Oval 254"/>
          <p:cNvSpPr>
            <a:spLocks noChangeArrowheads="1"/>
          </p:cNvSpPr>
          <p:nvPr/>
        </p:nvSpPr>
        <p:spPr bwMode="auto">
          <a:xfrm flipV="1">
            <a:off x="69342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304" name="Freeform 255"/>
          <p:cNvSpPr>
            <a:spLocks/>
          </p:cNvSpPr>
          <p:nvPr/>
        </p:nvSpPr>
        <p:spPr bwMode="auto">
          <a:xfrm flipV="1">
            <a:off x="72390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305" name="Freeform 256"/>
          <p:cNvSpPr>
            <a:spLocks/>
          </p:cNvSpPr>
          <p:nvPr/>
        </p:nvSpPr>
        <p:spPr bwMode="auto">
          <a:xfrm flipV="1">
            <a:off x="73406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809" name="Oval 257"/>
          <p:cNvSpPr>
            <a:spLocks noChangeArrowheads="1"/>
          </p:cNvSpPr>
          <p:nvPr/>
        </p:nvSpPr>
        <p:spPr bwMode="auto">
          <a:xfrm flipV="1">
            <a:off x="72390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307" name="Freeform 258"/>
          <p:cNvSpPr>
            <a:spLocks/>
          </p:cNvSpPr>
          <p:nvPr/>
        </p:nvSpPr>
        <p:spPr bwMode="auto">
          <a:xfrm flipV="1">
            <a:off x="73914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308" name="Freeform 259"/>
          <p:cNvSpPr>
            <a:spLocks/>
          </p:cNvSpPr>
          <p:nvPr/>
        </p:nvSpPr>
        <p:spPr bwMode="auto">
          <a:xfrm flipV="1">
            <a:off x="74930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812" name="Oval 260"/>
          <p:cNvSpPr>
            <a:spLocks noChangeArrowheads="1"/>
          </p:cNvSpPr>
          <p:nvPr/>
        </p:nvSpPr>
        <p:spPr bwMode="auto">
          <a:xfrm flipV="1">
            <a:off x="73914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310" name="Freeform 261"/>
          <p:cNvSpPr>
            <a:spLocks/>
          </p:cNvSpPr>
          <p:nvPr/>
        </p:nvSpPr>
        <p:spPr bwMode="auto">
          <a:xfrm flipV="1">
            <a:off x="75438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311" name="Freeform 262"/>
          <p:cNvSpPr>
            <a:spLocks/>
          </p:cNvSpPr>
          <p:nvPr/>
        </p:nvSpPr>
        <p:spPr bwMode="auto">
          <a:xfrm flipV="1">
            <a:off x="76454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815" name="Oval 263"/>
          <p:cNvSpPr>
            <a:spLocks noChangeArrowheads="1"/>
          </p:cNvSpPr>
          <p:nvPr/>
        </p:nvSpPr>
        <p:spPr bwMode="auto">
          <a:xfrm flipV="1">
            <a:off x="75438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313" name="Freeform 264"/>
          <p:cNvSpPr>
            <a:spLocks/>
          </p:cNvSpPr>
          <p:nvPr/>
        </p:nvSpPr>
        <p:spPr bwMode="auto">
          <a:xfrm flipV="1">
            <a:off x="76962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314" name="Freeform 265"/>
          <p:cNvSpPr>
            <a:spLocks/>
          </p:cNvSpPr>
          <p:nvPr/>
        </p:nvSpPr>
        <p:spPr bwMode="auto">
          <a:xfrm flipV="1">
            <a:off x="77978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818" name="Oval 266"/>
          <p:cNvSpPr>
            <a:spLocks noChangeArrowheads="1"/>
          </p:cNvSpPr>
          <p:nvPr/>
        </p:nvSpPr>
        <p:spPr bwMode="auto">
          <a:xfrm flipV="1">
            <a:off x="76962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316" name="Freeform 267"/>
          <p:cNvSpPr>
            <a:spLocks/>
          </p:cNvSpPr>
          <p:nvPr/>
        </p:nvSpPr>
        <p:spPr bwMode="auto">
          <a:xfrm flipV="1">
            <a:off x="78486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317" name="Freeform 268"/>
          <p:cNvSpPr>
            <a:spLocks/>
          </p:cNvSpPr>
          <p:nvPr/>
        </p:nvSpPr>
        <p:spPr bwMode="auto">
          <a:xfrm flipV="1">
            <a:off x="79502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821" name="Oval 269"/>
          <p:cNvSpPr>
            <a:spLocks noChangeArrowheads="1"/>
          </p:cNvSpPr>
          <p:nvPr/>
        </p:nvSpPr>
        <p:spPr bwMode="auto">
          <a:xfrm flipV="1">
            <a:off x="78486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319" name="Freeform 270"/>
          <p:cNvSpPr>
            <a:spLocks/>
          </p:cNvSpPr>
          <p:nvPr/>
        </p:nvSpPr>
        <p:spPr bwMode="auto">
          <a:xfrm flipV="1">
            <a:off x="81534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320" name="Freeform 271"/>
          <p:cNvSpPr>
            <a:spLocks/>
          </p:cNvSpPr>
          <p:nvPr/>
        </p:nvSpPr>
        <p:spPr bwMode="auto">
          <a:xfrm flipV="1">
            <a:off x="82550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824" name="Oval 272"/>
          <p:cNvSpPr>
            <a:spLocks noChangeArrowheads="1"/>
          </p:cNvSpPr>
          <p:nvPr/>
        </p:nvSpPr>
        <p:spPr bwMode="auto">
          <a:xfrm flipV="1">
            <a:off x="81534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322" name="Freeform 273"/>
          <p:cNvSpPr>
            <a:spLocks/>
          </p:cNvSpPr>
          <p:nvPr/>
        </p:nvSpPr>
        <p:spPr bwMode="auto">
          <a:xfrm flipV="1">
            <a:off x="8001000" y="3919538"/>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323" name="Freeform 274"/>
          <p:cNvSpPr>
            <a:spLocks/>
          </p:cNvSpPr>
          <p:nvPr/>
        </p:nvSpPr>
        <p:spPr bwMode="auto">
          <a:xfrm flipV="1">
            <a:off x="8102600" y="38862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827" name="Oval 275"/>
          <p:cNvSpPr>
            <a:spLocks noChangeArrowheads="1"/>
          </p:cNvSpPr>
          <p:nvPr/>
        </p:nvSpPr>
        <p:spPr bwMode="auto">
          <a:xfrm flipV="1">
            <a:off x="8001000" y="4094163"/>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325" name="Freeform 276"/>
          <p:cNvSpPr>
            <a:spLocks/>
          </p:cNvSpPr>
          <p:nvPr/>
        </p:nvSpPr>
        <p:spPr bwMode="auto">
          <a:xfrm>
            <a:off x="72390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326" name="Freeform 277"/>
          <p:cNvSpPr>
            <a:spLocks/>
          </p:cNvSpPr>
          <p:nvPr/>
        </p:nvSpPr>
        <p:spPr bwMode="auto">
          <a:xfrm>
            <a:off x="73406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830" name="Oval 278"/>
          <p:cNvSpPr>
            <a:spLocks noChangeArrowheads="1"/>
          </p:cNvSpPr>
          <p:nvPr/>
        </p:nvSpPr>
        <p:spPr bwMode="auto">
          <a:xfrm>
            <a:off x="72390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328" name="Freeform 279"/>
          <p:cNvSpPr>
            <a:spLocks/>
          </p:cNvSpPr>
          <p:nvPr/>
        </p:nvSpPr>
        <p:spPr bwMode="auto">
          <a:xfrm>
            <a:off x="73914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329" name="Freeform 280"/>
          <p:cNvSpPr>
            <a:spLocks/>
          </p:cNvSpPr>
          <p:nvPr/>
        </p:nvSpPr>
        <p:spPr bwMode="auto">
          <a:xfrm>
            <a:off x="74930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833" name="Oval 281"/>
          <p:cNvSpPr>
            <a:spLocks noChangeArrowheads="1"/>
          </p:cNvSpPr>
          <p:nvPr/>
        </p:nvSpPr>
        <p:spPr bwMode="auto">
          <a:xfrm>
            <a:off x="73914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331" name="Freeform 282"/>
          <p:cNvSpPr>
            <a:spLocks/>
          </p:cNvSpPr>
          <p:nvPr/>
        </p:nvSpPr>
        <p:spPr bwMode="auto">
          <a:xfrm>
            <a:off x="75438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332" name="Freeform 283"/>
          <p:cNvSpPr>
            <a:spLocks/>
          </p:cNvSpPr>
          <p:nvPr/>
        </p:nvSpPr>
        <p:spPr bwMode="auto">
          <a:xfrm>
            <a:off x="76454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836" name="Oval 284"/>
          <p:cNvSpPr>
            <a:spLocks noChangeArrowheads="1"/>
          </p:cNvSpPr>
          <p:nvPr/>
        </p:nvSpPr>
        <p:spPr bwMode="auto">
          <a:xfrm>
            <a:off x="75438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334" name="Freeform 285"/>
          <p:cNvSpPr>
            <a:spLocks/>
          </p:cNvSpPr>
          <p:nvPr/>
        </p:nvSpPr>
        <p:spPr bwMode="auto">
          <a:xfrm>
            <a:off x="76962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335" name="Freeform 286"/>
          <p:cNvSpPr>
            <a:spLocks/>
          </p:cNvSpPr>
          <p:nvPr/>
        </p:nvSpPr>
        <p:spPr bwMode="auto">
          <a:xfrm>
            <a:off x="77978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839" name="Oval 287"/>
          <p:cNvSpPr>
            <a:spLocks noChangeArrowheads="1"/>
          </p:cNvSpPr>
          <p:nvPr/>
        </p:nvSpPr>
        <p:spPr bwMode="auto">
          <a:xfrm>
            <a:off x="76962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337" name="Freeform 288"/>
          <p:cNvSpPr>
            <a:spLocks/>
          </p:cNvSpPr>
          <p:nvPr/>
        </p:nvSpPr>
        <p:spPr bwMode="auto">
          <a:xfrm>
            <a:off x="78486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338" name="Freeform 289"/>
          <p:cNvSpPr>
            <a:spLocks/>
          </p:cNvSpPr>
          <p:nvPr/>
        </p:nvSpPr>
        <p:spPr bwMode="auto">
          <a:xfrm>
            <a:off x="79502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842" name="Oval 290"/>
          <p:cNvSpPr>
            <a:spLocks noChangeArrowheads="1"/>
          </p:cNvSpPr>
          <p:nvPr/>
        </p:nvSpPr>
        <p:spPr bwMode="auto">
          <a:xfrm>
            <a:off x="78486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340" name="Freeform 291"/>
          <p:cNvSpPr>
            <a:spLocks/>
          </p:cNvSpPr>
          <p:nvPr/>
        </p:nvSpPr>
        <p:spPr bwMode="auto">
          <a:xfrm>
            <a:off x="81534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341" name="Freeform 292"/>
          <p:cNvSpPr>
            <a:spLocks/>
          </p:cNvSpPr>
          <p:nvPr/>
        </p:nvSpPr>
        <p:spPr bwMode="auto">
          <a:xfrm>
            <a:off x="82550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845" name="Oval 293"/>
          <p:cNvSpPr>
            <a:spLocks noChangeArrowheads="1"/>
          </p:cNvSpPr>
          <p:nvPr/>
        </p:nvSpPr>
        <p:spPr bwMode="auto">
          <a:xfrm>
            <a:off x="81534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343" name="Freeform 294"/>
          <p:cNvSpPr>
            <a:spLocks/>
          </p:cNvSpPr>
          <p:nvPr/>
        </p:nvSpPr>
        <p:spPr bwMode="auto">
          <a:xfrm>
            <a:off x="8001000" y="3505200"/>
            <a:ext cx="60325" cy="250825"/>
          </a:xfrm>
          <a:custGeom>
            <a:avLst/>
            <a:gdLst>
              <a:gd name="T0" fmla="*/ 38 w 38"/>
              <a:gd name="T1" fmla="*/ 0 h 158"/>
              <a:gd name="T2" fmla="*/ 38 w 38"/>
              <a:gd name="T3" fmla="*/ 103 h 158"/>
              <a:gd name="T4" fmla="*/ 27 w 38"/>
              <a:gd name="T5" fmla="*/ 158 h 158"/>
              <a:gd name="T6" fmla="*/ 0 60000 65536"/>
              <a:gd name="T7" fmla="*/ 0 60000 65536"/>
              <a:gd name="T8" fmla="*/ 0 60000 65536"/>
              <a:gd name="T9" fmla="*/ 0 w 38"/>
              <a:gd name="T10" fmla="*/ 0 h 158"/>
              <a:gd name="T11" fmla="*/ 38 w 38"/>
              <a:gd name="T12" fmla="*/ 158 h 158"/>
            </a:gdLst>
            <a:ahLst/>
            <a:cxnLst>
              <a:cxn ang="T6">
                <a:pos x="T0" y="T1"/>
              </a:cxn>
              <a:cxn ang="T7">
                <a:pos x="T2" y="T3"/>
              </a:cxn>
              <a:cxn ang="T8">
                <a:pos x="T4" y="T5"/>
              </a:cxn>
            </a:cxnLst>
            <a:rect l="T9" t="T10" r="T11" b="T12"/>
            <a:pathLst>
              <a:path w="38" h="158">
                <a:moveTo>
                  <a:pt x="38" y="0"/>
                </a:moveTo>
                <a:cubicBezTo>
                  <a:pt x="0" y="26"/>
                  <a:pt x="27" y="67"/>
                  <a:pt x="38" y="103"/>
                </a:cubicBezTo>
                <a:cubicBezTo>
                  <a:pt x="33" y="121"/>
                  <a:pt x="27" y="139"/>
                  <a:pt x="27" y="158"/>
                </a:cubicBezTo>
              </a:path>
            </a:pathLst>
          </a:custGeom>
          <a:noFill/>
          <a:ln w="9525">
            <a:solidFill>
              <a:srgbClr val="C0C0C0"/>
            </a:solidFill>
            <a:round/>
            <a:headEnd/>
            <a:tailEnd/>
          </a:ln>
        </p:spPr>
        <p:txBody>
          <a:bodyPr/>
          <a:lstStyle/>
          <a:p>
            <a:endParaRPr lang="en-GB"/>
          </a:p>
        </p:txBody>
      </p:sp>
      <p:sp>
        <p:nvSpPr>
          <p:cNvPr id="2344" name="Freeform 295"/>
          <p:cNvSpPr>
            <a:spLocks/>
          </p:cNvSpPr>
          <p:nvPr/>
        </p:nvSpPr>
        <p:spPr bwMode="auto">
          <a:xfrm>
            <a:off x="8102600" y="3530600"/>
            <a:ext cx="50800" cy="258763"/>
          </a:xfrm>
          <a:custGeom>
            <a:avLst/>
            <a:gdLst>
              <a:gd name="T0" fmla="*/ 0 w 32"/>
              <a:gd name="T1" fmla="*/ 0 h 163"/>
              <a:gd name="T2" fmla="*/ 22 w 32"/>
              <a:gd name="T3" fmla="*/ 55 h 163"/>
              <a:gd name="T4" fmla="*/ 11 w 32"/>
              <a:gd name="T5" fmla="*/ 109 h 163"/>
              <a:gd name="T6" fmla="*/ 11 w 32"/>
              <a:gd name="T7" fmla="*/ 163 h 163"/>
              <a:gd name="T8" fmla="*/ 0 60000 65536"/>
              <a:gd name="T9" fmla="*/ 0 60000 65536"/>
              <a:gd name="T10" fmla="*/ 0 60000 65536"/>
              <a:gd name="T11" fmla="*/ 0 60000 65536"/>
              <a:gd name="T12" fmla="*/ 0 w 32"/>
              <a:gd name="T13" fmla="*/ 0 h 163"/>
              <a:gd name="T14" fmla="*/ 32 w 32"/>
              <a:gd name="T15" fmla="*/ 163 h 163"/>
            </a:gdLst>
            <a:ahLst/>
            <a:cxnLst>
              <a:cxn ang="T8">
                <a:pos x="T0" y="T1"/>
              </a:cxn>
              <a:cxn ang="T9">
                <a:pos x="T2" y="T3"/>
              </a:cxn>
              <a:cxn ang="T10">
                <a:pos x="T4" y="T5"/>
              </a:cxn>
              <a:cxn ang="T11">
                <a:pos x="T6" y="T7"/>
              </a:cxn>
            </a:cxnLst>
            <a:rect l="T12" t="T13" r="T14" b="T15"/>
            <a:pathLst>
              <a:path w="32" h="163">
                <a:moveTo>
                  <a:pt x="0" y="0"/>
                </a:moveTo>
                <a:cubicBezTo>
                  <a:pt x="6" y="22"/>
                  <a:pt x="10" y="36"/>
                  <a:pt x="22" y="55"/>
                </a:cubicBezTo>
                <a:cubicBezTo>
                  <a:pt x="32" y="88"/>
                  <a:pt x="15" y="86"/>
                  <a:pt x="11" y="109"/>
                </a:cubicBezTo>
                <a:cubicBezTo>
                  <a:pt x="8" y="127"/>
                  <a:pt x="11" y="145"/>
                  <a:pt x="11" y="163"/>
                </a:cubicBezTo>
              </a:path>
            </a:pathLst>
          </a:custGeom>
          <a:noFill/>
          <a:ln w="9525">
            <a:solidFill>
              <a:srgbClr val="C0C0C0"/>
            </a:solidFill>
            <a:round/>
            <a:headEnd/>
            <a:tailEnd/>
          </a:ln>
        </p:spPr>
        <p:txBody>
          <a:bodyPr/>
          <a:lstStyle/>
          <a:p>
            <a:endParaRPr lang="en-GB"/>
          </a:p>
        </p:txBody>
      </p:sp>
      <p:sp>
        <p:nvSpPr>
          <p:cNvPr id="23848" name="Oval 296"/>
          <p:cNvSpPr>
            <a:spLocks noChangeArrowheads="1"/>
          </p:cNvSpPr>
          <p:nvPr/>
        </p:nvSpPr>
        <p:spPr bwMode="auto">
          <a:xfrm>
            <a:off x="8001000" y="3429000"/>
            <a:ext cx="152400" cy="152400"/>
          </a:xfrm>
          <a:prstGeom prst="ellipse">
            <a:avLst/>
          </a:prstGeom>
          <a:gradFill rotWithShape="0">
            <a:gsLst>
              <a:gs pos="0">
                <a:schemeClr val="bg1"/>
              </a:gs>
              <a:gs pos="100000">
                <a:schemeClr val="bg1">
                  <a:gamma/>
                  <a:shade val="60000"/>
                  <a:invGamma/>
                </a:schemeClr>
              </a:gs>
            </a:gsLst>
            <a:path path="shape">
              <a:fillToRect l="50000" t="50000" r="50000" b="50000"/>
            </a:path>
          </a:gradFill>
          <a:ln w="9525">
            <a:noFill/>
            <a:round/>
            <a:headEnd/>
            <a:tailEnd/>
          </a:ln>
          <a:effectLst/>
        </p:spPr>
        <p:txBody>
          <a:bodyPr wrap="none" anchor="ctr"/>
          <a:lstStyle/>
          <a:p>
            <a:pPr>
              <a:defRPr/>
            </a:pPr>
            <a:endParaRPr lang="en-GB"/>
          </a:p>
        </p:txBody>
      </p:sp>
      <p:sp>
        <p:nvSpPr>
          <p:cNvPr id="2346" name="Line 297"/>
          <p:cNvSpPr>
            <a:spLocks noChangeShapeType="1"/>
          </p:cNvSpPr>
          <p:nvPr/>
        </p:nvSpPr>
        <p:spPr bwMode="auto">
          <a:xfrm>
            <a:off x="2003425" y="2301875"/>
            <a:ext cx="0" cy="541338"/>
          </a:xfrm>
          <a:prstGeom prst="line">
            <a:avLst/>
          </a:prstGeom>
          <a:noFill/>
          <a:ln w="28575">
            <a:solidFill>
              <a:srgbClr val="000000"/>
            </a:solidFill>
            <a:round/>
            <a:headEnd/>
            <a:tailEnd/>
          </a:ln>
        </p:spPr>
        <p:txBody>
          <a:bodyPr/>
          <a:lstStyle/>
          <a:p>
            <a:endParaRPr lang="en-GB"/>
          </a:p>
        </p:txBody>
      </p:sp>
      <p:sp>
        <p:nvSpPr>
          <p:cNvPr id="2347" name="Text Box 298"/>
          <p:cNvSpPr txBox="1">
            <a:spLocks noChangeArrowheads="1"/>
          </p:cNvSpPr>
          <p:nvPr/>
        </p:nvSpPr>
        <p:spPr bwMode="auto">
          <a:xfrm>
            <a:off x="582613" y="2647950"/>
            <a:ext cx="804862" cy="336550"/>
          </a:xfrm>
          <a:prstGeom prst="rect">
            <a:avLst/>
          </a:prstGeom>
          <a:noFill/>
          <a:ln w="9525">
            <a:noFill/>
            <a:miter lim="800000"/>
            <a:headEnd/>
            <a:tailEnd/>
          </a:ln>
        </p:spPr>
        <p:txBody>
          <a:bodyPr wrap="none">
            <a:spAutoFit/>
          </a:bodyPr>
          <a:lstStyle/>
          <a:p>
            <a:pPr eaLnBrk="0" hangingPunct="0"/>
            <a:r>
              <a:rPr lang="sv-SE" sz="1600">
                <a:solidFill>
                  <a:schemeClr val="bg1"/>
                </a:solidFill>
              </a:rPr>
              <a:t>Lumen</a:t>
            </a:r>
            <a:endParaRPr lang="en-GB" sz="1600">
              <a:solidFill>
                <a:schemeClr val="bg1"/>
              </a:solidFill>
            </a:endParaRPr>
          </a:p>
        </p:txBody>
      </p:sp>
      <p:sp>
        <p:nvSpPr>
          <p:cNvPr id="2348" name="Text Box 299"/>
          <p:cNvSpPr txBox="1">
            <a:spLocks noChangeArrowheads="1"/>
          </p:cNvSpPr>
          <p:nvPr/>
        </p:nvSpPr>
        <p:spPr bwMode="auto">
          <a:xfrm>
            <a:off x="1682750" y="4948238"/>
            <a:ext cx="330200" cy="336550"/>
          </a:xfrm>
          <a:prstGeom prst="rect">
            <a:avLst/>
          </a:prstGeom>
          <a:noFill/>
          <a:ln w="9525">
            <a:noFill/>
            <a:miter lim="800000"/>
            <a:headEnd/>
            <a:tailEnd/>
          </a:ln>
        </p:spPr>
        <p:txBody>
          <a:bodyPr wrap="none">
            <a:spAutoFit/>
          </a:bodyPr>
          <a:lstStyle/>
          <a:p>
            <a:pPr eaLnBrk="0" hangingPunct="0"/>
            <a:r>
              <a:rPr lang="sv-SE" sz="1600">
                <a:solidFill>
                  <a:schemeClr val="bg1"/>
                </a:solidFill>
              </a:rPr>
              <a:t>C</a:t>
            </a:r>
            <a:endParaRPr lang="en-GB" sz="1600">
              <a:solidFill>
                <a:schemeClr val="bg1"/>
              </a:solidFill>
            </a:endParaRPr>
          </a:p>
        </p:txBody>
      </p:sp>
      <p:sp>
        <p:nvSpPr>
          <p:cNvPr id="2349" name="Text Box 300"/>
          <p:cNvSpPr txBox="1">
            <a:spLocks noChangeArrowheads="1"/>
          </p:cNvSpPr>
          <p:nvPr/>
        </p:nvSpPr>
        <p:spPr bwMode="auto">
          <a:xfrm>
            <a:off x="527050" y="4389438"/>
            <a:ext cx="1143000" cy="336550"/>
          </a:xfrm>
          <a:prstGeom prst="rect">
            <a:avLst/>
          </a:prstGeom>
          <a:noFill/>
          <a:ln w="9525">
            <a:noFill/>
            <a:miter lim="800000"/>
            <a:headEnd/>
            <a:tailEnd/>
          </a:ln>
        </p:spPr>
        <p:txBody>
          <a:bodyPr wrap="none">
            <a:spAutoFit/>
          </a:bodyPr>
          <a:lstStyle/>
          <a:p>
            <a:pPr eaLnBrk="0" hangingPunct="0"/>
            <a:r>
              <a:rPr lang="sv-SE" sz="1600">
                <a:solidFill>
                  <a:schemeClr val="bg1"/>
                </a:solidFill>
              </a:rPr>
              <a:t>Cytoplasm</a:t>
            </a:r>
            <a:endParaRPr lang="en-GB" sz="1600">
              <a:solidFill>
                <a:schemeClr val="bg1"/>
              </a:solidFill>
            </a:endParaRPr>
          </a:p>
        </p:txBody>
      </p:sp>
      <p:grpSp>
        <p:nvGrpSpPr>
          <p:cNvPr id="2350" name="Group 301"/>
          <p:cNvGrpSpPr>
            <a:grpSpLocks/>
          </p:cNvGrpSpPr>
          <p:nvPr/>
        </p:nvGrpSpPr>
        <p:grpSpPr bwMode="auto">
          <a:xfrm>
            <a:off x="1657350" y="930275"/>
            <a:ext cx="800100" cy="4921250"/>
            <a:chOff x="1044" y="586"/>
            <a:chExt cx="504" cy="3100"/>
          </a:xfrm>
        </p:grpSpPr>
        <p:sp>
          <p:nvSpPr>
            <p:cNvPr id="2388" name="Line 302"/>
            <p:cNvSpPr>
              <a:spLocks noChangeShapeType="1"/>
            </p:cNvSpPr>
            <p:nvPr/>
          </p:nvSpPr>
          <p:spPr bwMode="auto">
            <a:xfrm>
              <a:off x="1261" y="706"/>
              <a:ext cx="0" cy="708"/>
            </a:xfrm>
            <a:prstGeom prst="line">
              <a:avLst/>
            </a:prstGeom>
            <a:noFill/>
            <a:ln w="28575">
              <a:solidFill>
                <a:srgbClr val="000000"/>
              </a:solidFill>
              <a:round/>
              <a:headEnd/>
              <a:tailEnd/>
            </a:ln>
          </p:spPr>
          <p:txBody>
            <a:bodyPr/>
            <a:lstStyle/>
            <a:p>
              <a:endParaRPr lang="en-GB"/>
            </a:p>
          </p:txBody>
        </p:sp>
        <p:sp>
          <p:nvSpPr>
            <p:cNvPr id="2389" name="Line 303"/>
            <p:cNvSpPr>
              <a:spLocks noChangeShapeType="1"/>
            </p:cNvSpPr>
            <p:nvPr/>
          </p:nvSpPr>
          <p:spPr bwMode="auto">
            <a:xfrm flipV="1">
              <a:off x="1220" y="1382"/>
              <a:ext cx="83" cy="84"/>
            </a:xfrm>
            <a:prstGeom prst="line">
              <a:avLst/>
            </a:prstGeom>
            <a:noFill/>
            <a:ln w="9525">
              <a:solidFill>
                <a:srgbClr val="000000"/>
              </a:solidFill>
              <a:round/>
              <a:headEnd/>
              <a:tailEnd/>
            </a:ln>
          </p:spPr>
          <p:txBody>
            <a:bodyPr/>
            <a:lstStyle/>
            <a:p>
              <a:endParaRPr lang="en-GB"/>
            </a:p>
          </p:txBody>
        </p:sp>
        <p:sp>
          <p:nvSpPr>
            <p:cNvPr id="2390" name="Line 304"/>
            <p:cNvSpPr>
              <a:spLocks noChangeShapeType="1"/>
            </p:cNvSpPr>
            <p:nvPr/>
          </p:nvSpPr>
          <p:spPr bwMode="auto">
            <a:xfrm flipV="1">
              <a:off x="1221" y="1411"/>
              <a:ext cx="88" cy="84"/>
            </a:xfrm>
            <a:prstGeom prst="line">
              <a:avLst/>
            </a:prstGeom>
            <a:noFill/>
            <a:ln w="9525">
              <a:solidFill>
                <a:srgbClr val="000000"/>
              </a:solidFill>
              <a:round/>
              <a:headEnd/>
              <a:tailEnd/>
            </a:ln>
          </p:spPr>
          <p:txBody>
            <a:bodyPr/>
            <a:lstStyle/>
            <a:p>
              <a:endParaRPr lang="en-GB"/>
            </a:p>
          </p:txBody>
        </p:sp>
        <p:sp>
          <p:nvSpPr>
            <p:cNvPr id="2391" name="Rectangle 305"/>
            <p:cNvSpPr>
              <a:spLocks noChangeArrowheads="1"/>
            </p:cNvSpPr>
            <p:nvPr/>
          </p:nvSpPr>
          <p:spPr bwMode="auto">
            <a:xfrm>
              <a:off x="1231" y="1796"/>
              <a:ext cx="84" cy="644"/>
            </a:xfrm>
            <a:prstGeom prst="rect">
              <a:avLst/>
            </a:prstGeom>
            <a:solidFill>
              <a:srgbClr val="6600FF"/>
            </a:solidFill>
            <a:ln w="9525">
              <a:noFill/>
              <a:miter lim="800000"/>
              <a:headEnd/>
              <a:tailEnd/>
            </a:ln>
          </p:spPr>
          <p:txBody>
            <a:bodyPr wrap="none" anchor="ctr"/>
            <a:lstStyle/>
            <a:p>
              <a:endParaRPr lang="en-US"/>
            </a:p>
          </p:txBody>
        </p:sp>
        <p:sp>
          <p:nvSpPr>
            <p:cNvPr id="2392" name="Line 306"/>
            <p:cNvSpPr>
              <a:spLocks noChangeShapeType="1"/>
            </p:cNvSpPr>
            <p:nvPr/>
          </p:nvSpPr>
          <p:spPr bwMode="auto">
            <a:xfrm flipV="1">
              <a:off x="1238" y="2866"/>
              <a:ext cx="83" cy="84"/>
            </a:xfrm>
            <a:prstGeom prst="line">
              <a:avLst/>
            </a:prstGeom>
            <a:noFill/>
            <a:ln w="9525">
              <a:solidFill>
                <a:srgbClr val="000000"/>
              </a:solidFill>
              <a:round/>
              <a:headEnd/>
              <a:tailEnd/>
            </a:ln>
          </p:spPr>
          <p:txBody>
            <a:bodyPr/>
            <a:lstStyle/>
            <a:p>
              <a:endParaRPr lang="en-GB"/>
            </a:p>
          </p:txBody>
        </p:sp>
        <p:sp>
          <p:nvSpPr>
            <p:cNvPr id="2393" name="Line 307"/>
            <p:cNvSpPr>
              <a:spLocks noChangeShapeType="1"/>
            </p:cNvSpPr>
            <p:nvPr/>
          </p:nvSpPr>
          <p:spPr bwMode="auto">
            <a:xfrm flipV="1">
              <a:off x="1239" y="2895"/>
              <a:ext cx="88" cy="84"/>
            </a:xfrm>
            <a:prstGeom prst="line">
              <a:avLst/>
            </a:prstGeom>
            <a:noFill/>
            <a:ln w="9525">
              <a:solidFill>
                <a:srgbClr val="000000"/>
              </a:solidFill>
              <a:round/>
              <a:headEnd/>
              <a:tailEnd/>
            </a:ln>
          </p:spPr>
          <p:txBody>
            <a:bodyPr/>
            <a:lstStyle/>
            <a:p>
              <a:endParaRPr lang="en-GB"/>
            </a:p>
          </p:txBody>
        </p:sp>
        <p:sp>
          <p:nvSpPr>
            <p:cNvPr id="2394" name="Line 308"/>
            <p:cNvSpPr>
              <a:spLocks noChangeShapeType="1"/>
            </p:cNvSpPr>
            <p:nvPr/>
          </p:nvSpPr>
          <p:spPr bwMode="auto">
            <a:xfrm>
              <a:off x="1280" y="2934"/>
              <a:ext cx="0" cy="341"/>
            </a:xfrm>
            <a:prstGeom prst="line">
              <a:avLst/>
            </a:prstGeom>
            <a:noFill/>
            <a:ln w="28575">
              <a:solidFill>
                <a:srgbClr val="000000"/>
              </a:solidFill>
              <a:round/>
              <a:headEnd/>
              <a:tailEnd/>
            </a:ln>
          </p:spPr>
          <p:txBody>
            <a:bodyPr/>
            <a:lstStyle/>
            <a:p>
              <a:endParaRPr lang="en-GB"/>
            </a:p>
          </p:txBody>
        </p:sp>
        <p:sp>
          <p:nvSpPr>
            <p:cNvPr id="2395" name="Line 309"/>
            <p:cNvSpPr>
              <a:spLocks noChangeShapeType="1"/>
            </p:cNvSpPr>
            <p:nvPr/>
          </p:nvSpPr>
          <p:spPr bwMode="auto">
            <a:xfrm flipH="1" flipV="1">
              <a:off x="1272" y="2435"/>
              <a:ext cx="6" cy="466"/>
            </a:xfrm>
            <a:prstGeom prst="line">
              <a:avLst/>
            </a:prstGeom>
            <a:noFill/>
            <a:ln w="28575">
              <a:solidFill>
                <a:srgbClr val="000000"/>
              </a:solidFill>
              <a:round/>
              <a:headEnd/>
              <a:tailEnd/>
            </a:ln>
          </p:spPr>
          <p:txBody>
            <a:bodyPr/>
            <a:lstStyle/>
            <a:p>
              <a:endParaRPr lang="en-GB"/>
            </a:p>
          </p:txBody>
        </p:sp>
        <p:sp>
          <p:nvSpPr>
            <p:cNvPr id="2396" name="Text Box 310"/>
            <p:cNvSpPr txBox="1">
              <a:spLocks noChangeArrowheads="1"/>
            </p:cNvSpPr>
            <p:nvPr/>
          </p:nvSpPr>
          <p:spPr bwMode="auto">
            <a:xfrm>
              <a:off x="1044" y="586"/>
              <a:ext cx="208" cy="212"/>
            </a:xfrm>
            <a:prstGeom prst="rect">
              <a:avLst/>
            </a:prstGeom>
            <a:noFill/>
            <a:ln w="9525">
              <a:noFill/>
              <a:miter lim="800000"/>
              <a:headEnd/>
              <a:tailEnd/>
            </a:ln>
          </p:spPr>
          <p:txBody>
            <a:bodyPr wrap="none">
              <a:spAutoFit/>
            </a:bodyPr>
            <a:lstStyle/>
            <a:p>
              <a:pPr eaLnBrk="0" hangingPunct="0"/>
              <a:r>
                <a:rPr lang="sv-SE" sz="1600">
                  <a:solidFill>
                    <a:schemeClr val="bg1"/>
                  </a:solidFill>
                </a:rPr>
                <a:t>N</a:t>
              </a:r>
              <a:endParaRPr lang="en-GB" sz="1600">
                <a:solidFill>
                  <a:schemeClr val="bg1"/>
                </a:solidFill>
              </a:endParaRPr>
            </a:p>
          </p:txBody>
        </p:sp>
        <p:sp>
          <p:nvSpPr>
            <p:cNvPr id="2397" name="Text Box 311"/>
            <p:cNvSpPr txBox="1">
              <a:spLocks noChangeArrowheads="1"/>
            </p:cNvSpPr>
            <p:nvPr/>
          </p:nvSpPr>
          <p:spPr bwMode="auto">
            <a:xfrm>
              <a:off x="1250" y="618"/>
              <a:ext cx="169" cy="173"/>
            </a:xfrm>
            <a:prstGeom prst="rect">
              <a:avLst/>
            </a:prstGeom>
            <a:noFill/>
            <a:ln w="9525">
              <a:noFill/>
              <a:miter lim="800000"/>
              <a:headEnd/>
              <a:tailEnd/>
            </a:ln>
          </p:spPr>
          <p:txBody>
            <a:bodyPr wrap="none">
              <a:spAutoFit/>
            </a:bodyPr>
            <a:lstStyle/>
            <a:p>
              <a:pPr eaLnBrk="0" hangingPunct="0"/>
              <a:r>
                <a:rPr lang="sv-SE" sz="1200">
                  <a:solidFill>
                    <a:schemeClr val="bg1"/>
                  </a:solidFill>
                </a:rPr>
                <a:t>1</a:t>
              </a:r>
              <a:endParaRPr lang="en-GB" sz="1200">
                <a:solidFill>
                  <a:schemeClr val="bg1"/>
                </a:solidFill>
              </a:endParaRPr>
            </a:p>
          </p:txBody>
        </p:sp>
        <p:sp>
          <p:nvSpPr>
            <p:cNvPr id="2398" name="Text Box 312"/>
            <p:cNvSpPr txBox="1">
              <a:spLocks noChangeArrowheads="1"/>
            </p:cNvSpPr>
            <p:nvPr/>
          </p:nvSpPr>
          <p:spPr bwMode="auto">
            <a:xfrm>
              <a:off x="1273" y="3138"/>
              <a:ext cx="275" cy="173"/>
            </a:xfrm>
            <a:prstGeom prst="rect">
              <a:avLst/>
            </a:prstGeom>
            <a:noFill/>
            <a:ln w="9525">
              <a:noFill/>
              <a:miter lim="800000"/>
              <a:headEnd/>
              <a:tailEnd/>
            </a:ln>
          </p:spPr>
          <p:txBody>
            <a:bodyPr wrap="none">
              <a:spAutoFit/>
            </a:bodyPr>
            <a:lstStyle/>
            <a:p>
              <a:pPr eaLnBrk="0" hangingPunct="0"/>
              <a:r>
                <a:rPr lang="sv-SE" sz="1200">
                  <a:solidFill>
                    <a:schemeClr val="bg1"/>
                  </a:solidFill>
                </a:rPr>
                <a:t>770</a:t>
              </a:r>
              <a:endParaRPr lang="en-GB" sz="1200">
                <a:solidFill>
                  <a:schemeClr val="bg1"/>
                </a:solidFill>
              </a:endParaRPr>
            </a:p>
          </p:txBody>
        </p:sp>
        <p:sp>
          <p:nvSpPr>
            <p:cNvPr id="2399" name="Text Box 313"/>
            <p:cNvSpPr txBox="1">
              <a:spLocks noChangeArrowheads="1"/>
            </p:cNvSpPr>
            <p:nvPr/>
          </p:nvSpPr>
          <p:spPr bwMode="auto">
            <a:xfrm>
              <a:off x="1100" y="3455"/>
              <a:ext cx="404" cy="231"/>
            </a:xfrm>
            <a:prstGeom prst="rect">
              <a:avLst/>
            </a:prstGeom>
            <a:noFill/>
            <a:ln w="9525">
              <a:noFill/>
              <a:miter lim="800000"/>
              <a:headEnd/>
              <a:tailEnd/>
            </a:ln>
          </p:spPr>
          <p:txBody>
            <a:bodyPr wrap="none">
              <a:spAutoFit/>
            </a:bodyPr>
            <a:lstStyle/>
            <a:p>
              <a:pPr eaLnBrk="0" hangingPunct="0"/>
              <a:r>
                <a:rPr lang="sv-SE">
                  <a:solidFill>
                    <a:schemeClr val="bg1"/>
                  </a:solidFill>
                </a:rPr>
                <a:t>APP</a:t>
              </a:r>
              <a:endParaRPr lang="en-GB">
                <a:solidFill>
                  <a:schemeClr val="bg1"/>
                </a:solidFill>
              </a:endParaRPr>
            </a:p>
          </p:txBody>
        </p:sp>
      </p:grpSp>
      <p:grpSp>
        <p:nvGrpSpPr>
          <p:cNvPr id="3" name="Group 314"/>
          <p:cNvGrpSpPr>
            <a:grpSpLocks/>
          </p:cNvGrpSpPr>
          <p:nvPr/>
        </p:nvGrpSpPr>
        <p:grpSpPr bwMode="auto">
          <a:xfrm>
            <a:off x="2238375" y="2462213"/>
            <a:ext cx="2124075" cy="3371850"/>
            <a:chOff x="1410" y="1551"/>
            <a:chExt cx="1338" cy="2124"/>
          </a:xfrm>
        </p:grpSpPr>
        <p:sp>
          <p:nvSpPr>
            <p:cNvPr id="2378" name="Rectangle 315"/>
            <p:cNvSpPr>
              <a:spLocks noChangeArrowheads="1"/>
            </p:cNvSpPr>
            <p:nvPr/>
          </p:nvSpPr>
          <p:spPr bwMode="auto">
            <a:xfrm>
              <a:off x="2379" y="1809"/>
              <a:ext cx="84" cy="644"/>
            </a:xfrm>
            <a:prstGeom prst="rect">
              <a:avLst/>
            </a:prstGeom>
            <a:solidFill>
              <a:srgbClr val="6600FF"/>
            </a:solidFill>
            <a:ln w="9525">
              <a:noFill/>
              <a:miter lim="800000"/>
              <a:headEnd/>
              <a:tailEnd/>
            </a:ln>
          </p:spPr>
          <p:txBody>
            <a:bodyPr wrap="none" anchor="ctr"/>
            <a:lstStyle/>
            <a:p>
              <a:endParaRPr lang="en-US"/>
            </a:p>
          </p:txBody>
        </p:sp>
        <p:sp>
          <p:nvSpPr>
            <p:cNvPr id="2379" name="Line 316"/>
            <p:cNvSpPr>
              <a:spLocks noChangeShapeType="1"/>
            </p:cNvSpPr>
            <p:nvPr/>
          </p:nvSpPr>
          <p:spPr bwMode="auto">
            <a:xfrm flipV="1">
              <a:off x="2386" y="2879"/>
              <a:ext cx="83" cy="84"/>
            </a:xfrm>
            <a:prstGeom prst="line">
              <a:avLst/>
            </a:prstGeom>
            <a:noFill/>
            <a:ln w="9525">
              <a:solidFill>
                <a:srgbClr val="000000"/>
              </a:solidFill>
              <a:round/>
              <a:headEnd/>
              <a:tailEnd/>
            </a:ln>
          </p:spPr>
          <p:txBody>
            <a:bodyPr/>
            <a:lstStyle/>
            <a:p>
              <a:endParaRPr lang="en-GB"/>
            </a:p>
          </p:txBody>
        </p:sp>
        <p:sp>
          <p:nvSpPr>
            <p:cNvPr id="2380" name="Line 317"/>
            <p:cNvSpPr>
              <a:spLocks noChangeShapeType="1"/>
            </p:cNvSpPr>
            <p:nvPr/>
          </p:nvSpPr>
          <p:spPr bwMode="auto">
            <a:xfrm flipV="1">
              <a:off x="2387" y="2908"/>
              <a:ext cx="88" cy="84"/>
            </a:xfrm>
            <a:prstGeom prst="line">
              <a:avLst/>
            </a:prstGeom>
            <a:noFill/>
            <a:ln w="9525">
              <a:solidFill>
                <a:srgbClr val="000000"/>
              </a:solidFill>
              <a:round/>
              <a:headEnd/>
              <a:tailEnd/>
            </a:ln>
          </p:spPr>
          <p:txBody>
            <a:bodyPr/>
            <a:lstStyle/>
            <a:p>
              <a:endParaRPr lang="en-GB"/>
            </a:p>
          </p:txBody>
        </p:sp>
        <p:sp>
          <p:nvSpPr>
            <p:cNvPr id="2381" name="Line 318"/>
            <p:cNvSpPr>
              <a:spLocks noChangeShapeType="1"/>
            </p:cNvSpPr>
            <p:nvPr/>
          </p:nvSpPr>
          <p:spPr bwMode="auto">
            <a:xfrm>
              <a:off x="2428" y="2947"/>
              <a:ext cx="0" cy="341"/>
            </a:xfrm>
            <a:prstGeom prst="line">
              <a:avLst/>
            </a:prstGeom>
            <a:noFill/>
            <a:ln w="28575">
              <a:solidFill>
                <a:srgbClr val="000000"/>
              </a:solidFill>
              <a:round/>
              <a:headEnd/>
              <a:tailEnd/>
            </a:ln>
          </p:spPr>
          <p:txBody>
            <a:bodyPr/>
            <a:lstStyle/>
            <a:p>
              <a:endParaRPr lang="en-GB"/>
            </a:p>
          </p:txBody>
        </p:sp>
        <p:sp>
          <p:nvSpPr>
            <p:cNvPr id="2382" name="Line 319"/>
            <p:cNvSpPr>
              <a:spLocks noChangeShapeType="1"/>
            </p:cNvSpPr>
            <p:nvPr/>
          </p:nvSpPr>
          <p:spPr bwMode="auto">
            <a:xfrm flipH="1" flipV="1">
              <a:off x="2420" y="2448"/>
              <a:ext cx="6" cy="466"/>
            </a:xfrm>
            <a:prstGeom prst="line">
              <a:avLst/>
            </a:prstGeom>
            <a:noFill/>
            <a:ln w="28575">
              <a:solidFill>
                <a:srgbClr val="000000"/>
              </a:solidFill>
              <a:round/>
              <a:headEnd/>
              <a:tailEnd/>
            </a:ln>
          </p:spPr>
          <p:txBody>
            <a:bodyPr/>
            <a:lstStyle/>
            <a:p>
              <a:endParaRPr lang="en-GB"/>
            </a:p>
          </p:txBody>
        </p:sp>
        <p:sp>
          <p:nvSpPr>
            <p:cNvPr id="2383" name="Text Box 320"/>
            <p:cNvSpPr txBox="1">
              <a:spLocks noChangeArrowheads="1"/>
            </p:cNvSpPr>
            <p:nvPr/>
          </p:nvSpPr>
          <p:spPr bwMode="auto">
            <a:xfrm>
              <a:off x="2426" y="3145"/>
              <a:ext cx="275" cy="173"/>
            </a:xfrm>
            <a:prstGeom prst="rect">
              <a:avLst/>
            </a:prstGeom>
            <a:noFill/>
            <a:ln w="9525">
              <a:noFill/>
              <a:miter lim="800000"/>
              <a:headEnd/>
              <a:tailEnd/>
            </a:ln>
          </p:spPr>
          <p:txBody>
            <a:bodyPr wrap="none">
              <a:spAutoFit/>
            </a:bodyPr>
            <a:lstStyle/>
            <a:p>
              <a:pPr eaLnBrk="0" hangingPunct="0"/>
              <a:r>
                <a:rPr lang="sv-SE" sz="1200">
                  <a:solidFill>
                    <a:schemeClr val="bg1"/>
                  </a:solidFill>
                </a:rPr>
                <a:t>770</a:t>
              </a:r>
              <a:endParaRPr lang="en-GB" sz="1200">
                <a:solidFill>
                  <a:schemeClr val="bg1"/>
                </a:solidFill>
              </a:endParaRPr>
            </a:p>
          </p:txBody>
        </p:sp>
        <p:sp>
          <p:nvSpPr>
            <p:cNvPr id="2384" name="Text Box 321"/>
            <p:cNvSpPr txBox="1">
              <a:spLocks noChangeArrowheads="1"/>
            </p:cNvSpPr>
            <p:nvPr/>
          </p:nvSpPr>
          <p:spPr bwMode="auto">
            <a:xfrm>
              <a:off x="2443" y="1751"/>
              <a:ext cx="275" cy="173"/>
            </a:xfrm>
            <a:prstGeom prst="rect">
              <a:avLst/>
            </a:prstGeom>
            <a:noFill/>
            <a:ln w="9525">
              <a:noFill/>
              <a:miter lim="800000"/>
              <a:headEnd/>
              <a:tailEnd/>
            </a:ln>
          </p:spPr>
          <p:txBody>
            <a:bodyPr wrap="none">
              <a:spAutoFit/>
            </a:bodyPr>
            <a:lstStyle/>
            <a:p>
              <a:pPr eaLnBrk="0" hangingPunct="0"/>
              <a:r>
                <a:rPr lang="sv-SE" sz="1200">
                  <a:solidFill>
                    <a:schemeClr val="bg1"/>
                  </a:solidFill>
                </a:rPr>
                <a:t>672</a:t>
              </a:r>
              <a:endParaRPr lang="en-GB" sz="1200">
                <a:solidFill>
                  <a:schemeClr val="bg1"/>
                </a:solidFill>
              </a:endParaRPr>
            </a:p>
          </p:txBody>
        </p:sp>
        <p:sp>
          <p:nvSpPr>
            <p:cNvPr id="23874" name="AutoShape 322"/>
            <p:cNvSpPr>
              <a:spLocks noChangeArrowheads="1"/>
            </p:cNvSpPr>
            <p:nvPr/>
          </p:nvSpPr>
          <p:spPr bwMode="auto">
            <a:xfrm>
              <a:off x="1410" y="1774"/>
              <a:ext cx="870" cy="104"/>
            </a:xfrm>
            <a:custGeom>
              <a:avLst/>
              <a:gdLst>
                <a:gd name="G0" fmla="+- 19858 0 0"/>
                <a:gd name="G1" fmla="+- 6221 0 0"/>
                <a:gd name="G2" fmla="+- 21600 0 6221"/>
                <a:gd name="G3" fmla="+- 10800 0 6221"/>
                <a:gd name="G4" fmla="+- 21600 0 19858"/>
                <a:gd name="G5" fmla="*/ G4 G3 10800"/>
                <a:gd name="G6" fmla="+- 21600 0 G5"/>
                <a:gd name="T0" fmla="*/ 19858 w 21600"/>
                <a:gd name="T1" fmla="*/ 0 h 21600"/>
                <a:gd name="T2" fmla="*/ 0 w 21600"/>
                <a:gd name="T3" fmla="*/ 10800 h 21600"/>
                <a:gd name="T4" fmla="*/ 19858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9858" y="0"/>
                  </a:moveTo>
                  <a:lnTo>
                    <a:pt x="19858" y="6221"/>
                  </a:lnTo>
                  <a:lnTo>
                    <a:pt x="3375" y="6221"/>
                  </a:lnTo>
                  <a:lnTo>
                    <a:pt x="3375" y="15379"/>
                  </a:lnTo>
                  <a:lnTo>
                    <a:pt x="19858" y="15379"/>
                  </a:lnTo>
                  <a:lnTo>
                    <a:pt x="19858" y="21600"/>
                  </a:lnTo>
                  <a:lnTo>
                    <a:pt x="21600" y="10800"/>
                  </a:lnTo>
                  <a:close/>
                </a:path>
                <a:path w="21600" h="21600">
                  <a:moveTo>
                    <a:pt x="1350" y="6221"/>
                  </a:moveTo>
                  <a:lnTo>
                    <a:pt x="1350" y="15379"/>
                  </a:lnTo>
                  <a:lnTo>
                    <a:pt x="2700" y="15379"/>
                  </a:lnTo>
                  <a:lnTo>
                    <a:pt x="2700" y="6221"/>
                  </a:lnTo>
                  <a:close/>
                </a:path>
                <a:path w="21600" h="21600">
                  <a:moveTo>
                    <a:pt x="0" y="6221"/>
                  </a:moveTo>
                  <a:lnTo>
                    <a:pt x="0" y="15379"/>
                  </a:lnTo>
                  <a:lnTo>
                    <a:pt x="675" y="15379"/>
                  </a:lnTo>
                  <a:lnTo>
                    <a:pt x="675" y="6221"/>
                  </a:lnTo>
                  <a:close/>
                </a:path>
              </a:pathLst>
            </a:custGeom>
            <a:gradFill rotWithShape="0">
              <a:gsLst>
                <a:gs pos="0">
                  <a:schemeClr val="tx2">
                    <a:gamma/>
                    <a:tint val="0"/>
                    <a:invGamma/>
                  </a:schemeClr>
                </a:gs>
                <a:gs pos="100000">
                  <a:schemeClr val="tx2"/>
                </a:gs>
              </a:gsLst>
              <a:lin ang="0" scaled="1"/>
            </a:gradFill>
            <a:ln w="9525">
              <a:solidFill>
                <a:schemeClr val="bg2"/>
              </a:solidFill>
              <a:miter lim="800000"/>
              <a:headEnd/>
              <a:tailEnd/>
            </a:ln>
            <a:effectLst/>
          </p:spPr>
          <p:txBody>
            <a:bodyPr wrap="none" anchor="ctr"/>
            <a:lstStyle/>
            <a:p>
              <a:pPr>
                <a:defRPr/>
              </a:pPr>
              <a:endParaRPr lang="en-GB"/>
            </a:p>
          </p:txBody>
        </p:sp>
        <p:sp>
          <p:nvSpPr>
            <p:cNvPr id="2386" name="Text Box 323"/>
            <p:cNvSpPr txBox="1">
              <a:spLocks noChangeArrowheads="1"/>
            </p:cNvSpPr>
            <p:nvPr/>
          </p:nvSpPr>
          <p:spPr bwMode="auto">
            <a:xfrm>
              <a:off x="2233" y="3444"/>
              <a:ext cx="515" cy="231"/>
            </a:xfrm>
            <a:prstGeom prst="rect">
              <a:avLst/>
            </a:prstGeom>
            <a:noFill/>
            <a:ln w="9525">
              <a:noFill/>
              <a:miter lim="800000"/>
              <a:headEnd/>
              <a:tailEnd/>
            </a:ln>
          </p:spPr>
          <p:txBody>
            <a:bodyPr wrap="none">
              <a:spAutoFit/>
            </a:bodyPr>
            <a:lstStyle/>
            <a:p>
              <a:pPr eaLnBrk="0" hangingPunct="0"/>
              <a:r>
                <a:rPr lang="sv-SE">
                  <a:solidFill>
                    <a:schemeClr val="bg1"/>
                  </a:solidFill>
                  <a:latin typeface="Symbol" pitchFamily="18" charset="2"/>
                </a:rPr>
                <a:t>b</a:t>
              </a:r>
              <a:r>
                <a:rPr lang="sv-SE">
                  <a:solidFill>
                    <a:schemeClr val="bg1"/>
                  </a:solidFill>
                </a:rPr>
                <a:t>-stub</a:t>
              </a:r>
              <a:endParaRPr lang="en-GB">
                <a:solidFill>
                  <a:schemeClr val="bg1"/>
                </a:solidFill>
              </a:endParaRPr>
            </a:p>
          </p:txBody>
        </p:sp>
        <p:sp>
          <p:nvSpPr>
            <p:cNvPr id="2387" name="Text Box 324"/>
            <p:cNvSpPr txBox="1">
              <a:spLocks noChangeArrowheads="1"/>
            </p:cNvSpPr>
            <p:nvPr/>
          </p:nvSpPr>
          <p:spPr bwMode="auto">
            <a:xfrm>
              <a:off x="1787" y="1551"/>
              <a:ext cx="195" cy="231"/>
            </a:xfrm>
            <a:prstGeom prst="rect">
              <a:avLst/>
            </a:prstGeom>
            <a:noFill/>
            <a:ln w="9525">
              <a:noFill/>
              <a:miter lim="800000"/>
              <a:headEnd/>
              <a:tailEnd/>
            </a:ln>
          </p:spPr>
          <p:txBody>
            <a:bodyPr wrap="none">
              <a:spAutoFit/>
            </a:bodyPr>
            <a:lstStyle/>
            <a:p>
              <a:pPr eaLnBrk="0" hangingPunct="0"/>
              <a:r>
                <a:rPr lang="sv-SE">
                  <a:solidFill>
                    <a:schemeClr val="bg1"/>
                  </a:solidFill>
                  <a:latin typeface="Symbol" pitchFamily="18" charset="2"/>
                </a:rPr>
                <a:t>b</a:t>
              </a:r>
              <a:endParaRPr lang="en-GB">
                <a:solidFill>
                  <a:schemeClr val="bg1"/>
                </a:solidFill>
              </a:endParaRPr>
            </a:p>
          </p:txBody>
        </p:sp>
      </p:grpSp>
      <p:grpSp>
        <p:nvGrpSpPr>
          <p:cNvPr id="4" name="Group 325"/>
          <p:cNvGrpSpPr>
            <a:grpSpLocks/>
          </p:cNvGrpSpPr>
          <p:nvPr/>
        </p:nvGrpSpPr>
        <p:grpSpPr bwMode="auto">
          <a:xfrm>
            <a:off x="4037013" y="2790825"/>
            <a:ext cx="2387600" cy="3059113"/>
            <a:chOff x="2543" y="1758"/>
            <a:chExt cx="1504" cy="1927"/>
          </a:xfrm>
        </p:grpSpPr>
        <p:sp>
          <p:nvSpPr>
            <p:cNvPr id="2372" name="Rectangle 326"/>
            <p:cNvSpPr>
              <a:spLocks noChangeArrowheads="1"/>
            </p:cNvSpPr>
            <p:nvPr/>
          </p:nvSpPr>
          <p:spPr bwMode="auto">
            <a:xfrm>
              <a:off x="3443" y="1819"/>
              <a:ext cx="84" cy="644"/>
            </a:xfrm>
            <a:prstGeom prst="rect">
              <a:avLst/>
            </a:prstGeom>
            <a:solidFill>
              <a:srgbClr val="6600FF"/>
            </a:solidFill>
            <a:ln w="9525">
              <a:noFill/>
              <a:miter lim="800000"/>
              <a:headEnd/>
              <a:tailEnd/>
            </a:ln>
          </p:spPr>
          <p:txBody>
            <a:bodyPr wrap="none" anchor="ctr"/>
            <a:lstStyle/>
            <a:p>
              <a:endParaRPr lang="en-US"/>
            </a:p>
          </p:txBody>
        </p:sp>
        <p:sp>
          <p:nvSpPr>
            <p:cNvPr id="2373" name="Text Box 327"/>
            <p:cNvSpPr txBox="1">
              <a:spLocks noChangeArrowheads="1"/>
            </p:cNvSpPr>
            <p:nvPr/>
          </p:nvSpPr>
          <p:spPr bwMode="auto">
            <a:xfrm>
              <a:off x="3525" y="1758"/>
              <a:ext cx="275" cy="173"/>
            </a:xfrm>
            <a:prstGeom prst="rect">
              <a:avLst/>
            </a:prstGeom>
            <a:noFill/>
            <a:ln w="9525">
              <a:noFill/>
              <a:miter lim="800000"/>
              <a:headEnd/>
              <a:tailEnd/>
            </a:ln>
          </p:spPr>
          <p:txBody>
            <a:bodyPr wrap="none">
              <a:spAutoFit/>
            </a:bodyPr>
            <a:lstStyle/>
            <a:p>
              <a:pPr eaLnBrk="0" hangingPunct="0"/>
              <a:r>
                <a:rPr lang="sv-SE" sz="1200">
                  <a:solidFill>
                    <a:schemeClr val="bg1"/>
                  </a:solidFill>
                </a:rPr>
                <a:t>672</a:t>
              </a:r>
              <a:endParaRPr lang="en-GB" sz="1200">
                <a:solidFill>
                  <a:schemeClr val="bg1"/>
                </a:solidFill>
              </a:endParaRPr>
            </a:p>
          </p:txBody>
        </p:sp>
        <p:sp>
          <p:nvSpPr>
            <p:cNvPr id="2374" name="Text Box 328"/>
            <p:cNvSpPr txBox="1">
              <a:spLocks noChangeArrowheads="1"/>
            </p:cNvSpPr>
            <p:nvPr/>
          </p:nvSpPr>
          <p:spPr bwMode="auto">
            <a:xfrm>
              <a:off x="3532" y="2344"/>
              <a:ext cx="515" cy="173"/>
            </a:xfrm>
            <a:prstGeom prst="rect">
              <a:avLst/>
            </a:prstGeom>
            <a:noFill/>
            <a:ln w="9525">
              <a:noFill/>
              <a:miter lim="800000"/>
              <a:headEnd/>
              <a:tailEnd/>
            </a:ln>
          </p:spPr>
          <p:txBody>
            <a:bodyPr wrap="none">
              <a:spAutoFit/>
            </a:bodyPr>
            <a:lstStyle/>
            <a:p>
              <a:pPr eaLnBrk="0" hangingPunct="0"/>
              <a:r>
                <a:rPr lang="sv-SE" sz="1200">
                  <a:solidFill>
                    <a:schemeClr val="bg1"/>
                  </a:solidFill>
                </a:rPr>
                <a:t>711 / 713</a:t>
              </a:r>
              <a:endParaRPr lang="en-GB" sz="1200">
                <a:solidFill>
                  <a:schemeClr val="bg1"/>
                </a:solidFill>
              </a:endParaRPr>
            </a:p>
          </p:txBody>
        </p:sp>
        <p:sp>
          <p:nvSpPr>
            <p:cNvPr id="23881" name="AutoShape 329"/>
            <p:cNvSpPr>
              <a:spLocks noChangeArrowheads="1"/>
            </p:cNvSpPr>
            <p:nvPr/>
          </p:nvSpPr>
          <p:spPr bwMode="auto">
            <a:xfrm>
              <a:off x="2543" y="2389"/>
              <a:ext cx="870" cy="104"/>
            </a:xfrm>
            <a:custGeom>
              <a:avLst/>
              <a:gdLst>
                <a:gd name="G0" fmla="+- 19858 0 0"/>
                <a:gd name="G1" fmla="+- 6221 0 0"/>
                <a:gd name="G2" fmla="+- 21600 0 6221"/>
                <a:gd name="G3" fmla="+- 10800 0 6221"/>
                <a:gd name="G4" fmla="+- 21600 0 19858"/>
                <a:gd name="G5" fmla="*/ G4 G3 10800"/>
                <a:gd name="G6" fmla="+- 21600 0 G5"/>
                <a:gd name="T0" fmla="*/ 19858 w 21600"/>
                <a:gd name="T1" fmla="*/ 0 h 21600"/>
                <a:gd name="T2" fmla="*/ 0 w 21600"/>
                <a:gd name="T3" fmla="*/ 10800 h 21600"/>
                <a:gd name="T4" fmla="*/ 19858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9858" y="0"/>
                  </a:moveTo>
                  <a:lnTo>
                    <a:pt x="19858" y="6221"/>
                  </a:lnTo>
                  <a:lnTo>
                    <a:pt x="3375" y="6221"/>
                  </a:lnTo>
                  <a:lnTo>
                    <a:pt x="3375" y="15379"/>
                  </a:lnTo>
                  <a:lnTo>
                    <a:pt x="19858" y="15379"/>
                  </a:lnTo>
                  <a:lnTo>
                    <a:pt x="19858" y="21600"/>
                  </a:lnTo>
                  <a:lnTo>
                    <a:pt x="21600" y="10800"/>
                  </a:lnTo>
                  <a:close/>
                </a:path>
                <a:path w="21600" h="21600">
                  <a:moveTo>
                    <a:pt x="1350" y="6221"/>
                  </a:moveTo>
                  <a:lnTo>
                    <a:pt x="1350" y="15379"/>
                  </a:lnTo>
                  <a:lnTo>
                    <a:pt x="2700" y="15379"/>
                  </a:lnTo>
                  <a:lnTo>
                    <a:pt x="2700" y="6221"/>
                  </a:lnTo>
                  <a:close/>
                </a:path>
                <a:path w="21600" h="21600">
                  <a:moveTo>
                    <a:pt x="0" y="6221"/>
                  </a:moveTo>
                  <a:lnTo>
                    <a:pt x="0" y="15379"/>
                  </a:lnTo>
                  <a:lnTo>
                    <a:pt x="675" y="15379"/>
                  </a:lnTo>
                  <a:lnTo>
                    <a:pt x="675" y="6221"/>
                  </a:lnTo>
                  <a:close/>
                </a:path>
              </a:pathLst>
            </a:custGeom>
            <a:gradFill rotWithShape="0">
              <a:gsLst>
                <a:gs pos="0">
                  <a:schemeClr val="tx2">
                    <a:gamma/>
                    <a:tint val="0"/>
                    <a:invGamma/>
                  </a:schemeClr>
                </a:gs>
                <a:gs pos="100000">
                  <a:schemeClr val="tx2"/>
                </a:gs>
              </a:gsLst>
              <a:lin ang="0" scaled="1"/>
            </a:gradFill>
            <a:ln w="9525">
              <a:solidFill>
                <a:schemeClr val="bg2"/>
              </a:solidFill>
              <a:miter lim="800000"/>
              <a:headEnd/>
              <a:tailEnd/>
            </a:ln>
            <a:effectLst/>
          </p:spPr>
          <p:txBody>
            <a:bodyPr wrap="none" anchor="ctr"/>
            <a:lstStyle/>
            <a:p>
              <a:pPr>
                <a:defRPr/>
              </a:pPr>
              <a:endParaRPr lang="en-GB"/>
            </a:p>
          </p:txBody>
        </p:sp>
        <p:sp>
          <p:nvSpPr>
            <p:cNvPr id="2376" name="Text Box 330"/>
            <p:cNvSpPr txBox="1">
              <a:spLocks noChangeArrowheads="1"/>
            </p:cNvSpPr>
            <p:nvPr/>
          </p:nvSpPr>
          <p:spPr bwMode="auto">
            <a:xfrm>
              <a:off x="3337" y="3454"/>
              <a:ext cx="647" cy="231"/>
            </a:xfrm>
            <a:prstGeom prst="rect">
              <a:avLst/>
            </a:prstGeom>
            <a:noFill/>
            <a:ln w="9525">
              <a:noFill/>
              <a:miter lim="800000"/>
              <a:headEnd/>
              <a:tailEnd/>
            </a:ln>
          </p:spPr>
          <p:txBody>
            <a:bodyPr>
              <a:spAutoFit/>
            </a:bodyPr>
            <a:lstStyle/>
            <a:p>
              <a:pPr eaLnBrk="0" hangingPunct="0"/>
              <a:r>
                <a:rPr lang="sv-SE">
                  <a:solidFill>
                    <a:schemeClr val="bg1"/>
                  </a:solidFill>
                </a:rPr>
                <a:t>A</a:t>
              </a:r>
              <a:r>
                <a:rPr lang="sv-SE">
                  <a:solidFill>
                    <a:schemeClr val="bg1"/>
                  </a:solidFill>
                  <a:latin typeface="Symbol" pitchFamily="18" charset="2"/>
                </a:rPr>
                <a:t>b</a:t>
              </a:r>
              <a:r>
                <a:rPr lang="sv-SE" baseline="-25000">
                  <a:solidFill>
                    <a:schemeClr val="bg1"/>
                  </a:solidFill>
                </a:rPr>
                <a:t>40/42</a:t>
              </a:r>
              <a:endParaRPr lang="en-GB" baseline="-25000">
                <a:solidFill>
                  <a:schemeClr val="bg1"/>
                </a:solidFill>
              </a:endParaRPr>
            </a:p>
          </p:txBody>
        </p:sp>
        <p:sp>
          <p:nvSpPr>
            <p:cNvPr id="2377" name="Text Box 331"/>
            <p:cNvSpPr txBox="1">
              <a:spLocks noChangeArrowheads="1"/>
            </p:cNvSpPr>
            <p:nvPr/>
          </p:nvSpPr>
          <p:spPr bwMode="auto">
            <a:xfrm>
              <a:off x="2985" y="2202"/>
              <a:ext cx="175" cy="231"/>
            </a:xfrm>
            <a:prstGeom prst="rect">
              <a:avLst/>
            </a:prstGeom>
            <a:noFill/>
            <a:ln w="9525">
              <a:noFill/>
              <a:miter lim="800000"/>
              <a:headEnd/>
              <a:tailEnd/>
            </a:ln>
          </p:spPr>
          <p:txBody>
            <a:bodyPr wrap="none">
              <a:spAutoFit/>
            </a:bodyPr>
            <a:lstStyle/>
            <a:p>
              <a:pPr eaLnBrk="0" hangingPunct="0"/>
              <a:r>
                <a:rPr lang="sv-SE">
                  <a:solidFill>
                    <a:schemeClr val="bg1"/>
                  </a:solidFill>
                  <a:latin typeface="Symbol" pitchFamily="18" charset="2"/>
                </a:rPr>
                <a:t>g</a:t>
              </a:r>
              <a:endParaRPr lang="en-GB">
                <a:solidFill>
                  <a:schemeClr val="bg1"/>
                </a:solidFill>
              </a:endParaRPr>
            </a:p>
          </p:txBody>
        </p:sp>
      </p:grpSp>
      <p:grpSp>
        <p:nvGrpSpPr>
          <p:cNvPr id="5" name="Group 332"/>
          <p:cNvGrpSpPr>
            <a:grpSpLocks/>
          </p:cNvGrpSpPr>
          <p:nvPr/>
        </p:nvGrpSpPr>
        <p:grpSpPr bwMode="auto">
          <a:xfrm>
            <a:off x="5564188" y="1800225"/>
            <a:ext cx="3063875" cy="1323975"/>
            <a:chOff x="3505" y="1134"/>
            <a:chExt cx="1930" cy="834"/>
          </a:xfrm>
        </p:grpSpPr>
        <p:sp>
          <p:nvSpPr>
            <p:cNvPr id="2368" name="Rectangle 333"/>
            <p:cNvSpPr>
              <a:spLocks noChangeArrowheads="1"/>
            </p:cNvSpPr>
            <p:nvPr/>
          </p:nvSpPr>
          <p:spPr bwMode="auto">
            <a:xfrm>
              <a:off x="4110" y="1135"/>
              <a:ext cx="84" cy="644"/>
            </a:xfrm>
            <a:prstGeom prst="rect">
              <a:avLst/>
            </a:prstGeom>
            <a:solidFill>
              <a:srgbClr val="6600FF"/>
            </a:solidFill>
            <a:ln w="9525">
              <a:noFill/>
              <a:miter lim="800000"/>
              <a:headEnd/>
              <a:tailEnd/>
            </a:ln>
          </p:spPr>
          <p:txBody>
            <a:bodyPr wrap="none" anchor="ctr"/>
            <a:lstStyle/>
            <a:p>
              <a:endParaRPr lang="en-US"/>
            </a:p>
          </p:txBody>
        </p:sp>
        <p:graphicFrame>
          <p:nvGraphicFramePr>
            <p:cNvPr id="2050" name="Object 334"/>
            <p:cNvGraphicFramePr>
              <a:graphicFrameLocks noChangeAspect="1"/>
            </p:cNvGraphicFramePr>
            <p:nvPr/>
          </p:nvGraphicFramePr>
          <p:xfrm>
            <a:off x="4630" y="1134"/>
            <a:ext cx="686" cy="624"/>
          </p:xfrm>
          <a:graphic>
            <a:graphicData uri="http://schemas.openxmlformats.org/presentationml/2006/ole">
              <mc:AlternateContent xmlns:mc="http://schemas.openxmlformats.org/markup-compatibility/2006">
                <mc:Choice xmlns:v="urn:schemas-microsoft-com:vml" Requires="v">
                  <p:oleObj spid="_x0000_s2052" name="Bitmap Image" r:id="rId4" imgW="11200000" imgH="16575814" progId="PBrush">
                    <p:embed/>
                  </p:oleObj>
                </mc:Choice>
                <mc:Fallback>
                  <p:oleObj name="Bitmap Image" r:id="rId4" imgW="11200000" imgH="16575814" progId="PBrush">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r="5624" b="30000"/>
                        <a:stretch>
                          <a:fillRect/>
                        </a:stretch>
                      </p:blipFill>
                      <p:spPr bwMode="auto">
                        <a:xfrm>
                          <a:off x="4630" y="1134"/>
                          <a:ext cx="686" cy="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887" name="AutoShape 335"/>
            <p:cNvSpPr>
              <a:spLocks noChangeArrowheads="1"/>
            </p:cNvSpPr>
            <p:nvPr/>
          </p:nvSpPr>
          <p:spPr bwMode="auto">
            <a:xfrm rot="-2289914">
              <a:off x="3505" y="1537"/>
              <a:ext cx="530" cy="92"/>
            </a:xfrm>
            <a:prstGeom prst="rightArrow">
              <a:avLst>
                <a:gd name="adj1" fmla="val 42694"/>
                <a:gd name="adj2" fmla="val 69477"/>
              </a:avLst>
            </a:prstGeom>
            <a:gradFill rotWithShape="0">
              <a:gsLst>
                <a:gs pos="0">
                  <a:schemeClr val="tx2">
                    <a:gamma/>
                    <a:tint val="0"/>
                    <a:invGamma/>
                  </a:schemeClr>
                </a:gs>
                <a:gs pos="100000">
                  <a:schemeClr val="tx2"/>
                </a:gs>
              </a:gsLst>
              <a:lin ang="0" scaled="1"/>
            </a:gradFill>
            <a:ln w="9525">
              <a:noFill/>
              <a:miter lim="800000"/>
              <a:headEnd/>
              <a:tailEnd/>
            </a:ln>
            <a:effectLst/>
          </p:spPr>
          <p:txBody>
            <a:bodyPr wrap="none" anchor="ctr"/>
            <a:lstStyle/>
            <a:p>
              <a:pPr>
                <a:defRPr/>
              </a:pPr>
              <a:endParaRPr lang="en-GB"/>
            </a:p>
          </p:txBody>
        </p:sp>
        <p:sp>
          <p:nvSpPr>
            <p:cNvPr id="23888" name="AutoShape 336"/>
            <p:cNvSpPr>
              <a:spLocks noChangeArrowheads="1"/>
            </p:cNvSpPr>
            <p:nvPr/>
          </p:nvSpPr>
          <p:spPr bwMode="auto">
            <a:xfrm>
              <a:off x="4233" y="1321"/>
              <a:ext cx="376" cy="93"/>
            </a:xfrm>
            <a:prstGeom prst="rightArrow">
              <a:avLst>
                <a:gd name="adj1" fmla="val 42694"/>
                <a:gd name="adj2" fmla="val 48759"/>
              </a:avLst>
            </a:prstGeom>
            <a:gradFill rotWithShape="0">
              <a:gsLst>
                <a:gs pos="0">
                  <a:schemeClr val="tx2">
                    <a:gamma/>
                    <a:tint val="0"/>
                    <a:invGamma/>
                  </a:schemeClr>
                </a:gs>
                <a:gs pos="100000">
                  <a:schemeClr val="tx2"/>
                </a:gs>
              </a:gsLst>
              <a:lin ang="0" scaled="1"/>
            </a:gradFill>
            <a:ln w="9525">
              <a:noFill/>
              <a:miter lim="800000"/>
              <a:headEnd/>
              <a:tailEnd/>
            </a:ln>
            <a:effectLst/>
          </p:spPr>
          <p:txBody>
            <a:bodyPr wrap="none" anchor="ctr"/>
            <a:lstStyle/>
            <a:p>
              <a:pPr>
                <a:defRPr/>
              </a:pPr>
              <a:endParaRPr lang="en-GB"/>
            </a:p>
          </p:txBody>
        </p:sp>
        <p:sp>
          <p:nvSpPr>
            <p:cNvPr id="2371" name="Text Box 337"/>
            <p:cNvSpPr txBox="1">
              <a:spLocks noChangeArrowheads="1"/>
            </p:cNvSpPr>
            <p:nvPr/>
          </p:nvSpPr>
          <p:spPr bwMode="auto">
            <a:xfrm>
              <a:off x="4555" y="1776"/>
              <a:ext cx="880" cy="192"/>
            </a:xfrm>
            <a:prstGeom prst="rect">
              <a:avLst/>
            </a:prstGeom>
            <a:noFill/>
            <a:ln w="9525">
              <a:noFill/>
              <a:miter lim="800000"/>
              <a:headEnd/>
              <a:tailEnd/>
            </a:ln>
          </p:spPr>
          <p:txBody>
            <a:bodyPr wrap="none">
              <a:spAutoFit/>
            </a:bodyPr>
            <a:lstStyle/>
            <a:p>
              <a:pPr eaLnBrk="0" hangingPunct="0"/>
              <a:r>
                <a:rPr lang="sv-SE" sz="1400">
                  <a:solidFill>
                    <a:schemeClr val="bg1"/>
                  </a:solidFill>
                </a:rPr>
                <a:t>Amyloid plaque</a:t>
              </a:r>
              <a:endParaRPr lang="en-GB" sz="1400">
                <a:solidFill>
                  <a:schemeClr val="bg1"/>
                </a:solidFill>
              </a:endParaRPr>
            </a:p>
          </p:txBody>
        </p:sp>
      </p:grpSp>
      <p:sp>
        <p:nvSpPr>
          <p:cNvPr id="2354" name="Text Box 338"/>
          <p:cNvSpPr txBox="1">
            <a:spLocks noChangeArrowheads="1"/>
          </p:cNvSpPr>
          <p:nvPr/>
        </p:nvSpPr>
        <p:spPr bwMode="auto">
          <a:xfrm>
            <a:off x="3016250" y="6197600"/>
            <a:ext cx="2830513" cy="244475"/>
          </a:xfrm>
          <a:prstGeom prst="rect">
            <a:avLst/>
          </a:prstGeom>
          <a:noFill/>
          <a:ln w="9525">
            <a:noFill/>
            <a:miter lim="800000"/>
            <a:headEnd/>
            <a:tailEnd/>
          </a:ln>
        </p:spPr>
        <p:txBody>
          <a:bodyPr wrap="none">
            <a:spAutoFit/>
          </a:bodyPr>
          <a:lstStyle/>
          <a:p>
            <a:pPr eaLnBrk="0" hangingPunct="0"/>
            <a:r>
              <a:rPr lang="sv-SE" sz="1000">
                <a:solidFill>
                  <a:schemeClr val="bg1"/>
                </a:solidFill>
              </a:rPr>
              <a:t>A</a:t>
            </a:r>
            <a:r>
              <a:rPr lang="sv-SE" sz="1000">
                <a:solidFill>
                  <a:schemeClr val="bg1"/>
                </a:solidFill>
                <a:latin typeface="Symbol" pitchFamily="18" charset="2"/>
              </a:rPr>
              <a:t>b</a:t>
            </a:r>
            <a:r>
              <a:rPr lang="sv-SE" sz="1000">
                <a:solidFill>
                  <a:schemeClr val="bg1"/>
                </a:solidFill>
              </a:rPr>
              <a:t> but not APP levels increase (turnover issue)</a:t>
            </a:r>
            <a:endParaRPr lang="en-GB" sz="900" i="1">
              <a:solidFill>
                <a:schemeClr val="bg1"/>
              </a:solidFill>
            </a:endParaRPr>
          </a:p>
        </p:txBody>
      </p:sp>
      <p:grpSp>
        <p:nvGrpSpPr>
          <p:cNvPr id="6" name="Group 339"/>
          <p:cNvGrpSpPr>
            <a:grpSpLocks/>
          </p:cNvGrpSpPr>
          <p:nvPr/>
        </p:nvGrpSpPr>
        <p:grpSpPr bwMode="auto">
          <a:xfrm>
            <a:off x="6248400" y="998538"/>
            <a:ext cx="1535113" cy="790575"/>
            <a:chOff x="4448" y="629"/>
            <a:chExt cx="967" cy="498"/>
          </a:xfrm>
        </p:grpSpPr>
        <p:sp>
          <p:nvSpPr>
            <p:cNvPr id="23892" name="AutoShape 340"/>
            <p:cNvSpPr>
              <a:spLocks noChangeArrowheads="1"/>
            </p:cNvSpPr>
            <p:nvPr/>
          </p:nvSpPr>
          <p:spPr bwMode="auto">
            <a:xfrm>
              <a:off x="4937" y="815"/>
              <a:ext cx="86" cy="312"/>
            </a:xfrm>
            <a:prstGeom prst="upArrow">
              <a:avLst>
                <a:gd name="adj1" fmla="val 50000"/>
                <a:gd name="adj2" fmla="val 90698"/>
              </a:avLst>
            </a:prstGeom>
            <a:gradFill rotWithShape="0">
              <a:gsLst>
                <a:gs pos="0">
                  <a:schemeClr val="bg1">
                    <a:gamma/>
                    <a:shade val="0"/>
                    <a:invGamma/>
                  </a:schemeClr>
                </a:gs>
                <a:gs pos="100000">
                  <a:schemeClr val="bg1"/>
                </a:gs>
              </a:gsLst>
              <a:lin ang="5400000" scaled="1"/>
            </a:gradFill>
            <a:ln w="9525">
              <a:noFill/>
              <a:miter lim="800000"/>
              <a:headEnd/>
              <a:tailEnd/>
            </a:ln>
            <a:effectLst/>
          </p:spPr>
          <p:txBody>
            <a:bodyPr wrap="none" anchor="ctr"/>
            <a:lstStyle/>
            <a:p>
              <a:pPr>
                <a:defRPr/>
              </a:pPr>
              <a:endParaRPr lang="en-GB"/>
            </a:p>
          </p:txBody>
        </p:sp>
        <p:sp>
          <p:nvSpPr>
            <p:cNvPr id="2367" name="Text Box 341"/>
            <p:cNvSpPr txBox="1">
              <a:spLocks noChangeArrowheads="1"/>
            </p:cNvSpPr>
            <p:nvPr/>
          </p:nvSpPr>
          <p:spPr bwMode="auto">
            <a:xfrm>
              <a:off x="4448" y="629"/>
              <a:ext cx="967" cy="192"/>
            </a:xfrm>
            <a:prstGeom prst="rect">
              <a:avLst/>
            </a:prstGeom>
            <a:noFill/>
            <a:ln w="9525">
              <a:noFill/>
              <a:miter lim="800000"/>
              <a:headEnd/>
              <a:tailEnd/>
            </a:ln>
          </p:spPr>
          <p:txBody>
            <a:bodyPr wrap="none">
              <a:spAutoFit/>
            </a:bodyPr>
            <a:lstStyle/>
            <a:p>
              <a:pPr eaLnBrk="0" hangingPunct="0"/>
              <a:r>
                <a:rPr lang="sv-SE" sz="1400">
                  <a:solidFill>
                    <a:schemeClr val="bg1"/>
                  </a:solidFill>
                </a:rPr>
                <a:t>Cognitive decline</a:t>
              </a:r>
              <a:endParaRPr lang="en-GB" sz="1400">
                <a:solidFill>
                  <a:schemeClr val="bg1"/>
                </a:solidFill>
              </a:endParaRPr>
            </a:p>
          </p:txBody>
        </p:sp>
      </p:grpSp>
      <p:grpSp>
        <p:nvGrpSpPr>
          <p:cNvPr id="7" name="Group 342"/>
          <p:cNvGrpSpPr>
            <a:grpSpLocks/>
          </p:cNvGrpSpPr>
          <p:nvPr/>
        </p:nvGrpSpPr>
        <p:grpSpPr bwMode="auto">
          <a:xfrm>
            <a:off x="4191000" y="1295400"/>
            <a:ext cx="2133600" cy="762000"/>
            <a:chOff x="2640" y="816"/>
            <a:chExt cx="1344" cy="480"/>
          </a:xfrm>
        </p:grpSpPr>
        <p:sp>
          <p:nvSpPr>
            <p:cNvPr id="2363" name="Line 343"/>
            <p:cNvSpPr>
              <a:spLocks noChangeShapeType="1"/>
            </p:cNvSpPr>
            <p:nvPr/>
          </p:nvSpPr>
          <p:spPr bwMode="auto">
            <a:xfrm flipH="1" flipV="1">
              <a:off x="3024" y="960"/>
              <a:ext cx="960" cy="336"/>
            </a:xfrm>
            <a:prstGeom prst="line">
              <a:avLst/>
            </a:prstGeom>
            <a:noFill/>
            <a:ln w="57150" cmpd="thickThin">
              <a:solidFill>
                <a:schemeClr val="tx2"/>
              </a:solidFill>
              <a:round/>
              <a:headEnd type="none" w="sm" len="sm"/>
              <a:tailEnd type="triangle" w="sm" len="sm"/>
            </a:ln>
          </p:spPr>
          <p:txBody>
            <a:bodyPr/>
            <a:lstStyle/>
            <a:p>
              <a:endParaRPr lang="en-GB"/>
            </a:p>
          </p:txBody>
        </p:sp>
        <p:sp>
          <p:nvSpPr>
            <p:cNvPr id="2364" name="Rectangle 344"/>
            <p:cNvSpPr>
              <a:spLocks noChangeArrowheads="1"/>
            </p:cNvSpPr>
            <p:nvPr/>
          </p:nvSpPr>
          <p:spPr bwMode="auto">
            <a:xfrm>
              <a:off x="2640" y="816"/>
              <a:ext cx="96" cy="192"/>
            </a:xfrm>
            <a:prstGeom prst="rect">
              <a:avLst/>
            </a:prstGeom>
            <a:solidFill>
              <a:srgbClr val="0000FF"/>
            </a:solidFill>
            <a:ln w="12700">
              <a:noFill/>
              <a:miter lim="800000"/>
              <a:headEnd type="none" w="sm" len="sm"/>
              <a:tailEnd type="none" w="sm" len="sm"/>
            </a:ln>
          </p:spPr>
          <p:txBody>
            <a:bodyPr wrap="none" anchor="ctr"/>
            <a:lstStyle/>
            <a:p>
              <a:endParaRPr lang="en-US"/>
            </a:p>
          </p:txBody>
        </p:sp>
        <p:sp>
          <p:nvSpPr>
            <p:cNvPr id="2365" name="Rectangle 345"/>
            <p:cNvSpPr>
              <a:spLocks noChangeArrowheads="1"/>
            </p:cNvSpPr>
            <p:nvPr/>
          </p:nvSpPr>
          <p:spPr bwMode="auto">
            <a:xfrm>
              <a:off x="2832" y="912"/>
              <a:ext cx="96" cy="192"/>
            </a:xfrm>
            <a:prstGeom prst="rect">
              <a:avLst/>
            </a:prstGeom>
            <a:solidFill>
              <a:srgbClr val="0000FF"/>
            </a:solidFill>
            <a:ln w="12700">
              <a:noFill/>
              <a:miter lim="800000"/>
              <a:headEnd type="none" w="sm" len="sm"/>
              <a:tailEnd type="none" w="sm" len="sm"/>
            </a:ln>
          </p:spPr>
          <p:txBody>
            <a:bodyPr wrap="none" anchor="ctr"/>
            <a:lstStyle/>
            <a:p>
              <a:endParaRPr lang="en-US"/>
            </a:p>
          </p:txBody>
        </p:sp>
      </p:grpSp>
      <p:grpSp>
        <p:nvGrpSpPr>
          <p:cNvPr id="8" name="Group 346"/>
          <p:cNvGrpSpPr>
            <a:grpSpLocks/>
          </p:cNvGrpSpPr>
          <p:nvPr/>
        </p:nvGrpSpPr>
        <p:grpSpPr bwMode="auto">
          <a:xfrm>
            <a:off x="4800600" y="315913"/>
            <a:ext cx="1524000" cy="1512887"/>
            <a:chOff x="3024" y="199"/>
            <a:chExt cx="960" cy="953"/>
          </a:xfrm>
        </p:grpSpPr>
        <p:sp>
          <p:nvSpPr>
            <p:cNvPr id="2359" name="Line 347"/>
            <p:cNvSpPr>
              <a:spLocks noChangeShapeType="1"/>
            </p:cNvSpPr>
            <p:nvPr/>
          </p:nvSpPr>
          <p:spPr bwMode="auto">
            <a:xfrm flipH="1" flipV="1">
              <a:off x="3120" y="480"/>
              <a:ext cx="864" cy="672"/>
            </a:xfrm>
            <a:prstGeom prst="line">
              <a:avLst/>
            </a:prstGeom>
            <a:noFill/>
            <a:ln w="57150" cmpd="thickThin">
              <a:solidFill>
                <a:schemeClr val="tx2"/>
              </a:solidFill>
              <a:round/>
              <a:headEnd type="none" w="sm" len="sm"/>
              <a:tailEnd type="triangle" w="sm" len="sm"/>
            </a:ln>
          </p:spPr>
          <p:txBody>
            <a:bodyPr/>
            <a:lstStyle/>
            <a:p>
              <a:endParaRPr lang="en-GB"/>
            </a:p>
          </p:txBody>
        </p:sp>
        <p:sp>
          <p:nvSpPr>
            <p:cNvPr id="2360" name="Line 348"/>
            <p:cNvSpPr>
              <a:spLocks noChangeShapeType="1"/>
            </p:cNvSpPr>
            <p:nvPr/>
          </p:nvSpPr>
          <p:spPr bwMode="auto">
            <a:xfrm>
              <a:off x="3024" y="240"/>
              <a:ext cx="0" cy="238"/>
            </a:xfrm>
            <a:prstGeom prst="line">
              <a:avLst/>
            </a:prstGeom>
            <a:noFill/>
            <a:ln w="57150">
              <a:solidFill>
                <a:srgbClr val="000000"/>
              </a:solidFill>
              <a:round/>
              <a:headEnd type="none" w="sm" len="sm"/>
              <a:tailEnd type="none" w="sm" len="sm"/>
            </a:ln>
          </p:spPr>
          <p:txBody>
            <a:bodyPr/>
            <a:lstStyle/>
            <a:p>
              <a:endParaRPr lang="en-GB"/>
            </a:p>
          </p:txBody>
        </p:sp>
        <p:sp>
          <p:nvSpPr>
            <p:cNvPr id="2361" name="Line 349"/>
            <p:cNvSpPr>
              <a:spLocks noChangeShapeType="1"/>
            </p:cNvSpPr>
            <p:nvPr/>
          </p:nvSpPr>
          <p:spPr bwMode="auto">
            <a:xfrm>
              <a:off x="3120" y="240"/>
              <a:ext cx="0" cy="238"/>
            </a:xfrm>
            <a:prstGeom prst="line">
              <a:avLst/>
            </a:prstGeom>
            <a:noFill/>
            <a:ln w="57150">
              <a:solidFill>
                <a:srgbClr val="000000"/>
              </a:solidFill>
              <a:round/>
              <a:headEnd type="none" w="sm" len="sm"/>
              <a:tailEnd type="none" w="sm" len="sm"/>
            </a:ln>
          </p:spPr>
          <p:txBody>
            <a:bodyPr/>
            <a:lstStyle/>
            <a:p>
              <a:endParaRPr lang="en-GB"/>
            </a:p>
          </p:txBody>
        </p:sp>
        <p:sp>
          <p:nvSpPr>
            <p:cNvPr id="2362" name="Text Box 350"/>
            <p:cNvSpPr txBox="1">
              <a:spLocks noChangeArrowheads="1"/>
            </p:cNvSpPr>
            <p:nvPr/>
          </p:nvSpPr>
          <p:spPr bwMode="auto">
            <a:xfrm>
              <a:off x="3158" y="199"/>
              <a:ext cx="334" cy="192"/>
            </a:xfrm>
            <a:prstGeom prst="rect">
              <a:avLst/>
            </a:prstGeom>
            <a:noFill/>
            <a:ln w="12700">
              <a:noFill/>
              <a:miter lim="800000"/>
              <a:headEnd type="none" w="sm" len="sm"/>
              <a:tailEnd type="none" w="sm" len="sm"/>
            </a:ln>
          </p:spPr>
          <p:txBody>
            <a:bodyPr wrap="none">
              <a:spAutoFit/>
            </a:bodyPr>
            <a:lstStyle/>
            <a:p>
              <a:pPr eaLnBrk="0" hangingPunct="0"/>
              <a:r>
                <a:rPr lang="en-GB" sz="1400">
                  <a:solidFill>
                    <a:schemeClr val="bg1"/>
                  </a:solidFill>
                </a:rPr>
                <a:t>LRP</a:t>
              </a:r>
            </a:p>
          </p:txBody>
        </p:sp>
      </p:grpSp>
      <p:sp>
        <p:nvSpPr>
          <p:cNvPr id="23903" name="Text Box 351"/>
          <p:cNvSpPr txBox="1">
            <a:spLocks noChangeArrowheads="1"/>
          </p:cNvSpPr>
          <p:nvPr/>
        </p:nvSpPr>
        <p:spPr bwMode="auto">
          <a:xfrm>
            <a:off x="5165725" y="1828800"/>
            <a:ext cx="481013" cy="304800"/>
          </a:xfrm>
          <a:prstGeom prst="rect">
            <a:avLst/>
          </a:prstGeom>
          <a:noFill/>
          <a:ln w="12700">
            <a:noFill/>
            <a:miter lim="800000"/>
            <a:headEnd type="none" w="sm" len="sm"/>
            <a:tailEnd type="none" w="sm" len="sm"/>
          </a:ln>
        </p:spPr>
        <p:txBody>
          <a:bodyPr wrap="none">
            <a:spAutoFit/>
          </a:bodyPr>
          <a:lstStyle/>
          <a:p>
            <a:pPr eaLnBrk="0" hangingPunct="0"/>
            <a:r>
              <a:rPr lang="en-GB" sz="1400">
                <a:solidFill>
                  <a:schemeClr val="bg1"/>
                </a:solidFill>
              </a:rPr>
              <a:t>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3903"/>
                                        </p:tgtEl>
                                        <p:attrNameLst>
                                          <p:attrName>style.visibility</p:attrName>
                                        </p:attrNameLst>
                                      </p:cBhvr>
                                      <p:to>
                                        <p:strVal val="visible"/>
                                      </p:to>
                                    </p:set>
                                    <p:anim calcmode="lin" valueType="num">
                                      <p:cBhvr additive="base">
                                        <p:cTn id="33" dur="500" fill="hold"/>
                                        <p:tgtEl>
                                          <p:spTgt spid="23903"/>
                                        </p:tgtEl>
                                        <p:attrNameLst>
                                          <p:attrName>ppt_x</p:attrName>
                                        </p:attrNameLst>
                                      </p:cBhvr>
                                      <p:tavLst>
                                        <p:tav tm="0">
                                          <p:val>
                                            <p:strVal val="0-#ppt_w/2"/>
                                          </p:val>
                                        </p:tav>
                                        <p:tav tm="100000">
                                          <p:val>
                                            <p:strVal val="#ppt_x"/>
                                          </p:val>
                                        </p:tav>
                                      </p:tavLst>
                                    </p:anim>
                                    <p:anim calcmode="lin" valueType="num">
                                      <p:cBhvr additive="base">
                                        <p:cTn id="34" dur="500" fill="hold"/>
                                        <p:tgtEl>
                                          <p:spTgt spid="2390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0-#ppt_w/2"/>
                                          </p:val>
                                        </p:tav>
                                        <p:tav tm="100000">
                                          <p:val>
                                            <p:strVal val="#ppt_x"/>
                                          </p:val>
                                        </p:tav>
                                      </p:tavLst>
                                    </p:anim>
                                    <p:anim calcmode="lin" valueType="num">
                                      <p:cBhvr additive="base">
                                        <p:cTn id="4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03"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p:txBody>
          <a:bodyPr/>
          <a:lstStyle/>
          <a:p>
            <a:pPr>
              <a:defRPr/>
            </a:pPr>
            <a:r>
              <a:rPr lang="en-GB" smtClean="0"/>
              <a:t>What do we need to do (Step 1):</a:t>
            </a:r>
          </a:p>
        </p:txBody>
      </p:sp>
      <p:sp>
        <p:nvSpPr>
          <p:cNvPr id="421891" name="Rectangle 3"/>
          <p:cNvSpPr>
            <a:spLocks noGrp="1" noChangeArrowheads="1"/>
          </p:cNvSpPr>
          <p:nvPr>
            <p:ph type="body" idx="1"/>
          </p:nvPr>
        </p:nvSpPr>
        <p:spPr/>
        <p:txBody>
          <a:bodyPr/>
          <a:lstStyle/>
          <a:p>
            <a:pPr>
              <a:defRPr/>
            </a:pPr>
            <a:r>
              <a:rPr lang="en-GB" sz="2400" smtClean="0"/>
              <a:t>Identify specific clinical deficiencies in the prodromal dementia state associated with Alzheimer’s disease.</a:t>
            </a:r>
          </a:p>
          <a:p>
            <a:pPr>
              <a:defRPr/>
            </a:pPr>
            <a:endParaRPr lang="en-GB" sz="2400" smtClean="0"/>
          </a:p>
          <a:p>
            <a:pPr>
              <a:defRPr/>
            </a:pPr>
            <a:r>
              <a:rPr lang="en-GB" sz="2400" smtClean="0"/>
              <a:t>Develop measures that will be able to accurately gauge progression and hence response to intervention.</a:t>
            </a:r>
          </a:p>
          <a:p>
            <a:pPr>
              <a:defRPr/>
            </a:pPr>
            <a:endParaRPr lang="en-GB" sz="2400" smtClean="0"/>
          </a:p>
          <a:p>
            <a:pPr>
              <a:defRPr/>
            </a:pPr>
            <a:r>
              <a:rPr lang="en-GB" sz="2400" smtClean="0"/>
              <a:t>Develop better, more accurate diagnostic tests and diagnostic test batteries </a:t>
            </a:r>
            <a:r>
              <a:rPr lang="en-GB" sz="1400" smtClean="0"/>
              <a:t>(Cochrane Collaboration)</a:t>
            </a:r>
          </a:p>
        </p:txBody>
      </p:sp>
      <p:pic>
        <p:nvPicPr>
          <p:cNvPr id="120836" name="Picture 4" descr="MCj04174320000[1]"/>
          <p:cNvPicPr>
            <a:picLocks noChangeAspect="1" noChangeArrowheads="1"/>
          </p:cNvPicPr>
          <p:nvPr/>
        </p:nvPicPr>
        <p:blipFill>
          <a:blip r:embed="rId3" cstate="print"/>
          <a:srcRect/>
          <a:stretch>
            <a:fillRect/>
          </a:stretch>
        </p:blipFill>
        <p:spPr bwMode="auto">
          <a:xfrm>
            <a:off x="7631113" y="5103813"/>
            <a:ext cx="1512887" cy="1754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lstStyle/>
          <a:p>
            <a:pPr>
              <a:defRPr/>
            </a:pPr>
            <a:r>
              <a:rPr lang="en-GB" smtClean="0"/>
              <a:t>What do we need to do (Step 2):</a:t>
            </a:r>
          </a:p>
        </p:txBody>
      </p:sp>
      <p:sp>
        <p:nvSpPr>
          <p:cNvPr id="423939" name="Rectangle 3"/>
          <p:cNvSpPr>
            <a:spLocks noGrp="1" noChangeArrowheads="1"/>
          </p:cNvSpPr>
          <p:nvPr>
            <p:ph type="body" idx="1"/>
          </p:nvPr>
        </p:nvSpPr>
        <p:spPr/>
        <p:txBody>
          <a:bodyPr/>
          <a:lstStyle/>
          <a:p>
            <a:pPr>
              <a:defRPr/>
            </a:pPr>
            <a:r>
              <a:rPr lang="en-GB" smtClean="0"/>
              <a:t>Once we have better definitions of the population and the way to measure change then:</a:t>
            </a:r>
          </a:p>
          <a:p>
            <a:pPr>
              <a:defRPr/>
            </a:pPr>
            <a:endParaRPr lang="en-GB" smtClean="0"/>
          </a:p>
          <a:p>
            <a:pPr>
              <a:defRPr/>
            </a:pPr>
            <a:r>
              <a:rPr lang="en-GB" smtClean="0"/>
              <a:t>Intervene with disease modifying agents.</a:t>
            </a:r>
          </a:p>
          <a:p>
            <a:pPr>
              <a:defRPr/>
            </a:pPr>
            <a:r>
              <a:rPr lang="en-GB" smtClean="0"/>
              <a:t>Intervene with large, population based risk factor modification studies.</a:t>
            </a:r>
          </a:p>
          <a:p>
            <a:pPr>
              <a:defRPr/>
            </a:pPr>
            <a:endParaRPr lang="en-GB" smtClean="0"/>
          </a:p>
        </p:txBody>
      </p:sp>
      <p:pic>
        <p:nvPicPr>
          <p:cNvPr id="121860" name="Picture 4" descr="MCj04174320000[1]"/>
          <p:cNvPicPr>
            <a:picLocks noChangeAspect="1" noChangeArrowheads="1"/>
          </p:cNvPicPr>
          <p:nvPr/>
        </p:nvPicPr>
        <p:blipFill>
          <a:blip r:embed="rId3" cstate="print"/>
          <a:srcRect/>
          <a:stretch>
            <a:fillRect/>
          </a:stretch>
        </p:blipFill>
        <p:spPr bwMode="auto">
          <a:xfrm>
            <a:off x="7631113" y="5103813"/>
            <a:ext cx="1512887" cy="1754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p:txBody>
          <a:bodyPr/>
          <a:lstStyle/>
          <a:p>
            <a:pPr>
              <a:defRPr/>
            </a:pPr>
            <a:r>
              <a:rPr lang="en-GB" smtClean="0"/>
              <a:t>What do we need to do (Step 3):</a:t>
            </a:r>
          </a:p>
        </p:txBody>
      </p:sp>
      <p:sp>
        <p:nvSpPr>
          <p:cNvPr id="425987" name="Rectangle 3"/>
          <p:cNvSpPr>
            <a:spLocks noGrp="1" noChangeArrowheads="1"/>
          </p:cNvSpPr>
          <p:nvPr>
            <p:ph type="body" idx="1"/>
          </p:nvPr>
        </p:nvSpPr>
        <p:spPr/>
        <p:txBody>
          <a:bodyPr/>
          <a:lstStyle/>
          <a:p>
            <a:pPr>
              <a:lnSpc>
                <a:spcPct val="91000"/>
              </a:lnSpc>
              <a:defRPr/>
            </a:pPr>
            <a:r>
              <a:rPr lang="en-GB" sz="2400" smtClean="0"/>
              <a:t>Start preparing clinical services for a changed approach to managing patients:</a:t>
            </a:r>
          </a:p>
          <a:p>
            <a:pPr>
              <a:lnSpc>
                <a:spcPct val="91000"/>
              </a:lnSpc>
              <a:defRPr/>
            </a:pPr>
            <a:endParaRPr lang="en-GB" sz="2400" smtClean="0"/>
          </a:p>
          <a:p>
            <a:pPr>
              <a:lnSpc>
                <a:spcPct val="91000"/>
              </a:lnSpc>
              <a:defRPr/>
            </a:pPr>
            <a:r>
              <a:rPr lang="en-GB" sz="2400" smtClean="0"/>
              <a:t>This anticipates:</a:t>
            </a:r>
          </a:p>
          <a:p>
            <a:pPr lvl="1">
              <a:lnSpc>
                <a:spcPct val="90000"/>
              </a:lnSpc>
              <a:defRPr/>
            </a:pPr>
            <a:r>
              <a:rPr lang="en-GB" sz="2000" smtClean="0"/>
              <a:t>Early identification</a:t>
            </a:r>
          </a:p>
          <a:p>
            <a:pPr lvl="1">
              <a:lnSpc>
                <a:spcPct val="90000"/>
              </a:lnSpc>
              <a:defRPr/>
            </a:pPr>
            <a:r>
              <a:rPr lang="en-GB" sz="2000" smtClean="0"/>
              <a:t>More comprehensive diagnostic work up</a:t>
            </a:r>
          </a:p>
          <a:p>
            <a:pPr lvl="1">
              <a:lnSpc>
                <a:spcPct val="90000"/>
              </a:lnSpc>
              <a:defRPr/>
            </a:pPr>
            <a:r>
              <a:rPr lang="en-GB" sz="2000" smtClean="0"/>
              <a:t>More aggressive intervention</a:t>
            </a:r>
          </a:p>
          <a:p>
            <a:pPr lvl="1">
              <a:lnSpc>
                <a:spcPct val="90000"/>
              </a:lnSpc>
              <a:defRPr/>
            </a:pPr>
            <a:r>
              <a:rPr lang="en-GB" sz="2000" smtClean="0"/>
              <a:t>Leading on population based interventions: </a:t>
            </a:r>
          </a:p>
          <a:p>
            <a:pPr lvl="2">
              <a:lnSpc>
                <a:spcPct val="90000"/>
              </a:lnSpc>
              <a:defRPr/>
            </a:pPr>
            <a:endParaRPr lang="en-GB" sz="1800" smtClean="0"/>
          </a:p>
          <a:p>
            <a:pPr lvl="2">
              <a:lnSpc>
                <a:spcPct val="90000"/>
              </a:lnSpc>
              <a:defRPr/>
            </a:pPr>
            <a:r>
              <a:rPr lang="en-GB" sz="1800" smtClean="0"/>
              <a:t>Health Heart = Healthy Mind</a:t>
            </a:r>
          </a:p>
          <a:p>
            <a:pPr lvl="2">
              <a:lnSpc>
                <a:spcPct val="90000"/>
              </a:lnSpc>
              <a:defRPr/>
            </a:pPr>
            <a:endParaRPr lang="en-GB" sz="1800" smtClean="0"/>
          </a:p>
          <a:p>
            <a:pPr>
              <a:lnSpc>
                <a:spcPct val="91000"/>
              </a:lnSpc>
              <a:defRPr/>
            </a:pPr>
            <a:r>
              <a:rPr lang="en-GB" sz="2400" smtClean="0"/>
              <a:t>Bolster research environment in NHS</a:t>
            </a:r>
          </a:p>
          <a:p>
            <a:pPr>
              <a:lnSpc>
                <a:spcPct val="91000"/>
              </a:lnSpc>
              <a:defRPr/>
            </a:pPr>
            <a:endParaRPr lang="en-GB" sz="2400" smtClean="0"/>
          </a:p>
          <a:p>
            <a:pPr>
              <a:lnSpc>
                <a:spcPct val="91000"/>
              </a:lnSpc>
              <a:defRPr/>
            </a:pPr>
            <a:endParaRPr lang="en-GB" sz="2400" smtClean="0"/>
          </a:p>
        </p:txBody>
      </p:sp>
      <p:pic>
        <p:nvPicPr>
          <p:cNvPr id="122884" name="Picture 4" descr="MCj04352740000[1]"/>
          <p:cNvPicPr>
            <a:picLocks noChangeAspect="1" noChangeArrowheads="1"/>
          </p:cNvPicPr>
          <p:nvPr/>
        </p:nvPicPr>
        <p:blipFill>
          <a:blip r:embed="rId3" cstate="print"/>
          <a:srcRect/>
          <a:stretch>
            <a:fillRect/>
          </a:stretch>
        </p:blipFill>
        <p:spPr bwMode="auto">
          <a:xfrm>
            <a:off x="6804025" y="5734050"/>
            <a:ext cx="2085975" cy="101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79FCF"/>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68313" y="188913"/>
            <a:ext cx="8229600" cy="782637"/>
          </a:xfrm>
        </p:spPr>
        <p:txBody>
          <a:bodyPr/>
          <a:lstStyle/>
          <a:p>
            <a:pPr>
              <a:defRPr/>
            </a:pPr>
            <a:r>
              <a:rPr lang="en-GB" sz="3200" smtClean="0"/>
              <a:t>Fibril formation</a:t>
            </a:r>
          </a:p>
        </p:txBody>
      </p:sp>
      <p:pic>
        <p:nvPicPr>
          <p:cNvPr id="22531" name="Picture 3"/>
          <p:cNvPicPr>
            <a:picLocks noChangeAspect="1" noChangeArrowheads="1"/>
          </p:cNvPicPr>
          <p:nvPr/>
        </p:nvPicPr>
        <p:blipFill>
          <a:blip r:embed="rId3" cstate="print"/>
          <a:srcRect/>
          <a:stretch>
            <a:fillRect/>
          </a:stretch>
        </p:blipFill>
        <p:spPr bwMode="auto">
          <a:xfrm>
            <a:off x="412750" y="765175"/>
            <a:ext cx="8316913" cy="4914900"/>
          </a:xfrm>
          <a:prstGeom prst="rect">
            <a:avLst/>
          </a:prstGeom>
          <a:noFill/>
          <a:ln w="9525">
            <a:noFill/>
            <a:miter lim="800000"/>
            <a:headEnd/>
            <a:tailEnd/>
          </a:ln>
        </p:spPr>
      </p:pic>
      <p:sp>
        <p:nvSpPr>
          <p:cNvPr id="22532" name="Text Box 4"/>
          <p:cNvSpPr txBox="1">
            <a:spLocks noChangeArrowheads="1"/>
          </p:cNvSpPr>
          <p:nvPr/>
        </p:nvSpPr>
        <p:spPr bwMode="auto">
          <a:xfrm>
            <a:off x="87313" y="4387850"/>
            <a:ext cx="1147762" cy="396875"/>
          </a:xfrm>
          <a:prstGeom prst="rect">
            <a:avLst/>
          </a:prstGeom>
          <a:solidFill>
            <a:schemeClr val="bg1"/>
          </a:solidFill>
          <a:ln w="9525">
            <a:noFill/>
            <a:miter lim="800000"/>
            <a:headEnd/>
            <a:tailEnd/>
          </a:ln>
        </p:spPr>
        <p:txBody>
          <a:bodyPr wrap="none">
            <a:spAutoFit/>
          </a:bodyPr>
          <a:lstStyle/>
          <a:p>
            <a:r>
              <a:rPr lang="el-GR" sz="2000"/>
              <a:t>β</a:t>
            </a:r>
            <a:r>
              <a:rPr lang="en-GB" sz="2000"/>
              <a:t> sheets</a:t>
            </a:r>
            <a:endParaRPr lang="el-GR" sz="2000"/>
          </a:p>
        </p:txBody>
      </p:sp>
      <p:pic>
        <p:nvPicPr>
          <p:cNvPr id="22533" name="Picture 5"/>
          <p:cNvPicPr>
            <a:picLocks noChangeAspect="1" noChangeArrowheads="1"/>
          </p:cNvPicPr>
          <p:nvPr/>
        </p:nvPicPr>
        <p:blipFill>
          <a:blip r:embed="rId4" cstate="print"/>
          <a:srcRect/>
          <a:stretch>
            <a:fillRect/>
          </a:stretch>
        </p:blipFill>
        <p:spPr bwMode="auto">
          <a:xfrm>
            <a:off x="71438" y="4724400"/>
            <a:ext cx="3563937" cy="2054225"/>
          </a:xfrm>
          <a:prstGeom prst="rect">
            <a:avLst/>
          </a:prstGeom>
          <a:noFill/>
          <a:ln w="9525">
            <a:noFill/>
            <a:miter lim="800000"/>
            <a:headEnd/>
            <a:tailEnd/>
          </a:ln>
        </p:spPr>
      </p:pic>
      <p:sp>
        <p:nvSpPr>
          <p:cNvPr id="22534" name="Text Box 6"/>
          <p:cNvSpPr txBox="1">
            <a:spLocks noChangeArrowheads="1"/>
          </p:cNvSpPr>
          <p:nvPr/>
        </p:nvSpPr>
        <p:spPr bwMode="auto">
          <a:xfrm>
            <a:off x="6227763" y="5630863"/>
            <a:ext cx="2579687" cy="214312"/>
          </a:xfrm>
          <a:prstGeom prst="rect">
            <a:avLst/>
          </a:prstGeom>
          <a:noFill/>
          <a:ln w="9525">
            <a:noFill/>
            <a:miter lim="800000"/>
            <a:headEnd/>
            <a:tailEnd/>
          </a:ln>
        </p:spPr>
        <p:txBody>
          <a:bodyPr wrap="none">
            <a:spAutoFit/>
          </a:bodyPr>
          <a:lstStyle/>
          <a:p>
            <a:r>
              <a:rPr lang="en-GB" sz="800"/>
              <a:t>Adapted from: talaga.rutgers.edu/research/index.php</a:t>
            </a:r>
          </a:p>
        </p:txBody>
      </p:sp>
      <p:sp>
        <p:nvSpPr>
          <p:cNvPr id="22535" name="Text Box 7"/>
          <p:cNvSpPr txBox="1">
            <a:spLocks noChangeArrowheads="1"/>
          </p:cNvSpPr>
          <p:nvPr/>
        </p:nvSpPr>
        <p:spPr bwMode="auto">
          <a:xfrm>
            <a:off x="3708400" y="6067425"/>
            <a:ext cx="5359400" cy="457200"/>
          </a:xfrm>
          <a:prstGeom prst="rect">
            <a:avLst/>
          </a:prstGeom>
          <a:noFill/>
          <a:ln w="9525">
            <a:noFill/>
            <a:miter lim="800000"/>
            <a:headEnd/>
            <a:tailEnd/>
          </a:ln>
        </p:spPr>
        <p:txBody>
          <a:bodyPr wrap="none">
            <a:spAutoFit/>
          </a:bodyPr>
          <a:lstStyle/>
          <a:p>
            <a:r>
              <a:rPr lang="en-GB" sz="2400"/>
              <a:t>- A</a:t>
            </a:r>
            <a:r>
              <a:rPr lang="el-GR" sz="2400"/>
              <a:t>β</a:t>
            </a:r>
            <a:r>
              <a:rPr lang="en-GB" sz="2400" baseline="-25000"/>
              <a:t>1-42</a:t>
            </a:r>
            <a:r>
              <a:rPr lang="en-GB" sz="2400"/>
              <a:t> aggregates much more readily</a:t>
            </a:r>
          </a:p>
        </p:txBody>
      </p:sp>
      <p:sp>
        <p:nvSpPr>
          <p:cNvPr id="22536" name="Text Box 8"/>
          <p:cNvSpPr txBox="1">
            <a:spLocks noChangeArrowheads="1"/>
          </p:cNvSpPr>
          <p:nvPr/>
        </p:nvSpPr>
        <p:spPr bwMode="auto">
          <a:xfrm>
            <a:off x="7797800" y="692150"/>
            <a:ext cx="1022350" cy="366713"/>
          </a:xfrm>
          <a:prstGeom prst="rect">
            <a:avLst/>
          </a:prstGeom>
          <a:noFill/>
          <a:ln w="9525">
            <a:noFill/>
            <a:miter lim="800000"/>
            <a:headEnd/>
            <a:tailEnd/>
          </a:ln>
        </p:spPr>
        <p:txBody>
          <a:bodyPr wrap="none">
            <a:spAutoFit/>
          </a:bodyPr>
          <a:lstStyle/>
          <a:p>
            <a:r>
              <a:rPr lang="en-GB"/>
              <a:t>7-10 nm</a:t>
            </a:r>
          </a:p>
        </p:txBody>
      </p:sp>
      <p:sp>
        <p:nvSpPr>
          <p:cNvPr id="22537" name="Text Box 9"/>
          <p:cNvSpPr txBox="1">
            <a:spLocks noChangeArrowheads="1"/>
          </p:cNvSpPr>
          <p:nvPr/>
        </p:nvSpPr>
        <p:spPr bwMode="auto">
          <a:xfrm>
            <a:off x="431800" y="2349500"/>
            <a:ext cx="1908175" cy="1200150"/>
          </a:xfrm>
          <a:prstGeom prst="rect">
            <a:avLst/>
          </a:prstGeom>
          <a:solidFill>
            <a:srgbClr val="CC99FF">
              <a:alpha val="27058"/>
            </a:srgbClr>
          </a:solidFill>
          <a:ln w="9525">
            <a:solidFill>
              <a:schemeClr val="tx1"/>
            </a:solidFill>
            <a:miter lim="800000"/>
            <a:headEnd/>
            <a:tailEnd/>
          </a:ln>
        </p:spPr>
        <p:txBody>
          <a:bodyPr>
            <a:spAutoFit/>
          </a:bodyPr>
          <a:lstStyle/>
          <a:p>
            <a:r>
              <a:rPr lang="en-GB"/>
              <a:t>- concentration</a:t>
            </a:r>
          </a:p>
          <a:p>
            <a:pPr>
              <a:buFontTx/>
              <a:buChar char="-"/>
            </a:pPr>
            <a:r>
              <a:rPr lang="en-GB"/>
              <a:t> acidic pH</a:t>
            </a:r>
          </a:p>
          <a:p>
            <a:pPr>
              <a:buFontTx/>
              <a:buChar char="-"/>
            </a:pPr>
            <a:r>
              <a:rPr lang="en-GB"/>
              <a:t> metal ions</a:t>
            </a:r>
          </a:p>
          <a:p>
            <a:pPr>
              <a:buFontTx/>
              <a:buChar char="-"/>
            </a:pPr>
            <a:r>
              <a:rPr lang="en-GB"/>
              <a:t> oxidative stress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defRPr/>
            </a:pPr>
            <a:r>
              <a:rPr lang="en-GB" smtClean="0"/>
              <a:t>Tau Hyperphosphorylation</a:t>
            </a:r>
          </a:p>
        </p:txBody>
      </p:sp>
      <p:sp>
        <p:nvSpPr>
          <p:cNvPr id="27651" name="Rectangle 3"/>
          <p:cNvSpPr>
            <a:spLocks noGrp="1" noChangeArrowheads="1"/>
          </p:cNvSpPr>
          <p:nvPr>
            <p:ph type="body" idx="1"/>
          </p:nvPr>
        </p:nvSpPr>
        <p:spPr/>
        <p:txBody>
          <a:bodyPr/>
          <a:lstStyle/>
          <a:p>
            <a:pPr>
              <a:defRPr/>
            </a:pPr>
            <a:r>
              <a:rPr lang="en-GB" smtClean="0"/>
              <a:t>Second key pathological lesion</a:t>
            </a:r>
          </a:p>
          <a:p>
            <a:pPr>
              <a:defRPr/>
            </a:pPr>
            <a:endParaRPr lang="en-GB" smtClean="0"/>
          </a:p>
          <a:p>
            <a:pPr lvl="1">
              <a:defRPr/>
            </a:pPr>
            <a:r>
              <a:rPr lang="en-GB" smtClean="0"/>
              <a:t>May be downstream effect of A</a:t>
            </a:r>
            <a:r>
              <a:rPr lang="en-GB" smtClean="0">
                <a:latin typeface="Symbol" pitchFamily="18" charset="2"/>
              </a:rPr>
              <a:t>b </a:t>
            </a:r>
            <a:r>
              <a:rPr lang="en-GB" smtClean="0"/>
              <a:t>toxicity to mitochondria</a:t>
            </a:r>
          </a:p>
          <a:p>
            <a:pPr>
              <a:defRPr/>
            </a:pPr>
            <a:endParaRPr lang="en-GB" smtClean="0"/>
          </a:p>
          <a:p>
            <a:pPr lvl="1">
              <a:defRPr/>
            </a:pPr>
            <a:r>
              <a:rPr lang="en-GB" smtClean="0"/>
              <a:t>Tau and phospho-tau are measurable in CSF and elevations of both have been associated with Alzheimer’s disease.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398838" y="649288"/>
            <a:ext cx="2063750" cy="327025"/>
          </a:xfrm>
        </p:spPr>
        <p:txBody>
          <a:bodyPr/>
          <a:lstStyle/>
          <a:p>
            <a:pPr>
              <a:defRPr/>
            </a:pPr>
            <a:r>
              <a:rPr lang="en-GB" sz="1800" smtClean="0">
                <a:solidFill>
                  <a:schemeClr val="bg1"/>
                </a:solidFill>
                <a:effectLst>
                  <a:outerShdw blurRad="38100" dist="38100" dir="2700000" algn="tl">
                    <a:srgbClr val="C0C0C0"/>
                  </a:outerShdw>
                </a:effectLst>
              </a:rPr>
              <a:t>Tau</a:t>
            </a:r>
          </a:p>
        </p:txBody>
      </p:sp>
      <p:pic>
        <p:nvPicPr>
          <p:cNvPr id="24579" name="Picture 3"/>
          <p:cNvPicPr>
            <a:picLocks noChangeAspect="1" noChangeArrowheads="1"/>
          </p:cNvPicPr>
          <p:nvPr/>
        </p:nvPicPr>
        <p:blipFill>
          <a:blip r:embed="rId3" cstate="print"/>
          <a:srcRect/>
          <a:stretch>
            <a:fillRect/>
          </a:stretch>
        </p:blipFill>
        <p:spPr bwMode="auto">
          <a:xfrm>
            <a:off x="107950" y="487363"/>
            <a:ext cx="5503863" cy="5894387"/>
          </a:xfrm>
          <a:prstGeom prst="rect">
            <a:avLst/>
          </a:prstGeom>
          <a:noFill/>
          <a:ln w="9525">
            <a:noFill/>
            <a:miter lim="800000"/>
            <a:headEnd/>
            <a:tailEnd/>
          </a:ln>
        </p:spPr>
      </p:pic>
      <p:sp>
        <p:nvSpPr>
          <p:cNvPr id="24580" name="Rectangle 4"/>
          <p:cNvSpPr>
            <a:spLocks noChangeArrowheads="1"/>
          </p:cNvSpPr>
          <p:nvPr/>
        </p:nvSpPr>
        <p:spPr bwMode="auto">
          <a:xfrm>
            <a:off x="5619750" y="1352550"/>
            <a:ext cx="3457575" cy="1114425"/>
          </a:xfrm>
          <a:prstGeom prst="rect">
            <a:avLst/>
          </a:prstGeom>
          <a:noFill/>
          <a:ln w="9525">
            <a:noFill/>
            <a:miter lim="800000"/>
            <a:headEnd/>
            <a:tailEnd/>
          </a:ln>
        </p:spPr>
        <p:txBody>
          <a:bodyPr>
            <a:spAutoFit/>
          </a:bodyPr>
          <a:lstStyle/>
          <a:p>
            <a:pPr>
              <a:lnSpc>
                <a:spcPct val="120000"/>
              </a:lnSpc>
            </a:pPr>
            <a:r>
              <a:rPr lang="en-GB" sz="1400" b="1"/>
              <a:t>In healthy neurons, tau proteins bind</a:t>
            </a:r>
          </a:p>
          <a:p>
            <a:pPr>
              <a:lnSpc>
                <a:spcPct val="120000"/>
              </a:lnSpc>
            </a:pPr>
            <a:r>
              <a:rPr lang="en-GB" sz="1400" b="1"/>
              <a:t>and stabilize the microtubules that</a:t>
            </a:r>
          </a:p>
          <a:p>
            <a:pPr>
              <a:lnSpc>
                <a:spcPct val="120000"/>
              </a:lnSpc>
            </a:pPr>
            <a:r>
              <a:rPr lang="en-GB" sz="1400" b="1"/>
              <a:t>transport large molecules along the</a:t>
            </a:r>
          </a:p>
          <a:p>
            <a:pPr>
              <a:lnSpc>
                <a:spcPct val="120000"/>
              </a:lnSpc>
            </a:pPr>
            <a:r>
              <a:rPr lang="en-GB" sz="1400" b="1"/>
              <a:t>neuron’s axon and dendrites.</a:t>
            </a:r>
          </a:p>
        </p:txBody>
      </p:sp>
      <p:sp>
        <p:nvSpPr>
          <p:cNvPr id="24581" name="Rectangle 5"/>
          <p:cNvSpPr>
            <a:spLocks noChangeArrowheads="1"/>
          </p:cNvSpPr>
          <p:nvPr/>
        </p:nvSpPr>
        <p:spPr bwMode="auto">
          <a:xfrm>
            <a:off x="5710238" y="4160838"/>
            <a:ext cx="3276600" cy="858837"/>
          </a:xfrm>
          <a:prstGeom prst="rect">
            <a:avLst/>
          </a:prstGeom>
          <a:noFill/>
          <a:ln w="9525">
            <a:noFill/>
            <a:miter lim="800000"/>
            <a:headEnd/>
            <a:tailEnd/>
          </a:ln>
        </p:spPr>
        <p:txBody>
          <a:bodyPr>
            <a:spAutoFit/>
          </a:bodyPr>
          <a:lstStyle/>
          <a:p>
            <a:pPr>
              <a:lnSpc>
                <a:spcPct val="120000"/>
              </a:lnSpc>
            </a:pPr>
            <a:r>
              <a:rPr lang="en-GB" sz="1400" b="1"/>
              <a:t>Hyperphosphorylated tau detach from the microtubules and form paired helical filaments and tangles.</a:t>
            </a:r>
          </a:p>
        </p:txBody>
      </p:sp>
      <p:sp>
        <p:nvSpPr>
          <p:cNvPr id="24582" name="Text Box 6"/>
          <p:cNvSpPr txBox="1">
            <a:spLocks noChangeArrowheads="1"/>
          </p:cNvSpPr>
          <p:nvPr/>
        </p:nvSpPr>
        <p:spPr bwMode="auto">
          <a:xfrm>
            <a:off x="323850" y="6378575"/>
            <a:ext cx="3273425" cy="214313"/>
          </a:xfrm>
          <a:prstGeom prst="rect">
            <a:avLst/>
          </a:prstGeom>
          <a:noFill/>
          <a:ln w="9525">
            <a:noFill/>
            <a:miter lim="800000"/>
            <a:headEnd/>
            <a:tailEnd/>
          </a:ln>
        </p:spPr>
        <p:txBody>
          <a:bodyPr wrap="none">
            <a:spAutoFit/>
          </a:bodyPr>
          <a:lstStyle/>
          <a:p>
            <a:r>
              <a:rPr lang="en-GB" sz="800"/>
              <a:t>Adapted from: Wolfe MS (2006) Scientific American 294 (5), 72-79.  </a:t>
            </a:r>
          </a:p>
        </p:txBody>
      </p:sp>
      <p:sp>
        <p:nvSpPr>
          <p:cNvPr id="24583" name="Line 7"/>
          <p:cNvSpPr>
            <a:spLocks noChangeShapeType="1"/>
          </p:cNvSpPr>
          <p:nvPr/>
        </p:nvSpPr>
        <p:spPr bwMode="auto">
          <a:xfrm>
            <a:off x="7235825" y="5084763"/>
            <a:ext cx="0" cy="792162"/>
          </a:xfrm>
          <a:prstGeom prst="line">
            <a:avLst/>
          </a:prstGeom>
          <a:noFill/>
          <a:ln w="9525">
            <a:solidFill>
              <a:schemeClr val="tx1"/>
            </a:solidFill>
            <a:round/>
            <a:headEnd/>
            <a:tailEnd type="triangle" w="med" len="med"/>
          </a:ln>
        </p:spPr>
        <p:txBody>
          <a:bodyPr/>
          <a:lstStyle/>
          <a:p>
            <a:endParaRPr lang="en-GB"/>
          </a:p>
        </p:txBody>
      </p:sp>
      <p:sp>
        <p:nvSpPr>
          <p:cNvPr id="24584" name="Text Box 8"/>
          <p:cNvSpPr txBox="1">
            <a:spLocks noChangeArrowheads="1"/>
          </p:cNvSpPr>
          <p:nvPr/>
        </p:nvSpPr>
        <p:spPr bwMode="auto">
          <a:xfrm>
            <a:off x="5580063" y="6040438"/>
            <a:ext cx="3536950" cy="366712"/>
          </a:xfrm>
          <a:prstGeom prst="rect">
            <a:avLst/>
          </a:prstGeom>
          <a:noFill/>
          <a:ln w="9525">
            <a:noFill/>
            <a:miter lim="800000"/>
            <a:headEnd/>
            <a:tailEnd/>
          </a:ln>
        </p:spPr>
        <p:txBody>
          <a:bodyPr wrap="none">
            <a:spAutoFit/>
          </a:bodyPr>
          <a:lstStyle/>
          <a:p>
            <a:r>
              <a:rPr lang="en-GB" b="1"/>
              <a:t>Disruption of cellular transport</a:t>
            </a:r>
            <a:endParaRPr lang="en-US" b="1"/>
          </a:p>
        </p:txBody>
      </p:sp>
      <p:sp>
        <p:nvSpPr>
          <p:cNvPr id="24585" name="Text Box 9"/>
          <p:cNvSpPr txBox="1">
            <a:spLocks noChangeArrowheads="1"/>
          </p:cNvSpPr>
          <p:nvPr/>
        </p:nvSpPr>
        <p:spPr bwMode="auto">
          <a:xfrm>
            <a:off x="4211638" y="1387475"/>
            <a:ext cx="838200" cy="244475"/>
          </a:xfrm>
          <a:prstGeom prst="rect">
            <a:avLst/>
          </a:prstGeom>
          <a:noFill/>
          <a:ln w="9525">
            <a:noFill/>
            <a:miter lim="800000"/>
            <a:headEnd/>
            <a:tailEnd/>
          </a:ln>
        </p:spPr>
        <p:txBody>
          <a:bodyPr wrap="none">
            <a:spAutoFit/>
          </a:bodyPr>
          <a:lstStyle/>
          <a:p>
            <a:r>
              <a:rPr lang="en-GB" sz="1000" i="1"/>
              <a:t>microtubule</a:t>
            </a:r>
            <a:endParaRPr lang="en-US" sz="1000" i="1"/>
          </a:p>
        </p:txBody>
      </p:sp>
      <p:sp>
        <p:nvSpPr>
          <p:cNvPr id="24586" name="Text Box 10"/>
          <p:cNvSpPr txBox="1">
            <a:spLocks noChangeArrowheads="1"/>
          </p:cNvSpPr>
          <p:nvPr/>
        </p:nvSpPr>
        <p:spPr bwMode="auto">
          <a:xfrm>
            <a:off x="3779838" y="2824163"/>
            <a:ext cx="555625" cy="244475"/>
          </a:xfrm>
          <a:prstGeom prst="rect">
            <a:avLst/>
          </a:prstGeom>
          <a:noFill/>
          <a:ln w="9525">
            <a:noFill/>
            <a:miter lim="800000"/>
            <a:headEnd/>
            <a:tailEnd/>
          </a:ln>
        </p:spPr>
        <p:txBody>
          <a:bodyPr wrap="none">
            <a:spAutoFit/>
          </a:bodyPr>
          <a:lstStyle/>
          <a:p>
            <a:r>
              <a:rPr lang="en-GB" sz="1000"/>
              <a:t>tubulin</a:t>
            </a:r>
            <a:endParaRPr lang="en-US" sz="1000"/>
          </a:p>
        </p:txBody>
      </p:sp>
      <p:sp>
        <p:nvSpPr>
          <p:cNvPr id="24587" name="Text Box 11"/>
          <p:cNvSpPr txBox="1">
            <a:spLocks noChangeArrowheads="1"/>
          </p:cNvSpPr>
          <p:nvPr/>
        </p:nvSpPr>
        <p:spPr bwMode="auto">
          <a:xfrm>
            <a:off x="3327400" y="2533650"/>
            <a:ext cx="358775" cy="244475"/>
          </a:xfrm>
          <a:prstGeom prst="rect">
            <a:avLst/>
          </a:prstGeom>
          <a:noFill/>
          <a:ln w="9525">
            <a:noFill/>
            <a:miter lim="800000"/>
            <a:headEnd/>
            <a:tailEnd/>
          </a:ln>
        </p:spPr>
        <p:txBody>
          <a:bodyPr wrap="none">
            <a:spAutoFit/>
          </a:bodyPr>
          <a:lstStyle/>
          <a:p>
            <a:r>
              <a:rPr lang="en-GB" sz="1000"/>
              <a:t>tau</a:t>
            </a:r>
            <a:endParaRPr lang="en-US" sz="1000"/>
          </a:p>
        </p:txBody>
      </p:sp>
      <p:sp>
        <p:nvSpPr>
          <p:cNvPr id="24588" name="Line 12"/>
          <p:cNvSpPr>
            <a:spLocks noChangeShapeType="1"/>
          </p:cNvSpPr>
          <p:nvPr/>
        </p:nvSpPr>
        <p:spPr bwMode="auto">
          <a:xfrm flipH="1">
            <a:off x="4140200" y="2565400"/>
            <a:ext cx="215900" cy="287338"/>
          </a:xfrm>
          <a:prstGeom prst="line">
            <a:avLst/>
          </a:prstGeom>
          <a:noFill/>
          <a:ln w="12700">
            <a:solidFill>
              <a:schemeClr val="tx1"/>
            </a:solidFill>
            <a:round/>
            <a:headEnd/>
            <a:tailEnd/>
          </a:ln>
        </p:spPr>
        <p:txBody>
          <a:bodyPr/>
          <a:lstStyle/>
          <a:p>
            <a:endParaRPr lang="en-GB"/>
          </a:p>
        </p:txBody>
      </p:sp>
      <p:sp>
        <p:nvSpPr>
          <p:cNvPr id="24589" name="Line 13"/>
          <p:cNvSpPr>
            <a:spLocks noChangeShapeType="1"/>
          </p:cNvSpPr>
          <p:nvPr/>
        </p:nvSpPr>
        <p:spPr bwMode="auto">
          <a:xfrm flipH="1">
            <a:off x="3635375" y="2492375"/>
            <a:ext cx="215900" cy="144463"/>
          </a:xfrm>
          <a:prstGeom prst="line">
            <a:avLst/>
          </a:prstGeom>
          <a:noFill/>
          <a:ln w="12700">
            <a:solidFill>
              <a:schemeClr val="tx1"/>
            </a:solidFill>
            <a:round/>
            <a:headEnd/>
            <a:tailEnd/>
          </a:ln>
        </p:spPr>
        <p:txBody>
          <a:bodyPr/>
          <a:lstStyle/>
          <a:p>
            <a:endParaRPr lang="en-GB"/>
          </a:p>
        </p:txBody>
      </p:sp>
      <p:sp>
        <p:nvSpPr>
          <p:cNvPr id="24590" name="Text Box 14"/>
          <p:cNvSpPr txBox="1">
            <a:spLocks noChangeArrowheads="1"/>
          </p:cNvSpPr>
          <p:nvPr/>
        </p:nvSpPr>
        <p:spPr bwMode="auto">
          <a:xfrm>
            <a:off x="3125788" y="5419725"/>
            <a:ext cx="438150" cy="244475"/>
          </a:xfrm>
          <a:prstGeom prst="rect">
            <a:avLst/>
          </a:prstGeom>
          <a:noFill/>
          <a:ln w="9525">
            <a:noFill/>
            <a:miter lim="800000"/>
            <a:headEnd/>
            <a:tailEnd/>
          </a:ln>
        </p:spPr>
        <p:txBody>
          <a:bodyPr wrap="none">
            <a:spAutoFit/>
          </a:bodyPr>
          <a:lstStyle/>
          <a:p>
            <a:r>
              <a:rPr lang="en-GB" sz="1000"/>
              <a:t>PHF</a:t>
            </a:r>
            <a:endParaRPr lang="en-US" sz="10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a:defRPr/>
            </a:pPr>
            <a:endParaRPr lang="en-US" smtClean="0"/>
          </a:p>
        </p:txBody>
      </p:sp>
      <p:sp>
        <p:nvSpPr>
          <p:cNvPr id="108547" name="Rectangle 3"/>
          <p:cNvSpPr>
            <a:spLocks noGrp="1" noChangeArrowheads="1"/>
          </p:cNvSpPr>
          <p:nvPr>
            <p:ph type="body" sz="half" idx="2"/>
          </p:nvPr>
        </p:nvSpPr>
        <p:spPr/>
        <p:txBody>
          <a:bodyPr/>
          <a:lstStyle/>
          <a:p>
            <a:pPr>
              <a:defRPr/>
            </a:pPr>
            <a:endParaRPr lang="en-US" sz="2400" smtClean="0"/>
          </a:p>
        </p:txBody>
      </p:sp>
      <p:pic>
        <p:nvPicPr>
          <p:cNvPr id="25604" name="Picture 4"/>
          <p:cNvPicPr>
            <a:picLocks noChangeAspect="1" noChangeArrowheads="1"/>
          </p:cNvPicPr>
          <p:nvPr/>
        </p:nvPicPr>
        <p:blipFill>
          <a:blip r:embed="rId3" cstate="print"/>
          <a:srcRect/>
          <a:stretch>
            <a:fillRect/>
          </a:stretch>
        </p:blipFill>
        <p:spPr bwMode="auto">
          <a:xfrm>
            <a:off x="179388" y="404813"/>
            <a:ext cx="8640762" cy="6145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defRPr/>
            </a:pPr>
            <a:r>
              <a:rPr lang="en-GB" smtClean="0"/>
              <a:t>Recognise pathological sequence</a:t>
            </a:r>
          </a:p>
        </p:txBody>
      </p:sp>
      <p:sp>
        <p:nvSpPr>
          <p:cNvPr id="101379" name="Rectangle 3"/>
          <p:cNvSpPr>
            <a:spLocks noGrp="1" noChangeArrowheads="1"/>
          </p:cNvSpPr>
          <p:nvPr>
            <p:ph type="body" idx="1"/>
          </p:nvPr>
        </p:nvSpPr>
        <p:spPr/>
        <p:txBody>
          <a:bodyPr/>
          <a:lstStyle/>
          <a:p>
            <a:pPr>
              <a:lnSpc>
                <a:spcPct val="81000"/>
              </a:lnSpc>
              <a:defRPr/>
            </a:pPr>
            <a:r>
              <a:rPr lang="en-GB" sz="2400" smtClean="0"/>
              <a:t>A</a:t>
            </a:r>
            <a:r>
              <a:rPr lang="en-GB" sz="2400" smtClean="0">
                <a:latin typeface="Symbol" pitchFamily="18" charset="2"/>
              </a:rPr>
              <a:t>b </a:t>
            </a:r>
            <a:r>
              <a:rPr lang="en-GB" sz="2400" smtClean="0"/>
              <a:t>Oligomerisation</a:t>
            </a:r>
          </a:p>
          <a:p>
            <a:pPr>
              <a:lnSpc>
                <a:spcPct val="81000"/>
              </a:lnSpc>
              <a:defRPr/>
            </a:pPr>
            <a:r>
              <a:rPr lang="en-GB" sz="2400" smtClean="0"/>
              <a:t>Tau hyperphosphorylation</a:t>
            </a:r>
          </a:p>
          <a:p>
            <a:pPr>
              <a:lnSpc>
                <a:spcPct val="81000"/>
              </a:lnSpc>
              <a:defRPr/>
            </a:pPr>
            <a:r>
              <a:rPr lang="en-GB" sz="2400" smtClean="0"/>
              <a:t>Mitochondrial Dysfunction</a:t>
            </a:r>
          </a:p>
          <a:p>
            <a:pPr>
              <a:lnSpc>
                <a:spcPct val="81000"/>
              </a:lnSpc>
              <a:defRPr/>
            </a:pPr>
            <a:r>
              <a:rPr lang="en-GB" sz="2400" smtClean="0"/>
              <a:t>Neuroinflammation</a:t>
            </a:r>
          </a:p>
          <a:p>
            <a:pPr>
              <a:lnSpc>
                <a:spcPct val="81000"/>
              </a:lnSpc>
              <a:defRPr/>
            </a:pPr>
            <a:endParaRPr lang="en-GB" sz="2400" smtClean="0"/>
          </a:p>
          <a:p>
            <a:pPr>
              <a:lnSpc>
                <a:spcPct val="81000"/>
              </a:lnSpc>
              <a:defRPr/>
            </a:pPr>
            <a:r>
              <a:rPr lang="en-GB" sz="2400" smtClean="0"/>
              <a:t>ANY COMBINATION OF ABOVE</a:t>
            </a:r>
          </a:p>
          <a:p>
            <a:pPr>
              <a:lnSpc>
                <a:spcPct val="81000"/>
              </a:lnSpc>
              <a:defRPr/>
            </a:pPr>
            <a:endParaRPr lang="en-GB" sz="2400" smtClean="0"/>
          </a:p>
          <a:p>
            <a:pPr>
              <a:lnSpc>
                <a:spcPct val="81000"/>
              </a:lnSpc>
              <a:defRPr/>
            </a:pPr>
            <a:r>
              <a:rPr lang="en-GB" sz="2400" smtClean="0"/>
              <a:t>Sequence of:</a:t>
            </a:r>
          </a:p>
          <a:p>
            <a:pPr lvl="1">
              <a:lnSpc>
                <a:spcPct val="80000"/>
              </a:lnSpc>
              <a:defRPr/>
            </a:pPr>
            <a:r>
              <a:rPr lang="en-GB" sz="2000" smtClean="0"/>
              <a:t>Synaptotoxicity</a:t>
            </a:r>
          </a:p>
          <a:p>
            <a:pPr lvl="1">
              <a:lnSpc>
                <a:spcPct val="80000"/>
              </a:lnSpc>
              <a:defRPr/>
            </a:pPr>
            <a:r>
              <a:rPr lang="en-GB" sz="2000" smtClean="0"/>
              <a:t>Neurotoxicity</a:t>
            </a:r>
          </a:p>
          <a:p>
            <a:pPr lvl="1">
              <a:lnSpc>
                <a:spcPct val="80000"/>
              </a:lnSpc>
              <a:defRPr/>
            </a:pPr>
            <a:r>
              <a:rPr lang="en-GB" sz="2000" smtClean="0"/>
              <a:t>Neurodegeneration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395288" y="692150"/>
            <a:ext cx="8424862" cy="50419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7651" name="Line 3"/>
          <p:cNvSpPr>
            <a:spLocks noChangeShapeType="1"/>
          </p:cNvSpPr>
          <p:nvPr/>
        </p:nvSpPr>
        <p:spPr bwMode="auto">
          <a:xfrm>
            <a:off x="755650" y="1125538"/>
            <a:ext cx="0" cy="4175125"/>
          </a:xfrm>
          <a:prstGeom prst="line">
            <a:avLst/>
          </a:prstGeom>
          <a:noFill/>
          <a:ln w="9525">
            <a:solidFill>
              <a:schemeClr val="tx1"/>
            </a:solidFill>
            <a:round/>
            <a:headEnd/>
            <a:tailEnd/>
          </a:ln>
        </p:spPr>
        <p:txBody>
          <a:bodyPr/>
          <a:lstStyle/>
          <a:p>
            <a:endParaRPr lang="en-GB"/>
          </a:p>
        </p:txBody>
      </p:sp>
      <p:sp>
        <p:nvSpPr>
          <p:cNvPr id="27652" name="Line 4"/>
          <p:cNvSpPr>
            <a:spLocks noChangeShapeType="1"/>
          </p:cNvSpPr>
          <p:nvPr/>
        </p:nvSpPr>
        <p:spPr bwMode="auto">
          <a:xfrm>
            <a:off x="755650" y="5300663"/>
            <a:ext cx="7704138" cy="0"/>
          </a:xfrm>
          <a:prstGeom prst="line">
            <a:avLst/>
          </a:prstGeom>
          <a:noFill/>
          <a:ln w="9525">
            <a:solidFill>
              <a:schemeClr val="tx1"/>
            </a:solidFill>
            <a:round/>
            <a:headEnd/>
            <a:tailEnd/>
          </a:ln>
        </p:spPr>
        <p:txBody>
          <a:bodyPr/>
          <a:lstStyle/>
          <a:p>
            <a:endParaRPr lang="en-GB"/>
          </a:p>
        </p:txBody>
      </p:sp>
      <p:sp>
        <p:nvSpPr>
          <p:cNvPr id="27653" name="Freeform 5"/>
          <p:cNvSpPr>
            <a:spLocks/>
          </p:cNvSpPr>
          <p:nvPr/>
        </p:nvSpPr>
        <p:spPr bwMode="auto">
          <a:xfrm>
            <a:off x="827088" y="2193925"/>
            <a:ext cx="7345362" cy="2566988"/>
          </a:xfrm>
          <a:custGeom>
            <a:avLst/>
            <a:gdLst>
              <a:gd name="T0" fmla="*/ 0 w 4627"/>
              <a:gd name="T1" fmla="*/ 1594 h 1617"/>
              <a:gd name="T2" fmla="*/ 953 w 4627"/>
              <a:gd name="T3" fmla="*/ 1594 h 1617"/>
              <a:gd name="T4" fmla="*/ 1452 w 4627"/>
              <a:gd name="T5" fmla="*/ 1458 h 1617"/>
              <a:gd name="T6" fmla="*/ 1905 w 4627"/>
              <a:gd name="T7" fmla="*/ 1141 h 1617"/>
              <a:gd name="T8" fmla="*/ 2223 w 4627"/>
              <a:gd name="T9" fmla="*/ 869 h 1617"/>
              <a:gd name="T10" fmla="*/ 2540 w 4627"/>
              <a:gd name="T11" fmla="*/ 597 h 1617"/>
              <a:gd name="T12" fmla="*/ 2813 w 4627"/>
              <a:gd name="T13" fmla="*/ 370 h 1617"/>
              <a:gd name="T14" fmla="*/ 3312 w 4627"/>
              <a:gd name="T15" fmla="*/ 143 h 1617"/>
              <a:gd name="T16" fmla="*/ 3720 w 4627"/>
              <a:gd name="T17" fmla="*/ 52 h 1617"/>
              <a:gd name="T18" fmla="*/ 4128 w 4627"/>
              <a:gd name="T19" fmla="*/ 7 h 1617"/>
              <a:gd name="T20" fmla="*/ 4627 w 4627"/>
              <a:gd name="T21" fmla="*/ 7 h 16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27"/>
              <a:gd name="T34" fmla="*/ 0 h 1617"/>
              <a:gd name="T35" fmla="*/ 4627 w 4627"/>
              <a:gd name="T36" fmla="*/ 1617 h 16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27" h="1617">
                <a:moveTo>
                  <a:pt x="0" y="1594"/>
                </a:moveTo>
                <a:cubicBezTo>
                  <a:pt x="355" y="1605"/>
                  <a:pt x="711" y="1617"/>
                  <a:pt x="953" y="1594"/>
                </a:cubicBezTo>
                <a:cubicBezTo>
                  <a:pt x="1195" y="1571"/>
                  <a:pt x="1293" y="1534"/>
                  <a:pt x="1452" y="1458"/>
                </a:cubicBezTo>
                <a:cubicBezTo>
                  <a:pt x="1611" y="1382"/>
                  <a:pt x="1777" y="1239"/>
                  <a:pt x="1905" y="1141"/>
                </a:cubicBezTo>
                <a:cubicBezTo>
                  <a:pt x="2033" y="1043"/>
                  <a:pt x="2117" y="960"/>
                  <a:pt x="2223" y="869"/>
                </a:cubicBezTo>
                <a:cubicBezTo>
                  <a:pt x="2329" y="778"/>
                  <a:pt x="2442" y="680"/>
                  <a:pt x="2540" y="597"/>
                </a:cubicBezTo>
                <a:cubicBezTo>
                  <a:pt x="2638" y="514"/>
                  <a:pt x="2684" y="446"/>
                  <a:pt x="2813" y="370"/>
                </a:cubicBezTo>
                <a:cubicBezTo>
                  <a:pt x="2942" y="294"/>
                  <a:pt x="3161" y="196"/>
                  <a:pt x="3312" y="143"/>
                </a:cubicBezTo>
                <a:cubicBezTo>
                  <a:pt x="3463" y="90"/>
                  <a:pt x="3584" y="75"/>
                  <a:pt x="3720" y="52"/>
                </a:cubicBezTo>
                <a:cubicBezTo>
                  <a:pt x="3856" y="29"/>
                  <a:pt x="3977" y="14"/>
                  <a:pt x="4128" y="7"/>
                </a:cubicBezTo>
                <a:cubicBezTo>
                  <a:pt x="4279" y="0"/>
                  <a:pt x="4453" y="3"/>
                  <a:pt x="4627" y="7"/>
                </a:cubicBezTo>
              </a:path>
            </a:pathLst>
          </a:custGeom>
          <a:noFill/>
          <a:ln w="19050">
            <a:solidFill>
              <a:srgbClr val="FF0000"/>
            </a:solidFill>
            <a:round/>
            <a:headEnd/>
            <a:tailEnd/>
          </a:ln>
        </p:spPr>
        <p:txBody>
          <a:bodyPr/>
          <a:lstStyle/>
          <a:p>
            <a:endParaRPr lang="en-GB"/>
          </a:p>
        </p:txBody>
      </p:sp>
      <p:sp>
        <p:nvSpPr>
          <p:cNvPr id="27654" name="Freeform 6"/>
          <p:cNvSpPr>
            <a:spLocks/>
          </p:cNvSpPr>
          <p:nvPr/>
        </p:nvSpPr>
        <p:spPr bwMode="auto">
          <a:xfrm>
            <a:off x="827088" y="1184275"/>
            <a:ext cx="7189787" cy="3163888"/>
          </a:xfrm>
          <a:custGeom>
            <a:avLst/>
            <a:gdLst>
              <a:gd name="T0" fmla="*/ 0 w 4529"/>
              <a:gd name="T1" fmla="*/ 8 h 1993"/>
              <a:gd name="T2" fmla="*/ 1225 w 4529"/>
              <a:gd name="T3" fmla="*/ 8 h 1993"/>
              <a:gd name="T4" fmla="*/ 2178 w 4529"/>
              <a:gd name="T5" fmla="*/ 53 h 1993"/>
              <a:gd name="T6" fmla="*/ 3175 w 4529"/>
              <a:gd name="T7" fmla="*/ 144 h 1993"/>
              <a:gd name="T8" fmla="*/ 3720 w 4529"/>
              <a:gd name="T9" fmla="*/ 280 h 1993"/>
              <a:gd name="T10" fmla="*/ 4083 w 4529"/>
              <a:gd name="T11" fmla="*/ 552 h 1993"/>
              <a:gd name="T12" fmla="*/ 4264 w 4529"/>
              <a:gd name="T13" fmla="*/ 915 h 1993"/>
              <a:gd name="T14" fmla="*/ 4529 w 4529"/>
              <a:gd name="T15" fmla="*/ 1993 h 1993"/>
              <a:gd name="T16" fmla="*/ 0 60000 65536"/>
              <a:gd name="T17" fmla="*/ 0 60000 65536"/>
              <a:gd name="T18" fmla="*/ 0 60000 65536"/>
              <a:gd name="T19" fmla="*/ 0 60000 65536"/>
              <a:gd name="T20" fmla="*/ 0 60000 65536"/>
              <a:gd name="T21" fmla="*/ 0 60000 65536"/>
              <a:gd name="T22" fmla="*/ 0 60000 65536"/>
              <a:gd name="T23" fmla="*/ 0 60000 65536"/>
              <a:gd name="T24" fmla="*/ 0 w 4529"/>
              <a:gd name="T25" fmla="*/ 0 h 1993"/>
              <a:gd name="T26" fmla="*/ 4529 w 4529"/>
              <a:gd name="T27" fmla="*/ 1993 h 19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29" h="1993">
                <a:moveTo>
                  <a:pt x="0" y="8"/>
                </a:moveTo>
                <a:cubicBezTo>
                  <a:pt x="431" y="4"/>
                  <a:pt x="862" y="0"/>
                  <a:pt x="1225" y="8"/>
                </a:cubicBezTo>
                <a:cubicBezTo>
                  <a:pt x="1588" y="16"/>
                  <a:pt x="1853" y="30"/>
                  <a:pt x="2178" y="53"/>
                </a:cubicBezTo>
                <a:cubicBezTo>
                  <a:pt x="2503" y="76"/>
                  <a:pt x="2918" y="106"/>
                  <a:pt x="3175" y="144"/>
                </a:cubicBezTo>
                <a:cubicBezTo>
                  <a:pt x="3432" y="182"/>
                  <a:pt x="3569" y="212"/>
                  <a:pt x="3720" y="280"/>
                </a:cubicBezTo>
                <a:cubicBezTo>
                  <a:pt x="3871" y="348"/>
                  <a:pt x="3992" y="446"/>
                  <a:pt x="4083" y="552"/>
                </a:cubicBezTo>
                <a:cubicBezTo>
                  <a:pt x="4174" y="658"/>
                  <a:pt x="4190" y="675"/>
                  <a:pt x="4264" y="915"/>
                </a:cubicBezTo>
                <a:cubicBezTo>
                  <a:pt x="4338" y="1155"/>
                  <a:pt x="4474" y="1769"/>
                  <a:pt x="4529" y="1993"/>
                </a:cubicBezTo>
              </a:path>
            </a:pathLst>
          </a:custGeom>
          <a:noFill/>
          <a:ln w="19050">
            <a:solidFill>
              <a:srgbClr val="003366"/>
            </a:solidFill>
            <a:round/>
            <a:headEnd/>
            <a:tailEnd/>
          </a:ln>
        </p:spPr>
        <p:txBody>
          <a:bodyPr/>
          <a:lstStyle/>
          <a:p>
            <a:endParaRPr lang="en-GB"/>
          </a:p>
        </p:txBody>
      </p:sp>
      <p:sp>
        <p:nvSpPr>
          <p:cNvPr id="27655" name="Text Box 7"/>
          <p:cNvSpPr txBox="1">
            <a:spLocks noChangeArrowheads="1"/>
          </p:cNvSpPr>
          <p:nvPr/>
        </p:nvSpPr>
        <p:spPr bwMode="auto">
          <a:xfrm>
            <a:off x="827088" y="836613"/>
            <a:ext cx="2160587" cy="336550"/>
          </a:xfrm>
          <a:prstGeom prst="rect">
            <a:avLst/>
          </a:prstGeom>
          <a:noFill/>
          <a:ln w="9525">
            <a:noFill/>
            <a:miter lim="800000"/>
            <a:headEnd/>
            <a:tailEnd/>
          </a:ln>
        </p:spPr>
        <p:txBody>
          <a:bodyPr>
            <a:spAutoFit/>
          </a:bodyPr>
          <a:lstStyle/>
          <a:p>
            <a:pPr>
              <a:spcBef>
                <a:spcPct val="50000"/>
              </a:spcBef>
            </a:pPr>
            <a:r>
              <a:rPr lang="en-GB" sz="1600">
                <a:solidFill>
                  <a:srgbClr val="003264"/>
                </a:solidFill>
              </a:rPr>
              <a:t>Clinical Changes</a:t>
            </a:r>
          </a:p>
        </p:txBody>
      </p:sp>
      <p:sp>
        <p:nvSpPr>
          <p:cNvPr id="27656" name="Text Box 8"/>
          <p:cNvSpPr txBox="1">
            <a:spLocks noChangeArrowheads="1"/>
          </p:cNvSpPr>
          <p:nvPr/>
        </p:nvSpPr>
        <p:spPr bwMode="auto">
          <a:xfrm>
            <a:off x="827088" y="4868863"/>
            <a:ext cx="2160587" cy="336550"/>
          </a:xfrm>
          <a:prstGeom prst="rect">
            <a:avLst/>
          </a:prstGeom>
          <a:noFill/>
          <a:ln w="9525">
            <a:noFill/>
            <a:miter lim="800000"/>
            <a:headEnd/>
            <a:tailEnd/>
          </a:ln>
        </p:spPr>
        <p:txBody>
          <a:bodyPr>
            <a:spAutoFit/>
          </a:bodyPr>
          <a:lstStyle/>
          <a:p>
            <a:pPr>
              <a:spcBef>
                <a:spcPct val="50000"/>
              </a:spcBef>
            </a:pPr>
            <a:r>
              <a:rPr lang="en-GB" sz="1600">
                <a:solidFill>
                  <a:srgbClr val="FF0000"/>
                </a:solidFill>
              </a:rPr>
              <a:t>Disease</a:t>
            </a:r>
          </a:p>
        </p:txBody>
      </p:sp>
      <p:sp>
        <p:nvSpPr>
          <p:cNvPr id="27657" name="Rectangle 9"/>
          <p:cNvSpPr>
            <a:spLocks noChangeArrowheads="1"/>
          </p:cNvSpPr>
          <p:nvPr/>
        </p:nvSpPr>
        <p:spPr bwMode="auto">
          <a:xfrm>
            <a:off x="900113" y="1412875"/>
            <a:ext cx="1727200" cy="3168650"/>
          </a:xfrm>
          <a:prstGeom prst="rect">
            <a:avLst/>
          </a:prstGeom>
          <a:solidFill>
            <a:schemeClr val="accent1"/>
          </a:solidFill>
          <a:ln w="9525">
            <a:solidFill>
              <a:schemeClr val="tx1"/>
            </a:solidFill>
            <a:miter lim="800000"/>
            <a:headEnd/>
            <a:tailEnd/>
          </a:ln>
        </p:spPr>
        <p:txBody>
          <a:bodyPr wrap="none" anchor="ctr"/>
          <a:lstStyle/>
          <a:p>
            <a:pPr algn="ctr"/>
            <a:r>
              <a:rPr lang="en-GB"/>
              <a:t>Normal</a:t>
            </a:r>
          </a:p>
        </p:txBody>
      </p:sp>
      <p:sp>
        <p:nvSpPr>
          <p:cNvPr id="27658" name="Rectangle 10"/>
          <p:cNvSpPr>
            <a:spLocks noChangeArrowheads="1"/>
          </p:cNvSpPr>
          <p:nvPr/>
        </p:nvSpPr>
        <p:spPr bwMode="auto">
          <a:xfrm>
            <a:off x="2627313" y="1412875"/>
            <a:ext cx="1727200" cy="3168650"/>
          </a:xfrm>
          <a:prstGeom prst="rect">
            <a:avLst/>
          </a:prstGeom>
          <a:noFill/>
          <a:ln w="9525">
            <a:solidFill>
              <a:schemeClr val="tx1"/>
            </a:solidFill>
            <a:miter lim="800000"/>
            <a:headEnd/>
            <a:tailEnd/>
          </a:ln>
        </p:spPr>
        <p:txBody>
          <a:bodyPr wrap="none" anchor="ctr"/>
          <a:lstStyle/>
          <a:p>
            <a:pPr algn="ctr"/>
            <a:r>
              <a:rPr lang="en-GB"/>
              <a:t>At Risk</a:t>
            </a:r>
          </a:p>
        </p:txBody>
      </p:sp>
      <p:sp>
        <p:nvSpPr>
          <p:cNvPr id="27659" name="Rectangle 11"/>
          <p:cNvSpPr>
            <a:spLocks noChangeArrowheads="1"/>
          </p:cNvSpPr>
          <p:nvPr/>
        </p:nvSpPr>
        <p:spPr bwMode="auto">
          <a:xfrm>
            <a:off x="4356100" y="1412875"/>
            <a:ext cx="1727200" cy="3168650"/>
          </a:xfrm>
          <a:prstGeom prst="rect">
            <a:avLst/>
          </a:prstGeom>
          <a:noFill/>
          <a:ln w="9525">
            <a:solidFill>
              <a:schemeClr val="tx1"/>
            </a:solidFill>
            <a:miter lim="800000"/>
            <a:headEnd/>
            <a:tailEnd/>
          </a:ln>
        </p:spPr>
        <p:txBody>
          <a:bodyPr wrap="none" anchor="ctr"/>
          <a:lstStyle/>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r>
              <a:rPr lang="en-GB"/>
              <a:t>Incipient </a:t>
            </a:r>
          </a:p>
          <a:p>
            <a:pPr algn="ctr"/>
            <a:r>
              <a:rPr lang="en-GB"/>
              <a:t>Dementia</a:t>
            </a:r>
          </a:p>
        </p:txBody>
      </p:sp>
      <p:sp>
        <p:nvSpPr>
          <p:cNvPr id="27660" name="Rectangle 12"/>
          <p:cNvSpPr>
            <a:spLocks noChangeArrowheads="1"/>
          </p:cNvSpPr>
          <p:nvPr/>
        </p:nvSpPr>
        <p:spPr bwMode="auto">
          <a:xfrm>
            <a:off x="6084888" y="1412875"/>
            <a:ext cx="2087562" cy="3168650"/>
          </a:xfrm>
          <a:prstGeom prst="rect">
            <a:avLst/>
          </a:prstGeom>
          <a:noFill/>
          <a:ln w="9525">
            <a:solidFill>
              <a:schemeClr val="tx1"/>
            </a:solidFill>
            <a:miter lim="800000"/>
            <a:headEnd/>
            <a:tailEnd/>
          </a:ln>
        </p:spPr>
        <p:txBody>
          <a:bodyPr wrap="none" anchor="ctr"/>
          <a:lstStyle/>
          <a:p>
            <a:pPr algn="ctr"/>
            <a:endParaRPr lang="en-GB"/>
          </a:p>
          <a:p>
            <a:pPr algn="ctr"/>
            <a:r>
              <a:rPr lang="en-GB"/>
              <a:t>Dementia</a:t>
            </a:r>
          </a:p>
        </p:txBody>
      </p:sp>
      <p:sp>
        <p:nvSpPr>
          <p:cNvPr id="27661" name="Line 13"/>
          <p:cNvSpPr>
            <a:spLocks noChangeShapeType="1"/>
          </p:cNvSpPr>
          <p:nvPr/>
        </p:nvSpPr>
        <p:spPr bwMode="auto">
          <a:xfrm>
            <a:off x="6732588" y="1412875"/>
            <a:ext cx="0" cy="1439863"/>
          </a:xfrm>
          <a:prstGeom prst="line">
            <a:avLst/>
          </a:prstGeom>
          <a:noFill/>
          <a:ln w="9525">
            <a:solidFill>
              <a:schemeClr val="tx1"/>
            </a:solidFill>
            <a:round/>
            <a:headEnd/>
            <a:tailEnd/>
          </a:ln>
        </p:spPr>
        <p:txBody>
          <a:bodyPr/>
          <a:lstStyle/>
          <a:p>
            <a:endParaRPr lang="en-GB"/>
          </a:p>
        </p:txBody>
      </p:sp>
      <p:sp>
        <p:nvSpPr>
          <p:cNvPr id="27662" name="Line 14"/>
          <p:cNvSpPr>
            <a:spLocks noChangeShapeType="1"/>
          </p:cNvSpPr>
          <p:nvPr/>
        </p:nvSpPr>
        <p:spPr bwMode="auto">
          <a:xfrm>
            <a:off x="7524750" y="1412875"/>
            <a:ext cx="0" cy="1439863"/>
          </a:xfrm>
          <a:prstGeom prst="line">
            <a:avLst/>
          </a:prstGeom>
          <a:noFill/>
          <a:ln w="9525">
            <a:solidFill>
              <a:schemeClr val="tx1"/>
            </a:solidFill>
            <a:round/>
            <a:headEnd/>
            <a:tailEnd/>
          </a:ln>
        </p:spPr>
        <p:txBody>
          <a:bodyPr/>
          <a:lstStyle/>
          <a:p>
            <a:endParaRPr lang="en-GB"/>
          </a:p>
        </p:txBody>
      </p:sp>
      <p:sp>
        <p:nvSpPr>
          <p:cNvPr id="27663" name="Line 15"/>
          <p:cNvSpPr>
            <a:spLocks noChangeShapeType="1"/>
          </p:cNvSpPr>
          <p:nvPr/>
        </p:nvSpPr>
        <p:spPr bwMode="auto">
          <a:xfrm>
            <a:off x="6732588" y="3357563"/>
            <a:ext cx="0" cy="1223962"/>
          </a:xfrm>
          <a:prstGeom prst="line">
            <a:avLst/>
          </a:prstGeom>
          <a:noFill/>
          <a:ln w="9525">
            <a:solidFill>
              <a:schemeClr val="tx1"/>
            </a:solidFill>
            <a:round/>
            <a:headEnd/>
            <a:tailEnd/>
          </a:ln>
        </p:spPr>
        <p:txBody>
          <a:bodyPr/>
          <a:lstStyle/>
          <a:p>
            <a:endParaRPr lang="en-GB"/>
          </a:p>
        </p:txBody>
      </p:sp>
      <p:sp>
        <p:nvSpPr>
          <p:cNvPr id="27664" name="Line 16"/>
          <p:cNvSpPr>
            <a:spLocks noChangeShapeType="1"/>
          </p:cNvSpPr>
          <p:nvPr/>
        </p:nvSpPr>
        <p:spPr bwMode="auto">
          <a:xfrm>
            <a:off x="7524750" y="3357563"/>
            <a:ext cx="0" cy="1223962"/>
          </a:xfrm>
          <a:prstGeom prst="line">
            <a:avLst/>
          </a:prstGeom>
          <a:noFill/>
          <a:ln w="9525">
            <a:solidFill>
              <a:schemeClr val="tx1"/>
            </a:solidFill>
            <a:round/>
            <a:headEnd/>
            <a:tailEnd/>
          </a:ln>
        </p:spPr>
        <p:txBody>
          <a:bodyPr/>
          <a:lstStyle/>
          <a:p>
            <a:endParaRPr lang="en-GB"/>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95288" y="692150"/>
            <a:ext cx="8424862" cy="50419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8675" name="Line 3"/>
          <p:cNvSpPr>
            <a:spLocks noChangeShapeType="1"/>
          </p:cNvSpPr>
          <p:nvPr/>
        </p:nvSpPr>
        <p:spPr bwMode="auto">
          <a:xfrm>
            <a:off x="755650" y="1125538"/>
            <a:ext cx="0" cy="4175125"/>
          </a:xfrm>
          <a:prstGeom prst="line">
            <a:avLst/>
          </a:prstGeom>
          <a:noFill/>
          <a:ln w="9525">
            <a:solidFill>
              <a:schemeClr val="tx1"/>
            </a:solidFill>
            <a:round/>
            <a:headEnd/>
            <a:tailEnd/>
          </a:ln>
        </p:spPr>
        <p:txBody>
          <a:bodyPr/>
          <a:lstStyle/>
          <a:p>
            <a:endParaRPr lang="en-GB"/>
          </a:p>
        </p:txBody>
      </p:sp>
      <p:sp>
        <p:nvSpPr>
          <p:cNvPr id="28676" name="Line 4"/>
          <p:cNvSpPr>
            <a:spLocks noChangeShapeType="1"/>
          </p:cNvSpPr>
          <p:nvPr/>
        </p:nvSpPr>
        <p:spPr bwMode="auto">
          <a:xfrm>
            <a:off x="755650" y="5300663"/>
            <a:ext cx="7704138" cy="0"/>
          </a:xfrm>
          <a:prstGeom prst="line">
            <a:avLst/>
          </a:prstGeom>
          <a:noFill/>
          <a:ln w="9525">
            <a:solidFill>
              <a:schemeClr val="tx1"/>
            </a:solidFill>
            <a:round/>
            <a:headEnd/>
            <a:tailEnd/>
          </a:ln>
        </p:spPr>
        <p:txBody>
          <a:bodyPr/>
          <a:lstStyle/>
          <a:p>
            <a:endParaRPr lang="en-GB"/>
          </a:p>
        </p:txBody>
      </p:sp>
      <p:sp>
        <p:nvSpPr>
          <p:cNvPr id="28677" name="Freeform 5"/>
          <p:cNvSpPr>
            <a:spLocks/>
          </p:cNvSpPr>
          <p:nvPr/>
        </p:nvSpPr>
        <p:spPr bwMode="auto">
          <a:xfrm>
            <a:off x="827088" y="2193925"/>
            <a:ext cx="7345362" cy="2566988"/>
          </a:xfrm>
          <a:custGeom>
            <a:avLst/>
            <a:gdLst>
              <a:gd name="T0" fmla="*/ 0 w 4627"/>
              <a:gd name="T1" fmla="*/ 1594 h 1617"/>
              <a:gd name="T2" fmla="*/ 953 w 4627"/>
              <a:gd name="T3" fmla="*/ 1594 h 1617"/>
              <a:gd name="T4" fmla="*/ 1452 w 4627"/>
              <a:gd name="T5" fmla="*/ 1458 h 1617"/>
              <a:gd name="T6" fmla="*/ 1905 w 4627"/>
              <a:gd name="T7" fmla="*/ 1141 h 1617"/>
              <a:gd name="T8" fmla="*/ 2223 w 4627"/>
              <a:gd name="T9" fmla="*/ 869 h 1617"/>
              <a:gd name="T10" fmla="*/ 2540 w 4627"/>
              <a:gd name="T11" fmla="*/ 597 h 1617"/>
              <a:gd name="T12" fmla="*/ 2813 w 4627"/>
              <a:gd name="T13" fmla="*/ 370 h 1617"/>
              <a:gd name="T14" fmla="*/ 3312 w 4627"/>
              <a:gd name="T15" fmla="*/ 143 h 1617"/>
              <a:gd name="T16" fmla="*/ 3720 w 4627"/>
              <a:gd name="T17" fmla="*/ 52 h 1617"/>
              <a:gd name="T18" fmla="*/ 4128 w 4627"/>
              <a:gd name="T19" fmla="*/ 7 h 1617"/>
              <a:gd name="T20" fmla="*/ 4627 w 4627"/>
              <a:gd name="T21" fmla="*/ 7 h 16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27"/>
              <a:gd name="T34" fmla="*/ 0 h 1617"/>
              <a:gd name="T35" fmla="*/ 4627 w 4627"/>
              <a:gd name="T36" fmla="*/ 1617 h 16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27" h="1617">
                <a:moveTo>
                  <a:pt x="0" y="1594"/>
                </a:moveTo>
                <a:cubicBezTo>
                  <a:pt x="355" y="1605"/>
                  <a:pt x="711" y="1617"/>
                  <a:pt x="953" y="1594"/>
                </a:cubicBezTo>
                <a:cubicBezTo>
                  <a:pt x="1195" y="1571"/>
                  <a:pt x="1293" y="1534"/>
                  <a:pt x="1452" y="1458"/>
                </a:cubicBezTo>
                <a:cubicBezTo>
                  <a:pt x="1611" y="1382"/>
                  <a:pt x="1777" y="1239"/>
                  <a:pt x="1905" y="1141"/>
                </a:cubicBezTo>
                <a:cubicBezTo>
                  <a:pt x="2033" y="1043"/>
                  <a:pt x="2117" y="960"/>
                  <a:pt x="2223" y="869"/>
                </a:cubicBezTo>
                <a:cubicBezTo>
                  <a:pt x="2329" y="778"/>
                  <a:pt x="2442" y="680"/>
                  <a:pt x="2540" y="597"/>
                </a:cubicBezTo>
                <a:cubicBezTo>
                  <a:pt x="2638" y="514"/>
                  <a:pt x="2684" y="446"/>
                  <a:pt x="2813" y="370"/>
                </a:cubicBezTo>
                <a:cubicBezTo>
                  <a:pt x="2942" y="294"/>
                  <a:pt x="3161" y="196"/>
                  <a:pt x="3312" y="143"/>
                </a:cubicBezTo>
                <a:cubicBezTo>
                  <a:pt x="3463" y="90"/>
                  <a:pt x="3584" y="75"/>
                  <a:pt x="3720" y="52"/>
                </a:cubicBezTo>
                <a:cubicBezTo>
                  <a:pt x="3856" y="29"/>
                  <a:pt x="3977" y="14"/>
                  <a:pt x="4128" y="7"/>
                </a:cubicBezTo>
                <a:cubicBezTo>
                  <a:pt x="4279" y="0"/>
                  <a:pt x="4453" y="3"/>
                  <a:pt x="4627" y="7"/>
                </a:cubicBezTo>
              </a:path>
            </a:pathLst>
          </a:custGeom>
          <a:noFill/>
          <a:ln w="19050">
            <a:solidFill>
              <a:srgbClr val="FF0000"/>
            </a:solidFill>
            <a:round/>
            <a:headEnd/>
            <a:tailEnd/>
          </a:ln>
        </p:spPr>
        <p:txBody>
          <a:bodyPr/>
          <a:lstStyle/>
          <a:p>
            <a:endParaRPr lang="en-GB"/>
          </a:p>
        </p:txBody>
      </p:sp>
      <p:sp>
        <p:nvSpPr>
          <p:cNvPr id="28678" name="Freeform 6"/>
          <p:cNvSpPr>
            <a:spLocks/>
          </p:cNvSpPr>
          <p:nvPr/>
        </p:nvSpPr>
        <p:spPr bwMode="auto">
          <a:xfrm>
            <a:off x="827088" y="1184275"/>
            <a:ext cx="7189787" cy="3163888"/>
          </a:xfrm>
          <a:custGeom>
            <a:avLst/>
            <a:gdLst>
              <a:gd name="T0" fmla="*/ 0 w 4529"/>
              <a:gd name="T1" fmla="*/ 8 h 1993"/>
              <a:gd name="T2" fmla="*/ 1225 w 4529"/>
              <a:gd name="T3" fmla="*/ 8 h 1993"/>
              <a:gd name="T4" fmla="*/ 2178 w 4529"/>
              <a:gd name="T5" fmla="*/ 53 h 1993"/>
              <a:gd name="T6" fmla="*/ 3175 w 4529"/>
              <a:gd name="T7" fmla="*/ 144 h 1993"/>
              <a:gd name="T8" fmla="*/ 3720 w 4529"/>
              <a:gd name="T9" fmla="*/ 280 h 1993"/>
              <a:gd name="T10" fmla="*/ 4083 w 4529"/>
              <a:gd name="T11" fmla="*/ 552 h 1993"/>
              <a:gd name="T12" fmla="*/ 4264 w 4529"/>
              <a:gd name="T13" fmla="*/ 915 h 1993"/>
              <a:gd name="T14" fmla="*/ 4529 w 4529"/>
              <a:gd name="T15" fmla="*/ 1993 h 1993"/>
              <a:gd name="T16" fmla="*/ 0 60000 65536"/>
              <a:gd name="T17" fmla="*/ 0 60000 65536"/>
              <a:gd name="T18" fmla="*/ 0 60000 65536"/>
              <a:gd name="T19" fmla="*/ 0 60000 65536"/>
              <a:gd name="T20" fmla="*/ 0 60000 65536"/>
              <a:gd name="T21" fmla="*/ 0 60000 65536"/>
              <a:gd name="T22" fmla="*/ 0 60000 65536"/>
              <a:gd name="T23" fmla="*/ 0 60000 65536"/>
              <a:gd name="T24" fmla="*/ 0 w 4529"/>
              <a:gd name="T25" fmla="*/ 0 h 1993"/>
              <a:gd name="T26" fmla="*/ 4529 w 4529"/>
              <a:gd name="T27" fmla="*/ 1993 h 19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29" h="1993">
                <a:moveTo>
                  <a:pt x="0" y="8"/>
                </a:moveTo>
                <a:cubicBezTo>
                  <a:pt x="431" y="4"/>
                  <a:pt x="862" y="0"/>
                  <a:pt x="1225" y="8"/>
                </a:cubicBezTo>
                <a:cubicBezTo>
                  <a:pt x="1588" y="16"/>
                  <a:pt x="1853" y="30"/>
                  <a:pt x="2178" y="53"/>
                </a:cubicBezTo>
                <a:cubicBezTo>
                  <a:pt x="2503" y="76"/>
                  <a:pt x="2918" y="106"/>
                  <a:pt x="3175" y="144"/>
                </a:cubicBezTo>
                <a:cubicBezTo>
                  <a:pt x="3432" y="182"/>
                  <a:pt x="3569" y="212"/>
                  <a:pt x="3720" y="280"/>
                </a:cubicBezTo>
                <a:cubicBezTo>
                  <a:pt x="3871" y="348"/>
                  <a:pt x="3992" y="446"/>
                  <a:pt x="4083" y="552"/>
                </a:cubicBezTo>
                <a:cubicBezTo>
                  <a:pt x="4174" y="658"/>
                  <a:pt x="4190" y="675"/>
                  <a:pt x="4264" y="915"/>
                </a:cubicBezTo>
                <a:cubicBezTo>
                  <a:pt x="4338" y="1155"/>
                  <a:pt x="4474" y="1769"/>
                  <a:pt x="4529" y="1993"/>
                </a:cubicBezTo>
              </a:path>
            </a:pathLst>
          </a:custGeom>
          <a:noFill/>
          <a:ln w="19050">
            <a:solidFill>
              <a:srgbClr val="003366"/>
            </a:solidFill>
            <a:round/>
            <a:headEnd/>
            <a:tailEnd/>
          </a:ln>
        </p:spPr>
        <p:txBody>
          <a:bodyPr/>
          <a:lstStyle/>
          <a:p>
            <a:endParaRPr lang="en-GB"/>
          </a:p>
        </p:txBody>
      </p:sp>
      <p:sp>
        <p:nvSpPr>
          <p:cNvPr id="28679" name="Text Box 7"/>
          <p:cNvSpPr txBox="1">
            <a:spLocks noChangeArrowheads="1"/>
          </p:cNvSpPr>
          <p:nvPr/>
        </p:nvSpPr>
        <p:spPr bwMode="auto">
          <a:xfrm>
            <a:off x="827088" y="836613"/>
            <a:ext cx="2160587" cy="336550"/>
          </a:xfrm>
          <a:prstGeom prst="rect">
            <a:avLst/>
          </a:prstGeom>
          <a:noFill/>
          <a:ln w="9525">
            <a:noFill/>
            <a:miter lim="800000"/>
            <a:headEnd/>
            <a:tailEnd/>
          </a:ln>
        </p:spPr>
        <p:txBody>
          <a:bodyPr>
            <a:spAutoFit/>
          </a:bodyPr>
          <a:lstStyle/>
          <a:p>
            <a:pPr>
              <a:spcBef>
                <a:spcPct val="50000"/>
              </a:spcBef>
            </a:pPr>
            <a:r>
              <a:rPr lang="en-GB" sz="1600">
                <a:solidFill>
                  <a:srgbClr val="003264"/>
                </a:solidFill>
              </a:rPr>
              <a:t>Clinical Changes</a:t>
            </a:r>
          </a:p>
        </p:txBody>
      </p:sp>
      <p:sp>
        <p:nvSpPr>
          <p:cNvPr id="28680" name="Text Box 8"/>
          <p:cNvSpPr txBox="1">
            <a:spLocks noChangeArrowheads="1"/>
          </p:cNvSpPr>
          <p:nvPr/>
        </p:nvSpPr>
        <p:spPr bwMode="auto">
          <a:xfrm>
            <a:off x="827088" y="4868863"/>
            <a:ext cx="2160587" cy="336550"/>
          </a:xfrm>
          <a:prstGeom prst="rect">
            <a:avLst/>
          </a:prstGeom>
          <a:noFill/>
          <a:ln w="9525">
            <a:noFill/>
            <a:miter lim="800000"/>
            <a:headEnd/>
            <a:tailEnd/>
          </a:ln>
        </p:spPr>
        <p:txBody>
          <a:bodyPr>
            <a:spAutoFit/>
          </a:bodyPr>
          <a:lstStyle/>
          <a:p>
            <a:pPr>
              <a:spcBef>
                <a:spcPct val="50000"/>
              </a:spcBef>
            </a:pPr>
            <a:r>
              <a:rPr lang="en-GB" sz="1600">
                <a:solidFill>
                  <a:srgbClr val="FF0000"/>
                </a:solidFill>
              </a:rPr>
              <a:t>Disease</a:t>
            </a:r>
          </a:p>
        </p:txBody>
      </p:sp>
      <p:sp>
        <p:nvSpPr>
          <p:cNvPr id="28681" name="Rectangle 9"/>
          <p:cNvSpPr>
            <a:spLocks noChangeArrowheads="1"/>
          </p:cNvSpPr>
          <p:nvPr/>
        </p:nvSpPr>
        <p:spPr bwMode="auto">
          <a:xfrm>
            <a:off x="900113" y="1412875"/>
            <a:ext cx="1727200" cy="3168650"/>
          </a:xfrm>
          <a:prstGeom prst="rect">
            <a:avLst/>
          </a:prstGeom>
          <a:solidFill>
            <a:schemeClr val="accent1"/>
          </a:solidFill>
          <a:ln w="9525">
            <a:solidFill>
              <a:schemeClr val="tx1"/>
            </a:solidFill>
            <a:miter lim="800000"/>
            <a:headEnd/>
            <a:tailEnd/>
          </a:ln>
        </p:spPr>
        <p:txBody>
          <a:bodyPr wrap="none" anchor="ctr"/>
          <a:lstStyle/>
          <a:p>
            <a:pPr algn="ctr"/>
            <a:r>
              <a:rPr lang="en-GB"/>
              <a:t>Normal</a:t>
            </a:r>
          </a:p>
        </p:txBody>
      </p:sp>
      <p:sp>
        <p:nvSpPr>
          <p:cNvPr id="28682" name="Rectangle 10"/>
          <p:cNvSpPr>
            <a:spLocks noChangeArrowheads="1"/>
          </p:cNvSpPr>
          <p:nvPr/>
        </p:nvSpPr>
        <p:spPr bwMode="auto">
          <a:xfrm>
            <a:off x="2627313" y="1412875"/>
            <a:ext cx="1727200" cy="3168650"/>
          </a:xfrm>
          <a:prstGeom prst="rect">
            <a:avLst/>
          </a:prstGeom>
          <a:noFill/>
          <a:ln w="9525">
            <a:solidFill>
              <a:schemeClr val="tx1"/>
            </a:solidFill>
            <a:miter lim="800000"/>
            <a:headEnd/>
            <a:tailEnd/>
          </a:ln>
        </p:spPr>
        <p:txBody>
          <a:bodyPr wrap="none" anchor="ctr"/>
          <a:lstStyle/>
          <a:p>
            <a:pPr algn="ctr"/>
            <a:r>
              <a:rPr lang="en-GB"/>
              <a:t>At Risk</a:t>
            </a:r>
          </a:p>
        </p:txBody>
      </p:sp>
      <p:sp>
        <p:nvSpPr>
          <p:cNvPr id="28683" name="Rectangle 11"/>
          <p:cNvSpPr>
            <a:spLocks noChangeArrowheads="1"/>
          </p:cNvSpPr>
          <p:nvPr/>
        </p:nvSpPr>
        <p:spPr bwMode="auto">
          <a:xfrm>
            <a:off x="4356100" y="1412875"/>
            <a:ext cx="1727200" cy="3168650"/>
          </a:xfrm>
          <a:prstGeom prst="rect">
            <a:avLst/>
          </a:prstGeom>
          <a:noFill/>
          <a:ln w="9525">
            <a:solidFill>
              <a:schemeClr val="tx1"/>
            </a:solidFill>
            <a:miter lim="800000"/>
            <a:headEnd/>
            <a:tailEnd/>
          </a:ln>
        </p:spPr>
        <p:txBody>
          <a:bodyPr wrap="none" anchor="ctr"/>
          <a:lstStyle/>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r>
              <a:rPr lang="en-GB"/>
              <a:t>Incipient </a:t>
            </a:r>
          </a:p>
          <a:p>
            <a:pPr algn="ctr"/>
            <a:r>
              <a:rPr lang="en-GB"/>
              <a:t>Dementia</a:t>
            </a:r>
          </a:p>
        </p:txBody>
      </p:sp>
      <p:sp>
        <p:nvSpPr>
          <p:cNvPr id="28684" name="Rectangle 12"/>
          <p:cNvSpPr>
            <a:spLocks noChangeArrowheads="1"/>
          </p:cNvSpPr>
          <p:nvPr/>
        </p:nvSpPr>
        <p:spPr bwMode="auto">
          <a:xfrm>
            <a:off x="6084888" y="1412875"/>
            <a:ext cx="2087562" cy="3168650"/>
          </a:xfrm>
          <a:prstGeom prst="rect">
            <a:avLst/>
          </a:prstGeom>
          <a:noFill/>
          <a:ln w="9525">
            <a:solidFill>
              <a:schemeClr val="tx1"/>
            </a:solidFill>
            <a:miter lim="800000"/>
            <a:headEnd/>
            <a:tailEnd/>
          </a:ln>
        </p:spPr>
        <p:txBody>
          <a:bodyPr wrap="none" anchor="ctr"/>
          <a:lstStyle/>
          <a:p>
            <a:pPr algn="ctr"/>
            <a:endParaRPr lang="en-GB"/>
          </a:p>
          <a:p>
            <a:pPr algn="ctr"/>
            <a:r>
              <a:rPr lang="en-GB"/>
              <a:t>Dementia</a:t>
            </a:r>
          </a:p>
        </p:txBody>
      </p:sp>
      <p:sp>
        <p:nvSpPr>
          <p:cNvPr id="28685" name="Line 13"/>
          <p:cNvSpPr>
            <a:spLocks noChangeShapeType="1"/>
          </p:cNvSpPr>
          <p:nvPr/>
        </p:nvSpPr>
        <p:spPr bwMode="auto">
          <a:xfrm>
            <a:off x="6732588" y="1412875"/>
            <a:ext cx="0" cy="1439863"/>
          </a:xfrm>
          <a:prstGeom prst="line">
            <a:avLst/>
          </a:prstGeom>
          <a:noFill/>
          <a:ln w="9525">
            <a:solidFill>
              <a:schemeClr val="tx1"/>
            </a:solidFill>
            <a:round/>
            <a:headEnd/>
            <a:tailEnd/>
          </a:ln>
        </p:spPr>
        <p:txBody>
          <a:bodyPr/>
          <a:lstStyle/>
          <a:p>
            <a:endParaRPr lang="en-GB"/>
          </a:p>
        </p:txBody>
      </p:sp>
      <p:sp>
        <p:nvSpPr>
          <p:cNvPr id="28686" name="Line 14"/>
          <p:cNvSpPr>
            <a:spLocks noChangeShapeType="1"/>
          </p:cNvSpPr>
          <p:nvPr/>
        </p:nvSpPr>
        <p:spPr bwMode="auto">
          <a:xfrm>
            <a:off x="7524750" y="1412875"/>
            <a:ext cx="0" cy="1439863"/>
          </a:xfrm>
          <a:prstGeom prst="line">
            <a:avLst/>
          </a:prstGeom>
          <a:noFill/>
          <a:ln w="9525">
            <a:solidFill>
              <a:schemeClr val="tx1"/>
            </a:solidFill>
            <a:round/>
            <a:headEnd/>
            <a:tailEnd/>
          </a:ln>
        </p:spPr>
        <p:txBody>
          <a:bodyPr/>
          <a:lstStyle/>
          <a:p>
            <a:endParaRPr lang="en-GB"/>
          </a:p>
        </p:txBody>
      </p:sp>
      <p:sp>
        <p:nvSpPr>
          <p:cNvPr id="28687" name="Line 15"/>
          <p:cNvSpPr>
            <a:spLocks noChangeShapeType="1"/>
          </p:cNvSpPr>
          <p:nvPr/>
        </p:nvSpPr>
        <p:spPr bwMode="auto">
          <a:xfrm>
            <a:off x="6732588" y="3357563"/>
            <a:ext cx="0" cy="1223962"/>
          </a:xfrm>
          <a:prstGeom prst="line">
            <a:avLst/>
          </a:prstGeom>
          <a:noFill/>
          <a:ln w="9525">
            <a:solidFill>
              <a:schemeClr val="tx1"/>
            </a:solidFill>
            <a:round/>
            <a:headEnd/>
            <a:tailEnd/>
          </a:ln>
        </p:spPr>
        <p:txBody>
          <a:bodyPr/>
          <a:lstStyle/>
          <a:p>
            <a:endParaRPr lang="en-GB"/>
          </a:p>
        </p:txBody>
      </p:sp>
      <p:sp>
        <p:nvSpPr>
          <p:cNvPr id="28688" name="Line 16"/>
          <p:cNvSpPr>
            <a:spLocks noChangeShapeType="1"/>
          </p:cNvSpPr>
          <p:nvPr/>
        </p:nvSpPr>
        <p:spPr bwMode="auto">
          <a:xfrm>
            <a:off x="7524750" y="3357563"/>
            <a:ext cx="0" cy="1223962"/>
          </a:xfrm>
          <a:prstGeom prst="line">
            <a:avLst/>
          </a:prstGeom>
          <a:noFill/>
          <a:ln w="9525">
            <a:solidFill>
              <a:schemeClr val="tx1"/>
            </a:solidFill>
            <a:round/>
            <a:headEnd/>
            <a:tailEnd/>
          </a:ln>
        </p:spPr>
        <p:txBody>
          <a:bodyPr/>
          <a:lstStyle/>
          <a:p>
            <a:endParaRPr lang="en-GB"/>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79388" y="692150"/>
            <a:ext cx="8424862" cy="50419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9699" name="Line 3"/>
          <p:cNvSpPr>
            <a:spLocks noChangeShapeType="1"/>
          </p:cNvSpPr>
          <p:nvPr/>
        </p:nvSpPr>
        <p:spPr bwMode="auto">
          <a:xfrm>
            <a:off x="755650" y="1125538"/>
            <a:ext cx="0" cy="4175125"/>
          </a:xfrm>
          <a:prstGeom prst="line">
            <a:avLst/>
          </a:prstGeom>
          <a:noFill/>
          <a:ln w="9525">
            <a:solidFill>
              <a:schemeClr val="tx1"/>
            </a:solidFill>
            <a:round/>
            <a:headEnd/>
            <a:tailEnd/>
          </a:ln>
        </p:spPr>
        <p:txBody>
          <a:bodyPr/>
          <a:lstStyle/>
          <a:p>
            <a:endParaRPr lang="en-GB"/>
          </a:p>
        </p:txBody>
      </p:sp>
      <p:sp>
        <p:nvSpPr>
          <p:cNvPr id="29700" name="Line 4"/>
          <p:cNvSpPr>
            <a:spLocks noChangeShapeType="1"/>
          </p:cNvSpPr>
          <p:nvPr/>
        </p:nvSpPr>
        <p:spPr bwMode="auto">
          <a:xfrm>
            <a:off x="755650" y="5300663"/>
            <a:ext cx="7704138" cy="0"/>
          </a:xfrm>
          <a:prstGeom prst="line">
            <a:avLst/>
          </a:prstGeom>
          <a:noFill/>
          <a:ln w="9525">
            <a:solidFill>
              <a:schemeClr val="tx1"/>
            </a:solidFill>
            <a:round/>
            <a:headEnd/>
            <a:tailEnd/>
          </a:ln>
        </p:spPr>
        <p:txBody>
          <a:bodyPr/>
          <a:lstStyle/>
          <a:p>
            <a:endParaRPr lang="en-GB"/>
          </a:p>
        </p:txBody>
      </p:sp>
      <p:sp>
        <p:nvSpPr>
          <p:cNvPr id="29701" name="Freeform 5"/>
          <p:cNvSpPr>
            <a:spLocks/>
          </p:cNvSpPr>
          <p:nvPr/>
        </p:nvSpPr>
        <p:spPr bwMode="auto">
          <a:xfrm>
            <a:off x="827088" y="2193925"/>
            <a:ext cx="7345362" cy="2566988"/>
          </a:xfrm>
          <a:custGeom>
            <a:avLst/>
            <a:gdLst>
              <a:gd name="T0" fmla="*/ 0 w 4627"/>
              <a:gd name="T1" fmla="*/ 1594 h 1617"/>
              <a:gd name="T2" fmla="*/ 953 w 4627"/>
              <a:gd name="T3" fmla="*/ 1594 h 1617"/>
              <a:gd name="T4" fmla="*/ 1452 w 4627"/>
              <a:gd name="T5" fmla="*/ 1458 h 1617"/>
              <a:gd name="T6" fmla="*/ 1905 w 4627"/>
              <a:gd name="T7" fmla="*/ 1141 h 1617"/>
              <a:gd name="T8" fmla="*/ 2223 w 4627"/>
              <a:gd name="T9" fmla="*/ 869 h 1617"/>
              <a:gd name="T10" fmla="*/ 2540 w 4627"/>
              <a:gd name="T11" fmla="*/ 597 h 1617"/>
              <a:gd name="T12" fmla="*/ 2813 w 4627"/>
              <a:gd name="T13" fmla="*/ 370 h 1617"/>
              <a:gd name="T14" fmla="*/ 3312 w 4627"/>
              <a:gd name="T15" fmla="*/ 143 h 1617"/>
              <a:gd name="T16" fmla="*/ 3720 w 4627"/>
              <a:gd name="T17" fmla="*/ 52 h 1617"/>
              <a:gd name="T18" fmla="*/ 4128 w 4627"/>
              <a:gd name="T19" fmla="*/ 7 h 1617"/>
              <a:gd name="T20" fmla="*/ 4627 w 4627"/>
              <a:gd name="T21" fmla="*/ 7 h 16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27"/>
              <a:gd name="T34" fmla="*/ 0 h 1617"/>
              <a:gd name="T35" fmla="*/ 4627 w 4627"/>
              <a:gd name="T36" fmla="*/ 1617 h 16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27" h="1617">
                <a:moveTo>
                  <a:pt x="0" y="1594"/>
                </a:moveTo>
                <a:cubicBezTo>
                  <a:pt x="355" y="1605"/>
                  <a:pt x="711" y="1617"/>
                  <a:pt x="953" y="1594"/>
                </a:cubicBezTo>
                <a:cubicBezTo>
                  <a:pt x="1195" y="1571"/>
                  <a:pt x="1293" y="1534"/>
                  <a:pt x="1452" y="1458"/>
                </a:cubicBezTo>
                <a:cubicBezTo>
                  <a:pt x="1611" y="1382"/>
                  <a:pt x="1777" y="1239"/>
                  <a:pt x="1905" y="1141"/>
                </a:cubicBezTo>
                <a:cubicBezTo>
                  <a:pt x="2033" y="1043"/>
                  <a:pt x="2117" y="960"/>
                  <a:pt x="2223" y="869"/>
                </a:cubicBezTo>
                <a:cubicBezTo>
                  <a:pt x="2329" y="778"/>
                  <a:pt x="2442" y="680"/>
                  <a:pt x="2540" y="597"/>
                </a:cubicBezTo>
                <a:cubicBezTo>
                  <a:pt x="2638" y="514"/>
                  <a:pt x="2684" y="446"/>
                  <a:pt x="2813" y="370"/>
                </a:cubicBezTo>
                <a:cubicBezTo>
                  <a:pt x="2942" y="294"/>
                  <a:pt x="3161" y="196"/>
                  <a:pt x="3312" y="143"/>
                </a:cubicBezTo>
                <a:cubicBezTo>
                  <a:pt x="3463" y="90"/>
                  <a:pt x="3584" y="75"/>
                  <a:pt x="3720" y="52"/>
                </a:cubicBezTo>
                <a:cubicBezTo>
                  <a:pt x="3856" y="29"/>
                  <a:pt x="3977" y="14"/>
                  <a:pt x="4128" y="7"/>
                </a:cubicBezTo>
                <a:cubicBezTo>
                  <a:pt x="4279" y="0"/>
                  <a:pt x="4453" y="3"/>
                  <a:pt x="4627" y="7"/>
                </a:cubicBezTo>
              </a:path>
            </a:pathLst>
          </a:custGeom>
          <a:noFill/>
          <a:ln w="19050">
            <a:solidFill>
              <a:srgbClr val="FF0000"/>
            </a:solidFill>
            <a:round/>
            <a:headEnd/>
            <a:tailEnd/>
          </a:ln>
        </p:spPr>
        <p:txBody>
          <a:bodyPr/>
          <a:lstStyle/>
          <a:p>
            <a:endParaRPr lang="en-GB"/>
          </a:p>
        </p:txBody>
      </p:sp>
      <p:sp>
        <p:nvSpPr>
          <p:cNvPr id="29702" name="Freeform 6"/>
          <p:cNvSpPr>
            <a:spLocks/>
          </p:cNvSpPr>
          <p:nvPr/>
        </p:nvSpPr>
        <p:spPr bwMode="auto">
          <a:xfrm>
            <a:off x="827088" y="1184275"/>
            <a:ext cx="7189787" cy="3163888"/>
          </a:xfrm>
          <a:custGeom>
            <a:avLst/>
            <a:gdLst>
              <a:gd name="T0" fmla="*/ 0 w 4529"/>
              <a:gd name="T1" fmla="*/ 8 h 1993"/>
              <a:gd name="T2" fmla="*/ 1225 w 4529"/>
              <a:gd name="T3" fmla="*/ 8 h 1993"/>
              <a:gd name="T4" fmla="*/ 2178 w 4529"/>
              <a:gd name="T5" fmla="*/ 53 h 1993"/>
              <a:gd name="T6" fmla="*/ 3175 w 4529"/>
              <a:gd name="T7" fmla="*/ 144 h 1993"/>
              <a:gd name="T8" fmla="*/ 3720 w 4529"/>
              <a:gd name="T9" fmla="*/ 280 h 1993"/>
              <a:gd name="T10" fmla="*/ 4083 w 4529"/>
              <a:gd name="T11" fmla="*/ 552 h 1993"/>
              <a:gd name="T12" fmla="*/ 4264 w 4529"/>
              <a:gd name="T13" fmla="*/ 915 h 1993"/>
              <a:gd name="T14" fmla="*/ 4529 w 4529"/>
              <a:gd name="T15" fmla="*/ 1993 h 1993"/>
              <a:gd name="T16" fmla="*/ 0 60000 65536"/>
              <a:gd name="T17" fmla="*/ 0 60000 65536"/>
              <a:gd name="T18" fmla="*/ 0 60000 65536"/>
              <a:gd name="T19" fmla="*/ 0 60000 65536"/>
              <a:gd name="T20" fmla="*/ 0 60000 65536"/>
              <a:gd name="T21" fmla="*/ 0 60000 65536"/>
              <a:gd name="T22" fmla="*/ 0 60000 65536"/>
              <a:gd name="T23" fmla="*/ 0 60000 65536"/>
              <a:gd name="T24" fmla="*/ 0 w 4529"/>
              <a:gd name="T25" fmla="*/ 0 h 1993"/>
              <a:gd name="T26" fmla="*/ 4529 w 4529"/>
              <a:gd name="T27" fmla="*/ 1993 h 19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29" h="1993">
                <a:moveTo>
                  <a:pt x="0" y="8"/>
                </a:moveTo>
                <a:cubicBezTo>
                  <a:pt x="431" y="4"/>
                  <a:pt x="862" y="0"/>
                  <a:pt x="1225" y="8"/>
                </a:cubicBezTo>
                <a:cubicBezTo>
                  <a:pt x="1588" y="16"/>
                  <a:pt x="1853" y="30"/>
                  <a:pt x="2178" y="53"/>
                </a:cubicBezTo>
                <a:cubicBezTo>
                  <a:pt x="2503" y="76"/>
                  <a:pt x="2918" y="106"/>
                  <a:pt x="3175" y="144"/>
                </a:cubicBezTo>
                <a:cubicBezTo>
                  <a:pt x="3432" y="182"/>
                  <a:pt x="3569" y="212"/>
                  <a:pt x="3720" y="280"/>
                </a:cubicBezTo>
                <a:cubicBezTo>
                  <a:pt x="3871" y="348"/>
                  <a:pt x="3992" y="446"/>
                  <a:pt x="4083" y="552"/>
                </a:cubicBezTo>
                <a:cubicBezTo>
                  <a:pt x="4174" y="658"/>
                  <a:pt x="4190" y="675"/>
                  <a:pt x="4264" y="915"/>
                </a:cubicBezTo>
                <a:cubicBezTo>
                  <a:pt x="4338" y="1155"/>
                  <a:pt x="4474" y="1769"/>
                  <a:pt x="4529" y="1993"/>
                </a:cubicBezTo>
              </a:path>
            </a:pathLst>
          </a:custGeom>
          <a:noFill/>
          <a:ln w="19050">
            <a:solidFill>
              <a:srgbClr val="003366"/>
            </a:solidFill>
            <a:round/>
            <a:headEnd/>
            <a:tailEnd/>
          </a:ln>
        </p:spPr>
        <p:txBody>
          <a:bodyPr/>
          <a:lstStyle/>
          <a:p>
            <a:endParaRPr lang="en-GB"/>
          </a:p>
        </p:txBody>
      </p:sp>
      <p:sp>
        <p:nvSpPr>
          <p:cNvPr id="29703" name="Text Box 7"/>
          <p:cNvSpPr txBox="1">
            <a:spLocks noChangeArrowheads="1"/>
          </p:cNvSpPr>
          <p:nvPr/>
        </p:nvSpPr>
        <p:spPr bwMode="auto">
          <a:xfrm>
            <a:off x="827088" y="836613"/>
            <a:ext cx="2160587" cy="336550"/>
          </a:xfrm>
          <a:prstGeom prst="rect">
            <a:avLst/>
          </a:prstGeom>
          <a:noFill/>
          <a:ln w="9525">
            <a:noFill/>
            <a:miter lim="800000"/>
            <a:headEnd/>
            <a:tailEnd/>
          </a:ln>
        </p:spPr>
        <p:txBody>
          <a:bodyPr>
            <a:spAutoFit/>
          </a:bodyPr>
          <a:lstStyle/>
          <a:p>
            <a:pPr>
              <a:spcBef>
                <a:spcPct val="50000"/>
              </a:spcBef>
            </a:pPr>
            <a:r>
              <a:rPr lang="en-GB" sz="1600">
                <a:solidFill>
                  <a:srgbClr val="003264"/>
                </a:solidFill>
              </a:rPr>
              <a:t>Clinical Changes</a:t>
            </a:r>
          </a:p>
        </p:txBody>
      </p:sp>
      <p:sp>
        <p:nvSpPr>
          <p:cNvPr id="29704" name="Text Box 8"/>
          <p:cNvSpPr txBox="1">
            <a:spLocks noChangeArrowheads="1"/>
          </p:cNvSpPr>
          <p:nvPr/>
        </p:nvSpPr>
        <p:spPr bwMode="auto">
          <a:xfrm>
            <a:off x="827088" y="4868863"/>
            <a:ext cx="2160587" cy="336550"/>
          </a:xfrm>
          <a:prstGeom prst="rect">
            <a:avLst/>
          </a:prstGeom>
          <a:noFill/>
          <a:ln w="9525">
            <a:noFill/>
            <a:miter lim="800000"/>
            <a:headEnd/>
            <a:tailEnd/>
          </a:ln>
        </p:spPr>
        <p:txBody>
          <a:bodyPr>
            <a:spAutoFit/>
          </a:bodyPr>
          <a:lstStyle/>
          <a:p>
            <a:pPr>
              <a:spcBef>
                <a:spcPct val="50000"/>
              </a:spcBef>
            </a:pPr>
            <a:r>
              <a:rPr lang="en-GB" sz="1600">
                <a:solidFill>
                  <a:srgbClr val="FF0000"/>
                </a:solidFill>
              </a:rPr>
              <a:t>Disease</a:t>
            </a:r>
          </a:p>
        </p:txBody>
      </p:sp>
      <p:sp>
        <p:nvSpPr>
          <p:cNvPr id="29705" name="Rectangle 9"/>
          <p:cNvSpPr>
            <a:spLocks noChangeArrowheads="1"/>
          </p:cNvSpPr>
          <p:nvPr/>
        </p:nvSpPr>
        <p:spPr bwMode="auto">
          <a:xfrm>
            <a:off x="2627313" y="1412875"/>
            <a:ext cx="1727200" cy="3168650"/>
          </a:xfrm>
          <a:prstGeom prst="rect">
            <a:avLst/>
          </a:prstGeom>
          <a:noFill/>
          <a:ln w="9525">
            <a:solidFill>
              <a:schemeClr val="tx1"/>
            </a:solidFill>
            <a:miter lim="800000"/>
            <a:headEnd/>
            <a:tailEnd/>
          </a:ln>
        </p:spPr>
        <p:txBody>
          <a:bodyPr wrap="none" anchor="ctr"/>
          <a:lstStyle/>
          <a:p>
            <a:pPr algn="ctr"/>
            <a:r>
              <a:rPr lang="en-GB"/>
              <a:t>At Risk</a:t>
            </a:r>
          </a:p>
        </p:txBody>
      </p:sp>
      <p:sp>
        <p:nvSpPr>
          <p:cNvPr id="29706" name="Rectangle 10"/>
          <p:cNvSpPr>
            <a:spLocks noChangeArrowheads="1"/>
          </p:cNvSpPr>
          <p:nvPr/>
        </p:nvSpPr>
        <p:spPr bwMode="auto">
          <a:xfrm>
            <a:off x="4356100" y="1412875"/>
            <a:ext cx="1727200" cy="3168650"/>
          </a:xfrm>
          <a:prstGeom prst="rect">
            <a:avLst/>
          </a:prstGeom>
          <a:noFill/>
          <a:ln w="9525">
            <a:solidFill>
              <a:schemeClr val="tx1"/>
            </a:solidFill>
            <a:miter lim="800000"/>
            <a:headEnd/>
            <a:tailEnd/>
          </a:ln>
        </p:spPr>
        <p:txBody>
          <a:bodyPr wrap="none" anchor="ctr"/>
          <a:lstStyle/>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r>
              <a:rPr lang="en-GB"/>
              <a:t>Incipient </a:t>
            </a:r>
          </a:p>
          <a:p>
            <a:pPr algn="ctr"/>
            <a:r>
              <a:rPr lang="en-GB"/>
              <a:t>Dementia</a:t>
            </a:r>
          </a:p>
        </p:txBody>
      </p:sp>
      <p:sp>
        <p:nvSpPr>
          <p:cNvPr id="29707" name="Rectangle 11"/>
          <p:cNvSpPr>
            <a:spLocks noChangeArrowheads="1"/>
          </p:cNvSpPr>
          <p:nvPr/>
        </p:nvSpPr>
        <p:spPr bwMode="auto">
          <a:xfrm>
            <a:off x="6084888" y="1412875"/>
            <a:ext cx="2087562" cy="3168650"/>
          </a:xfrm>
          <a:prstGeom prst="rect">
            <a:avLst/>
          </a:prstGeom>
          <a:noFill/>
          <a:ln w="9525">
            <a:solidFill>
              <a:schemeClr val="tx1"/>
            </a:solidFill>
            <a:miter lim="800000"/>
            <a:headEnd/>
            <a:tailEnd/>
          </a:ln>
        </p:spPr>
        <p:txBody>
          <a:bodyPr wrap="none" anchor="ctr"/>
          <a:lstStyle/>
          <a:p>
            <a:pPr algn="ctr"/>
            <a:endParaRPr lang="en-GB"/>
          </a:p>
          <a:p>
            <a:pPr algn="ctr"/>
            <a:r>
              <a:rPr lang="en-GB"/>
              <a:t>Dementia</a:t>
            </a:r>
          </a:p>
        </p:txBody>
      </p:sp>
      <p:sp>
        <p:nvSpPr>
          <p:cNvPr id="29708" name="Line 12"/>
          <p:cNvSpPr>
            <a:spLocks noChangeShapeType="1"/>
          </p:cNvSpPr>
          <p:nvPr/>
        </p:nvSpPr>
        <p:spPr bwMode="auto">
          <a:xfrm>
            <a:off x="6732588" y="1412875"/>
            <a:ext cx="0" cy="1439863"/>
          </a:xfrm>
          <a:prstGeom prst="line">
            <a:avLst/>
          </a:prstGeom>
          <a:noFill/>
          <a:ln w="9525">
            <a:solidFill>
              <a:schemeClr val="tx1"/>
            </a:solidFill>
            <a:round/>
            <a:headEnd/>
            <a:tailEnd/>
          </a:ln>
        </p:spPr>
        <p:txBody>
          <a:bodyPr/>
          <a:lstStyle/>
          <a:p>
            <a:endParaRPr lang="en-GB"/>
          </a:p>
        </p:txBody>
      </p:sp>
      <p:sp>
        <p:nvSpPr>
          <p:cNvPr id="29709" name="Line 13"/>
          <p:cNvSpPr>
            <a:spLocks noChangeShapeType="1"/>
          </p:cNvSpPr>
          <p:nvPr/>
        </p:nvSpPr>
        <p:spPr bwMode="auto">
          <a:xfrm>
            <a:off x="7524750" y="1412875"/>
            <a:ext cx="0" cy="1439863"/>
          </a:xfrm>
          <a:prstGeom prst="line">
            <a:avLst/>
          </a:prstGeom>
          <a:noFill/>
          <a:ln w="9525">
            <a:solidFill>
              <a:schemeClr val="tx1"/>
            </a:solidFill>
            <a:round/>
            <a:headEnd/>
            <a:tailEnd/>
          </a:ln>
        </p:spPr>
        <p:txBody>
          <a:bodyPr/>
          <a:lstStyle/>
          <a:p>
            <a:endParaRPr lang="en-GB"/>
          </a:p>
        </p:txBody>
      </p:sp>
      <p:sp>
        <p:nvSpPr>
          <p:cNvPr id="29710" name="Line 14"/>
          <p:cNvSpPr>
            <a:spLocks noChangeShapeType="1"/>
          </p:cNvSpPr>
          <p:nvPr/>
        </p:nvSpPr>
        <p:spPr bwMode="auto">
          <a:xfrm>
            <a:off x="6732588" y="3357563"/>
            <a:ext cx="0" cy="1223962"/>
          </a:xfrm>
          <a:prstGeom prst="line">
            <a:avLst/>
          </a:prstGeom>
          <a:noFill/>
          <a:ln w="9525">
            <a:solidFill>
              <a:schemeClr val="tx1"/>
            </a:solidFill>
            <a:round/>
            <a:headEnd/>
            <a:tailEnd/>
          </a:ln>
        </p:spPr>
        <p:txBody>
          <a:bodyPr/>
          <a:lstStyle/>
          <a:p>
            <a:endParaRPr lang="en-GB"/>
          </a:p>
        </p:txBody>
      </p:sp>
      <p:sp>
        <p:nvSpPr>
          <p:cNvPr id="29711" name="Line 15"/>
          <p:cNvSpPr>
            <a:spLocks noChangeShapeType="1"/>
          </p:cNvSpPr>
          <p:nvPr/>
        </p:nvSpPr>
        <p:spPr bwMode="auto">
          <a:xfrm>
            <a:off x="7524750" y="3357563"/>
            <a:ext cx="0" cy="1223962"/>
          </a:xfrm>
          <a:prstGeom prst="line">
            <a:avLst/>
          </a:prstGeom>
          <a:noFill/>
          <a:ln w="9525">
            <a:solidFill>
              <a:schemeClr val="tx1"/>
            </a:solidFill>
            <a:round/>
            <a:headEnd/>
            <a:tailEnd/>
          </a:ln>
        </p:spPr>
        <p:txBody>
          <a:bodyPr/>
          <a:lstStyle/>
          <a:p>
            <a:endParaRPr lang="en-GB"/>
          </a:p>
        </p:txBody>
      </p:sp>
      <p:sp>
        <p:nvSpPr>
          <p:cNvPr id="29712" name="Text Box 16"/>
          <p:cNvSpPr txBox="1">
            <a:spLocks noChangeArrowheads="1"/>
          </p:cNvSpPr>
          <p:nvPr/>
        </p:nvSpPr>
        <p:spPr bwMode="auto">
          <a:xfrm>
            <a:off x="2628900" y="4868863"/>
            <a:ext cx="1655763" cy="1803400"/>
          </a:xfrm>
          <a:prstGeom prst="rect">
            <a:avLst/>
          </a:prstGeom>
          <a:solidFill>
            <a:srgbClr val="99CCFF"/>
          </a:solidFill>
          <a:ln w="9525">
            <a:noFill/>
            <a:miter lim="800000"/>
            <a:headEnd/>
            <a:tailEnd/>
          </a:ln>
        </p:spPr>
        <p:txBody>
          <a:bodyPr>
            <a:spAutoFit/>
          </a:bodyPr>
          <a:lstStyle/>
          <a:p>
            <a:pPr>
              <a:spcBef>
                <a:spcPct val="50000"/>
              </a:spcBef>
            </a:pPr>
            <a:r>
              <a:rPr lang="en-GB" sz="1600"/>
              <a:t>Oligomerisation</a:t>
            </a:r>
          </a:p>
          <a:p>
            <a:pPr>
              <a:spcBef>
                <a:spcPct val="50000"/>
              </a:spcBef>
            </a:pPr>
            <a:r>
              <a:rPr lang="en-GB" sz="1600"/>
              <a:t>Glial activation</a:t>
            </a:r>
          </a:p>
          <a:p>
            <a:pPr>
              <a:spcBef>
                <a:spcPct val="50000"/>
              </a:spcBef>
            </a:pPr>
            <a:r>
              <a:rPr lang="en-GB" sz="1600"/>
              <a:t>Tau pathology</a:t>
            </a:r>
          </a:p>
          <a:p>
            <a:pPr>
              <a:spcBef>
                <a:spcPct val="50000"/>
              </a:spcBef>
            </a:pPr>
            <a:r>
              <a:rPr lang="en-GB" sz="1600"/>
              <a:t>Synaptotoxicity</a:t>
            </a:r>
          </a:p>
          <a:p>
            <a:pPr>
              <a:spcBef>
                <a:spcPct val="50000"/>
              </a:spcBef>
            </a:pPr>
            <a:r>
              <a:rPr lang="en-GB" sz="1600"/>
              <a:t>Neurotoxicity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can2 copy"/>
          <p:cNvPicPr>
            <a:picLocks noChangeAspect="1" noChangeArrowheads="1"/>
          </p:cNvPicPr>
          <p:nvPr/>
        </p:nvPicPr>
        <p:blipFill>
          <a:blip r:embed="rId3" cstate="print"/>
          <a:srcRect/>
          <a:stretch>
            <a:fillRect/>
          </a:stretch>
        </p:blipFill>
        <p:spPr bwMode="auto">
          <a:xfrm>
            <a:off x="3733800" y="2362200"/>
            <a:ext cx="5032375" cy="3860800"/>
          </a:xfrm>
          <a:prstGeom prst="rect">
            <a:avLst/>
          </a:prstGeom>
          <a:noFill/>
          <a:ln w="57150" cmpd="thinThick">
            <a:solidFill>
              <a:schemeClr val="bg1"/>
            </a:solidFill>
            <a:miter lim="800000"/>
            <a:headEnd/>
            <a:tailEnd/>
          </a:ln>
        </p:spPr>
      </p:pic>
      <p:sp>
        <p:nvSpPr>
          <p:cNvPr id="14339" name="Text Box 3"/>
          <p:cNvSpPr txBox="1">
            <a:spLocks noChangeArrowheads="1"/>
          </p:cNvSpPr>
          <p:nvPr/>
        </p:nvSpPr>
        <p:spPr bwMode="auto">
          <a:xfrm>
            <a:off x="838200" y="5715000"/>
            <a:ext cx="2270125" cy="701675"/>
          </a:xfrm>
          <a:prstGeom prst="rect">
            <a:avLst/>
          </a:prstGeom>
          <a:noFill/>
          <a:ln w="9525">
            <a:noFill/>
            <a:miter lim="800000"/>
            <a:headEnd/>
            <a:tailEnd/>
          </a:ln>
        </p:spPr>
        <p:txBody>
          <a:bodyPr wrap="none">
            <a:spAutoFit/>
          </a:bodyPr>
          <a:lstStyle/>
          <a:p>
            <a:pPr eaLnBrk="0" hangingPunct="0"/>
            <a:r>
              <a:rPr lang="en-US" sz="2400">
                <a:solidFill>
                  <a:srgbClr val="FF0000"/>
                </a:solidFill>
              </a:rPr>
              <a:t>Time</a:t>
            </a:r>
            <a:r>
              <a:rPr lang="en-US" sz="2400">
                <a:solidFill>
                  <a:schemeClr val="bg1"/>
                </a:solidFill>
              </a:rPr>
              <a:t> Magazine</a:t>
            </a:r>
          </a:p>
          <a:p>
            <a:pPr eaLnBrk="0" hangingPunct="0"/>
            <a:r>
              <a:rPr lang="en-US" sz="1600">
                <a:solidFill>
                  <a:schemeClr val="bg1"/>
                </a:solidFill>
              </a:rPr>
              <a:t>August 26, 2002</a:t>
            </a:r>
          </a:p>
        </p:txBody>
      </p:sp>
      <p:sp>
        <p:nvSpPr>
          <p:cNvPr id="14340" name="Text Box 4"/>
          <p:cNvSpPr txBox="1">
            <a:spLocks noChangeArrowheads="1"/>
          </p:cNvSpPr>
          <p:nvPr/>
        </p:nvSpPr>
        <p:spPr bwMode="auto">
          <a:xfrm>
            <a:off x="390525" y="352425"/>
            <a:ext cx="4535488" cy="1735138"/>
          </a:xfrm>
          <a:prstGeom prst="rect">
            <a:avLst/>
          </a:prstGeom>
          <a:noFill/>
          <a:ln w="9525">
            <a:noFill/>
            <a:miter lim="800000"/>
            <a:headEnd/>
            <a:tailEnd/>
          </a:ln>
        </p:spPr>
        <p:txBody>
          <a:bodyPr>
            <a:spAutoFit/>
          </a:bodyPr>
          <a:lstStyle/>
          <a:p>
            <a:pPr algn="ctr" eaLnBrk="0" hangingPunct="0">
              <a:spcBef>
                <a:spcPct val="50000"/>
              </a:spcBef>
            </a:pPr>
            <a:r>
              <a:rPr lang="en-GB" sz="2400" b="1">
                <a:solidFill>
                  <a:schemeClr val="bg1"/>
                </a:solidFill>
              </a:rPr>
              <a:t>The Faces of Alzheimer’s</a:t>
            </a:r>
          </a:p>
          <a:p>
            <a:pPr algn="ctr" eaLnBrk="0" hangingPunct="0">
              <a:spcBef>
                <a:spcPct val="50000"/>
              </a:spcBef>
            </a:pPr>
            <a:r>
              <a:rPr lang="en-GB" sz="2400">
                <a:solidFill>
                  <a:schemeClr val="bg1"/>
                </a:solidFill>
              </a:rPr>
              <a:t>‘We learn about the disease by looking into the eyes of victims – and their families’</a:t>
            </a:r>
            <a:endParaRPr lang="en-US" sz="2400">
              <a:solidFill>
                <a:schemeClr val="bg1"/>
              </a:solidFill>
            </a:endParaRPr>
          </a:p>
        </p:txBody>
      </p:sp>
      <p:sp>
        <p:nvSpPr>
          <p:cNvPr id="5" name="TextBox 4"/>
          <p:cNvSpPr txBox="1"/>
          <p:nvPr/>
        </p:nvSpPr>
        <p:spPr>
          <a:xfrm>
            <a:off x="323850" y="2852738"/>
            <a:ext cx="3240088" cy="2246312"/>
          </a:xfrm>
          <a:prstGeom prst="rect">
            <a:avLst/>
          </a:prstGeom>
          <a:noFill/>
        </p:spPr>
        <p:txBody>
          <a:bodyPr>
            <a:spAutoFit/>
          </a:bodyPr>
          <a:lstStyle/>
          <a:p>
            <a:pPr>
              <a:defRPr/>
            </a:pPr>
            <a:r>
              <a:rPr lang="en-GB" sz="2800" dirty="0">
                <a:solidFill>
                  <a:schemeClr val="bg1">
                    <a:lumMod val="95000"/>
                  </a:schemeClr>
                </a:solidFill>
              </a:rPr>
              <a:t>Recap</a:t>
            </a:r>
          </a:p>
          <a:p>
            <a:pPr>
              <a:defRPr/>
            </a:pPr>
            <a:endParaRPr lang="en-GB" sz="2800" dirty="0">
              <a:solidFill>
                <a:schemeClr val="bg1">
                  <a:lumMod val="95000"/>
                </a:schemeClr>
              </a:solidFill>
            </a:endParaRPr>
          </a:p>
          <a:p>
            <a:pPr>
              <a:defRPr/>
            </a:pPr>
            <a:r>
              <a:rPr lang="en-GB" sz="2800" dirty="0">
                <a:solidFill>
                  <a:schemeClr val="bg1">
                    <a:lumMod val="95000"/>
                  </a:schemeClr>
                </a:solidFill>
              </a:rPr>
              <a:t>Drug Development</a:t>
            </a:r>
          </a:p>
          <a:p>
            <a:pPr>
              <a:defRPr/>
            </a:pPr>
            <a:endParaRPr lang="en-GB" sz="2800" dirty="0">
              <a:solidFill>
                <a:schemeClr val="bg1">
                  <a:lumMod val="95000"/>
                </a:schemeClr>
              </a:solidFill>
            </a:endParaRPr>
          </a:p>
          <a:p>
            <a:pPr>
              <a:defRPr/>
            </a:pPr>
            <a:r>
              <a:rPr lang="en-GB" sz="2800" dirty="0">
                <a:solidFill>
                  <a:schemeClr val="bg1">
                    <a:lumMod val="95000"/>
                  </a:schemeClr>
                </a:solidFill>
              </a:rPr>
              <a:t>Policy</a:t>
            </a:r>
          </a:p>
        </p:txBody>
      </p:sp>
      <p:cxnSp>
        <p:nvCxnSpPr>
          <p:cNvPr id="7" name="Straight Connector 6"/>
          <p:cNvCxnSpPr/>
          <p:nvPr/>
        </p:nvCxnSpPr>
        <p:spPr>
          <a:xfrm>
            <a:off x="323850" y="2708275"/>
            <a:ext cx="3024188"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399FF"/>
        </a:solid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79388" y="692150"/>
            <a:ext cx="8424862" cy="50419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723" name="Line 3"/>
          <p:cNvSpPr>
            <a:spLocks noChangeShapeType="1"/>
          </p:cNvSpPr>
          <p:nvPr/>
        </p:nvSpPr>
        <p:spPr bwMode="auto">
          <a:xfrm>
            <a:off x="755650" y="1125538"/>
            <a:ext cx="0" cy="4175125"/>
          </a:xfrm>
          <a:prstGeom prst="line">
            <a:avLst/>
          </a:prstGeom>
          <a:noFill/>
          <a:ln w="9525">
            <a:solidFill>
              <a:schemeClr val="tx1"/>
            </a:solidFill>
            <a:round/>
            <a:headEnd/>
            <a:tailEnd/>
          </a:ln>
        </p:spPr>
        <p:txBody>
          <a:bodyPr/>
          <a:lstStyle/>
          <a:p>
            <a:endParaRPr lang="en-GB"/>
          </a:p>
        </p:txBody>
      </p:sp>
      <p:sp>
        <p:nvSpPr>
          <p:cNvPr id="30724" name="Line 4"/>
          <p:cNvSpPr>
            <a:spLocks noChangeShapeType="1"/>
          </p:cNvSpPr>
          <p:nvPr/>
        </p:nvSpPr>
        <p:spPr bwMode="auto">
          <a:xfrm>
            <a:off x="755650" y="5300663"/>
            <a:ext cx="7704138" cy="0"/>
          </a:xfrm>
          <a:prstGeom prst="line">
            <a:avLst/>
          </a:prstGeom>
          <a:noFill/>
          <a:ln w="9525">
            <a:solidFill>
              <a:schemeClr val="tx1"/>
            </a:solidFill>
            <a:round/>
            <a:headEnd/>
            <a:tailEnd/>
          </a:ln>
        </p:spPr>
        <p:txBody>
          <a:bodyPr/>
          <a:lstStyle/>
          <a:p>
            <a:endParaRPr lang="en-GB"/>
          </a:p>
        </p:txBody>
      </p:sp>
      <p:sp>
        <p:nvSpPr>
          <p:cNvPr id="30725" name="Freeform 5"/>
          <p:cNvSpPr>
            <a:spLocks/>
          </p:cNvSpPr>
          <p:nvPr/>
        </p:nvSpPr>
        <p:spPr bwMode="auto">
          <a:xfrm>
            <a:off x="827088" y="2193925"/>
            <a:ext cx="7345362" cy="2566988"/>
          </a:xfrm>
          <a:custGeom>
            <a:avLst/>
            <a:gdLst>
              <a:gd name="T0" fmla="*/ 0 w 4627"/>
              <a:gd name="T1" fmla="*/ 1594 h 1617"/>
              <a:gd name="T2" fmla="*/ 953 w 4627"/>
              <a:gd name="T3" fmla="*/ 1594 h 1617"/>
              <a:gd name="T4" fmla="*/ 1452 w 4627"/>
              <a:gd name="T5" fmla="*/ 1458 h 1617"/>
              <a:gd name="T6" fmla="*/ 1905 w 4627"/>
              <a:gd name="T7" fmla="*/ 1141 h 1617"/>
              <a:gd name="T8" fmla="*/ 2223 w 4627"/>
              <a:gd name="T9" fmla="*/ 869 h 1617"/>
              <a:gd name="T10" fmla="*/ 2540 w 4627"/>
              <a:gd name="T11" fmla="*/ 597 h 1617"/>
              <a:gd name="T12" fmla="*/ 2813 w 4627"/>
              <a:gd name="T13" fmla="*/ 370 h 1617"/>
              <a:gd name="T14" fmla="*/ 3312 w 4627"/>
              <a:gd name="T15" fmla="*/ 143 h 1617"/>
              <a:gd name="T16" fmla="*/ 3720 w 4627"/>
              <a:gd name="T17" fmla="*/ 52 h 1617"/>
              <a:gd name="T18" fmla="*/ 4128 w 4627"/>
              <a:gd name="T19" fmla="*/ 7 h 1617"/>
              <a:gd name="T20" fmla="*/ 4627 w 4627"/>
              <a:gd name="T21" fmla="*/ 7 h 16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27"/>
              <a:gd name="T34" fmla="*/ 0 h 1617"/>
              <a:gd name="T35" fmla="*/ 4627 w 4627"/>
              <a:gd name="T36" fmla="*/ 1617 h 16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27" h="1617">
                <a:moveTo>
                  <a:pt x="0" y="1594"/>
                </a:moveTo>
                <a:cubicBezTo>
                  <a:pt x="355" y="1605"/>
                  <a:pt x="711" y="1617"/>
                  <a:pt x="953" y="1594"/>
                </a:cubicBezTo>
                <a:cubicBezTo>
                  <a:pt x="1195" y="1571"/>
                  <a:pt x="1293" y="1534"/>
                  <a:pt x="1452" y="1458"/>
                </a:cubicBezTo>
                <a:cubicBezTo>
                  <a:pt x="1611" y="1382"/>
                  <a:pt x="1777" y="1239"/>
                  <a:pt x="1905" y="1141"/>
                </a:cubicBezTo>
                <a:cubicBezTo>
                  <a:pt x="2033" y="1043"/>
                  <a:pt x="2117" y="960"/>
                  <a:pt x="2223" y="869"/>
                </a:cubicBezTo>
                <a:cubicBezTo>
                  <a:pt x="2329" y="778"/>
                  <a:pt x="2442" y="680"/>
                  <a:pt x="2540" y="597"/>
                </a:cubicBezTo>
                <a:cubicBezTo>
                  <a:pt x="2638" y="514"/>
                  <a:pt x="2684" y="446"/>
                  <a:pt x="2813" y="370"/>
                </a:cubicBezTo>
                <a:cubicBezTo>
                  <a:pt x="2942" y="294"/>
                  <a:pt x="3161" y="196"/>
                  <a:pt x="3312" y="143"/>
                </a:cubicBezTo>
                <a:cubicBezTo>
                  <a:pt x="3463" y="90"/>
                  <a:pt x="3584" y="75"/>
                  <a:pt x="3720" y="52"/>
                </a:cubicBezTo>
                <a:cubicBezTo>
                  <a:pt x="3856" y="29"/>
                  <a:pt x="3977" y="14"/>
                  <a:pt x="4128" y="7"/>
                </a:cubicBezTo>
                <a:cubicBezTo>
                  <a:pt x="4279" y="0"/>
                  <a:pt x="4453" y="3"/>
                  <a:pt x="4627" y="7"/>
                </a:cubicBezTo>
              </a:path>
            </a:pathLst>
          </a:custGeom>
          <a:noFill/>
          <a:ln w="19050">
            <a:solidFill>
              <a:srgbClr val="FF0000"/>
            </a:solidFill>
            <a:round/>
            <a:headEnd/>
            <a:tailEnd/>
          </a:ln>
        </p:spPr>
        <p:txBody>
          <a:bodyPr/>
          <a:lstStyle/>
          <a:p>
            <a:endParaRPr lang="en-GB"/>
          </a:p>
        </p:txBody>
      </p:sp>
      <p:sp>
        <p:nvSpPr>
          <p:cNvPr id="30726" name="Freeform 6"/>
          <p:cNvSpPr>
            <a:spLocks/>
          </p:cNvSpPr>
          <p:nvPr/>
        </p:nvSpPr>
        <p:spPr bwMode="auto">
          <a:xfrm>
            <a:off x="827088" y="1184275"/>
            <a:ext cx="7189787" cy="3163888"/>
          </a:xfrm>
          <a:custGeom>
            <a:avLst/>
            <a:gdLst>
              <a:gd name="T0" fmla="*/ 0 w 4529"/>
              <a:gd name="T1" fmla="*/ 8 h 1993"/>
              <a:gd name="T2" fmla="*/ 1225 w 4529"/>
              <a:gd name="T3" fmla="*/ 8 h 1993"/>
              <a:gd name="T4" fmla="*/ 2178 w 4529"/>
              <a:gd name="T5" fmla="*/ 53 h 1993"/>
              <a:gd name="T6" fmla="*/ 3175 w 4529"/>
              <a:gd name="T7" fmla="*/ 144 h 1993"/>
              <a:gd name="T8" fmla="*/ 3720 w 4529"/>
              <a:gd name="T9" fmla="*/ 280 h 1993"/>
              <a:gd name="T10" fmla="*/ 4083 w 4529"/>
              <a:gd name="T11" fmla="*/ 552 h 1993"/>
              <a:gd name="T12" fmla="*/ 4264 w 4529"/>
              <a:gd name="T13" fmla="*/ 915 h 1993"/>
              <a:gd name="T14" fmla="*/ 4529 w 4529"/>
              <a:gd name="T15" fmla="*/ 1993 h 1993"/>
              <a:gd name="T16" fmla="*/ 0 60000 65536"/>
              <a:gd name="T17" fmla="*/ 0 60000 65536"/>
              <a:gd name="T18" fmla="*/ 0 60000 65536"/>
              <a:gd name="T19" fmla="*/ 0 60000 65536"/>
              <a:gd name="T20" fmla="*/ 0 60000 65536"/>
              <a:gd name="T21" fmla="*/ 0 60000 65536"/>
              <a:gd name="T22" fmla="*/ 0 60000 65536"/>
              <a:gd name="T23" fmla="*/ 0 60000 65536"/>
              <a:gd name="T24" fmla="*/ 0 w 4529"/>
              <a:gd name="T25" fmla="*/ 0 h 1993"/>
              <a:gd name="T26" fmla="*/ 4529 w 4529"/>
              <a:gd name="T27" fmla="*/ 1993 h 19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29" h="1993">
                <a:moveTo>
                  <a:pt x="0" y="8"/>
                </a:moveTo>
                <a:cubicBezTo>
                  <a:pt x="431" y="4"/>
                  <a:pt x="862" y="0"/>
                  <a:pt x="1225" y="8"/>
                </a:cubicBezTo>
                <a:cubicBezTo>
                  <a:pt x="1588" y="16"/>
                  <a:pt x="1853" y="30"/>
                  <a:pt x="2178" y="53"/>
                </a:cubicBezTo>
                <a:cubicBezTo>
                  <a:pt x="2503" y="76"/>
                  <a:pt x="2918" y="106"/>
                  <a:pt x="3175" y="144"/>
                </a:cubicBezTo>
                <a:cubicBezTo>
                  <a:pt x="3432" y="182"/>
                  <a:pt x="3569" y="212"/>
                  <a:pt x="3720" y="280"/>
                </a:cubicBezTo>
                <a:cubicBezTo>
                  <a:pt x="3871" y="348"/>
                  <a:pt x="3992" y="446"/>
                  <a:pt x="4083" y="552"/>
                </a:cubicBezTo>
                <a:cubicBezTo>
                  <a:pt x="4174" y="658"/>
                  <a:pt x="4190" y="675"/>
                  <a:pt x="4264" y="915"/>
                </a:cubicBezTo>
                <a:cubicBezTo>
                  <a:pt x="4338" y="1155"/>
                  <a:pt x="4474" y="1769"/>
                  <a:pt x="4529" y="1993"/>
                </a:cubicBezTo>
              </a:path>
            </a:pathLst>
          </a:custGeom>
          <a:noFill/>
          <a:ln w="19050">
            <a:solidFill>
              <a:srgbClr val="003366"/>
            </a:solidFill>
            <a:round/>
            <a:headEnd/>
            <a:tailEnd/>
          </a:ln>
        </p:spPr>
        <p:txBody>
          <a:bodyPr/>
          <a:lstStyle/>
          <a:p>
            <a:endParaRPr lang="en-GB"/>
          </a:p>
        </p:txBody>
      </p:sp>
      <p:sp>
        <p:nvSpPr>
          <p:cNvPr id="30727" name="Text Box 7"/>
          <p:cNvSpPr txBox="1">
            <a:spLocks noChangeArrowheads="1"/>
          </p:cNvSpPr>
          <p:nvPr/>
        </p:nvSpPr>
        <p:spPr bwMode="auto">
          <a:xfrm>
            <a:off x="827088" y="836613"/>
            <a:ext cx="2160587" cy="336550"/>
          </a:xfrm>
          <a:prstGeom prst="rect">
            <a:avLst/>
          </a:prstGeom>
          <a:noFill/>
          <a:ln w="9525">
            <a:noFill/>
            <a:miter lim="800000"/>
            <a:headEnd/>
            <a:tailEnd/>
          </a:ln>
        </p:spPr>
        <p:txBody>
          <a:bodyPr>
            <a:spAutoFit/>
          </a:bodyPr>
          <a:lstStyle/>
          <a:p>
            <a:pPr>
              <a:spcBef>
                <a:spcPct val="50000"/>
              </a:spcBef>
            </a:pPr>
            <a:r>
              <a:rPr lang="en-GB" sz="1600">
                <a:solidFill>
                  <a:srgbClr val="003264"/>
                </a:solidFill>
              </a:rPr>
              <a:t>Clinical Changes</a:t>
            </a:r>
          </a:p>
        </p:txBody>
      </p:sp>
      <p:sp>
        <p:nvSpPr>
          <p:cNvPr id="30728" name="Text Box 8"/>
          <p:cNvSpPr txBox="1">
            <a:spLocks noChangeArrowheads="1"/>
          </p:cNvSpPr>
          <p:nvPr/>
        </p:nvSpPr>
        <p:spPr bwMode="auto">
          <a:xfrm>
            <a:off x="827088" y="4868863"/>
            <a:ext cx="2160587" cy="336550"/>
          </a:xfrm>
          <a:prstGeom prst="rect">
            <a:avLst/>
          </a:prstGeom>
          <a:noFill/>
          <a:ln w="9525">
            <a:noFill/>
            <a:miter lim="800000"/>
            <a:headEnd/>
            <a:tailEnd/>
          </a:ln>
        </p:spPr>
        <p:txBody>
          <a:bodyPr>
            <a:spAutoFit/>
          </a:bodyPr>
          <a:lstStyle/>
          <a:p>
            <a:pPr>
              <a:spcBef>
                <a:spcPct val="50000"/>
              </a:spcBef>
            </a:pPr>
            <a:r>
              <a:rPr lang="en-GB" sz="1600">
                <a:solidFill>
                  <a:srgbClr val="FF0000"/>
                </a:solidFill>
              </a:rPr>
              <a:t>Disease</a:t>
            </a:r>
          </a:p>
        </p:txBody>
      </p:sp>
      <p:sp>
        <p:nvSpPr>
          <p:cNvPr id="30729" name="Rectangle 9"/>
          <p:cNvSpPr>
            <a:spLocks noChangeArrowheads="1"/>
          </p:cNvSpPr>
          <p:nvPr/>
        </p:nvSpPr>
        <p:spPr bwMode="auto">
          <a:xfrm>
            <a:off x="2627313" y="1412875"/>
            <a:ext cx="1727200" cy="3168650"/>
          </a:xfrm>
          <a:prstGeom prst="rect">
            <a:avLst/>
          </a:prstGeom>
          <a:noFill/>
          <a:ln w="9525">
            <a:solidFill>
              <a:schemeClr val="tx1"/>
            </a:solidFill>
            <a:miter lim="800000"/>
            <a:headEnd/>
            <a:tailEnd/>
          </a:ln>
        </p:spPr>
        <p:txBody>
          <a:bodyPr wrap="none" anchor="ctr"/>
          <a:lstStyle/>
          <a:p>
            <a:pPr algn="ctr"/>
            <a:r>
              <a:rPr lang="en-GB"/>
              <a:t>At Risk</a:t>
            </a:r>
          </a:p>
        </p:txBody>
      </p:sp>
      <p:sp>
        <p:nvSpPr>
          <p:cNvPr id="30730" name="Rectangle 10"/>
          <p:cNvSpPr>
            <a:spLocks noChangeArrowheads="1"/>
          </p:cNvSpPr>
          <p:nvPr/>
        </p:nvSpPr>
        <p:spPr bwMode="auto">
          <a:xfrm>
            <a:off x="4356100" y="1412875"/>
            <a:ext cx="1727200" cy="3168650"/>
          </a:xfrm>
          <a:prstGeom prst="rect">
            <a:avLst/>
          </a:prstGeom>
          <a:noFill/>
          <a:ln w="9525">
            <a:solidFill>
              <a:schemeClr val="tx1"/>
            </a:solidFill>
            <a:miter lim="800000"/>
            <a:headEnd/>
            <a:tailEnd/>
          </a:ln>
        </p:spPr>
        <p:txBody>
          <a:bodyPr wrap="none" anchor="ctr"/>
          <a:lstStyle/>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r>
              <a:rPr lang="en-GB"/>
              <a:t>Incipient </a:t>
            </a:r>
          </a:p>
          <a:p>
            <a:pPr algn="ctr"/>
            <a:r>
              <a:rPr lang="en-GB"/>
              <a:t>Dementia</a:t>
            </a:r>
          </a:p>
        </p:txBody>
      </p:sp>
      <p:sp>
        <p:nvSpPr>
          <p:cNvPr id="30731" name="Rectangle 11"/>
          <p:cNvSpPr>
            <a:spLocks noChangeArrowheads="1"/>
          </p:cNvSpPr>
          <p:nvPr/>
        </p:nvSpPr>
        <p:spPr bwMode="auto">
          <a:xfrm>
            <a:off x="6084888" y="1412875"/>
            <a:ext cx="2087562" cy="3168650"/>
          </a:xfrm>
          <a:prstGeom prst="rect">
            <a:avLst/>
          </a:prstGeom>
          <a:noFill/>
          <a:ln w="9525">
            <a:solidFill>
              <a:schemeClr val="tx1"/>
            </a:solidFill>
            <a:miter lim="800000"/>
            <a:headEnd/>
            <a:tailEnd/>
          </a:ln>
        </p:spPr>
        <p:txBody>
          <a:bodyPr wrap="none" anchor="ctr"/>
          <a:lstStyle/>
          <a:p>
            <a:pPr algn="ctr"/>
            <a:endParaRPr lang="en-GB"/>
          </a:p>
          <a:p>
            <a:pPr algn="ctr"/>
            <a:r>
              <a:rPr lang="en-GB"/>
              <a:t>Dementia</a:t>
            </a:r>
          </a:p>
        </p:txBody>
      </p:sp>
      <p:sp>
        <p:nvSpPr>
          <p:cNvPr id="30732" name="Line 12"/>
          <p:cNvSpPr>
            <a:spLocks noChangeShapeType="1"/>
          </p:cNvSpPr>
          <p:nvPr/>
        </p:nvSpPr>
        <p:spPr bwMode="auto">
          <a:xfrm>
            <a:off x="6732588" y="1412875"/>
            <a:ext cx="0" cy="1439863"/>
          </a:xfrm>
          <a:prstGeom prst="line">
            <a:avLst/>
          </a:prstGeom>
          <a:noFill/>
          <a:ln w="9525">
            <a:solidFill>
              <a:schemeClr val="tx1"/>
            </a:solidFill>
            <a:round/>
            <a:headEnd/>
            <a:tailEnd/>
          </a:ln>
        </p:spPr>
        <p:txBody>
          <a:bodyPr/>
          <a:lstStyle/>
          <a:p>
            <a:endParaRPr lang="en-GB"/>
          </a:p>
        </p:txBody>
      </p:sp>
      <p:sp>
        <p:nvSpPr>
          <p:cNvPr id="30733" name="Line 13"/>
          <p:cNvSpPr>
            <a:spLocks noChangeShapeType="1"/>
          </p:cNvSpPr>
          <p:nvPr/>
        </p:nvSpPr>
        <p:spPr bwMode="auto">
          <a:xfrm>
            <a:off x="7524750" y="1412875"/>
            <a:ext cx="0" cy="1439863"/>
          </a:xfrm>
          <a:prstGeom prst="line">
            <a:avLst/>
          </a:prstGeom>
          <a:noFill/>
          <a:ln w="9525">
            <a:solidFill>
              <a:schemeClr val="tx1"/>
            </a:solidFill>
            <a:round/>
            <a:headEnd/>
            <a:tailEnd/>
          </a:ln>
        </p:spPr>
        <p:txBody>
          <a:bodyPr/>
          <a:lstStyle/>
          <a:p>
            <a:endParaRPr lang="en-GB"/>
          </a:p>
        </p:txBody>
      </p:sp>
      <p:sp>
        <p:nvSpPr>
          <p:cNvPr id="30734" name="Line 14"/>
          <p:cNvSpPr>
            <a:spLocks noChangeShapeType="1"/>
          </p:cNvSpPr>
          <p:nvPr/>
        </p:nvSpPr>
        <p:spPr bwMode="auto">
          <a:xfrm>
            <a:off x="6732588" y="3357563"/>
            <a:ext cx="0" cy="1223962"/>
          </a:xfrm>
          <a:prstGeom prst="line">
            <a:avLst/>
          </a:prstGeom>
          <a:noFill/>
          <a:ln w="9525">
            <a:solidFill>
              <a:schemeClr val="tx1"/>
            </a:solidFill>
            <a:round/>
            <a:headEnd/>
            <a:tailEnd/>
          </a:ln>
        </p:spPr>
        <p:txBody>
          <a:bodyPr/>
          <a:lstStyle/>
          <a:p>
            <a:endParaRPr lang="en-GB"/>
          </a:p>
        </p:txBody>
      </p:sp>
      <p:sp>
        <p:nvSpPr>
          <p:cNvPr id="30735" name="Line 15"/>
          <p:cNvSpPr>
            <a:spLocks noChangeShapeType="1"/>
          </p:cNvSpPr>
          <p:nvPr/>
        </p:nvSpPr>
        <p:spPr bwMode="auto">
          <a:xfrm>
            <a:off x="7524750" y="3357563"/>
            <a:ext cx="0" cy="1223962"/>
          </a:xfrm>
          <a:prstGeom prst="line">
            <a:avLst/>
          </a:prstGeom>
          <a:noFill/>
          <a:ln w="9525">
            <a:solidFill>
              <a:schemeClr val="tx1"/>
            </a:solidFill>
            <a:round/>
            <a:headEnd/>
            <a:tailEnd/>
          </a:ln>
        </p:spPr>
        <p:txBody>
          <a:bodyPr/>
          <a:lstStyle/>
          <a:p>
            <a:endParaRPr lang="en-GB"/>
          </a:p>
        </p:txBody>
      </p:sp>
      <p:sp>
        <p:nvSpPr>
          <p:cNvPr id="30736" name="Text Box 16"/>
          <p:cNvSpPr txBox="1">
            <a:spLocks noChangeArrowheads="1"/>
          </p:cNvSpPr>
          <p:nvPr/>
        </p:nvSpPr>
        <p:spPr bwMode="auto">
          <a:xfrm>
            <a:off x="4284663" y="4868863"/>
            <a:ext cx="1943100" cy="1803400"/>
          </a:xfrm>
          <a:prstGeom prst="rect">
            <a:avLst/>
          </a:prstGeom>
          <a:solidFill>
            <a:srgbClr val="6699FF"/>
          </a:solidFill>
          <a:ln w="9525">
            <a:noFill/>
            <a:miter lim="800000"/>
            <a:headEnd/>
            <a:tailEnd/>
          </a:ln>
        </p:spPr>
        <p:txBody>
          <a:bodyPr>
            <a:spAutoFit/>
          </a:bodyPr>
          <a:lstStyle/>
          <a:p>
            <a:pPr>
              <a:spcBef>
                <a:spcPct val="50000"/>
              </a:spcBef>
            </a:pPr>
            <a:r>
              <a:rPr lang="en-GB" sz="1600"/>
              <a:t>Oligomerisation</a:t>
            </a:r>
          </a:p>
          <a:p>
            <a:pPr>
              <a:spcBef>
                <a:spcPct val="50000"/>
              </a:spcBef>
            </a:pPr>
            <a:r>
              <a:rPr lang="en-GB" sz="1600"/>
              <a:t>Glial activation</a:t>
            </a:r>
          </a:p>
          <a:p>
            <a:pPr>
              <a:spcBef>
                <a:spcPct val="50000"/>
              </a:spcBef>
            </a:pPr>
            <a:r>
              <a:rPr lang="en-GB" sz="1600"/>
              <a:t>Tau pathology</a:t>
            </a:r>
          </a:p>
          <a:p>
            <a:pPr>
              <a:spcBef>
                <a:spcPct val="50000"/>
              </a:spcBef>
            </a:pPr>
            <a:r>
              <a:rPr lang="en-GB" sz="1600"/>
              <a:t>Neurodegeneration</a:t>
            </a:r>
          </a:p>
          <a:p>
            <a:pPr>
              <a:spcBef>
                <a:spcPct val="50000"/>
              </a:spcBef>
            </a:pPr>
            <a:r>
              <a:rPr lang="en-GB" sz="1600"/>
              <a:t>Plaque formation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3264"/>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79388" y="692150"/>
            <a:ext cx="8424862" cy="50419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1747" name="Line 3"/>
          <p:cNvSpPr>
            <a:spLocks noChangeShapeType="1"/>
          </p:cNvSpPr>
          <p:nvPr/>
        </p:nvSpPr>
        <p:spPr bwMode="auto">
          <a:xfrm>
            <a:off x="755650" y="1125538"/>
            <a:ext cx="0" cy="4175125"/>
          </a:xfrm>
          <a:prstGeom prst="line">
            <a:avLst/>
          </a:prstGeom>
          <a:noFill/>
          <a:ln w="9525">
            <a:solidFill>
              <a:schemeClr val="tx1"/>
            </a:solidFill>
            <a:round/>
            <a:headEnd/>
            <a:tailEnd/>
          </a:ln>
        </p:spPr>
        <p:txBody>
          <a:bodyPr/>
          <a:lstStyle/>
          <a:p>
            <a:endParaRPr lang="en-GB"/>
          </a:p>
        </p:txBody>
      </p:sp>
      <p:sp>
        <p:nvSpPr>
          <p:cNvPr id="31748" name="Line 4"/>
          <p:cNvSpPr>
            <a:spLocks noChangeShapeType="1"/>
          </p:cNvSpPr>
          <p:nvPr/>
        </p:nvSpPr>
        <p:spPr bwMode="auto">
          <a:xfrm>
            <a:off x="755650" y="5300663"/>
            <a:ext cx="7704138" cy="0"/>
          </a:xfrm>
          <a:prstGeom prst="line">
            <a:avLst/>
          </a:prstGeom>
          <a:noFill/>
          <a:ln w="9525">
            <a:solidFill>
              <a:schemeClr val="tx1"/>
            </a:solidFill>
            <a:round/>
            <a:headEnd/>
            <a:tailEnd/>
          </a:ln>
        </p:spPr>
        <p:txBody>
          <a:bodyPr/>
          <a:lstStyle/>
          <a:p>
            <a:endParaRPr lang="en-GB"/>
          </a:p>
        </p:txBody>
      </p:sp>
      <p:sp>
        <p:nvSpPr>
          <p:cNvPr id="31749" name="Freeform 5"/>
          <p:cNvSpPr>
            <a:spLocks/>
          </p:cNvSpPr>
          <p:nvPr/>
        </p:nvSpPr>
        <p:spPr bwMode="auto">
          <a:xfrm>
            <a:off x="827088" y="2193925"/>
            <a:ext cx="7345362" cy="2566988"/>
          </a:xfrm>
          <a:custGeom>
            <a:avLst/>
            <a:gdLst>
              <a:gd name="T0" fmla="*/ 0 w 4627"/>
              <a:gd name="T1" fmla="*/ 1594 h 1617"/>
              <a:gd name="T2" fmla="*/ 953 w 4627"/>
              <a:gd name="T3" fmla="*/ 1594 h 1617"/>
              <a:gd name="T4" fmla="*/ 1452 w 4627"/>
              <a:gd name="T5" fmla="*/ 1458 h 1617"/>
              <a:gd name="T6" fmla="*/ 1905 w 4627"/>
              <a:gd name="T7" fmla="*/ 1141 h 1617"/>
              <a:gd name="T8" fmla="*/ 2223 w 4627"/>
              <a:gd name="T9" fmla="*/ 869 h 1617"/>
              <a:gd name="T10" fmla="*/ 2540 w 4627"/>
              <a:gd name="T11" fmla="*/ 597 h 1617"/>
              <a:gd name="T12" fmla="*/ 2813 w 4627"/>
              <a:gd name="T13" fmla="*/ 370 h 1617"/>
              <a:gd name="T14" fmla="*/ 3312 w 4627"/>
              <a:gd name="T15" fmla="*/ 143 h 1617"/>
              <a:gd name="T16" fmla="*/ 3720 w 4627"/>
              <a:gd name="T17" fmla="*/ 52 h 1617"/>
              <a:gd name="T18" fmla="*/ 4128 w 4627"/>
              <a:gd name="T19" fmla="*/ 7 h 1617"/>
              <a:gd name="T20" fmla="*/ 4627 w 4627"/>
              <a:gd name="T21" fmla="*/ 7 h 16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27"/>
              <a:gd name="T34" fmla="*/ 0 h 1617"/>
              <a:gd name="T35" fmla="*/ 4627 w 4627"/>
              <a:gd name="T36" fmla="*/ 1617 h 16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27" h="1617">
                <a:moveTo>
                  <a:pt x="0" y="1594"/>
                </a:moveTo>
                <a:cubicBezTo>
                  <a:pt x="355" y="1605"/>
                  <a:pt x="711" y="1617"/>
                  <a:pt x="953" y="1594"/>
                </a:cubicBezTo>
                <a:cubicBezTo>
                  <a:pt x="1195" y="1571"/>
                  <a:pt x="1293" y="1534"/>
                  <a:pt x="1452" y="1458"/>
                </a:cubicBezTo>
                <a:cubicBezTo>
                  <a:pt x="1611" y="1382"/>
                  <a:pt x="1777" y="1239"/>
                  <a:pt x="1905" y="1141"/>
                </a:cubicBezTo>
                <a:cubicBezTo>
                  <a:pt x="2033" y="1043"/>
                  <a:pt x="2117" y="960"/>
                  <a:pt x="2223" y="869"/>
                </a:cubicBezTo>
                <a:cubicBezTo>
                  <a:pt x="2329" y="778"/>
                  <a:pt x="2442" y="680"/>
                  <a:pt x="2540" y="597"/>
                </a:cubicBezTo>
                <a:cubicBezTo>
                  <a:pt x="2638" y="514"/>
                  <a:pt x="2684" y="446"/>
                  <a:pt x="2813" y="370"/>
                </a:cubicBezTo>
                <a:cubicBezTo>
                  <a:pt x="2942" y="294"/>
                  <a:pt x="3161" y="196"/>
                  <a:pt x="3312" y="143"/>
                </a:cubicBezTo>
                <a:cubicBezTo>
                  <a:pt x="3463" y="90"/>
                  <a:pt x="3584" y="75"/>
                  <a:pt x="3720" y="52"/>
                </a:cubicBezTo>
                <a:cubicBezTo>
                  <a:pt x="3856" y="29"/>
                  <a:pt x="3977" y="14"/>
                  <a:pt x="4128" y="7"/>
                </a:cubicBezTo>
                <a:cubicBezTo>
                  <a:pt x="4279" y="0"/>
                  <a:pt x="4453" y="3"/>
                  <a:pt x="4627" y="7"/>
                </a:cubicBezTo>
              </a:path>
            </a:pathLst>
          </a:custGeom>
          <a:noFill/>
          <a:ln w="19050">
            <a:solidFill>
              <a:srgbClr val="FF0000"/>
            </a:solidFill>
            <a:round/>
            <a:headEnd/>
            <a:tailEnd/>
          </a:ln>
        </p:spPr>
        <p:txBody>
          <a:bodyPr/>
          <a:lstStyle/>
          <a:p>
            <a:endParaRPr lang="en-GB"/>
          </a:p>
        </p:txBody>
      </p:sp>
      <p:sp>
        <p:nvSpPr>
          <p:cNvPr id="31750" name="Freeform 6"/>
          <p:cNvSpPr>
            <a:spLocks/>
          </p:cNvSpPr>
          <p:nvPr/>
        </p:nvSpPr>
        <p:spPr bwMode="auto">
          <a:xfrm>
            <a:off x="827088" y="1184275"/>
            <a:ext cx="7189787" cy="3163888"/>
          </a:xfrm>
          <a:custGeom>
            <a:avLst/>
            <a:gdLst>
              <a:gd name="T0" fmla="*/ 0 w 4529"/>
              <a:gd name="T1" fmla="*/ 8 h 1993"/>
              <a:gd name="T2" fmla="*/ 1225 w 4529"/>
              <a:gd name="T3" fmla="*/ 8 h 1993"/>
              <a:gd name="T4" fmla="*/ 2178 w 4529"/>
              <a:gd name="T5" fmla="*/ 53 h 1993"/>
              <a:gd name="T6" fmla="*/ 3175 w 4529"/>
              <a:gd name="T7" fmla="*/ 144 h 1993"/>
              <a:gd name="T8" fmla="*/ 3720 w 4529"/>
              <a:gd name="T9" fmla="*/ 280 h 1993"/>
              <a:gd name="T10" fmla="*/ 4083 w 4529"/>
              <a:gd name="T11" fmla="*/ 552 h 1993"/>
              <a:gd name="T12" fmla="*/ 4264 w 4529"/>
              <a:gd name="T13" fmla="*/ 915 h 1993"/>
              <a:gd name="T14" fmla="*/ 4529 w 4529"/>
              <a:gd name="T15" fmla="*/ 1993 h 1993"/>
              <a:gd name="T16" fmla="*/ 0 60000 65536"/>
              <a:gd name="T17" fmla="*/ 0 60000 65536"/>
              <a:gd name="T18" fmla="*/ 0 60000 65536"/>
              <a:gd name="T19" fmla="*/ 0 60000 65536"/>
              <a:gd name="T20" fmla="*/ 0 60000 65536"/>
              <a:gd name="T21" fmla="*/ 0 60000 65536"/>
              <a:gd name="T22" fmla="*/ 0 60000 65536"/>
              <a:gd name="T23" fmla="*/ 0 60000 65536"/>
              <a:gd name="T24" fmla="*/ 0 w 4529"/>
              <a:gd name="T25" fmla="*/ 0 h 1993"/>
              <a:gd name="T26" fmla="*/ 4529 w 4529"/>
              <a:gd name="T27" fmla="*/ 1993 h 19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29" h="1993">
                <a:moveTo>
                  <a:pt x="0" y="8"/>
                </a:moveTo>
                <a:cubicBezTo>
                  <a:pt x="431" y="4"/>
                  <a:pt x="862" y="0"/>
                  <a:pt x="1225" y="8"/>
                </a:cubicBezTo>
                <a:cubicBezTo>
                  <a:pt x="1588" y="16"/>
                  <a:pt x="1853" y="30"/>
                  <a:pt x="2178" y="53"/>
                </a:cubicBezTo>
                <a:cubicBezTo>
                  <a:pt x="2503" y="76"/>
                  <a:pt x="2918" y="106"/>
                  <a:pt x="3175" y="144"/>
                </a:cubicBezTo>
                <a:cubicBezTo>
                  <a:pt x="3432" y="182"/>
                  <a:pt x="3569" y="212"/>
                  <a:pt x="3720" y="280"/>
                </a:cubicBezTo>
                <a:cubicBezTo>
                  <a:pt x="3871" y="348"/>
                  <a:pt x="3992" y="446"/>
                  <a:pt x="4083" y="552"/>
                </a:cubicBezTo>
                <a:cubicBezTo>
                  <a:pt x="4174" y="658"/>
                  <a:pt x="4190" y="675"/>
                  <a:pt x="4264" y="915"/>
                </a:cubicBezTo>
                <a:cubicBezTo>
                  <a:pt x="4338" y="1155"/>
                  <a:pt x="4474" y="1769"/>
                  <a:pt x="4529" y="1993"/>
                </a:cubicBezTo>
              </a:path>
            </a:pathLst>
          </a:custGeom>
          <a:noFill/>
          <a:ln w="19050">
            <a:solidFill>
              <a:srgbClr val="003366"/>
            </a:solidFill>
            <a:round/>
            <a:headEnd/>
            <a:tailEnd/>
          </a:ln>
        </p:spPr>
        <p:txBody>
          <a:bodyPr/>
          <a:lstStyle/>
          <a:p>
            <a:endParaRPr lang="en-GB"/>
          </a:p>
        </p:txBody>
      </p:sp>
      <p:sp>
        <p:nvSpPr>
          <p:cNvPr id="31751" name="Text Box 7"/>
          <p:cNvSpPr txBox="1">
            <a:spLocks noChangeArrowheads="1"/>
          </p:cNvSpPr>
          <p:nvPr/>
        </p:nvSpPr>
        <p:spPr bwMode="auto">
          <a:xfrm>
            <a:off x="827088" y="836613"/>
            <a:ext cx="2160587" cy="336550"/>
          </a:xfrm>
          <a:prstGeom prst="rect">
            <a:avLst/>
          </a:prstGeom>
          <a:noFill/>
          <a:ln w="9525">
            <a:noFill/>
            <a:miter lim="800000"/>
            <a:headEnd/>
            <a:tailEnd/>
          </a:ln>
        </p:spPr>
        <p:txBody>
          <a:bodyPr>
            <a:spAutoFit/>
          </a:bodyPr>
          <a:lstStyle/>
          <a:p>
            <a:pPr>
              <a:spcBef>
                <a:spcPct val="50000"/>
              </a:spcBef>
            </a:pPr>
            <a:r>
              <a:rPr lang="en-GB" sz="1600">
                <a:solidFill>
                  <a:srgbClr val="003264"/>
                </a:solidFill>
              </a:rPr>
              <a:t>Clinical Changes</a:t>
            </a:r>
          </a:p>
        </p:txBody>
      </p:sp>
      <p:sp>
        <p:nvSpPr>
          <p:cNvPr id="31752" name="Text Box 8"/>
          <p:cNvSpPr txBox="1">
            <a:spLocks noChangeArrowheads="1"/>
          </p:cNvSpPr>
          <p:nvPr/>
        </p:nvSpPr>
        <p:spPr bwMode="auto">
          <a:xfrm>
            <a:off x="827088" y="4868863"/>
            <a:ext cx="2160587" cy="336550"/>
          </a:xfrm>
          <a:prstGeom prst="rect">
            <a:avLst/>
          </a:prstGeom>
          <a:noFill/>
          <a:ln w="9525">
            <a:noFill/>
            <a:miter lim="800000"/>
            <a:headEnd/>
            <a:tailEnd/>
          </a:ln>
        </p:spPr>
        <p:txBody>
          <a:bodyPr>
            <a:spAutoFit/>
          </a:bodyPr>
          <a:lstStyle/>
          <a:p>
            <a:pPr>
              <a:spcBef>
                <a:spcPct val="50000"/>
              </a:spcBef>
            </a:pPr>
            <a:r>
              <a:rPr lang="en-GB" sz="1600">
                <a:solidFill>
                  <a:srgbClr val="FF0000"/>
                </a:solidFill>
              </a:rPr>
              <a:t>Disease</a:t>
            </a:r>
          </a:p>
        </p:txBody>
      </p:sp>
      <p:sp>
        <p:nvSpPr>
          <p:cNvPr id="31753" name="Rectangle 9"/>
          <p:cNvSpPr>
            <a:spLocks noChangeArrowheads="1"/>
          </p:cNvSpPr>
          <p:nvPr/>
        </p:nvSpPr>
        <p:spPr bwMode="auto">
          <a:xfrm>
            <a:off x="2627313" y="1412875"/>
            <a:ext cx="1727200" cy="3168650"/>
          </a:xfrm>
          <a:prstGeom prst="rect">
            <a:avLst/>
          </a:prstGeom>
          <a:noFill/>
          <a:ln w="9525">
            <a:solidFill>
              <a:schemeClr val="tx1"/>
            </a:solidFill>
            <a:miter lim="800000"/>
            <a:headEnd/>
            <a:tailEnd/>
          </a:ln>
        </p:spPr>
        <p:txBody>
          <a:bodyPr wrap="none" anchor="ctr"/>
          <a:lstStyle/>
          <a:p>
            <a:pPr algn="ctr"/>
            <a:r>
              <a:rPr lang="en-GB"/>
              <a:t>At Risk</a:t>
            </a:r>
          </a:p>
        </p:txBody>
      </p:sp>
      <p:sp>
        <p:nvSpPr>
          <p:cNvPr id="31754" name="Rectangle 10"/>
          <p:cNvSpPr>
            <a:spLocks noChangeArrowheads="1"/>
          </p:cNvSpPr>
          <p:nvPr/>
        </p:nvSpPr>
        <p:spPr bwMode="auto">
          <a:xfrm>
            <a:off x="4356100" y="1412875"/>
            <a:ext cx="1727200" cy="3168650"/>
          </a:xfrm>
          <a:prstGeom prst="rect">
            <a:avLst/>
          </a:prstGeom>
          <a:noFill/>
          <a:ln w="9525">
            <a:solidFill>
              <a:schemeClr val="tx1"/>
            </a:solidFill>
            <a:miter lim="800000"/>
            <a:headEnd/>
            <a:tailEnd/>
          </a:ln>
        </p:spPr>
        <p:txBody>
          <a:bodyPr wrap="none" anchor="ctr"/>
          <a:lstStyle/>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r>
              <a:rPr lang="en-GB"/>
              <a:t>Incipient </a:t>
            </a:r>
          </a:p>
          <a:p>
            <a:pPr algn="ctr"/>
            <a:r>
              <a:rPr lang="en-GB"/>
              <a:t>Dementia</a:t>
            </a:r>
          </a:p>
        </p:txBody>
      </p:sp>
      <p:sp>
        <p:nvSpPr>
          <p:cNvPr id="31755" name="Rectangle 11"/>
          <p:cNvSpPr>
            <a:spLocks noChangeArrowheads="1"/>
          </p:cNvSpPr>
          <p:nvPr/>
        </p:nvSpPr>
        <p:spPr bwMode="auto">
          <a:xfrm>
            <a:off x="6084888" y="1412875"/>
            <a:ext cx="2087562" cy="3168650"/>
          </a:xfrm>
          <a:prstGeom prst="rect">
            <a:avLst/>
          </a:prstGeom>
          <a:noFill/>
          <a:ln w="9525">
            <a:solidFill>
              <a:schemeClr val="tx1"/>
            </a:solidFill>
            <a:miter lim="800000"/>
            <a:headEnd/>
            <a:tailEnd/>
          </a:ln>
        </p:spPr>
        <p:txBody>
          <a:bodyPr wrap="none" anchor="ctr"/>
          <a:lstStyle/>
          <a:p>
            <a:pPr algn="ctr"/>
            <a:endParaRPr lang="en-GB"/>
          </a:p>
          <a:p>
            <a:pPr algn="ctr"/>
            <a:r>
              <a:rPr lang="en-GB"/>
              <a:t>Dementia</a:t>
            </a:r>
          </a:p>
        </p:txBody>
      </p:sp>
      <p:sp>
        <p:nvSpPr>
          <p:cNvPr id="31756" name="Line 12"/>
          <p:cNvSpPr>
            <a:spLocks noChangeShapeType="1"/>
          </p:cNvSpPr>
          <p:nvPr/>
        </p:nvSpPr>
        <p:spPr bwMode="auto">
          <a:xfrm>
            <a:off x="6732588" y="1412875"/>
            <a:ext cx="0" cy="1439863"/>
          </a:xfrm>
          <a:prstGeom prst="line">
            <a:avLst/>
          </a:prstGeom>
          <a:noFill/>
          <a:ln w="9525">
            <a:solidFill>
              <a:schemeClr val="tx1"/>
            </a:solidFill>
            <a:round/>
            <a:headEnd/>
            <a:tailEnd/>
          </a:ln>
        </p:spPr>
        <p:txBody>
          <a:bodyPr/>
          <a:lstStyle/>
          <a:p>
            <a:endParaRPr lang="en-GB"/>
          </a:p>
        </p:txBody>
      </p:sp>
      <p:sp>
        <p:nvSpPr>
          <p:cNvPr id="31757" name="Line 13"/>
          <p:cNvSpPr>
            <a:spLocks noChangeShapeType="1"/>
          </p:cNvSpPr>
          <p:nvPr/>
        </p:nvSpPr>
        <p:spPr bwMode="auto">
          <a:xfrm>
            <a:off x="7524750" y="1412875"/>
            <a:ext cx="0" cy="1439863"/>
          </a:xfrm>
          <a:prstGeom prst="line">
            <a:avLst/>
          </a:prstGeom>
          <a:noFill/>
          <a:ln w="9525">
            <a:solidFill>
              <a:schemeClr val="tx1"/>
            </a:solidFill>
            <a:round/>
            <a:headEnd/>
            <a:tailEnd/>
          </a:ln>
        </p:spPr>
        <p:txBody>
          <a:bodyPr/>
          <a:lstStyle/>
          <a:p>
            <a:endParaRPr lang="en-GB"/>
          </a:p>
        </p:txBody>
      </p:sp>
      <p:sp>
        <p:nvSpPr>
          <p:cNvPr id="31758" name="Line 14"/>
          <p:cNvSpPr>
            <a:spLocks noChangeShapeType="1"/>
          </p:cNvSpPr>
          <p:nvPr/>
        </p:nvSpPr>
        <p:spPr bwMode="auto">
          <a:xfrm>
            <a:off x="6732588" y="3357563"/>
            <a:ext cx="0" cy="1223962"/>
          </a:xfrm>
          <a:prstGeom prst="line">
            <a:avLst/>
          </a:prstGeom>
          <a:noFill/>
          <a:ln w="9525">
            <a:solidFill>
              <a:schemeClr val="tx1"/>
            </a:solidFill>
            <a:round/>
            <a:headEnd/>
            <a:tailEnd/>
          </a:ln>
        </p:spPr>
        <p:txBody>
          <a:bodyPr/>
          <a:lstStyle/>
          <a:p>
            <a:endParaRPr lang="en-GB"/>
          </a:p>
        </p:txBody>
      </p:sp>
      <p:sp>
        <p:nvSpPr>
          <p:cNvPr id="31759" name="Line 15"/>
          <p:cNvSpPr>
            <a:spLocks noChangeShapeType="1"/>
          </p:cNvSpPr>
          <p:nvPr/>
        </p:nvSpPr>
        <p:spPr bwMode="auto">
          <a:xfrm>
            <a:off x="7524750" y="3357563"/>
            <a:ext cx="0" cy="1223962"/>
          </a:xfrm>
          <a:prstGeom prst="line">
            <a:avLst/>
          </a:prstGeom>
          <a:noFill/>
          <a:ln w="9525">
            <a:solidFill>
              <a:schemeClr val="tx1"/>
            </a:solidFill>
            <a:round/>
            <a:headEnd/>
            <a:tailEnd/>
          </a:ln>
        </p:spPr>
        <p:txBody>
          <a:bodyPr/>
          <a:lstStyle/>
          <a:p>
            <a:endParaRPr lang="en-GB"/>
          </a:p>
        </p:txBody>
      </p:sp>
      <p:sp>
        <p:nvSpPr>
          <p:cNvPr id="31760" name="Text Box 16"/>
          <p:cNvSpPr txBox="1">
            <a:spLocks noChangeArrowheads="1"/>
          </p:cNvSpPr>
          <p:nvPr/>
        </p:nvSpPr>
        <p:spPr bwMode="auto">
          <a:xfrm>
            <a:off x="6227763" y="4868863"/>
            <a:ext cx="1943100" cy="1069975"/>
          </a:xfrm>
          <a:prstGeom prst="rect">
            <a:avLst/>
          </a:prstGeom>
          <a:solidFill>
            <a:srgbClr val="6699FF"/>
          </a:solidFill>
          <a:ln w="9525">
            <a:noFill/>
            <a:miter lim="800000"/>
            <a:headEnd/>
            <a:tailEnd/>
          </a:ln>
        </p:spPr>
        <p:txBody>
          <a:bodyPr>
            <a:spAutoFit/>
          </a:bodyPr>
          <a:lstStyle/>
          <a:p>
            <a:pPr>
              <a:spcBef>
                <a:spcPct val="50000"/>
              </a:spcBef>
            </a:pPr>
            <a:r>
              <a:rPr lang="en-GB" sz="1600"/>
              <a:t>Neurodegeneration</a:t>
            </a:r>
          </a:p>
          <a:p>
            <a:pPr>
              <a:spcBef>
                <a:spcPct val="50000"/>
              </a:spcBef>
            </a:pPr>
            <a:r>
              <a:rPr lang="en-GB" sz="1600"/>
              <a:t>Plaque formation</a:t>
            </a:r>
          </a:p>
          <a:p>
            <a:pPr>
              <a:spcBef>
                <a:spcPct val="50000"/>
              </a:spcBef>
            </a:pPr>
            <a:r>
              <a:rPr lang="en-GB" sz="1600"/>
              <a:t>Oligomerisation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79388" y="692150"/>
            <a:ext cx="8424862" cy="50419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771" name="Line 3"/>
          <p:cNvSpPr>
            <a:spLocks noChangeShapeType="1"/>
          </p:cNvSpPr>
          <p:nvPr/>
        </p:nvSpPr>
        <p:spPr bwMode="auto">
          <a:xfrm>
            <a:off x="755650" y="1125538"/>
            <a:ext cx="0" cy="4175125"/>
          </a:xfrm>
          <a:prstGeom prst="line">
            <a:avLst/>
          </a:prstGeom>
          <a:noFill/>
          <a:ln w="9525">
            <a:solidFill>
              <a:schemeClr val="tx1"/>
            </a:solidFill>
            <a:round/>
            <a:headEnd/>
            <a:tailEnd/>
          </a:ln>
        </p:spPr>
        <p:txBody>
          <a:bodyPr/>
          <a:lstStyle/>
          <a:p>
            <a:endParaRPr lang="en-GB"/>
          </a:p>
        </p:txBody>
      </p:sp>
      <p:sp>
        <p:nvSpPr>
          <p:cNvPr id="32772" name="Line 4"/>
          <p:cNvSpPr>
            <a:spLocks noChangeShapeType="1"/>
          </p:cNvSpPr>
          <p:nvPr/>
        </p:nvSpPr>
        <p:spPr bwMode="auto">
          <a:xfrm>
            <a:off x="755650" y="5300663"/>
            <a:ext cx="7704138" cy="0"/>
          </a:xfrm>
          <a:prstGeom prst="line">
            <a:avLst/>
          </a:prstGeom>
          <a:noFill/>
          <a:ln w="9525">
            <a:solidFill>
              <a:schemeClr val="tx1"/>
            </a:solidFill>
            <a:round/>
            <a:headEnd/>
            <a:tailEnd/>
          </a:ln>
        </p:spPr>
        <p:txBody>
          <a:bodyPr/>
          <a:lstStyle/>
          <a:p>
            <a:endParaRPr lang="en-GB"/>
          </a:p>
        </p:txBody>
      </p:sp>
      <p:sp>
        <p:nvSpPr>
          <p:cNvPr id="32773" name="Freeform 5"/>
          <p:cNvSpPr>
            <a:spLocks/>
          </p:cNvSpPr>
          <p:nvPr/>
        </p:nvSpPr>
        <p:spPr bwMode="auto">
          <a:xfrm>
            <a:off x="827088" y="2193925"/>
            <a:ext cx="7345362" cy="2566988"/>
          </a:xfrm>
          <a:custGeom>
            <a:avLst/>
            <a:gdLst>
              <a:gd name="T0" fmla="*/ 0 w 4627"/>
              <a:gd name="T1" fmla="*/ 1594 h 1617"/>
              <a:gd name="T2" fmla="*/ 953 w 4627"/>
              <a:gd name="T3" fmla="*/ 1594 h 1617"/>
              <a:gd name="T4" fmla="*/ 1452 w 4627"/>
              <a:gd name="T5" fmla="*/ 1458 h 1617"/>
              <a:gd name="T6" fmla="*/ 1905 w 4627"/>
              <a:gd name="T7" fmla="*/ 1141 h 1617"/>
              <a:gd name="T8" fmla="*/ 2223 w 4627"/>
              <a:gd name="T9" fmla="*/ 869 h 1617"/>
              <a:gd name="T10" fmla="*/ 2540 w 4627"/>
              <a:gd name="T11" fmla="*/ 597 h 1617"/>
              <a:gd name="T12" fmla="*/ 2813 w 4627"/>
              <a:gd name="T13" fmla="*/ 370 h 1617"/>
              <a:gd name="T14" fmla="*/ 3312 w 4627"/>
              <a:gd name="T15" fmla="*/ 143 h 1617"/>
              <a:gd name="T16" fmla="*/ 3720 w 4627"/>
              <a:gd name="T17" fmla="*/ 52 h 1617"/>
              <a:gd name="T18" fmla="*/ 4128 w 4627"/>
              <a:gd name="T19" fmla="*/ 7 h 1617"/>
              <a:gd name="T20" fmla="*/ 4627 w 4627"/>
              <a:gd name="T21" fmla="*/ 7 h 16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27"/>
              <a:gd name="T34" fmla="*/ 0 h 1617"/>
              <a:gd name="T35" fmla="*/ 4627 w 4627"/>
              <a:gd name="T36" fmla="*/ 1617 h 16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27" h="1617">
                <a:moveTo>
                  <a:pt x="0" y="1594"/>
                </a:moveTo>
                <a:cubicBezTo>
                  <a:pt x="355" y="1605"/>
                  <a:pt x="711" y="1617"/>
                  <a:pt x="953" y="1594"/>
                </a:cubicBezTo>
                <a:cubicBezTo>
                  <a:pt x="1195" y="1571"/>
                  <a:pt x="1293" y="1534"/>
                  <a:pt x="1452" y="1458"/>
                </a:cubicBezTo>
                <a:cubicBezTo>
                  <a:pt x="1611" y="1382"/>
                  <a:pt x="1777" y="1239"/>
                  <a:pt x="1905" y="1141"/>
                </a:cubicBezTo>
                <a:cubicBezTo>
                  <a:pt x="2033" y="1043"/>
                  <a:pt x="2117" y="960"/>
                  <a:pt x="2223" y="869"/>
                </a:cubicBezTo>
                <a:cubicBezTo>
                  <a:pt x="2329" y="778"/>
                  <a:pt x="2442" y="680"/>
                  <a:pt x="2540" y="597"/>
                </a:cubicBezTo>
                <a:cubicBezTo>
                  <a:pt x="2638" y="514"/>
                  <a:pt x="2684" y="446"/>
                  <a:pt x="2813" y="370"/>
                </a:cubicBezTo>
                <a:cubicBezTo>
                  <a:pt x="2942" y="294"/>
                  <a:pt x="3161" y="196"/>
                  <a:pt x="3312" y="143"/>
                </a:cubicBezTo>
                <a:cubicBezTo>
                  <a:pt x="3463" y="90"/>
                  <a:pt x="3584" y="75"/>
                  <a:pt x="3720" y="52"/>
                </a:cubicBezTo>
                <a:cubicBezTo>
                  <a:pt x="3856" y="29"/>
                  <a:pt x="3977" y="14"/>
                  <a:pt x="4128" y="7"/>
                </a:cubicBezTo>
                <a:cubicBezTo>
                  <a:pt x="4279" y="0"/>
                  <a:pt x="4453" y="3"/>
                  <a:pt x="4627" y="7"/>
                </a:cubicBezTo>
              </a:path>
            </a:pathLst>
          </a:custGeom>
          <a:noFill/>
          <a:ln w="19050">
            <a:solidFill>
              <a:srgbClr val="FF0000"/>
            </a:solidFill>
            <a:round/>
            <a:headEnd/>
            <a:tailEnd/>
          </a:ln>
        </p:spPr>
        <p:txBody>
          <a:bodyPr/>
          <a:lstStyle/>
          <a:p>
            <a:endParaRPr lang="en-GB"/>
          </a:p>
        </p:txBody>
      </p:sp>
      <p:sp>
        <p:nvSpPr>
          <p:cNvPr id="32774" name="Freeform 6"/>
          <p:cNvSpPr>
            <a:spLocks/>
          </p:cNvSpPr>
          <p:nvPr/>
        </p:nvSpPr>
        <p:spPr bwMode="auto">
          <a:xfrm>
            <a:off x="827088" y="1184275"/>
            <a:ext cx="7189787" cy="3163888"/>
          </a:xfrm>
          <a:custGeom>
            <a:avLst/>
            <a:gdLst>
              <a:gd name="T0" fmla="*/ 0 w 4529"/>
              <a:gd name="T1" fmla="*/ 8 h 1993"/>
              <a:gd name="T2" fmla="*/ 1225 w 4529"/>
              <a:gd name="T3" fmla="*/ 8 h 1993"/>
              <a:gd name="T4" fmla="*/ 2178 w 4529"/>
              <a:gd name="T5" fmla="*/ 53 h 1993"/>
              <a:gd name="T6" fmla="*/ 3175 w 4529"/>
              <a:gd name="T7" fmla="*/ 144 h 1993"/>
              <a:gd name="T8" fmla="*/ 3720 w 4529"/>
              <a:gd name="T9" fmla="*/ 280 h 1993"/>
              <a:gd name="T10" fmla="*/ 4083 w 4529"/>
              <a:gd name="T11" fmla="*/ 552 h 1993"/>
              <a:gd name="T12" fmla="*/ 4264 w 4529"/>
              <a:gd name="T13" fmla="*/ 915 h 1993"/>
              <a:gd name="T14" fmla="*/ 4529 w 4529"/>
              <a:gd name="T15" fmla="*/ 1993 h 1993"/>
              <a:gd name="T16" fmla="*/ 0 60000 65536"/>
              <a:gd name="T17" fmla="*/ 0 60000 65536"/>
              <a:gd name="T18" fmla="*/ 0 60000 65536"/>
              <a:gd name="T19" fmla="*/ 0 60000 65536"/>
              <a:gd name="T20" fmla="*/ 0 60000 65536"/>
              <a:gd name="T21" fmla="*/ 0 60000 65536"/>
              <a:gd name="T22" fmla="*/ 0 60000 65536"/>
              <a:gd name="T23" fmla="*/ 0 60000 65536"/>
              <a:gd name="T24" fmla="*/ 0 w 4529"/>
              <a:gd name="T25" fmla="*/ 0 h 1993"/>
              <a:gd name="T26" fmla="*/ 4529 w 4529"/>
              <a:gd name="T27" fmla="*/ 1993 h 19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29" h="1993">
                <a:moveTo>
                  <a:pt x="0" y="8"/>
                </a:moveTo>
                <a:cubicBezTo>
                  <a:pt x="431" y="4"/>
                  <a:pt x="862" y="0"/>
                  <a:pt x="1225" y="8"/>
                </a:cubicBezTo>
                <a:cubicBezTo>
                  <a:pt x="1588" y="16"/>
                  <a:pt x="1853" y="30"/>
                  <a:pt x="2178" y="53"/>
                </a:cubicBezTo>
                <a:cubicBezTo>
                  <a:pt x="2503" y="76"/>
                  <a:pt x="2918" y="106"/>
                  <a:pt x="3175" y="144"/>
                </a:cubicBezTo>
                <a:cubicBezTo>
                  <a:pt x="3432" y="182"/>
                  <a:pt x="3569" y="212"/>
                  <a:pt x="3720" y="280"/>
                </a:cubicBezTo>
                <a:cubicBezTo>
                  <a:pt x="3871" y="348"/>
                  <a:pt x="3992" y="446"/>
                  <a:pt x="4083" y="552"/>
                </a:cubicBezTo>
                <a:cubicBezTo>
                  <a:pt x="4174" y="658"/>
                  <a:pt x="4190" y="675"/>
                  <a:pt x="4264" y="915"/>
                </a:cubicBezTo>
                <a:cubicBezTo>
                  <a:pt x="4338" y="1155"/>
                  <a:pt x="4474" y="1769"/>
                  <a:pt x="4529" y="1993"/>
                </a:cubicBezTo>
              </a:path>
            </a:pathLst>
          </a:custGeom>
          <a:noFill/>
          <a:ln w="19050">
            <a:solidFill>
              <a:srgbClr val="003366"/>
            </a:solidFill>
            <a:round/>
            <a:headEnd/>
            <a:tailEnd/>
          </a:ln>
        </p:spPr>
        <p:txBody>
          <a:bodyPr/>
          <a:lstStyle/>
          <a:p>
            <a:endParaRPr lang="en-GB"/>
          </a:p>
        </p:txBody>
      </p:sp>
      <p:sp>
        <p:nvSpPr>
          <p:cNvPr id="32775" name="Text Box 7"/>
          <p:cNvSpPr txBox="1">
            <a:spLocks noChangeArrowheads="1"/>
          </p:cNvSpPr>
          <p:nvPr/>
        </p:nvSpPr>
        <p:spPr bwMode="auto">
          <a:xfrm>
            <a:off x="827088" y="836613"/>
            <a:ext cx="2160587" cy="336550"/>
          </a:xfrm>
          <a:prstGeom prst="rect">
            <a:avLst/>
          </a:prstGeom>
          <a:noFill/>
          <a:ln w="9525">
            <a:noFill/>
            <a:miter lim="800000"/>
            <a:headEnd/>
            <a:tailEnd/>
          </a:ln>
        </p:spPr>
        <p:txBody>
          <a:bodyPr>
            <a:spAutoFit/>
          </a:bodyPr>
          <a:lstStyle/>
          <a:p>
            <a:pPr>
              <a:spcBef>
                <a:spcPct val="50000"/>
              </a:spcBef>
            </a:pPr>
            <a:r>
              <a:rPr lang="en-GB" sz="1600">
                <a:solidFill>
                  <a:srgbClr val="003264"/>
                </a:solidFill>
              </a:rPr>
              <a:t>Clinical Changes</a:t>
            </a:r>
          </a:p>
        </p:txBody>
      </p:sp>
      <p:sp>
        <p:nvSpPr>
          <p:cNvPr id="32776" name="Text Box 8"/>
          <p:cNvSpPr txBox="1">
            <a:spLocks noChangeArrowheads="1"/>
          </p:cNvSpPr>
          <p:nvPr/>
        </p:nvSpPr>
        <p:spPr bwMode="auto">
          <a:xfrm>
            <a:off x="827088" y="4868863"/>
            <a:ext cx="2160587" cy="336550"/>
          </a:xfrm>
          <a:prstGeom prst="rect">
            <a:avLst/>
          </a:prstGeom>
          <a:noFill/>
          <a:ln w="9525">
            <a:noFill/>
            <a:miter lim="800000"/>
            <a:headEnd/>
            <a:tailEnd/>
          </a:ln>
        </p:spPr>
        <p:txBody>
          <a:bodyPr>
            <a:spAutoFit/>
          </a:bodyPr>
          <a:lstStyle/>
          <a:p>
            <a:pPr>
              <a:spcBef>
                <a:spcPct val="50000"/>
              </a:spcBef>
            </a:pPr>
            <a:r>
              <a:rPr lang="en-GB" sz="1600">
                <a:solidFill>
                  <a:srgbClr val="FF0000"/>
                </a:solidFill>
              </a:rPr>
              <a:t>Disease</a:t>
            </a:r>
          </a:p>
        </p:txBody>
      </p:sp>
      <p:sp>
        <p:nvSpPr>
          <p:cNvPr id="32777" name="Rectangle 9"/>
          <p:cNvSpPr>
            <a:spLocks noChangeArrowheads="1"/>
          </p:cNvSpPr>
          <p:nvPr/>
        </p:nvSpPr>
        <p:spPr bwMode="auto">
          <a:xfrm>
            <a:off x="2627313" y="1412875"/>
            <a:ext cx="1727200" cy="3168650"/>
          </a:xfrm>
          <a:prstGeom prst="rect">
            <a:avLst/>
          </a:prstGeom>
          <a:noFill/>
          <a:ln w="9525">
            <a:solidFill>
              <a:schemeClr val="tx1"/>
            </a:solidFill>
            <a:miter lim="800000"/>
            <a:headEnd/>
            <a:tailEnd/>
          </a:ln>
        </p:spPr>
        <p:txBody>
          <a:bodyPr wrap="none" anchor="ctr"/>
          <a:lstStyle/>
          <a:p>
            <a:pPr algn="ctr"/>
            <a:r>
              <a:rPr lang="en-GB"/>
              <a:t>At Risk</a:t>
            </a:r>
          </a:p>
        </p:txBody>
      </p:sp>
      <p:sp>
        <p:nvSpPr>
          <p:cNvPr id="32778" name="Rectangle 10"/>
          <p:cNvSpPr>
            <a:spLocks noChangeArrowheads="1"/>
          </p:cNvSpPr>
          <p:nvPr/>
        </p:nvSpPr>
        <p:spPr bwMode="auto">
          <a:xfrm>
            <a:off x="4356100" y="1412875"/>
            <a:ext cx="1727200" cy="3168650"/>
          </a:xfrm>
          <a:prstGeom prst="rect">
            <a:avLst/>
          </a:prstGeom>
          <a:noFill/>
          <a:ln w="9525">
            <a:solidFill>
              <a:schemeClr val="tx1"/>
            </a:solidFill>
            <a:miter lim="800000"/>
            <a:headEnd/>
            <a:tailEnd/>
          </a:ln>
        </p:spPr>
        <p:txBody>
          <a:bodyPr wrap="none" anchor="ctr"/>
          <a:lstStyle/>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r>
              <a:rPr lang="en-GB"/>
              <a:t>Incipient </a:t>
            </a:r>
          </a:p>
          <a:p>
            <a:pPr algn="ctr"/>
            <a:r>
              <a:rPr lang="en-GB"/>
              <a:t>Dementia</a:t>
            </a:r>
          </a:p>
        </p:txBody>
      </p:sp>
      <p:sp>
        <p:nvSpPr>
          <p:cNvPr id="32779" name="Rectangle 11"/>
          <p:cNvSpPr>
            <a:spLocks noChangeArrowheads="1"/>
          </p:cNvSpPr>
          <p:nvPr/>
        </p:nvSpPr>
        <p:spPr bwMode="auto">
          <a:xfrm>
            <a:off x="6084888" y="1412875"/>
            <a:ext cx="2087562" cy="3168650"/>
          </a:xfrm>
          <a:prstGeom prst="rect">
            <a:avLst/>
          </a:prstGeom>
          <a:noFill/>
          <a:ln w="9525">
            <a:solidFill>
              <a:schemeClr val="tx1"/>
            </a:solidFill>
            <a:miter lim="800000"/>
            <a:headEnd/>
            <a:tailEnd/>
          </a:ln>
        </p:spPr>
        <p:txBody>
          <a:bodyPr wrap="none" anchor="ctr"/>
          <a:lstStyle/>
          <a:p>
            <a:pPr algn="ctr"/>
            <a:endParaRPr lang="en-GB"/>
          </a:p>
          <a:p>
            <a:pPr algn="ctr"/>
            <a:r>
              <a:rPr lang="en-GB"/>
              <a:t>Dementia</a:t>
            </a:r>
          </a:p>
        </p:txBody>
      </p:sp>
      <p:sp>
        <p:nvSpPr>
          <p:cNvPr id="32780" name="Line 12"/>
          <p:cNvSpPr>
            <a:spLocks noChangeShapeType="1"/>
          </p:cNvSpPr>
          <p:nvPr/>
        </p:nvSpPr>
        <p:spPr bwMode="auto">
          <a:xfrm>
            <a:off x="6732588" y="1412875"/>
            <a:ext cx="0" cy="1439863"/>
          </a:xfrm>
          <a:prstGeom prst="line">
            <a:avLst/>
          </a:prstGeom>
          <a:noFill/>
          <a:ln w="9525">
            <a:solidFill>
              <a:schemeClr val="tx1"/>
            </a:solidFill>
            <a:round/>
            <a:headEnd/>
            <a:tailEnd/>
          </a:ln>
        </p:spPr>
        <p:txBody>
          <a:bodyPr/>
          <a:lstStyle/>
          <a:p>
            <a:endParaRPr lang="en-GB"/>
          </a:p>
        </p:txBody>
      </p:sp>
      <p:sp>
        <p:nvSpPr>
          <p:cNvPr id="32781" name="Line 13"/>
          <p:cNvSpPr>
            <a:spLocks noChangeShapeType="1"/>
          </p:cNvSpPr>
          <p:nvPr/>
        </p:nvSpPr>
        <p:spPr bwMode="auto">
          <a:xfrm>
            <a:off x="7524750" y="1412875"/>
            <a:ext cx="0" cy="1439863"/>
          </a:xfrm>
          <a:prstGeom prst="line">
            <a:avLst/>
          </a:prstGeom>
          <a:noFill/>
          <a:ln w="9525">
            <a:solidFill>
              <a:schemeClr val="tx1"/>
            </a:solidFill>
            <a:round/>
            <a:headEnd/>
            <a:tailEnd/>
          </a:ln>
        </p:spPr>
        <p:txBody>
          <a:bodyPr/>
          <a:lstStyle/>
          <a:p>
            <a:endParaRPr lang="en-GB"/>
          </a:p>
        </p:txBody>
      </p:sp>
      <p:sp>
        <p:nvSpPr>
          <p:cNvPr id="32782" name="Line 14"/>
          <p:cNvSpPr>
            <a:spLocks noChangeShapeType="1"/>
          </p:cNvSpPr>
          <p:nvPr/>
        </p:nvSpPr>
        <p:spPr bwMode="auto">
          <a:xfrm>
            <a:off x="6732588" y="3357563"/>
            <a:ext cx="0" cy="1223962"/>
          </a:xfrm>
          <a:prstGeom prst="line">
            <a:avLst/>
          </a:prstGeom>
          <a:noFill/>
          <a:ln w="9525">
            <a:solidFill>
              <a:schemeClr val="tx1"/>
            </a:solidFill>
            <a:round/>
            <a:headEnd/>
            <a:tailEnd/>
          </a:ln>
        </p:spPr>
        <p:txBody>
          <a:bodyPr/>
          <a:lstStyle/>
          <a:p>
            <a:endParaRPr lang="en-GB"/>
          </a:p>
        </p:txBody>
      </p:sp>
      <p:sp>
        <p:nvSpPr>
          <p:cNvPr id="32783" name="Line 15"/>
          <p:cNvSpPr>
            <a:spLocks noChangeShapeType="1"/>
          </p:cNvSpPr>
          <p:nvPr/>
        </p:nvSpPr>
        <p:spPr bwMode="auto">
          <a:xfrm>
            <a:off x="7524750" y="3357563"/>
            <a:ext cx="0" cy="1223962"/>
          </a:xfrm>
          <a:prstGeom prst="line">
            <a:avLst/>
          </a:prstGeom>
          <a:noFill/>
          <a:ln w="9525">
            <a:solidFill>
              <a:schemeClr val="tx1"/>
            </a:solidFill>
            <a:round/>
            <a:headEnd/>
            <a:tailEnd/>
          </a:ln>
        </p:spPr>
        <p:txBody>
          <a:bodyPr/>
          <a:lstStyle/>
          <a:p>
            <a:endParaRPr lang="en-GB"/>
          </a:p>
        </p:txBody>
      </p:sp>
      <p:sp>
        <p:nvSpPr>
          <p:cNvPr id="32784" name="Text Box 16"/>
          <p:cNvSpPr txBox="1">
            <a:spLocks noChangeArrowheads="1"/>
          </p:cNvSpPr>
          <p:nvPr/>
        </p:nvSpPr>
        <p:spPr bwMode="auto">
          <a:xfrm>
            <a:off x="6227763" y="4868863"/>
            <a:ext cx="1943100" cy="1069975"/>
          </a:xfrm>
          <a:prstGeom prst="rect">
            <a:avLst/>
          </a:prstGeom>
          <a:solidFill>
            <a:srgbClr val="99CCFF"/>
          </a:solidFill>
          <a:ln w="9525">
            <a:noFill/>
            <a:miter lim="800000"/>
            <a:headEnd/>
            <a:tailEnd/>
          </a:ln>
        </p:spPr>
        <p:txBody>
          <a:bodyPr>
            <a:spAutoFit/>
          </a:bodyPr>
          <a:lstStyle/>
          <a:p>
            <a:pPr>
              <a:spcBef>
                <a:spcPct val="50000"/>
              </a:spcBef>
            </a:pPr>
            <a:r>
              <a:rPr lang="en-GB" sz="1600"/>
              <a:t>Neurodegeneration</a:t>
            </a:r>
          </a:p>
          <a:p>
            <a:pPr>
              <a:spcBef>
                <a:spcPct val="50000"/>
              </a:spcBef>
            </a:pPr>
            <a:r>
              <a:rPr lang="en-GB" sz="1600"/>
              <a:t>Plaque formation</a:t>
            </a:r>
          </a:p>
          <a:p>
            <a:pPr>
              <a:spcBef>
                <a:spcPct val="50000"/>
              </a:spcBef>
            </a:pPr>
            <a:r>
              <a:rPr lang="en-GB" sz="1600"/>
              <a:t>Oligomerisation</a:t>
            </a:r>
          </a:p>
        </p:txBody>
      </p:sp>
      <p:sp>
        <p:nvSpPr>
          <p:cNvPr id="32785" name="Text Box 17"/>
          <p:cNvSpPr txBox="1">
            <a:spLocks noChangeArrowheads="1"/>
          </p:cNvSpPr>
          <p:nvPr/>
        </p:nvSpPr>
        <p:spPr bwMode="auto">
          <a:xfrm>
            <a:off x="4284663" y="4868863"/>
            <a:ext cx="1943100" cy="1803400"/>
          </a:xfrm>
          <a:prstGeom prst="rect">
            <a:avLst/>
          </a:prstGeom>
          <a:solidFill>
            <a:srgbClr val="99CCFF"/>
          </a:solidFill>
          <a:ln w="9525">
            <a:noFill/>
            <a:miter lim="800000"/>
            <a:headEnd/>
            <a:tailEnd/>
          </a:ln>
        </p:spPr>
        <p:txBody>
          <a:bodyPr>
            <a:spAutoFit/>
          </a:bodyPr>
          <a:lstStyle/>
          <a:p>
            <a:pPr>
              <a:spcBef>
                <a:spcPct val="50000"/>
              </a:spcBef>
            </a:pPr>
            <a:r>
              <a:rPr lang="en-GB" sz="1600"/>
              <a:t>Oligomerisation</a:t>
            </a:r>
          </a:p>
          <a:p>
            <a:pPr>
              <a:spcBef>
                <a:spcPct val="50000"/>
              </a:spcBef>
            </a:pPr>
            <a:r>
              <a:rPr lang="en-GB" sz="1600"/>
              <a:t>Glial activation</a:t>
            </a:r>
          </a:p>
          <a:p>
            <a:pPr>
              <a:spcBef>
                <a:spcPct val="50000"/>
              </a:spcBef>
            </a:pPr>
            <a:r>
              <a:rPr lang="en-GB" sz="1600"/>
              <a:t>Tau pathology</a:t>
            </a:r>
          </a:p>
          <a:p>
            <a:pPr>
              <a:spcBef>
                <a:spcPct val="50000"/>
              </a:spcBef>
            </a:pPr>
            <a:r>
              <a:rPr lang="en-GB" sz="1600"/>
              <a:t>Neurodegeneration</a:t>
            </a:r>
          </a:p>
          <a:p>
            <a:pPr>
              <a:spcBef>
                <a:spcPct val="50000"/>
              </a:spcBef>
            </a:pPr>
            <a:r>
              <a:rPr lang="en-GB" sz="1600"/>
              <a:t>Plaque formation</a:t>
            </a:r>
          </a:p>
        </p:txBody>
      </p:sp>
      <p:sp>
        <p:nvSpPr>
          <p:cNvPr id="32786" name="Text Box 18"/>
          <p:cNvSpPr txBox="1">
            <a:spLocks noChangeArrowheads="1"/>
          </p:cNvSpPr>
          <p:nvPr/>
        </p:nvSpPr>
        <p:spPr bwMode="auto">
          <a:xfrm>
            <a:off x="2628900" y="4868863"/>
            <a:ext cx="1655763" cy="1803400"/>
          </a:xfrm>
          <a:prstGeom prst="rect">
            <a:avLst/>
          </a:prstGeom>
          <a:solidFill>
            <a:srgbClr val="99CCFF"/>
          </a:solidFill>
          <a:ln w="9525">
            <a:noFill/>
            <a:miter lim="800000"/>
            <a:headEnd/>
            <a:tailEnd/>
          </a:ln>
        </p:spPr>
        <p:txBody>
          <a:bodyPr>
            <a:spAutoFit/>
          </a:bodyPr>
          <a:lstStyle/>
          <a:p>
            <a:pPr>
              <a:spcBef>
                <a:spcPct val="50000"/>
              </a:spcBef>
            </a:pPr>
            <a:r>
              <a:rPr lang="en-GB" sz="1600"/>
              <a:t>Oligomerisation</a:t>
            </a:r>
          </a:p>
          <a:p>
            <a:pPr>
              <a:spcBef>
                <a:spcPct val="50000"/>
              </a:spcBef>
            </a:pPr>
            <a:r>
              <a:rPr lang="en-GB" sz="1600"/>
              <a:t>Glial activation</a:t>
            </a:r>
          </a:p>
          <a:p>
            <a:pPr>
              <a:spcBef>
                <a:spcPct val="50000"/>
              </a:spcBef>
            </a:pPr>
            <a:r>
              <a:rPr lang="en-GB" sz="1600"/>
              <a:t>Tau pathology</a:t>
            </a:r>
          </a:p>
          <a:p>
            <a:pPr>
              <a:spcBef>
                <a:spcPct val="50000"/>
              </a:spcBef>
            </a:pPr>
            <a:r>
              <a:rPr lang="en-GB" sz="1600"/>
              <a:t>Synaptotoxicity</a:t>
            </a:r>
          </a:p>
          <a:p>
            <a:pPr>
              <a:spcBef>
                <a:spcPct val="50000"/>
              </a:spcBef>
            </a:pPr>
            <a:r>
              <a:rPr lang="en-GB" sz="1600"/>
              <a:t>Neurotoxicity</a:t>
            </a:r>
          </a:p>
        </p:txBody>
      </p:sp>
      <p:sp>
        <p:nvSpPr>
          <p:cNvPr id="32787" name="Oval 19"/>
          <p:cNvSpPr>
            <a:spLocks noChangeArrowheads="1"/>
          </p:cNvSpPr>
          <p:nvPr/>
        </p:nvSpPr>
        <p:spPr bwMode="auto">
          <a:xfrm>
            <a:off x="3492500" y="4149725"/>
            <a:ext cx="142875" cy="142875"/>
          </a:xfrm>
          <a:prstGeom prst="ellipse">
            <a:avLst/>
          </a:prstGeom>
          <a:solidFill>
            <a:srgbClr val="FF0000"/>
          </a:solidFill>
          <a:ln w="9525">
            <a:solidFill>
              <a:schemeClr val="tx1"/>
            </a:solidFill>
            <a:round/>
            <a:headEnd/>
            <a:tailEnd/>
          </a:ln>
        </p:spPr>
        <p:txBody>
          <a:bodyPr wrap="none" anchor="ctr"/>
          <a:lstStyle/>
          <a:p>
            <a:endParaRPr lang="en-US"/>
          </a:p>
        </p:txBody>
      </p:sp>
      <p:sp>
        <p:nvSpPr>
          <p:cNvPr id="32788" name="Oval 20"/>
          <p:cNvSpPr>
            <a:spLocks noChangeArrowheads="1"/>
          </p:cNvSpPr>
          <p:nvPr/>
        </p:nvSpPr>
        <p:spPr bwMode="auto">
          <a:xfrm>
            <a:off x="5076825" y="2781300"/>
            <a:ext cx="142875" cy="142875"/>
          </a:xfrm>
          <a:prstGeom prst="ellipse">
            <a:avLst/>
          </a:prstGeom>
          <a:solidFill>
            <a:srgbClr val="FF0000"/>
          </a:solidFill>
          <a:ln w="9525">
            <a:solidFill>
              <a:schemeClr val="tx1"/>
            </a:solidFill>
            <a:round/>
            <a:headEnd/>
            <a:tailEnd/>
          </a:ln>
        </p:spPr>
        <p:txBody>
          <a:bodyPr wrap="none" anchor="ctr"/>
          <a:lstStyle/>
          <a:p>
            <a:endParaRPr lang="en-US"/>
          </a:p>
        </p:txBody>
      </p:sp>
      <p:sp>
        <p:nvSpPr>
          <p:cNvPr id="32789" name="Oval 21"/>
          <p:cNvSpPr>
            <a:spLocks noChangeArrowheads="1"/>
          </p:cNvSpPr>
          <p:nvPr/>
        </p:nvSpPr>
        <p:spPr bwMode="auto">
          <a:xfrm>
            <a:off x="6659563" y="2205038"/>
            <a:ext cx="142875" cy="142875"/>
          </a:xfrm>
          <a:prstGeom prst="ellipse">
            <a:avLst/>
          </a:prstGeom>
          <a:solidFill>
            <a:srgbClr val="FF0000"/>
          </a:solidFill>
          <a:ln w="9525">
            <a:solidFill>
              <a:schemeClr val="tx1"/>
            </a:solidFill>
            <a:round/>
            <a:headEnd/>
            <a:tailEnd/>
          </a:ln>
        </p:spPr>
        <p:txBody>
          <a:bodyPr wrap="none" anchor="ctr"/>
          <a:lstStyle/>
          <a:p>
            <a:endParaRPr lang="en-US"/>
          </a:p>
        </p:txBody>
      </p:sp>
      <p:sp>
        <p:nvSpPr>
          <p:cNvPr id="32790" name="Line 22"/>
          <p:cNvSpPr>
            <a:spLocks noChangeShapeType="1"/>
          </p:cNvSpPr>
          <p:nvPr/>
        </p:nvSpPr>
        <p:spPr bwMode="auto">
          <a:xfrm flipV="1">
            <a:off x="3563938" y="3357563"/>
            <a:ext cx="1800225" cy="863600"/>
          </a:xfrm>
          <a:prstGeom prst="line">
            <a:avLst/>
          </a:prstGeom>
          <a:noFill/>
          <a:ln w="9525">
            <a:solidFill>
              <a:srgbClr val="FF0000"/>
            </a:solidFill>
            <a:prstDash val="sysDot"/>
            <a:round/>
            <a:headEnd/>
            <a:tailEnd/>
          </a:ln>
        </p:spPr>
        <p:txBody>
          <a:bodyPr/>
          <a:lstStyle/>
          <a:p>
            <a:endParaRPr lang="en-GB"/>
          </a:p>
        </p:txBody>
      </p:sp>
      <p:sp>
        <p:nvSpPr>
          <p:cNvPr id="32791" name="Line 23"/>
          <p:cNvSpPr>
            <a:spLocks noChangeShapeType="1"/>
          </p:cNvSpPr>
          <p:nvPr/>
        </p:nvSpPr>
        <p:spPr bwMode="auto">
          <a:xfrm flipV="1">
            <a:off x="5148263" y="2565400"/>
            <a:ext cx="1511300" cy="287338"/>
          </a:xfrm>
          <a:prstGeom prst="line">
            <a:avLst/>
          </a:prstGeom>
          <a:noFill/>
          <a:ln w="9525">
            <a:solidFill>
              <a:srgbClr val="FF0000"/>
            </a:solidFill>
            <a:prstDash val="sysDot"/>
            <a:round/>
            <a:headEnd/>
            <a:tailEnd/>
          </a:ln>
        </p:spPr>
        <p:txBody>
          <a:bodyPr/>
          <a:lstStyle/>
          <a:p>
            <a:endParaRPr lang="en-GB"/>
          </a:p>
        </p:txBody>
      </p:sp>
      <p:sp>
        <p:nvSpPr>
          <p:cNvPr id="32792" name="Line 24"/>
          <p:cNvSpPr>
            <a:spLocks noChangeShapeType="1"/>
          </p:cNvSpPr>
          <p:nvPr/>
        </p:nvSpPr>
        <p:spPr bwMode="auto">
          <a:xfrm>
            <a:off x="6732588" y="2276475"/>
            <a:ext cx="1368425" cy="0"/>
          </a:xfrm>
          <a:prstGeom prst="line">
            <a:avLst/>
          </a:prstGeom>
          <a:noFill/>
          <a:ln w="9525" cap="rnd">
            <a:solidFill>
              <a:srgbClr val="FF0000"/>
            </a:solidFill>
            <a:prstDash val="sysDot"/>
            <a:round/>
            <a:headEnd/>
            <a:tailEnd/>
          </a:ln>
        </p:spPr>
        <p:txBody>
          <a:bodyPr/>
          <a:lstStyle/>
          <a:p>
            <a:endParaRPr lang="en-GB"/>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3264"/>
        </a:solidFill>
        <a:effectLst/>
      </p:bgPr>
    </p:bg>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79388" y="692150"/>
            <a:ext cx="8424862" cy="50419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3795" name="Line 3"/>
          <p:cNvSpPr>
            <a:spLocks noChangeShapeType="1"/>
          </p:cNvSpPr>
          <p:nvPr/>
        </p:nvSpPr>
        <p:spPr bwMode="auto">
          <a:xfrm>
            <a:off x="755650" y="1125538"/>
            <a:ext cx="0" cy="4175125"/>
          </a:xfrm>
          <a:prstGeom prst="line">
            <a:avLst/>
          </a:prstGeom>
          <a:noFill/>
          <a:ln w="9525">
            <a:solidFill>
              <a:schemeClr val="tx1"/>
            </a:solidFill>
            <a:round/>
            <a:headEnd/>
            <a:tailEnd/>
          </a:ln>
        </p:spPr>
        <p:txBody>
          <a:bodyPr/>
          <a:lstStyle/>
          <a:p>
            <a:endParaRPr lang="en-GB"/>
          </a:p>
        </p:txBody>
      </p:sp>
      <p:sp>
        <p:nvSpPr>
          <p:cNvPr id="33796" name="Line 4"/>
          <p:cNvSpPr>
            <a:spLocks noChangeShapeType="1"/>
          </p:cNvSpPr>
          <p:nvPr/>
        </p:nvSpPr>
        <p:spPr bwMode="auto">
          <a:xfrm>
            <a:off x="755650" y="5300663"/>
            <a:ext cx="7704138" cy="0"/>
          </a:xfrm>
          <a:prstGeom prst="line">
            <a:avLst/>
          </a:prstGeom>
          <a:noFill/>
          <a:ln w="9525">
            <a:solidFill>
              <a:schemeClr val="tx1"/>
            </a:solidFill>
            <a:round/>
            <a:headEnd/>
            <a:tailEnd/>
          </a:ln>
        </p:spPr>
        <p:txBody>
          <a:bodyPr/>
          <a:lstStyle/>
          <a:p>
            <a:endParaRPr lang="en-GB"/>
          </a:p>
        </p:txBody>
      </p:sp>
      <p:sp>
        <p:nvSpPr>
          <p:cNvPr id="33797" name="Freeform 5"/>
          <p:cNvSpPr>
            <a:spLocks/>
          </p:cNvSpPr>
          <p:nvPr/>
        </p:nvSpPr>
        <p:spPr bwMode="auto">
          <a:xfrm>
            <a:off x="827088" y="2193925"/>
            <a:ext cx="7345362" cy="2566988"/>
          </a:xfrm>
          <a:custGeom>
            <a:avLst/>
            <a:gdLst>
              <a:gd name="T0" fmla="*/ 0 w 4627"/>
              <a:gd name="T1" fmla="*/ 1594 h 1617"/>
              <a:gd name="T2" fmla="*/ 953 w 4627"/>
              <a:gd name="T3" fmla="*/ 1594 h 1617"/>
              <a:gd name="T4" fmla="*/ 1452 w 4627"/>
              <a:gd name="T5" fmla="*/ 1458 h 1617"/>
              <a:gd name="T6" fmla="*/ 1905 w 4627"/>
              <a:gd name="T7" fmla="*/ 1141 h 1617"/>
              <a:gd name="T8" fmla="*/ 2223 w 4627"/>
              <a:gd name="T9" fmla="*/ 869 h 1617"/>
              <a:gd name="T10" fmla="*/ 2540 w 4627"/>
              <a:gd name="T11" fmla="*/ 597 h 1617"/>
              <a:gd name="T12" fmla="*/ 2813 w 4627"/>
              <a:gd name="T13" fmla="*/ 370 h 1617"/>
              <a:gd name="T14" fmla="*/ 3312 w 4627"/>
              <a:gd name="T15" fmla="*/ 143 h 1617"/>
              <a:gd name="T16" fmla="*/ 3720 w 4627"/>
              <a:gd name="T17" fmla="*/ 52 h 1617"/>
              <a:gd name="T18" fmla="*/ 4128 w 4627"/>
              <a:gd name="T19" fmla="*/ 7 h 1617"/>
              <a:gd name="T20" fmla="*/ 4627 w 4627"/>
              <a:gd name="T21" fmla="*/ 7 h 16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27"/>
              <a:gd name="T34" fmla="*/ 0 h 1617"/>
              <a:gd name="T35" fmla="*/ 4627 w 4627"/>
              <a:gd name="T36" fmla="*/ 1617 h 16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27" h="1617">
                <a:moveTo>
                  <a:pt x="0" y="1594"/>
                </a:moveTo>
                <a:cubicBezTo>
                  <a:pt x="355" y="1605"/>
                  <a:pt x="711" y="1617"/>
                  <a:pt x="953" y="1594"/>
                </a:cubicBezTo>
                <a:cubicBezTo>
                  <a:pt x="1195" y="1571"/>
                  <a:pt x="1293" y="1534"/>
                  <a:pt x="1452" y="1458"/>
                </a:cubicBezTo>
                <a:cubicBezTo>
                  <a:pt x="1611" y="1382"/>
                  <a:pt x="1777" y="1239"/>
                  <a:pt x="1905" y="1141"/>
                </a:cubicBezTo>
                <a:cubicBezTo>
                  <a:pt x="2033" y="1043"/>
                  <a:pt x="2117" y="960"/>
                  <a:pt x="2223" y="869"/>
                </a:cubicBezTo>
                <a:cubicBezTo>
                  <a:pt x="2329" y="778"/>
                  <a:pt x="2442" y="680"/>
                  <a:pt x="2540" y="597"/>
                </a:cubicBezTo>
                <a:cubicBezTo>
                  <a:pt x="2638" y="514"/>
                  <a:pt x="2684" y="446"/>
                  <a:pt x="2813" y="370"/>
                </a:cubicBezTo>
                <a:cubicBezTo>
                  <a:pt x="2942" y="294"/>
                  <a:pt x="3161" y="196"/>
                  <a:pt x="3312" y="143"/>
                </a:cubicBezTo>
                <a:cubicBezTo>
                  <a:pt x="3463" y="90"/>
                  <a:pt x="3584" y="75"/>
                  <a:pt x="3720" y="52"/>
                </a:cubicBezTo>
                <a:cubicBezTo>
                  <a:pt x="3856" y="29"/>
                  <a:pt x="3977" y="14"/>
                  <a:pt x="4128" y="7"/>
                </a:cubicBezTo>
                <a:cubicBezTo>
                  <a:pt x="4279" y="0"/>
                  <a:pt x="4453" y="3"/>
                  <a:pt x="4627" y="7"/>
                </a:cubicBezTo>
              </a:path>
            </a:pathLst>
          </a:custGeom>
          <a:noFill/>
          <a:ln w="19050">
            <a:solidFill>
              <a:srgbClr val="FF0000"/>
            </a:solidFill>
            <a:round/>
            <a:headEnd/>
            <a:tailEnd/>
          </a:ln>
        </p:spPr>
        <p:txBody>
          <a:bodyPr/>
          <a:lstStyle/>
          <a:p>
            <a:endParaRPr lang="en-GB"/>
          </a:p>
        </p:txBody>
      </p:sp>
      <p:sp>
        <p:nvSpPr>
          <p:cNvPr id="33798" name="Freeform 6"/>
          <p:cNvSpPr>
            <a:spLocks/>
          </p:cNvSpPr>
          <p:nvPr/>
        </p:nvSpPr>
        <p:spPr bwMode="auto">
          <a:xfrm>
            <a:off x="827088" y="1184275"/>
            <a:ext cx="7189787" cy="3163888"/>
          </a:xfrm>
          <a:custGeom>
            <a:avLst/>
            <a:gdLst>
              <a:gd name="T0" fmla="*/ 0 w 4529"/>
              <a:gd name="T1" fmla="*/ 8 h 1993"/>
              <a:gd name="T2" fmla="*/ 1225 w 4529"/>
              <a:gd name="T3" fmla="*/ 8 h 1993"/>
              <a:gd name="T4" fmla="*/ 2178 w 4529"/>
              <a:gd name="T5" fmla="*/ 53 h 1993"/>
              <a:gd name="T6" fmla="*/ 3175 w 4529"/>
              <a:gd name="T7" fmla="*/ 144 h 1993"/>
              <a:gd name="T8" fmla="*/ 3720 w 4529"/>
              <a:gd name="T9" fmla="*/ 280 h 1993"/>
              <a:gd name="T10" fmla="*/ 4083 w 4529"/>
              <a:gd name="T11" fmla="*/ 552 h 1993"/>
              <a:gd name="T12" fmla="*/ 4264 w 4529"/>
              <a:gd name="T13" fmla="*/ 915 h 1993"/>
              <a:gd name="T14" fmla="*/ 4529 w 4529"/>
              <a:gd name="T15" fmla="*/ 1993 h 1993"/>
              <a:gd name="T16" fmla="*/ 0 60000 65536"/>
              <a:gd name="T17" fmla="*/ 0 60000 65536"/>
              <a:gd name="T18" fmla="*/ 0 60000 65536"/>
              <a:gd name="T19" fmla="*/ 0 60000 65536"/>
              <a:gd name="T20" fmla="*/ 0 60000 65536"/>
              <a:gd name="T21" fmla="*/ 0 60000 65536"/>
              <a:gd name="T22" fmla="*/ 0 60000 65536"/>
              <a:gd name="T23" fmla="*/ 0 60000 65536"/>
              <a:gd name="T24" fmla="*/ 0 w 4529"/>
              <a:gd name="T25" fmla="*/ 0 h 1993"/>
              <a:gd name="T26" fmla="*/ 4529 w 4529"/>
              <a:gd name="T27" fmla="*/ 1993 h 19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29" h="1993">
                <a:moveTo>
                  <a:pt x="0" y="8"/>
                </a:moveTo>
                <a:cubicBezTo>
                  <a:pt x="431" y="4"/>
                  <a:pt x="862" y="0"/>
                  <a:pt x="1225" y="8"/>
                </a:cubicBezTo>
                <a:cubicBezTo>
                  <a:pt x="1588" y="16"/>
                  <a:pt x="1853" y="30"/>
                  <a:pt x="2178" y="53"/>
                </a:cubicBezTo>
                <a:cubicBezTo>
                  <a:pt x="2503" y="76"/>
                  <a:pt x="2918" y="106"/>
                  <a:pt x="3175" y="144"/>
                </a:cubicBezTo>
                <a:cubicBezTo>
                  <a:pt x="3432" y="182"/>
                  <a:pt x="3569" y="212"/>
                  <a:pt x="3720" y="280"/>
                </a:cubicBezTo>
                <a:cubicBezTo>
                  <a:pt x="3871" y="348"/>
                  <a:pt x="3992" y="446"/>
                  <a:pt x="4083" y="552"/>
                </a:cubicBezTo>
                <a:cubicBezTo>
                  <a:pt x="4174" y="658"/>
                  <a:pt x="4190" y="675"/>
                  <a:pt x="4264" y="915"/>
                </a:cubicBezTo>
                <a:cubicBezTo>
                  <a:pt x="4338" y="1155"/>
                  <a:pt x="4474" y="1769"/>
                  <a:pt x="4529" y="1993"/>
                </a:cubicBezTo>
              </a:path>
            </a:pathLst>
          </a:custGeom>
          <a:noFill/>
          <a:ln w="19050">
            <a:solidFill>
              <a:srgbClr val="003366"/>
            </a:solidFill>
            <a:round/>
            <a:headEnd/>
            <a:tailEnd/>
          </a:ln>
        </p:spPr>
        <p:txBody>
          <a:bodyPr/>
          <a:lstStyle/>
          <a:p>
            <a:endParaRPr lang="en-GB"/>
          </a:p>
        </p:txBody>
      </p:sp>
      <p:sp>
        <p:nvSpPr>
          <p:cNvPr id="33799" name="Text Box 7"/>
          <p:cNvSpPr txBox="1">
            <a:spLocks noChangeArrowheads="1"/>
          </p:cNvSpPr>
          <p:nvPr/>
        </p:nvSpPr>
        <p:spPr bwMode="auto">
          <a:xfrm>
            <a:off x="827088" y="836613"/>
            <a:ext cx="2160587" cy="336550"/>
          </a:xfrm>
          <a:prstGeom prst="rect">
            <a:avLst/>
          </a:prstGeom>
          <a:noFill/>
          <a:ln w="9525">
            <a:noFill/>
            <a:miter lim="800000"/>
            <a:headEnd/>
            <a:tailEnd/>
          </a:ln>
        </p:spPr>
        <p:txBody>
          <a:bodyPr>
            <a:spAutoFit/>
          </a:bodyPr>
          <a:lstStyle/>
          <a:p>
            <a:pPr>
              <a:spcBef>
                <a:spcPct val="50000"/>
              </a:spcBef>
            </a:pPr>
            <a:r>
              <a:rPr lang="en-GB" sz="1600">
                <a:solidFill>
                  <a:srgbClr val="003264"/>
                </a:solidFill>
              </a:rPr>
              <a:t>Clinical Changes</a:t>
            </a:r>
          </a:p>
        </p:txBody>
      </p:sp>
      <p:sp>
        <p:nvSpPr>
          <p:cNvPr id="33800" name="Text Box 8"/>
          <p:cNvSpPr txBox="1">
            <a:spLocks noChangeArrowheads="1"/>
          </p:cNvSpPr>
          <p:nvPr/>
        </p:nvSpPr>
        <p:spPr bwMode="auto">
          <a:xfrm>
            <a:off x="827088" y="4868863"/>
            <a:ext cx="2160587" cy="336550"/>
          </a:xfrm>
          <a:prstGeom prst="rect">
            <a:avLst/>
          </a:prstGeom>
          <a:noFill/>
          <a:ln w="9525">
            <a:noFill/>
            <a:miter lim="800000"/>
            <a:headEnd/>
            <a:tailEnd/>
          </a:ln>
        </p:spPr>
        <p:txBody>
          <a:bodyPr>
            <a:spAutoFit/>
          </a:bodyPr>
          <a:lstStyle/>
          <a:p>
            <a:pPr>
              <a:spcBef>
                <a:spcPct val="50000"/>
              </a:spcBef>
            </a:pPr>
            <a:r>
              <a:rPr lang="en-GB" sz="1600">
                <a:solidFill>
                  <a:srgbClr val="FF0000"/>
                </a:solidFill>
              </a:rPr>
              <a:t>Disease</a:t>
            </a:r>
          </a:p>
        </p:txBody>
      </p:sp>
      <p:sp>
        <p:nvSpPr>
          <p:cNvPr id="33801" name="Rectangle 9"/>
          <p:cNvSpPr>
            <a:spLocks noChangeArrowheads="1"/>
          </p:cNvSpPr>
          <p:nvPr/>
        </p:nvSpPr>
        <p:spPr bwMode="auto">
          <a:xfrm>
            <a:off x="2627313" y="1412875"/>
            <a:ext cx="1727200" cy="3168650"/>
          </a:xfrm>
          <a:prstGeom prst="rect">
            <a:avLst/>
          </a:prstGeom>
          <a:noFill/>
          <a:ln w="9525">
            <a:solidFill>
              <a:schemeClr val="tx1"/>
            </a:solidFill>
            <a:miter lim="800000"/>
            <a:headEnd/>
            <a:tailEnd/>
          </a:ln>
        </p:spPr>
        <p:txBody>
          <a:bodyPr wrap="none" anchor="ctr"/>
          <a:lstStyle/>
          <a:p>
            <a:pPr algn="ctr"/>
            <a:r>
              <a:rPr lang="en-GB"/>
              <a:t>At Risk</a:t>
            </a:r>
          </a:p>
        </p:txBody>
      </p:sp>
      <p:sp>
        <p:nvSpPr>
          <p:cNvPr id="33802" name="Rectangle 10"/>
          <p:cNvSpPr>
            <a:spLocks noChangeArrowheads="1"/>
          </p:cNvSpPr>
          <p:nvPr/>
        </p:nvSpPr>
        <p:spPr bwMode="auto">
          <a:xfrm>
            <a:off x="4356100" y="1412875"/>
            <a:ext cx="1727200" cy="3168650"/>
          </a:xfrm>
          <a:prstGeom prst="rect">
            <a:avLst/>
          </a:prstGeom>
          <a:noFill/>
          <a:ln w="9525">
            <a:solidFill>
              <a:schemeClr val="tx1"/>
            </a:solidFill>
            <a:miter lim="800000"/>
            <a:headEnd/>
            <a:tailEnd/>
          </a:ln>
        </p:spPr>
        <p:txBody>
          <a:bodyPr wrap="none" anchor="ctr"/>
          <a:lstStyle/>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r>
              <a:rPr lang="en-GB"/>
              <a:t>Incipient </a:t>
            </a:r>
          </a:p>
          <a:p>
            <a:pPr algn="ctr"/>
            <a:r>
              <a:rPr lang="en-GB"/>
              <a:t>Dementia</a:t>
            </a:r>
          </a:p>
        </p:txBody>
      </p:sp>
      <p:sp>
        <p:nvSpPr>
          <p:cNvPr id="33803" name="Rectangle 11"/>
          <p:cNvSpPr>
            <a:spLocks noChangeArrowheads="1"/>
          </p:cNvSpPr>
          <p:nvPr/>
        </p:nvSpPr>
        <p:spPr bwMode="auto">
          <a:xfrm>
            <a:off x="6084888" y="1412875"/>
            <a:ext cx="2087562" cy="3168650"/>
          </a:xfrm>
          <a:prstGeom prst="rect">
            <a:avLst/>
          </a:prstGeom>
          <a:noFill/>
          <a:ln w="9525">
            <a:solidFill>
              <a:schemeClr val="tx1"/>
            </a:solidFill>
            <a:miter lim="800000"/>
            <a:headEnd/>
            <a:tailEnd/>
          </a:ln>
        </p:spPr>
        <p:txBody>
          <a:bodyPr wrap="none" anchor="ctr"/>
          <a:lstStyle/>
          <a:p>
            <a:pPr algn="ctr"/>
            <a:endParaRPr lang="en-GB"/>
          </a:p>
          <a:p>
            <a:pPr algn="ctr"/>
            <a:r>
              <a:rPr lang="en-GB"/>
              <a:t>Dementia</a:t>
            </a:r>
          </a:p>
        </p:txBody>
      </p:sp>
      <p:sp>
        <p:nvSpPr>
          <p:cNvPr id="33804" name="Line 12"/>
          <p:cNvSpPr>
            <a:spLocks noChangeShapeType="1"/>
          </p:cNvSpPr>
          <p:nvPr/>
        </p:nvSpPr>
        <p:spPr bwMode="auto">
          <a:xfrm>
            <a:off x="6732588" y="1412875"/>
            <a:ext cx="0" cy="1439863"/>
          </a:xfrm>
          <a:prstGeom prst="line">
            <a:avLst/>
          </a:prstGeom>
          <a:noFill/>
          <a:ln w="9525">
            <a:solidFill>
              <a:schemeClr val="tx1"/>
            </a:solidFill>
            <a:round/>
            <a:headEnd/>
            <a:tailEnd/>
          </a:ln>
        </p:spPr>
        <p:txBody>
          <a:bodyPr/>
          <a:lstStyle/>
          <a:p>
            <a:endParaRPr lang="en-GB"/>
          </a:p>
        </p:txBody>
      </p:sp>
      <p:sp>
        <p:nvSpPr>
          <p:cNvPr id="33805" name="Line 13"/>
          <p:cNvSpPr>
            <a:spLocks noChangeShapeType="1"/>
          </p:cNvSpPr>
          <p:nvPr/>
        </p:nvSpPr>
        <p:spPr bwMode="auto">
          <a:xfrm>
            <a:off x="7524750" y="1412875"/>
            <a:ext cx="0" cy="1439863"/>
          </a:xfrm>
          <a:prstGeom prst="line">
            <a:avLst/>
          </a:prstGeom>
          <a:noFill/>
          <a:ln w="9525">
            <a:solidFill>
              <a:schemeClr val="tx1"/>
            </a:solidFill>
            <a:round/>
            <a:headEnd/>
            <a:tailEnd/>
          </a:ln>
        </p:spPr>
        <p:txBody>
          <a:bodyPr/>
          <a:lstStyle/>
          <a:p>
            <a:endParaRPr lang="en-GB"/>
          </a:p>
        </p:txBody>
      </p:sp>
      <p:sp>
        <p:nvSpPr>
          <p:cNvPr id="33806" name="Line 14"/>
          <p:cNvSpPr>
            <a:spLocks noChangeShapeType="1"/>
          </p:cNvSpPr>
          <p:nvPr/>
        </p:nvSpPr>
        <p:spPr bwMode="auto">
          <a:xfrm>
            <a:off x="6732588" y="3357563"/>
            <a:ext cx="0" cy="1223962"/>
          </a:xfrm>
          <a:prstGeom prst="line">
            <a:avLst/>
          </a:prstGeom>
          <a:noFill/>
          <a:ln w="9525">
            <a:solidFill>
              <a:schemeClr val="tx1"/>
            </a:solidFill>
            <a:round/>
            <a:headEnd/>
            <a:tailEnd/>
          </a:ln>
        </p:spPr>
        <p:txBody>
          <a:bodyPr/>
          <a:lstStyle/>
          <a:p>
            <a:endParaRPr lang="en-GB"/>
          </a:p>
        </p:txBody>
      </p:sp>
      <p:sp>
        <p:nvSpPr>
          <p:cNvPr id="33807" name="Line 15"/>
          <p:cNvSpPr>
            <a:spLocks noChangeShapeType="1"/>
          </p:cNvSpPr>
          <p:nvPr/>
        </p:nvSpPr>
        <p:spPr bwMode="auto">
          <a:xfrm>
            <a:off x="7524750" y="3357563"/>
            <a:ext cx="0" cy="1223962"/>
          </a:xfrm>
          <a:prstGeom prst="line">
            <a:avLst/>
          </a:prstGeom>
          <a:noFill/>
          <a:ln w="9525">
            <a:solidFill>
              <a:schemeClr val="tx1"/>
            </a:solidFill>
            <a:round/>
            <a:headEnd/>
            <a:tailEnd/>
          </a:ln>
        </p:spPr>
        <p:txBody>
          <a:bodyPr/>
          <a:lstStyle/>
          <a:p>
            <a:endParaRPr lang="en-GB"/>
          </a:p>
        </p:txBody>
      </p:sp>
      <p:sp>
        <p:nvSpPr>
          <p:cNvPr id="33808" name="Text Box 16"/>
          <p:cNvSpPr txBox="1">
            <a:spLocks noChangeArrowheads="1"/>
          </p:cNvSpPr>
          <p:nvPr/>
        </p:nvSpPr>
        <p:spPr bwMode="auto">
          <a:xfrm>
            <a:off x="6227763" y="4868863"/>
            <a:ext cx="1943100" cy="1069975"/>
          </a:xfrm>
          <a:prstGeom prst="rect">
            <a:avLst/>
          </a:prstGeom>
          <a:solidFill>
            <a:srgbClr val="99CCFF"/>
          </a:solidFill>
          <a:ln w="9525">
            <a:noFill/>
            <a:miter lim="800000"/>
            <a:headEnd/>
            <a:tailEnd/>
          </a:ln>
        </p:spPr>
        <p:txBody>
          <a:bodyPr>
            <a:spAutoFit/>
          </a:bodyPr>
          <a:lstStyle/>
          <a:p>
            <a:pPr>
              <a:spcBef>
                <a:spcPct val="50000"/>
              </a:spcBef>
            </a:pPr>
            <a:r>
              <a:rPr lang="en-GB" sz="1600"/>
              <a:t>Neurodegeneration</a:t>
            </a:r>
          </a:p>
          <a:p>
            <a:pPr>
              <a:spcBef>
                <a:spcPct val="50000"/>
              </a:spcBef>
            </a:pPr>
            <a:r>
              <a:rPr lang="en-GB" sz="1600"/>
              <a:t>Plaque formation</a:t>
            </a:r>
          </a:p>
          <a:p>
            <a:pPr>
              <a:spcBef>
                <a:spcPct val="50000"/>
              </a:spcBef>
            </a:pPr>
            <a:r>
              <a:rPr lang="en-GB" sz="1600"/>
              <a:t>Oligomerisation</a:t>
            </a:r>
          </a:p>
        </p:txBody>
      </p:sp>
      <p:sp>
        <p:nvSpPr>
          <p:cNvPr id="33809" name="Text Box 17"/>
          <p:cNvSpPr txBox="1">
            <a:spLocks noChangeArrowheads="1"/>
          </p:cNvSpPr>
          <p:nvPr/>
        </p:nvSpPr>
        <p:spPr bwMode="auto">
          <a:xfrm>
            <a:off x="4284663" y="4868863"/>
            <a:ext cx="1943100" cy="1803400"/>
          </a:xfrm>
          <a:prstGeom prst="rect">
            <a:avLst/>
          </a:prstGeom>
          <a:solidFill>
            <a:srgbClr val="99CCFF"/>
          </a:solidFill>
          <a:ln w="9525">
            <a:noFill/>
            <a:miter lim="800000"/>
            <a:headEnd/>
            <a:tailEnd/>
          </a:ln>
        </p:spPr>
        <p:txBody>
          <a:bodyPr>
            <a:spAutoFit/>
          </a:bodyPr>
          <a:lstStyle/>
          <a:p>
            <a:pPr>
              <a:spcBef>
                <a:spcPct val="50000"/>
              </a:spcBef>
            </a:pPr>
            <a:r>
              <a:rPr lang="en-GB" sz="1600"/>
              <a:t>Oligomerisation</a:t>
            </a:r>
          </a:p>
          <a:p>
            <a:pPr>
              <a:spcBef>
                <a:spcPct val="50000"/>
              </a:spcBef>
            </a:pPr>
            <a:r>
              <a:rPr lang="en-GB" sz="1600"/>
              <a:t>Glial activation</a:t>
            </a:r>
          </a:p>
          <a:p>
            <a:pPr>
              <a:spcBef>
                <a:spcPct val="50000"/>
              </a:spcBef>
            </a:pPr>
            <a:r>
              <a:rPr lang="en-GB" sz="1600"/>
              <a:t>Tau pathology</a:t>
            </a:r>
          </a:p>
          <a:p>
            <a:pPr>
              <a:spcBef>
                <a:spcPct val="50000"/>
              </a:spcBef>
            </a:pPr>
            <a:r>
              <a:rPr lang="en-GB" sz="1600"/>
              <a:t>Neurodegeneration</a:t>
            </a:r>
          </a:p>
          <a:p>
            <a:pPr>
              <a:spcBef>
                <a:spcPct val="50000"/>
              </a:spcBef>
            </a:pPr>
            <a:r>
              <a:rPr lang="en-GB" sz="1600"/>
              <a:t>Plaque formation</a:t>
            </a:r>
          </a:p>
        </p:txBody>
      </p:sp>
      <p:sp>
        <p:nvSpPr>
          <p:cNvPr id="33810" name="Text Box 18"/>
          <p:cNvSpPr txBox="1">
            <a:spLocks noChangeArrowheads="1"/>
          </p:cNvSpPr>
          <p:nvPr/>
        </p:nvSpPr>
        <p:spPr bwMode="auto">
          <a:xfrm>
            <a:off x="2628900" y="4868863"/>
            <a:ext cx="1655763" cy="1803400"/>
          </a:xfrm>
          <a:prstGeom prst="rect">
            <a:avLst/>
          </a:prstGeom>
          <a:solidFill>
            <a:srgbClr val="99CCFF"/>
          </a:solidFill>
          <a:ln w="9525">
            <a:noFill/>
            <a:miter lim="800000"/>
            <a:headEnd/>
            <a:tailEnd/>
          </a:ln>
        </p:spPr>
        <p:txBody>
          <a:bodyPr>
            <a:spAutoFit/>
          </a:bodyPr>
          <a:lstStyle/>
          <a:p>
            <a:pPr>
              <a:spcBef>
                <a:spcPct val="50000"/>
              </a:spcBef>
            </a:pPr>
            <a:r>
              <a:rPr lang="en-GB" sz="1600"/>
              <a:t>Oligomerisation</a:t>
            </a:r>
          </a:p>
          <a:p>
            <a:pPr>
              <a:spcBef>
                <a:spcPct val="50000"/>
              </a:spcBef>
            </a:pPr>
            <a:r>
              <a:rPr lang="en-GB" sz="1600"/>
              <a:t>Glial activation</a:t>
            </a:r>
          </a:p>
          <a:p>
            <a:pPr>
              <a:spcBef>
                <a:spcPct val="50000"/>
              </a:spcBef>
            </a:pPr>
            <a:r>
              <a:rPr lang="en-GB" sz="1600"/>
              <a:t>Tau pathology</a:t>
            </a:r>
          </a:p>
          <a:p>
            <a:pPr>
              <a:spcBef>
                <a:spcPct val="50000"/>
              </a:spcBef>
            </a:pPr>
            <a:r>
              <a:rPr lang="en-GB" sz="1600"/>
              <a:t>Synaptotoxicity</a:t>
            </a:r>
          </a:p>
          <a:p>
            <a:pPr>
              <a:spcBef>
                <a:spcPct val="50000"/>
              </a:spcBef>
            </a:pPr>
            <a:r>
              <a:rPr lang="en-GB" sz="1600"/>
              <a:t>Neurotoxicity</a:t>
            </a:r>
          </a:p>
        </p:txBody>
      </p:sp>
      <p:sp>
        <p:nvSpPr>
          <p:cNvPr id="33811" name="Oval 19"/>
          <p:cNvSpPr>
            <a:spLocks noChangeArrowheads="1"/>
          </p:cNvSpPr>
          <p:nvPr/>
        </p:nvSpPr>
        <p:spPr bwMode="auto">
          <a:xfrm>
            <a:off x="3492500" y="4149725"/>
            <a:ext cx="142875" cy="142875"/>
          </a:xfrm>
          <a:prstGeom prst="ellipse">
            <a:avLst/>
          </a:prstGeom>
          <a:solidFill>
            <a:srgbClr val="FF0000"/>
          </a:solidFill>
          <a:ln w="9525">
            <a:solidFill>
              <a:schemeClr val="tx1"/>
            </a:solidFill>
            <a:round/>
            <a:headEnd/>
            <a:tailEnd/>
          </a:ln>
        </p:spPr>
        <p:txBody>
          <a:bodyPr wrap="none" anchor="ctr"/>
          <a:lstStyle/>
          <a:p>
            <a:endParaRPr lang="en-US"/>
          </a:p>
        </p:txBody>
      </p:sp>
      <p:sp>
        <p:nvSpPr>
          <p:cNvPr id="33812" name="Oval 20"/>
          <p:cNvSpPr>
            <a:spLocks noChangeArrowheads="1"/>
          </p:cNvSpPr>
          <p:nvPr/>
        </p:nvSpPr>
        <p:spPr bwMode="auto">
          <a:xfrm>
            <a:off x="5076825" y="2781300"/>
            <a:ext cx="142875" cy="142875"/>
          </a:xfrm>
          <a:prstGeom prst="ellipse">
            <a:avLst/>
          </a:prstGeom>
          <a:solidFill>
            <a:srgbClr val="FF0000"/>
          </a:solidFill>
          <a:ln w="9525">
            <a:solidFill>
              <a:schemeClr val="tx1"/>
            </a:solidFill>
            <a:round/>
            <a:headEnd/>
            <a:tailEnd/>
          </a:ln>
        </p:spPr>
        <p:txBody>
          <a:bodyPr wrap="none" anchor="ctr"/>
          <a:lstStyle/>
          <a:p>
            <a:endParaRPr lang="en-US"/>
          </a:p>
        </p:txBody>
      </p:sp>
      <p:sp>
        <p:nvSpPr>
          <p:cNvPr id="33813" name="Oval 21"/>
          <p:cNvSpPr>
            <a:spLocks noChangeArrowheads="1"/>
          </p:cNvSpPr>
          <p:nvPr/>
        </p:nvSpPr>
        <p:spPr bwMode="auto">
          <a:xfrm>
            <a:off x="6659563" y="2205038"/>
            <a:ext cx="142875" cy="142875"/>
          </a:xfrm>
          <a:prstGeom prst="ellipse">
            <a:avLst/>
          </a:prstGeom>
          <a:solidFill>
            <a:srgbClr val="FF0000"/>
          </a:solidFill>
          <a:ln w="9525">
            <a:solidFill>
              <a:schemeClr val="tx1"/>
            </a:solidFill>
            <a:round/>
            <a:headEnd/>
            <a:tailEnd/>
          </a:ln>
        </p:spPr>
        <p:txBody>
          <a:bodyPr wrap="none" anchor="ctr"/>
          <a:lstStyle/>
          <a:p>
            <a:endParaRPr lang="en-US"/>
          </a:p>
        </p:txBody>
      </p:sp>
      <p:sp>
        <p:nvSpPr>
          <p:cNvPr id="33814" name="Line 22"/>
          <p:cNvSpPr>
            <a:spLocks noChangeShapeType="1"/>
          </p:cNvSpPr>
          <p:nvPr/>
        </p:nvSpPr>
        <p:spPr bwMode="auto">
          <a:xfrm flipV="1">
            <a:off x="3563938" y="3357563"/>
            <a:ext cx="1800225" cy="863600"/>
          </a:xfrm>
          <a:prstGeom prst="line">
            <a:avLst/>
          </a:prstGeom>
          <a:noFill/>
          <a:ln w="9525">
            <a:solidFill>
              <a:srgbClr val="FF0000"/>
            </a:solidFill>
            <a:prstDash val="sysDot"/>
            <a:round/>
            <a:headEnd/>
            <a:tailEnd/>
          </a:ln>
        </p:spPr>
        <p:txBody>
          <a:bodyPr/>
          <a:lstStyle/>
          <a:p>
            <a:endParaRPr lang="en-GB"/>
          </a:p>
        </p:txBody>
      </p:sp>
      <p:sp>
        <p:nvSpPr>
          <p:cNvPr id="33815" name="Line 23"/>
          <p:cNvSpPr>
            <a:spLocks noChangeShapeType="1"/>
          </p:cNvSpPr>
          <p:nvPr/>
        </p:nvSpPr>
        <p:spPr bwMode="auto">
          <a:xfrm flipV="1">
            <a:off x="5148263" y="2565400"/>
            <a:ext cx="1511300" cy="287338"/>
          </a:xfrm>
          <a:prstGeom prst="line">
            <a:avLst/>
          </a:prstGeom>
          <a:noFill/>
          <a:ln w="9525">
            <a:solidFill>
              <a:srgbClr val="FF0000"/>
            </a:solidFill>
            <a:prstDash val="sysDot"/>
            <a:round/>
            <a:headEnd/>
            <a:tailEnd/>
          </a:ln>
        </p:spPr>
        <p:txBody>
          <a:bodyPr/>
          <a:lstStyle/>
          <a:p>
            <a:endParaRPr lang="en-GB"/>
          </a:p>
        </p:txBody>
      </p:sp>
      <p:sp>
        <p:nvSpPr>
          <p:cNvPr id="33816" name="Line 24"/>
          <p:cNvSpPr>
            <a:spLocks noChangeShapeType="1"/>
          </p:cNvSpPr>
          <p:nvPr/>
        </p:nvSpPr>
        <p:spPr bwMode="auto">
          <a:xfrm>
            <a:off x="6732588" y="2276475"/>
            <a:ext cx="1368425" cy="0"/>
          </a:xfrm>
          <a:prstGeom prst="line">
            <a:avLst/>
          </a:prstGeom>
          <a:noFill/>
          <a:ln w="9525" cap="rnd">
            <a:solidFill>
              <a:srgbClr val="FF0000"/>
            </a:solidFill>
            <a:prstDash val="sysDot"/>
            <a:round/>
            <a:headEnd/>
            <a:tailEnd/>
          </a:ln>
        </p:spPr>
        <p:txBody>
          <a:bodyPr/>
          <a:lstStyle/>
          <a:p>
            <a:endParaRPr lang="en-GB"/>
          </a:p>
        </p:txBody>
      </p:sp>
      <p:sp>
        <p:nvSpPr>
          <p:cNvPr id="33817" name="Line 25"/>
          <p:cNvSpPr>
            <a:spLocks noChangeShapeType="1"/>
          </p:cNvSpPr>
          <p:nvPr/>
        </p:nvSpPr>
        <p:spPr bwMode="auto">
          <a:xfrm>
            <a:off x="3492500" y="1196975"/>
            <a:ext cx="1584325" cy="0"/>
          </a:xfrm>
          <a:prstGeom prst="line">
            <a:avLst/>
          </a:prstGeom>
          <a:noFill/>
          <a:ln w="9525" cap="rnd">
            <a:solidFill>
              <a:srgbClr val="000080"/>
            </a:solidFill>
            <a:prstDash val="sysDot"/>
            <a:round/>
            <a:headEnd/>
            <a:tailEnd/>
          </a:ln>
        </p:spPr>
        <p:txBody>
          <a:bodyPr/>
          <a:lstStyle/>
          <a:p>
            <a:endParaRPr lang="en-GB"/>
          </a:p>
        </p:txBody>
      </p:sp>
      <p:sp>
        <p:nvSpPr>
          <p:cNvPr id="33818" name="Line 26"/>
          <p:cNvSpPr>
            <a:spLocks noChangeShapeType="1"/>
          </p:cNvSpPr>
          <p:nvPr/>
        </p:nvSpPr>
        <p:spPr bwMode="auto">
          <a:xfrm>
            <a:off x="5003800" y="1341438"/>
            <a:ext cx="1584325" cy="0"/>
          </a:xfrm>
          <a:prstGeom prst="line">
            <a:avLst/>
          </a:prstGeom>
          <a:noFill/>
          <a:ln w="9525" cap="rnd">
            <a:solidFill>
              <a:srgbClr val="000080"/>
            </a:solidFill>
            <a:prstDash val="sysDot"/>
            <a:round/>
            <a:headEnd/>
            <a:tailEnd/>
          </a:ln>
        </p:spPr>
        <p:txBody>
          <a:bodyPr/>
          <a:lstStyle/>
          <a:p>
            <a:endParaRPr lang="en-GB"/>
          </a:p>
        </p:txBody>
      </p:sp>
      <p:sp>
        <p:nvSpPr>
          <p:cNvPr id="33819" name="Line 27"/>
          <p:cNvSpPr>
            <a:spLocks noChangeShapeType="1"/>
          </p:cNvSpPr>
          <p:nvPr/>
        </p:nvSpPr>
        <p:spPr bwMode="auto">
          <a:xfrm>
            <a:off x="6732588" y="1628775"/>
            <a:ext cx="647700" cy="71438"/>
          </a:xfrm>
          <a:prstGeom prst="line">
            <a:avLst/>
          </a:prstGeom>
          <a:noFill/>
          <a:ln w="9525" cap="rnd">
            <a:solidFill>
              <a:srgbClr val="000080"/>
            </a:solidFill>
            <a:prstDash val="sysDot"/>
            <a:round/>
            <a:headEnd/>
            <a:tailEnd/>
          </a:ln>
        </p:spPr>
        <p:txBody>
          <a:bodyPr/>
          <a:lstStyle/>
          <a:p>
            <a:endParaRPr lang="en-GB"/>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a:defRPr/>
            </a:pPr>
            <a:r>
              <a:rPr lang="en-GB" smtClean="0"/>
              <a:t>Symptomatic Treatments</a:t>
            </a:r>
          </a:p>
        </p:txBody>
      </p:sp>
      <p:sp>
        <p:nvSpPr>
          <p:cNvPr id="122883" name="Rectangle 3"/>
          <p:cNvSpPr>
            <a:spLocks noGrp="1" noChangeArrowheads="1"/>
          </p:cNvSpPr>
          <p:nvPr>
            <p:ph type="body" idx="1"/>
          </p:nvPr>
        </p:nvSpPr>
        <p:spPr/>
        <p:txBody>
          <a:bodyPr/>
          <a:lstStyle/>
          <a:p>
            <a:pPr>
              <a:lnSpc>
                <a:spcPct val="91000"/>
              </a:lnSpc>
              <a:defRPr/>
            </a:pPr>
            <a:r>
              <a:rPr lang="en-GB" sz="2400" smtClean="0"/>
              <a:t>May be evidence of effect at early synaptotoxic stage.</a:t>
            </a:r>
          </a:p>
          <a:p>
            <a:pPr>
              <a:lnSpc>
                <a:spcPct val="91000"/>
              </a:lnSpc>
              <a:defRPr/>
            </a:pPr>
            <a:endParaRPr lang="en-GB" sz="2400" smtClean="0"/>
          </a:p>
          <a:p>
            <a:pPr>
              <a:lnSpc>
                <a:spcPct val="91000"/>
              </a:lnSpc>
              <a:defRPr/>
            </a:pPr>
            <a:r>
              <a:rPr lang="en-GB" sz="2400" smtClean="0"/>
              <a:t>Proven efficacy at later stage when neurodegeneration has advanced.</a:t>
            </a:r>
          </a:p>
          <a:p>
            <a:pPr>
              <a:lnSpc>
                <a:spcPct val="91000"/>
              </a:lnSpc>
              <a:defRPr/>
            </a:pPr>
            <a:endParaRPr lang="en-GB" sz="2400" smtClean="0"/>
          </a:p>
          <a:p>
            <a:pPr>
              <a:lnSpc>
                <a:spcPct val="91000"/>
              </a:lnSpc>
              <a:defRPr/>
            </a:pPr>
            <a:r>
              <a:rPr lang="en-GB" sz="2400" smtClean="0"/>
              <a:t>May be different ‘symptomatic’ drugs at different stages of disease.</a:t>
            </a:r>
          </a:p>
          <a:p>
            <a:pPr>
              <a:lnSpc>
                <a:spcPct val="91000"/>
              </a:lnSpc>
              <a:defRPr/>
            </a:pPr>
            <a:endParaRPr lang="en-GB" sz="2400" smtClean="0"/>
          </a:p>
          <a:p>
            <a:pPr>
              <a:lnSpc>
                <a:spcPct val="91000"/>
              </a:lnSpc>
              <a:defRPr/>
            </a:pPr>
            <a:r>
              <a:rPr lang="en-GB" sz="2400" smtClean="0"/>
              <a:t>Disease modifying treatments may also have a symptomatic profile</a:t>
            </a:r>
          </a:p>
          <a:p>
            <a:pPr>
              <a:lnSpc>
                <a:spcPct val="91000"/>
              </a:lnSpc>
              <a:defRPr/>
            </a:pPr>
            <a:endParaRPr lang="en-GB" sz="2400" smtClean="0"/>
          </a:p>
          <a:p>
            <a:pPr>
              <a:lnSpc>
                <a:spcPct val="91000"/>
              </a:lnSpc>
              <a:defRPr/>
            </a:pPr>
            <a:endParaRPr lang="en-GB" sz="2400" smtClea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0"/>
            <a:ext cx="9426575" cy="7113588"/>
          </a:xfrm>
          <a:prstGeom prst="rect">
            <a:avLst/>
          </a:prstGeom>
          <a:solidFill>
            <a:schemeClr val="bg1"/>
          </a:solidFill>
          <a:ln w="9525">
            <a:noFill/>
            <a:miter lim="800000"/>
            <a:headEnd/>
            <a:tailEnd/>
          </a:ln>
        </p:spPr>
        <p:txBody>
          <a:bodyPr wrap="none" anchor="ctr"/>
          <a:lstStyle/>
          <a:p>
            <a:endParaRPr lang="en-US"/>
          </a:p>
        </p:txBody>
      </p:sp>
      <p:grpSp>
        <p:nvGrpSpPr>
          <p:cNvPr id="35843" name="Group 3"/>
          <p:cNvGrpSpPr>
            <a:grpSpLocks/>
          </p:cNvGrpSpPr>
          <p:nvPr/>
        </p:nvGrpSpPr>
        <p:grpSpPr bwMode="auto">
          <a:xfrm>
            <a:off x="0" y="1479550"/>
            <a:ext cx="4829175" cy="3829050"/>
            <a:chOff x="0" y="959"/>
            <a:chExt cx="3042" cy="2412"/>
          </a:xfrm>
        </p:grpSpPr>
        <p:pic>
          <p:nvPicPr>
            <p:cNvPr id="35850" name="Picture 4" descr="human brain copy"/>
            <p:cNvPicPr>
              <a:picLocks noChangeAspect="1" noChangeArrowheads="1"/>
            </p:cNvPicPr>
            <p:nvPr/>
          </p:nvPicPr>
          <p:blipFill>
            <a:blip r:embed="rId3" cstate="print"/>
            <a:srcRect r="2312" b="25804"/>
            <a:stretch>
              <a:fillRect/>
            </a:stretch>
          </p:blipFill>
          <p:spPr bwMode="auto">
            <a:xfrm>
              <a:off x="0" y="1019"/>
              <a:ext cx="3042" cy="2352"/>
            </a:xfrm>
            <a:prstGeom prst="rect">
              <a:avLst/>
            </a:prstGeom>
            <a:noFill/>
            <a:ln w="9525">
              <a:noFill/>
              <a:miter lim="800000"/>
              <a:headEnd/>
              <a:tailEnd/>
            </a:ln>
          </p:spPr>
        </p:pic>
        <p:sp>
          <p:nvSpPr>
            <p:cNvPr id="35851" name="Freeform 5"/>
            <p:cNvSpPr>
              <a:spLocks/>
            </p:cNvSpPr>
            <p:nvPr/>
          </p:nvSpPr>
          <p:spPr bwMode="auto">
            <a:xfrm>
              <a:off x="1462" y="1717"/>
              <a:ext cx="169" cy="214"/>
            </a:xfrm>
            <a:custGeom>
              <a:avLst/>
              <a:gdLst>
                <a:gd name="T0" fmla="*/ 16 w 169"/>
                <a:gd name="T1" fmla="*/ 47 h 214"/>
                <a:gd name="T2" fmla="*/ 2 w 169"/>
                <a:gd name="T3" fmla="*/ 95 h 214"/>
                <a:gd name="T4" fmla="*/ 6 w 169"/>
                <a:gd name="T5" fmla="*/ 139 h 214"/>
                <a:gd name="T6" fmla="*/ 24 w 169"/>
                <a:gd name="T7" fmla="*/ 175 h 214"/>
                <a:gd name="T8" fmla="*/ 64 w 169"/>
                <a:gd name="T9" fmla="*/ 205 h 214"/>
                <a:gd name="T10" fmla="*/ 106 w 169"/>
                <a:gd name="T11" fmla="*/ 213 h 214"/>
                <a:gd name="T12" fmla="*/ 160 w 169"/>
                <a:gd name="T13" fmla="*/ 201 h 214"/>
                <a:gd name="T14" fmla="*/ 160 w 169"/>
                <a:gd name="T15" fmla="*/ 165 h 214"/>
                <a:gd name="T16" fmla="*/ 106 w 169"/>
                <a:gd name="T17" fmla="*/ 145 h 214"/>
                <a:gd name="T18" fmla="*/ 76 w 169"/>
                <a:gd name="T19" fmla="*/ 111 h 214"/>
                <a:gd name="T20" fmla="*/ 84 w 169"/>
                <a:gd name="T21" fmla="*/ 55 h 214"/>
                <a:gd name="T22" fmla="*/ 76 w 169"/>
                <a:gd name="T23" fmla="*/ 15 h 214"/>
                <a:gd name="T24" fmla="*/ 42 w 169"/>
                <a:gd name="T25" fmla="*/ 5 h 214"/>
                <a:gd name="T26" fmla="*/ 16 w 169"/>
                <a:gd name="T27" fmla="*/ 47 h 2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9"/>
                <a:gd name="T43" fmla="*/ 0 h 214"/>
                <a:gd name="T44" fmla="*/ 169 w 169"/>
                <a:gd name="T45" fmla="*/ 214 h 2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9" h="214">
                  <a:moveTo>
                    <a:pt x="16" y="47"/>
                  </a:moveTo>
                  <a:cubicBezTo>
                    <a:pt x="9" y="62"/>
                    <a:pt x="4" y="80"/>
                    <a:pt x="2" y="95"/>
                  </a:cubicBezTo>
                  <a:cubicBezTo>
                    <a:pt x="0" y="110"/>
                    <a:pt x="2" y="126"/>
                    <a:pt x="6" y="139"/>
                  </a:cubicBezTo>
                  <a:cubicBezTo>
                    <a:pt x="10" y="152"/>
                    <a:pt x="14" y="164"/>
                    <a:pt x="24" y="175"/>
                  </a:cubicBezTo>
                  <a:cubicBezTo>
                    <a:pt x="34" y="186"/>
                    <a:pt x="50" y="199"/>
                    <a:pt x="64" y="205"/>
                  </a:cubicBezTo>
                  <a:cubicBezTo>
                    <a:pt x="78" y="211"/>
                    <a:pt x="90" y="214"/>
                    <a:pt x="106" y="213"/>
                  </a:cubicBezTo>
                  <a:cubicBezTo>
                    <a:pt x="122" y="212"/>
                    <a:pt x="151" y="209"/>
                    <a:pt x="160" y="201"/>
                  </a:cubicBezTo>
                  <a:cubicBezTo>
                    <a:pt x="169" y="193"/>
                    <a:pt x="169" y="174"/>
                    <a:pt x="160" y="165"/>
                  </a:cubicBezTo>
                  <a:cubicBezTo>
                    <a:pt x="151" y="156"/>
                    <a:pt x="120" y="154"/>
                    <a:pt x="106" y="145"/>
                  </a:cubicBezTo>
                  <a:cubicBezTo>
                    <a:pt x="92" y="136"/>
                    <a:pt x="80" y="126"/>
                    <a:pt x="76" y="111"/>
                  </a:cubicBezTo>
                  <a:cubicBezTo>
                    <a:pt x="72" y="96"/>
                    <a:pt x="84" y="71"/>
                    <a:pt x="84" y="55"/>
                  </a:cubicBezTo>
                  <a:cubicBezTo>
                    <a:pt x="84" y="39"/>
                    <a:pt x="83" y="23"/>
                    <a:pt x="76" y="15"/>
                  </a:cubicBezTo>
                  <a:cubicBezTo>
                    <a:pt x="69" y="7"/>
                    <a:pt x="52" y="0"/>
                    <a:pt x="42" y="5"/>
                  </a:cubicBezTo>
                  <a:cubicBezTo>
                    <a:pt x="32" y="10"/>
                    <a:pt x="22" y="32"/>
                    <a:pt x="16" y="47"/>
                  </a:cubicBezTo>
                  <a:close/>
                </a:path>
              </a:pathLst>
            </a:custGeom>
            <a:gradFill rotWithShape="0">
              <a:gsLst>
                <a:gs pos="0">
                  <a:srgbClr val="FF0000"/>
                </a:gs>
                <a:gs pos="100000">
                  <a:srgbClr val="760000"/>
                </a:gs>
              </a:gsLst>
              <a:path path="rect">
                <a:fillToRect l="50000" t="50000" r="50000" b="50000"/>
              </a:path>
            </a:gradFill>
            <a:ln w="9525">
              <a:solidFill>
                <a:schemeClr val="tx1"/>
              </a:solidFill>
              <a:round/>
              <a:headEnd/>
              <a:tailEnd/>
            </a:ln>
          </p:spPr>
          <p:txBody>
            <a:bodyPr/>
            <a:lstStyle/>
            <a:p>
              <a:endParaRPr lang="en-GB"/>
            </a:p>
          </p:txBody>
        </p:sp>
        <p:sp>
          <p:nvSpPr>
            <p:cNvPr id="35852" name="Freeform 6"/>
            <p:cNvSpPr>
              <a:spLocks/>
            </p:cNvSpPr>
            <p:nvPr/>
          </p:nvSpPr>
          <p:spPr bwMode="auto">
            <a:xfrm>
              <a:off x="1532" y="1613"/>
              <a:ext cx="494" cy="418"/>
            </a:xfrm>
            <a:custGeom>
              <a:avLst/>
              <a:gdLst>
                <a:gd name="T0" fmla="*/ 0 w 494"/>
                <a:gd name="T1" fmla="*/ 115 h 418"/>
                <a:gd name="T2" fmla="*/ 58 w 494"/>
                <a:gd name="T3" fmla="*/ 57 h 418"/>
                <a:gd name="T4" fmla="*/ 138 w 494"/>
                <a:gd name="T5" fmla="*/ 15 h 418"/>
                <a:gd name="T6" fmla="*/ 254 w 494"/>
                <a:gd name="T7" fmla="*/ 3 h 418"/>
                <a:gd name="T8" fmla="*/ 376 w 494"/>
                <a:gd name="T9" fmla="*/ 35 h 418"/>
                <a:gd name="T10" fmla="*/ 458 w 494"/>
                <a:gd name="T11" fmla="*/ 111 h 418"/>
                <a:gd name="T12" fmla="*/ 490 w 494"/>
                <a:gd name="T13" fmla="*/ 197 h 418"/>
                <a:gd name="T14" fmla="*/ 482 w 494"/>
                <a:gd name="T15" fmla="*/ 287 h 418"/>
                <a:gd name="T16" fmla="*/ 430 w 494"/>
                <a:gd name="T17" fmla="*/ 351 h 418"/>
                <a:gd name="T18" fmla="*/ 382 w 494"/>
                <a:gd name="T19" fmla="*/ 385 h 418"/>
                <a:gd name="T20" fmla="*/ 322 w 494"/>
                <a:gd name="T21" fmla="*/ 405 h 418"/>
                <a:gd name="T22" fmla="*/ 260 w 494"/>
                <a:gd name="T23" fmla="*/ 413 h 418"/>
                <a:gd name="T24" fmla="*/ 204 w 494"/>
                <a:gd name="T25" fmla="*/ 413 h 418"/>
                <a:gd name="T26" fmla="*/ 124 w 494"/>
                <a:gd name="T27" fmla="*/ 417 h 418"/>
                <a:gd name="T28" fmla="*/ 64 w 494"/>
                <a:gd name="T29" fmla="*/ 407 h 4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4"/>
                <a:gd name="T46" fmla="*/ 0 h 418"/>
                <a:gd name="T47" fmla="*/ 494 w 494"/>
                <a:gd name="T48" fmla="*/ 418 h 4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4" h="418">
                  <a:moveTo>
                    <a:pt x="0" y="115"/>
                  </a:moveTo>
                  <a:cubicBezTo>
                    <a:pt x="10" y="105"/>
                    <a:pt x="35" y="74"/>
                    <a:pt x="58" y="57"/>
                  </a:cubicBezTo>
                  <a:cubicBezTo>
                    <a:pt x="81" y="40"/>
                    <a:pt x="105" y="24"/>
                    <a:pt x="138" y="15"/>
                  </a:cubicBezTo>
                  <a:cubicBezTo>
                    <a:pt x="171" y="6"/>
                    <a:pt x="214" y="0"/>
                    <a:pt x="254" y="3"/>
                  </a:cubicBezTo>
                  <a:cubicBezTo>
                    <a:pt x="294" y="6"/>
                    <a:pt x="342" y="17"/>
                    <a:pt x="376" y="35"/>
                  </a:cubicBezTo>
                  <a:cubicBezTo>
                    <a:pt x="410" y="53"/>
                    <a:pt x="439" y="84"/>
                    <a:pt x="458" y="111"/>
                  </a:cubicBezTo>
                  <a:cubicBezTo>
                    <a:pt x="477" y="138"/>
                    <a:pt x="486" y="168"/>
                    <a:pt x="490" y="197"/>
                  </a:cubicBezTo>
                  <a:cubicBezTo>
                    <a:pt x="494" y="226"/>
                    <a:pt x="492" y="261"/>
                    <a:pt x="482" y="287"/>
                  </a:cubicBezTo>
                  <a:cubicBezTo>
                    <a:pt x="472" y="313"/>
                    <a:pt x="447" y="335"/>
                    <a:pt x="430" y="351"/>
                  </a:cubicBezTo>
                  <a:cubicBezTo>
                    <a:pt x="413" y="367"/>
                    <a:pt x="400" y="376"/>
                    <a:pt x="382" y="385"/>
                  </a:cubicBezTo>
                  <a:cubicBezTo>
                    <a:pt x="364" y="394"/>
                    <a:pt x="342" y="400"/>
                    <a:pt x="322" y="405"/>
                  </a:cubicBezTo>
                  <a:cubicBezTo>
                    <a:pt x="302" y="410"/>
                    <a:pt x="280" y="412"/>
                    <a:pt x="260" y="413"/>
                  </a:cubicBezTo>
                  <a:cubicBezTo>
                    <a:pt x="240" y="414"/>
                    <a:pt x="227" y="412"/>
                    <a:pt x="204" y="413"/>
                  </a:cubicBezTo>
                  <a:cubicBezTo>
                    <a:pt x="181" y="414"/>
                    <a:pt x="147" y="418"/>
                    <a:pt x="124" y="417"/>
                  </a:cubicBezTo>
                  <a:cubicBezTo>
                    <a:pt x="101" y="416"/>
                    <a:pt x="76" y="409"/>
                    <a:pt x="64" y="407"/>
                  </a:cubicBezTo>
                </a:path>
              </a:pathLst>
            </a:custGeom>
            <a:noFill/>
            <a:ln w="25400">
              <a:solidFill>
                <a:srgbClr val="FF0000"/>
              </a:solidFill>
              <a:round/>
              <a:headEnd/>
              <a:tailEnd type="triangle" w="sm" len="med"/>
            </a:ln>
          </p:spPr>
          <p:txBody>
            <a:bodyPr/>
            <a:lstStyle/>
            <a:p>
              <a:endParaRPr lang="en-GB"/>
            </a:p>
          </p:txBody>
        </p:sp>
        <p:sp>
          <p:nvSpPr>
            <p:cNvPr id="35853" name="Freeform 7"/>
            <p:cNvSpPr>
              <a:spLocks/>
            </p:cNvSpPr>
            <p:nvPr/>
          </p:nvSpPr>
          <p:spPr bwMode="auto">
            <a:xfrm>
              <a:off x="1824" y="2024"/>
              <a:ext cx="12" cy="62"/>
            </a:xfrm>
            <a:custGeom>
              <a:avLst/>
              <a:gdLst>
                <a:gd name="T0" fmla="*/ 0 w 12"/>
                <a:gd name="T1" fmla="*/ 0 h 62"/>
                <a:gd name="T2" fmla="*/ 6 w 12"/>
                <a:gd name="T3" fmla="*/ 36 h 62"/>
                <a:gd name="T4" fmla="*/ 12 w 12"/>
                <a:gd name="T5" fmla="*/ 62 h 62"/>
                <a:gd name="T6" fmla="*/ 0 60000 65536"/>
                <a:gd name="T7" fmla="*/ 0 60000 65536"/>
                <a:gd name="T8" fmla="*/ 0 60000 65536"/>
                <a:gd name="T9" fmla="*/ 0 w 12"/>
                <a:gd name="T10" fmla="*/ 0 h 62"/>
                <a:gd name="T11" fmla="*/ 12 w 12"/>
                <a:gd name="T12" fmla="*/ 62 h 62"/>
              </a:gdLst>
              <a:ahLst/>
              <a:cxnLst>
                <a:cxn ang="T6">
                  <a:pos x="T0" y="T1"/>
                </a:cxn>
                <a:cxn ang="T7">
                  <a:pos x="T2" y="T3"/>
                </a:cxn>
                <a:cxn ang="T8">
                  <a:pos x="T4" y="T5"/>
                </a:cxn>
              </a:cxnLst>
              <a:rect l="T9" t="T10" r="T11" b="T12"/>
              <a:pathLst>
                <a:path w="12" h="62">
                  <a:moveTo>
                    <a:pt x="0" y="0"/>
                  </a:moveTo>
                  <a:cubicBezTo>
                    <a:pt x="1" y="6"/>
                    <a:pt x="4" y="26"/>
                    <a:pt x="6" y="36"/>
                  </a:cubicBezTo>
                  <a:cubicBezTo>
                    <a:pt x="8" y="46"/>
                    <a:pt x="11" y="57"/>
                    <a:pt x="12" y="62"/>
                  </a:cubicBezTo>
                </a:path>
              </a:pathLst>
            </a:custGeom>
            <a:noFill/>
            <a:ln w="15875">
              <a:solidFill>
                <a:srgbClr val="FF0000"/>
              </a:solidFill>
              <a:round/>
              <a:headEnd/>
              <a:tailEnd/>
            </a:ln>
          </p:spPr>
          <p:txBody>
            <a:bodyPr/>
            <a:lstStyle/>
            <a:p>
              <a:endParaRPr lang="en-GB"/>
            </a:p>
          </p:txBody>
        </p:sp>
        <p:sp>
          <p:nvSpPr>
            <p:cNvPr id="35854" name="Freeform 8"/>
            <p:cNvSpPr>
              <a:spLocks/>
            </p:cNvSpPr>
            <p:nvPr/>
          </p:nvSpPr>
          <p:spPr bwMode="auto">
            <a:xfrm>
              <a:off x="1948" y="1971"/>
              <a:ext cx="46" cy="17"/>
            </a:xfrm>
            <a:custGeom>
              <a:avLst/>
              <a:gdLst>
                <a:gd name="T0" fmla="*/ 0 w 46"/>
                <a:gd name="T1" fmla="*/ 11 h 17"/>
                <a:gd name="T2" fmla="*/ 36 w 46"/>
                <a:gd name="T3" fmla="*/ 1 h 17"/>
                <a:gd name="T4" fmla="*/ 46 w 46"/>
                <a:gd name="T5" fmla="*/ 17 h 17"/>
                <a:gd name="T6" fmla="*/ 0 60000 65536"/>
                <a:gd name="T7" fmla="*/ 0 60000 65536"/>
                <a:gd name="T8" fmla="*/ 0 60000 65536"/>
                <a:gd name="T9" fmla="*/ 0 w 46"/>
                <a:gd name="T10" fmla="*/ 0 h 17"/>
                <a:gd name="T11" fmla="*/ 46 w 46"/>
                <a:gd name="T12" fmla="*/ 17 h 17"/>
              </a:gdLst>
              <a:ahLst/>
              <a:cxnLst>
                <a:cxn ang="T6">
                  <a:pos x="T0" y="T1"/>
                </a:cxn>
                <a:cxn ang="T7">
                  <a:pos x="T2" y="T3"/>
                </a:cxn>
                <a:cxn ang="T8">
                  <a:pos x="T4" y="T5"/>
                </a:cxn>
              </a:cxnLst>
              <a:rect l="T9" t="T10" r="T11" b="T12"/>
              <a:pathLst>
                <a:path w="46" h="17">
                  <a:moveTo>
                    <a:pt x="0" y="11"/>
                  </a:moveTo>
                  <a:cubicBezTo>
                    <a:pt x="14" y="5"/>
                    <a:pt x="28" y="0"/>
                    <a:pt x="36" y="1"/>
                  </a:cubicBezTo>
                  <a:cubicBezTo>
                    <a:pt x="44" y="2"/>
                    <a:pt x="44" y="14"/>
                    <a:pt x="46" y="17"/>
                  </a:cubicBezTo>
                </a:path>
              </a:pathLst>
            </a:custGeom>
            <a:noFill/>
            <a:ln w="15875">
              <a:solidFill>
                <a:srgbClr val="FF0000"/>
              </a:solidFill>
              <a:round/>
              <a:headEnd/>
              <a:tailEnd/>
            </a:ln>
          </p:spPr>
          <p:txBody>
            <a:bodyPr/>
            <a:lstStyle/>
            <a:p>
              <a:endParaRPr lang="en-GB"/>
            </a:p>
          </p:txBody>
        </p:sp>
        <p:sp>
          <p:nvSpPr>
            <p:cNvPr id="35855" name="Freeform 9"/>
            <p:cNvSpPr>
              <a:spLocks/>
            </p:cNvSpPr>
            <p:nvPr/>
          </p:nvSpPr>
          <p:spPr bwMode="auto">
            <a:xfrm>
              <a:off x="1683" y="2032"/>
              <a:ext cx="37" cy="102"/>
            </a:xfrm>
            <a:custGeom>
              <a:avLst/>
              <a:gdLst>
                <a:gd name="T0" fmla="*/ 37 w 37"/>
                <a:gd name="T1" fmla="*/ 0 h 102"/>
                <a:gd name="T2" fmla="*/ 13 w 37"/>
                <a:gd name="T3" fmla="*/ 34 h 102"/>
                <a:gd name="T4" fmla="*/ 1 w 37"/>
                <a:gd name="T5" fmla="*/ 86 h 102"/>
                <a:gd name="T6" fmla="*/ 7 w 37"/>
                <a:gd name="T7" fmla="*/ 102 h 102"/>
                <a:gd name="T8" fmla="*/ 0 60000 65536"/>
                <a:gd name="T9" fmla="*/ 0 60000 65536"/>
                <a:gd name="T10" fmla="*/ 0 60000 65536"/>
                <a:gd name="T11" fmla="*/ 0 60000 65536"/>
                <a:gd name="T12" fmla="*/ 0 w 37"/>
                <a:gd name="T13" fmla="*/ 0 h 102"/>
                <a:gd name="T14" fmla="*/ 37 w 37"/>
                <a:gd name="T15" fmla="*/ 102 h 102"/>
              </a:gdLst>
              <a:ahLst/>
              <a:cxnLst>
                <a:cxn ang="T8">
                  <a:pos x="T0" y="T1"/>
                </a:cxn>
                <a:cxn ang="T9">
                  <a:pos x="T2" y="T3"/>
                </a:cxn>
                <a:cxn ang="T10">
                  <a:pos x="T4" y="T5"/>
                </a:cxn>
                <a:cxn ang="T11">
                  <a:pos x="T6" y="T7"/>
                </a:cxn>
              </a:cxnLst>
              <a:rect l="T12" t="T13" r="T14" b="T15"/>
              <a:pathLst>
                <a:path w="37" h="102">
                  <a:moveTo>
                    <a:pt x="37" y="0"/>
                  </a:moveTo>
                  <a:cubicBezTo>
                    <a:pt x="28" y="10"/>
                    <a:pt x="19" y="20"/>
                    <a:pt x="13" y="34"/>
                  </a:cubicBezTo>
                  <a:cubicBezTo>
                    <a:pt x="7" y="48"/>
                    <a:pt x="2" y="75"/>
                    <a:pt x="1" y="86"/>
                  </a:cubicBezTo>
                  <a:cubicBezTo>
                    <a:pt x="0" y="97"/>
                    <a:pt x="3" y="99"/>
                    <a:pt x="7" y="102"/>
                  </a:cubicBezTo>
                </a:path>
              </a:pathLst>
            </a:custGeom>
            <a:noFill/>
            <a:ln w="15875">
              <a:solidFill>
                <a:srgbClr val="FF0000"/>
              </a:solidFill>
              <a:round/>
              <a:headEnd/>
              <a:tailEnd/>
            </a:ln>
          </p:spPr>
          <p:txBody>
            <a:bodyPr/>
            <a:lstStyle/>
            <a:p>
              <a:endParaRPr lang="en-GB"/>
            </a:p>
          </p:txBody>
        </p:sp>
        <p:sp>
          <p:nvSpPr>
            <p:cNvPr id="35856" name="Freeform 10"/>
            <p:cNvSpPr>
              <a:spLocks/>
            </p:cNvSpPr>
            <p:nvPr/>
          </p:nvSpPr>
          <p:spPr bwMode="auto">
            <a:xfrm>
              <a:off x="1232" y="1457"/>
              <a:ext cx="992" cy="423"/>
            </a:xfrm>
            <a:custGeom>
              <a:avLst/>
              <a:gdLst>
                <a:gd name="T0" fmla="*/ 224 w 992"/>
                <a:gd name="T1" fmla="*/ 423 h 423"/>
                <a:gd name="T2" fmla="*/ 88 w 992"/>
                <a:gd name="T3" fmla="*/ 399 h 423"/>
                <a:gd name="T4" fmla="*/ 8 w 992"/>
                <a:gd name="T5" fmla="*/ 303 h 423"/>
                <a:gd name="T6" fmla="*/ 40 w 992"/>
                <a:gd name="T7" fmla="*/ 175 h 423"/>
                <a:gd name="T8" fmla="*/ 148 w 992"/>
                <a:gd name="T9" fmla="*/ 76 h 423"/>
                <a:gd name="T10" fmla="*/ 235 w 992"/>
                <a:gd name="T11" fmla="*/ 34 h 423"/>
                <a:gd name="T12" fmla="*/ 352 w 992"/>
                <a:gd name="T13" fmla="*/ 7 h 423"/>
                <a:gd name="T14" fmla="*/ 544 w 992"/>
                <a:gd name="T15" fmla="*/ 7 h 423"/>
                <a:gd name="T16" fmla="*/ 720 w 992"/>
                <a:gd name="T17" fmla="*/ 47 h 423"/>
                <a:gd name="T18" fmla="*/ 888 w 992"/>
                <a:gd name="T19" fmla="*/ 135 h 423"/>
                <a:gd name="T20" fmla="*/ 992 w 992"/>
                <a:gd name="T21" fmla="*/ 287 h 4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92"/>
                <a:gd name="T34" fmla="*/ 0 h 423"/>
                <a:gd name="T35" fmla="*/ 992 w 992"/>
                <a:gd name="T36" fmla="*/ 423 h 4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92" h="423">
                  <a:moveTo>
                    <a:pt x="224" y="423"/>
                  </a:moveTo>
                  <a:cubicBezTo>
                    <a:pt x="174" y="421"/>
                    <a:pt x="124" y="419"/>
                    <a:pt x="88" y="399"/>
                  </a:cubicBezTo>
                  <a:cubicBezTo>
                    <a:pt x="52" y="379"/>
                    <a:pt x="16" y="340"/>
                    <a:pt x="8" y="303"/>
                  </a:cubicBezTo>
                  <a:cubicBezTo>
                    <a:pt x="0" y="266"/>
                    <a:pt x="17" y="213"/>
                    <a:pt x="40" y="175"/>
                  </a:cubicBezTo>
                  <a:cubicBezTo>
                    <a:pt x="63" y="137"/>
                    <a:pt x="116" y="99"/>
                    <a:pt x="148" y="76"/>
                  </a:cubicBezTo>
                  <a:cubicBezTo>
                    <a:pt x="180" y="53"/>
                    <a:pt x="201" y="45"/>
                    <a:pt x="235" y="34"/>
                  </a:cubicBezTo>
                  <a:cubicBezTo>
                    <a:pt x="269" y="23"/>
                    <a:pt x="301" y="11"/>
                    <a:pt x="352" y="7"/>
                  </a:cubicBezTo>
                  <a:cubicBezTo>
                    <a:pt x="403" y="3"/>
                    <a:pt x="483" y="0"/>
                    <a:pt x="544" y="7"/>
                  </a:cubicBezTo>
                  <a:cubicBezTo>
                    <a:pt x="605" y="14"/>
                    <a:pt x="663" y="26"/>
                    <a:pt x="720" y="47"/>
                  </a:cubicBezTo>
                  <a:cubicBezTo>
                    <a:pt x="777" y="68"/>
                    <a:pt x="843" y="95"/>
                    <a:pt x="888" y="135"/>
                  </a:cubicBezTo>
                  <a:cubicBezTo>
                    <a:pt x="933" y="175"/>
                    <a:pt x="975" y="262"/>
                    <a:pt x="992" y="287"/>
                  </a:cubicBezTo>
                </a:path>
              </a:pathLst>
            </a:custGeom>
            <a:noFill/>
            <a:ln w="25400">
              <a:solidFill>
                <a:srgbClr val="FF0000"/>
              </a:solidFill>
              <a:round/>
              <a:headEnd/>
              <a:tailEnd type="triangle" w="sm" len="med"/>
            </a:ln>
          </p:spPr>
          <p:txBody>
            <a:bodyPr/>
            <a:lstStyle/>
            <a:p>
              <a:endParaRPr lang="en-GB"/>
            </a:p>
          </p:txBody>
        </p:sp>
        <p:sp>
          <p:nvSpPr>
            <p:cNvPr id="35857" name="Freeform 11"/>
            <p:cNvSpPr>
              <a:spLocks/>
            </p:cNvSpPr>
            <p:nvPr/>
          </p:nvSpPr>
          <p:spPr bwMode="auto">
            <a:xfrm>
              <a:off x="1035" y="1614"/>
              <a:ext cx="207" cy="108"/>
            </a:xfrm>
            <a:custGeom>
              <a:avLst/>
              <a:gdLst>
                <a:gd name="T0" fmla="*/ 201 w 207"/>
                <a:gd name="T1" fmla="*/ 108 h 108"/>
                <a:gd name="T2" fmla="*/ 192 w 207"/>
                <a:gd name="T3" fmla="*/ 66 h 108"/>
                <a:gd name="T4" fmla="*/ 111 w 207"/>
                <a:gd name="T5" fmla="*/ 9 h 108"/>
                <a:gd name="T6" fmla="*/ 0 w 207"/>
                <a:gd name="T7" fmla="*/ 12 h 108"/>
                <a:gd name="T8" fmla="*/ 0 60000 65536"/>
                <a:gd name="T9" fmla="*/ 0 60000 65536"/>
                <a:gd name="T10" fmla="*/ 0 60000 65536"/>
                <a:gd name="T11" fmla="*/ 0 60000 65536"/>
                <a:gd name="T12" fmla="*/ 0 w 207"/>
                <a:gd name="T13" fmla="*/ 0 h 108"/>
                <a:gd name="T14" fmla="*/ 207 w 207"/>
                <a:gd name="T15" fmla="*/ 108 h 108"/>
              </a:gdLst>
              <a:ahLst/>
              <a:cxnLst>
                <a:cxn ang="T8">
                  <a:pos x="T0" y="T1"/>
                </a:cxn>
                <a:cxn ang="T9">
                  <a:pos x="T2" y="T3"/>
                </a:cxn>
                <a:cxn ang="T10">
                  <a:pos x="T4" y="T5"/>
                </a:cxn>
                <a:cxn ang="T11">
                  <a:pos x="T6" y="T7"/>
                </a:cxn>
              </a:cxnLst>
              <a:rect l="T12" t="T13" r="T14" b="T15"/>
              <a:pathLst>
                <a:path w="207" h="108">
                  <a:moveTo>
                    <a:pt x="201" y="108"/>
                  </a:moveTo>
                  <a:cubicBezTo>
                    <a:pt x="204" y="95"/>
                    <a:pt x="207" y="82"/>
                    <a:pt x="192" y="66"/>
                  </a:cubicBezTo>
                  <a:cubicBezTo>
                    <a:pt x="177" y="50"/>
                    <a:pt x="143" y="18"/>
                    <a:pt x="111" y="9"/>
                  </a:cubicBezTo>
                  <a:cubicBezTo>
                    <a:pt x="79" y="0"/>
                    <a:pt x="19" y="12"/>
                    <a:pt x="0" y="12"/>
                  </a:cubicBezTo>
                </a:path>
              </a:pathLst>
            </a:custGeom>
            <a:noFill/>
            <a:ln w="15875">
              <a:solidFill>
                <a:srgbClr val="FF0000"/>
              </a:solidFill>
              <a:round/>
              <a:headEnd/>
              <a:tailEnd type="triangle" w="sm" len="med"/>
            </a:ln>
          </p:spPr>
          <p:txBody>
            <a:bodyPr/>
            <a:lstStyle/>
            <a:p>
              <a:endParaRPr lang="en-GB"/>
            </a:p>
          </p:txBody>
        </p:sp>
        <p:sp>
          <p:nvSpPr>
            <p:cNvPr id="35858" name="Freeform 12"/>
            <p:cNvSpPr>
              <a:spLocks/>
            </p:cNvSpPr>
            <p:nvPr/>
          </p:nvSpPr>
          <p:spPr bwMode="auto">
            <a:xfrm>
              <a:off x="1350" y="1326"/>
              <a:ext cx="64" cy="219"/>
            </a:xfrm>
            <a:custGeom>
              <a:avLst/>
              <a:gdLst>
                <a:gd name="T0" fmla="*/ 6 w 64"/>
                <a:gd name="T1" fmla="*/ 219 h 219"/>
                <a:gd name="T2" fmla="*/ 57 w 64"/>
                <a:gd name="T3" fmla="*/ 141 h 219"/>
                <a:gd name="T4" fmla="*/ 48 w 64"/>
                <a:gd name="T5" fmla="*/ 42 h 219"/>
                <a:gd name="T6" fmla="*/ 0 w 64"/>
                <a:gd name="T7" fmla="*/ 0 h 219"/>
                <a:gd name="T8" fmla="*/ 0 60000 65536"/>
                <a:gd name="T9" fmla="*/ 0 60000 65536"/>
                <a:gd name="T10" fmla="*/ 0 60000 65536"/>
                <a:gd name="T11" fmla="*/ 0 60000 65536"/>
                <a:gd name="T12" fmla="*/ 0 w 64"/>
                <a:gd name="T13" fmla="*/ 0 h 219"/>
                <a:gd name="T14" fmla="*/ 64 w 64"/>
                <a:gd name="T15" fmla="*/ 219 h 219"/>
              </a:gdLst>
              <a:ahLst/>
              <a:cxnLst>
                <a:cxn ang="T8">
                  <a:pos x="T0" y="T1"/>
                </a:cxn>
                <a:cxn ang="T9">
                  <a:pos x="T2" y="T3"/>
                </a:cxn>
                <a:cxn ang="T10">
                  <a:pos x="T4" y="T5"/>
                </a:cxn>
                <a:cxn ang="T11">
                  <a:pos x="T6" y="T7"/>
                </a:cxn>
              </a:cxnLst>
              <a:rect l="T12" t="T13" r="T14" b="T15"/>
              <a:pathLst>
                <a:path w="64" h="219">
                  <a:moveTo>
                    <a:pt x="6" y="219"/>
                  </a:moveTo>
                  <a:cubicBezTo>
                    <a:pt x="28" y="194"/>
                    <a:pt x="50" y="170"/>
                    <a:pt x="57" y="141"/>
                  </a:cubicBezTo>
                  <a:cubicBezTo>
                    <a:pt x="64" y="112"/>
                    <a:pt x="57" y="65"/>
                    <a:pt x="48" y="42"/>
                  </a:cubicBezTo>
                  <a:cubicBezTo>
                    <a:pt x="39" y="19"/>
                    <a:pt x="19" y="9"/>
                    <a:pt x="0" y="0"/>
                  </a:cubicBezTo>
                </a:path>
              </a:pathLst>
            </a:custGeom>
            <a:noFill/>
            <a:ln w="15875">
              <a:solidFill>
                <a:srgbClr val="FF0000"/>
              </a:solidFill>
              <a:round/>
              <a:headEnd/>
              <a:tailEnd type="triangle" w="sm" len="med"/>
            </a:ln>
          </p:spPr>
          <p:txBody>
            <a:bodyPr/>
            <a:lstStyle/>
            <a:p>
              <a:endParaRPr lang="en-GB"/>
            </a:p>
          </p:txBody>
        </p:sp>
        <p:sp>
          <p:nvSpPr>
            <p:cNvPr id="35859" name="Freeform 13"/>
            <p:cNvSpPr>
              <a:spLocks/>
            </p:cNvSpPr>
            <p:nvPr/>
          </p:nvSpPr>
          <p:spPr bwMode="auto">
            <a:xfrm>
              <a:off x="1572" y="1293"/>
              <a:ext cx="90" cy="171"/>
            </a:xfrm>
            <a:custGeom>
              <a:avLst/>
              <a:gdLst>
                <a:gd name="T0" fmla="*/ 0 w 90"/>
                <a:gd name="T1" fmla="*/ 171 h 171"/>
                <a:gd name="T2" fmla="*/ 66 w 90"/>
                <a:gd name="T3" fmla="*/ 138 h 171"/>
                <a:gd name="T4" fmla="*/ 87 w 90"/>
                <a:gd name="T5" fmla="*/ 57 h 171"/>
                <a:gd name="T6" fmla="*/ 84 w 90"/>
                <a:gd name="T7" fmla="*/ 0 h 171"/>
                <a:gd name="T8" fmla="*/ 0 60000 65536"/>
                <a:gd name="T9" fmla="*/ 0 60000 65536"/>
                <a:gd name="T10" fmla="*/ 0 60000 65536"/>
                <a:gd name="T11" fmla="*/ 0 60000 65536"/>
                <a:gd name="T12" fmla="*/ 0 w 90"/>
                <a:gd name="T13" fmla="*/ 0 h 171"/>
                <a:gd name="T14" fmla="*/ 90 w 90"/>
                <a:gd name="T15" fmla="*/ 171 h 171"/>
              </a:gdLst>
              <a:ahLst/>
              <a:cxnLst>
                <a:cxn ang="T8">
                  <a:pos x="T0" y="T1"/>
                </a:cxn>
                <a:cxn ang="T9">
                  <a:pos x="T2" y="T3"/>
                </a:cxn>
                <a:cxn ang="T10">
                  <a:pos x="T4" y="T5"/>
                </a:cxn>
                <a:cxn ang="T11">
                  <a:pos x="T6" y="T7"/>
                </a:cxn>
              </a:cxnLst>
              <a:rect l="T12" t="T13" r="T14" b="T15"/>
              <a:pathLst>
                <a:path w="90" h="171">
                  <a:moveTo>
                    <a:pt x="0" y="171"/>
                  </a:moveTo>
                  <a:cubicBezTo>
                    <a:pt x="26" y="164"/>
                    <a:pt x="52" y="157"/>
                    <a:pt x="66" y="138"/>
                  </a:cubicBezTo>
                  <a:cubicBezTo>
                    <a:pt x="80" y="119"/>
                    <a:pt x="84" y="80"/>
                    <a:pt x="87" y="57"/>
                  </a:cubicBezTo>
                  <a:cubicBezTo>
                    <a:pt x="90" y="34"/>
                    <a:pt x="87" y="17"/>
                    <a:pt x="84" y="0"/>
                  </a:cubicBezTo>
                </a:path>
              </a:pathLst>
            </a:custGeom>
            <a:noFill/>
            <a:ln w="15875">
              <a:solidFill>
                <a:srgbClr val="FF0000"/>
              </a:solidFill>
              <a:round/>
              <a:headEnd/>
              <a:tailEnd type="triangle" w="sm" len="med"/>
            </a:ln>
          </p:spPr>
          <p:txBody>
            <a:bodyPr/>
            <a:lstStyle/>
            <a:p>
              <a:endParaRPr lang="en-GB"/>
            </a:p>
          </p:txBody>
        </p:sp>
        <p:sp>
          <p:nvSpPr>
            <p:cNvPr id="35860" name="Freeform 14"/>
            <p:cNvSpPr>
              <a:spLocks/>
            </p:cNvSpPr>
            <p:nvPr/>
          </p:nvSpPr>
          <p:spPr bwMode="auto">
            <a:xfrm>
              <a:off x="1842" y="1332"/>
              <a:ext cx="126" cy="133"/>
            </a:xfrm>
            <a:custGeom>
              <a:avLst/>
              <a:gdLst>
                <a:gd name="T0" fmla="*/ 0 w 126"/>
                <a:gd name="T1" fmla="*/ 132 h 133"/>
                <a:gd name="T2" fmla="*/ 60 w 126"/>
                <a:gd name="T3" fmla="*/ 111 h 133"/>
                <a:gd name="T4" fmla="*/ 126 w 126"/>
                <a:gd name="T5" fmla="*/ 0 h 133"/>
                <a:gd name="T6" fmla="*/ 0 60000 65536"/>
                <a:gd name="T7" fmla="*/ 0 60000 65536"/>
                <a:gd name="T8" fmla="*/ 0 60000 65536"/>
                <a:gd name="T9" fmla="*/ 0 w 126"/>
                <a:gd name="T10" fmla="*/ 0 h 133"/>
                <a:gd name="T11" fmla="*/ 126 w 126"/>
                <a:gd name="T12" fmla="*/ 133 h 133"/>
              </a:gdLst>
              <a:ahLst/>
              <a:cxnLst>
                <a:cxn ang="T6">
                  <a:pos x="T0" y="T1"/>
                </a:cxn>
                <a:cxn ang="T7">
                  <a:pos x="T2" y="T3"/>
                </a:cxn>
                <a:cxn ang="T8">
                  <a:pos x="T4" y="T5"/>
                </a:cxn>
              </a:cxnLst>
              <a:rect l="T9" t="T10" r="T11" b="T12"/>
              <a:pathLst>
                <a:path w="126" h="133">
                  <a:moveTo>
                    <a:pt x="0" y="132"/>
                  </a:moveTo>
                  <a:cubicBezTo>
                    <a:pt x="19" y="132"/>
                    <a:pt x="39" y="133"/>
                    <a:pt x="60" y="111"/>
                  </a:cubicBezTo>
                  <a:cubicBezTo>
                    <a:pt x="81" y="89"/>
                    <a:pt x="103" y="44"/>
                    <a:pt x="126" y="0"/>
                  </a:cubicBezTo>
                </a:path>
              </a:pathLst>
            </a:custGeom>
            <a:noFill/>
            <a:ln w="15875">
              <a:solidFill>
                <a:srgbClr val="FF0000"/>
              </a:solidFill>
              <a:round/>
              <a:headEnd/>
              <a:tailEnd type="triangle" w="sm" len="med"/>
            </a:ln>
          </p:spPr>
          <p:txBody>
            <a:bodyPr/>
            <a:lstStyle/>
            <a:p>
              <a:endParaRPr lang="en-GB"/>
            </a:p>
          </p:txBody>
        </p:sp>
        <p:sp>
          <p:nvSpPr>
            <p:cNvPr id="35861" name="Text Box 15"/>
            <p:cNvSpPr txBox="1">
              <a:spLocks noChangeArrowheads="1"/>
            </p:cNvSpPr>
            <p:nvPr/>
          </p:nvSpPr>
          <p:spPr bwMode="auto">
            <a:xfrm>
              <a:off x="2275" y="959"/>
              <a:ext cx="476" cy="230"/>
            </a:xfrm>
            <a:prstGeom prst="rect">
              <a:avLst/>
            </a:prstGeom>
            <a:noFill/>
            <a:ln w="9525">
              <a:noFill/>
              <a:miter lim="800000"/>
              <a:headEnd/>
              <a:tailEnd/>
            </a:ln>
          </p:spPr>
          <p:txBody>
            <a:bodyPr wrap="none">
              <a:spAutoFit/>
            </a:bodyPr>
            <a:lstStyle/>
            <a:p>
              <a:pPr algn="ctr"/>
              <a:r>
                <a:rPr lang="en-US" sz="900">
                  <a:solidFill>
                    <a:schemeClr val="accent2"/>
                  </a:solidFill>
                </a:rPr>
                <a:t>Cholinergic</a:t>
              </a:r>
            </a:p>
            <a:p>
              <a:pPr algn="ctr"/>
              <a:r>
                <a:rPr lang="en-US" sz="900">
                  <a:solidFill>
                    <a:schemeClr val="accent2"/>
                  </a:solidFill>
                </a:rPr>
                <a:t>Pathways</a:t>
              </a:r>
            </a:p>
          </p:txBody>
        </p:sp>
        <p:sp>
          <p:nvSpPr>
            <p:cNvPr id="35862" name="Text Box 16"/>
            <p:cNvSpPr txBox="1">
              <a:spLocks noChangeArrowheads="1"/>
            </p:cNvSpPr>
            <p:nvPr/>
          </p:nvSpPr>
          <p:spPr bwMode="auto">
            <a:xfrm>
              <a:off x="141" y="1214"/>
              <a:ext cx="624" cy="230"/>
            </a:xfrm>
            <a:prstGeom prst="rect">
              <a:avLst/>
            </a:prstGeom>
            <a:noFill/>
            <a:ln w="9525">
              <a:noFill/>
              <a:miter lim="800000"/>
              <a:headEnd/>
              <a:tailEnd/>
            </a:ln>
          </p:spPr>
          <p:txBody>
            <a:bodyPr wrap="none">
              <a:spAutoFit/>
            </a:bodyPr>
            <a:lstStyle/>
            <a:p>
              <a:pPr algn="ctr"/>
              <a:r>
                <a:rPr lang="en-US" sz="900">
                  <a:solidFill>
                    <a:schemeClr val="accent2"/>
                  </a:solidFill>
                </a:rPr>
                <a:t>Basal Forebrain</a:t>
              </a:r>
            </a:p>
            <a:p>
              <a:pPr algn="ctr"/>
              <a:r>
                <a:rPr lang="en-US" sz="900">
                  <a:solidFill>
                    <a:schemeClr val="accent2"/>
                  </a:solidFill>
                </a:rPr>
                <a:t>Nuclei</a:t>
              </a:r>
            </a:p>
          </p:txBody>
        </p:sp>
        <p:sp>
          <p:nvSpPr>
            <p:cNvPr id="35863" name="Line 17"/>
            <p:cNvSpPr>
              <a:spLocks noChangeShapeType="1"/>
            </p:cNvSpPr>
            <p:nvPr/>
          </p:nvSpPr>
          <p:spPr bwMode="auto">
            <a:xfrm>
              <a:off x="636" y="1368"/>
              <a:ext cx="834" cy="414"/>
            </a:xfrm>
            <a:prstGeom prst="line">
              <a:avLst/>
            </a:prstGeom>
            <a:noFill/>
            <a:ln w="9525">
              <a:solidFill>
                <a:schemeClr val="tx1"/>
              </a:solidFill>
              <a:round/>
              <a:headEnd/>
              <a:tailEnd/>
            </a:ln>
          </p:spPr>
          <p:txBody>
            <a:bodyPr/>
            <a:lstStyle/>
            <a:p>
              <a:endParaRPr lang="en-GB"/>
            </a:p>
          </p:txBody>
        </p:sp>
        <p:sp>
          <p:nvSpPr>
            <p:cNvPr id="35864" name="Line 18"/>
            <p:cNvSpPr>
              <a:spLocks noChangeShapeType="1"/>
            </p:cNvSpPr>
            <p:nvPr/>
          </p:nvSpPr>
          <p:spPr bwMode="auto">
            <a:xfrm flipH="1">
              <a:off x="1800" y="1122"/>
              <a:ext cx="552" cy="336"/>
            </a:xfrm>
            <a:prstGeom prst="line">
              <a:avLst/>
            </a:prstGeom>
            <a:noFill/>
            <a:ln w="9525">
              <a:solidFill>
                <a:schemeClr val="tx1"/>
              </a:solidFill>
              <a:round/>
              <a:headEnd/>
              <a:tailEnd/>
            </a:ln>
          </p:spPr>
          <p:txBody>
            <a:bodyPr/>
            <a:lstStyle/>
            <a:p>
              <a:endParaRPr lang="en-GB"/>
            </a:p>
          </p:txBody>
        </p:sp>
        <p:sp>
          <p:nvSpPr>
            <p:cNvPr id="35865" name="Line 19"/>
            <p:cNvSpPr>
              <a:spLocks noChangeShapeType="1"/>
            </p:cNvSpPr>
            <p:nvPr/>
          </p:nvSpPr>
          <p:spPr bwMode="auto">
            <a:xfrm flipH="1">
              <a:off x="1968" y="1182"/>
              <a:ext cx="480" cy="492"/>
            </a:xfrm>
            <a:prstGeom prst="line">
              <a:avLst/>
            </a:prstGeom>
            <a:noFill/>
            <a:ln w="9525">
              <a:solidFill>
                <a:schemeClr val="tx1"/>
              </a:solidFill>
              <a:round/>
              <a:headEnd/>
              <a:tailEnd/>
            </a:ln>
          </p:spPr>
          <p:txBody>
            <a:bodyPr/>
            <a:lstStyle/>
            <a:p>
              <a:endParaRPr lang="en-GB"/>
            </a:p>
          </p:txBody>
        </p:sp>
      </p:grpSp>
      <p:sp>
        <p:nvSpPr>
          <p:cNvPr id="50196" name="Rectangle 20"/>
          <p:cNvSpPr>
            <a:spLocks noGrp="1" noChangeArrowheads="1"/>
          </p:cNvSpPr>
          <p:nvPr>
            <p:ph type="title"/>
          </p:nvPr>
        </p:nvSpPr>
        <p:spPr>
          <a:xfrm>
            <a:off x="671513" y="411163"/>
            <a:ext cx="8636000" cy="647700"/>
          </a:xfrm>
        </p:spPr>
        <p:txBody>
          <a:bodyPr/>
          <a:lstStyle/>
          <a:p>
            <a:pPr>
              <a:defRPr/>
            </a:pPr>
            <a:r>
              <a:rPr lang="en-US" sz="3200" smtClean="0">
                <a:solidFill>
                  <a:schemeClr val="accent2"/>
                </a:solidFill>
              </a:rPr>
              <a:t>Alzheimer’s disease and memory</a:t>
            </a:r>
          </a:p>
        </p:txBody>
      </p:sp>
      <p:sp>
        <p:nvSpPr>
          <p:cNvPr id="35845" name="Rectangle 21"/>
          <p:cNvSpPr>
            <a:spLocks noChangeArrowheads="1"/>
          </p:cNvSpPr>
          <p:nvPr/>
        </p:nvSpPr>
        <p:spPr bwMode="auto">
          <a:xfrm>
            <a:off x="4660900" y="4140200"/>
            <a:ext cx="4406900" cy="825500"/>
          </a:xfrm>
          <a:prstGeom prst="rect">
            <a:avLst/>
          </a:prstGeom>
          <a:noFill/>
          <a:ln w="9525">
            <a:noFill/>
            <a:miter lim="800000"/>
            <a:headEnd/>
            <a:tailEnd/>
          </a:ln>
        </p:spPr>
        <p:txBody>
          <a:bodyPr/>
          <a:lstStyle/>
          <a:p>
            <a:pPr marL="342900" indent="-342900">
              <a:spcBef>
                <a:spcPct val="40000"/>
              </a:spcBef>
              <a:buFontTx/>
              <a:buChar char="•"/>
            </a:pPr>
            <a:r>
              <a:rPr lang="en-US" sz="2000" b="1">
                <a:solidFill>
                  <a:schemeClr val="accent2"/>
                </a:solidFill>
              </a:rPr>
              <a:t>AD patients have impairments of memory and learning</a:t>
            </a:r>
          </a:p>
        </p:txBody>
      </p:sp>
      <p:sp>
        <p:nvSpPr>
          <p:cNvPr id="35846" name="Rectangle 22"/>
          <p:cNvSpPr>
            <a:spLocks noChangeArrowheads="1"/>
          </p:cNvSpPr>
          <p:nvPr/>
        </p:nvSpPr>
        <p:spPr bwMode="auto">
          <a:xfrm>
            <a:off x="4673600" y="2108200"/>
            <a:ext cx="4406900" cy="1866900"/>
          </a:xfrm>
          <a:prstGeom prst="rect">
            <a:avLst/>
          </a:prstGeom>
          <a:noFill/>
          <a:ln w="9525">
            <a:noFill/>
            <a:miter lim="800000"/>
            <a:headEnd/>
            <a:tailEnd/>
          </a:ln>
        </p:spPr>
        <p:txBody>
          <a:bodyPr/>
          <a:lstStyle/>
          <a:p>
            <a:pPr marL="342900" indent="-342900">
              <a:spcBef>
                <a:spcPct val="40000"/>
              </a:spcBef>
              <a:buFontTx/>
              <a:buChar char="•"/>
            </a:pPr>
            <a:r>
              <a:rPr lang="en-US" sz="2000" b="1">
                <a:solidFill>
                  <a:schemeClr val="accent2"/>
                </a:solidFill>
              </a:rPr>
              <a:t>Degeneration of basal forebrain nuclei, decreased cholinergic input and hippocampal dysfunction, contribute to cognitive deficits in Alzheimer’s Disease</a:t>
            </a:r>
          </a:p>
        </p:txBody>
      </p:sp>
      <p:sp>
        <p:nvSpPr>
          <p:cNvPr id="35847" name="Line 23"/>
          <p:cNvSpPr>
            <a:spLocks noChangeShapeType="1"/>
          </p:cNvSpPr>
          <p:nvPr/>
        </p:nvSpPr>
        <p:spPr bwMode="auto">
          <a:xfrm flipH="1">
            <a:off x="2501900" y="2324100"/>
            <a:ext cx="2070100" cy="520700"/>
          </a:xfrm>
          <a:prstGeom prst="line">
            <a:avLst/>
          </a:prstGeom>
          <a:noFill/>
          <a:ln w="76200">
            <a:solidFill>
              <a:srgbClr val="CC0000"/>
            </a:solidFill>
            <a:round/>
            <a:headEnd/>
            <a:tailEnd type="triangle" w="med" len="med"/>
          </a:ln>
        </p:spPr>
        <p:txBody>
          <a:bodyPr/>
          <a:lstStyle/>
          <a:p>
            <a:endParaRPr lang="en-GB"/>
          </a:p>
        </p:txBody>
      </p:sp>
      <p:sp>
        <p:nvSpPr>
          <p:cNvPr id="35848" name="Line 24"/>
          <p:cNvSpPr>
            <a:spLocks noChangeShapeType="1"/>
          </p:cNvSpPr>
          <p:nvPr/>
        </p:nvSpPr>
        <p:spPr bwMode="auto">
          <a:xfrm flipH="1" flipV="1">
            <a:off x="3149600" y="3175000"/>
            <a:ext cx="1447800" cy="1181100"/>
          </a:xfrm>
          <a:prstGeom prst="line">
            <a:avLst/>
          </a:prstGeom>
          <a:noFill/>
          <a:ln w="76200">
            <a:solidFill>
              <a:srgbClr val="000066"/>
            </a:solidFill>
            <a:round/>
            <a:headEnd/>
            <a:tailEnd type="triangle" w="med" len="med"/>
          </a:ln>
        </p:spPr>
        <p:txBody>
          <a:bodyPr/>
          <a:lstStyle/>
          <a:p>
            <a:endParaRPr lang="en-GB"/>
          </a:p>
        </p:txBody>
      </p:sp>
      <p:sp>
        <p:nvSpPr>
          <p:cNvPr id="35849" name="Rectangle 25"/>
          <p:cNvSpPr>
            <a:spLocks noChangeArrowheads="1"/>
          </p:cNvSpPr>
          <p:nvPr/>
        </p:nvSpPr>
        <p:spPr bwMode="auto">
          <a:xfrm>
            <a:off x="4648200" y="1282700"/>
            <a:ext cx="4406900" cy="774700"/>
          </a:xfrm>
          <a:prstGeom prst="rect">
            <a:avLst/>
          </a:prstGeom>
          <a:noFill/>
          <a:ln w="9525">
            <a:noFill/>
            <a:miter lim="800000"/>
            <a:headEnd/>
            <a:tailEnd/>
          </a:ln>
        </p:spPr>
        <p:txBody>
          <a:bodyPr/>
          <a:lstStyle/>
          <a:p>
            <a:pPr marL="342900" indent="-342900">
              <a:lnSpc>
                <a:spcPct val="90000"/>
              </a:lnSpc>
              <a:spcBef>
                <a:spcPct val="40000"/>
              </a:spcBef>
              <a:buFontTx/>
              <a:buChar char="•"/>
            </a:pPr>
            <a:r>
              <a:rPr lang="en-US" sz="2000" b="1">
                <a:solidFill>
                  <a:schemeClr val="accent2"/>
                </a:solidFill>
              </a:rPr>
              <a:t>The hippocampus is important in memory and learning</a:t>
            </a:r>
          </a:p>
          <a:p>
            <a:pPr marL="342900" indent="-342900">
              <a:lnSpc>
                <a:spcPct val="90000"/>
              </a:lnSpc>
              <a:spcBef>
                <a:spcPct val="40000"/>
              </a:spcBef>
              <a:buFontTx/>
              <a:buChar char="•"/>
            </a:pPr>
            <a:endParaRPr lang="en-US" sz="2000" b="1">
              <a:solidFill>
                <a:schemeClr val="accent2"/>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a:defRPr/>
            </a:pPr>
            <a:r>
              <a:rPr lang="en-GB" smtClean="0"/>
              <a:t>The cholinergic synapse</a:t>
            </a:r>
          </a:p>
        </p:txBody>
      </p:sp>
      <p:pic>
        <p:nvPicPr>
          <p:cNvPr id="36867" name="Picture 3"/>
          <p:cNvPicPr>
            <a:picLocks noGrp="1" noChangeAspect="1" noChangeArrowheads="1"/>
          </p:cNvPicPr>
          <p:nvPr>
            <p:ph sz="half" idx="1"/>
          </p:nvPr>
        </p:nvPicPr>
        <p:blipFill>
          <a:blip r:embed="rId3" cstate="print"/>
          <a:srcRect/>
          <a:stretch>
            <a:fillRect/>
          </a:stretch>
        </p:blipFill>
        <p:spPr>
          <a:xfrm>
            <a:off x="244475" y="1665288"/>
            <a:ext cx="5184775" cy="3656012"/>
          </a:xfrm>
          <a:noFill/>
          <a:ln w="12700">
            <a:solidFill>
              <a:schemeClr val="tx1"/>
            </a:solidFill>
          </a:ln>
        </p:spPr>
      </p:pic>
      <p:pic>
        <p:nvPicPr>
          <p:cNvPr id="36868" name="Picture 4" descr="scan"/>
          <p:cNvPicPr>
            <a:picLocks noGrp="1" noChangeAspect="1" noChangeArrowheads="1"/>
          </p:cNvPicPr>
          <p:nvPr>
            <p:ph sz="half" idx="2"/>
          </p:nvPr>
        </p:nvPicPr>
        <p:blipFill>
          <a:blip r:embed="rId4" cstate="print"/>
          <a:srcRect/>
          <a:stretch>
            <a:fillRect/>
          </a:stretch>
        </p:blipFill>
        <p:spPr>
          <a:xfrm>
            <a:off x="5732463" y="2044700"/>
            <a:ext cx="3179762" cy="2805113"/>
          </a:xfrm>
          <a:noFill/>
          <a:ln>
            <a:solidFill>
              <a:schemeClr val="tx1"/>
            </a:solid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
          <p:cNvGrpSpPr>
            <a:grpSpLocks/>
          </p:cNvGrpSpPr>
          <p:nvPr/>
        </p:nvGrpSpPr>
        <p:grpSpPr bwMode="auto">
          <a:xfrm>
            <a:off x="534988" y="1625600"/>
            <a:ext cx="5368925" cy="4479925"/>
            <a:chOff x="-2167" y="1329"/>
            <a:chExt cx="3382" cy="2822"/>
          </a:xfrm>
        </p:grpSpPr>
        <p:sp useBgFill="1">
          <p:nvSpPr>
            <p:cNvPr id="37922" name="Freeform 3"/>
            <p:cNvSpPr>
              <a:spLocks noEditPoints="1"/>
            </p:cNvSpPr>
            <p:nvPr/>
          </p:nvSpPr>
          <p:spPr bwMode="auto">
            <a:xfrm>
              <a:off x="-2167" y="1330"/>
              <a:ext cx="3371" cy="2821"/>
            </a:xfrm>
            <a:custGeom>
              <a:avLst/>
              <a:gdLst>
                <a:gd name="T0" fmla="*/ 0 w 5093"/>
                <a:gd name="T1" fmla="*/ 5393 h 5393"/>
                <a:gd name="T2" fmla="*/ 3753 w 5093"/>
                <a:gd name="T3" fmla="*/ 68 h 5393"/>
                <a:gd name="T4" fmla="*/ 3751 w 5093"/>
                <a:gd name="T5" fmla="*/ 328 h 5393"/>
                <a:gd name="T6" fmla="*/ 3753 w 5093"/>
                <a:gd name="T7" fmla="*/ 670 h 5393"/>
                <a:gd name="T8" fmla="*/ 3761 w 5093"/>
                <a:gd name="T9" fmla="*/ 958 h 5393"/>
                <a:gd name="T10" fmla="*/ 3854 w 5093"/>
                <a:gd name="T11" fmla="*/ 1173 h 5393"/>
                <a:gd name="T12" fmla="*/ 4175 w 5093"/>
                <a:gd name="T13" fmla="*/ 1539 h 5393"/>
                <a:gd name="T14" fmla="*/ 4559 w 5093"/>
                <a:gd name="T15" fmla="*/ 1926 h 5393"/>
                <a:gd name="T16" fmla="*/ 4811 w 5093"/>
                <a:gd name="T17" fmla="*/ 2165 h 5393"/>
                <a:gd name="T18" fmla="*/ 4872 w 5093"/>
                <a:gd name="T19" fmla="*/ 2250 h 5393"/>
                <a:gd name="T20" fmla="*/ 4989 w 5093"/>
                <a:gd name="T21" fmla="*/ 2539 h 5393"/>
                <a:gd name="T22" fmla="*/ 4974 w 5093"/>
                <a:gd name="T23" fmla="*/ 2954 h 5393"/>
                <a:gd name="T24" fmla="*/ 4610 w 5093"/>
                <a:gd name="T25" fmla="*/ 3378 h 5393"/>
                <a:gd name="T26" fmla="*/ 4297 w 5093"/>
                <a:gd name="T27" fmla="*/ 3506 h 5393"/>
                <a:gd name="T28" fmla="*/ 4162 w 5093"/>
                <a:gd name="T29" fmla="*/ 3503 h 5393"/>
                <a:gd name="T30" fmla="*/ 4040 w 5093"/>
                <a:gd name="T31" fmla="*/ 3497 h 5393"/>
                <a:gd name="T32" fmla="*/ 3970 w 5093"/>
                <a:gd name="T33" fmla="*/ 3492 h 5393"/>
                <a:gd name="T34" fmla="*/ 1239 w 5093"/>
                <a:gd name="T35" fmla="*/ 3471 h 5393"/>
                <a:gd name="T36" fmla="*/ 1090 w 5093"/>
                <a:gd name="T37" fmla="*/ 3367 h 5393"/>
                <a:gd name="T38" fmla="*/ 815 w 5093"/>
                <a:gd name="T39" fmla="*/ 3084 h 5393"/>
                <a:gd name="T40" fmla="*/ 689 w 5093"/>
                <a:gd name="T41" fmla="*/ 2658 h 5393"/>
                <a:gd name="T42" fmla="*/ 973 w 5093"/>
                <a:gd name="T43" fmla="*/ 2122 h 5393"/>
                <a:gd name="T44" fmla="*/ 1213 w 5093"/>
                <a:gd name="T45" fmla="*/ 1895 h 5393"/>
                <a:gd name="T46" fmla="*/ 1501 w 5093"/>
                <a:gd name="T47" fmla="*/ 1626 h 5393"/>
                <a:gd name="T48" fmla="*/ 1769 w 5093"/>
                <a:gd name="T49" fmla="*/ 1353 h 5393"/>
                <a:gd name="T50" fmla="*/ 1950 w 5093"/>
                <a:gd name="T51" fmla="*/ 1114 h 5393"/>
                <a:gd name="T52" fmla="*/ 1986 w 5093"/>
                <a:gd name="T53" fmla="*/ 841 h 5393"/>
                <a:gd name="T54" fmla="*/ 1990 w 5093"/>
                <a:gd name="T55" fmla="*/ 471 h 5393"/>
                <a:gd name="T56" fmla="*/ 1982 w 5093"/>
                <a:gd name="T57" fmla="*/ 142 h 5393"/>
                <a:gd name="T58" fmla="*/ 1976 w 5093"/>
                <a:gd name="T59" fmla="*/ 0 h 5393"/>
                <a:gd name="T60" fmla="*/ 1894 w 5093"/>
                <a:gd name="T61" fmla="*/ 58 h 5393"/>
                <a:gd name="T62" fmla="*/ 1900 w 5093"/>
                <a:gd name="T63" fmla="*/ 304 h 5393"/>
                <a:gd name="T64" fmla="*/ 1897 w 5093"/>
                <a:gd name="T65" fmla="*/ 636 h 5393"/>
                <a:gd name="T66" fmla="*/ 1868 w 5093"/>
                <a:gd name="T67" fmla="*/ 939 h 5393"/>
                <a:gd name="T68" fmla="*/ 1730 w 5093"/>
                <a:gd name="T69" fmla="*/ 1181 h 5393"/>
                <a:gd name="T70" fmla="*/ 1457 w 5093"/>
                <a:gd name="T71" fmla="*/ 1473 h 5393"/>
                <a:gd name="T72" fmla="*/ 1143 w 5093"/>
                <a:gd name="T73" fmla="*/ 1781 h 5393"/>
                <a:gd name="T74" fmla="*/ 872 w 5093"/>
                <a:gd name="T75" fmla="*/ 2069 h 5393"/>
                <a:gd name="T76" fmla="*/ 595 w 5093"/>
                <a:gd name="T77" fmla="*/ 2584 h 5393"/>
                <a:gd name="T78" fmla="*/ 663 w 5093"/>
                <a:gd name="T79" fmla="*/ 3081 h 5393"/>
                <a:gd name="T80" fmla="*/ 949 w 5093"/>
                <a:gd name="T81" fmla="*/ 3400 h 5393"/>
                <a:gd name="T82" fmla="*/ 1181 w 5093"/>
                <a:gd name="T83" fmla="*/ 3546 h 5393"/>
                <a:gd name="T84" fmla="*/ 1969 w 5093"/>
                <a:gd name="T85" fmla="*/ 3585 h 5393"/>
                <a:gd name="T86" fmla="*/ 2831 w 5093"/>
                <a:gd name="T87" fmla="*/ 3574 h 5393"/>
                <a:gd name="T88" fmla="*/ 3181 w 5093"/>
                <a:gd name="T89" fmla="*/ 3583 h 5393"/>
                <a:gd name="T90" fmla="*/ 3730 w 5093"/>
                <a:gd name="T91" fmla="*/ 3596 h 5393"/>
                <a:gd name="T92" fmla="*/ 4220 w 5093"/>
                <a:gd name="T93" fmla="*/ 3604 h 5393"/>
                <a:gd name="T94" fmla="*/ 4641 w 5093"/>
                <a:gd name="T95" fmla="*/ 3487 h 5393"/>
                <a:gd name="T96" fmla="*/ 5040 w 5093"/>
                <a:gd name="T97" fmla="*/ 3049 h 5393"/>
                <a:gd name="T98" fmla="*/ 5079 w 5093"/>
                <a:gd name="T99" fmla="*/ 2582 h 5393"/>
                <a:gd name="T100" fmla="*/ 4978 w 5093"/>
                <a:gd name="T101" fmla="*/ 2242 h 5393"/>
                <a:gd name="T102" fmla="*/ 4918 w 5093"/>
                <a:gd name="T103" fmla="*/ 2144 h 5393"/>
                <a:gd name="T104" fmla="*/ 4666 w 5093"/>
                <a:gd name="T105" fmla="*/ 1886 h 5393"/>
                <a:gd name="T106" fmla="*/ 4281 w 5093"/>
                <a:gd name="T107" fmla="*/ 1472 h 5393"/>
                <a:gd name="T108" fmla="*/ 3957 w 5093"/>
                <a:gd name="T109" fmla="*/ 1075 h 5393"/>
                <a:gd name="T110" fmla="*/ 3864 w 5093"/>
                <a:gd name="T111" fmla="*/ 844 h 5393"/>
                <a:gd name="T112" fmla="*/ 3854 w 5093"/>
                <a:gd name="T113" fmla="*/ 576 h 5393"/>
                <a:gd name="T114" fmla="*/ 3854 w 5093"/>
                <a:gd name="T115" fmla="*/ 278 h 5393"/>
                <a:gd name="T116" fmla="*/ 3856 w 5093"/>
                <a:gd name="T117" fmla="*/ 57 h 5393"/>
                <a:gd name="T118" fmla="*/ 3753 w 5093"/>
                <a:gd name="T119" fmla="*/ 5 h 53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93"/>
                <a:gd name="T181" fmla="*/ 0 h 5393"/>
                <a:gd name="T182" fmla="*/ 5093 w 5093"/>
                <a:gd name="T183" fmla="*/ 5393 h 53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93" h="5393">
                  <a:moveTo>
                    <a:pt x="0" y="5393"/>
                  </a:moveTo>
                  <a:lnTo>
                    <a:pt x="0" y="5393"/>
                  </a:lnTo>
                  <a:close/>
                  <a:moveTo>
                    <a:pt x="3753" y="5"/>
                  </a:moveTo>
                  <a:lnTo>
                    <a:pt x="3753" y="23"/>
                  </a:lnTo>
                  <a:lnTo>
                    <a:pt x="3753" y="68"/>
                  </a:lnTo>
                  <a:lnTo>
                    <a:pt x="3753" y="137"/>
                  </a:lnTo>
                  <a:lnTo>
                    <a:pt x="3751" y="225"/>
                  </a:lnTo>
                  <a:lnTo>
                    <a:pt x="3751" y="328"/>
                  </a:lnTo>
                  <a:lnTo>
                    <a:pt x="3751" y="439"/>
                  </a:lnTo>
                  <a:lnTo>
                    <a:pt x="3751" y="554"/>
                  </a:lnTo>
                  <a:lnTo>
                    <a:pt x="3753" y="670"/>
                  </a:lnTo>
                  <a:lnTo>
                    <a:pt x="3754" y="777"/>
                  </a:lnTo>
                  <a:lnTo>
                    <a:pt x="3758" y="877"/>
                  </a:lnTo>
                  <a:lnTo>
                    <a:pt x="3761" y="958"/>
                  </a:lnTo>
                  <a:lnTo>
                    <a:pt x="3766" y="1019"/>
                  </a:lnTo>
                  <a:lnTo>
                    <a:pt x="3793" y="1084"/>
                  </a:lnTo>
                  <a:lnTo>
                    <a:pt x="3854" y="1173"/>
                  </a:lnTo>
                  <a:lnTo>
                    <a:pt x="3942" y="1282"/>
                  </a:lnTo>
                  <a:lnTo>
                    <a:pt x="4051" y="1408"/>
                  </a:lnTo>
                  <a:lnTo>
                    <a:pt x="4175" y="1539"/>
                  </a:lnTo>
                  <a:lnTo>
                    <a:pt x="4307" y="1674"/>
                  </a:lnTo>
                  <a:lnTo>
                    <a:pt x="4437" y="1806"/>
                  </a:lnTo>
                  <a:lnTo>
                    <a:pt x="4559" y="1926"/>
                  </a:lnTo>
                  <a:lnTo>
                    <a:pt x="4668" y="2030"/>
                  </a:lnTo>
                  <a:lnTo>
                    <a:pt x="4753" y="2112"/>
                  </a:lnTo>
                  <a:lnTo>
                    <a:pt x="4811" y="2165"/>
                  </a:lnTo>
                  <a:lnTo>
                    <a:pt x="4832" y="2184"/>
                  </a:lnTo>
                  <a:lnTo>
                    <a:pt x="4843" y="2202"/>
                  </a:lnTo>
                  <a:lnTo>
                    <a:pt x="4872" y="2250"/>
                  </a:lnTo>
                  <a:lnTo>
                    <a:pt x="4912" y="2325"/>
                  </a:lnTo>
                  <a:lnTo>
                    <a:pt x="4954" y="2423"/>
                  </a:lnTo>
                  <a:lnTo>
                    <a:pt x="4989" y="2539"/>
                  </a:lnTo>
                  <a:lnTo>
                    <a:pt x="5010" y="2669"/>
                  </a:lnTo>
                  <a:lnTo>
                    <a:pt x="5007" y="2810"/>
                  </a:lnTo>
                  <a:lnTo>
                    <a:pt x="4974" y="2954"/>
                  </a:lnTo>
                  <a:lnTo>
                    <a:pt x="4902" y="3100"/>
                  </a:lnTo>
                  <a:lnTo>
                    <a:pt x="4783" y="3245"/>
                  </a:lnTo>
                  <a:lnTo>
                    <a:pt x="4610" y="3378"/>
                  </a:lnTo>
                  <a:lnTo>
                    <a:pt x="4374" y="3503"/>
                  </a:lnTo>
                  <a:lnTo>
                    <a:pt x="4337" y="3505"/>
                  </a:lnTo>
                  <a:lnTo>
                    <a:pt x="4297" y="3506"/>
                  </a:lnTo>
                  <a:lnTo>
                    <a:pt x="4254" y="3506"/>
                  </a:lnTo>
                  <a:lnTo>
                    <a:pt x="4209" y="3505"/>
                  </a:lnTo>
                  <a:lnTo>
                    <a:pt x="4162" y="3503"/>
                  </a:lnTo>
                  <a:lnTo>
                    <a:pt x="4119" y="3501"/>
                  </a:lnTo>
                  <a:lnTo>
                    <a:pt x="4077" y="3500"/>
                  </a:lnTo>
                  <a:lnTo>
                    <a:pt x="4040" y="3497"/>
                  </a:lnTo>
                  <a:lnTo>
                    <a:pt x="4010" y="3495"/>
                  </a:lnTo>
                  <a:lnTo>
                    <a:pt x="3986" y="3493"/>
                  </a:lnTo>
                  <a:lnTo>
                    <a:pt x="3970" y="3492"/>
                  </a:lnTo>
                  <a:lnTo>
                    <a:pt x="3963" y="3492"/>
                  </a:lnTo>
                  <a:lnTo>
                    <a:pt x="1379" y="3471"/>
                  </a:lnTo>
                  <a:lnTo>
                    <a:pt x="1239" y="3471"/>
                  </a:lnTo>
                  <a:lnTo>
                    <a:pt x="1220" y="3458"/>
                  </a:lnTo>
                  <a:lnTo>
                    <a:pt x="1167" y="3423"/>
                  </a:lnTo>
                  <a:lnTo>
                    <a:pt x="1090" y="3367"/>
                  </a:lnTo>
                  <a:lnTo>
                    <a:pt x="998" y="3291"/>
                  </a:lnTo>
                  <a:lnTo>
                    <a:pt x="904" y="3197"/>
                  </a:lnTo>
                  <a:lnTo>
                    <a:pt x="815" y="3084"/>
                  </a:lnTo>
                  <a:lnTo>
                    <a:pt x="743" y="2956"/>
                  </a:lnTo>
                  <a:lnTo>
                    <a:pt x="698" y="2813"/>
                  </a:lnTo>
                  <a:lnTo>
                    <a:pt x="689" y="2658"/>
                  </a:lnTo>
                  <a:lnTo>
                    <a:pt x="724" y="2489"/>
                  </a:lnTo>
                  <a:lnTo>
                    <a:pt x="815" y="2309"/>
                  </a:lnTo>
                  <a:lnTo>
                    <a:pt x="973" y="2122"/>
                  </a:lnTo>
                  <a:lnTo>
                    <a:pt x="1045" y="2054"/>
                  </a:lnTo>
                  <a:lnTo>
                    <a:pt x="1125" y="1977"/>
                  </a:lnTo>
                  <a:lnTo>
                    <a:pt x="1213" y="1895"/>
                  </a:lnTo>
                  <a:lnTo>
                    <a:pt x="1308" y="1809"/>
                  </a:lnTo>
                  <a:lnTo>
                    <a:pt x="1404" y="1717"/>
                  </a:lnTo>
                  <a:lnTo>
                    <a:pt x="1501" y="1626"/>
                  </a:lnTo>
                  <a:lnTo>
                    <a:pt x="1595" y="1533"/>
                  </a:lnTo>
                  <a:lnTo>
                    <a:pt x="1687" y="1441"/>
                  </a:lnTo>
                  <a:lnTo>
                    <a:pt x="1769" y="1353"/>
                  </a:lnTo>
                  <a:lnTo>
                    <a:pt x="1843" y="1268"/>
                  </a:lnTo>
                  <a:lnTo>
                    <a:pt x="1904" y="1188"/>
                  </a:lnTo>
                  <a:lnTo>
                    <a:pt x="1950" y="1114"/>
                  </a:lnTo>
                  <a:lnTo>
                    <a:pt x="1966" y="1043"/>
                  </a:lnTo>
                  <a:lnTo>
                    <a:pt x="1977" y="950"/>
                  </a:lnTo>
                  <a:lnTo>
                    <a:pt x="1986" y="841"/>
                  </a:lnTo>
                  <a:lnTo>
                    <a:pt x="1989" y="722"/>
                  </a:lnTo>
                  <a:lnTo>
                    <a:pt x="1990" y="596"/>
                  </a:lnTo>
                  <a:lnTo>
                    <a:pt x="1990" y="471"/>
                  </a:lnTo>
                  <a:lnTo>
                    <a:pt x="1989" y="349"/>
                  </a:lnTo>
                  <a:lnTo>
                    <a:pt x="1986" y="238"/>
                  </a:lnTo>
                  <a:lnTo>
                    <a:pt x="1982" y="142"/>
                  </a:lnTo>
                  <a:lnTo>
                    <a:pt x="1979" y="68"/>
                  </a:lnTo>
                  <a:lnTo>
                    <a:pt x="1977" y="18"/>
                  </a:lnTo>
                  <a:lnTo>
                    <a:pt x="1976" y="0"/>
                  </a:lnTo>
                  <a:lnTo>
                    <a:pt x="1891" y="0"/>
                  </a:lnTo>
                  <a:lnTo>
                    <a:pt x="1892" y="17"/>
                  </a:lnTo>
                  <a:lnTo>
                    <a:pt x="1894" y="58"/>
                  </a:lnTo>
                  <a:lnTo>
                    <a:pt x="1896" y="122"/>
                  </a:lnTo>
                  <a:lnTo>
                    <a:pt x="1899" y="206"/>
                  </a:lnTo>
                  <a:lnTo>
                    <a:pt x="1900" y="304"/>
                  </a:lnTo>
                  <a:lnTo>
                    <a:pt x="1900" y="410"/>
                  </a:lnTo>
                  <a:lnTo>
                    <a:pt x="1900" y="522"/>
                  </a:lnTo>
                  <a:lnTo>
                    <a:pt x="1897" y="636"/>
                  </a:lnTo>
                  <a:lnTo>
                    <a:pt x="1891" y="747"/>
                  </a:lnTo>
                  <a:lnTo>
                    <a:pt x="1881" y="849"/>
                  </a:lnTo>
                  <a:lnTo>
                    <a:pt x="1868" y="939"/>
                  </a:lnTo>
                  <a:lnTo>
                    <a:pt x="1851" y="1013"/>
                  </a:lnTo>
                  <a:lnTo>
                    <a:pt x="1799" y="1095"/>
                  </a:lnTo>
                  <a:lnTo>
                    <a:pt x="1730" y="1181"/>
                  </a:lnTo>
                  <a:lnTo>
                    <a:pt x="1648" y="1274"/>
                  </a:lnTo>
                  <a:lnTo>
                    <a:pt x="1557" y="1372"/>
                  </a:lnTo>
                  <a:lnTo>
                    <a:pt x="1457" y="1473"/>
                  </a:lnTo>
                  <a:lnTo>
                    <a:pt x="1353" y="1576"/>
                  </a:lnTo>
                  <a:lnTo>
                    <a:pt x="1247" y="1679"/>
                  </a:lnTo>
                  <a:lnTo>
                    <a:pt x="1143" y="1781"/>
                  </a:lnTo>
                  <a:lnTo>
                    <a:pt x="1043" y="1881"/>
                  </a:lnTo>
                  <a:lnTo>
                    <a:pt x="952" y="1977"/>
                  </a:lnTo>
                  <a:lnTo>
                    <a:pt x="872" y="2069"/>
                  </a:lnTo>
                  <a:lnTo>
                    <a:pt x="802" y="2154"/>
                  </a:lnTo>
                  <a:lnTo>
                    <a:pt x="668" y="2378"/>
                  </a:lnTo>
                  <a:lnTo>
                    <a:pt x="595" y="2584"/>
                  </a:lnTo>
                  <a:lnTo>
                    <a:pt x="578" y="2768"/>
                  </a:lnTo>
                  <a:lnTo>
                    <a:pt x="603" y="2933"/>
                  </a:lnTo>
                  <a:lnTo>
                    <a:pt x="663" y="3081"/>
                  </a:lnTo>
                  <a:lnTo>
                    <a:pt x="748" y="3208"/>
                  </a:lnTo>
                  <a:lnTo>
                    <a:pt x="846" y="3312"/>
                  </a:lnTo>
                  <a:lnTo>
                    <a:pt x="949" y="3400"/>
                  </a:lnTo>
                  <a:lnTo>
                    <a:pt x="1045" y="3469"/>
                  </a:lnTo>
                  <a:lnTo>
                    <a:pt x="1127" y="3518"/>
                  </a:lnTo>
                  <a:lnTo>
                    <a:pt x="1181" y="3546"/>
                  </a:lnTo>
                  <a:lnTo>
                    <a:pt x="1202" y="3558"/>
                  </a:lnTo>
                  <a:lnTo>
                    <a:pt x="1429" y="3566"/>
                  </a:lnTo>
                  <a:lnTo>
                    <a:pt x="1969" y="3585"/>
                  </a:lnTo>
                  <a:lnTo>
                    <a:pt x="2244" y="3582"/>
                  </a:lnTo>
                  <a:lnTo>
                    <a:pt x="2803" y="3574"/>
                  </a:lnTo>
                  <a:lnTo>
                    <a:pt x="2831" y="3574"/>
                  </a:lnTo>
                  <a:lnTo>
                    <a:pt x="2910" y="3575"/>
                  </a:lnTo>
                  <a:lnTo>
                    <a:pt x="3031" y="3580"/>
                  </a:lnTo>
                  <a:lnTo>
                    <a:pt x="3181" y="3583"/>
                  </a:lnTo>
                  <a:lnTo>
                    <a:pt x="3356" y="3588"/>
                  </a:lnTo>
                  <a:lnTo>
                    <a:pt x="3543" y="3593"/>
                  </a:lnTo>
                  <a:lnTo>
                    <a:pt x="3730" y="3596"/>
                  </a:lnTo>
                  <a:lnTo>
                    <a:pt x="3913" y="3601"/>
                  </a:lnTo>
                  <a:lnTo>
                    <a:pt x="4079" y="3603"/>
                  </a:lnTo>
                  <a:lnTo>
                    <a:pt x="4220" y="3604"/>
                  </a:lnTo>
                  <a:lnTo>
                    <a:pt x="4328" y="3603"/>
                  </a:lnTo>
                  <a:lnTo>
                    <a:pt x="4390" y="3601"/>
                  </a:lnTo>
                  <a:lnTo>
                    <a:pt x="4641" y="3487"/>
                  </a:lnTo>
                  <a:lnTo>
                    <a:pt x="4827" y="3354"/>
                  </a:lnTo>
                  <a:lnTo>
                    <a:pt x="4957" y="3206"/>
                  </a:lnTo>
                  <a:lnTo>
                    <a:pt x="5040" y="3049"/>
                  </a:lnTo>
                  <a:lnTo>
                    <a:pt x="5082" y="2889"/>
                  </a:lnTo>
                  <a:lnTo>
                    <a:pt x="5093" y="2731"/>
                  </a:lnTo>
                  <a:lnTo>
                    <a:pt x="5079" y="2582"/>
                  </a:lnTo>
                  <a:lnTo>
                    <a:pt x="5050" y="2447"/>
                  </a:lnTo>
                  <a:lnTo>
                    <a:pt x="5013" y="2332"/>
                  </a:lnTo>
                  <a:lnTo>
                    <a:pt x="4978" y="2242"/>
                  </a:lnTo>
                  <a:lnTo>
                    <a:pt x="4949" y="2184"/>
                  </a:lnTo>
                  <a:lnTo>
                    <a:pt x="4939" y="2163"/>
                  </a:lnTo>
                  <a:lnTo>
                    <a:pt x="4918" y="2144"/>
                  </a:lnTo>
                  <a:lnTo>
                    <a:pt x="4860" y="2086"/>
                  </a:lnTo>
                  <a:lnTo>
                    <a:pt x="4775" y="1998"/>
                  </a:lnTo>
                  <a:lnTo>
                    <a:pt x="4666" y="1886"/>
                  </a:lnTo>
                  <a:lnTo>
                    <a:pt x="4543" y="1756"/>
                  </a:lnTo>
                  <a:lnTo>
                    <a:pt x="4413" y="1616"/>
                  </a:lnTo>
                  <a:lnTo>
                    <a:pt x="4281" y="1472"/>
                  </a:lnTo>
                  <a:lnTo>
                    <a:pt x="4157" y="1329"/>
                  </a:lnTo>
                  <a:lnTo>
                    <a:pt x="4045" y="1194"/>
                  </a:lnTo>
                  <a:lnTo>
                    <a:pt x="3957" y="1075"/>
                  </a:lnTo>
                  <a:lnTo>
                    <a:pt x="3896" y="978"/>
                  </a:lnTo>
                  <a:lnTo>
                    <a:pt x="3868" y="907"/>
                  </a:lnTo>
                  <a:lnTo>
                    <a:pt x="3864" y="844"/>
                  </a:lnTo>
                  <a:lnTo>
                    <a:pt x="3859" y="764"/>
                  </a:lnTo>
                  <a:lnTo>
                    <a:pt x="3856" y="674"/>
                  </a:lnTo>
                  <a:lnTo>
                    <a:pt x="3854" y="576"/>
                  </a:lnTo>
                  <a:lnTo>
                    <a:pt x="3854" y="474"/>
                  </a:lnTo>
                  <a:lnTo>
                    <a:pt x="3852" y="374"/>
                  </a:lnTo>
                  <a:lnTo>
                    <a:pt x="3854" y="278"/>
                  </a:lnTo>
                  <a:lnTo>
                    <a:pt x="3854" y="190"/>
                  </a:lnTo>
                  <a:lnTo>
                    <a:pt x="3856" y="114"/>
                  </a:lnTo>
                  <a:lnTo>
                    <a:pt x="3856" y="57"/>
                  </a:lnTo>
                  <a:lnTo>
                    <a:pt x="3856" y="18"/>
                  </a:lnTo>
                  <a:lnTo>
                    <a:pt x="3856" y="4"/>
                  </a:lnTo>
                  <a:lnTo>
                    <a:pt x="3753" y="5"/>
                  </a:lnTo>
                  <a:close/>
                </a:path>
              </a:pathLst>
            </a:custGeom>
            <a:ln w="9525">
              <a:noFill/>
              <a:round/>
              <a:headEnd/>
              <a:tailEnd/>
            </a:ln>
          </p:spPr>
          <p:txBody>
            <a:bodyPr/>
            <a:lstStyle/>
            <a:p>
              <a:endParaRPr lang="en-GB"/>
            </a:p>
          </p:txBody>
        </p:sp>
        <p:sp>
          <p:nvSpPr>
            <p:cNvPr id="37923" name="Freeform 4"/>
            <p:cNvSpPr>
              <a:spLocks/>
            </p:cNvSpPr>
            <p:nvPr/>
          </p:nvSpPr>
          <p:spPr bwMode="auto">
            <a:xfrm>
              <a:off x="-1796" y="1329"/>
              <a:ext cx="2830" cy="1899"/>
            </a:xfrm>
            <a:custGeom>
              <a:avLst/>
              <a:gdLst>
                <a:gd name="T0" fmla="*/ 1315 w 4276"/>
                <a:gd name="T1" fmla="*/ 19 h 3629"/>
                <a:gd name="T2" fmla="*/ 1321 w 4276"/>
                <a:gd name="T3" fmla="*/ 207 h 3629"/>
                <a:gd name="T4" fmla="*/ 1320 w 4276"/>
                <a:gd name="T5" fmla="*/ 637 h 3629"/>
                <a:gd name="T6" fmla="*/ 1291 w 4276"/>
                <a:gd name="T7" fmla="*/ 935 h 3629"/>
                <a:gd name="T8" fmla="*/ 1157 w 4276"/>
                <a:gd name="T9" fmla="*/ 1171 h 3629"/>
                <a:gd name="T10" fmla="*/ 885 w 4276"/>
                <a:gd name="T11" fmla="*/ 1462 h 3629"/>
                <a:gd name="T12" fmla="*/ 570 w 4276"/>
                <a:gd name="T13" fmla="*/ 1770 h 3629"/>
                <a:gd name="T14" fmla="*/ 299 w 4276"/>
                <a:gd name="T15" fmla="*/ 2058 h 3629"/>
                <a:gd name="T16" fmla="*/ 18 w 4276"/>
                <a:gd name="T17" fmla="*/ 2585 h 3629"/>
                <a:gd name="T18" fmla="*/ 87 w 4276"/>
                <a:gd name="T19" fmla="*/ 3090 h 3629"/>
                <a:gd name="T20" fmla="*/ 379 w 4276"/>
                <a:gd name="T21" fmla="*/ 3416 h 3629"/>
                <a:gd name="T22" fmla="*/ 613 w 4276"/>
                <a:gd name="T23" fmla="*/ 3563 h 3629"/>
                <a:gd name="T24" fmla="*/ 886 w 4276"/>
                <a:gd name="T25" fmla="*/ 3584 h 3629"/>
                <a:gd name="T26" fmla="*/ 1085 w 4276"/>
                <a:gd name="T27" fmla="*/ 3589 h 3629"/>
                <a:gd name="T28" fmla="*/ 1387 w 4276"/>
                <a:gd name="T29" fmla="*/ 3596 h 3629"/>
                <a:gd name="T30" fmla="*/ 1695 w 4276"/>
                <a:gd name="T31" fmla="*/ 3600 h 3629"/>
                <a:gd name="T32" fmla="*/ 1938 w 4276"/>
                <a:gd name="T33" fmla="*/ 3589 h 3629"/>
                <a:gd name="T34" fmla="*/ 2499 w 4276"/>
                <a:gd name="T35" fmla="*/ 3600 h 3629"/>
                <a:gd name="T36" fmla="*/ 3068 w 4276"/>
                <a:gd name="T37" fmla="*/ 3618 h 3629"/>
                <a:gd name="T38" fmla="*/ 3326 w 4276"/>
                <a:gd name="T39" fmla="*/ 3628 h 3629"/>
                <a:gd name="T40" fmla="*/ 3577 w 4276"/>
                <a:gd name="T41" fmla="*/ 3629 h 3629"/>
                <a:gd name="T42" fmla="*/ 3788 w 4276"/>
                <a:gd name="T43" fmla="*/ 3623 h 3629"/>
                <a:gd name="T44" fmla="*/ 4276 w 4276"/>
                <a:gd name="T45" fmla="*/ 3369 h 3629"/>
                <a:gd name="T46" fmla="*/ 3827 w 4276"/>
                <a:gd name="T47" fmla="*/ 3584 h 3629"/>
                <a:gd name="T48" fmla="*/ 3689 w 4276"/>
                <a:gd name="T49" fmla="*/ 3591 h 3629"/>
                <a:gd name="T50" fmla="*/ 3424 w 4276"/>
                <a:gd name="T51" fmla="*/ 3592 h 3629"/>
                <a:gd name="T52" fmla="*/ 3204 w 4276"/>
                <a:gd name="T53" fmla="*/ 3588 h 3629"/>
                <a:gd name="T54" fmla="*/ 2703 w 4276"/>
                <a:gd name="T55" fmla="*/ 3571 h 3629"/>
                <a:gd name="T56" fmla="*/ 2105 w 4276"/>
                <a:gd name="T57" fmla="*/ 3557 h 3629"/>
                <a:gd name="T58" fmla="*/ 1721 w 4276"/>
                <a:gd name="T59" fmla="*/ 3557 h 3629"/>
                <a:gd name="T60" fmla="*/ 1485 w 4276"/>
                <a:gd name="T61" fmla="*/ 3563 h 3629"/>
                <a:gd name="T62" fmla="*/ 1182 w 4276"/>
                <a:gd name="T63" fmla="*/ 3555 h 3629"/>
                <a:gd name="T64" fmla="*/ 931 w 4276"/>
                <a:gd name="T65" fmla="*/ 3551 h 3629"/>
                <a:gd name="T66" fmla="*/ 649 w 4276"/>
                <a:gd name="T67" fmla="*/ 3543 h 3629"/>
                <a:gd name="T68" fmla="*/ 501 w 4276"/>
                <a:gd name="T69" fmla="*/ 3461 h 3629"/>
                <a:gd name="T70" fmla="*/ 202 w 4276"/>
                <a:gd name="T71" fmla="*/ 3199 h 3629"/>
                <a:gd name="T72" fmla="*/ 35 w 4276"/>
                <a:gd name="T73" fmla="*/ 2769 h 3629"/>
                <a:gd name="T74" fmla="*/ 255 w 4276"/>
                <a:gd name="T75" fmla="*/ 2166 h 3629"/>
                <a:gd name="T76" fmla="*/ 466 w 4276"/>
                <a:gd name="T77" fmla="*/ 1925 h 3629"/>
                <a:gd name="T78" fmla="*/ 806 w 4276"/>
                <a:gd name="T79" fmla="*/ 1590 h 3629"/>
                <a:gd name="T80" fmla="*/ 1101 w 4276"/>
                <a:gd name="T81" fmla="*/ 1287 h 3629"/>
                <a:gd name="T82" fmla="*/ 1308 w 4276"/>
                <a:gd name="T83" fmla="*/ 1019 h 3629"/>
                <a:gd name="T84" fmla="*/ 1348 w 4276"/>
                <a:gd name="T85" fmla="*/ 751 h 3629"/>
                <a:gd name="T86" fmla="*/ 1358 w 4276"/>
                <a:gd name="T87" fmla="*/ 305 h 3629"/>
                <a:gd name="T88" fmla="*/ 1352 w 4276"/>
                <a:gd name="T89" fmla="*/ 59 h 36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276"/>
                <a:gd name="T136" fmla="*/ 0 h 3629"/>
                <a:gd name="T137" fmla="*/ 4276 w 4276"/>
                <a:gd name="T138" fmla="*/ 3629 h 36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276" h="3629">
                  <a:moveTo>
                    <a:pt x="1348" y="0"/>
                  </a:moveTo>
                  <a:lnTo>
                    <a:pt x="1313" y="3"/>
                  </a:lnTo>
                  <a:lnTo>
                    <a:pt x="1315" y="19"/>
                  </a:lnTo>
                  <a:lnTo>
                    <a:pt x="1316" y="59"/>
                  </a:lnTo>
                  <a:lnTo>
                    <a:pt x="1318" y="123"/>
                  </a:lnTo>
                  <a:lnTo>
                    <a:pt x="1321" y="207"/>
                  </a:lnTo>
                  <a:lnTo>
                    <a:pt x="1323" y="305"/>
                  </a:lnTo>
                  <a:lnTo>
                    <a:pt x="1323" y="523"/>
                  </a:lnTo>
                  <a:lnTo>
                    <a:pt x="1320" y="637"/>
                  </a:lnTo>
                  <a:lnTo>
                    <a:pt x="1313" y="744"/>
                  </a:lnTo>
                  <a:lnTo>
                    <a:pt x="1304" y="849"/>
                  </a:lnTo>
                  <a:lnTo>
                    <a:pt x="1291" y="935"/>
                  </a:lnTo>
                  <a:lnTo>
                    <a:pt x="1273" y="1009"/>
                  </a:lnTo>
                  <a:lnTo>
                    <a:pt x="1225" y="1088"/>
                  </a:lnTo>
                  <a:lnTo>
                    <a:pt x="1157" y="1171"/>
                  </a:lnTo>
                  <a:lnTo>
                    <a:pt x="1076" y="1264"/>
                  </a:lnTo>
                  <a:lnTo>
                    <a:pt x="1013" y="1332"/>
                  </a:lnTo>
                  <a:lnTo>
                    <a:pt x="885" y="1462"/>
                  </a:lnTo>
                  <a:lnTo>
                    <a:pt x="780" y="1564"/>
                  </a:lnTo>
                  <a:lnTo>
                    <a:pt x="674" y="1667"/>
                  </a:lnTo>
                  <a:lnTo>
                    <a:pt x="570" y="1770"/>
                  </a:lnTo>
                  <a:lnTo>
                    <a:pt x="501" y="1839"/>
                  </a:lnTo>
                  <a:lnTo>
                    <a:pt x="379" y="1967"/>
                  </a:lnTo>
                  <a:lnTo>
                    <a:pt x="299" y="2058"/>
                  </a:lnTo>
                  <a:lnTo>
                    <a:pt x="230" y="2143"/>
                  </a:lnTo>
                  <a:lnTo>
                    <a:pt x="93" y="2373"/>
                  </a:lnTo>
                  <a:lnTo>
                    <a:pt x="18" y="2585"/>
                  </a:lnTo>
                  <a:lnTo>
                    <a:pt x="0" y="2769"/>
                  </a:lnTo>
                  <a:lnTo>
                    <a:pt x="26" y="2936"/>
                  </a:lnTo>
                  <a:lnTo>
                    <a:pt x="87" y="3090"/>
                  </a:lnTo>
                  <a:lnTo>
                    <a:pt x="173" y="3218"/>
                  </a:lnTo>
                  <a:lnTo>
                    <a:pt x="273" y="3324"/>
                  </a:lnTo>
                  <a:lnTo>
                    <a:pt x="379" y="3416"/>
                  </a:lnTo>
                  <a:lnTo>
                    <a:pt x="469" y="3480"/>
                  </a:lnTo>
                  <a:lnTo>
                    <a:pt x="586" y="3549"/>
                  </a:lnTo>
                  <a:lnTo>
                    <a:pt x="613" y="3563"/>
                  </a:lnTo>
                  <a:lnTo>
                    <a:pt x="636" y="3575"/>
                  </a:lnTo>
                  <a:lnTo>
                    <a:pt x="869" y="3584"/>
                  </a:lnTo>
                  <a:lnTo>
                    <a:pt x="886" y="3584"/>
                  </a:lnTo>
                  <a:lnTo>
                    <a:pt x="931" y="3586"/>
                  </a:lnTo>
                  <a:lnTo>
                    <a:pt x="1000" y="3588"/>
                  </a:lnTo>
                  <a:lnTo>
                    <a:pt x="1085" y="3589"/>
                  </a:lnTo>
                  <a:lnTo>
                    <a:pt x="1182" y="3591"/>
                  </a:lnTo>
                  <a:lnTo>
                    <a:pt x="1286" y="3594"/>
                  </a:lnTo>
                  <a:lnTo>
                    <a:pt x="1387" y="3596"/>
                  </a:lnTo>
                  <a:lnTo>
                    <a:pt x="1485" y="3599"/>
                  </a:lnTo>
                  <a:lnTo>
                    <a:pt x="1570" y="3600"/>
                  </a:lnTo>
                  <a:lnTo>
                    <a:pt x="1695" y="3600"/>
                  </a:lnTo>
                  <a:lnTo>
                    <a:pt x="1721" y="3592"/>
                  </a:lnTo>
                  <a:lnTo>
                    <a:pt x="1806" y="3589"/>
                  </a:lnTo>
                  <a:lnTo>
                    <a:pt x="1938" y="3589"/>
                  </a:lnTo>
                  <a:lnTo>
                    <a:pt x="2105" y="3592"/>
                  </a:lnTo>
                  <a:lnTo>
                    <a:pt x="2296" y="3596"/>
                  </a:lnTo>
                  <a:lnTo>
                    <a:pt x="2499" y="3600"/>
                  </a:lnTo>
                  <a:lnTo>
                    <a:pt x="2703" y="3607"/>
                  </a:lnTo>
                  <a:lnTo>
                    <a:pt x="2898" y="3612"/>
                  </a:lnTo>
                  <a:lnTo>
                    <a:pt x="3068" y="3618"/>
                  </a:lnTo>
                  <a:lnTo>
                    <a:pt x="3204" y="3623"/>
                  </a:lnTo>
                  <a:lnTo>
                    <a:pt x="3294" y="3626"/>
                  </a:lnTo>
                  <a:lnTo>
                    <a:pt x="3326" y="3628"/>
                  </a:lnTo>
                  <a:lnTo>
                    <a:pt x="3424" y="3628"/>
                  </a:lnTo>
                  <a:lnTo>
                    <a:pt x="3472" y="3629"/>
                  </a:lnTo>
                  <a:lnTo>
                    <a:pt x="3577" y="3629"/>
                  </a:lnTo>
                  <a:lnTo>
                    <a:pt x="3689" y="3626"/>
                  </a:lnTo>
                  <a:lnTo>
                    <a:pt x="3740" y="3624"/>
                  </a:lnTo>
                  <a:lnTo>
                    <a:pt x="3788" y="3623"/>
                  </a:lnTo>
                  <a:lnTo>
                    <a:pt x="3833" y="3620"/>
                  </a:lnTo>
                  <a:lnTo>
                    <a:pt x="4089" y="3504"/>
                  </a:lnTo>
                  <a:lnTo>
                    <a:pt x="4276" y="3369"/>
                  </a:lnTo>
                  <a:lnTo>
                    <a:pt x="4257" y="3340"/>
                  </a:lnTo>
                  <a:lnTo>
                    <a:pt x="4073" y="3472"/>
                  </a:lnTo>
                  <a:lnTo>
                    <a:pt x="3827" y="3584"/>
                  </a:lnTo>
                  <a:lnTo>
                    <a:pt x="3788" y="3588"/>
                  </a:lnTo>
                  <a:lnTo>
                    <a:pt x="3740" y="3589"/>
                  </a:lnTo>
                  <a:lnTo>
                    <a:pt x="3689" y="3591"/>
                  </a:lnTo>
                  <a:lnTo>
                    <a:pt x="3577" y="3594"/>
                  </a:lnTo>
                  <a:lnTo>
                    <a:pt x="3472" y="3594"/>
                  </a:lnTo>
                  <a:lnTo>
                    <a:pt x="3424" y="3592"/>
                  </a:lnTo>
                  <a:lnTo>
                    <a:pt x="3326" y="3592"/>
                  </a:lnTo>
                  <a:lnTo>
                    <a:pt x="3294" y="3591"/>
                  </a:lnTo>
                  <a:lnTo>
                    <a:pt x="3204" y="3588"/>
                  </a:lnTo>
                  <a:lnTo>
                    <a:pt x="3068" y="3583"/>
                  </a:lnTo>
                  <a:lnTo>
                    <a:pt x="2898" y="3576"/>
                  </a:lnTo>
                  <a:lnTo>
                    <a:pt x="2703" y="3571"/>
                  </a:lnTo>
                  <a:lnTo>
                    <a:pt x="2499" y="3565"/>
                  </a:lnTo>
                  <a:lnTo>
                    <a:pt x="2296" y="3560"/>
                  </a:lnTo>
                  <a:lnTo>
                    <a:pt x="2105" y="3557"/>
                  </a:lnTo>
                  <a:lnTo>
                    <a:pt x="1938" y="3554"/>
                  </a:lnTo>
                  <a:lnTo>
                    <a:pt x="1806" y="3554"/>
                  </a:lnTo>
                  <a:lnTo>
                    <a:pt x="1721" y="3557"/>
                  </a:lnTo>
                  <a:lnTo>
                    <a:pt x="1695" y="3565"/>
                  </a:lnTo>
                  <a:lnTo>
                    <a:pt x="1570" y="3565"/>
                  </a:lnTo>
                  <a:lnTo>
                    <a:pt x="1485" y="3563"/>
                  </a:lnTo>
                  <a:lnTo>
                    <a:pt x="1387" y="3560"/>
                  </a:lnTo>
                  <a:lnTo>
                    <a:pt x="1286" y="3559"/>
                  </a:lnTo>
                  <a:lnTo>
                    <a:pt x="1182" y="3555"/>
                  </a:lnTo>
                  <a:lnTo>
                    <a:pt x="1085" y="3554"/>
                  </a:lnTo>
                  <a:lnTo>
                    <a:pt x="1000" y="3552"/>
                  </a:lnTo>
                  <a:lnTo>
                    <a:pt x="931" y="3551"/>
                  </a:lnTo>
                  <a:lnTo>
                    <a:pt x="886" y="3549"/>
                  </a:lnTo>
                  <a:lnTo>
                    <a:pt x="869" y="3549"/>
                  </a:lnTo>
                  <a:lnTo>
                    <a:pt x="649" y="3543"/>
                  </a:lnTo>
                  <a:lnTo>
                    <a:pt x="629" y="3531"/>
                  </a:lnTo>
                  <a:lnTo>
                    <a:pt x="547" y="3488"/>
                  </a:lnTo>
                  <a:lnTo>
                    <a:pt x="501" y="3461"/>
                  </a:lnTo>
                  <a:lnTo>
                    <a:pt x="398" y="3387"/>
                  </a:lnTo>
                  <a:lnTo>
                    <a:pt x="299" y="3302"/>
                  </a:lnTo>
                  <a:lnTo>
                    <a:pt x="202" y="3199"/>
                  </a:lnTo>
                  <a:lnTo>
                    <a:pt x="119" y="3074"/>
                  </a:lnTo>
                  <a:lnTo>
                    <a:pt x="61" y="2933"/>
                  </a:lnTo>
                  <a:lnTo>
                    <a:pt x="35" y="2769"/>
                  </a:lnTo>
                  <a:lnTo>
                    <a:pt x="53" y="2585"/>
                  </a:lnTo>
                  <a:lnTo>
                    <a:pt x="122" y="2386"/>
                  </a:lnTo>
                  <a:lnTo>
                    <a:pt x="255" y="2166"/>
                  </a:lnTo>
                  <a:lnTo>
                    <a:pt x="324" y="2081"/>
                  </a:lnTo>
                  <a:lnTo>
                    <a:pt x="405" y="1989"/>
                  </a:lnTo>
                  <a:lnTo>
                    <a:pt x="466" y="1925"/>
                  </a:lnTo>
                  <a:lnTo>
                    <a:pt x="596" y="1795"/>
                  </a:lnTo>
                  <a:lnTo>
                    <a:pt x="700" y="1693"/>
                  </a:lnTo>
                  <a:lnTo>
                    <a:pt x="806" y="1590"/>
                  </a:lnTo>
                  <a:lnTo>
                    <a:pt x="910" y="1487"/>
                  </a:lnTo>
                  <a:lnTo>
                    <a:pt x="981" y="1415"/>
                  </a:lnTo>
                  <a:lnTo>
                    <a:pt x="1101" y="1287"/>
                  </a:lnTo>
                  <a:lnTo>
                    <a:pt x="1183" y="1194"/>
                  </a:lnTo>
                  <a:lnTo>
                    <a:pt x="1254" y="1104"/>
                  </a:lnTo>
                  <a:lnTo>
                    <a:pt x="1308" y="1019"/>
                  </a:lnTo>
                  <a:lnTo>
                    <a:pt x="1326" y="945"/>
                  </a:lnTo>
                  <a:lnTo>
                    <a:pt x="1339" y="852"/>
                  </a:lnTo>
                  <a:lnTo>
                    <a:pt x="1348" y="751"/>
                  </a:lnTo>
                  <a:lnTo>
                    <a:pt x="1355" y="637"/>
                  </a:lnTo>
                  <a:lnTo>
                    <a:pt x="1358" y="523"/>
                  </a:lnTo>
                  <a:lnTo>
                    <a:pt x="1358" y="305"/>
                  </a:lnTo>
                  <a:lnTo>
                    <a:pt x="1356" y="207"/>
                  </a:lnTo>
                  <a:lnTo>
                    <a:pt x="1353" y="123"/>
                  </a:lnTo>
                  <a:lnTo>
                    <a:pt x="1352" y="59"/>
                  </a:lnTo>
                  <a:lnTo>
                    <a:pt x="1350" y="16"/>
                  </a:lnTo>
                  <a:lnTo>
                    <a:pt x="1348" y="0"/>
                  </a:lnTo>
                  <a:close/>
                </a:path>
              </a:pathLst>
            </a:custGeom>
            <a:solidFill>
              <a:srgbClr val="0033E3"/>
            </a:solidFill>
            <a:ln w="9525">
              <a:noFill/>
              <a:round/>
              <a:headEnd/>
              <a:tailEnd/>
            </a:ln>
          </p:spPr>
          <p:txBody>
            <a:bodyPr/>
            <a:lstStyle/>
            <a:p>
              <a:endParaRPr lang="en-GB"/>
            </a:p>
          </p:txBody>
        </p:sp>
        <p:sp>
          <p:nvSpPr>
            <p:cNvPr id="37924" name="Freeform 5"/>
            <p:cNvSpPr>
              <a:spLocks/>
            </p:cNvSpPr>
            <p:nvPr/>
          </p:nvSpPr>
          <p:spPr bwMode="auto">
            <a:xfrm>
              <a:off x="1022" y="2468"/>
              <a:ext cx="193" cy="624"/>
            </a:xfrm>
            <a:custGeom>
              <a:avLst/>
              <a:gdLst>
                <a:gd name="T0" fmla="*/ 19 w 294"/>
                <a:gd name="T1" fmla="*/ 1192 h 1192"/>
                <a:gd name="T2" fmla="*/ 156 w 294"/>
                <a:gd name="T3" fmla="*/ 1038 h 1192"/>
                <a:gd name="T4" fmla="*/ 239 w 294"/>
                <a:gd name="T5" fmla="*/ 881 h 1192"/>
                <a:gd name="T6" fmla="*/ 283 w 294"/>
                <a:gd name="T7" fmla="*/ 716 h 1192"/>
                <a:gd name="T8" fmla="*/ 294 w 294"/>
                <a:gd name="T9" fmla="*/ 555 h 1192"/>
                <a:gd name="T10" fmla="*/ 279 w 294"/>
                <a:gd name="T11" fmla="*/ 403 h 1192"/>
                <a:gd name="T12" fmla="*/ 252 w 294"/>
                <a:gd name="T13" fmla="*/ 278 h 1192"/>
                <a:gd name="T14" fmla="*/ 210 w 294"/>
                <a:gd name="T15" fmla="*/ 143 h 1192"/>
                <a:gd name="T16" fmla="*/ 175 w 294"/>
                <a:gd name="T17" fmla="*/ 53 h 1192"/>
                <a:gd name="T18" fmla="*/ 148 w 294"/>
                <a:gd name="T19" fmla="*/ 0 h 1192"/>
                <a:gd name="T20" fmla="*/ 132 w 294"/>
                <a:gd name="T21" fmla="*/ 8 h 1192"/>
                <a:gd name="T22" fmla="*/ 116 w 294"/>
                <a:gd name="T23" fmla="*/ 16 h 1192"/>
                <a:gd name="T24" fmla="*/ 146 w 294"/>
                <a:gd name="T25" fmla="*/ 79 h 1192"/>
                <a:gd name="T26" fmla="*/ 182 w 294"/>
                <a:gd name="T27" fmla="*/ 169 h 1192"/>
                <a:gd name="T28" fmla="*/ 214 w 294"/>
                <a:gd name="T29" fmla="*/ 265 h 1192"/>
                <a:gd name="T30" fmla="*/ 244 w 294"/>
                <a:gd name="T31" fmla="*/ 409 h 1192"/>
                <a:gd name="T32" fmla="*/ 259 w 294"/>
                <a:gd name="T33" fmla="*/ 555 h 1192"/>
                <a:gd name="T34" fmla="*/ 247 w 294"/>
                <a:gd name="T35" fmla="*/ 709 h 1192"/>
                <a:gd name="T36" fmla="*/ 207 w 294"/>
                <a:gd name="T37" fmla="*/ 865 h 1192"/>
                <a:gd name="T38" fmla="*/ 124 w 294"/>
                <a:gd name="T39" fmla="*/ 1022 h 1192"/>
                <a:gd name="T40" fmla="*/ 0 w 294"/>
                <a:gd name="T41" fmla="*/ 1163 h 1192"/>
                <a:gd name="T42" fmla="*/ 19 w 294"/>
                <a:gd name="T43" fmla="*/ 1192 h 11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4"/>
                <a:gd name="T67" fmla="*/ 0 h 1192"/>
                <a:gd name="T68" fmla="*/ 294 w 294"/>
                <a:gd name="T69" fmla="*/ 1192 h 11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4" h="1192">
                  <a:moveTo>
                    <a:pt x="19" y="1192"/>
                  </a:moveTo>
                  <a:lnTo>
                    <a:pt x="156" y="1038"/>
                  </a:lnTo>
                  <a:lnTo>
                    <a:pt x="239" y="881"/>
                  </a:lnTo>
                  <a:lnTo>
                    <a:pt x="283" y="716"/>
                  </a:lnTo>
                  <a:lnTo>
                    <a:pt x="294" y="555"/>
                  </a:lnTo>
                  <a:lnTo>
                    <a:pt x="279" y="403"/>
                  </a:lnTo>
                  <a:lnTo>
                    <a:pt x="252" y="278"/>
                  </a:lnTo>
                  <a:lnTo>
                    <a:pt x="210" y="143"/>
                  </a:lnTo>
                  <a:lnTo>
                    <a:pt x="175" y="53"/>
                  </a:lnTo>
                  <a:lnTo>
                    <a:pt x="148" y="0"/>
                  </a:lnTo>
                  <a:lnTo>
                    <a:pt x="132" y="8"/>
                  </a:lnTo>
                  <a:lnTo>
                    <a:pt x="116" y="16"/>
                  </a:lnTo>
                  <a:lnTo>
                    <a:pt x="146" y="79"/>
                  </a:lnTo>
                  <a:lnTo>
                    <a:pt x="182" y="169"/>
                  </a:lnTo>
                  <a:lnTo>
                    <a:pt x="214" y="265"/>
                  </a:lnTo>
                  <a:lnTo>
                    <a:pt x="244" y="409"/>
                  </a:lnTo>
                  <a:lnTo>
                    <a:pt x="259" y="555"/>
                  </a:lnTo>
                  <a:lnTo>
                    <a:pt x="247" y="709"/>
                  </a:lnTo>
                  <a:lnTo>
                    <a:pt x="207" y="865"/>
                  </a:lnTo>
                  <a:lnTo>
                    <a:pt x="124" y="1022"/>
                  </a:lnTo>
                  <a:lnTo>
                    <a:pt x="0" y="1163"/>
                  </a:lnTo>
                  <a:lnTo>
                    <a:pt x="19" y="1192"/>
                  </a:lnTo>
                  <a:close/>
                </a:path>
              </a:pathLst>
            </a:custGeom>
            <a:solidFill>
              <a:srgbClr val="0033E3"/>
            </a:solidFill>
            <a:ln w="9525">
              <a:noFill/>
              <a:round/>
              <a:headEnd/>
              <a:tailEnd/>
            </a:ln>
          </p:spPr>
          <p:txBody>
            <a:bodyPr/>
            <a:lstStyle/>
            <a:p>
              <a:endParaRPr lang="en-GB"/>
            </a:p>
          </p:txBody>
        </p:sp>
        <p:sp>
          <p:nvSpPr>
            <p:cNvPr id="37925" name="Freeform 6"/>
            <p:cNvSpPr>
              <a:spLocks/>
            </p:cNvSpPr>
            <p:nvPr/>
          </p:nvSpPr>
          <p:spPr bwMode="auto">
            <a:xfrm>
              <a:off x="1081" y="2444"/>
              <a:ext cx="37" cy="42"/>
            </a:xfrm>
            <a:custGeom>
              <a:avLst/>
              <a:gdLst>
                <a:gd name="T0" fmla="*/ 42 w 58"/>
                <a:gd name="T1" fmla="*/ 53 h 80"/>
                <a:gd name="T2" fmla="*/ 58 w 58"/>
                <a:gd name="T3" fmla="*/ 47 h 80"/>
                <a:gd name="T4" fmla="*/ 48 w 58"/>
                <a:gd name="T5" fmla="*/ 23 h 80"/>
                <a:gd name="T6" fmla="*/ 22 w 58"/>
                <a:gd name="T7" fmla="*/ 0 h 80"/>
                <a:gd name="T8" fmla="*/ 11 w 58"/>
                <a:gd name="T9" fmla="*/ 13 h 80"/>
                <a:gd name="T10" fmla="*/ 0 w 58"/>
                <a:gd name="T11" fmla="*/ 26 h 80"/>
                <a:gd name="T12" fmla="*/ 16 w 58"/>
                <a:gd name="T13" fmla="*/ 42 h 80"/>
                <a:gd name="T14" fmla="*/ 35 w 58"/>
                <a:gd name="T15" fmla="*/ 80 h 80"/>
                <a:gd name="T16" fmla="*/ 26 w 58"/>
                <a:gd name="T17" fmla="*/ 61 h 80"/>
                <a:gd name="T18" fmla="*/ 42 w 58"/>
                <a:gd name="T19" fmla="*/ 53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80"/>
                <a:gd name="T32" fmla="*/ 58 w 58"/>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80">
                  <a:moveTo>
                    <a:pt x="42" y="53"/>
                  </a:moveTo>
                  <a:lnTo>
                    <a:pt x="58" y="47"/>
                  </a:lnTo>
                  <a:lnTo>
                    <a:pt x="48" y="23"/>
                  </a:lnTo>
                  <a:lnTo>
                    <a:pt x="22" y="0"/>
                  </a:lnTo>
                  <a:lnTo>
                    <a:pt x="11" y="13"/>
                  </a:lnTo>
                  <a:lnTo>
                    <a:pt x="0" y="26"/>
                  </a:lnTo>
                  <a:lnTo>
                    <a:pt x="16" y="42"/>
                  </a:lnTo>
                  <a:lnTo>
                    <a:pt x="35" y="80"/>
                  </a:lnTo>
                  <a:lnTo>
                    <a:pt x="26" y="61"/>
                  </a:lnTo>
                  <a:lnTo>
                    <a:pt x="42" y="53"/>
                  </a:lnTo>
                  <a:close/>
                </a:path>
              </a:pathLst>
            </a:custGeom>
            <a:solidFill>
              <a:srgbClr val="0033E3"/>
            </a:solidFill>
            <a:ln w="9525">
              <a:noFill/>
              <a:round/>
              <a:headEnd/>
              <a:tailEnd/>
            </a:ln>
          </p:spPr>
          <p:txBody>
            <a:bodyPr/>
            <a:lstStyle/>
            <a:p>
              <a:endParaRPr lang="en-GB"/>
            </a:p>
          </p:txBody>
        </p:sp>
        <p:sp>
          <p:nvSpPr>
            <p:cNvPr id="37926" name="Freeform 7"/>
            <p:cNvSpPr>
              <a:spLocks/>
            </p:cNvSpPr>
            <p:nvPr/>
          </p:nvSpPr>
          <p:spPr bwMode="auto">
            <a:xfrm>
              <a:off x="985" y="2369"/>
              <a:ext cx="112" cy="89"/>
            </a:xfrm>
            <a:custGeom>
              <a:avLst/>
              <a:gdLst>
                <a:gd name="T0" fmla="*/ 155 w 168"/>
                <a:gd name="T1" fmla="*/ 157 h 170"/>
                <a:gd name="T2" fmla="*/ 168 w 168"/>
                <a:gd name="T3" fmla="*/ 144 h 170"/>
                <a:gd name="T4" fmla="*/ 69 w 168"/>
                <a:gd name="T5" fmla="*/ 45 h 170"/>
                <a:gd name="T6" fmla="*/ 25 w 168"/>
                <a:gd name="T7" fmla="*/ 0 h 170"/>
                <a:gd name="T8" fmla="*/ 12 w 168"/>
                <a:gd name="T9" fmla="*/ 11 h 170"/>
                <a:gd name="T10" fmla="*/ 0 w 168"/>
                <a:gd name="T11" fmla="*/ 22 h 170"/>
                <a:gd name="T12" fmla="*/ 126 w 168"/>
                <a:gd name="T13" fmla="*/ 154 h 170"/>
                <a:gd name="T14" fmla="*/ 123 w 168"/>
                <a:gd name="T15" fmla="*/ 151 h 170"/>
                <a:gd name="T16" fmla="*/ 144 w 168"/>
                <a:gd name="T17" fmla="*/ 170 h 170"/>
                <a:gd name="T18" fmla="*/ 155 w 168"/>
                <a:gd name="T19" fmla="*/ 157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8"/>
                <a:gd name="T31" fmla="*/ 0 h 170"/>
                <a:gd name="T32" fmla="*/ 168 w 168"/>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8" h="170">
                  <a:moveTo>
                    <a:pt x="155" y="157"/>
                  </a:moveTo>
                  <a:lnTo>
                    <a:pt x="168" y="144"/>
                  </a:lnTo>
                  <a:lnTo>
                    <a:pt x="69" y="45"/>
                  </a:lnTo>
                  <a:lnTo>
                    <a:pt x="25" y="0"/>
                  </a:lnTo>
                  <a:lnTo>
                    <a:pt x="12" y="11"/>
                  </a:lnTo>
                  <a:lnTo>
                    <a:pt x="0" y="22"/>
                  </a:lnTo>
                  <a:lnTo>
                    <a:pt x="126" y="154"/>
                  </a:lnTo>
                  <a:lnTo>
                    <a:pt x="123" y="151"/>
                  </a:lnTo>
                  <a:lnTo>
                    <a:pt x="144" y="170"/>
                  </a:lnTo>
                  <a:lnTo>
                    <a:pt x="155" y="157"/>
                  </a:lnTo>
                  <a:close/>
                </a:path>
              </a:pathLst>
            </a:custGeom>
            <a:solidFill>
              <a:srgbClr val="0033E3"/>
            </a:solidFill>
            <a:ln w="9525">
              <a:noFill/>
              <a:round/>
              <a:headEnd/>
              <a:tailEnd/>
            </a:ln>
          </p:spPr>
          <p:txBody>
            <a:bodyPr/>
            <a:lstStyle/>
            <a:p>
              <a:endParaRPr lang="en-GB"/>
            </a:p>
          </p:txBody>
        </p:sp>
        <p:sp>
          <p:nvSpPr>
            <p:cNvPr id="37927" name="Freeform 8"/>
            <p:cNvSpPr>
              <a:spLocks/>
            </p:cNvSpPr>
            <p:nvPr/>
          </p:nvSpPr>
          <p:spPr bwMode="auto">
            <a:xfrm>
              <a:off x="370" y="1331"/>
              <a:ext cx="632" cy="1051"/>
            </a:xfrm>
            <a:custGeom>
              <a:avLst/>
              <a:gdLst>
                <a:gd name="T0" fmla="*/ 953 w 953"/>
                <a:gd name="T1" fmla="*/ 1983 h 2007"/>
                <a:gd name="T2" fmla="*/ 761 w 953"/>
                <a:gd name="T3" fmla="*/ 1784 h 2007"/>
                <a:gd name="T4" fmla="*/ 773 w 953"/>
                <a:gd name="T5" fmla="*/ 1797 h 2007"/>
                <a:gd name="T6" fmla="*/ 720 w 953"/>
                <a:gd name="T7" fmla="*/ 1741 h 2007"/>
                <a:gd name="T8" fmla="*/ 590 w 953"/>
                <a:gd name="T9" fmla="*/ 1601 h 2007"/>
                <a:gd name="T10" fmla="*/ 459 w 953"/>
                <a:gd name="T11" fmla="*/ 1457 h 2007"/>
                <a:gd name="T12" fmla="*/ 335 w 953"/>
                <a:gd name="T13" fmla="*/ 1314 h 2007"/>
                <a:gd name="T14" fmla="*/ 226 w 953"/>
                <a:gd name="T15" fmla="*/ 1182 h 2007"/>
                <a:gd name="T16" fmla="*/ 136 w 953"/>
                <a:gd name="T17" fmla="*/ 1062 h 2007"/>
                <a:gd name="T18" fmla="*/ 75 w 953"/>
                <a:gd name="T19" fmla="*/ 964 h 2007"/>
                <a:gd name="T20" fmla="*/ 49 w 953"/>
                <a:gd name="T21" fmla="*/ 900 h 2007"/>
                <a:gd name="T22" fmla="*/ 46 w 953"/>
                <a:gd name="T23" fmla="*/ 840 h 2007"/>
                <a:gd name="T24" fmla="*/ 41 w 953"/>
                <a:gd name="T25" fmla="*/ 760 h 2007"/>
                <a:gd name="T26" fmla="*/ 38 w 953"/>
                <a:gd name="T27" fmla="*/ 670 h 2007"/>
                <a:gd name="T28" fmla="*/ 37 w 953"/>
                <a:gd name="T29" fmla="*/ 572 h 2007"/>
                <a:gd name="T30" fmla="*/ 37 w 953"/>
                <a:gd name="T31" fmla="*/ 470 h 2007"/>
                <a:gd name="T32" fmla="*/ 35 w 953"/>
                <a:gd name="T33" fmla="*/ 370 h 2007"/>
                <a:gd name="T34" fmla="*/ 37 w 953"/>
                <a:gd name="T35" fmla="*/ 274 h 2007"/>
                <a:gd name="T36" fmla="*/ 37 w 953"/>
                <a:gd name="T37" fmla="*/ 186 h 2007"/>
                <a:gd name="T38" fmla="*/ 38 w 953"/>
                <a:gd name="T39" fmla="*/ 110 h 2007"/>
                <a:gd name="T40" fmla="*/ 38 w 953"/>
                <a:gd name="T41" fmla="*/ 0 h 2007"/>
                <a:gd name="T42" fmla="*/ 3 w 953"/>
                <a:gd name="T43" fmla="*/ 0 h 2007"/>
                <a:gd name="T44" fmla="*/ 3 w 953"/>
                <a:gd name="T45" fmla="*/ 110 h 2007"/>
                <a:gd name="T46" fmla="*/ 1 w 953"/>
                <a:gd name="T47" fmla="*/ 186 h 2007"/>
                <a:gd name="T48" fmla="*/ 1 w 953"/>
                <a:gd name="T49" fmla="*/ 274 h 2007"/>
                <a:gd name="T50" fmla="*/ 0 w 953"/>
                <a:gd name="T51" fmla="*/ 370 h 2007"/>
                <a:gd name="T52" fmla="*/ 1 w 953"/>
                <a:gd name="T53" fmla="*/ 470 h 2007"/>
                <a:gd name="T54" fmla="*/ 1 w 953"/>
                <a:gd name="T55" fmla="*/ 572 h 2007"/>
                <a:gd name="T56" fmla="*/ 3 w 953"/>
                <a:gd name="T57" fmla="*/ 670 h 2007"/>
                <a:gd name="T58" fmla="*/ 6 w 953"/>
                <a:gd name="T59" fmla="*/ 760 h 2007"/>
                <a:gd name="T60" fmla="*/ 11 w 953"/>
                <a:gd name="T61" fmla="*/ 840 h 2007"/>
                <a:gd name="T62" fmla="*/ 17 w 953"/>
                <a:gd name="T63" fmla="*/ 906 h 2007"/>
                <a:gd name="T64" fmla="*/ 46 w 953"/>
                <a:gd name="T65" fmla="*/ 983 h 2007"/>
                <a:gd name="T66" fmla="*/ 107 w 953"/>
                <a:gd name="T67" fmla="*/ 1081 h 2007"/>
                <a:gd name="T68" fmla="*/ 194 w 953"/>
                <a:gd name="T69" fmla="*/ 1198 h 2007"/>
                <a:gd name="T70" fmla="*/ 310 w 953"/>
                <a:gd name="T71" fmla="*/ 1336 h 2007"/>
                <a:gd name="T72" fmla="*/ 433 w 953"/>
                <a:gd name="T73" fmla="*/ 1479 h 2007"/>
                <a:gd name="T74" fmla="*/ 565 w 953"/>
                <a:gd name="T75" fmla="*/ 1623 h 2007"/>
                <a:gd name="T76" fmla="*/ 695 w 953"/>
                <a:gd name="T77" fmla="*/ 1763 h 2007"/>
                <a:gd name="T78" fmla="*/ 889 w 953"/>
                <a:gd name="T79" fmla="*/ 1967 h 2007"/>
                <a:gd name="T80" fmla="*/ 928 w 953"/>
                <a:gd name="T81" fmla="*/ 2007 h 2007"/>
                <a:gd name="T82" fmla="*/ 940 w 953"/>
                <a:gd name="T83" fmla="*/ 1994 h 2007"/>
                <a:gd name="T84" fmla="*/ 953 w 953"/>
                <a:gd name="T85" fmla="*/ 1983 h 200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53"/>
                <a:gd name="T130" fmla="*/ 0 h 2007"/>
                <a:gd name="T131" fmla="*/ 953 w 953"/>
                <a:gd name="T132" fmla="*/ 2007 h 200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53" h="2007">
                  <a:moveTo>
                    <a:pt x="953" y="1983"/>
                  </a:moveTo>
                  <a:lnTo>
                    <a:pt x="761" y="1784"/>
                  </a:lnTo>
                  <a:lnTo>
                    <a:pt x="773" y="1797"/>
                  </a:lnTo>
                  <a:lnTo>
                    <a:pt x="720" y="1741"/>
                  </a:lnTo>
                  <a:lnTo>
                    <a:pt x="590" y="1601"/>
                  </a:lnTo>
                  <a:lnTo>
                    <a:pt x="459" y="1457"/>
                  </a:lnTo>
                  <a:lnTo>
                    <a:pt x="335" y="1314"/>
                  </a:lnTo>
                  <a:lnTo>
                    <a:pt x="226" y="1182"/>
                  </a:lnTo>
                  <a:lnTo>
                    <a:pt x="136" y="1062"/>
                  </a:lnTo>
                  <a:lnTo>
                    <a:pt x="75" y="964"/>
                  </a:lnTo>
                  <a:lnTo>
                    <a:pt x="49" y="900"/>
                  </a:lnTo>
                  <a:lnTo>
                    <a:pt x="46" y="840"/>
                  </a:lnTo>
                  <a:lnTo>
                    <a:pt x="41" y="760"/>
                  </a:lnTo>
                  <a:lnTo>
                    <a:pt x="38" y="670"/>
                  </a:lnTo>
                  <a:lnTo>
                    <a:pt x="37" y="572"/>
                  </a:lnTo>
                  <a:lnTo>
                    <a:pt x="37" y="470"/>
                  </a:lnTo>
                  <a:lnTo>
                    <a:pt x="35" y="370"/>
                  </a:lnTo>
                  <a:lnTo>
                    <a:pt x="37" y="274"/>
                  </a:lnTo>
                  <a:lnTo>
                    <a:pt x="37" y="186"/>
                  </a:lnTo>
                  <a:lnTo>
                    <a:pt x="38" y="110"/>
                  </a:lnTo>
                  <a:lnTo>
                    <a:pt x="38" y="0"/>
                  </a:lnTo>
                  <a:lnTo>
                    <a:pt x="3" y="0"/>
                  </a:lnTo>
                  <a:lnTo>
                    <a:pt x="3" y="110"/>
                  </a:lnTo>
                  <a:lnTo>
                    <a:pt x="1" y="186"/>
                  </a:lnTo>
                  <a:lnTo>
                    <a:pt x="1" y="274"/>
                  </a:lnTo>
                  <a:lnTo>
                    <a:pt x="0" y="370"/>
                  </a:lnTo>
                  <a:lnTo>
                    <a:pt x="1" y="470"/>
                  </a:lnTo>
                  <a:lnTo>
                    <a:pt x="1" y="572"/>
                  </a:lnTo>
                  <a:lnTo>
                    <a:pt x="3" y="670"/>
                  </a:lnTo>
                  <a:lnTo>
                    <a:pt x="6" y="760"/>
                  </a:lnTo>
                  <a:lnTo>
                    <a:pt x="11" y="840"/>
                  </a:lnTo>
                  <a:lnTo>
                    <a:pt x="17" y="906"/>
                  </a:lnTo>
                  <a:lnTo>
                    <a:pt x="46" y="983"/>
                  </a:lnTo>
                  <a:lnTo>
                    <a:pt x="107" y="1081"/>
                  </a:lnTo>
                  <a:lnTo>
                    <a:pt x="194" y="1198"/>
                  </a:lnTo>
                  <a:lnTo>
                    <a:pt x="310" y="1336"/>
                  </a:lnTo>
                  <a:lnTo>
                    <a:pt x="433" y="1479"/>
                  </a:lnTo>
                  <a:lnTo>
                    <a:pt x="565" y="1623"/>
                  </a:lnTo>
                  <a:lnTo>
                    <a:pt x="695" y="1763"/>
                  </a:lnTo>
                  <a:lnTo>
                    <a:pt x="889" y="1967"/>
                  </a:lnTo>
                  <a:lnTo>
                    <a:pt x="928" y="2007"/>
                  </a:lnTo>
                  <a:lnTo>
                    <a:pt x="940" y="1994"/>
                  </a:lnTo>
                  <a:lnTo>
                    <a:pt x="953" y="1983"/>
                  </a:lnTo>
                  <a:close/>
                </a:path>
              </a:pathLst>
            </a:custGeom>
            <a:solidFill>
              <a:srgbClr val="0033E3"/>
            </a:solidFill>
            <a:ln w="9525">
              <a:noFill/>
              <a:round/>
              <a:headEnd/>
              <a:tailEnd/>
            </a:ln>
          </p:spPr>
          <p:txBody>
            <a:bodyPr/>
            <a:lstStyle/>
            <a:p>
              <a:endParaRPr lang="en-GB"/>
            </a:p>
          </p:txBody>
        </p:sp>
        <p:sp>
          <p:nvSpPr>
            <p:cNvPr id="37928" name="Freeform 9"/>
            <p:cNvSpPr>
              <a:spLocks/>
            </p:cNvSpPr>
            <p:nvPr/>
          </p:nvSpPr>
          <p:spPr bwMode="auto">
            <a:xfrm>
              <a:off x="-1710" y="1337"/>
              <a:ext cx="2844" cy="1826"/>
            </a:xfrm>
            <a:custGeom>
              <a:avLst/>
              <a:gdLst>
                <a:gd name="T0" fmla="*/ 1297 w 4321"/>
                <a:gd name="T1" fmla="*/ 27 h 3490"/>
                <a:gd name="T2" fmla="*/ 1300 w 4321"/>
                <a:gd name="T3" fmla="*/ 148 h 3490"/>
                <a:gd name="T4" fmla="*/ 1305 w 4321"/>
                <a:gd name="T5" fmla="*/ 350 h 3490"/>
                <a:gd name="T6" fmla="*/ 1305 w 4321"/>
                <a:gd name="T7" fmla="*/ 590 h 3490"/>
                <a:gd name="T8" fmla="*/ 1297 w 4321"/>
                <a:gd name="T9" fmla="*/ 831 h 3490"/>
                <a:gd name="T10" fmla="*/ 1277 w 4321"/>
                <a:gd name="T11" fmla="*/ 1028 h 3490"/>
                <a:gd name="T12" fmla="*/ 1215 w 4321"/>
                <a:gd name="T13" fmla="*/ 1173 h 3490"/>
                <a:gd name="T14" fmla="*/ 1080 w 4321"/>
                <a:gd name="T15" fmla="*/ 1338 h 3490"/>
                <a:gd name="T16" fmla="*/ 906 w 4321"/>
                <a:gd name="T17" fmla="*/ 1518 h 3490"/>
                <a:gd name="T18" fmla="*/ 715 w 4321"/>
                <a:gd name="T19" fmla="*/ 1702 h 3490"/>
                <a:gd name="T20" fmla="*/ 524 w 4321"/>
                <a:gd name="T21" fmla="*/ 1880 h 3490"/>
                <a:gd name="T22" fmla="*/ 356 w 4321"/>
                <a:gd name="T23" fmla="*/ 2039 h 3490"/>
                <a:gd name="T24" fmla="*/ 126 w 4321"/>
                <a:gd name="T25" fmla="*/ 2294 h 3490"/>
                <a:gd name="T26" fmla="*/ 0 w 4321"/>
                <a:gd name="T27" fmla="*/ 2643 h 3490"/>
                <a:gd name="T28" fmla="*/ 54 w 4321"/>
                <a:gd name="T29" fmla="*/ 2941 h 3490"/>
                <a:gd name="T30" fmla="*/ 215 w 4321"/>
                <a:gd name="T31" fmla="*/ 3182 h 3490"/>
                <a:gd name="T32" fmla="*/ 401 w 4321"/>
                <a:gd name="T33" fmla="*/ 3352 h 3490"/>
                <a:gd name="T34" fmla="*/ 531 w 4321"/>
                <a:gd name="T35" fmla="*/ 3443 h 3490"/>
                <a:gd name="T36" fmla="*/ 609 w 4321"/>
                <a:gd name="T37" fmla="*/ 3456 h 3490"/>
                <a:gd name="T38" fmla="*/ 1022 w 4321"/>
                <a:gd name="T39" fmla="*/ 3462 h 3490"/>
                <a:gd name="T40" fmla="*/ 1690 w 4321"/>
                <a:gd name="T41" fmla="*/ 3470 h 3490"/>
                <a:gd name="T42" fmla="*/ 2451 w 4321"/>
                <a:gd name="T43" fmla="*/ 3480 h 3490"/>
                <a:gd name="T44" fmla="*/ 3141 w 4321"/>
                <a:gd name="T45" fmla="*/ 3488 h 3490"/>
                <a:gd name="T46" fmla="*/ 3595 w 4321"/>
                <a:gd name="T47" fmla="*/ 3490 h 3490"/>
                <a:gd name="T48" fmla="*/ 3921 w 4321"/>
                <a:gd name="T49" fmla="*/ 3363 h 3490"/>
                <a:gd name="T50" fmla="*/ 4213 w 4321"/>
                <a:gd name="T51" fmla="*/ 3085 h 3490"/>
                <a:gd name="T52" fmla="*/ 4318 w 4321"/>
                <a:gd name="T53" fmla="*/ 2795 h 3490"/>
                <a:gd name="T54" fmla="*/ 4300 w 4321"/>
                <a:gd name="T55" fmla="*/ 2524 h 3490"/>
                <a:gd name="T56" fmla="*/ 4223 w 4321"/>
                <a:gd name="T57" fmla="*/ 2310 h 3490"/>
                <a:gd name="T58" fmla="*/ 4154 w 4321"/>
                <a:gd name="T59" fmla="*/ 2187 h 3490"/>
                <a:gd name="T60" fmla="*/ 4122 w 4321"/>
                <a:gd name="T61" fmla="*/ 2150 h 3490"/>
                <a:gd name="T62" fmla="*/ 3979 w 4321"/>
                <a:gd name="T63" fmla="*/ 2015 h 3490"/>
                <a:gd name="T64" fmla="*/ 3748 w 4321"/>
                <a:gd name="T65" fmla="*/ 1791 h 3490"/>
                <a:gd name="T66" fmla="*/ 3486 w 4321"/>
                <a:gd name="T67" fmla="*/ 1524 h 3490"/>
                <a:gd name="T68" fmla="*/ 3253 w 4321"/>
                <a:gd name="T69" fmla="*/ 1267 h 3490"/>
                <a:gd name="T70" fmla="*/ 3104 w 4321"/>
                <a:gd name="T71" fmla="*/ 1069 h 3490"/>
                <a:gd name="T72" fmla="*/ 3072 w 4321"/>
                <a:gd name="T73" fmla="*/ 943 h 3490"/>
                <a:gd name="T74" fmla="*/ 3064 w 4321"/>
                <a:gd name="T75" fmla="*/ 764 h 3490"/>
                <a:gd name="T76" fmla="*/ 3057 w 4321"/>
                <a:gd name="T77" fmla="*/ 542 h 3490"/>
                <a:gd name="T78" fmla="*/ 3053 w 4321"/>
                <a:gd name="T79" fmla="*/ 318 h 3490"/>
                <a:gd name="T80" fmla="*/ 3051 w 4321"/>
                <a:gd name="T81" fmla="*/ 130 h 3490"/>
                <a:gd name="T82" fmla="*/ 3051 w 4321"/>
                <a:gd name="T83" fmla="*/ 16 h 3490"/>
                <a:gd name="T84" fmla="*/ 1295 w 4321"/>
                <a:gd name="T85" fmla="*/ 10 h 34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21"/>
                <a:gd name="T130" fmla="*/ 0 h 3490"/>
                <a:gd name="T131" fmla="*/ 4321 w 4321"/>
                <a:gd name="T132" fmla="*/ 3490 h 34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21" h="3490">
                  <a:moveTo>
                    <a:pt x="1295" y="10"/>
                  </a:moveTo>
                  <a:lnTo>
                    <a:pt x="1297" y="27"/>
                  </a:lnTo>
                  <a:lnTo>
                    <a:pt x="1298" y="75"/>
                  </a:lnTo>
                  <a:lnTo>
                    <a:pt x="1300" y="148"/>
                  </a:lnTo>
                  <a:lnTo>
                    <a:pt x="1303" y="241"/>
                  </a:lnTo>
                  <a:lnTo>
                    <a:pt x="1305" y="350"/>
                  </a:lnTo>
                  <a:lnTo>
                    <a:pt x="1305" y="467"/>
                  </a:lnTo>
                  <a:lnTo>
                    <a:pt x="1305" y="590"/>
                  </a:lnTo>
                  <a:lnTo>
                    <a:pt x="1301" y="714"/>
                  </a:lnTo>
                  <a:lnTo>
                    <a:pt x="1297" y="831"/>
                  </a:lnTo>
                  <a:lnTo>
                    <a:pt x="1288" y="939"/>
                  </a:lnTo>
                  <a:lnTo>
                    <a:pt x="1277" y="1028"/>
                  </a:lnTo>
                  <a:lnTo>
                    <a:pt x="1261" y="1099"/>
                  </a:lnTo>
                  <a:lnTo>
                    <a:pt x="1215" y="1173"/>
                  </a:lnTo>
                  <a:lnTo>
                    <a:pt x="1154" y="1253"/>
                  </a:lnTo>
                  <a:lnTo>
                    <a:pt x="1080" y="1338"/>
                  </a:lnTo>
                  <a:lnTo>
                    <a:pt x="996" y="1426"/>
                  </a:lnTo>
                  <a:lnTo>
                    <a:pt x="906" y="1518"/>
                  </a:lnTo>
                  <a:lnTo>
                    <a:pt x="812" y="1611"/>
                  </a:lnTo>
                  <a:lnTo>
                    <a:pt x="715" y="1702"/>
                  </a:lnTo>
                  <a:lnTo>
                    <a:pt x="619" y="1794"/>
                  </a:lnTo>
                  <a:lnTo>
                    <a:pt x="524" y="1880"/>
                  </a:lnTo>
                  <a:lnTo>
                    <a:pt x="436" y="1962"/>
                  </a:lnTo>
                  <a:lnTo>
                    <a:pt x="356" y="2039"/>
                  </a:lnTo>
                  <a:lnTo>
                    <a:pt x="284" y="2107"/>
                  </a:lnTo>
                  <a:lnTo>
                    <a:pt x="126" y="2294"/>
                  </a:lnTo>
                  <a:lnTo>
                    <a:pt x="35" y="2474"/>
                  </a:lnTo>
                  <a:lnTo>
                    <a:pt x="0" y="2643"/>
                  </a:lnTo>
                  <a:lnTo>
                    <a:pt x="9" y="2798"/>
                  </a:lnTo>
                  <a:lnTo>
                    <a:pt x="54" y="2941"/>
                  </a:lnTo>
                  <a:lnTo>
                    <a:pt x="126" y="3069"/>
                  </a:lnTo>
                  <a:lnTo>
                    <a:pt x="215" y="3182"/>
                  </a:lnTo>
                  <a:lnTo>
                    <a:pt x="309" y="3276"/>
                  </a:lnTo>
                  <a:lnTo>
                    <a:pt x="401" y="3352"/>
                  </a:lnTo>
                  <a:lnTo>
                    <a:pt x="478" y="3408"/>
                  </a:lnTo>
                  <a:lnTo>
                    <a:pt x="531" y="3443"/>
                  </a:lnTo>
                  <a:lnTo>
                    <a:pt x="550" y="3456"/>
                  </a:lnTo>
                  <a:lnTo>
                    <a:pt x="609" y="3456"/>
                  </a:lnTo>
                  <a:lnTo>
                    <a:pt x="773" y="3459"/>
                  </a:lnTo>
                  <a:lnTo>
                    <a:pt x="1022" y="3462"/>
                  </a:lnTo>
                  <a:lnTo>
                    <a:pt x="1335" y="3466"/>
                  </a:lnTo>
                  <a:lnTo>
                    <a:pt x="1690" y="3470"/>
                  </a:lnTo>
                  <a:lnTo>
                    <a:pt x="2069" y="3477"/>
                  </a:lnTo>
                  <a:lnTo>
                    <a:pt x="2451" y="3480"/>
                  </a:lnTo>
                  <a:lnTo>
                    <a:pt x="2815" y="3485"/>
                  </a:lnTo>
                  <a:lnTo>
                    <a:pt x="3141" y="3488"/>
                  </a:lnTo>
                  <a:lnTo>
                    <a:pt x="3406" y="3490"/>
                  </a:lnTo>
                  <a:lnTo>
                    <a:pt x="3595" y="3490"/>
                  </a:lnTo>
                  <a:lnTo>
                    <a:pt x="3685" y="3488"/>
                  </a:lnTo>
                  <a:lnTo>
                    <a:pt x="3921" y="3363"/>
                  </a:lnTo>
                  <a:lnTo>
                    <a:pt x="4094" y="3230"/>
                  </a:lnTo>
                  <a:lnTo>
                    <a:pt x="4213" y="3085"/>
                  </a:lnTo>
                  <a:lnTo>
                    <a:pt x="4285" y="2939"/>
                  </a:lnTo>
                  <a:lnTo>
                    <a:pt x="4318" y="2795"/>
                  </a:lnTo>
                  <a:lnTo>
                    <a:pt x="4321" y="2654"/>
                  </a:lnTo>
                  <a:lnTo>
                    <a:pt x="4300" y="2524"/>
                  </a:lnTo>
                  <a:lnTo>
                    <a:pt x="4265" y="2408"/>
                  </a:lnTo>
                  <a:lnTo>
                    <a:pt x="4223" y="2310"/>
                  </a:lnTo>
                  <a:lnTo>
                    <a:pt x="4183" y="2235"/>
                  </a:lnTo>
                  <a:lnTo>
                    <a:pt x="4154" y="2187"/>
                  </a:lnTo>
                  <a:lnTo>
                    <a:pt x="4143" y="2169"/>
                  </a:lnTo>
                  <a:lnTo>
                    <a:pt x="4122" y="2150"/>
                  </a:lnTo>
                  <a:lnTo>
                    <a:pt x="4064" y="2097"/>
                  </a:lnTo>
                  <a:lnTo>
                    <a:pt x="3979" y="2015"/>
                  </a:lnTo>
                  <a:lnTo>
                    <a:pt x="3870" y="1911"/>
                  </a:lnTo>
                  <a:lnTo>
                    <a:pt x="3748" y="1791"/>
                  </a:lnTo>
                  <a:lnTo>
                    <a:pt x="3618" y="1659"/>
                  </a:lnTo>
                  <a:lnTo>
                    <a:pt x="3486" y="1524"/>
                  </a:lnTo>
                  <a:lnTo>
                    <a:pt x="3362" y="1393"/>
                  </a:lnTo>
                  <a:lnTo>
                    <a:pt x="3253" y="1267"/>
                  </a:lnTo>
                  <a:lnTo>
                    <a:pt x="3165" y="1158"/>
                  </a:lnTo>
                  <a:lnTo>
                    <a:pt x="3104" y="1069"/>
                  </a:lnTo>
                  <a:lnTo>
                    <a:pt x="3077" y="1004"/>
                  </a:lnTo>
                  <a:lnTo>
                    <a:pt x="3072" y="943"/>
                  </a:lnTo>
                  <a:lnTo>
                    <a:pt x="3067" y="862"/>
                  </a:lnTo>
                  <a:lnTo>
                    <a:pt x="3064" y="764"/>
                  </a:lnTo>
                  <a:lnTo>
                    <a:pt x="3059" y="656"/>
                  </a:lnTo>
                  <a:lnTo>
                    <a:pt x="3057" y="542"/>
                  </a:lnTo>
                  <a:lnTo>
                    <a:pt x="3054" y="428"/>
                  </a:lnTo>
                  <a:lnTo>
                    <a:pt x="3053" y="318"/>
                  </a:lnTo>
                  <a:lnTo>
                    <a:pt x="3053" y="217"/>
                  </a:lnTo>
                  <a:lnTo>
                    <a:pt x="3051" y="130"/>
                  </a:lnTo>
                  <a:lnTo>
                    <a:pt x="3051" y="61"/>
                  </a:lnTo>
                  <a:lnTo>
                    <a:pt x="3051" y="16"/>
                  </a:lnTo>
                  <a:lnTo>
                    <a:pt x="3049" y="0"/>
                  </a:lnTo>
                  <a:lnTo>
                    <a:pt x="1295" y="10"/>
                  </a:lnTo>
                  <a:close/>
                </a:path>
              </a:pathLst>
            </a:custGeom>
            <a:solidFill>
              <a:srgbClr val="00CC00"/>
            </a:solidFill>
            <a:ln w="9525">
              <a:noFill/>
              <a:round/>
              <a:headEnd/>
              <a:tailEnd/>
            </a:ln>
          </p:spPr>
          <p:txBody>
            <a:bodyPr/>
            <a:lstStyle/>
            <a:p>
              <a:endParaRPr lang="en-GB"/>
            </a:p>
          </p:txBody>
        </p:sp>
        <p:sp>
          <p:nvSpPr>
            <p:cNvPr id="37929" name="Freeform 10"/>
            <p:cNvSpPr>
              <a:spLocks/>
            </p:cNvSpPr>
            <p:nvPr/>
          </p:nvSpPr>
          <p:spPr bwMode="auto">
            <a:xfrm>
              <a:off x="-1726" y="1342"/>
              <a:ext cx="2737" cy="1833"/>
            </a:xfrm>
            <a:custGeom>
              <a:avLst/>
              <a:gdLst>
                <a:gd name="T0" fmla="*/ 1295 w 4135"/>
                <a:gd name="T1" fmla="*/ 3 h 3504"/>
                <a:gd name="T2" fmla="*/ 1299 w 4135"/>
                <a:gd name="T3" fmla="*/ 67 h 3504"/>
                <a:gd name="T4" fmla="*/ 1303 w 4135"/>
                <a:gd name="T5" fmla="*/ 233 h 3504"/>
                <a:gd name="T6" fmla="*/ 1305 w 4135"/>
                <a:gd name="T7" fmla="*/ 582 h 3504"/>
                <a:gd name="T8" fmla="*/ 1297 w 4135"/>
                <a:gd name="T9" fmla="*/ 820 h 3504"/>
                <a:gd name="T10" fmla="*/ 1278 w 4135"/>
                <a:gd name="T11" fmla="*/ 1012 h 3504"/>
                <a:gd name="T12" fmla="*/ 1217 w 4135"/>
                <a:gd name="T13" fmla="*/ 1155 h 3504"/>
                <a:gd name="T14" fmla="*/ 1087 w 4135"/>
                <a:gd name="T15" fmla="*/ 1316 h 3504"/>
                <a:gd name="T16" fmla="*/ 913 w 4135"/>
                <a:gd name="T17" fmla="*/ 1494 h 3504"/>
                <a:gd name="T18" fmla="*/ 628 w 4135"/>
                <a:gd name="T19" fmla="*/ 1770 h 3504"/>
                <a:gd name="T20" fmla="*/ 398 w 4135"/>
                <a:gd name="T21" fmla="*/ 1981 h 3504"/>
                <a:gd name="T22" fmla="*/ 284 w 4135"/>
                <a:gd name="T23" fmla="*/ 2089 h 3504"/>
                <a:gd name="T24" fmla="*/ 37 w 4135"/>
                <a:gd name="T25" fmla="*/ 2461 h 3504"/>
                <a:gd name="T26" fmla="*/ 10 w 4135"/>
                <a:gd name="T27" fmla="*/ 2792 h 3504"/>
                <a:gd name="T28" fmla="*/ 130 w 4135"/>
                <a:gd name="T29" fmla="*/ 3073 h 3504"/>
                <a:gd name="T30" fmla="*/ 318 w 4135"/>
                <a:gd name="T31" fmla="*/ 3286 h 3504"/>
                <a:gd name="T32" fmla="*/ 514 w 4135"/>
                <a:gd name="T33" fmla="*/ 3435 h 3504"/>
                <a:gd name="T34" fmla="*/ 632 w 4135"/>
                <a:gd name="T35" fmla="*/ 3470 h 3504"/>
                <a:gd name="T36" fmla="*/ 1045 w 4135"/>
                <a:gd name="T37" fmla="*/ 3477 h 3504"/>
                <a:gd name="T38" fmla="*/ 1713 w 4135"/>
                <a:gd name="T39" fmla="*/ 3485 h 3504"/>
                <a:gd name="T40" fmla="*/ 2474 w 4135"/>
                <a:gd name="T41" fmla="*/ 3495 h 3504"/>
                <a:gd name="T42" fmla="*/ 3164 w 4135"/>
                <a:gd name="T43" fmla="*/ 3503 h 3504"/>
                <a:gd name="T44" fmla="*/ 3618 w 4135"/>
                <a:gd name="T45" fmla="*/ 3504 h 3504"/>
                <a:gd name="T46" fmla="*/ 3957 w 4135"/>
                <a:gd name="T47" fmla="*/ 3373 h 3504"/>
                <a:gd name="T48" fmla="*/ 4100 w 4135"/>
                <a:gd name="T49" fmla="*/ 3207 h 3504"/>
                <a:gd name="T50" fmla="*/ 3705 w 4135"/>
                <a:gd name="T51" fmla="*/ 3458 h 3504"/>
                <a:gd name="T52" fmla="*/ 3429 w 4135"/>
                <a:gd name="T53" fmla="*/ 3459 h 3504"/>
                <a:gd name="T54" fmla="*/ 2838 w 4135"/>
                <a:gd name="T55" fmla="*/ 3454 h 3504"/>
                <a:gd name="T56" fmla="*/ 2092 w 4135"/>
                <a:gd name="T57" fmla="*/ 3446 h 3504"/>
                <a:gd name="T58" fmla="*/ 1358 w 4135"/>
                <a:gd name="T59" fmla="*/ 3435 h 3504"/>
                <a:gd name="T60" fmla="*/ 796 w 4135"/>
                <a:gd name="T61" fmla="*/ 3429 h 3504"/>
                <a:gd name="T62" fmla="*/ 581 w 4135"/>
                <a:gd name="T63" fmla="*/ 3426 h 3504"/>
                <a:gd name="T64" fmla="*/ 449 w 4135"/>
                <a:gd name="T65" fmla="*/ 3336 h 3504"/>
                <a:gd name="T66" fmla="*/ 250 w 4135"/>
                <a:gd name="T67" fmla="*/ 3154 h 3504"/>
                <a:gd name="T68" fmla="*/ 98 w 4135"/>
                <a:gd name="T69" fmla="*/ 2923 h 3504"/>
                <a:gd name="T70" fmla="*/ 45 w 4135"/>
                <a:gd name="T71" fmla="*/ 2638 h 3504"/>
                <a:gd name="T72" fmla="*/ 165 w 4135"/>
                <a:gd name="T73" fmla="*/ 2302 h 3504"/>
                <a:gd name="T74" fmla="*/ 449 w 4135"/>
                <a:gd name="T75" fmla="*/ 1994 h 3504"/>
                <a:gd name="T76" fmla="*/ 562 w 4135"/>
                <a:gd name="T77" fmla="*/ 1888 h 3504"/>
                <a:gd name="T78" fmla="*/ 896 w 4135"/>
                <a:gd name="T79" fmla="*/ 1574 h 3504"/>
                <a:gd name="T80" fmla="*/ 995 w 4135"/>
                <a:gd name="T81" fmla="*/ 1474 h 3504"/>
                <a:gd name="T82" fmla="*/ 1194 w 4135"/>
                <a:gd name="T83" fmla="*/ 1256 h 3504"/>
                <a:gd name="T84" fmla="*/ 1307 w 4135"/>
                <a:gd name="T85" fmla="*/ 1097 h 3504"/>
                <a:gd name="T86" fmla="*/ 1334 w 4135"/>
                <a:gd name="T87" fmla="*/ 932 h 3504"/>
                <a:gd name="T88" fmla="*/ 1347 w 4135"/>
                <a:gd name="T89" fmla="*/ 706 h 3504"/>
                <a:gd name="T90" fmla="*/ 1350 w 4135"/>
                <a:gd name="T91" fmla="*/ 342 h 3504"/>
                <a:gd name="T92" fmla="*/ 1345 w 4135"/>
                <a:gd name="T93" fmla="*/ 140 h 3504"/>
                <a:gd name="T94" fmla="*/ 1342 w 4135"/>
                <a:gd name="T95" fmla="*/ 18 h 35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35"/>
                <a:gd name="T145" fmla="*/ 0 h 3504"/>
                <a:gd name="T146" fmla="*/ 4135 w 4135"/>
                <a:gd name="T147" fmla="*/ 3504 h 35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35" h="3504">
                  <a:moveTo>
                    <a:pt x="1340" y="0"/>
                  </a:moveTo>
                  <a:lnTo>
                    <a:pt x="1295" y="3"/>
                  </a:lnTo>
                  <a:lnTo>
                    <a:pt x="1297" y="21"/>
                  </a:lnTo>
                  <a:lnTo>
                    <a:pt x="1299" y="67"/>
                  </a:lnTo>
                  <a:lnTo>
                    <a:pt x="1300" y="140"/>
                  </a:lnTo>
                  <a:lnTo>
                    <a:pt x="1303" y="233"/>
                  </a:lnTo>
                  <a:lnTo>
                    <a:pt x="1305" y="342"/>
                  </a:lnTo>
                  <a:lnTo>
                    <a:pt x="1305" y="582"/>
                  </a:lnTo>
                  <a:lnTo>
                    <a:pt x="1302" y="706"/>
                  </a:lnTo>
                  <a:lnTo>
                    <a:pt x="1297" y="820"/>
                  </a:lnTo>
                  <a:lnTo>
                    <a:pt x="1289" y="929"/>
                  </a:lnTo>
                  <a:lnTo>
                    <a:pt x="1278" y="1012"/>
                  </a:lnTo>
                  <a:lnTo>
                    <a:pt x="1262" y="1085"/>
                  </a:lnTo>
                  <a:lnTo>
                    <a:pt x="1217" y="1155"/>
                  </a:lnTo>
                  <a:lnTo>
                    <a:pt x="1159" y="1234"/>
                  </a:lnTo>
                  <a:lnTo>
                    <a:pt x="1087" y="1316"/>
                  </a:lnTo>
                  <a:lnTo>
                    <a:pt x="1043" y="1362"/>
                  </a:lnTo>
                  <a:lnTo>
                    <a:pt x="913" y="1494"/>
                  </a:lnTo>
                  <a:lnTo>
                    <a:pt x="774" y="1632"/>
                  </a:lnTo>
                  <a:lnTo>
                    <a:pt x="628" y="1770"/>
                  </a:lnTo>
                  <a:lnTo>
                    <a:pt x="533" y="1856"/>
                  </a:lnTo>
                  <a:lnTo>
                    <a:pt x="398" y="1981"/>
                  </a:lnTo>
                  <a:lnTo>
                    <a:pt x="308" y="2068"/>
                  </a:lnTo>
                  <a:lnTo>
                    <a:pt x="284" y="2089"/>
                  </a:lnTo>
                  <a:lnTo>
                    <a:pt x="133" y="2270"/>
                  </a:lnTo>
                  <a:lnTo>
                    <a:pt x="37" y="2461"/>
                  </a:lnTo>
                  <a:lnTo>
                    <a:pt x="0" y="2631"/>
                  </a:lnTo>
                  <a:lnTo>
                    <a:pt x="10" y="2792"/>
                  </a:lnTo>
                  <a:lnTo>
                    <a:pt x="56" y="2943"/>
                  </a:lnTo>
                  <a:lnTo>
                    <a:pt x="130" y="3073"/>
                  </a:lnTo>
                  <a:lnTo>
                    <a:pt x="225" y="3193"/>
                  </a:lnTo>
                  <a:lnTo>
                    <a:pt x="318" y="3286"/>
                  </a:lnTo>
                  <a:lnTo>
                    <a:pt x="398" y="3352"/>
                  </a:lnTo>
                  <a:lnTo>
                    <a:pt x="514" y="3435"/>
                  </a:lnTo>
                  <a:lnTo>
                    <a:pt x="565" y="3470"/>
                  </a:lnTo>
                  <a:lnTo>
                    <a:pt x="632" y="3470"/>
                  </a:lnTo>
                  <a:lnTo>
                    <a:pt x="796" y="3474"/>
                  </a:lnTo>
                  <a:lnTo>
                    <a:pt x="1045" y="3477"/>
                  </a:lnTo>
                  <a:lnTo>
                    <a:pt x="1358" y="3480"/>
                  </a:lnTo>
                  <a:lnTo>
                    <a:pt x="1713" y="3485"/>
                  </a:lnTo>
                  <a:lnTo>
                    <a:pt x="2092" y="3491"/>
                  </a:lnTo>
                  <a:lnTo>
                    <a:pt x="2474" y="3495"/>
                  </a:lnTo>
                  <a:lnTo>
                    <a:pt x="2838" y="3499"/>
                  </a:lnTo>
                  <a:lnTo>
                    <a:pt x="3164" y="3503"/>
                  </a:lnTo>
                  <a:lnTo>
                    <a:pt x="3429" y="3504"/>
                  </a:lnTo>
                  <a:lnTo>
                    <a:pt x="3618" y="3504"/>
                  </a:lnTo>
                  <a:lnTo>
                    <a:pt x="3711" y="3503"/>
                  </a:lnTo>
                  <a:lnTo>
                    <a:pt x="3957" y="3373"/>
                  </a:lnTo>
                  <a:lnTo>
                    <a:pt x="4135" y="3236"/>
                  </a:lnTo>
                  <a:lnTo>
                    <a:pt x="4100" y="3207"/>
                  </a:lnTo>
                  <a:lnTo>
                    <a:pt x="3931" y="3337"/>
                  </a:lnTo>
                  <a:lnTo>
                    <a:pt x="3705" y="3458"/>
                  </a:lnTo>
                  <a:lnTo>
                    <a:pt x="3618" y="3459"/>
                  </a:lnTo>
                  <a:lnTo>
                    <a:pt x="3429" y="3459"/>
                  </a:lnTo>
                  <a:lnTo>
                    <a:pt x="3164" y="3458"/>
                  </a:lnTo>
                  <a:lnTo>
                    <a:pt x="2838" y="3454"/>
                  </a:lnTo>
                  <a:lnTo>
                    <a:pt x="2474" y="3450"/>
                  </a:lnTo>
                  <a:lnTo>
                    <a:pt x="2092" y="3446"/>
                  </a:lnTo>
                  <a:lnTo>
                    <a:pt x="1713" y="3440"/>
                  </a:lnTo>
                  <a:lnTo>
                    <a:pt x="1358" y="3435"/>
                  </a:lnTo>
                  <a:lnTo>
                    <a:pt x="1045" y="3432"/>
                  </a:lnTo>
                  <a:lnTo>
                    <a:pt x="796" y="3429"/>
                  </a:lnTo>
                  <a:lnTo>
                    <a:pt x="632" y="3426"/>
                  </a:lnTo>
                  <a:lnTo>
                    <a:pt x="581" y="3426"/>
                  </a:lnTo>
                  <a:lnTo>
                    <a:pt x="488" y="3365"/>
                  </a:lnTo>
                  <a:lnTo>
                    <a:pt x="449" y="3336"/>
                  </a:lnTo>
                  <a:lnTo>
                    <a:pt x="347" y="3251"/>
                  </a:lnTo>
                  <a:lnTo>
                    <a:pt x="250" y="3154"/>
                  </a:lnTo>
                  <a:lnTo>
                    <a:pt x="169" y="3050"/>
                  </a:lnTo>
                  <a:lnTo>
                    <a:pt x="98" y="2923"/>
                  </a:lnTo>
                  <a:lnTo>
                    <a:pt x="55" y="2789"/>
                  </a:lnTo>
                  <a:lnTo>
                    <a:pt x="45" y="2638"/>
                  </a:lnTo>
                  <a:lnTo>
                    <a:pt x="79" y="2471"/>
                  </a:lnTo>
                  <a:lnTo>
                    <a:pt x="165" y="2302"/>
                  </a:lnTo>
                  <a:lnTo>
                    <a:pt x="329" y="2108"/>
                  </a:lnTo>
                  <a:lnTo>
                    <a:pt x="449" y="1994"/>
                  </a:lnTo>
                  <a:lnTo>
                    <a:pt x="520" y="1927"/>
                  </a:lnTo>
                  <a:lnTo>
                    <a:pt x="562" y="1888"/>
                  </a:lnTo>
                  <a:lnTo>
                    <a:pt x="657" y="1802"/>
                  </a:lnTo>
                  <a:lnTo>
                    <a:pt x="896" y="1574"/>
                  </a:lnTo>
                  <a:lnTo>
                    <a:pt x="946" y="1526"/>
                  </a:lnTo>
                  <a:lnTo>
                    <a:pt x="995" y="1474"/>
                  </a:lnTo>
                  <a:lnTo>
                    <a:pt x="1119" y="1345"/>
                  </a:lnTo>
                  <a:lnTo>
                    <a:pt x="1194" y="1256"/>
                  </a:lnTo>
                  <a:lnTo>
                    <a:pt x="1259" y="1174"/>
                  </a:lnTo>
                  <a:lnTo>
                    <a:pt x="1307" y="1097"/>
                  </a:lnTo>
                  <a:lnTo>
                    <a:pt x="1323" y="1028"/>
                  </a:lnTo>
                  <a:lnTo>
                    <a:pt x="1334" y="932"/>
                  </a:lnTo>
                  <a:lnTo>
                    <a:pt x="1342" y="826"/>
                  </a:lnTo>
                  <a:lnTo>
                    <a:pt x="1347" y="706"/>
                  </a:lnTo>
                  <a:lnTo>
                    <a:pt x="1350" y="582"/>
                  </a:lnTo>
                  <a:lnTo>
                    <a:pt x="1350" y="342"/>
                  </a:lnTo>
                  <a:lnTo>
                    <a:pt x="1348" y="233"/>
                  </a:lnTo>
                  <a:lnTo>
                    <a:pt x="1345" y="140"/>
                  </a:lnTo>
                  <a:lnTo>
                    <a:pt x="1344" y="67"/>
                  </a:lnTo>
                  <a:lnTo>
                    <a:pt x="1342" y="18"/>
                  </a:lnTo>
                  <a:lnTo>
                    <a:pt x="1340" y="0"/>
                  </a:lnTo>
                  <a:close/>
                </a:path>
              </a:pathLst>
            </a:custGeom>
            <a:solidFill>
              <a:srgbClr val="0033E3"/>
            </a:solidFill>
            <a:ln w="9525">
              <a:noFill/>
              <a:round/>
              <a:headEnd/>
              <a:tailEnd/>
            </a:ln>
          </p:spPr>
          <p:txBody>
            <a:bodyPr/>
            <a:lstStyle/>
            <a:p>
              <a:endParaRPr lang="en-GB"/>
            </a:p>
          </p:txBody>
        </p:sp>
        <p:sp>
          <p:nvSpPr>
            <p:cNvPr id="37930" name="Freeform 11"/>
            <p:cNvSpPr>
              <a:spLocks/>
            </p:cNvSpPr>
            <p:nvPr/>
          </p:nvSpPr>
          <p:spPr bwMode="auto">
            <a:xfrm>
              <a:off x="292" y="1336"/>
              <a:ext cx="871" cy="1699"/>
            </a:xfrm>
            <a:custGeom>
              <a:avLst/>
              <a:gdLst>
                <a:gd name="T0" fmla="*/ 1202 w 1316"/>
                <a:gd name="T1" fmla="*/ 3103 h 3246"/>
                <a:gd name="T2" fmla="*/ 1313 w 1316"/>
                <a:gd name="T3" fmla="*/ 2802 h 3246"/>
                <a:gd name="T4" fmla="*/ 1295 w 1316"/>
                <a:gd name="T5" fmla="*/ 2526 h 3246"/>
                <a:gd name="T6" fmla="*/ 1218 w 1316"/>
                <a:gd name="T7" fmla="*/ 2311 h 3246"/>
                <a:gd name="T8" fmla="*/ 1146 w 1316"/>
                <a:gd name="T9" fmla="*/ 2178 h 3246"/>
                <a:gd name="T10" fmla="*/ 1109 w 1316"/>
                <a:gd name="T11" fmla="*/ 2136 h 3246"/>
                <a:gd name="T12" fmla="*/ 968 w 1316"/>
                <a:gd name="T13" fmla="*/ 2001 h 3246"/>
                <a:gd name="T14" fmla="*/ 737 w 1316"/>
                <a:gd name="T15" fmla="*/ 1776 h 3246"/>
                <a:gd name="T16" fmla="*/ 437 w 1316"/>
                <a:gd name="T17" fmla="*/ 1470 h 3246"/>
                <a:gd name="T18" fmla="*/ 263 w 1316"/>
                <a:gd name="T19" fmla="*/ 1279 h 3246"/>
                <a:gd name="T20" fmla="*/ 96 w 1316"/>
                <a:gd name="T21" fmla="*/ 1061 h 3246"/>
                <a:gd name="T22" fmla="*/ 67 w 1316"/>
                <a:gd name="T23" fmla="*/ 941 h 3246"/>
                <a:gd name="T24" fmla="*/ 59 w 1316"/>
                <a:gd name="T25" fmla="*/ 766 h 3246"/>
                <a:gd name="T26" fmla="*/ 53 w 1316"/>
                <a:gd name="T27" fmla="*/ 544 h 3246"/>
                <a:gd name="T28" fmla="*/ 48 w 1316"/>
                <a:gd name="T29" fmla="*/ 320 h 3246"/>
                <a:gd name="T30" fmla="*/ 47 w 1316"/>
                <a:gd name="T31" fmla="*/ 132 h 3246"/>
                <a:gd name="T32" fmla="*/ 45 w 1316"/>
                <a:gd name="T33" fmla="*/ 0 h 3246"/>
                <a:gd name="T34" fmla="*/ 2 w 1316"/>
                <a:gd name="T35" fmla="*/ 20 h 3246"/>
                <a:gd name="T36" fmla="*/ 3 w 1316"/>
                <a:gd name="T37" fmla="*/ 219 h 3246"/>
                <a:gd name="T38" fmla="*/ 5 w 1316"/>
                <a:gd name="T39" fmla="*/ 430 h 3246"/>
                <a:gd name="T40" fmla="*/ 10 w 1316"/>
                <a:gd name="T41" fmla="*/ 658 h 3246"/>
                <a:gd name="T42" fmla="*/ 18 w 1316"/>
                <a:gd name="T43" fmla="*/ 864 h 3246"/>
                <a:gd name="T44" fmla="*/ 29 w 1316"/>
                <a:gd name="T45" fmla="*/ 1013 h 3246"/>
                <a:gd name="T46" fmla="*/ 127 w 1316"/>
                <a:gd name="T47" fmla="*/ 1183 h 3246"/>
                <a:gd name="T48" fmla="*/ 319 w 1316"/>
                <a:gd name="T49" fmla="*/ 1409 h 3246"/>
                <a:gd name="T50" fmla="*/ 575 w 1316"/>
                <a:gd name="T51" fmla="*/ 1677 h 3246"/>
                <a:gd name="T52" fmla="*/ 827 w 1316"/>
                <a:gd name="T53" fmla="*/ 1929 h 3246"/>
                <a:gd name="T54" fmla="*/ 989 w 1316"/>
                <a:gd name="T55" fmla="*/ 2085 h 3246"/>
                <a:gd name="T56" fmla="*/ 1096 w 1316"/>
                <a:gd name="T57" fmla="*/ 2182 h 3246"/>
                <a:gd name="T58" fmla="*/ 1143 w 1316"/>
                <a:gd name="T59" fmla="*/ 2259 h 3246"/>
                <a:gd name="T60" fmla="*/ 1218 w 1316"/>
                <a:gd name="T61" fmla="*/ 2421 h 3246"/>
                <a:gd name="T62" fmla="*/ 1271 w 1316"/>
                <a:gd name="T63" fmla="*/ 2657 h 3246"/>
                <a:gd name="T64" fmla="*/ 1236 w 1316"/>
                <a:gd name="T65" fmla="*/ 2938 h 3246"/>
                <a:gd name="T66" fmla="*/ 1050 w 1316"/>
                <a:gd name="T67" fmla="*/ 3217 h 32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16"/>
                <a:gd name="T103" fmla="*/ 0 h 3246"/>
                <a:gd name="T104" fmla="*/ 1316 w 1316"/>
                <a:gd name="T105" fmla="*/ 3246 h 32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16" h="3246">
                  <a:moveTo>
                    <a:pt x="1085" y="3246"/>
                  </a:moveTo>
                  <a:lnTo>
                    <a:pt x="1202" y="3103"/>
                  </a:lnTo>
                  <a:lnTo>
                    <a:pt x="1281" y="2945"/>
                  </a:lnTo>
                  <a:lnTo>
                    <a:pt x="1313" y="2802"/>
                  </a:lnTo>
                  <a:lnTo>
                    <a:pt x="1316" y="2654"/>
                  </a:lnTo>
                  <a:lnTo>
                    <a:pt x="1295" y="2526"/>
                  </a:lnTo>
                  <a:lnTo>
                    <a:pt x="1257" y="2399"/>
                  </a:lnTo>
                  <a:lnTo>
                    <a:pt x="1218" y="2311"/>
                  </a:lnTo>
                  <a:lnTo>
                    <a:pt x="1169" y="2215"/>
                  </a:lnTo>
                  <a:lnTo>
                    <a:pt x="1146" y="2178"/>
                  </a:lnTo>
                  <a:lnTo>
                    <a:pt x="1135" y="2160"/>
                  </a:lnTo>
                  <a:lnTo>
                    <a:pt x="1109" y="2136"/>
                  </a:lnTo>
                  <a:lnTo>
                    <a:pt x="1085" y="2113"/>
                  </a:lnTo>
                  <a:lnTo>
                    <a:pt x="968" y="2001"/>
                  </a:lnTo>
                  <a:lnTo>
                    <a:pt x="859" y="1897"/>
                  </a:lnTo>
                  <a:lnTo>
                    <a:pt x="737" y="1776"/>
                  </a:lnTo>
                  <a:lnTo>
                    <a:pt x="607" y="1645"/>
                  </a:lnTo>
                  <a:lnTo>
                    <a:pt x="437" y="1470"/>
                  </a:lnTo>
                  <a:lnTo>
                    <a:pt x="351" y="1380"/>
                  </a:lnTo>
                  <a:lnTo>
                    <a:pt x="263" y="1279"/>
                  </a:lnTo>
                  <a:lnTo>
                    <a:pt x="149" y="1138"/>
                  </a:lnTo>
                  <a:lnTo>
                    <a:pt x="96" y="1061"/>
                  </a:lnTo>
                  <a:lnTo>
                    <a:pt x="71" y="1000"/>
                  </a:lnTo>
                  <a:lnTo>
                    <a:pt x="67" y="941"/>
                  </a:lnTo>
                  <a:lnTo>
                    <a:pt x="63" y="864"/>
                  </a:lnTo>
                  <a:lnTo>
                    <a:pt x="59" y="766"/>
                  </a:lnTo>
                  <a:lnTo>
                    <a:pt x="55" y="658"/>
                  </a:lnTo>
                  <a:lnTo>
                    <a:pt x="53" y="544"/>
                  </a:lnTo>
                  <a:lnTo>
                    <a:pt x="50" y="430"/>
                  </a:lnTo>
                  <a:lnTo>
                    <a:pt x="48" y="320"/>
                  </a:lnTo>
                  <a:lnTo>
                    <a:pt x="48" y="219"/>
                  </a:lnTo>
                  <a:lnTo>
                    <a:pt x="47" y="132"/>
                  </a:lnTo>
                  <a:lnTo>
                    <a:pt x="47" y="16"/>
                  </a:lnTo>
                  <a:lnTo>
                    <a:pt x="45" y="0"/>
                  </a:lnTo>
                  <a:lnTo>
                    <a:pt x="0" y="4"/>
                  </a:lnTo>
                  <a:lnTo>
                    <a:pt x="2" y="20"/>
                  </a:lnTo>
                  <a:lnTo>
                    <a:pt x="2" y="132"/>
                  </a:lnTo>
                  <a:lnTo>
                    <a:pt x="3" y="219"/>
                  </a:lnTo>
                  <a:lnTo>
                    <a:pt x="3" y="320"/>
                  </a:lnTo>
                  <a:lnTo>
                    <a:pt x="5" y="430"/>
                  </a:lnTo>
                  <a:lnTo>
                    <a:pt x="8" y="544"/>
                  </a:lnTo>
                  <a:lnTo>
                    <a:pt x="10" y="658"/>
                  </a:lnTo>
                  <a:lnTo>
                    <a:pt x="14" y="766"/>
                  </a:lnTo>
                  <a:lnTo>
                    <a:pt x="18" y="864"/>
                  </a:lnTo>
                  <a:lnTo>
                    <a:pt x="22" y="950"/>
                  </a:lnTo>
                  <a:lnTo>
                    <a:pt x="29" y="1013"/>
                  </a:lnTo>
                  <a:lnTo>
                    <a:pt x="58" y="1080"/>
                  </a:lnTo>
                  <a:lnTo>
                    <a:pt x="127" y="1183"/>
                  </a:lnTo>
                  <a:lnTo>
                    <a:pt x="189" y="1260"/>
                  </a:lnTo>
                  <a:lnTo>
                    <a:pt x="319" y="1409"/>
                  </a:lnTo>
                  <a:lnTo>
                    <a:pt x="482" y="1582"/>
                  </a:lnTo>
                  <a:lnTo>
                    <a:pt x="575" y="1677"/>
                  </a:lnTo>
                  <a:lnTo>
                    <a:pt x="705" y="1809"/>
                  </a:lnTo>
                  <a:lnTo>
                    <a:pt x="827" y="1929"/>
                  </a:lnTo>
                  <a:lnTo>
                    <a:pt x="936" y="2033"/>
                  </a:lnTo>
                  <a:lnTo>
                    <a:pt x="989" y="2085"/>
                  </a:lnTo>
                  <a:lnTo>
                    <a:pt x="1080" y="2168"/>
                  </a:lnTo>
                  <a:lnTo>
                    <a:pt x="1096" y="2182"/>
                  </a:lnTo>
                  <a:lnTo>
                    <a:pt x="1108" y="2200"/>
                  </a:lnTo>
                  <a:lnTo>
                    <a:pt x="1143" y="2259"/>
                  </a:lnTo>
                  <a:lnTo>
                    <a:pt x="1173" y="2314"/>
                  </a:lnTo>
                  <a:lnTo>
                    <a:pt x="1218" y="2421"/>
                  </a:lnTo>
                  <a:lnTo>
                    <a:pt x="1250" y="2526"/>
                  </a:lnTo>
                  <a:lnTo>
                    <a:pt x="1271" y="2657"/>
                  </a:lnTo>
                  <a:lnTo>
                    <a:pt x="1268" y="2792"/>
                  </a:lnTo>
                  <a:lnTo>
                    <a:pt x="1236" y="2938"/>
                  </a:lnTo>
                  <a:lnTo>
                    <a:pt x="1170" y="3071"/>
                  </a:lnTo>
                  <a:lnTo>
                    <a:pt x="1050" y="3217"/>
                  </a:lnTo>
                  <a:lnTo>
                    <a:pt x="1085" y="3246"/>
                  </a:lnTo>
                  <a:close/>
                </a:path>
              </a:pathLst>
            </a:custGeom>
            <a:solidFill>
              <a:srgbClr val="0033E3"/>
            </a:solidFill>
            <a:ln w="9525">
              <a:noFill/>
              <a:round/>
              <a:headEnd/>
              <a:tailEnd/>
            </a:ln>
          </p:spPr>
          <p:txBody>
            <a:bodyPr/>
            <a:lstStyle/>
            <a:p>
              <a:endParaRPr lang="en-GB"/>
            </a:p>
          </p:txBody>
        </p:sp>
      </p:grpSp>
      <p:sp>
        <p:nvSpPr>
          <p:cNvPr id="37891" name="Rectangle 12"/>
          <p:cNvSpPr>
            <a:spLocks noChangeArrowheads="1"/>
          </p:cNvSpPr>
          <p:nvPr/>
        </p:nvSpPr>
        <p:spPr bwMode="auto">
          <a:xfrm>
            <a:off x="2008188" y="4491038"/>
            <a:ext cx="700087" cy="266700"/>
          </a:xfrm>
          <a:prstGeom prst="rect">
            <a:avLst/>
          </a:prstGeom>
          <a:solidFill>
            <a:srgbClr val="FF9900"/>
          </a:solidFill>
          <a:ln w="25400">
            <a:solidFill>
              <a:srgbClr val="0000FF"/>
            </a:solidFill>
            <a:miter lim="800000"/>
            <a:headEnd/>
            <a:tailEnd/>
          </a:ln>
        </p:spPr>
        <p:txBody>
          <a:bodyPr wrap="none" anchor="ctr"/>
          <a:lstStyle/>
          <a:p>
            <a:endParaRPr lang="en-US"/>
          </a:p>
        </p:txBody>
      </p:sp>
      <p:sp>
        <p:nvSpPr>
          <p:cNvPr id="37892" name="Rectangle 13"/>
          <p:cNvSpPr>
            <a:spLocks noChangeArrowheads="1"/>
          </p:cNvSpPr>
          <p:nvPr/>
        </p:nvSpPr>
        <p:spPr bwMode="auto">
          <a:xfrm>
            <a:off x="4249738" y="4495800"/>
            <a:ext cx="700087" cy="266700"/>
          </a:xfrm>
          <a:prstGeom prst="rect">
            <a:avLst/>
          </a:prstGeom>
          <a:solidFill>
            <a:srgbClr val="33CCCC"/>
          </a:solidFill>
          <a:ln w="25400">
            <a:solidFill>
              <a:srgbClr val="0000FF"/>
            </a:solidFill>
            <a:miter lim="800000"/>
            <a:headEnd/>
            <a:tailEnd/>
          </a:ln>
        </p:spPr>
        <p:txBody>
          <a:bodyPr wrap="none" anchor="ctr"/>
          <a:lstStyle/>
          <a:p>
            <a:endParaRPr lang="en-US"/>
          </a:p>
        </p:txBody>
      </p:sp>
      <p:sp>
        <p:nvSpPr>
          <p:cNvPr id="37893" name="AutoShape 14"/>
          <p:cNvSpPr>
            <a:spLocks noChangeArrowheads="1"/>
          </p:cNvSpPr>
          <p:nvPr/>
        </p:nvSpPr>
        <p:spPr bwMode="auto">
          <a:xfrm rot="5418089">
            <a:off x="3244056" y="3151982"/>
            <a:ext cx="581025" cy="5754688"/>
          </a:xfrm>
          <a:prstGeom prst="moon">
            <a:avLst>
              <a:gd name="adj" fmla="val 50000"/>
            </a:avLst>
          </a:prstGeom>
          <a:solidFill>
            <a:srgbClr val="33CC33"/>
          </a:solidFill>
          <a:ln w="25400">
            <a:solidFill>
              <a:srgbClr val="0000FF"/>
            </a:solidFill>
            <a:miter lim="800000"/>
            <a:headEnd/>
            <a:tailEnd/>
          </a:ln>
        </p:spPr>
        <p:txBody>
          <a:bodyPr wrap="none" anchor="ctr"/>
          <a:lstStyle/>
          <a:p>
            <a:endParaRPr lang="en-US"/>
          </a:p>
        </p:txBody>
      </p:sp>
      <p:sp>
        <p:nvSpPr>
          <p:cNvPr id="37894" name="Rectangle 15"/>
          <p:cNvSpPr>
            <a:spLocks noChangeArrowheads="1"/>
          </p:cNvSpPr>
          <p:nvPr/>
        </p:nvSpPr>
        <p:spPr bwMode="auto">
          <a:xfrm>
            <a:off x="4246563" y="5626100"/>
            <a:ext cx="700087" cy="266700"/>
          </a:xfrm>
          <a:prstGeom prst="rect">
            <a:avLst/>
          </a:prstGeom>
          <a:solidFill>
            <a:srgbClr val="33CCCC"/>
          </a:solidFill>
          <a:ln w="25400">
            <a:solidFill>
              <a:srgbClr val="0000FF"/>
            </a:solidFill>
            <a:miter lim="800000"/>
            <a:headEnd/>
            <a:tailEnd/>
          </a:ln>
        </p:spPr>
        <p:txBody>
          <a:bodyPr wrap="none" anchor="ctr"/>
          <a:lstStyle/>
          <a:p>
            <a:endParaRPr lang="en-US"/>
          </a:p>
        </p:txBody>
      </p:sp>
      <p:sp>
        <p:nvSpPr>
          <p:cNvPr id="37895" name="Rectangle 16"/>
          <p:cNvSpPr>
            <a:spLocks noChangeArrowheads="1"/>
          </p:cNvSpPr>
          <p:nvPr/>
        </p:nvSpPr>
        <p:spPr bwMode="auto">
          <a:xfrm>
            <a:off x="2005013" y="5611813"/>
            <a:ext cx="698500" cy="266700"/>
          </a:xfrm>
          <a:prstGeom prst="rect">
            <a:avLst/>
          </a:prstGeom>
          <a:solidFill>
            <a:srgbClr val="FF9900"/>
          </a:solidFill>
          <a:ln w="25400">
            <a:solidFill>
              <a:srgbClr val="0000FF"/>
            </a:solidFill>
            <a:miter lim="800000"/>
            <a:headEnd/>
            <a:tailEnd/>
          </a:ln>
        </p:spPr>
        <p:txBody>
          <a:bodyPr wrap="none" anchor="ctr"/>
          <a:lstStyle/>
          <a:p>
            <a:endParaRPr lang="en-US"/>
          </a:p>
        </p:txBody>
      </p:sp>
      <p:sp>
        <p:nvSpPr>
          <p:cNvPr id="37896" name="Text Box 17"/>
          <p:cNvSpPr txBox="1">
            <a:spLocks noChangeArrowheads="1"/>
          </p:cNvSpPr>
          <p:nvPr/>
        </p:nvSpPr>
        <p:spPr bwMode="auto">
          <a:xfrm>
            <a:off x="2632075" y="1517650"/>
            <a:ext cx="1676400" cy="1362075"/>
          </a:xfrm>
          <a:prstGeom prst="rect">
            <a:avLst/>
          </a:prstGeom>
          <a:noFill/>
          <a:ln w="3175">
            <a:noFill/>
            <a:miter lim="800000"/>
            <a:headEnd/>
            <a:tailEnd/>
          </a:ln>
        </p:spPr>
        <p:txBody>
          <a:bodyPr>
            <a:spAutoFit/>
          </a:bodyPr>
          <a:lstStyle/>
          <a:p>
            <a:pPr algn="ctr" eaLnBrk="0" hangingPunct="0">
              <a:lnSpc>
                <a:spcPct val="50000"/>
              </a:lnSpc>
              <a:spcBef>
                <a:spcPct val="50000"/>
              </a:spcBef>
            </a:pPr>
            <a:endParaRPr lang="en-GB" sz="1600" b="1">
              <a:solidFill>
                <a:schemeClr val="bg1"/>
              </a:solidFill>
            </a:endParaRPr>
          </a:p>
          <a:p>
            <a:pPr algn="ctr" eaLnBrk="0" hangingPunct="0">
              <a:lnSpc>
                <a:spcPct val="50000"/>
              </a:lnSpc>
              <a:spcBef>
                <a:spcPct val="50000"/>
              </a:spcBef>
            </a:pPr>
            <a:r>
              <a:rPr lang="en-GB" sz="1600" b="1">
                <a:solidFill>
                  <a:schemeClr val="bg1"/>
                </a:solidFill>
              </a:rPr>
              <a:t>Acetyl CoA</a:t>
            </a:r>
          </a:p>
          <a:p>
            <a:pPr algn="ctr" eaLnBrk="0" hangingPunct="0">
              <a:lnSpc>
                <a:spcPct val="60000"/>
              </a:lnSpc>
              <a:spcBef>
                <a:spcPct val="50000"/>
              </a:spcBef>
            </a:pPr>
            <a:r>
              <a:rPr lang="en-GB" sz="1600" b="1">
                <a:solidFill>
                  <a:schemeClr val="bg1"/>
                </a:solidFill>
              </a:rPr>
              <a:t>+</a:t>
            </a:r>
          </a:p>
          <a:p>
            <a:pPr algn="ctr" eaLnBrk="0" hangingPunct="0">
              <a:lnSpc>
                <a:spcPct val="60000"/>
              </a:lnSpc>
              <a:spcBef>
                <a:spcPct val="50000"/>
              </a:spcBef>
            </a:pPr>
            <a:r>
              <a:rPr lang="en-GB" sz="1600" b="1">
                <a:solidFill>
                  <a:schemeClr val="bg1"/>
                </a:solidFill>
              </a:rPr>
              <a:t>Choline  </a:t>
            </a:r>
          </a:p>
          <a:p>
            <a:pPr algn="ctr" eaLnBrk="0" hangingPunct="0">
              <a:spcBef>
                <a:spcPct val="50000"/>
              </a:spcBef>
            </a:pPr>
            <a:endParaRPr lang="en-GB" sz="1600" b="1">
              <a:solidFill>
                <a:schemeClr val="bg1"/>
              </a:solidFill>
            </a:endParaRPr>
          </a:p>
        </p:txBody>
      </p:sp>
      <p:sp>
        <p:nvSpPr>
          <p:cNvPr id="37897" name="AutoShape 18"/>
          <p:cNvSpPr>
            <a:spLocks noChangeArrowheads="1"/>
          </p:cNvSpPr>
          <p:nvPr/>
        </p:nvSpPr>
        <p:spPr bwMode="auto">
          <a:xfrm>
            <a:off x="3308350" y="2679700"/>
            <a:ext cx="295275" cy="566738"/>
          </a:xfrm>
          <a:prstGeom prst="downArrow">
            <a:avLst>
              <a:gd name="adj1" fmla="val 50000"/>
              <a:gd name="adj2" fmla="val 47984"/>
            </a:avLst>
          </a:prstGeom>
          <a:solidFill>
            <a:srgbClr val="0066FF"/>
          </a:solidFill>
          <a:ln w="3175">
            <a:solidFill>
              <a:schemeClr val="tx1"/>
            </a:solidFill>
            <a:miter lim="800000"/>
            <a:headEnd/>
            <a:tailEnd/>
          </a:ln>
        </p:spPr>
        <p:txBody>
          <a:bodyPr wrap="none" anchor="ctr"/>
          <a:lstStyle/>
          <a:p>
            <a:endParaRPr lang="en-US"/>
          </a:p>
        </p:txBody>
      </p:sp>
      <p:sp>
        <p:nvSpPr>
          <p:cNvPr id="37898" name="AutoShape 19"/>
          <p:cNvSpPr>
            <a:spLocks noChangeArrowheads="1"/>
          </p:cNvSpPr>
          <p:nvPr/>
        </p:nvSpPr>
        <p:spPr bwMode="auto">
          <a:xfrm>
            <a:off x="3308350" y="3602038"/>
            <a:ext cx="295275" cy="792162"/>
          </a:xfrm>
          <a:prstGeom prst="downArrow">
            <a:avLst>
              <a:gd name="adj1" fmla="val 50000"/>
              <a:gd name="adj2" fmla="val 67070"/>
            </a:avLst>
          </a:prstGeom>
          <a:solidFill>
            <a:srgbClr val="0066FF"/>
          </a:solidFill>
          <a:ln w="3175">
            <a:solidFill>
              <a:schemeClr val="tx1"/>
            </a:solidFill>
            <a:miter lim="800000"/>
            <a:headEnd/>
            <a:tailEnd/>
          </a:ln>
        </p:spPr>
        <p:txBody>
          <a:bodyPr wrap="none" anchor="ctr"/>
          <a:lstStyle/>
          <a:p>
            <a:endParaRPr lang="en-US"/>
          </a:p>
        </p:txBody>
      </p:sp>
      <p:sp>
        <p:nvSpPr>
          <p:cNvPr id="37899" name="Text Box 20"/>
          <p:cNvSpPr txBox="1">
            <a:spLocks noChangeArrowheads="1"/>
          </p:cNvSpPr>
          <p:nvPr/>
        </p:nvSpPr>
        <p:spPr bwMode="auto">
          <a:xfrm>
            <a:off x="1635125" y="4184650"/>
            <a:ext cx="1485900" cy="304800"/>
          </a:xfrm>
          <a:prstGeom prst="rect">
            <a:avLst/>
          </a:prstGeom>
          <a:noFill/>
          <a:ln w="3175">
            <a:noFill/>
            <a:miter lim="800000"/>
            <a:headEnd/>
            <a:tailEnd/>
          </a:ln>
        </p:spPr>
        <p:txBody>
          <a:bodyPr>
            <a:spAutoFit/>
          </a:bodyPr>
          <a:lstStyle/>
          <a:p>
            <a:pPr algn="ctr" eaLnBrk="0" hangingPunct="0">
              <a:spcBef>
                <a:spcPct val="50000"/>
              </a:spcBef>
            </a:pPr>
            <a:r>
              <a:rPr lang="en-GB" sz="1400" b="1">
                <a:solidFill>
                  <a:schemeClr val="bg1"/>
                </a:solidFill>
              </a:rPr>
              <a:t>M receptor</a:t>
            </a:r>
            <a:endParaRPr lang="en-GB" sz="1600" b="1">
              <a:solidFill>
                <a:schemeClr val="bg1"/>
              </a:solidFill>
            </a:endParaRPr>
          </a:p>
        </p:txBody>
      </p:sp>
      <p:sp>
        <p:nvSpPr>
          <p:cNvPr id="37900" name="Text Box 21"/>
          <p:cNvSpPr txBox="1">
            <a:spLocks noChangeArrowheads="1"/>
          </p:cNvSpPr>
          <p:nvPr/>
        </p:nvSpPr>
        <p:spPr bwMode="auto">
          <a:xfrm>
            <a:off x="3943350" y="4184650"/>
            <a:ext cx="1346200" cy="304800"/>
          </a:xfrm>
          <a:prstGeom prst="rect">
            <a:avLst/>
          </a:prstGeom>
          <a:noFill/>
          <a:ln w="3175">
            <a:noFill/>
            <a:miter lim="800000"/>
            <a:headEnd/>
            <a:tailEnd/>
          </a:ln>
        </p:spPr>
        <p:txBody>
          <a:bodyPr>
            <a:spAutoFit/>
          </a:bodyPr>
          <a:lstStyle/>
          <a:p>
            <a:pPr algn="ctr" eaLnBrk="0" hangingPunct="0">
              <a:spcBef>
                <a:spcPct val="50000"/>
              </a:spcBef>
            </a:pPr>
            <a:r>
              <a:rPr lang="en-GB" sz="1400" b="1">
                <a:solidFill>
                  <a:schemeClr val="bg1"/>
                </a:solidFill>
              </a:rPr>
              <a:t>N receptor</a:t>
            </a:r>
            <a:endParaRPr lang="en-GB" sz="1600" b="1">
              <a:solidFill>
                <a:schemeClr val="bg1"/>
              </a:solidFill>
            </a:endParaRPr>
          </a:p>
        </p:txBody>
      </p:sp>
      <p:sp>
        <p:nvSpPr>
          <p:cNvPr id="54294" name="Rectangle 22"/>
          <p:cNvSpPr>
            <a:spLocks noGrp="1" noChangeArrowheads="1"/>
          </p:cNvSpPr>
          <p:nvPr>
            <p:ph type="title"/>
          </p:nvPr>
        </p:nvSpPr>
        <p:spPr>
          <a:xfrm>
            <a:off x="225425" y="377825"/>
            <a:ext cx="8918575" cy="1006475"/>
          </a:xfrm>
        </p:spPr>
        <p:txBody>
          <a:bodyPr/>
          <a:lstStyle/>
          <a:p>
            <a:pPr>
              <a:defRPr/>
            </a:pPr>
            <a:r>
              <a:rPr lang="en-GB" sz="2900" smtClean="0"/>
              <a:t>What do acetyl-cholinesterase inhibitors do (and not do)</a:t>
            </a:r>
            <a:r>
              <a:rPr lang="en-GB" sz="3300" smtClean="0"/>
              <a:t> ?</a:t>
            </a:r>
            <a:endParaRPr lang="en-GB" smtClean="0"/>
          </a:p>
        </p:txBody>
      </p:sp>
      <p:sp>
        <p:nvSpPr>
          <p:cNvPr id="37902" name="Text Box 23"/>
          <p:cNvSpPr txBox="1">
            <a:spLocks noChangeArrowheads="1"/>
          </p:cNvSpPr>
          <p:nvPr/>
        </p:nvSpPr>
        <p:spPr bwMode="auto">
          <a:xfrm>
            <a:off x="838200" y="5105400"/>
            <a:ext cx="5041900" cy="336550"/>
          </a:xfrm>
          <a:prstGeom prst="rect">
            <a:avLst/>
          </a:prstGeom>
          <a:noFill/>
          <a:ln w="3175">
            <a:noFill/>
            <a:miter lim="800000"/>
            <a:headEnd/>
            <a:tailEnd/>
          </a:ln>
        </p:spPr>
        <p:txBody>
          <a:bodyPr>
            <a:spAutoFit/>
          </a:bodyPr>
          <a:lstStyle/>
          <a:p>
            <a:pPr algn="ctr" eaLnBrk="0" hangingPunct="0">
              <a:spcBef>
                <a:spcPct val="50000"/>
              </a:spcBef>
            </a:pPr>
            <a:r>
              <a:rPr lang="en-GB" sz="1600" b="1">
                <a:solidFill>
                  <a:schemeClr val="bg1"/>
                </a:solidFill>
              </a:rPr>
              <a:t>ACh</a:t>
            </a:r>
          </a:p>
        </p:txBody>
      </p:sp>
      <p:sp>
        <p:nvSpPr>
          <p:cNvPr id="37903" name="Text Box 24"/>
          <p:cNvSpPr txBox="1">
            <a:spLocks noChangeArrowheads="1"/>
          </p:cNvSpPr>
          <p:nvPr/>
        </p:nvSpPr>
        <p:spPr bwMode="auto">
          <a:xfrm>
            <a:off x="585788" y="1676400"/>
            <a:ext cx="1898650" cy="581025"/>
          </a:xfrm>
          <a:prstGeom prst="rect">
            <a:avLst/>
          </a:prstGeom>
          <a:noFill/>
          <a:ln w="3175">
            <a:noFill/>
            <a:miter lim="800000"/>
            <a:headEnd/>
            <a:tailEnd/>
          </a:ln>
        </p:spPr>
        <p:txBody>
          <a:bodyPr>
            <a:spAutoFit/>
          </a:bodyPr>
          <a:lstStyle/>
          <a:p>
            <a:pPr algn="ctr" eaLnBrk="0" hangingPunct="0">
              <a:spcBef>
                <a:spcPct val="50000"/>
              </a:spcBef>
            </a:pPr>
            <a:r>
              <a:rPr lang="en-GB" sz="1600" b="1">
                <a:solidFill>
                  <a:srgbClr val="FFFF00"/>
                </a:solidFill>
              </a:rPr>
              <a:t>Presynaptic nerve terminal</a:t>
            </a:r>
          </a:p>
        </p:txBody>
      </p:sp>
      <p:sp>
        <p:nvSpPr>
          <p:cNvPr id="37904" name="Text Box 25"/>
          <p:cNvSpPr txBox="1">
            <a:spLocks noChangeArrowheads="1"/>
          </p:cNvSpPr>
          <p:nvPr/>
        </p:nvSpPr>
        <p:spPr bwMode="auto">
          <a:xfrm>
            <a:off x="31750" y="5281613"/>
            <a:ext cx="1939925" cy="581025"/>
          </a:xfrm>
          <a:prstGeom prst="rect">
            <a:avLst/>
          </a:prstGeom>
          <a:noFill/>
          <a:ln w="3175">
            <a:noFill/>
            <a:miter lim="800000"/>
            <a:headEnd/>
            <a:tailEnd/>
          </a:ln>
        </p:spPr>
        <p:txBody>
          <a:bodyPr>
            <a:spAutoFit/>
          </a:bodyPr>
          <a:lstStyle/>
          <a:p>
            <a:pPr algn="ctr" eaLnBrk="0" hangingPunct="0">
              <a:spcBef>
                <a:spcPct val="50000"/>
              </a:spcBef>
            </a:pPr>
            <a:r>
              <a:rPr lang="en-GB" sz="1600" b="1">
                <a:solidFill>
                  <a:srgbClr val="FFFF00"/>
                </a:solidFill>
              </a:rPr>
              <a:t>Postsynaptic </a:t>
            </a:r>
            <a:br>
              <a:rPr lang="en-GB" sz="1600" b="1">
                <a:solidFill>
                  <a:srgbClr val="FFFF00"/>
                </a:solidFill>
              </a:rPr>
            </a:br>
            <a:r>
              <a:rPr lang="en-GB" sz="1600" b="1">
                <a:solidFill>
                  <a:srgbClr val="FFFF00"/>
                </a:solidFill>
              </a:rPr>
              <a:t>nerve terminal</a:t>
            </a:r>
          </a:p>
        </p:txBody>
      </p:sp>
      <p:sp>
        <p:nvSpPr>
          <p:cNvPr id="37905" name="Text Box 26"/>
          <p:cNvSpPr txBox="1">
            <a:spLocks noChangeArrowheads="1"/>
          </p:cNvSpPr>
          <p:nvPr/>
        </p:nvSpPr>
        <p:spPr bwMode="auto">
          <a:xfrm>
            <a:off x="3417888" y="2768600"/>
            <a:ext cx="901700" cy="336550"/>
          </a:xfrm>
          <a:prstGeom prst="rect">
            <a:avLst/>
          </a:prstGeom>
          <a:noFill/>
          <a:ln w="3175">
            <a:noFill/>
            <a:miter lim="800000"/>
            <a:headEnd/>
            <a:tailEnd/>
          </a:ln>
        </p:spPr>
        <p:txBody>
          <a:bodyPr>
            <a:spAutoFit/>
          </a:bodyPr>
          <a:lstStyle/>
          <a:p>
            <a:pPr algn="ctr" eaLnBrk="0" hangingPunct="0">
              <a:spcBef>
                <a:spcPct val="50000"/>
              </a:spcBef>
            </a:pPr>
            <a:r>
              <a:rPr lang="en-GB" sz="1600" b="1">
                <a:solidFill>
                  <a:schemeClr val="bg1"/>
                </a:solidFill>
              </a:rPr>
              <a:t> CAT</a:t>
            </a:r>
          </a:p>
        </p:txBody>
      </p:sp>
      <p:grpSp>
        <p:nvGrpSpPr>
          <p:cNvPr id="3" name="Group 27"/>
          <p:cNvGrpSpPr>
            <a:grpSpLocks/>
          </p:cNvGrpSpPr>
          <p:nvPr/>
        </p:nvGrpSpPr>
        <p:grpSpPr bwMode="auto">
          <a:xfrm>
            <a:off x="3517900" y="4946650"/>
            <a:ext cx="2854325" cy="463550"/>
            <a:chOff x="2216" y="3116"/>
            <a:chExt cx="2342" cy="292"/>
          </a:xfrm>
        </p:grpSpPr>
        <p:sp>
          <p:nvSpPr>
            <p:cNvPr id="37920" name="Text Box 28"/>
            <p:cNvSpPr txBox="1">
              <a:spLocks noChangeArrowheads="1"/>
            </p:cNvSpPr>
            <p:nvPr/>
          </p:nvSpPr>
          <p:spPr bwMode="auto">
            <a:xfrm>
              <a:off x="2216" y="3116"/>
              <a:ext cx="1912" cy="212"/>
            </a:xfrm>
            <a:prstGeom prst="rect">
              <a:avLst/>
            </a:prstGeom>
            <a:noFill/>
            <a:ln w="3175">
              <a:noFill/>
              <a:miter lim="800000"/>
              <a:headEnd/>
              <a:tailEnd/>
            </a:ln>
          </p:spPr>
          <p:txBody>
            <a:bodyPr>
              <a:spAutoFit/>
            </a:bodyPr>
            <a:lstStyle/>
            <a:p>
              <a:pPr algn="ctr" eaLnBrk="0" hangingPunct="0">
                <a:spcBef>
                  <a:spcPct val="50000"/>
                </a:spcBef>
              </a:pPr>
              <a:r>
                <a:rPr lang="en-GB" sz="1600" b="1">
                  <a:solidFill>
                    <a:schemeClr val="bg1"/>
                  </a:solidFill>
                </a:rPr>
                <a:t>Acetylcholinesterase </a:t>
              </a:r>
            </a:p>
          </p:txBody>
        </p:sp>
        <p:sp>
          <p:nvSpPr>
            <p:cNvPr id="37921" name="AutoShape 29"/>
            <p:cNvSpPr>
              <a:spLocks noChangeArrowheads="1"/>
            </p:cNvSpPr>
            <p:nvPr/>
          </p:nvSpPr>
          <p:spPr bwMode="auto">
            <a:xfrm rot="-5388472">
              <a:off x="3395" y="2246"/>
              <a:ext cx="95" cy="2230"/>
            </a:xfrm>
            <a:prstGeom prst="downArrow">
              <a:avLst>
                <a:gd name="adj1" fmla="val 50000"/>
                <a:gd name="adj2" fmla="val 586842"/>
              </a:avLst>
            </a:prstGeom>
            <a:solidFill>
              <a:srgbClr val="0066FF"/>
            </a:solidFill>
            <a:ln w="3175">
              <a:solidFill>
                <a:schemeClr val="tx1"/>
              </a:solidFill>
              <a:miter lim="800000"/>
              <a:headEnd/>
              <a:tailEnd/>
            </a:ln>
          </p:spPr>
          <p:txBody>
            <a:bodyPr wrap="none" anchor="ctr"/>
            <a:lstStyle/>
            <a:p>
              <a:endParaRPr lang="en-US"/>
            </a:p>
          </p:txBody>
        </p:sp>
      </p:grpSp>
      <p:sp>
        <p:nvSpPr>
          <p:cNvPr id="54302" name="Text Box 30"/>
          <p:cNvSpPr txBox="1">
            <a:spLocks noChangeArrowheads="1"/>
          </p:cNvSpPr>
          <p:nvPr/>
        </p:nvSpPr>
        <p:spPr bwMode="auto">
          <a:xfrm>
            <a:off x="5727700" y="5003800"/>
            <a:ext cx="1981200" cy="581025"/>
          </a:xfrm>
          <a:prstGeom prst="rect">
            <a:avLst/>
          </a:prstGeom>
          <a:noFill/>
          <a:ln w="3175">
            <a:noFill/>
            <a:miter lim="800000"/>
            <a:headEnd/>
            <a:tailEnd/>
          </a:ln>
        </p:spPr>
        <p:txBody>
          <a:bodyPr>
            <a:spAutoFit/>
          </a:bodyPr>
          <a:lstStyle/>
          <a:p>
            <a:pPr algn="ctr" eaLnBrk="0" hangingPunct="0">
              <a:spcBef>
                <a:spcPct val="50000"/>
              </a:spcBef>
            </a:pPr>
            <a:r>
              <a:rPr lang="en-GB" sz="1600" b="1">
                <a:solidFill>
                  <a:schemeClr val="bg1"/>
                </a:solidFill>
              </a:rPr>
              <a:t>Choline +</a:t>
            </a:r>
            <a:br>
              <a:rPr lang="en-GB" sz="1600" b="1">
                <a:solidFill>
                  <a:schemeClr val="bg1"/>
                </a:solidFill>
              </a:rPr>
            </a:br>
            <a:r>
              <a:rPr lang="en-GB" sz="1600" b="1">
                <a:solidFill>
                  <a:schemeClr val="bg1"/>
                </a:solidFill>
              </a:rPr>
              <a:t>acetate</a:t>
            </a:r>
          </a:p>
        </p:txBody>
      </p:sp>
      <p:grpSp>
        <p:nvGrpSpPr>
          <p:cNvPr id="4" name="Group 31"/>
          <p:cNvGrpSpPr>
            <a:grpSpLocks/>
          </p:cNvGrpSpPr>
          <p:nvPr/>
        </p:nvGrpSpPr>
        <p:grpSpPr bwMode="auto">
          <a:xfrm>
            <a:off x="7324725" y="1609725"/>
            <a:ext cx="1654175" cy="2414588"/>
            <a:chOff x="4614" y="1014"/>
            <a:chExt cx="1042" cy="2346"/>
          </a:xfrm>
        </p:grpSpPr>
        <p:sp>
          <p:nvSpPr>
            <p:cNvPr id="37918" name="Rectangle 32"/>
            <p:cNvSpPr>
              <a:spLocks noChangeArrowheads="1"/>
            </p:cNvSpPr>
            <p:nvPr/>
          </p:nvSpPr>
          <p:spPr bwMode="auto">
            <a:xfrm>
              <a:off x="4614" y="1014"/>
              <a:ext cx="1042" cy="2346"/>
            </a:xfrm>
            <a:prstGeom prst="rect">
              <a:avLst/>
            </a:prstGeom>
            <a:solidFill>
              <a:srgbClr val="0066FF"/>
            </a:solidFill>
            <a:ln w="3175">
              <a:noFill/>
              <a:miter lim="800000"/>
              <a:headEnd/>
              <a:tailEnd/>
            </a:ln>
          </p:spPr>
          <p:txBody>
            <a:bodyPr wrap="none" anchor="ctr"/>
            <a:lstStyle/>
            <a:p>
              <a:endParaRPr lang="en-US"/>
            </a:p>
          </p:txBody>
        </p:sp>
        <p:sp>
          <p:nvSpPr>
            <p:cNvPr id="37919" name="Text Box 33"/>
            <p:cNvSpPr txBox="1">
              <a:spLocks noChangeArrowheads="1"/>
            </p:cNvSpPr>
            <p:nvPr/>
          </p:nvSpPr>
          <p:spPr bwMode="auto">
            <a:xfrm rot="-22630">
              <a:off x="4615" y="1014"/>
              <a:ext cx="1027" cy="2337"/>
            </a:xfrm>
            <a:prstGeom prst="rect">
              <a:avLst/>
            </a:prstGeom>
            <a:noFill/>
            <a:ln w="3175">
              <a:noFill/>
              <a:miter lim="800000"/>
              <a:headEnd/>
              <a:tailEnd/>
            </a:ln>
          </p:spPr>
          <p:txBody>
            <a:bodyPr>
              <a:spAutoFit/>
            </a:bodyPr>
            <a:lstStyle/>
            <a:p>
              <a:pPr algn="ctr" eaLnBrk="0" hangingPunct="0">
                <a:spcBef>
                  <a:spcPct val="50000"/>
                </a:spcBef>
              </a:pPr>
              <a:r>
                <a:rPr lang="en-GB" sz="1600" b="1">
                  <a:solidFill>
                    <a:srgbClr val="FFFF00"/>
                  </a:solidFill>
                </a:rPr>
                <a:t>Limitations</a:t>
              </a:r>
              <a:endParaRPr lang="en-GB" sz="1600" b="1">
                <a:solidFill>
                  <a:schemeClr val="bg1"/>
                </a:solidFill>
              </a:endParaRPr>
            </a:p>
            <a:p>
              <a:pPr eaLnBrk="0" hangingPunct="0">
                <a:spcBef>
                  <a:spcPct val="50000"/>
                </a:spcBef>
                <a:buClr>
                  <a:srgbClr val="FFFF00"/>
                </a:buClr>
                <a:buFontTx/>
                <a:buChar char="•"/>
              </a:pPr>
              <a:r>
                <a:rPr lang="en-GB" sz="1600" b="1">
                  <a:solidFill>
                    <a:schemeClr val="bg1"/>
                  </a:solidFill>
                </a:rPr>
                <a:t> </a:t>
              </a:r>
              <a:r>
                <a:rPr lang="en-GB" sz="1400" b="1">
                  <a:solidFill>
                    <a:schemeClr val="bg1"/>
                  </a:solidFill>
                </a:rPr>
                <a:t>Symptomatic improvement only</a:t>
              </a:r>
            </a:p>
            <a:p>
              <a:pPr eaLnBrk="0" hangingPunct="0">
                <a:spcBef>
                  <a:spcPct val="50000"/>
                </a:spcBef>
                <a:buClr>
                  <a:srgbClr val="FFFF00"/>
                </a:buClr>
                <a:buFontTx/>
                <a:buChar char="•"/>
              </a:pPr>
              <a:r>
                <a:rPr lang="en-GB" sz="1400" b="1">
                  <a:solidFill>
                    <a:schemeClr val="bg1"/>
                  </a:solidFill>
                </a:rPr>
                <a:t> Gradual loss of efficacy </a:t>
              </a:r>
            </a:p>
            <a:p>
              <a:pPr eaLnBrk="0" hangingPunct="0">
                <a:spcBef>
                  <a:spcPct val="50000"/>
                </a:spcBef>
                <a:buClr>
                  <a:srgbClr val="FFFF00"/>
                </a:buClr>
                <a:buFontTx/>
                <a:buChar char="•"/>
              </a:pPr>
              <a:r>
                <a:rPr lang="en-GB" sz="1400" b="1">
                  <a:solidFill>
                    <a:schemeClr val="bg1"/>
                  </a:solidFill>
                </a:rPr>
                <a:t> Potential for tolerance with repeated doses</a:t>
              </a:r>
            </a:p>
          </p:txBody>
        </p:sp>
      </p:grpSp>
      <p:grpSp>
        <p:nvGrpSpPr>
          <p:cNvPr id="5" name="Group 34"/>
          <p:cNvGrpSpPr>
            <a:grpSpLocks/>
          </p:cNvGrpSpPr>
          <p:nvPr/>
        </p:nvGrpSpPr>
        <p:grpSpPr bwMode="auto">
          <a:xfrm>
            <a:off x="4864100" y="4743450"/>
            <a:ext cx="1168400" cy="1168400"/>
            <a:chOff x="2360" y="2988"/>
            <a:chExt cx="736" cy="736"/>
          </a:xfrm>
        </p:grpSpPr>
        <p:sp>
          <p:nvSpPr>
            <p:cNvPr id="37916" name="Line 35"/>
            <p:cNvSpPr>
              <a:spLocks noChangeShapeType="1"/>
            </p:cNvSpPr>
            <p:nvPr/>
          </p:nvSpPr>
          <p:spPr bwMode="auto">
            <a:xfrm flipV="1">
              <a:off x="2360" y="3111"/>
              <a:ext cx="736" cy="425"/>
            </a:xfrm>
            <a:prstGeom prst="line">
              <a:avLst/>
            </a:prstGeom>
            <a:noFill/>
            <a:ln w="38100">
              <a:solidFill>
                <a:srgbClr val="FF0000"/>
              </a:solidFill>
              <a:round/>
              <a:headEnd/>
              <a:tailEnd/>
            </a:ln>
          </p:spPr>
          <p:txBody>
            <a:bodyPr wrap="none" anchor="ctr"/>
            <a:lstStyle/>
            <a:p>
              <a:endParaRPr lang="en-GB"/>
            </a:p>
          </p:txBody>
        </p:sp>
        <p:sp>
          <p:nvSpPr>
            <p:cNvPr id="37917" name="Line 36"/>
            <p:cNvSpPr>
              <a:spLocks noChangeShapeType="1"/>
            </p:cNvSpPr>
            <p:nvPr/>
          </p:nvSpPr>
          <p:spPr bwMode="auto">
            <a:xfrm rot="3712971" flipV="1">
              <a:off x="2344" y="3143"/>
              <a:ext cx="736" cy="425"/>
            </a:xfrm>
            <a:prstGeom prst="line">
              <a:avLst/>
            </a:prstGeom>
            <a:noFill/>
            <a:ln w="38100">
              <a:solidFill>
                <a:srgbClr val="FF0000"/>
              </a:solidFill>
              <a:round/>
              <a:headEnd/>
              <a:tailEnd/>
            </a:ln>
          </p:spPr>
          <p:txBody>
            <a:bodyPr wrap="none" anchor="ctr"/>
            <a:lstStyle/>
            <a:p>
              <a:endParaRPr lang="en-GB"/>
            </a:p>
          </p:txBody>
        </p:sp>
      </p:grpSp>
      <p:sp>
        <p:nvSpPr>
          <p:cNvPr id="37910" name="Text Box 37"/>
          <p:cNvSpPr txBox="1">
            <a:spLocks noChangeArrowheads="1"/>
          </p:cNvSpPr>
          <p:nvPr/>
        </p:nvSpPr>
        <p:spPr bwMode="auto">
          <a:xfrm>
            <a:off x="2492375" y="3206750"/>
            <a:ext cx="2312988" cy="336550"/>
          </a:xfrm>
          <a:prstGeom prst="rect">
            <a:avLst/>
          </a:prstGeom>
          <a:noFill/>
          <a:ln w="3175">
            <a:noFill/>
            <a:miter lim="800000"/>
            <a:headEnd/>
            <a:tailEnd/>
          </a:ln>
        </p:spPr>
        <p:txBody>
          <a:bodyPr>
            <a:spAutoFit/>
          </a:bodyPr>
          <a:lstStyle/>
          <a:p>
            <a:pPr algn="ctr" eaLnBrk="0" hangingPunct="0">
              <a:spcBef>
                <a:spcPct val="50000"/>
              </a:spcBef>
            </a:pPr>
            <a:r>
              <a:rPr lang="en-GB" sz="1600" b="1">
                <a:solidFill>
                  <a:schemeClr val="bg1"/>
                </a:solidFill>
              </a:rPr>
              <a:t>Acetylcholine (ACh)</a:t>
            </a:r>
          </a:p>
        </p:txBody>
      </p:sp>
      <p:grpSp>
        <p:nvGrpSpPr>
          <p:cNvPr id="6" name="Group 38"/>
          <p:cNvGrpSpPr>
            <a:grpSpLocks/>
          </p:cNvGrpSpPr>
          <p:nvPr/>
        </p:nvGrpSpPr>
        <p:grpSpPr bwMode="auto">
          <a:xfrm>
            <a:off x="4914900" y="1676400"/>
            <a:ext cx="2062163" cy="3262313"/>
            <a:chOff x="3096" y="1056"/>
            <a:chExt cx="1299" cy="2055"/>
          </a:xfrm>
        </p:grpSpPr>
        <p:grpSp>
          <p:nvGrpSpPr>
            <p:cNvPr id="37912" name="Group 39"/>
            <p:cNvGrpSpPr>
              <a:grpSpLocks/>
            </p:cNvGrpSpPr>
            <p:nvPr/>
          </p:nvGrpSpPr>
          <p:grpSpPr bwMode="auto">
            <a:xfrm>
              <a:off x="3096" y="2008"/>
              <a:ext cx="896" cy="1103"/>
              <a:chOff x="3096" y="2008"/>
              <a:chExt cx="896" cy="1103"/>
            </a:xfrm>
          </p:grpSpPr>
          <p:sp>
            <p:nvSpPr>
              <p:cNvPr id="37914" name="Rectangle 40"/>
              <p:cNvSpPr>
                <a:spLocks noChangeArrowheads="1"/>
              </p:cNvSpPr>
              <p:nvPr/>
            </p:nvSpPr>
            <p:spPr bwMode="auto">
              <a:xfrm>
                <a:off x="3096" y="2008"/>
                <a:ext cx="896" cy="632"/>
              </a:xfrm>
              <a:prstGeom prst="rect">
                <a:avLst/>
              </a:prstGeom>
              <a:solidFill>
                <a:srgbClr val="0066FF"/>
              </a:solidFill>
              <a:ln w="3175">
                <a:noFill/>
                <a:miter lim="800000"/>
                <a:headEnd/>
                <a:tailEnd/>
              </a:ln>
            </p:spPr>
            <p:txBody>
              <a:bodyPr wrap="none" anchor="ctr"/>
              <a:lstStyle/>
              <a:p>
                <a:pPr algn="ctr" eaLnBrk="0" hangingPunct="0"/>
                <a:r>
                  <a:rPr lang="en-GB" sz="1600" b="1">
                    <a:solidFill>
                      <a:schemeClr val="bg1"/>
                    </a:solidFill>
                  </a:rPr>
                  <a:t>AChEI </a:t>
                </a:r>
                <a:br>
                  <a:rPr lang="en-GB" sz="1600" b="1">
                    <a:solidFill>
                      <a:schemeClr val="bg1"/>
                    </a:solidFill>
                  </a:rPr>
                </a:br>
                <a:r>
                  <a:rPr lang="en-GB" sz="1400" b="1">
                    <a:solidFill>
                      <a:schemeClr val="bg1"/>
                    </a:solidFill>
                  </a:rPr>
                  <a:t>(donepezil, </a:t>
                </a:r>
                <a:br>
                  <a:rPr lang="en-GB" sz="1400" b="1">
                    <a:solidFill>
                      <a:schemeClr val="bg1"/>
                    </a:solidFill>
                  </a:rPr>
                </a:br>
                <a:r>
                  <a:rPr lang="en-GB" sz="1400" b="1">
                    <a:solidFill>
                      <a:schemeClr val="bg1"/>
                    </a:solidFill>
                  </a:rPr>
                  <a:t>rivastigmine and </a:t>
                </a:r>
              </a:p>
              <a:p>
                <a:pPr algn="ctr" eaLnBrk="0" hangingPunct="0"/>
                <a:r>
                  <a:rPr lang="en-GB" sz="1400" b="1">
                    <a:solidFill>
                      <a:schemeClr val="bg1"/>
                    </a:solidFill>
                  </a:rPr>
                  <a:t>galanthamine)</a:t>
                </a:r>
              </a:p>
            </p:txBody>
          </p:sp>
          <p:sp>
            <p:nvSpPr>
              <p:cNvPr id="37915" name="AutoShape 41"/>
              <p:cNvSpPr>
                <a:spLocks noChangeArrowheads="1"/>
              </p:cNvSpPr>
              <p:nvPr/>
            </p:nvSpPr>
            <p:spPr bwMode="auto">
              <a:xfrm>
                <a:off x="3360" y="2640"/>
                <a:ext cx="306" cy="471"/>
              </a:xfrm>
              <a:prstGeom prst="downArrow">
                <a:avLst>
                  <a:gd name="adj1" fmla="val 50000"/>
                  <a:gd name="adj2" fmla="val 38480"/>
                </a:avLst>
              </a:prstGeom>
              <a:solidFill>
                <a:srgbClr val="0066FF"/>
              </a:solidFill>
              <a:ln w="3175">
                <a:noFill/>
                <a:miter lim="800000"/>
                <a:headEnd/>
                <a:tailEnd/>
              </a:ln>
            </p:spPr>
            <p:txBody>
              <a:bodyPr wrap="none" anchor="ctr"/>
              <a:lstStyle/>
              <a:p>
                <a:endParaRPr lang="en-US"/>
              </a:p>
            </p:txBody>
          </p:sp>
        </p:grpSp>
        <p:sp>
          <p:nvSpPr>
            <p:cNvPr id="37913" name="Text Box 42"/>
            <p:cNvSpPr txBox="1">
              <a:spLocks noChangeArrowheads="1"/>
            </p:cNvSpPr>
            <p:nvPr/>
          </p:nvSpPr>
          <p:spPr bwMode="auto">
            <a:xfrm>
              <a:off x="3131" y="1056"/>
              <a:ext cx="1264" cy="460"/>
            </a:xfrm>
            <a:prstGeom prst="rect">
              <a:avLst/>
            </a:prstGeom>
            <a:noFill/>
            <a:ln w="3175">
              <a:noFill/>
              <a:miter lim="800000"/>
              <a:headEnd/>
              <a:tailEnd/>
            </a:ln>
          </p:spPr>
          <p:txBody>
            <a:bodyPr>
              <a:spAutoFit/>
            </a:bodyPr>
            <a:lstStyle/>
            <a:p>
              <a:pPr eaLnBrk="0" hangingPunct="0">
                <a:spcBef>
                  <a:spcPct val="50000"/>
                </a:spcBef>
              </a:pPr>
              <a:r>
                <a:rPr lang="en-GB" sz="1400" b="1">
                  <a:solidFill>
                    <a:srgbClr val="66FFFF"/>
                  </a:solidFill>
                </a:rPr>
                <a:t>AChEI = acetylcholinesterase inhibitors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4302"/>
                                        </p:tgtEl>
                                        <p:attrNameLst>
                                          <p:attrName>style.visibility</p:attrName>
                                        </p:attrNameLst>
                                      </p:cBhvr>
                                      <p:to>
                                        <p:strVal val="visible"/>
                                      </p:to>
                                    </p:set>
                                    <p:animEffect transition="in" filter="dissolve">
                                      <p:cBhvr>
                                        <p:cTn id="11" dur="500"/>
                                        <p:tgtEl>
                                          <p:spTgt spid="5430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ox(ou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02"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defRPr/>
            </a:pPr>
            <a:r>
              <a:rPr lang="en-GB" smtClean="0"/>
              <a:t>Other effects</a:t>
            </a:r>
          </a:p>
        </p:txBody>
      </p:sp>
      <p:sp>
        <p:nvSpPr>
          <p:cNvPr id="56323" name="Rectangle 3"/>
          <p:cNvSpPr>
            <a:spLocks noGrp="1" noChangeArrowheads="1"/>
          </p:cNvSpPr>
          <p:nvPr>
            <p:ph type="body" idx="1"/>
          </p:nvPr>
        </p:nvSpPr>
        <p:spPr>
          <a:xfrm>
            <a:off x="381000" y="1524000"/>
            <a:ext cx="4335463" cy="4572000"/>
          </a:xfrm>
        </p:spPr>
        <p:txBody>
          <a:bodyPr/>
          <a:lstStyle/>
          <a:p>
            <a:pPr>
              <a:defRPr/>
            </a:pPr>
            <a:r>
              <a:rPr lang="en-GB" smtClean="0"/>
              <a:t>Butyl-cholinesterase (Rivastigmine)</a:t>
            </a:r>
          </a:p>
          <a:p>
            <a:pPr>
              <a:defRPr/>
            </a:pPr>
            <a:endParaRPr lang="en-GB" smtClean="0"/>
          </a:p>
          <a:p>
            <a:pPr>
              <a:defRPr/>
            </a:pPr>
            <a:r>
              <a:rPr lang="en-GB" smtClean="0"/>
              <a:t>Allosteric Potentiating Ligand (Galanthamine)</a:t>
            </a:r>
          </a:p>
        </p:txBody>
      </p:sp>
      <p:pic>
        <p:nvPicPr>
          <p:cNvPr id="38916" name="Picture 4" descr="scan"/>
          <p:cNvPicPr>
            <a:picLocks noChangeAspect="1" noChangeArrowheads="1"/>
          </p:cNvPicPr>
          <p:nvPr/>
        </p:nvPicPr>
        <p:blipFill>
          <a:blip r:embed="rId3" cstate="print"/>
          <a:srcRect/>
          <a:stretch>
            <a:fillRect/>
          </a:stretch>
        </p:blipFill>
        <p:spPr bwMode="auto">
          <a:xfrm>
            <a:off x="5219700" y="2349500"/>
            <a:ext cx="3179763" cy="2805113"/>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a:defRPr/>
            </a:pPr>
            <a:r>
              <a:rPr lang="en-GB" sz="3200" smtClean="0"/>
              <a:t>New drugs being developed which affect the cholinergic system</a:t>
            </a:r>
          </a:p>
        </p:txBody>
      </p:sp>
      <p:sp>
        <p:nvSpPr>
          <p:cNvPr id="60419" name="Rectangle 3"/>
          <p:cNvSpPr>
            <a:spLocks noGrp="1" noChangeArrowheads="1"/>
          </p:cNvSpPr>
          <p:nvPr>
            <p:ph type="body" idx="1"/>
          </p:nvPr>
        </p:nvSpPr>
        <p:spPr/>
        <p:txBody>
          <a:bodyPr/>
          <a:lstStyle/>
          <a:p>
            <a:pPr>
              <a:lnSpc>
                <a:spcPct val="81000"/>
              </a:lnSpc>
              <a:defRPr/>
            </a:pPr>
            <a:r>
              <a:rPr lang="en-GB" sz="1400" smtClean="0"/>
              <a:t>Dimebon</a:t>
            </a:r>
          </a:p>
          <a:p>
            <a:pPr lvl="1">
              <a:lnSpc>
                <a:spcPct val="80000"/>
              </a:lnSpc>
              <a:defRPr/>
            </a:pPr>
            <a:r>
              <a:rPr lang="en-GB" sz="1200" smtClean="0"/>
              <a:t>Entering Phase 3</a:t>
            </a:r>
          </a:p>
          <a:p>
            <a:pPr lvl="1">
              <a:lnSpc>
                <a:spcPct val="80000"/>
              </a:lnSpc>
              <a:defRPr/>
            </a:pPr>
            <a:r>
              <a:rPr lang="en-GB" sz="1200" smtClean="0"/>
              <a:t>Also mitochondrial protection and NMDA antagonist.</a:t>
            </a:r>
          </a:p>
          <a:p>
            <a:pPr lvl="1">
              <a:lnSpc>
                <a:spcPct val="80000"/>
              </a:lnSpc>
              <a:defRPr/>
            </a:pPr>
            <a:endParaRPr lang="en-GB" sz="1200" smtClean="0"/>
          </a:p>
          <a:p>
            <a:pPr>
              <a:lnSpc>
                <a:spcPct val="81000"/>
              </a:lnSpc>
              <a:defRPr/>
            </a:pPr>
            <a:r>
              <a:rPr lang="en-GB" sz="1400" smtClean="0"/>
              <a:t>More specific </a:t>
            </a:r>
            <a:r>
              <a:rPr lang="en-GB" sz="1400" smtClean="0">
                <a:latin typeface="Symbol" pitchFamily="18" charset="2"/>
              </a:rPr>
              <a:t>a</a:t>
            </a:r>
            <a:r>
              <a:rPr lang="en-GB" sz="1400" smtClean="0"/>
              <a:t>7 agonists</a:t>
            </a:r>
          </a:p>
          <a:p>
            <a:pPr>
              <a:lnSpc>
                <a:spcPct val="81000"/>
              </a:lnSpc>
              <a:defRPr/>
            </a:pPr>
            <a:endParaRPr lang="en-GB" sz="1400" smtClean="0"/>
          </a:p>
          <a:p>
            <a:pPr>
              <a:lnSpc>
                <a:spcPct val="81000"/>
              </a:lnSpc>
              <a:defRPr/>
            </a:pPr>
            <a:r>
              <a:rPr lang="en-GB" sz="1400" smtClean="0"/>
              <a:t>Agonists on </a:t>
            </a:r>
            <a:r>
              <a:rPr lang="en-GB" sz="1400" smtClean="0">
                <a:latin typeface="Symbol" pitchFamily="18" charset="2"/>
              </a:rPr>
              <a:t>b</a:t>
            </a:r>
            <a:r>
              <a:rPr lang="en-GB" sz="1400" smtClean="0"/>
              <a:t>4</a:t>
            </a:r>
            <a:r>
              <a:rPr lang="en-GB" sz="1400" smtClean="0">
                <a:latin typeface="Symbol" pitchFamily="18" charset="2"/>
              </a:rPr>
              <a:t>a</a:t>
            </a:r>
            <a:r>
              <a:rPr lang="en-GB" sz="1400" smtClean="0"/>
              <a:t>2 nicotinic receptors</a:t>
            </a:r>
          </a:p>
          <a:p>
            <a:pPr>
              <a:lnSpc>
                <a:spcPct val="81000"/>
              </a:lnSpc>
              <a:defRPr/>
            </a:pPr>
            <a:endParaRPr lang="en-GB" sz="1400" smtClean="0"/>
          </a:p>
          <a:p>
            <a:pPr>
              <a:lnSpc>
                <a:spcPct val="81000"/>
              </a:lnSpc>
              <a:defRPr/>
            </a:pPr>
            <a:r>
              <a:rPr lang="en-GB" sz="1400" smtClean="0"/>
              <a:t>Other cholinesterase inhibitors</a:t>
            </a:r>
          </a:p>
          <a:p>
            <a:pPr>
              <a:lnSpc>
                <a:spcPct val="81000"/>
              </a:lnSpc>
              <a:defRPr/>
            </a:pPr>
            <a:endParaRPr lang="en-GB" sz="1400" smtClean="0"/>
          </a:p>
          <a:p>
            <a:pPr>
              <a:lnSpc>
                <a:spcPct val="81000"/>
              </a:lnSpc>
              <a:defRPr/>
            </a:pPr>
            <a:r>
              <a:rPr lang="en-GB" sz="1400" smtClean="0"/>
              <a:t>Other receptor targets that lead to increase cholinergic transmission</a:t>
            </a:r>
          </a:p>
          <a:p>
            <a:pPr lvl="1">
              <a:lnSpc>
                <a:spcPct val="80000"/>
              </a:lnSpc>
              <a:defRPr/>
            </a:pPr>
            <a:r>
              <a:rPr lang="en-GB" sz="1200" smtClean="0"/>
              <a:t>H3 antagonists</a:t>
            </a:r>
          </a:p>
          <a:p>
            <a:pPr lvl="1">
              <a:lnSpc>
                <a:spcPct val="80000"/>
              </a:lnSpc>
              <a:defRPr/>
            </a:pPr>
            <a:r>
              <a:rPr lang="en-GB" sz="1200" smtClean="0"/>
              <a:t>5HT4 agonists</a:t>
            </a:r>
          </a:p>
          <a:p>
            <a:pPr>
              <a:lnSpc>
                <a:spcPct val="81000"/>
              </a:lnSpc>
              <a:defRPr/>
            </a:pPr>
            <a:endParaRPr lang="en-GB" sz="1400" smtClean="0"/>
          </a:p>
          <a:p>
            <a:pPr>
              <a:lnSpc>
                <a:spcPct val="81000"/>
              </a:lnSpc>
              <a:defRPr/>
            </a:pPr>
            <a:r>
              <a:rPr lang="en-GB" sz="1400" smtClean="0"/>
              <a:t>Other vehicles and dosing regimes for current therapies</a:t>
            </a:r>
          </a:p>
          <a:p>
            <a:pPr lvl="1">
              <a:lnSpc>
                <a:spcPct val="80000"/>
              </a:lnSpc>
              <a:defRPr/>
            </a:pPr>
            <a:r>
              <a:rPr lang="en-GB" sz="1200" smtClean="0"/>
              <a:t>Higher dose donepezil</a:t>
            </a:r>
          </a:p>
          <a:p>
            <a:pPr lvl="1">
              <a:lnSpc>
                <a:spcPct val="80000"/>
              </a:lnSpc>
              <a:defRPr/>
            </a:pPr>
            <a:r>
              <a:rPr lang="en-GB" sz="1200" smtClean="0"/>
              <a:t>Rivastigmine patches</a:t>
            </a:r>
          </a:p>
          <a:p>
            <a:pPr lvl="1">
              <a:lnSpc>
                <a:spcPct val="80000"/>
              </a:lnSpc>
              <a:defRPr/>
            </a:pPr>
            <a:r>
              <a:rPr lang="en-GB" sz="1200" smtClean="0"/>
              <a:t>Pro-drugs</a:t>
            </a:r>
          </a:p>
          <a:p>
            <a:pPr lvl="1">
              <a:lnSpc>
                <a:spcPct val="80000"/>
              </a:lnSpc>
              <a:defRPr/>
            </a:pPr>
            <a:endParaRPr lang="en-GB" sz="120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66675"/>
          <a:ext cx="9144000" cy="6838950"/>
        </p:xfrm>
        <a:graphic>
          <a:graphicData uri="http://schemas.openxmlformats.org/presentationml/2006/ole">
            <mc:AlternateContent xmlns:mc="http://schemas.openxmlformats.org/markup-compatibility/2006">
              <mc:Choice xmlns:v="urn:schemas-microsoft-com:vml" Requires="v">
                <p:oleObj spid="_x0000_s1028" name="Slide" r:id="rId4" imgW="5373360" imgH="4018680" progId="PowerPoint.Slide.8">
                  <p:embed/>
                </p:oleObj>
              </mc:Choice>
              <mc:Fallback>
                <p:oleObj name="Slide" r:id="rId4" imgW="5373360" imgH="4018680" progId="PowerPoint.Slide.8">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6675"/>
                        <a:ext cx="9144000" cy="683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414338" y="6634163"/>
            <a:ext cx="1384300" cy="215900"/>
          </a:xfrm>
          <a:prstGeom prst="rect">
            <a:avLst/>
          </a:prstGeom>
          <a:noFill/>
          <a:ln w="9525">
            <a:noFill/>
            <a:miter lim="800000"/>
            <a:headEnd/>
            <a:tailEnd/>
          </a:ln>
        </p:spPr>
        <p:txBody>
          <a:bodyPr lIns="0" tIns="0" rIns="0" bIns="0">
            <a:spAutoFit/>
          </a:bodyPr>
          <a:lstStyle/>
          <a:p>
            <a:pPr defTabSz="830263">
              <a:lnSpc>
                <a:spcPct val="97000"/>
              </a:lnSpc>
              <a:buClr>
                <a:srgbClr val="000000"/>
              </a:buClr>
              <a:buSzPct val="100000"/>
              <a:buFont typeface="Times New Roman" pitchFamily="18" charset="0"/>
              <a:buNone/>
              <a:tabLst>
                <a:tab pos="0" algn="l"/>
                <a:tab pos="830263" algn="l"/>
                <a:tab pos="1658938" algn="l"/>
                <a:tab pos="2489200" algn="l"/>
                <a:tab pos="3317875" algn="l"/>
                <a:tab pos="4148138" algn="l"/>
                <a:tab pos="4976813" algn="l"/>
                <a:tab pos="5807075" algn="l"/>
                <a:tab pos="6635750" algn="l"/>
                <a:tab pos="7466013" algn="l"/>
                <a:tab pos="8294688" algn="l"/>
                <a:tab pos="9124950" algn="l"/>
              </a:tabLst>
            </a:pPr>
            <a:r>
              <a:rPr lang="en-GB" sz="700">
                <a:latin typeface="Helvetica" pitchFamily="34" charset="0"/>
              </a:rPr>
              <a:t>Copyright restrictions may apply.</a:t>
            </a:r>
          </a:p>
        </p:txBody>
      </p:sp>
      <p:pic>
        <p:nvPicPr>
          <p:cNvPr id="40963" name="Picture 3"/>
          <p:cNvPicPr>
            <a:picLocks noChangeAspect="1" noChangeArrowheads="1"/>
          </p:cNvPicPr>
          <p:nvPr/>
        </p:nvPicPr>
        <p:blipFill>
          <a:blip r:embed="rId3" cstate="print"/>
          <a:srcRect/>
          <a:stretch>
            <a:fillRect/>
          </a:stretch>
        </p:blipFill>
        <p:spPr bwMode="auto">
          <a:xfrm>
            <a:off x="5670550" y="6218238"/>
            <a:ext cx="3238500" cy="601662"/>
          </a:xfrm>
          <a:prstGeom prst="rect">
            <a:avLst/>
          </a:prstGeom>
          <a:noFill/>
          <a:ln w="9525">
            <a:noFill/>
            <a:miter lim="800000"/>
            <a:headEnd/>
            <a:tailEnd/>
          </a:ln>
        </p:spPr>
      </p:pic>
      <p:pic>
        <p:nvPicPr>
          <p:cNvPr id="40964" name="Picture 4"/>
          <p:cNvPicPr>
            <a:picLocks noChangeAspect="1" noChangeArrowheads="1"/>
          </p:cNvPicPr>
          <p:nvPr/>
        </p:nvPicPr>
        <p:blipFill>
          <a:blip r:embed="rId4" cstate="print"/>
          <a:srcRect/>
          <a:stretch>
            <a:fillRect/>
          </a:stretch>
        </p:blipFill>
        <p:spPr bwMode="auto">
          <a:xfrm>
            <a:off x="1266825" y="1168400"/>
            <a:ext cx="6611938" cy="4522788"/>
          </a:xfrm>
          <a:prstGeom prst="rect">
            <a:avLst/>
          </a:prstGeom>
          <a:noFill/>
          <a:ln w="9525">
            <a:noFill/>
            <a:miter lim="800000"/>
            <a:headEnd/>
            <a:tailEnd/>
          </a:ln>
        </p:spPr>
      </p:pic>
      <p:sp>
        <p:nvSpPr>
          <p:cNvPr id="40965" name="Text Box 5"/>
          <p:cNvSpPr txBox="1">
            <a:spLocks noChangeArrowheads="1"/>
          </p:cNvSpPr>
          <p:nvPr/>
        </p:nvSpPr>
        <p:spPr bwMode="auto">
          <a:xfrm>
            <a:off x="1266825" y="5788025"/>
            <a:ext cx="6611938" cy="1588"/>
          </a:xfrm>
          <a:prstGeom prst="rect">
            <a:avLst/>
          </a:prstGeom>
          <a:noFill/>
          <a:ln w="9525">
            <a:noFill/>
            <a:miter lim="800000"/>
            <a:headEnd/>
            <a:tailEnd/>
          </a:ln>
        </p:spPr>
        <p:txBody>
          <a:bodyPr lIns="0" tIns="0" rIns="0" bIns="0">
            <a:spAutoFit/>
          </a:bodyPr>
          <a:lstStyle/>
          <a:p>
            <a:pPr defTabSz="830263">
              <a:lnSpc>
                <a:spcPct val="97000"/>
              </a:lnSpc>
              <a:buClr>
                <a:srgbClr val="000000"/>
              </a:buClr>
              <a:buSzPct val="100000"/>
              <a:buFont typeface="Times New Roman" pitchFamily="18" charset="0"/>
              <a:buNone/>
              <a:tabLst>
                <a:tab pos="0" algn="l"/>
                <a:tab pos="830263" algn="l"/>
                <a:tab pos="1658938" algn="l"/>
                <a:tab pos="2489200" algn="l"/>
                <a:tab pos="3317875" algn="l"/>
                <a:tab pos="4148138" algn="l"/>
                <a:tab pos="4976813" algn="l"/>
                <a:tab pos="5807075" algn="l"/>
                <a:tab pos="6635750" algn="l"/>
                <a:tab pos="7466013" algn="l"/>
                <a:tab pos="8294688" algn="l"/>
                <a:tab pos="9124950" algn="l"/>
              </a:tabLst>
            </a:pPr>
            <a:r>
              <a:rPr lang="en-GB" sz="1100" b="1"/>
              <a:t>Rogers, S. L. et al. Arch Intern Med 1998;158:1021-1031.</a:t>
            </a:r>
          </a:p>
        </p:txBody>
      </p:sp>
      <p:sp>
        <p:nvSpPr>
          <p:cNvPr id="40966" name="Text Box 6"/>
          <p:cNvSpPr txBox="1">
            <a:spLocks noChangeArrowheads="1"/>
          </p:cNvSpPr>
          <p:nvPr/>
        </p:nvSpPr>
        <p:spPr bwMode="auto">
          <a:xfrm>
            <a:off x="163513" y="161925"/>
            <a:ext cx="8816975" cy="941388"/>
          </a:xfrm>
          <a:prstGeom prst="rect">
            <a:avLst/>
          </a:prstGeom>
          <a:noFill/>
          <a:ln w="9525">
            <a:noFill/>
            <a:miter lim="800000"/>
            <a:headEnd/>
            <a:tailEnd/>
          </a:ln>
        </p:spPr>
        <p:txBody>
          <a:bodyPr lIns="0" tIns="0" rIns="0" bIns="0" anchor="ctr" anchorCtr="1">
            <a:spAutoFit/>
          </a:bodyPr>
          <a:lstStyle/>
          <a:p>
            <a:pPr algn="ctr" defTabSz="830263">
              <a:lnSpc>
                <a:spcPct val="97000"/>
              </a:lnSpc>
              <a:buClr>
                <a:srgbClr val="000000"/>
              </a:buClr>
              <a:buSzPct val="100000"/>
              <a:buFont typeface="Times New Roman" pitchFamily="18" charset="0"/>
              <a:buNone/>
              <a:tabLst>
                <a:tab pos="0" algn="l"/>
                <a:tab pos="830263" algn="l"/>
                <a:tab pos="1658938" algn="l"/>
                <a:tab pos="2489200" algn="l"/>
                <a:tab pos="3317875" algn="l"/>
                <a:tab pos="4148138" algn="l"/>
                <a:tab pos="4976813" algn="l"/>
                <a:tab pos="5807075" algn="l"/>
                <a:tab pos="6635750" algn="l"/>
                <a:tab pos="7466013" algn="l"/>
                <a:tab pos="8294688" algn="l"/>
                <a:tab pos="9124950" algn="l"/>
              </a:tabLst>
            </a:pPr>
            <a:r>
              <a:rPr lang="en-GB" sz="1500" b="1"/>
              <a:t>Least squares mean ({+/-} SEM) change from baseline in the Alzheimer's Disease Assessment Scale-Cognitive Subscale (ADAS-cog) scores for patients with mild to moderately severe Alzheimer disease receiving 5 mg/d and 10 mg/d of donepezil hydrochloride and placebo</a:t>
            </a:r>
          </a:p>
        </p:txBody>
      </p:sp>
      <p:sp>
        <p:nvSpPr>
          <p:cNvPr id="40967" name="Line 7"/>
          <p:cNvSpPr>
            <a:spLocks noChangeShapeType="1"/>
          </p:cNvSpPr>
          <p:nvPr/>
        </p:nvSpPr>
        <p:spPr bwMode="auto">
          <a:xfrm>
            <a:off x="6516688" y="2060575"/>
            <a:ext cx="1223962" cy="576263"/>
          </a:xfrm>
          <a:prstGeom prst="line">
            <a:avLst/>
          </a:prstGeom>
          <a:noFill/>
          <a:ln w="9525">
            <a:solidFill>
              <a:schemeClr val="tx1"/>
            </a:solidFill>
            <a:round/>
            <a:headEnd/>
            <a:tailEnd/>
          </a:ln>
        </p:spPr>
        <p:txBody>
          <a:bodyPr/>
          <a:lstStyle/>
          <a:p>
            <a:endParaRPr lang="en-GB"/>
          </a:p>
        </p:txBody>
      </p:sp>
      <p:sp>
        <p:nvSpPr>
          <p:cNvPr id="40968" name="Line 8"/>
          <p:cNvSpPr>
            <a:spLocks noChangeShapeType="1"/>
          </p:cNvSpPr>
          <p:nvPr/>
        </p:nvSpPr>
        <p:spPr bwMode="auto">
          <a:xfrm>
            <a:off x="6588125" y="2420938"/>
            <a:ext cx="1152525" cy="792162"/>
          </a:xfrm>
          <a:prstGeom prst="line">
            <a:avLst/>
          </a:prstGeom>
          <a:noFill/>
          <a:ln w="9525">
            <a:solidFill>
              <a:schemeClr val="tx1"/>
            </a:solidFill>
            <a:round/>
            <a:headEnd/>
            <a:tailEnd/>
          </a:ln>
        </p:spPr>
        <p:txBody>
          <a:bodyPr/>
          <a:lstStyle/>
          <a:p>
            <a:endParaRPr lang="en-GB"/>
          </a:p>
        </p:txBody>
      </p:sp>
      <p:sp>
        <p:nvSpPr>
          <p:cNvPr id="40969" name="Line 9"/>
          <p:cNvSpPr>
            <a:spLocks noChangeShapeType="1"/>
          </p:cNvSpPr>
          <p:nvPr/>
        </p:nvSpPr>
        <p:spPr bwMode="auto">
          <a:xfrm>
            <a:off x="6588125" y="3716338"/>
            <a:ext cx="1152525" cy="576262"/>
          </a:xfrm>
          <a:prstGeom prst="line">
            <a:avLst/>
          </a:prstGeom>
          <a:noFill/>
          <a:ln w="9525">
            <a:solidFill>
              <a:schemeClr val="tx1"/>
            </a:solidFill>
            <a:round/>
            <a:headEnd/>
            <a:tailEnd/>
          </a:ln>
        </p:spPr>
        <p:txBody>
          <a:bodyPr/>
          <a:lstStyle/>
          <a:p>
            <a:endParaRPr lang="en-GB"/>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8042275" y="6142038"/>
            <a:ext cx="812800" cy="431800"/>
          </a:xfrm>
          <a:prstGeom prst="rect">
            <a:avLst/>
          </a:prstGeom>
          <a:noFill/>
          <a:ln w="9525">
            <a:noFill/>
            <a:miter lim="800000"/>
            <a:headEnd/>
            <a:tailEnd/>
          </a:ln>
        </p:spPr>
      </p:pic>
      <p:pic>
        <p:nvPicPr>
          <p:cNvPr id="41987" name="Picture 3"/>
          <p:cNvPicPr>
            <a:picLocks noChangeAspect="1" noChangeArrowheads="1"/>
          </p:cNvPicPr>
          <p:nvPr/>
        </p:nvPicPr>
        <p:blipFill>
          <a:blip r:embed="rId4" cstate="print"/>
          <a:srcRect/>
          <a:stretch>
            <a:fillRect/>
          </a:stretch>
        </p:blipFill>
        <p:spPr bwMode="auto">
          <a:xfrm>
            <a:off x="1282700" y="992188"/>
            <a:ext cx="6580188" cy="4873625"/>
          </a:xfrm>
          <a:prstGeom prst="rect">
            <a:avLst/>
          </a:prstGeom>
          <a:noFill/>
          <a:ln w="9525">
            <a:noFill/>
            <a:miter lim="800000"/>
            <a:headEnd/>
            <a:tailEnd/>
          </a:ln>
        </p:spPr>
      </p:pic>
      <p:sp>
        <p:nvSpPr>
          <p:cNvPr id="41988" name="Text Box 4"/>
          <p:cNvSpPr txBox="1">
            <a:spLocks noChangeArrowheads="1"/>
          </p:cNvSpPr>
          <p:nvPr/>
        </p:nvSpPr>
        <p:spPr bwMode="auto">
          <a:xfrm>
            <a:off x="179388" y="6678613"/>
            <a:ext cx="8783637" cy="119062"/>
          </a:xfrm>
          <a:prstGeom prst="rect">
            <a:avLst/>
          </a:prstGeom>
          <a:noFill/>
          <a:ln w="9525">
            <a:noFill/>
            <a:miter lim="800000"/>
            <a:headEnd/>
            <a:tailEnd/>
          </a:ln>
        </p:spPr>
        <p:txBody>
          <a:bodyPr lIns="0" tIns="0" rIns="0" bIns="0">
            <a:spAutoFit/>
          </a:bodyPr>
          <a:lstStyle/>
          <a:p>
            <a:pPr hangingPunct="0">
              <a:lnSpc>
                <a:spcPct val="97000"/>
              </a:lnSpc>
              <a:buClr>
                <a:srgbClr val="000000"/>
              </a:buClr>
              <a:buSzPct val="45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800">
                <a:solidFill>
                  <a:srgbClr val="000000"/>
                </a:solidFill>
              </a:rPr>
              <a:t>Copyright ©2000 BMJ Publishing Group Ltd.</a:t>
            </a:r>
          </a:p>
        </p:txBody>
      </p:sp>
      <p:sp>
        <p:nvSpPr>
          <p:cNvPr id="41989" name="Text Box 5"/>
          <p:cNvSpPr txBox="1">
            <a:spLocks noChangeArrowheads="1"/>
          </p:cNvSpPr>
          <p:nvPr/>
        </p:nvSpPr>
        <p:spPr bwMode="auto">
          <a:xfrm>
            <a:off x="1282700" y="5973763"/>
            <a:ext cx="6588125" cy="1587"/>
          </a:xfrm>
          <a:prstGeom prst="rect">
            <a:avLst/>
          </a:prstGeom>
          <a:noFill/>
          <a:ln w="9525">
            <a:noFill/>
            <a:miter lim="800000"/>
            <a:headEnd/>
            <a:tailEnd/>
          </a:ln>
        </p:spPr>
        <p:txBody>
          <a:bodyPr lIns="0" tIns="0" rIns="0" bIns="0">
            <a:spAutoFit/>
          </a:bodyPr>
          <a:lstStyle/>
          <a:p>
            <a:pPr hangingPunct="0">
              <a:lnSpc>
                <a:spcPct val="97000"/>
              </a:lnSpc>
              <a:buClr>
                <a:srgbClr val="000000"/>
              </a:buClr>
              <a:buSzPct val="45000"/>
              <a:buFont typeface="StarSymbol" charset="0"/>
              <a:buNone/>
              <a:tabLst>
                <a:tab pos="723900" algn="l"/>
                <a:tab pos="1447800" algn="l"/>
                <a:tab pos="2171700" algn="l"/>
                <a:tab pos="2895600" algn="l"/>
                <a:tab pos="3619500" algn="l"/>
                <a:tab pos="4343400" algn="l"/>
                <a:tab pos="5067300" algn="l"/>
                <a:tab pos="5791200" algn="l"/>
                <a:tab pos="6515100" algn="l"/>
              </a:tabLst>
            </a:pPr>
            <a:r>
              <a:rPr lang="en-GB" sz="1200" b="1">
                <a:solidFill>
                  <a:srgbClr val="000000"/>
                </a:solidFill>
              </a:rPr>
              <a:t>Wilcock, G. K et al. BMJ 2000;321:1445</a:t>
            </a:r>
          </a:p>
        </p:txBody>
      </p:sp>
      <p:sp>
        <p:nvSpPr>
          <p:cNvPr id="41990" name="Text Box 6"/>
          <p:cNvSpPr txBox="1">
            <a:spLocks noChangeArrowheads="1"/>
          </p:cNvSpPr>
          <p:nvPr/>
        </p:nvSpPr>
        <p:spPr bwMode="auto">
          <a:xfrm>
            <a:off x="179388" y="347663"/>
            <a:ext cx="8783637" cy="295275"/>
          </a:xfrm>
          <a:prstGeom prst="rect">
            <a:avLst/>
          </a:prstGeom>
          <a:noFill/>
          <a:ln w="9525">
            <a:noFill/>
            <a:miter lim="800000"/>
            <a:headEnd/>
            <a:tailEnd/>
          </a:ln>
        </p:spPr>
        <p:txBody>
          <a:bodyPr lIns="0" tIns="0" rIns="0" bIns="0" anchor="ctr" anchorCtr="1">
            <a:spAutoFit/>
          </a:bodyPr>
          <a:lstStyle/>
          <a:p>
            <a:pPr algn="ctr" hangingPunct="0">
              <a:lnSpc>
                <a:spcPct val="97000"/>
              </a:lnSpc>
              <a:buClr>
                <a:srgbClr val="000000"/>
              </a:buClr>
              <a:buSzPct val="45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000" b="1">
                <a:solidFill>
                  <a:srgbClr val="000000"/>
                </a:solidFill>
              </a:rPr>
              <a:t>Galantamine’s effect over 24 weeks</a:t>
            </a: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8042275" y="6142038"/>
            <a:ext cx="812800" cy="431800"/>
          </a:xfrm>
          <a:prstGeom prst="rect">
            <a:avLst/>
          </a:prstGeom>
          <a:noFill/>
          <a:ln w="9525">
            <a:noFill/>
            <a:miter lim="800000"/>
            <a:headEnd/>
            <a:tailEnd/>
          </a:ln>
        </p:spPr>
      </p:pic>
      <p:pic>
        <p:nvPicPr>
          <p:cNvPr id="43011" name="Picture 3"/>
          <p:cNvPicPr>
            <a:picLocks noChangeAspect="1" noChangeArrowheads="1"/>
          </p:cNvPicPr>
          <p:nvPr/>
        </p:nvPicPr>
        <p:blipFill>
          <a:blip r:embed="rId4" cstate="print"/>
          <a:srcRect/>
          <a:stretch>
            <a:fillRect/>
          </a:stretch>
        </p:blipFill>
        <p:spPr bwMode="auto">
          <a:xfrm>
            <a:off x="1346200" y="992188"/>
            <a:ext cx="6451600" cy="4873625"/>
          </a:xfrm>
          <a:prstGeom prst="rect">
            <a:avLst/>
          </a:prstGeom>
          <a:noFill/>
          <a:ln w="9525">
            <a:noFill/>
            <a:miter lim="800000"/>
            <a:headEnd/>
            <a:tailEnd/>
          </a:ln>
        </p:spPr>
      </p:pic>
      <p:sp>
        <p:nvSpPr>
          <p:cNvPr id="43012" name="Text Box 4"/>
          <p:cNvSpPr txBox="1">
            <a:spLocks noChangeArrowheads="1"/>
          </p:cNvSpPr>
          <p:nvPr/>
        </p:nvSpPr>
        <p:spPr bwMode="auto">
          <a:xfrm>
            <a:off x="179388" y="6678613"/>
            <a:ext cx="8783637" cy="119062"/>
          </a:xfrm>
          <a:prstGeom prst="rect">
            <a:avLst/>
          </a:prstGeom>
          <a:noFill/>
          <a:ln w="9525">
            <a:noFill/>
            <a:miter lim="800000"/>
            <a:headEnd/>
            <a:tailEnd/>
          </a:ln>
        </p:spPr>
        <p:txBody>
          <a:bodyPr lIns="0" tIns="0" rIns="0" bIns="0">
            <a:spAutoFit/>
          </a:bodyPr>
          <a:lstStyle/>
          <a:p>
            <a:pPr hangingPunct="0">
              <a:lnSpc>
                <a:spcPct val="97000"/>
              </a:lnSpc>
              <a:buClr>
                <a:srgbClr val="000000"/>
              </a:buClr>
              <a:buSzPct val="45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800">
                <a:solidFill>
                  <a:srgbClr val="000000"/>
                </a:solidFill>
              </a:rPr>
              <a:t>Copyright ©1999 BMJ Publishing Group Ltd.</a:t>
            </a:r>
          </a:p>
        </p:txBody>
      </p:sp>
      <p:sp>
        <p:nvSpPr>
          <p:cNvPr id="43013" name="Text Box 5"/>
          <p:cNvSpPr txBox="1">
            <a:spLocks noChangeArrowheads="1"/>
          </p:cNvSpPr>
          <p:nvPr/>
        </p:nvSpPr>
        <p:spPr bwMode="auto">
          <a:xfrm>
            <a:off x="1346200" y="5973763"/>
            <a:ext cx="6588125" cy="1587"/>
          </a:xfrm>
          <a:prstGeom prst="rect">
            <a:avLst/>
          </a:prstGeom>
          <a:noFill/>
          <a:ln w="9525">
            <a:noFill/>
            <a:miter lim="800000"/>
            <a:headEnd/>
            <a:tailEnd/>
          </a:ln>
        </p:spPr>
        <p:txBody>
          <a:bodyPr lIns="0" tIns="0" rIns="0" bIns="0">
            <a:spAutoFit/>
          </a:bodyPr>
          <a:lstStyle/>
          <a:p>
            <a:pPr hangingPunct="0">
              <a:lnSpc>
                <a:spcPct val="97000"/>
              </a:lnSpc>
              <a:buClr>
                <a:srgbClr val="000000"/>
              </a:buClr>
              <a:buSzPct val="45000"/>
              <a:buFont typeface="StarSymbol" charset="0"/>
              <a:buNone/>
              <a:tabLst>
                <a:tab pos="723900" algn="l"/>
                <a:tab pos="1447800" algn="l"/>
                <a:tab pos="2171700" algn="l"/>
                <a:tab pos="2895600" algn="l"/>
                <a:tab pos="3619500" algn="l"/>
                <a:tab pos="4343400" algn="l"/>
                <a:tab pos="5067300" algn="l"/>
                <a:tab pos="5791200" algn="l"/>
                <a:tab pos="6515100" algn="l"/>
              </a:tabLst>
            </a:pPr>
            <a:r>
              <a:rPr lang="en-GB" sz="1200" b="1">
                <a:solidFill>
                  <a:srgbClr val="000000"/>
                </a:solidFill>
              </a:rPr>
              <a:t>Rosler, M. et al. BMJ 1999;318:633-640</a:t>
            </a:r>
          </a:p>
        </p:txBody>
      </p:sp>
      <p:sp>
        <p:nvSpPr>
          <p:cNvPr id="43014" name="Text Box 6"/>
          <p:cNvSpPr txBox="1">
            <a:spLocks noChangeArrowheads="1"/>
          </p:cNvSpPr>
          <p:nvPr/>
        </p:nvSpPr>
        <p:spPr bwMode="auto">
          <a:xfrm>
            <a:off x="179388" y="317500"/>
            <a:ext cx="8783637" cy="354013"/>
          </a:xfrm>
          <a:prstGeom prst="rect">
            <a:avLst/>
          </a:prstGeom>
          <a:noFill/>
          <a:ln w="9525">
            <a:noFill/>
            <a:miter lim="800000"/>
            <a:headEnd/>
            <a:tailEnd/>
          </a:ln>
        </p:spPr>
        <p:txBody>
          <a:bodyPr lIns="0" tIns="0" rIns="0" bIns="0" anchor="ctr" anchorCtr="1">
            <a:spAutoFit/>
          </a:bodyPr>
          <a:lstStyle/>
          <a:p>
            <a:pPr algn="ctr" hangingPunct="0">
              <a:lnSpc>
                <a:spcPct val="97000"/>
              </a:lnSpc>
              <a:buClr>
                <a:srgbClr val="000000"/>
              </a:buClr>
              <a:buSzPct val="45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b="1">
                <a:solidFill>
                  <a:srgbClr val="000000"/>
                </a:solidFill>
              </a:rPr>
              <a:t>Rivastigmine at 26 weeks</a:t>
            </a: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a:defRPr/>
            </a:pPr>
            <a:r>
              <a:rPr lang="en-GB" smtClean="0"/>
              <a:t>Glass ceiling of effect:</a:t>
            </a:r>
            <a:endParaRPr lang="en-US" smtClean="0"/>
          </a:p>
        </p:txBody>
      </p:sp>
      <p:sp>
        <p:nvSpPr>
          <p:cNvPr id="70659" name="Rectangle 3"/>
          <p:cNvSpPr>
            <a:spLocks noGrp="1" noChangeArrowheads="1"/>
          </p:cNvSpPr>
          <p:nvPr>
            <p:ph type="body" idx="1"/>
          </p:nvPr>
        </p:nvSpPr>
        <p:spPr/>
        <p:txBody>
          <a:bodyPr/>
          <a:lstStyle/>
          <a:p>
            <a:pPr>
              <a:defRPr/>
            </a:pPr>
            <a:r>
              <a:rPr lang="en-GB" smtClean="0"/>
              <a:t>Measuring cognitive symptoms in AD clinical trials:</a:t>
            </a:r>
          </a:p>
          <a:p>
            <a:pPr lvl="1">
              <a:defRPr/>
            </a:pPr>
            <a:endParaRPr lang="en-GB" smtClean="0"/>
          </a:p>
          <a:p>
            <a:pPr lvl="1">
              <a:defRPr/>
            </a:pPr>
            <a:r>
              <a:rPr lang="en-GB" smtClean="0"/>
              <a:t>Compare a group of patients on drug with those on ‘placebo’</a:t>
            </a:r>
          </a:p>
          <a:p>
            <a:pPr lvl="1">
              <a:defRPr/>
            </a:pPr>
            <a:endParaRPr lang="en-GB" smtClean="0"/>
          </a:p>
          <a:p>
            <a:pPr lvl="1">
              <a:defRPr/>
            </a:pPr>
            <a:r>
              <a:rPr lang="en-GB" smtClean="0"/>
              <a:t>Rating scales to measure symptoms –’ADAS-Cog’</a:t>
            </a:r>
            <a:endParaRPr 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0" y="0"/>
            <a:ext cx="9144000" cy="6858000"/>
          </a:xfrm>
          <a:prstGeom prst="rect">
            <a:avLst/>
          </a:prstGeom>
          <a:solidFill>
            <a:schemeClr val="bg1"/>
          </a:solidFill>
          <a:ln w="9525">
            <a:noFill/>
            <a:miter lim="800000"/>
            <a:headEnd/>
            <a:tailEnd/>
          </a:ln>
        </p:spPr>
        <p:txBody>
          <a:bodyPr wrap="none" anchor="ctr"/>
          <a:lstStyle/>
          <a:p>
            <a:endParaRPr lang="en-US"/>
          </a:p>
        </p:txBody>
      </p:sp>
      <p:sp>
        <p:nvSpPr>
          <p:cNvPr id="3076" name="Rectangle 3"/>
          <p:cNvSpPr>
            <a:spLocks noChangeArrowheads="1"/>
          </p:cNvSpPr>
          <p:nvPr/>
        </p:nvSpPr>
        <p:spPr bwMode="auto">
          <a:xfrm>
            <a:off x="-25400" y="-693738"/>
            <a:ext cx="9144000" cy="0"/>
          </a:xfrm>
          <a:prstGeom prst="rect">
            <a:avLst/>
          </a:prstGeom>
          <a:noFill/>
          <a:ln w="9525">
            <a:noFill/>
            <a:miter lim="800000"/>
            <a:headEnd/>
            <a:tailEnd/>
          </a:ln>
        </p:spPr>
        <p:txBody>
          <a:bodyPr wrap="none" anchor="ctr">
            <a:spAutoFit/>
          </a:bodyPr>
          <a:lstStyle/>
          <a:p>
            <a:endParaRPr lang="en-US"/>
          </a:p>
        </p:txBody>
      </p:sp>
      <p:sp>
        <p:nvSpPr>
          <p:cNvPr id="3077" name="Rectangle 4"/>
          <p:cNvSpPr>
            <a:spLocks noChangeArrowheads="1"/>
          </p:cNvSpPr>
          <p:nvPr/>
        </p:nvSpPr>
        <p:spPr bwMode="auto">
          <a:xfrm>
            <a:off x="-25400" y="260350"/>
            <a:ext cx="10242550" cy="717550"/>
          </a:xfrm>
          <a:prstGeom prst="rect">
            <a:avLst/>
          </a:prstGeom>
          <a:noFill/>
          <a:ln w="9525">
            <a:noFill/>
            <a:miter lim="800000"/>
            <a:headEnd/>
            <a:tailEnd/>
          </a:ln>
        </p:spPr>
        <p:txBody>
          <a:bodyPr wrap="none" anchor="ctr">
            <a:spAutoFit/>
          </a:bodyPr>
          <a:lstStyle/>
          <a:p>
            <a:endParaRPr lang="en-GB" sz="1600"/>
          </a:p>
          <a:p>
            <a:pPr eaLnBrk="0" hangingPunct="0"/>
            <a:r>
              <a:rPr lang="en-GB" sz="900">
                <a:cs typeface="Times New Roman" pitchFamily="18" charset="0"/>
              </a:rPr>
              <a:t>											</a:t>
            </a:r>
            <a:endParaRPr lang="en-GB" sz="1000"/>
          </a:p>
          <a:p>
            <a:pPr eaLnBrk="0" hangingPunct="0"/>
            <a:endParaRPr lang="en-GB" sz="1600"/>
          </a:p>
        </p:txBody>
      </p:sp>
      <p:sp>
        <p:nvSpPr>
          <p:cNvPr id="3078" name="Rectangle 5"/>
          <p:cNvSpPr>
            <a:spLocks noChangeArrowheads="1"/>
          </p:cNvSpPr>
          <p:nvPr/>
        </p:nvSpPr>
        <p:spPr bwMode="auto">
          <a:xfrm>
            <a:off x="-25400" y="3382963"/>
            <a:ext cx="184150" cy="336550"/>
          </a:xfrm>
          <a:prstGeom prst="rect">
            <a:avLst/>
          </a:prstGeom>
          <a:noFill/>
          <a:ln w="9525">
            <a:noFill/>
            <a:miter lim="800000"/>
            <a:headEnd/>
            <a:tailEnd/>
          </a:ln>
        </p:spPr>
        <p:txBody>
          <a:bodyPr wrap="none" anchor="ctr">
            <a:spAutoFit/>
          </a:bodyPr>
          <a:lstStyle/>
          <a:p>
            <a:endParaRPr lang="en-US" sz="1600"/>
          </a:p>
        </p:txBody>
      </p:sp>
      <p:graphicFrame>
        <p:nvGraphicFramePr>
          <p:cNvPr id="3074" name="Object 6"/>
          <p:cNvGraphicFramePr>
            <a:graphicFrameLocks noChangeAspect="1"/>
          </p:cNvGraphicFramePr>
          <p:nvPr/>
        </p:nvGraphicFramePr>
        <p:xfrm>
          <a:off x="250825" y="0"/>
          <a:ext cx="5470525" cy="6858000"/>
        </p:xfrm>
        <a:graphic>
          <a:graphicData uri="http://schemas.openxmlformats.org/presentationml/2006/ole">
            <mc:AlternateContent xmlns:mc="http://schemas.openxmlformats.org/markup-compatibility/2006">
              <mc:Choice xmlns:v="urn:schemas-microsoft-com:vml" Requires="v">
                <p:oleObj spid="_x0000_s3076" name="Document" r:id="rId5" imgW="7385304" imgH="9258300" progId="Word.Document.8">
                  <p:embed/>
                </p:oleObj>
              </mc:Choice>
              <mc:Fallback>
                <p:oleObj name="Document" r:id="rId5" imgW="7385304" imgH="9258300" progId="Word.Document.8">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0"/>
                        <a:ext cx="5470525"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9" name="Text Box 7"/>
          <p:cNvSpPr txBox="1">
            <a:spLocks noChangeArrowheads="1"/>
          </p:cNvSpPr>
          <p:nvPr/>
        </p:nvSpPr>
        <p:spPr bwMode="auto">
          <a:xfrm>
            <a:off x="5724525" y="2565400"/>
            <a:ext cx="3240088" cy="1081088"/>
          </a:xfrm>
          <a:prstGeom prst="rect">
            <a:avLst/>
          </a:prstGeom>
          <a:noFill/>
          <a:ln w="9525">
            <a:noFill/>
            <a:miter lim="800000"/>
            <a:headEnd/>
            <a:tailEnd/>
          </a:ln>
        </p:spPr>
        <p:txBody>
          <a:bodyPr>
            <a:spAutoFit/>
          </a:bodyPr>
          <a:lstStyle/>
          <a:p>
            <a:pPr eaLnBrk="0" hangingPunct="0">
              <a:spcBef>
                <a:spcPct val="50000"/>
              </a:spcBef>
            </a:pPr>
            <a:r>
              <a:rPr lang="en-GB" sz="1600" b="1"/>
              <a:t>Galantamine</a:t>
            </a:r>
          </a:p>
          <a:p>
            <a:pPr eaLnBrk="0" hangingPunct="0">
              <a:spcBef>
                <a:spcPct val="50000"/>
              </a:spcBef>
            </a:pPr>
            <a:r>
              <a:rPr lang="en-GB" sz="1400"/>
              <a:t>Homogeneity between studies and no significant evidence of interaction between dose and efficacy</a:t>
            </a:r>
          </a:p>
        </p:txBody>
      </p:sp>
      <p:sp>
        <p:nvSpPr>
          <p:cNvPr id="3080" name="Text Box 8"/>
          <p:cNvSpPr txBox="1">
            <a:spLocks noChangeArrowheads="1"/>
          </p:cNvSpPr>
          <p:nvPr/>
        </p:nvSpPr>
        <p:spPr bwMode="auto">
          <a:xfrm>
            <a:off x="5724525" y="549275"/>
            <a:ext cx="3024188" cy="1081088"/>
          </a:xfrm>
          <a:prstGeom prst="rect">
            <a:avLst/>
          </a:prstGeom>
          <a:noFill/>
          <a:ln w="9525">
            <a:noFill/>
            <a:miter lim="800000"/>
            <a:headEnd/>
            <a:tailEnd/>
          </a:ln>
        </p:spPr>
        <p:txBody>
          <a:bodyPr>
            <a:spAutoFit/>
          </a:bodyPr>
          <a:lstStyle/>
          <a:p>
            <a:pPr eaLnBrk="0" hangingPunct="0">
              <a:spcBef>
                <a:spcPct val="50000"/>
              </a:spcBef>
            </a:pPr>
            <a:r>
              <a:rPr lang="en-GB" sz="1600" b="1"/>
              <a:t>Donepezil</a:t>
            </a:r>
          </a:p>
          <a:p>
            <a:pPr eaLnBrk="0" hangingPunct="0">
              <a:spcBef>
                <a:spcPct val="50000"/>
              </a:spcBef>
            </a:pPr>
            <a:r>
              <a:rPr lang="en-GB" sz="1400"/>
              <a:t>Homogeneity between studies and significant evidence of interaction between dose and efficacy</a:t>
            </a:r>
          </a:p>
        </p:txBody>
      </p:sp>
      <p:sp>
        <p:nvSpPr>
          <p:cNvPr id="3081" name="Text Box 9"/>
          <p:cNvSpPr txBox="1">
            <a:spLocks noChangeArrowheads="1"/>
          </p:cNvSpPr>
          <p:nvPr/>
        </p:nvSpPr>
        <p:spPr bwMode="auto">
          <a:xfrm>
            <a:off x="5724525" y="5230813"/>
            <a:ext cx="3024188" cy="1081087"/>
          </a:xfrm>
          <a:prstGeom prst="rect">
            <a:avLst/>
          </a:prstGeom>
          <a:noFill/>
          <a:ln w="9525">
            <a:noFill/>
            <a:miter lim="800000"/>
            <a:headEnd/>
            <a:tailEnd/>
          </a:ln>
        </p:spPr>
        <p:txBody>
          <a:bodyPr>
            <a:spAutoFit/>
          </a:bodyPr>
          <a:lstStyle/>
          <a:p>
            <a:pPr eaLnBrk="0" hangingPunct="0">
              <a:spcBef>
                <a:spcPct val="50000"/>
              </a:spcBef>
            </a:pPr>
            <a:r>
              <a:rPr lang="en-GB" sz="1600" b="1"/>
              <a:t>Rivastigmine</a:t>
            </a:r>
          </a:p>
          <a:p>
            <a:pPr eaLnBrk="0" hangingPunct="0">
              <a:spcBef>
                <a:spcPct val="50000"/>
              </a:spcBef>
            </a:pPr>
            <a:r>
              <a:rPr lang="en-GB" sz="1400"/>
              <a:t>Homogeneity between studies and significant evidence of interaction between dose and efficacy</a:t>
            </a:r>
          </a:p>
        </p:txBody>
      </p:sp>
      <p:sp>
        <p:nvSpPr>
          <p:cNvPr id="3082" name="Line 10"/>
          <p:cNvSpPr>
            <a:spLocks noChangeShapeType="1"/>
          </p:cNvSpPr>
          <p:nvPr/>
        </p:nvSpPr>
        <p:spPr bwMode="auto">
          <a:xfrm>
            <a:off x="179388" y="2420938"/>
            <a:ext cx="8640762" cy="0"/>
          </a:xfrm>
          <a:prstGeom prst="line">
            <a:avLst/>
          </a:prstGeom>
          <a:noFill/>
          <a:ln w="9525">
            <a:solidFill>
              <a:schemeClr val="tx1"/>
            </a:solidFill>
            <a:round/>
            <a:headEnd/>
            <a:tailEnd/>
          </a:ln>
        </p:spPr>
        <p:txBody>
          <a:bodyPr/>
          <a:lstStyle/>
          <a:p>
            <a:endParaRPr lang="en-GB"/>
          </a:p>
        </p:txBody>
      </p:sp>
      <p:sp>
        <p:nvSpPr>
          <p:cNvPr id="3083" name="Line 11"/>
          <p:cNvSpPr>
            <a:spLocks noChangeShapeType="1"/>
          </p:cNvSpPr>
          <p:nvPr/>
        </p:nvSpPr>
        <p:spPr bwMode="auto">
          <a:xfrm>
            <a:off x="0" y="2420938"/>
            <a:ext cx="9144000" cy="0"/>
          </a:xfrm>
          <a:prstGeom prst="line">
            <a:avLst/>
          </a:prstGeom>
          <a:noFill/>
          <a:ln w="9525">
            <a:solidFill>
              <a:schemeClr val="bg1"/>
            </a:solidFill>
            <a:round/>
            <a:headEnd/>
            <a:tailEnd/>
          </a:ln>
        </p:spPr>
        <p:txBody>
          <a:bodyPr/>
          <a:lstStyle/>
          <a:p>
            <a:endParaRPr lang="en-GB"/>
          </a:p>
        </p:txBody>
      </p:sp>
      <p:sp>
        <p:nvSpPr>
          <p:cNvPr id="3084" name="Line 12"/>
          <p:cNvSpPr>
            <a:spLocks noChangeShapeType="1"/>
          </p:cNvSpPr>
          <p:nvPr/>
        </p:nvSpPr>
        <p:spPr bwMode="auto">
          <a:xfrm>
            <a:off x="36513" y="5229225"/>
            <a:ext cx="9144000" cy="0"/>
          </a:xfrm>
          <a:prstGeom prst="line">
            <a:avLst/>
          </a:prstGeom>
          <a:noFill/>
          <a:ln w="9525">
            <a:solidFill>
              <a:schemeClr val="bg1"/>
            </a:solidFill>
            <a:round/>
            <a:headEnd/>
            <a:tailEnd/>
          </a:ln>
        </p:spPr>
        <p:txBody>
          <a:bodyPr/>
          <a:lstStyle/>
          <a:p>
            <a:endParaRPr lang="en-GB"/>
          </a:p>
        </p:txBody>
      </p:sp>
      <p:sp>
        <p:nvSpPr>
          <p:cNvPr id="72717" name="Rectangle 13"/>
          <p:cNvSpPr>
            <a:spLocks noChangeArrowheads="1"/>
          </p:cNvSpPr>
          <p:nvPr/>
        </p:nvSpPr>
        <p:spPr bwMode="auto">
          <a:xfrm>
            <a:off x="3857625" y="263525"/>
            <a:ext cx="65088" cy="6350000"/>
          </a:xfrm>
          <a:prstGeom prst="rect">
            <a:avLst/>
          </a:prstGeom>
          <a:gradFill rotWithShape="1">
            <a:gsLst>
              <a:gs pos="0">
                <a:srgbClr val="FF0000">
                  <a:alpha val="39000"/>
                </a:srgbClr>
              </a:gs>
              <a:gs pos="100000">
                <a:srgbClr val="760000">
                  <a:alpha val="39000"/>
                </a:srgbClr>
              </a:gs>
            </a:gsLst>
            <a:lin ang="5400000" scaled="1"/>
          </a:gradFill>
          <a:ln w="9525">
            <a:noFill/>
            <a:miter lim="800000"/>
            <a:headEnd/>
            <a:tailEnd/>
          </a:ln>
        </p:spPr>
        <p:txBody>
          <a:bodyPr wrap="none" anchor="ctr"/>
          <a:lstStyle/>
          <a:p>
            <a:endParaRPr lang="en-US"/>
          </a:p>
        </p:txBody>
      </p:sp>
      <p:sp>
        <p:nvSpPr>
          <p:cNvPr id="3086" name="Rectangle 14"/>
          <p:cNvSpPr>
            <a:spLocks noChangeArrowheads="1"/>
          </p:cNvSpPr>
          <p:nvPr/>
        </p:nvSpPr>
        <p:spPr bwMode="auto">
          <a:xfrm>
            <a:off x="6030913" y="6492875"/>
            <a:ext cx="2827337" cy="365125"/>
          </a:xfrm>
          <a:prstGeom prst="rect">
            <a:avLst/>
          </a:prstGeom>
          <a:noFill/>
          <a:ln w="9525">
            <a:noFill/>
            <a:miter lim="800000"/>
            <a:headEnd/>
            <a:tailEnd/>
          </a:ln>
        </p:spPr>
        <p:txBody>
          <a:bodyPr>
            <a:spAutoFit/>
          </a:bodyPr>
          <a:lstStyle/>
          <a:p>
            <a:pPr eaLnBrk="0" hangingPunct="0"/>
            <a:r>
              <a:rPr lang="en-GB" sz="900"/>
              <a:t>Ritchie et al (2004) </a:t>
            </a:r>
            <a:br>
              <a:rPr lang="en-GB" sz="900"/>
            </a:br>
            <a:r>
              <a:rPr lang="en-GB" sz="900" b="1" i="1"/>
              <a:t>American Journal of Geriatric Psychiatry</a:t>
            </a:r>
            <a:endParaRPr lang="en-US" sz="900" b="1"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2717"/>
                                        </p:tgtEl>
                                        <p:attrNameLst>
                                          <p:attrName>style.visibility</p:attrName>
                                        </p:attrNameLst>
                                      </p:cBhvr>
                                      <p:to>
                                        <p:strVal val="visible"/>
                                      </p:to>
                                    </p:set>
                                    <p:animEffect transition="in" filter="wipe(up)">
                                      <p:cBhvr>
                                        <p:cTn id="7" dur="500"/>
                                        <p:tgtEl>
                                          <p:spTgt spid="72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domains for symptomatic treatments</a:t>
            </a:r>
            <a:endParaRPr lang="en-GB" dirty="0"/>
          </a:p>
        </p:txBody>
      </p:sp>
      <p:sp>
        <p:nvSpPr>
          <p:cNvPr id="3" name="Content Placeholder 2"/>
          <p:cNvSpPr>
            <a:spLocks noGrp="1"/>
          </p:cNvSpPr>
          <p:nvPr>
            <p:ph idx="1"/>
          </p:nvPr>
        </p:nvSpPr>
        <p:spPr/>
        <p:txBody>
          <a:bodyPr/>
          <a:lstStyle/>
          <a:p>
            <a:r>
              <a:rPr lang="en-GB" dirty="0" smtClean="0"/>
              <a:t>Depression / behavioural symptoms – antidepressants </a:t>
            </a:r>
          </a:p>
          <a:p>
            <a:pPr lvl="1"/>
            <a:r>
              <a:rPr lang="en-GB" dirty="0" err="1" smtClean="0"/>
              <a:t>Citalopram</a:t>
            </a:r>
            <a:r>
              <a:rPr lang="en-GB" dirty="0" smtClean="0"/>
              <a:t> – less PK interactions</a:t>
            </a:r>
          </a:p>
          <a:p>
            <a:pPr lvl="1"/>
            <a:endParaRPr lang="en-GB" dirty="0" smtClean="0"/>
          </a:p>
          <a:p>
            <a:r>
              <a:rPr lang="en-GB" dirty="0" smtClean="0"/>
              <a:t>Psychotic symptoms</a:t>
            </a:r>
          </a:p>
          <a:p>
            <a:pPr lvl="1"/>
            <a:r>
              <a:rPr lang="en-GB" dirty="0" smtClean="0"/>
              <a:t>Antipsychotics – extreme caution (associated with excess mortality) as well as specific problems in LBD.</a:t>
            </a:r>
          </a:p>
          <a:p>
            <a:pPr lvl="1"/>
            <a:r>
              <a:rPr lang="en-GB" dirty="0" smtClean="0"/>
              <a:t>Start low, go slow and review frequently.</a:t>
            </a:r>
          </a:p>
          <a:p>
            <a:pPr lvl="1"/>
            <a:r>
              <a:rPr lang="en-GB" dirty="0" err="1" smtClean="0"/>
              <a:t>AChEI’s</a:t>
            </a:r>
            <a:r>
              <a:rPr lang="en-GB" dirty="0" smtClean="0"/>
              <a:t> (</a:t>
            </a:r>
            <a:r>
              <a:rPr lang="en-GB" dirty="0" err="1" smtClean="0"/>
              <a:t>esp</a:t>
            </a:r>
            <a:r>
              <a:rPr lang="en-GB" dirty="0" smtClean="0"/>
              <a:t> Rivastigmine)</a:t>
            </a:r>
            <a:endParaRPr lang="en-GB"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domains for symptomatic treatments</a:t>
            </a:r>
            <a:endParaRPr lang="en-GB" dirty="0"/>
          </a:p>
        </p:txBody>
      </p:sp>
      <p:sp>
        <p:nvSpPr>
          <p:cNvPr id="3" name="Content Placeholder 2"/>
          <p:cNvSpPr>
            <a:spLocks noGrp="1"/>
          </p:cNvSpPr>
          <p:nvPr>
            <p:ph idx="1"/>
          </p:nvPr>
        </p:nvSpPr>
        <p:spPr/>
        <p:txBody>
          <a:bodyPr/>
          <a:lstStyle/>
          <a:p>
            <a:r>
              <a:rPr lang="en-GB" sz="2400" dirty="0" smtClean="0"/>
              <a:t>Agitation</a:t>
            </a:r>
          </a:p>
          <a:p>
            <a:pPr lvl="1"/>
            <a:r>
              <a:rPr lang="en-GB" sz="2000" dirty="0" smtClean="0"/>
              <a:t>Benzodiazepines</a:t>
            </a:r>
          </a:p>
          <a:p>
            <a:pPr lvl="1"/>
            <a:endParaRPr lang="en-GB" sz="2000" dirty="0" smtClean="0"/>
          </a:p>
          <a:p>
            <a:r>
              <a:rPr lang="en-GB" sz="2400" dirty="0" smtClean="0"/>
              <a:t>Sleep disturbance</a:t>
            </a:r>
          </a:p>
          <a:p>
            <a:pPr lvl="1"/>
            <a:r>
              <a:rPr lang="en-GB" sz="2000" dirty="0" smtClean="0"/>
              <a:t>Benzodiazepines and ‘Z’ drugs e.g. </a:t>
            </a:r>
            <a:r>
              <a:rPr lang="en-GB" sz="2000" dirty="0" err="1" smtClean="0"/>
              <a:t>Zopiclone</a:t>
            </a:r>
            <a:r>
              <a:rPr lang="en-GB" sz="2000" dirty="0" smtClean="0"/>
              <a:t> (now recognised to have similar problems to </a:t>
            </a:r>
            <a:r>
              <a:rPr lang="en-GB" sz="2000" dirty="0" err="1" smtClean="0"/>
              <a:t>Benzos</a:t>
            </a:r>
            <a:r>
              <a:rPr lang="en-GB" sz="2000" dirty="0" smtClean="0"/>
              <a:t>)</a:t>
            </a:r>
          </a:p>
          <a:p>
            <a:pPr lvl="1"/>
            <a:endParaRPr lang="en-GB" sz="2000" dirty="0" smtClean="0"/>
          </a:p>
          <a:p>
            <a:r>
              <a:rPr lang="en-GB" sz="2400" dirty="0" smtClean="0"/>
              <a:t>Sun downing</a:t>
            </a:r>
          </a:p>
          <a:p>
            <a:pPr lvl="1"/>
            <a:r>
              <a:rPr lang="en-GB" sz="2000" dirty="0" err="1" smtClean="0"/>
              <a:t>Trazodone</a:t>
            </a:r>
            <a:endParaRPr lang="en-GB" sz="2000" dirty="0" smtClean="0"/>
          </a:p>
          <a:p>
            <a:pPr lvl="1"/>
            <a:endParaRPr lang="en-GB" sz="2000" dirty="0" smtClean="0"/>
          </a:p>
          <a:p>
            <a:r>
              <a:rPr lang="en-GB" sz="2400" dirty="0" smtClean="0"/>
              <a:t>Emotional incontinence</a:t>
            </a:r>
          </a:p>
          <a:p>
            <a:pPr lvl="1"/>
            <a:r>
              <a:rPr lang="en-GB" sz="2000" dirty="0" err="1" smtClean="0"/>
              <a:t>Carbamazepine</a:t>
            </a:r>
            <a:endParaRPr lang="en-GB" sz="2000" dirty="0" smtClean="0"/>
          </a:p>
          <a:p>
            <a:pPr lvl="1"/>
            <a:endParaRPr lang="en-GB" dirty="0" smtClean="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considerations</a:t>
            </a:r>
            <a:endParaRPr lang="en-GB" dirty="0"/>
          </a:p>
        </p:txBody>
      </p:sp>
      <p:sp>
        <p:nvSpPr>
          <p:cNvPr id="3" name="Content Placeholder 2"/>
          <p:cNvSpPr>
            <a:spLocks noGrp="1"/>
          </p:cNvSpPr>
          <p:nvPr>
            <p:ph idx="1"/>
          </p:nvPr>
        </p:nvSpPr>
        <p:spPr/>
        <p:txBody>
          <a:bodyPr/>
          <a:lstStyle/>
          <a:p>
            <a:r>
              <a:rPr lang="en-GB" sz="2400" dirty="0" smtClean="0"/>
              <a:t>Non pharmacological intervention for BPSD (Behavioural and Psychological Symptoms of Dementia)</a:t>
            </a:r>
            <a:endParaRPr lang="en-GB" sz="2000" dirty="0" smtClean="0"/>
          </a:p>
          <a:p>
            <a:pPr lvl="1"/>
            <a:endParaRPr lang="en-GB" sz="2000" dirty="0" smtClean="0"/>
          </a:p>
          <a:p>
            <a:r>
              <a:rPr lang="en-GB" dirty="0" smtClean="0"/>
              <a:t>ABC Charts</a:t>
            </a:r>
          </a:p>
          <a:p>
            <a:pPr lvl="1"/>
            <a:r>
              <a:rPr lang="en-GB" sz="2000" dirty="0" smtClean="0"/>
              <a:t>Antecedents</a:t>
            </a:r>
          </a:p>
          <a:p>
            <a:pPr lvl="1"/>
            <a:r>
              <a:rPr lang="en-GB" sz="2000" dirty="0" smtClean="0"/>
              <a:t>Behaviour</a:t>
            </a:r>
          </a:p>
          <a:p>
            <a:pPr lvl="1"/>
            <a:r>
              <a:rPr lang="en-GB" sz="2000" dirty="0" smtClean="0"/>
              <a:t>Consequences</a:t>
            </a:r>
          </a:p>
          <a:p>
            <a:endParaRPr lang="en-GB" sz="2400" dirty="0" smtClean="0"/>
          </a:p>
          <a:p>
            <a:r>
              <a:rPr lang="en-GB" sz="2400" dirty="0" smtClean="0"/>
              <a:t>Sleep disturbance</a:t>
            </a:r>
          </a:p>
          <a:p>
            <a:pPr lvl="1"/>
            <a:r>
              <a:rPr lang="en-GB" sz="2000" dirty="0" smtClean="0"/>
              <a:t>Sleep Hygiene</a:t>
            </a:r>
          </a:p>
          <a:p>
            <a:pPr lvl="1"/>
            <a:endParaRPr lang="en-GB" sz="2000" dirty="0" smtClean="0"/>
          </a:p>
          <a:p>
            <a:pPr lvl="1"/>
            <a:endParaRPr lang="en-GB" sz="2000" dirty="0" smtClean="0"/>
          </a:p>
          <a:p>
            <a:pPr lvl="1"/>
            <a:endParaRPr lang="en-GB" dirty="0" smtClean="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TRIAL DESIGN </a:t>
            </a:r>
            <a:br>
              <a:rPr lang="en-GB" dirty="0" smtClean="0"/>
            </a:br>
            <a:r>
              <a:rPr lang="en-GB" dirty="0" smtClean="0"/>
              <a:t>(FOR ALZHEIMER’S DEMENTIA)</a:t>
            </a:r>
            <a:endParaRPr lang="en-GB" dirty="0"/>
          </a:p>
        </p:txBody>
      </p:sp>
      <p:sp>
        <p:nvSpPr>
          <p:cNvPr id="3" name="Content Placeholder 2"/>
          <p:cNvSpPr>
            <a:spLocks noGrp="1"/>
          </p:cNvSpPr>
          <p:nvPr>
            <p:ph idx="1"/>
          </p:nvPr>
        </p:nvSpPr>
        <p:spPr/>
        <p:txBody>
          <a:bodyPr/>
          <a:lstStyle/>
          <a:p>
            <a:endParaRPr lang="en-GB" dirty="0" smtClean="0"/>
          </a:p>
          <a:p>
            <a:r>
              <a:rPr lang="en-GB" dirty="0" smtClean="0"/>
              <a:t>Some generic principles and then dementia specific.</a:t>
            </a:r>
            <a:endParaRPr lang="en-GB"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a:defRPr/>
            </a:pPr>
            <a:r>
              <a:rPr lang="en-GB" smtClean="0"/>
              <a:t>Trial design</a:t>
            </a:r>
          </a:p>
        </p:txBody>
      </p:sp>
      <p:sp>
        <p:nvSpPr>
          <p:cNvPr id="126979" name="Rectangle 3"/>
          <p:cNvSpPr>
            <a:spLocks noGrp="1" noChangeArrowheads="1"/>
          </p:cNvSpPr>
          <p:nvPr>
            <p:ph type="body" idx="1"/>
          </p:nvPr>
        </p:nvSpPr>
        <p:spPr/>
        <p:txBody>
          <a:bodyPr/>
          <a:lstStyle/>
          <a:p>
            <a:pPr>
              <a:lnSpc>
                <a:spcPct val="81000"/>
              </a:lnSpc>
              <a:defRPr/>
            </a:pPr>
            <a:r>
              <a:rPr lang="en-GB" sz="1800" smtClean="0"/>
              <a:t>Population</a:t>
            </a:r>
          </a:p>
          <a:p>
            <a:pPr lvl="1">
              <a:lnSpc>
                <a:spcPct val="80000"/>
              </a:lnSpc>
              <a:defRPr/>
            </a:pPr>
            <a:r>
              <a:rPr lang="en-GB" sz="1600" smtClean="0"/>
              <a:t>Stage of disease +/- dementia</a:t>
            </a:r>
          </a:p>
          <a:p>
            <a:pPr lvl="1">
              <a:lnSpc>
                <a:spcPct val="80000"/>
              </a:lnSpc>
              <a:defRPr/>
            </a:pPr>
            <a:r>
              <a:rPr lang="en-GB" sz="1600" smtClean="0"/>
              <a:t>High risk of inaccurate diagnosis early with current tools.</a:t>
            </a:r>
          </a:p>
          <a:p>
            <a:pPr lvl="1">
              <a:lnSpc>
                <a:spcPct val="80000"/>
              </a:lnSpc>
              <a:defRPr/>
            </a:pPr>
            <a:r>
              <a:rPr lang="en-GB" sz="1600" smtClean="0"/>
              <a:t>Low chance of showing a disease modifying effect in late disease when dementia present.</a:t>
            </a:r>
          </a:p>
          <a:p>
            <a:pPr lvl="1">
              <a:lnSpc>
                <a:spcPct val="80000"/>
              </a:lnSpc>
              <a:defRPr/>
            </a:pPr>
            <a:endParaRPr lang="en-GB" sz="1600" smtClean="0"/>
          </a:p>
          <a:p>
            <a:pPr>
              <a:lnSpc>
                <a:spcPct val="81000"/>
              </a:lnSpc>
              <a:defRPr/>
            </a:pPr>
            <a:r>
              <a:rPr lang="en-GB" sz="1800" smtClean="0"/>
              <a:t>Outcomes</a:t>
            </a:r>
          </a:p>
          <a:p>
            <a:pPr lvl="1">
              <a:lnSpc>
                <a:spcPct val="80000"/>
              </a:lnSpc>
              <a:defRPr/>
            </a:pPr>
            <a:r>
              <a:rPr lang="en-GB" sz="1600" smtClean="0"/>
              <a:t>Cognitive</a:t>
            </a:r>
          </a:p>
          <a:p>
            <a:pPr lvl="1">
              <a:lnSpc>
                <a:spcPct val="80000"/>
              </a:lnSpc>
              <a:defRPr/>
            </a:pPr>
            <a:r>
              <a:rPr lang="en-GB" sz="1600" smtClean="0"/>
              <a:t>Functional</a:t>
            </a:r>
          </a:p>
          <a:p>
            <a:pPr lvl="1">
              <a:lnSpc>
                <a:spcPct val="80000"/>
              </a:lnSpc>
              <a:defRPr/>
            </a:pPr>
            <a:r>
              <a:rPr lang="en-GB" sz="1600" smtClean="0"/>
              <a:t>Other secondary</a:t>
            </a:r>
          </a:p>
          <a:p>
            <a:pPr lvl="1">
              <a:lnSpc>
                <a:spcPct val="80000"/>
              </a:lnSpc>
              <a:defRPr/>
            </a:pPr>
            <a:r>
              <a:rPr lang="en-GB" sz="1600" smtClean="0"/>
              <a:t>Biomarkers (surrogates)</a:t>
            </a:r>
          </a:p>
          <a:p>
            <a:pPr lvl="1">
              <a:lnSpc>
                <a:spcPct val="80000"/>
              </a:lnSpc>
              <a:defRPr/>
            </a:pPr>
            <a:endParaRPr lang="en-GB" sz="1600" smtClean="0"/>
          </a:p>
          <a:p>
            <a:pPr>
              <a:lnSpc>
                <a:spcPct val="81000"/>
              </a:lnSpc>
              <a:defRPr/>
            </a:pPr>
            <a:r>
              <a:rPr lang="en-GB" sz="1800" smtClean="0"/>
              <a:t>Trial Methodology</a:t>
            </a:r>
          </a:p>
          <a:p>
            <a:pPr lvl="1">
              <a:lnSpc>
                <a:spcPct val="80000"/>
              </a:lnSpc>
              <a:defRPr/>
            </a:pPr>
            <a:r>
              <a:rPr lang="en-GB" sz="1600" smtClean="0"/>
              <a:t>Size</a:t>
            </a:r>
          </a:p>
          <a:p>
            <a:pPr lvl="1">
              <a:lnSpc>
                <a:spcPct val="80000"/>
              </a:lnSpc>
              <a:defRPr/>
            </a:pPr>
            <a:r>
              <a:rPr lang="en-GB" sz="1600" smtClean="0"/>
              <a:t>Duration</a:t>
            </a:r>
          </a:p>
          <a:p>
            <a:pPr lvl="1">
              <a:lnSpc>
                <a:spcPct val="80000"/>
              </a:lnSpc>
              <a:defRPr/>
            </a:pPr>
            <a:r>
              <a:rPr lang="en-GB" sz="1600" smtClean="0"/>
              <a:t>Slope analysis / randomised withdrawal / delayed disability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rrowheads="1"/>
          </p:cNvPicPr>
          <p:nvPr/>
        </p:nvPicPr>
        <p:blipFill>
          <a:blip r:embed="rId3" cstate="print"/>
          <a:srcRect l="67967"/>
          <a:stretch>
            <a:fillRect/>
          </a:stretch>
        </p:blipFill>
        <p:spPr bwMode="auto">
          <a:xfrm>
            <a:off x="303213" y="557213"/>
            <a:ext cx="8380412" cy="5683250"/>
          </a:xfrm>
          <a:prstGeom prst="rect">
            <a:avLst/>
          </a:prstGeom>
          <a:noFill/>
          <a:ln w="9525">
            <a:noFill/>
            <a:miter lim="800000"/>
            <a:headEnd/>
            <a:tailEnd/>
          </a:ln>
        </p:spPr>
      </p:pic>
      <p:sp>
        <p:nvSpPr>
          <p:cNvPr id="15363" name="Rectangle 3"/>
          <p:cNvSpPr>
            <a:spLocks noChangeArrowheads="1"/>
          </p:cNvSpPr>
          <p:nvPr/>
        </p:nvSpPr>
        <p:spPr bwMode="auto">
          <a:xfrm>
            <a:off x="0" y="6335713"/>
            <a:ext cx="9144000" cy="522287"/>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5364" name="Rectangle 4"/>
          <p:cNvSpPr>
            <a:spLocks noChangeArrowheads="1"/>
          </p:cNvSpPr>
          <p:nvPr/>
        </p:nvSpPr>
        <p:spPr bwMode="auto">
          <a:xfrm>
            <a:off x="0" y="180975"/>
            <a:ext cx="490538" cy="6323013"/>
          </a:xfrm>
          <a:prstGeom prst="rect">
            <a:avLst/>
          </a:prstGeom>
          <a:solidFill>
            <a:srgbClr val="00000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defRPr/>
            </a:pPr>
            <a:r>
              <a:rPr lang="en-GB" smtClean="0"/>
              <a:t>Preclinical Development</a:t>
            </a:r>
          </a:p>
        </p:txBody>
      </p:sp>
      <p:sp>
        <p:nvSpPr>
          <p:cNvPr id="12291" name="Rectangle 3"/>
          <p:cNvSpPr>
            <a:spLocks noGrp="1" noChangeArrowheads="1"/>
          </p:cNvSpPr>
          <p:nvPr>
            <p:ph type="body" idx="1"/>
          </p:nvPr>
        </p:nvSpPr>
        <p:spPr/>
        <p:txBody>
          <a:bodyPr/>
          <a:lstStyle/>
          <a:p>
            <a:pPr>
              <a:lnSpc>
                <a:spcPct val="80000"/>
              </a:lnSpc>
              <a:defRPr/>
            </a:pPr>
            <a:r>
              <a:rPr lang="en-GB" smtClean="0"/>
              <a:t>Identification of target</a:t>
            </a:r>
          </a:p>
          <a:p>
            <a:pPr lvl="1">
              <a:lnSpc>
                <a:spcPct val="80000"/>
              </a:lnSpc>
              <a:defRPr/>
            </a:pPr>
            <a:r>
              <a:rPr lang="en-GB" smtClean="0"/>
              <a:t>May be pre-existing</a:t>
            </a:r>
          </a:p>
          <a:p>
            <a:pPr lvl="1">
              <a:lnSpc>
                <a:spcPct val="80000"/>
              </a:lnSpc>
              <a:defRPr/>
            </a:pPr>
            <a:r>
              <a:rPr lang="en-GB" smtClean="0"/>
              <a:t>May be a new target (risk)</a:t>
            </a:r>
          </a:p>
          <a:p>
            <a:pPr lvl="1">
              <a:lnSpc>
                <a:spcPct val="80000"/>
              </a:lnSpc>
              <a:defRPr/>
            </a:pPr>
            <a:endParaRPr lang="en-GB" smtClean="0"/>
          </a:p>
          <a:p>
            <a:pPr>
              <a:lnSpc>
                <a:spcPct val="80000"/>
              </a:lnSpc>
              <a:defRPr/>
            </a:pPr>
            <a:r>
              <a:rPr lang="en-GB" smtClean="0"/>
              <a:t>Screen new molecules </a:t>
            </a:r>
          </a:p>
          <a:p>
            <a:pPr lvl="1">
              <a:lnSpc>
                <a:spcPct val="80000"/>
              </a:lnSpc>
              <a:defRPr/>
            </a:pPr>
            <a:r>
              <a:rPr lang="en-GB" smtClean="0"/>
              <a:t>(New Chemical Entities –NCE’s)</a:t>
            </a:r>
          </a:p>
          <a:p>
            <a:pPr lvl="1">
              <a:lnSpc>
                <a:spcPct val="80000"/>
              </a:lnSpc>
              <a:defRPr/>
            </a:pPr>
            <a:r>
              <a:rPr lang="en-GB" smtClean="0"/>
              <a:t>Stronger Intellectual Property</a:t>
            </a:r>
          </a:p>
          <a:p>
            <a:pPr lvl="2">
              <a:lnSpc>
                <a:spcPct val="80000"/>
              </a:lnSpc>
              <a:defRPr/>
            </a:pPr>
            <a:r>
              <a:rPr lang="en-GB" smtClean="0"/>
              <a:t>High throughput screening</a:t>
            </a:r>
          </a:p>
          <a:p>
            <a:pPr lvl="2">
              <a:lnSpc>
                <a:spcPct val="80000"/>
              </a:lnSpc>
              <a:defRPr/>
            </a:pPr>
            <a:r>
              <a:rPr lang="en-GB" smtClean="0"/>
              <a:t>Develop structured ‘screening assays’ for both pharmacodynamic and pharmacokinetic properties</a:t>
            </a:r>
          </a:p>
          <a:p>
            <a:pPr lvl="2">
              <a:lnSpc>
                <a:spcPct val="80000"/>
              </a:lnSpc>
              <a:defRPr/>
            </a:pPr>
            <a:endParaRPr lang="en-GB" smtClean="0"/>
          </a:p>
          <a:p>
            <a:pPr>
              <a:lnSpc>
                <a:spcPct val="80000"/>
              </a:lnSpc>
              <a:defRPr/>
            </a:pPr>
            <a:r>
              <a:rPr lang="en-GB" smtClean="0"/>
              <a:t>Identify ‘candidate’ molecule and back ups</a:t>
            </a:r>
          </a:p>
        </p:txBody>
      </p:sp>
      <p:sp>
        <p:nvSpPr>
          <p:cNvPr id="52228" name="AutoShape 4"/>
          <p:cNvSpPr>
            <a:spLocks noChangeArrowheads="1"/>
          </p:cNvSpPr>
          <p:nvPr/>
        </p:nvSpPr>
        <p:spPr bwMode="auto">
          <a:xfrm>
            <a:off x="7524750" y="1628775"/>
            <a:ext cx="792163" cy="2160588"/>
          </a:xfrm>
          <a:prstGeom prst="downArrow">
            <a:avLst>
              <a:gd name="adj1" fmla="val 50000"/>
              <a:gd name="adj2" fmla="val 68186"/>
            </a:avLst>
          </a:prstGeom>
          <a:solidFill>
            <a:srgbClr val="339966"/>
          </a:solidFill>
          <a:ln w="9525">
            <a:solidFill>
              <a:schemeClr val="tx1"/>
            </a:solidFill>
            <a:miter lim="800000"/>
            <a:headEnd/>
            <a:tailEnd/>
          </a:ln>
        </p:spPr>
        <p:txBody>
          <a:bodyPr vert="eaVert" wrap="none" anchor="ctr"/>
          <a:lstStyle/>
          <a:p>
            <a:endParaRPr lang="en-US"/>
          </a:p>
        </p:txBody>
      </p:sp>
      <p:sp>
        <p:nvSpPr>
          <p:cNvPr id="52229" name="AutoShape 5"/>
          <p:cNvSpPr>
            <a:spLocks noChangeArrowheads="1"/>
          </p:cNvSpPr>
          <p:nvPr/>
        </p:nvSpPr>
        <p:spPr bwMode="auto">
          <a:xfrm>
            <a:off x="8172450" y="1628775"/>
            <a:ext cx="792163" cy="4392613"/>
          </a:xfrm>
          <a:prstGeom prst="downArrow">
            <a:avLst>
              <a:gd name="adj1" fmla="val 50000"/>
              <a:gd name="adj2" fmla="val 138627"/>
            </a:avLst>
          </a:prstGeom>
          <a:solidFill>
            <a:srgbClr val="FF0000"/>
          </a:solidFill>
          <a:ln w="9525">
            <a:solidFill>
              <a:schemeClr val="tx1"/>
            </a:solidFill>
            <a:miter lim="800000"/>
            <a:headEnd/>
            <a:tailEnd/>
          </a:ln>
        </p:spPr>
        <p:txBody>
          <a:bodyPr vert="eaVert" wrap="none" anchor="ct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defRPr/>
            </a:pPr>
            <a:r>
              <a:rPr lang="en-GB" smtClean="0"/>
              <a:t>Toxicology</a:t>
            </a:r>
          </a:p>
        </p:txBody>
      </p:sp>
      <p:sp>
        <p:nvSpPr>
          <p:cNvPr id="14339" name="Rectangle 3"/>
          <p:cNvSpPr>
            <a:spLocks noGrp="1" noChangeArrowheads="1"/>
          </p:cNvSpPr>
          <p:nvPr>
            <p:ph type="body" idx="1"/>
          </p:nvPr>
        </p:nvSpPr>
        <p:spPr/>
        <p:txBody>
          <a:bodyPr/>
          <a:lstStyle/>
          <a:p>
            <a:pPr>
              <a:lnSpc>
                <a:spcPct val="90000"/>
              </a:lnSpc>
              <a:defRPr/>
            </a:pPr>
            <a:r>
              <a:rPr lang="en-GB" smtClean="0"/>
              <a:t>Laboratory</a:t>
            </a:r>
          </a:p>
          <a:p>
            <a:pPr lvl="1">
              <a:lnSpc>
                <a:spcPct val="90000"/>
              </a:lnSpc>
              <a:defRPr/>
            </a:pPr>
            <a:r>
              <a:rPr lang="en-GB" smtClean="0"/>
              <a:t>Ames Test</a:t>
            </a:r>
          </a:p>
          <a:p>
            <a:pPr lvl="1">
              <a:lnSpc>
                <a:spcPct val="90000"/>
              </a:lnSpc>
              <a:defRPr/>
            </a:pPr>
            <a:r>
              <a:rPr lang="en-GB" smtClean="0"/>
              <a:t>Cell lines</a:t>
            </a:r>
          </a:p>
          <a:p>
            <a:pPr>
              <a:lnSpc>
                <a:spcPct val="90000"/>
              </a:lnSpc>
              <a:defRPr/>
            </a:pPr>
            <a:r>
              <a:rPr lang="en-GB" smtClean="0"/>
              <a:t>Animal </a:t>
            </a:r>
          </a:p>
          <a:p>
            <a:pPr lvl="1">
              <a:lnSpc>
                <a:spcPct val="90000"/>
              </a:lnSpc>
              <a:defRPr/>
            </a:pPr>
            <a:r>
              <a:rPr lang="en-GB" smtClean="0"/>
              <a:t>2 species (often mouse and dog)</a:t>
            </a:r>
          </a:p>
          <a:p>
            <a:pPr lvl="1">
              <a:lnSpc>
                <a:spcPct val="90000"/>
              </a:lnSpc>
              <a:defRPr/>
            </a:pPr>
            <a:r>
              <a:rPr lang="en-GB" smtClean="0"/>
              <a:t>May be primate, mini-pig</a:t>
            </a:r>
          </a:p>
          <a:p>
            <a:pPr lvl="1">
              <a:lnSpc>
                <a:spcPct val="90000"/>
              </a:lnSpc>
              <a:defRPr/>
            </a:pPr>
            <a:r>
              <a:rPr lang="en-GB" smtClean="0"/>
              <a:t>Strict ethical conduct</a:t>
            </a:r>
          </a:p>
          <a:p>
            <a:pPr lvl="1">
              <a:lnSpc>
                <a:spcPct val="90000"/>
              </a:lnSpc>
              <a:defRPr/>
            </a:pPr>
            <a:endParaRPr lang="en-GB" smtClean="0"/>
          </a:p>
          <a:p>
            <a:pPr lvl="1">
              <a:lnSpc>
                <a:spcPct val="90000"/>
              </a:lnSpc>
              <a:defRPr/>
            </a:pPr>
            <a:r>
              <a:rPr lang="en-GB" smtClean="0"/>
              <a:t>Single ‘toxic’ dose</a:t>
            </a:r>
          </a:p>
          <a:p>
            <a:pPr lvl="1">
              <a:lnSpc>
                <a:spcPct val="90000"/>
              </a:lnSpc>
              <a:defRPr/>
            </a:pPr>
            <a:r>
              <a:rPr lang="en-GB" smtClean="0"/>
              <a:t>Chronic dosing</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defRPr/>
            </a:pPr>
            <a:r>
              <a:rPr lang="en-GB" smtClean="0"/>
              <a:t>Why animal testing?</a:t>
            </a:r>
          </a:p>
        </p:txBody>
      </p:sp>
      <p:sp>
        <p:nvSpPr>
          <p:cNvPr id="16387" name="Rectangle 3"/>
          <p:cNvSpPr>
            <a:spLocks noGrp="1" noChangeArrowheads="1"/>
          </p:cNvSpPr>
          <p:nvPr>
            <p:ph type="body" idx="1"/>
          </p:nvPr>
        </p:nvSpPr>
        <p:spPr/>
        <p:txBody>
          <a:bodyPr/>
          <a:lstStyle/>
          <a:p>
            <a:pPr>
              <a:defRPr/>
            </a:pPr>
            <a:r>
              <a:rPr lang="en-GB" smtClean="0"/>
              <a:t>Vital safety information before human studies.</a:t>
            </a:r>
          </a:p>
          <a:p>
            <a:pPr>
              <a:defRPr/>
            </a:pPr>
            <a:endParaRPr lang="en-GB" smtClean="0"/>
          </a:p>
          <a:p>
            <a:pPr lvl="1">
              <a:defRPr/>
            </a:pPr>
            <a:r>
              <a:rPr lang="en-GB" smtClean="0"/>
              <a:t>NOAEL (No Adverse Event Level) – at least 10 fold decrease for human use.</a:t>
            </a:r>
          </a:p>
          <a:p>
            <a:pPr lvl="1">
              <a:defRPr/>
            </a:pPr>
            <a:r>
              <a:rPr lang="en-GB" smtClean="0"/>
              <a:t>Identify target organ for toxicology (e.g. kidney, eye, liver etc.)</a:t>
            </a:r>
          </a:p>
          <a:p>
            <a:pPr lvl="2">
              <a:defRPr/>
            </a:pPr>
            <a:r>
              <a:rPr lang="en-GB" smtClean="0"/>
              <a:t>Educates Phase 1 testing program</a:t>
            </a:r>
          </a:p>
          <a:p>
            <a:pPr lvl="1">
              <a:defRPr/>
            </a:pPr>
            <a:r>
              <a:rPr lang="en-GB" smtClean="0"/>
              <a:t>Can sacrifice all animals for detailed pathology</a:t>
            </a:r>
          </a:p>
          <a:p>
            <a:pPr lvl="1">
              <a:defRPr/>
            </a:pPr>
            <a:r>
              <a:rPr lang="en-GB" smtClean="0"/>
              <a:t>Failure to undertake animal testing would cause immeasurable increased risk to humans.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defRPr/>
            </a:pPr>
            <a:r>
              <a:rPr lang="en-GB" smtClean="0"/>
              <a:t>Phase 1 testing (First in Human)</a:t>
            </a:r>
          </a:p>
        </p:txBody>
      </p:sp>
      <p:sp>
        <p:nvSpPr>
          <p:cNvPr id="18435" name="Rectangle 3"/>
          <p:cNvSpPr>
            <a:spLocks noGrp="1" noChangeArrowheads="1"/>
          </p:cNvSpPr>
          <p:nvPr>
            <p:ph type="body" idx="1"/>
          </p:nvPr>
        </p:nvSpPr>
        <p:spPr/>
        <p:txBody>
          <a:bodyPr/>
          <a:lstStyle/>
          <a:p>
            <a:pPr>
              <a:lnSpc>
                <a:spcPct val="80000"/>
              </a:lnSpc>
              <a:defRPr/>
            </a:pPr>
            <a:r>
              <a:rPr lang="en-GB" sz="2000" smtClean="0"/>
              <a:t>Healthy volunteer</a:t>
            </a:r>
          </a:p>
          <a:p>
            <a:pPr lvl="1">
              <a:lnSpc>
                <a:spcPct val="80000"/>
              </a:lnSpc>
              <a:defRPr/>
            </a:pPr>
            <a:r>
              <a:rPr lang="en-GB" sz="1800" smtClean="0"/>
              <a:t>Key readouts are</a:t>
            </a:r>
          </a:p>
          <a:p>
            <a:pPr lvl="1">
              <a:lnSpc>
                <a:spcPct val="80000"/>
              </a:lnSpc>
              <a:defRPr/>
            </a:pPr>
            <a:r>
              <a:rPr lang="en-GB" sz="1800" smtClean="0"/>
              <a:t>Safety profile and ADME studies (PK)</a:t>
            </a:r>
          </a:p>
          <a:p>
            <a:pPr lvl="2">
              <a:lnSpc>
                <a:spcPct val="80000"/>
              </a:lnSpc>
              <a:defRPr/>
            </a:pPr>
            <a:r>
              <a:rPr lang="en-GB" sz="1600" smtClean="0"/>
              <a:t>CMAX, half life, metabolites (active and reactive)</a:t>
            </a:r>
          </a:p>
          <a:p>
            <a:pPr>
              <a:lnSpc>
                <a:spcPct val="80000"/>
              </a:lnSpc>
              <a:defRPr/>
            </a:pPr>
            <a:r>
              <a:rPr lang="en-GB" sz="2000" smtClean="0"/>
              <a:t>Single dose (MWTD – Maximum well tolerated dose)</a:t>
            </a:r>
          </a:p>
          <a:p>
            <a:pPr>
              <a:lnSpc>
                <a:spcPct val="80000"/>
              </a:lnSpc>
              <a:defRPr/>
            </a:pPr>
            <a:r>
              <a:rPr lang="en-GB" sz="2000" smtClean="0"/>
              <a:t>Multiple dosing</a:t>
            </a:r>
          </a:p>
          <a:p>
            <a:pPr>
              <a:lnSpc>
                <a:spcPct val="80000"/>
              </a:lnSpc>
              <a:defRPr/>
            </a:pPr>
            <a:endParaRPr lang="en-GB" sz="2000" smtClean="0"/>
          </a:p>
          <a:p>
            <a:pPr>
              <a:lnSpc>
                <a:spcPct val="80000"/>
              </a:lnSpc>
              <a:defRPr/>
            </a:pPr>
            <a:r>
              <a:rPr lang="en-GB" sz="2000" smtClean="0"/>
              <a:t>Fed / fasted</a:t>
            </a:r>
          </a:p>
          <a:p>
            <a:pPr>
              <a:lnSpc>
                <a:spcPct val="80000"/>
              </a:lnSpc>
              <a:defRPr/>
            </a:pPr>
            <a:r>
              <a:rPr lang="en-GB" sz="2000" smtClean="0"/>
              <a:t>IV/Oral</a:t>
            </a:r>
          </a:p>
          <a:p>
            <a:pPr>
              <a:lnSpc>
                <a:spcPct val="80000"/>
              </a:lnSpc>
              <a:defRPr/>
            </a:pPr>
            <a:r>
              <a:rPr lang="en-GB" sz="2000" smtClean="0"/>
              <a:t>Special populations (elderly, renal or hepatic impairment)</a:t>
            </a:r>
          </a:p>
          <a:p>
            <a:pPr>
              <a:lnSpc>
                <a:spcPct val="80000"/>
              </a:lnSpc>
              <a:defRPr/>
            </a:pPr>
            <a:endParaRPr lang="en-GB" sz="2000" smtClean="0"/>
          </a:p>
          <a:p>
            <a:pPr>
              <a:lnSpc>
                <a:spcPct val="80000"/>
              </a:lnSpc>
              <a:defRPr/>
            </a:pPr>
            <a:r>
              <a:rPr lang="en-GB" sz="2000" smtClean="0"/>
              <a:t>Seldom do any ‘efficacy’ readouts in this.</a:t>
            </a:r>
          </a:p>
          <a:p>
            <a:pPr>
              <a:lnSpc>
                <a:spcPct val="80000"/>
              </a:lnSpc>
              <a:defRPr/>
            </a:pPr>
            <a:endParaRPr lang="en-GB" sz="2000" smtClean="0"/>
          </a:p>
          <a:p>
            <a:pPr>
              <a:lnSpc>
                <a:spcPct val="80000"/>
              </a:lnSpc>
              <a:defRPr/>
            </a:pPr>
            <a:r>
              <a:rPr lang="en-GB" sz="2000" smtClean="0"/>
              <a:t>Bridging studies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defRPr/>
            </a:pPr>
            <a:r>
              <a:rPr lang="en-GB" sz="4000" smtClean="0"/>
              <a:t>Phase 2 testing </a:t>
            </a:r>
            <a:br>
              <a:rPr lang="en-GB" sz="4000" smtClean="0"/>
            </a:br>
            <a:r>
              <a:rPr lang="en-GB" sz="4000" smtClean="0"/>
              <a:t>(First in disease population)</a:t>
            </a:r>
          </a:p>
        </p:txBody>
      </p:sp>
      <p:sp>
        <p:nvSpPr>
          <p:cNvPr id="20483" name="Rectangle 3"/>
          <p:cNvSpPr>
            <a:spLocks noGrp="1" noChangeArrowheads="1"/>
          </p:cNvSpPr>
          <p:nvPr>
            <p:ph type="body" idx="1"/>
          </p:nvPr>
        </p:nvSpPr>
        <p:spPr/>
        <p:txBody>
          <a:bodyPr/>
          <a:lstStyle/>
          <a:p>
            <a:pPr>
              <a:lnSpc>
                <a:spcPct val="90000"/>
              </a:lnSpc>
              <a:defRPr/>
            </a:pPr>
            <a:r>
              <a:rPr lang="en-GB" smtClean="0"/>
              <a:t>Phase 2a</a:t>
            </a:r>
          </a:p>
          <a:p>
            <a:pPr lvl="1">
              <a:lnSpc>
                <a:spcPct val="90000"/>
              </a:lnSpc>
              <a:defRPr/>
            </a:pPr>
            <a:r>
              <a:rPr lang="en-GB" smtClean="0"/>
              <a:t>Small (n~100)</a:t>
            </a:r>
          </a:p>
          <a:p>
            <a:pPr lvl="1">
              <a:lnSpc>
                <a:spcPct val="90000"/>
              </a:lnSpc>
              <a:defRPr/>
            </a:pPr>
            <a:r>
              <a:rPr lang="en-GB" smtClean="0"/>
              <a:t>Key readout</a:t>
            </a:r>
          </a:p>
          <a:p>
            <a:pPr lvl="2">
              <a:lnSpc>
                <a:spcPct val="90000"/>
              </a:lnSpc>
              <a:defRPr/>
            </a:pPr>
            <a:r>
              <a:rPr lang="en-GB" smtClean="0"/>
              <a:t>Safety, population PK (enriched PK)</a:t>
            </a:r>
          </a:p>
          <a:p>
            <a:pPr lvl="2">
              <a:lnSpc>
                <a:spcPct val="90000"/>
              </a:lnSpc>
              <a:defRPr/>
            </a:pPr>
            <a:r>
              <a:rPr lang="en-GB" smtClean="0"/>
              <a:t>Will include efficacy outcomes but not ‘no-go’ if lack of efficacy (trend [p&lt;0.1] causes excitement)</a:t>
            </a:r>
          </a:p>
          <a:p>
            <a:pPr lvl="2">
              <a:lnSpc>
                <a:spcPct val="90000"/>
              </a:lnSpc>
              <a:defRPr/>
            </a:pPr>
            <a:r>
              <a:rPr lang="en-GB" smtClean="0"/>
              <a:t>Dose finding</a:t>
            </a:r>
          </a:p>
          <a:p>
            <a:pPr lvl="2">
              <a:lnSpc>
                <a:spcPct val="90000"/>
              </a:lnSpc>
              <a:defRPr/>
            </a:pPr>
            <a:endParaRPr lang="en-GB" smtClean="0"/>
          </a:p>
          <a:p>
            <a:pPr lvl="1">
              <a:lnSpc>
                <a:spcPct val="90000"/>
              </a:lnSpc>
              <a:defRPr/>
            </a:pPr>
            <a:r>
              <a:rPr lang="en-GB" smtClean="0"/>
              <a:t>Design educated by findings from animal studies and from Phase 1 studies of MWTD and NOAEL.</a:t>
            </a:r>
          </a:p>
          <a:p>
            <a:pPr lvl="1">
              <a:lnSpc>
                <a:spcPct val="90000"/>
              </a:lnSpc>
              <a:defRPr/>
            </a:pPr>
            <a:endParaRPr lang="en-GB" smtClean="0"/>
          </a:p>
          <a:p>
            <a:pPr lvl="1">
              <a:lnSpc>
                <a:spcPct val="90000"/>
              </a:lnSpc>
              <a:defRPr/>
            </a:pPr>
            <a:r>
              <a:rPr lang="en-GB" smtClean="0"/>
              <a:t>Costly!</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defRPr/>
            </a:pPr>
            <a:r>
              <a:rPr lang="en-GB" smtClean="0"/>
              <a:t>Phase 2(b)</a:t>
            </a:r>
          </a:p>
        </p:txBody>
      </p:sp>
      <p:sp>
        <p:nvSpPr>
          <p:cNvPr id="22531" name="Rectangle 3"/>
          <p:cNvSpPr>
            <a:spLocks noGrp="1" noChangeArrowheads="1"/>
          </p:cNvSpPr>
          <p:nvPr>
            <p:ph type="body" idx="1"/>
          </p:nvPr>
        </p:nvSpPr>
        <p:spPr/>
        <p:txBody>
          <a:bodyPr/>
          <a:lstStyle/>
          <a:p>
            <a:pPr>
              <a:lnSpc>
                <a:spcPct val="80000"/>
              </a:lnSpc>
              <a:defRPr/>
            </a:pPr>
            <a:r>
              <a:rPr lang="en-GB" sz="2000" smtClean="0"/>
              <a:t>Much larger than 2a</a:t>
            </a:r>
          </a:p>
          <a:p>
            <a:pPr>
              <a:lnSpc>
                <a:spcPct val="80000"/>
              </a:lnSpc>
              <a:defRPr/>
            </a:pPr>
            <a:endParaRPr lang="en-GB" sz="2000" smtClean="0"/>
          </a:p>
          <a:p>
            <a:pPr>
              <a:lnSpc>
                <a:spcPct val="80000"/>
              </a:lnSpc>
              <a:defRPr/>
            </a:pPr>
            <a:r>
              <a:rPr lang="en-GB" sz="2000" smtClean="0"/>
              <a:t>Used information from toxicology, Phase I and Phase 2a to refine safety outcomes and dosing.</a:t>
            </a:r>
          </a:p>
          <a:p>
            <a:pPr>
              <a:lnSpc>
                <a:spcPct val="80000"/>
              </a:lnSpc>
              <a:defRPr/>
            </a:pPr>
            <a:endParaRPr lang="en-GB" sz="2000" smtClean="0"/>
          </a:p>
          <a:p>
            <a:pPr>
              <a:lnSpc>
                <a:spcPct val="80000"/>
              </a:lnSpc>
              <a:defRPr/>
            </a:pPr>
            <a:r>
              <a:rPr lang="en-GB" sz="2000" smtClean="0"/>
              <a:t>N~600</a:t>
            </a:r>
          </a:p>
          <a:p>
            <a:pPr>
              <a:lnSpc>
                <a:spcPct val="80000"/>
              </a:lnSpc>
              <a:defRPr/>
            </a:pPr>
            <a:r>
              <a:rPr lang="en-GB" sz="2000" smtClean="0"/>
              <a:t>Key readout may now be efficacy and powered accordingly.</a:t>
            </a:r>
          </a:p>
          <a:p>
            <a:pPr>
              <a:lnSpc>
                <a:spcPct val="80000"/>
              </a:lnSpc>
              <a:defRPr/>
            </a:pPr>
            <a:r>
              <a:rPr lang="en-GB" sz="2000" smtClean="0"/>
              <a:t>May constitute a ‘pivotal’ study.</a:t>
            </a:r>
          </a:p>
          <a:p>
            <a:pPr>
              <a:lnSpc>
                <a:spcPct val="80000"/>
              </a:lnSpc>
              <a:defRPr/>
            </a:pPr>
            <a:endParaRPr lang="en-GB" sz="2000" smtClean="0"/>
          </a:p>
          <a:p>
            <a:pPr>
              <a:lnSpc>
                <a:spcPct val="80000"/>
              </a:lnSpc>
              <a:defRPr/>
            </a:pPr>
            <a:r>
              <a:rPr lang="en-GB" sz="2000" smtClean="0"/>
              <a:t>Results from this critical to Phase 3 development.</a:t>
            </a:r>
          </a:p>
          <a:p>
            <a:pPr>
              <a:lnSpc>
                <a:spcPct val="80000"/>
              </a:lnSpc>
              <a:defRPr/>
            </a:pPr>
            <a:r>
              <a:rPr lang="en-GB" sz="2000" smtClean="0"/>
              <a:t>Key readout ‘efficacy’</a:t>
            </a:r>
          </a:p>
          <a:p>
            <a:pPr>
              <a:lnSpc>
                <a:spcPct val="80000"/>
              </a:lnSpc>
              <a:defRPr/>
            </a:pPr>
            <a:r>
              <a:rPr lang="en-GB" sz="2000" smtClean="0"/>
              <a:t>Lack of efficacy would kill drug at this stage.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defRPr/>
            </a:pPr>
            <a:r>
              <a:rPr lang="en-GB" smtClean="0"/>
              <a:t>Phase 3 (Pivotal) studies</a:t>
            </a:r>
          </a:p>
        </p:txBody>
      </p:sp>
      <p:sp>
        <p:nvSpPr>
          <p:cNvPr id="24579" name="Rectangle 3"/>
          <p:cNvSpPr>
            <a:spLocks noGrp="1" noChangeArrowheads="1"/>
          </p:cNvSpPr>
          <p:nvPr>
            <p:ph type="body" idx="1"/>
          </p:nvPr>
        </p:nvSpPr>
        <p:spPr/>
        <p:txBody>
          <a:bodyPr/>
          <a:lstStyle/>
          <a:p>
            <a:pPr>
              <a:lnSpc>
                <a:spcPct val="80000"/>
              </a:lnSpc>
              <a:defRPr/>
            </a:pPr>
            <a:r>
              <a:rPr lang="en-GB" sz="2400" smtClean="0"/>
              <a:t>These are the large and reported (highly cited studies)</a:t>
            </a:r>
          </a:p>
          <a:p>
            <a:pPr>
              <a:lnSpc>
                <a:spcPct val="80000"/>
              </a:lnSpc>
              <a:defRPr/>
            </a:pPr>
            <a:endParaRPr lang="en-GB" sz="2400" smtClean="0"/>
          </a:p>
          <a:p>
            <a:pPr>
              <a:lnSpc>
                <a:spcPct val="80000"/>
              </a:lnSpc>
              <a:defRPr/>
            </a:pPr>
            <a:r>
              <a:rPr lang="en-GB" sz="2400" smtClean="0"/>
              <a:t>Safety exposure (4,000 patient months exposure – at least)</a:t>
            </a:r>
          </a:p>
          <a:p>
            <a:pPr lvl="1">
              <a:lnSpc>
                <a:spcPct val="80000"/>
              </a:lnSpc>
              <a:defRPr/>
            </a:pPr>
            <a:r>
              <a:rPr lang="en-GB" sz="2000" smtClean="0"/>
              <a:t>To determine rates of more rare side effects not expected to arise in early stage trials.</a:t>
            </a:r>
          </a:p>
          <a:p>
            <a:pPr lvl="1">
              <a:lnSpc>
                <a:spcPct val="80000"/>
              </a:lnSpc>
              <a:defRPr/>
            </a:pPr>
            <a:r>
              <a:rPr lang="en-GB" sz="2000" smtClean="0"/>
              <a:t>Probably single dose versus placebo (or active comparator where placebo unethical)</a:t>
            </a:r>
          </a:p>
          <a:p>
            <a:pPr lvl="2">
              <a:lnSpc>
                <a:spcPct val="80000"/>
              </a:lnSpc>
              <a:defRPr/>
            </a:pPr>
            <a:r>
              <a:rPr lang="en-GB" sz="1800" smtClean="0"/>
              <a:t>May be equivalence study.</a:t>
            </a:r>
          </a:p>
          <a:p>
            <a:pPr lvl="2">
              <a:lnSpc>
                <a:spcPct val="80000"/>
              </a:lnSpc>
              <a:defRPr/>
            </a:pPr>
            <a:endParaRPr lang="en-GB" sz="1800" smtClean="0"/>
          </a:p>
          <a:p>
            <a:pPr>
              <a:lnSpc>
                <a:spcPct val="80000"/>
              </a:lnSpc>
              <a:defRPr/>
            </a:pPr>
            <a:r>
              <a:rPr lang="en-GB" sz="2400" smtClean="0"/>
              <a:t>Efficacy</a:t>
            </a:r>
          </a:p>
          <a:p>
            <a:pPr lvl="1">
              <a:lnSpc>
                <a:spcPct val="80000"/>
              </a:lnSpc>
              <a:defRPr/>
            </a:pPr>
            <a:r>
              <a:rPr lang="en-GB" sz="2000" smtClean="0"/>
              <a:t>Needs to adhere to regulatory guidelines (FDA, EMEA, TGA etc.</a:t>
            </a:r>
          </a:p>
          <a:p>
            <a:pPr lvl="1">
              <a:lnSpc>
                <a:spcPct val="80000"/>
              </a:lnSpc>
              <a:defRPr/>
            </a:pPr>
            <a:r>
              <a:rPr lang="en-GB" sz="2000" smtClean="0"/>
              <a:t>Must meet these criteria before moving to dossier submission and marketing approval.</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defRPr/>
            </a:pPr>
            <a:r>
              <a:rPr lang="en-GB" smtClean="0"/>
              <a:t>Dossier Submission</a:t>
            </a:r>
          </a:p>
        </p:txBody>
      </p:sp>
      <p:sp>
        <p:nvSpPr>
          <p:cNvPr id="26627" name="Rectangle 3"/>
          <p:cNvSpPr>
            <a:spLocks noGrp="1" noChangeArrowheads="1"/>
          </p:cNvSpPr>
          <p:nvPr>
            <p:ph type="body" idx="1"/>
          </p:nvPr>
        </p:nvSpPr>
        <p:spPr/>
        <p:txBody>
          <a:bodyPr/>
          <a:lstStyle/>
          <a:p>
            <a:pPr>
              <a:lnSpc>
                <a:spcPct val="80000"/>
              </a:lnSpc>
              <a:defRPr/>
            </a:pPr>
            <a:r>
              <a:rPr lang="en-GB" sz="2000" smtClean="0"/>
              <a:t>The Full IB (Investigator’s Brochure)</a:t>
            </a:r>
          </a:p>
          <a:p>
            <a:pPr>
              <a:lnSpc>
                <a:spcPct val="80000"/>
              </a:lnSpc>
              <a:defRPr/>
            </a:pPr>
            <a:endParaRPr lang="en-GB" sz="2000" smtClean="0"/>
          </a:p>
          <a:p>
            <a:pPr>
              <a:lnSpc>
                <a:spcPct val="80000"/>
              </a:lnSpc>
              <a:defRPr/>
            </a:pPr>
            <a:r>
              <a:rPr lang="en-GB" sz="2000" smtClean="0"/>
              <a:t>All trial results in full (and raw data often requested)</a:t>
            </a:r>
          </a:p>
          <a:p>
            <a:pPr>
              <a:lnSpc>
                <a:spcPct val="80000"/>
              </a:lnSpc>
              <a:defRPr/>
            </a:pPr>
            <a:r>
              <a:rPr lang="en-GB" sz="2000" smtClean="0"/>
              <a:t>All toxicology </a:t>
            </a:r>
          </a:p>
          <a:p>
            <a:pPr>
              <a:lnSpc>
                <a:spcPct val="80000"/>
              </a:lnSpc>
              <a:defRPr/>
            </a:pPr>
            <a:r>
              <a:rPr lang="en-GB" sz="2000" smtClean="0"/>
              <a:t>Mechanism of action</a:t>
            </a:r>
          </a:p>
          <a:p>
            <a:pPr>
              <a:lnSpc>
                <a:spcPct val="80000"/>
              </a:lnSpc>
              <a:defRPr/>
            </a:pPr>
            <a:endParaRPr lang="en-GB" sz="2000" smtClean="0"/>
          </a:p>
          <a:p>
            <a:pPr>
              <a:lnSpc>
                <a:spcPct val="80000"/>
              </a:lnSpc>
              <a:defRPr/>
            </a:pPr>
            <a:r>
              <a:rPr lang="en-GB" sz="2000" smtClean="0"/>
              <a:t>Manufacturing processes</a:t>
            </a:r>
          </a:p>
          <a:p>
            <a:pPr>
              <a:lnSpc>
                <a:spcPct val="80000"/>
              </a:lnSpc>
              <a:defRPr/>
            </a:pPr>
            <a:endParaRPr lang="en-GB" sz="2000" smtClean="0"/>
          </a:p>
          <a:p>
            <a:pPr>
              <a:lnSpc>
                <a:spcPct val="80000"/>
              </a:lnSpc>
              <a:defRPr/>
            </a:pPr>
            <a:r>
              <a:rPr lang="en-GB" sz="2000" smtClean="0"/>
              <a:t>All trials must be conducted to ICH-GCP</a:t>
            </a:r>
          </a:p>
          <a:p>
            <a:pPr>
              <a:lnSpc>
                <a:spcPct val="80000"/>
              </a:lnSpc>
              <a:defRPr/>
            </a:pPr>
            <a:r>
              <a:rPr lang="en-GB" sz="2000" smtClean="0"/>
              <a:t>All assays must be conducted in GLP accredited labs</a:t>
            </a:r>
          </a:p>
          <a:p>
            <a:pPr>
              <a:lnSpc>
                <a:spcPct val="80000"/>
              </a:lnSpc>
              <a:defRPr/>
            </a:pPr>
            <a:r>
              <a:rPr lang="en-GB" sz="2000" smtClean="0"/>
              <a:t>All manufacture must be done in GMP accredited labs</a:t>
            </a:r>
          </a:p>
          <a:p>
            <a:pPr>
              <a:lnSpc>
                <a:spcPct val="80000"/>
              </a:lnSpc>
              <a:defRPr/>
            </a:pPr>
            <a:endParaRPr lang="en-GB" sz="2000" smtClean="0"/>
          </a:p>
          <a:p>
            <a:pPr>
              <a:lnSpc>
                <a:spcPct val="80000"/>
              </a:lnSpc>
              <a:defRPr/>
            </a:pPr>
            <a:r>
              <a:rPr lang="en-GB" sz="2000" smtClean="0"/>
              <a:t>License may have caveats needed to be identified in Phase 4 testing</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r>
              <a:rPr lang="en-GB" smtClean="0"/>
              <a:t>What is ICH-GCP?</a:t>
            </a:r>
          </a:p>
        </p:txBody>
      </p:sp>
      <p:sp>
        <p:nvSpPr>
          <p:cNvPr id="34819" name="Rectangle 3"/>
          <p:cNvSpPr>
            <a:spLocks noGrp="1" noChangeArrowheads="1"/>
          </p:cNvSpPr>
          <p:nvPr>
            <p:ph type="body" idx="1"/>
          </p:nvPr>
        </p:nvSpPr>
        <p:spPr/>
        <p:txBody>
          <a:bodyPr/>
          <a:lstStyle/>
          <a:p>
            <a:pPr>
              <a:lnSpc>
                <a:spcPct val="80000"/>
              </a:lnSpc>
              <a:defRPr/>
            </a:pPr>
            <a:r>
              <a:rPr lang="en-GB" sz="1400" smtClean="0"/>
              <a:t>INTRODUCTION</a:t>
            </a:r>
          </a:p>
          <a:p>
            <a:pPr>
              <a:lnSpc>
                <a:spcPct val="80000"/>
              </a:lnSpc>
              <a:defRPr/>
            </a:pPr>
            <a:endParaRPr lang="en-GB" sz="1400" smtClean="0"/>
          </a:p>
          <a:p>
            <a:pPr lvl="1">
              <a:lnSpc>
                <a:spcPct val="80000"/>
              </a:lnSpc>
              <a:defRPr/>
            </a:pPr>
            <a:r>
              <a:rPr lang="en-GB" sz="1200" smtClean="0"/>
              <a:t>Good Clinical Practice (GCP) is an international ethical and scientific quality standard for designing, conducting, recording and reporting trials that involve the participation of human subjects. </a:t>
            </a:r>
          </a:p>
          <a:p>
            <a:pPr>
              <a:lnSpc>
                <a:spcPct val="80000"/>
              </a:lnSpc>
              <a:defRPr/>
            </a:pPr>
            <a:endParaRPr lang="en-GB" sz="1400" smtClean="0"/>
          </a:p>
          <a:p>
            <a:pPr lvl="1">
              <a:lnSpc>
                <a:spcPct val="80000"/>
              </a:lnSpc>
              <a:defRPr/>
            </a:pPr>
            <a:r>
              <a:rPr lang="en-GB" sz="1200" smtClean="0"/>
              <a:t>Compliance with this standard provides public assurance that the rights, safety and well-being of trial subjects are protected, consistent with the principles that have their origin in the Declaration of Helsinki, and that the clinical trial data are credible.</a:t>
            </a:r>
          </a:p>
          <a:p>
            <a:pPr>
              <a:lnSpc>
                <a:spcPct val="80000"/>
              </a:lnSpc>
              <a:defRPr/>
            </a:pPr>
            <a:endParaRPr lang="en-GB" sz="1400" smtClean="0"/>
          </a:p>
          <a:p>
            <a:pPr lvl="1">
              <a:lnSpc>
                <a:spcPct val="80000"/>
              </a:lnSpc>
              <a:defRPr/>
            </a:pPr>
            <a:r>
              <a:rPr lang="en-GB" sz="1200" smtClean="0"/>
              <a:t>The objective of this ICH GCP Guideline is to provide a unified standard for the European Union (EU), Japan and the United States to facilitate the mutual acceptance of clinical data by the regulatory authorities in these jurisdictions.</a:t>
            </a:r>
          </a:p>
          <a:p>
            <a:pPr>
              <a:lnSpc>
                <a:spcPct val="80000"/>
              </a:lnSpc>
              <a:defRPr/>
            </a:pPr>
            <a:endParaRPr lang="en-GB" sz="1400" smtClean="0"/>
          </a:p>
          <a:p>
            <a:pPr lvl="1">
              <a:lnSpc>
                <a:spcPct val="80000"/>
              </a:lnSpc>
              <a:defRPr/>
            </a:pPr>
            <a:r>
              <a:rPr lang="en-GB" sz="1200" smtClean="0"/>
              <a:t>The guideline was developed with consideration of the current good clinical practices of the European Union, Japan, and the United States, as well as those of Australia, Canada, the Nordic countries and the World Health Organization (WHO).</a:t>
            </a:r>
          </a:p>
          <a:p>
            <a:pPr>
              <a:lnSpc>
                <a:spcPct val="80000"/>
              </a:lnSpc>
              <a:defRPr/>
            </a:pPr>
            <a:endParaRPr lang="en-GB" sz="1400" smtClean="0"/>
          </a:p>
          <a:p>
            <a:pPr lvl="1">
              <a:lnSpc>
                <a:spcPct val="80000"/>
              </a:lnSpc>
              <a:defRPr/>
            </a:pPr>
            <a:r>
              <a:rPr lang="en-GB" sz="1200" smtClean="0"/>
              <a:t>This guideline should be followed when generating clinical trial data that are intended to be submitted to regulatory authorities.</a:t>
            </a:r>
          </a:p>
          <a:p>
            <a:pPr>
              <a:lnSpc>
                <a:spcPct val="80000"/>
              </a:lnSpc>
              <a:defRPr/>
            </a:pPr>
            <a:endParaRPr lang="en-GB" sz="1400" smtClean="0"/>
          </a:p>
          <a:p>
            <a:pPr lvl="1">
              <a:lnSpc>
                <a:spcPct val="80000"/>
              </a:lnSpc>
              <a:defRPr/>
            </a:pPr>
            <a:r>
              <a:rPr lang="en-GB" sz="1200" smtClean="0"/>
              <a:t>The principles established in this guideline may also be applied to other clinical investigations that may have an impact on the safety and well-being of human subjects.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defRPr/>
            </a:pPr>
            <a:r>
              <a:rPr lang="en-GB" sz="4000" b="1" smtClean="0"/>
              <a:t>2.THE PRINCIPLES OF ICH GCP</a:t>
            </a:r>
            <a:endParaRPr lang="en-GB" sz="4000" smtClean="0"/>
          </a:p>
        </p:txBody>
      </p:sp>
      <p:sp>
        <p:nvSpPr>
          <p:cNvPr id="36867" name="Rectangle 3"/>
          <p:cNvSpPr>
            <a:spLocks noGrp="1" noChangeArrowheads="1"/>
          </p:cNvSpPr>
          <p:nvPr>
            <p:ph type="body" idx="1"/>
          </p:nvPr>
        </p:nvSpPr>
        <p:spPr/>
        <p:txBody>
          <a:bodyPr/>
          <a:lstStyle/>
          <a:p>
            <a:pPr>
              <a:lnSpc>
                <a:spcPct val="80000"/>
              </a:lnSpc>
              <a:defRPr/>
            </a:pPr>
            <a:r>
              <a:rPr lang="en-GB" sz="1600" smtClean="0"/>
              <a:t>2.1 Clinical trials should be conducted in accordance with the ethical principles that have their origin in the Declaration of Helsinki, and that are consistent with GCP and the applicable regulatory requirement(s).</a:t>
            </a:r>
          </a:p>
          <a:p>
            <a:pPr>
              <a:lnSpc>
                <a:spcPct val="80000"/>
              </a:lnSpc>
              <a:defRPr/>
            </a:pPr>
            <a:endParaRPr lang="en-GB" sz="1600" smtClean="0"/>
          </a:p>
          <a:p>
            <a:pPr>
              <a:lnSpc>
                <a:spcPct val="80000"/>
              </a:lnSpc>
              <a:defRPr/>
            </a:pPr>
            <a:r>
              <a:rPr lang="en-GB" sz="1600" smtClean="0"/>
              <a:t>2.2 Before a trial is initiated, foreseeable risks and inconveniences should be weighed against the anticipated benefit for the individual trial subject and society. A trial should be initiated and continued only if the anticipated benefits justify the risks. </a:t>
            </a:r>
          </a:p>
          <a:p>
            <a:pPr>
              <a:lnSpc>
                <a:spcPct val="80000"/>
              </a:lnSpc>
              <a:defRPr/>
            </a:pPr>
            <a:endParaRPr lang="en-GB" sz="1600" smtClean="0"/>
          </a:p>
          <a:p>
            <a:pPr>
              <a:lnSpc>
                <a:spcPct val="80000"/>
              </a:lnSpc>
              <a:defRPr/>
            </a:pPr>
            <a:r>
              <a:rPr lang="en-GB" sz="1600" smtClean="0"/>
              <a:t>2.3 The rights, safety, and well-being of the trial subjects are the most important considerations and should prevail over interests of science and society. </a:t>
            </a:r>
          </a:p>
          <a:p>
            <a:pPr>
              <a:lnSpc>
                <a:spcPct val="80000"/>
              </a:lnSpc>
              <a:defRPr/>
            </a:pPr>
            <a:endParaRPr lang="en-GB" sz="1600" smtClean="0"/>
          </a:p>
          <a:p>
            <a:pPr>
              <a:lnSpc>
                <a:spcPct val="80000"/>
              </a:lnSpc>
              <a:defRPr/>
            </a:pPr>
            <a:r>
              <a:rPr lang="en-GB" sz="1600" smtClean="0"/>
              <a:t>2.4 The available nonclinical and clinical information on an investigational product should be adequate to support the proposed clinical trial. </a:t>
            </a:r>
          </a:p>
          <a:p>
            <a:pPr>
              <a:lnSpc>
                <a:spcPct val="80000"/>
              </a:lnSpc>
              <a:defRPr/>
            </a:pPr>
            <a:endParaRPr lang="en-GB" sz="1600" smtClean="0"/>
          </a:p>
          <a:p>
            <a:pPr>
              <a:lnSpc>
                <a:spcPct val="80000"/>
              </a:lnSpc>
              <a:defRPr/>
            </a:pPr>
            <a:r>
              <a:rPr lang="en-GB" sz="1600" smtClean="0"/>
              <a:t>2.5 Clinical trials should be scientifically sound, and described in a clear, detailed protocol. </a:t>
            </a:r>
          </a:p>
          <a:p>
            <a:pPr>
              <a:lnSpc>
                <a:spcPct val="80000"/>
              </a:lnSpc>
              <a:defRPr/>
            </a:pPr>
            <a:endParaRPr lang="en-GB" sz="1600" smtClean="0"/>
          </a:p>
          <a:p>
            <a:pPr>
              <a:lnSpc>
                <a:spcPct val="80000"/>
              </a:lnSpc>
              <a:defRPr/>
            </a:pPr>
            <a:r>
              <a:rPr lang="en-GB" sz="1600" smtClean="0"/>
              <a:t>2.6 A trial should be conducted in compliance with the protocol that has received prior institutional review board (IRB)/independent ethics committee (IEC) approval/favourable opinion.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lIns="92075" tIns="46038" rIns="92075" bIns="46038" anchor="ctr"/>
          <a:lstStyle/>
          <a:p>
            <a:pPr eaLnBrk="0" hangingPunct="0"/>
            <a:endParaRPr lang="en-US" sz="2400">
              <a:latin typeface="Times New Roman" pitchFamily="18" charset="0"/>
            </a:endParaRPr>
          </a:p>
        </p:txBody>
      </p:sp>
      <p:sp>
        <p:nvSpPr>
          <p:cNvPr id="16387" name="Rectangle 3"/>
          <p:cNvSpPr>
            <a:spLocks noChangeArrowheads="1"/>
          </p:cNvSpPr>
          <p:nvPr/>
        </p:nvSpPr>
        <p:spPr bwMode="auto">
          <a:xfrm>
            <a:off x="3395663" y="6248400"/>
            <a:ext cx="5526087" cy="457200"/>
          </a:xfrm>
          <a:prstGeom prst="rect">
            <a:avLst/>
          </a:prstGeom>
          <a:noFill/>
          <a:ln w="9525">
            <a:noFill/>
            <a:miter lim="800000"/>
            <a:headEnd/>
            <a:tailEnd/>
          </a:ln>
        </p:spPr>
        <p:txBody>
          <a:bodyPr wrap="none" lIns="92075" tIns="46038" rIns="92075" bIns="46038" anchor="ctr"/>
          <a:lstStyle/>
          <a:p>
            <a:pPr algn="r" eaLnBrk="0" hangingPunct="0"/>
            <a:endParaRPr lang="en-US" sz="2400">
              <a:latin typeface="Times New Roman" pitchFamily="18" charset="0"/>
            </a:endParaRPr>
          </a:p>
        </p:txBody>
      </p:sp>
      <p:pic>
        <p:nvPicPr>
          <p:cNvPr id="16388" name="Picture 4"/>
          <p:cNvPicPr>
            <a:picLocks noChangeArrowheads="1"/>
          </p:cNvPicPr>
          <p:nvPr/>
        </p:nvPicPr>
        <p:blipFill>
          <a:blip r:embed="rId3" cstate="print"/>
          <a:srcRect/>
          <a:stretch>
            <a:fillRect/>
          </a:stretch>
        </p:blipFill>
        <p:spPr bwMode="auto">
          <a:xfrm>
            <a:off x="63500" y="296863"/>
            <a:ext cx="9004300" cy="1987550"/>
          </a:xfrm>
          <a:prstGeom prst="rect">
            <a:avLst/>
          </a:prstGeom>
          <a:noFill/>
          <a:ln w="9525">
            <a:noFill/>
            <a:miter lim="800000"/>
            <a:headEnd/>
            <a:tailEnd/>
          </a:ln>
        </p:spPr>
      </p:pic>
      <p:sp>
        <p:nvSpPr>
          <p:cNvPr id="16389" name="Rectangle 5"/>
          <p:cNvSpPr>
            <a:spLocks noChangeArrowheads="1"/>
          </p:cNvSpPr>
          <p:nvPr/>
        </p:nvSpPr>
        <p:spPr bwMode="auto">
          <a:xfrm>
            <a:off x="12700" y="5880100"/>
            <a:ext cx="9147175" cy="457200"/>
          </a:xfrm>
          <a:prstGeom prst="rect">
            <a:avLst/>
          </a:prstGeom>
          <a:noFill/>
          <a:ln w="9525">
            <a:noFill/>
            <a:miter lim="800000"/>
            <a:headEnd/>
            <a:tailEnd/>
          </a:ln>
        </p:spPr>
        <p:txBody>
          <a:bodyPr lIns="92075" tIns="46038" rIns="92075" bIns="46038">
            <a:spAutoFit/>
          </a:bodyPr>
          <a:lstStyle/>
          <a:p>
            <a:pPr algn="ctr" eaLnBrk="0" hangingPunct="0">
              <a:spcBef>
                <a:spcPct val="50000"/>
              </a:spcBef>
            </a:pPr>
            <a:r>
              <a:rPr lang="en-GB" sz="2400">
                <a:solidFill>
                  <a:srgbClr val="FFFFFF"/>
                </a:solidFill>
                <a:latin typeface="Times New Roman" pitchFamily="18" charset="0"/>
              </a:rPr>
              <a:t>Time 0			    18months			36months</a:t>
            </a:r>
          </a:p>
        </p:txBody>
      </p:sp>
      <p:pic>
        <p:nvPicPr>
          <p:cNvPr id="16390" name="Picture 6"/>
          <p:cNvPicPr>
            <a:picLocks noChangeArrowheads="1"/>
          </p:cNvPicPr>
          <p:nvPr/>
        </p:nvPicPr>
        <p:blipFill>
          <a:blip r:embed="rId4" cstate="print"/>
          <a:srcRect l="76781" t="65750" r="15070"/>
          <a:stretch>
            <a:fillRect/>
          </a:stretch>
        </p:blipFill>
        <p:spPr bwMode="auto">
          <a:xfrm>
            <a:off x="6430963" y="3608388"/>
            <a:ext cx="2319337" cy="2155825"/>
          </a:xfrm>
          <a:prstGeom prst="rect">
            <a:avLst/>
          </a:prstGeom>
          <a:noFill/>
          <a:ln w="12700">
            <a:solidFill>
              <a:srgbClr val="FFFF00"/>
            </a:solidFill>
            <a:miter lim="800000"/>
            <a:headEnd/>
            <a:tailEnd/>
          </a:ln>
        </p:spPr>
      </p:pic>
      <p:pic>
        <p:nvPicPr>
          <p:cNvPr id="16391" name="Picture 7"/>
          <p:cNvPicPr>
            <a:picLocks noChangeArrowheads="1"/>
          </p:cNvPicPr>
          <p:nvPr/>
        </p:nvPicPr>
        <p:blipFill>
          <a:blip r:embed="rId5" cstate="print"/>
          <a:srcRect l="41370" t="66901" r="50421"/>
          <a:stretch>
            <a:fillRect/>
          </a:stretch>
        </p:blipFill>
        <p:spPr bwMode="auto">
          <a:xfrm>
            <a:off x="3340100" y="3705225"/>
            <a:ext cx="2409825" cy="2149475"/>
          </a:xfrm>
          <a:prstGeom prst="rect">
            <a:avLst/>
          </a:prstGeom>
          <a:noFill/>
          <a:ln w="12700">
            <a:solidFill>
              <a:srgbClr val="FFFF00"/>
            </a:solidFill>
            <a:miter lim="800000"/>
            <a:headEnd/>
            <a:tailEnd/>
          </a:ln>
        </p:spPr>
      </p:pic>
      <p:sp>
        <p:nvSpPr>
          <p:cNvPr id="16392" name="Rectangle 8"/>
          <p:cNvSpPr>
            <a:spLocks noChangeArrowheads="1"/>
          </p:cNvSpPr>
          <p:nvPr/>
        </p:nvSpPr>
        <p:spPr bwMode="auto">
          <a:xfrm>
            <a:off x="622300" y="1689100"/>
            <a:ext cx="660400" cy="584200"/>
          </a:xfrm>
          <a:prstGeom prst="rect">
            <a:avLst/>
          </a:prstGeom>
          <a:noFill/>
          <a:ln w="12700">
            <a:solidFill>
              <a:srgbClr val="FFFF00"/>
            </a:solidFill>
            <a:miter lim="800000"/>
            <a:headEnd/>
            <a:tailEnd/>
          </a:ln>
        </p:spPr>
        <p:txBody>
          <a:bodyPr wrap="none" lIns="90488" tIns="44450" rIns="90488" bIns="44450" anchor="ctr"/>
          <a:lstStyle/>
          <a:p>
            <a:pPr eaLnBrk="0" hangingPunct="0">
              <a:spcBef>
                <a:spcPct val="50000"/>
              </a:spcBef>
            </a:pPr>
            <a:endParaRPr lang="en-US" sz="2400">
              <a:latin typeface="Times New Roman" pitchFamily="18" charset="0"/>
            </a:endParaRPr>
          </a:p>
        </p:txBody>
      </p:sp>
      <p:sp>
        <p:nvSpPr>
          <p:cNvPr id="16393" name="Line 9"/>
          <p:cNvSpPr>
            <a:spLocks noChangeShapeType="1"/>
          </p:cNvSpPr>
          <p:nvPr/>
        </p:nvSpPr>
        <p:spPr bwMode="auto">
          <a:xfrm>
            <a:off x="823913" y="2257425"/>
            <a:ext cx="428625" cy="1214438"/>
          </a:xfrm>
          <a:prstGeom prst="line">
            <a:avLst/>
          </a:prstGeom>
          <a:noFill/>
          <a:ln w="12700">
            <a:solidFill>
              <a:srgbClr val="FFFF00"/>
            </a:solidFill>
            <a:round/>
            <a:headEnd type="none" w="sm" len="sm"/>
            <a:tailEnd type="stealth" w="med" len="med"/>
          </a:ln>
        </p:spPr>
        <p:txBody>
          <a:bodyPr/>
          <a:lstStyle/>
          <a:p>
            <a:endParaRPr lang="en-GB"/>
          </a:p>
        </p:txBody>
      </p:sp>
      <p:sp>
        <p:nvSpPr>
          <p:cNvPr id="16394" name="Rectangle 10"/>
          <p:cNvSpPr>
            <a:spLocks noChangeArrowheads="1"/>
          </p:cNvSpPr>
          <p:nvPr/>
        </p:nvSpPr>
        <p:spPr bwMode="auto">
          <a:xfrm>
            <a:off x="3746500" y="1689100"/>
            <a:ext cx="736600" cy="584200"/>
          </a:xfrm>
          <a:prstGeom prst="rect">
            <a:avLst/>
          </a:prstGeom>
          <a:noFill/>
          <a:ln w="12700">
            <a:solidFill>
              <a:srgbClr val="FFFF00"/>
            </a:solidFill>
            <a:miter lim="800000"/>
            <a:headEnd/>
            <a:tailEnd/>
          </a:ln>
        </p:spPr>
        <p:txBody>
          <a:bodyPr wrap="none" lIns="90488" tIns="44450" rIns="90488" bIns="44450" anchor="ctr"/>
          <a:lstStyle/>
          <a:p>
            <a:pPr eaLnBrk="0" hangingPunct="0">
              <a:spcBef>
                <a:spcPct val="50000"/>
              </a:spcBef>
            </a:pPr>
            <a:endParaRPr lang="en-US" sz="2400">
              <a:latin typeface="Times New Roman" pitchFamily="18" charset="0"/>
            </a:endParaRPr>
          </a:p>
        </p:txBody>
      </p:sp>
      <p:sp>
        <p:nvSpPr>
          <p:cNvPr id="16395" name="Rectangle 11"/>
          <p:cNvSpPr>
            <a:spLocks noChangeArrowheads="1"/>
          </p:cNvSpPr>
          <p:nvPr/>
        </p:nvSpPr>
        <p:spPr bwMode="auto">
          <a:xfrm>
            <a:off x="6946900" y="1689100"/>
            <a:ext cx="736600" cy="584200"/>
          </a:xfrm>
          <a:prstGeom prst="rect">
            <a:avLst/>
          </a:prstGeom>
          <a:noFill/>
          <a:ln w="12700">
            <a:solidFill>
              <a:srgbClr val="FFFF00"/>
            </a:solidFill>
            <a:miter lim="800000"/>
            <a:headEnd/>
            <a:tailEnd/>
          </a:ln>
        </p:spPr>
        <p:txBody>
          <a:bodyPr wrap="none" lIns="90488" tIns="44450" rIns="90488" bIns="44450" anchor="ctr"/>
          <a:lstStyle/>
          <a:p>
            <a:pPr eaLnBrk="0" hangingPunct="0">
              <a:spcBef>
                <a:spcPct val="50000"/>
              </a:spcBef>
            </a:pPr>
            <a:endParaRPr lang="en-US" sz="2400">
              <a:latin typeface="Times New Roman" pitchFamily="18" charset="0"/>
            </a:endParaRPr>
          </a:p>
        </p:txBody>
      </p:sp>
      <p:sp>
        <p:nvSpPr>
          <p:cNvPr id="16396" name="Line 12"/>
          <p:cNvSpPr>
            <a:spLocks noChangeShapeType="1"/>
          </p:cNvSpPr>
          <p:nvPr/>
        </p:nvSpPr>
        <p:spPr bwMode="auto">
          <a:xfrm>
            <a:off x="4114800" y="2286000"/>
            <a:ext cx="125413" cy="1244600"/>
          </a:xfrm>
          <a:prstGeom prst="line">
            <a:avLst/>
          </a:prstGeom>
          <a:noFill/>
          <a:ln w="12700">
            <a:solidFill>
              <a:srgbClr val="FFFF00"/>
            </a:solidFill>
            <a:round/>
            <a:headEnd type="none" w="sm" len="sm"/>
            <a:tailEnd type="stealth" w="med" len="med"/>
          </a:ln>
        </p:spPr>
        <p:txBody>
          <a:bodyPr/>
          <a:lstStyle/>
          <a:p>
            <a:endParaRPr lang="en-GB"/>
          </a:p>
        </p:txBody>
      </p:sp>
      <p:sp>
        <p:nvSpPr>
          <p:cNvPr id="16397" name="Line 13"/>
          <p:cNvSpPr>
            <a:spLocks noChangeShapeType="1"/>
          </p:cNvSpPr>
          <p:nvPr/>
        </p:nvSpPr>
        <p:spPr bwMode="auto">
          <a:xfrm>
            <a:off x="7239000" y="2286000"/>
            <a:ext cx="3175" cy="1200150"/>
          </a:xfrm>
          <a:prstGeom prst="line">
            <a:avLst/>
          </a:prstGeom>
          <a:noFill/>
          <a:ln w="12700">
            <a:solidFill>
              <a:srgbClr val="FFFF00"/>
            </a:solidFill>
            <a:round/>
            <a:headEnd type="none" w="sm" len="sm"/>
            <a:tailEnd type="stealth" w="med" len="med"/>
          </a:ln>
        </p:spPr>
        <p:txBody>
          <a:bodyPr/>
          <a:lstStyle/>
          <a:p>
            <a:endParaRPr lang="en-GB"/>
          </a:p>
        </p:txBody>
      </p:sp>
      <p:pic>
        <p:nvPicPr>
          <p:cNvPr id="16398" name="Picture 14"/>
          <p:cNvPicPr>
            <a:picLocks noChangeArrowheads="1"/>
          </p:cNvPicPr>
          <p:nvPr/>
        </p:nvPicPr>
        <p:blipFill>
          <a:blip r:embed="rId6" cstate="print"/>
          <a:srcRect l="6410" t="68071" r="86011"/>
          <a:stretch>
            <a:fillRect/>
          </a:stretch>
        </p:blipFill>
        <p:spPr bwMode="auto">
          <a:xfrm>
            <a:off x="400050" y="3600450"/>
            <a:ext cx="2400300" cy="2233613"/>
          </a:xfrm>
          <a:prstGeom prst="rect">
            <a:avLst/>
          </a:prstGeom>
          <a:noFill/>
          <a:ln w="12700">
            <a:solidFill>
              <a:srgbClr val="FFFF00"/>
            </a:solidFill>
            <a:miter lim="800000"/>
            <a:headEnd/>
            <a:tailEnd/>
          </a:ln>
        </p:spPr>
      </p:pic>
      <p:grpSp>
        <p:nvGrpSpPr>
          <p:cNvPr id="16399" name="Group 15"/>
          <p:cNvGrpSpPr>
            <a:grpSpLocks/>
          </p:cNvGrpSpPr>
          <p:nvPr/>
        </p:nvGrpSpPr>
        <p:grpSpPr bwMode="auto">
          <a:xfrm>
            <a:off x="149225" y="2682875"/>
            <a:ext cx="687388" cy="617538"/>
            <a:chOff x="94" y="1690"/>
            <a:chExt cx="433" cy="389"/>
          </a:xfrm>
        </p:grpSpPr>
        <p:pic>
          <p:nvPicPr>
            <p:cNvPr id="16402" name="Picture 16"/>
            <p:cNvPicPr>
              <a:picLocks noChangeArrowheads="1"/>
            </p:cNvPicPr>
            <p:nvPr/>
          </p:nvPicPr>
          <p:blipFill>
            <a:blip r:embed="rId7" cstate="print"/>
            <a:srcRect l="6410" t="68071" r="86011"/>
            <a:stretch>
              <a:fillRect/>
            </a:stretch>
          </p:blipFill>
          <p:spPr bwMode="auto">
            <a:xfrm>
              <a:off x="94" y="1690"/>
              <a:ext cx="433" cy="389"/>
            </a:xfrm>
            <a:prstGeom prst="rect">
              <a:avLst/>
            </a:prstGeom>
            <a:noFill/>
            <a:ln w="12700">
              <a:solidFill>
                <a:srgbClr val="FFFF00"/>
              </a:solidFill>
              <a:miter lim="800000"/>
              <a:headEnd/>
              <a:tailEnd/>
            </a:ln>
          </p:spPr>
        </p:pic>
        <p:sp>
          <p:nvSpPr>
            <p:cNvPr id="16403" name="Freeform 17"/>
            <p:cNvSpPr>
              <a:spLocks/>
            </p:cNvSpPr>
            <p:nvPr/>
          </p:nvSpPr>
          <p:spPr bwMode="auto">
            <a:xfrm>
              <a:off x="130" y="1762"/>
              <a:ext cx="205" cy="112"/>
            </a:xfrm>
            <a:custGeom>
              <a:avLst/>
              <a:gdLst>
                <a:gd name="T0" fmla="*/ 72 w 205"/>
                <a:gd name="T1" fmla="*/ 24 h 112"/>
                <a:gd name="T2" fmla="*/ 61 w 205"/>
                <a:gd name="T3" fmla="*/ 23 h 112"/>
                <a:gd name="T4" fmla="*/ 52 w 205"/>
                <a:gd name="T5" fmla="*/ 22 h 112"/>
                <a:gd name="T6" fmla="*/ 42 w 205"/>
                <a:gd name="T7" fmla="*/ 25 h 112"/>
                <a:gd name="T8" fmla="*/ 33 w 205"/>
                <a:gd name="T9" fmla="*/ 29 h 112"/>
                <a:gd name="T10" fmla="*/ 23 w 205"/>
                <a:gd name="T11" fmla="*/ 35 h 112"/>
                <a:gd name="T12" fmla="*/ 13 w 205"/>
                <a:gd name="T13" fmla="*/ 42 h 112"/>
                <a:gd name="T14" fmla="*/ 5 w 205"/>
                <a:gd name="T15" fmla="*/ 49 h 112"/>
                <a:gd name="T16" fmla="*/ 0 w 205"/>
                <a:gd name="T17" fmla="*/ 59 h 112"/>
                <a:gd name="T18" fmla="*/ 0 w 205"/>
                <a:gd name="T19" fmla="*/ 68 h 112"/>
                <a:gd name="T20" fmla="*/ 3 w 205"/>
                <a:gd name="T21" fmla="*/ 77 h 112"/>
                <a:gd name="T22" fmla="*/ 7 w 205"/>
                <a:gd name="T23" fmla="*/ 86 h 112"/>
                <a:gd name="T24" fmla="*/ 11 w 205"/>
                <a:gd name="T25" fmla="*/ 95 h 112"/>
                <a:gd name="T26" fmla="*/ 19 w 205"/>
                <a:gd name="T27" fmla="*/ 104 h 112"/>
                <a:gd name="T28" fmla="*/ 28 w 205"/>
                <a:gd name="T29" fmla="*/ 109 h 112"/>
                <a:gd name="T30" fmla="*/ 38 w 205"/>
                <a:gd name="T31" fmla="*/ 111 h 112"/>
                <a:gd name="T32" fmla="*/ 49 w 205"/>
                <a:gd name="T33" fmla="*/ 111 h 112"/>
                <a:gd name="T34" fmla="*/ 58 w 205"/>
                <a:gd name="T35" fmla="*/ 111 h 112"/>
                <a:gd name="T36" fmla="*/ 69 w 205"/>
                <a:gd name="T37" fmla="*/ 111 h 112"/>
                <a:gd name="T38" fmla="*/ 80 w 205"/>
                <a:gd name="T39" fmla="*/ 111 h 112"/>
                <a:gd name="T40" fmla="*/ 89 w 205"/>
                <a:gd name="T41" fmla="*/ 111 h 112"/>
                <a:gd name="T42" fmla="*/ 100 w 205"/>
                <a:gd name="T43" fmla="*/ 109 h 112"/>
                <a:gd name="T44" fmla="*/ 110 w 205"/>
                <a:gd name="T45" fmla="*/ 109 h 112"/>
                <a:gd name="T46" fmla="*/ 123 w 205"/>
                <a:gd name="T47" fmla="*/ 106 h 112"/>
                <a:gd name="T48" fmla="*/ 132 w 205"/>
                <a:gd name="T49" fmla="*/ 101 h 112"/>
                <a:gd name="T50" fmla="*/ 142 w 205"/>
                <a:gd name="T51" fmla="*/ 97 h 112"/>
                <a:gd name="T52" fmla="*/ 151 w 205"/>
                <a:gd name="T53" fmla="*/ 91 h 112"/>
                <a:gd name="T54" fmla="*/ 161 w 205"/>
                <a:gd name="T55" fmla="*/ 86 h 112"/>
                <a:gd name="T56" fmla="*/ 170 w 205"/>
                <a:gd name="T57" fmla="*/ 83 h 112"/>
                <a:gd name="T58" fmla="*/ 180 w 205"/>
                <a:gd name="T59" fmla="*/ 79 h 112"/>
                <a:gd name="T60" fmla="*/ 189 w 205"/>
                <a:gd name="T61" fmla="*/ 73 h 112"/>
                <a:gd name="T62" fmla="*/ 193 w 205"/>
                <a:gd name="T63" fmla="*/ 64 h 112"/>
                <a:gd name="T64" fmla="*/ 204 w 205"/>
                <a:gd name="T65" fmla="*/ 51 h 112"/>
                <a:gd name="T66" fmla="*/ 201 w 205"/>
                <a:gd name="T67" fmla="*/ 42 h 112"/>
                <a:gd name="T68" fmla="*/ 196 w 205"/>
                <a:gd name="T69" fmla="*/ 33 h 112"/>
                <a:gd name="T70" fmla="*/ 189 w 205"/>
                <a:gd name="T71" fmla="*/ 24 h 112"/>
                <a:gd name="T72" fmla="*/ 180 w 205"/>
                <a:gd name="T73" fmla="*/ 17 h 112"/>
                <a:gd name="T74" fmla="*/ 170 w 205"/>
                <a:gd name="T75" fmla="*/ 12 h 112"/>
                <a:gd name="T76" fmla="*/ 161 w 205"/>
                <a:gd name="T77" fmla="*/ 8 h 112"/>
                <a:gd name="T78" fmla="*/ 151 w 205"/>
                <a:gd name="T79" fmla="*/ 6 h 112"/>
                <a:gd name="T80" fmla="*/ 142 w 205"/>
                <a:gd name="T81" fmla="*/ 3 h 112"/>
                <a:gd name="T82" fmla="*/ 132 w 205"/>
                <a:gd name="T83" fmla="*/ 0 h 112"/>
                <a:gd name="T84" fmla="*/ 122 w 205"/>
                <a:gd name="T85" fmla="*/ 0 h 112"/>
                <a:gd name="T86" fmla="*/ 114 w 205"/>
                <a:gd name="T87" fmla="*/ 5 h 112"/>
                <a:gd name="T88" fmla="*/ 113 w 205"/>
                <a:gd name="T89" fmla="*/ 14 h 112"/>
                <a:gd name="T90" fmla="*/ 119 w 205"/>
                <a:gd name="T91" fmla="*/ 23 h 112"/>
                <a:gd name="T92" fmla="*/ 119 w 205"/>
                <a:gd name="T93" fmla="*/ 32 h 112"/>
                <a:gd name="T94" fmla="*/ 111 w 205"/>
                <a:gd name="T95" fmla="*/ 37 h 112"/>
                <a:gd name="T96" fmla="*/ 101 w 205"/>
                <a:gd name="T97" fmla="*/ 36 h 112"/>
                <a:gd name="T98" fmla="*/ 91 w 205"/>
                <a:gd name="T99" fmla="*/ 33 h 112"/>
                <a:gd name="T100" fmla="*/ 81 w 205"/>
                <a:gd name="T101" fmla="*/ 30 h 112"/>
                <a:gd name="T102" fmla="*/ 70 w 205"/>
                <a:gd name="T103" fmla="*/ 25 h 112"/>
                <a:gd name="T104" fmla="*/ 68 w 205"/>
                <a:gd name="T105" fmla="*/ 30 h 1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5"/>
                <a:gd name="T160" fmla="*/ 0 h 112"/>
                <a:gd name="T161" fmla="*/ 205 w 205"/>
                <a:gd name="T162" fmla="*/ 112 h 1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5" h="112">
                  <a:moveTo>
                    <a:pt x="81" y="30"/>
                  </a:moveTo>
                  <a:lnTo>
                    <a:pt x="75" y="24"/>
                  </a:lnTo>
                  <a:lnTo>
                    <a:pt x="72" y="24"/>
                  </a:lnTo>
                  <a:lnTo>
                    <a:pt x="69" y="24"/>
                  </a:lnTo>
                  <a:lnTo>
                    <a:pt x="65" y="23"/>
                  </a:lnTo>
                  <a:lnTo>
                    <a:pt x="61" y="23"/>
                  </a:lnTo>
                  <a:lnTo>
                    <a:pt x="58" y="21"/>
                  </a:lnTo>
                  <a:lnTo>
                    <a:pt x="55" y="21"/>
                  </a:lnTo>
                  <a:lnTo>
                    <a:pt x="52" y="22"/>
                  </a:lnTo>
                  <a:lnTo>
                    <a:pt x="49" y="23"/>
                  </a:lnTo>
                  <a:lnTo>
                    <a:pt x="45" y="23"/>
                  </a:lnTo>
                  <a:lnTo>
                    <a:pt x="42" y="25"/>
                  </a:lnTo>
                  <a:lnTo>
                    <a:pt x="39" y="26"/>
                  </a:lnTo>
                  <a:lnTo>
                    <a:pt x="36" y="27"/>
                  </a:lnTo>
                  <a:lnTo>
                    <a:pt x="33" y="29"/>
                  </a:lnTo>
                  <a:lnTo>
                    <a:pt x="29" y="31"/>
                  </a:lnTo>
                  <a:lnTo>
                    <a:pt x="26" y="34"/>
                  </a:lnTo>
                  <a:lnTo>
                    <a:pt x="23" y="35"/>
                  </a:lnTo>
                  <a:lnTo>
                    <a:pt x="20" y="38"/>
                  </a:lnTo>
                  <a:lnTo>
                    <a:pt x="17" y="40"/>
                  </a:lnTo>
                  <a:lnTo>
                    <a:pt x="13" y="42"/>
                  </a:lnTo>
                  <a:lnTo>
                    <a:pt x="10" y="44"/>
                  </a:lnTo>
                  <a:lnTo>
                    <a:pt x="7" y="46"/>
                  </a:lnTo>
                  <a:lnTo>
                    <a:pt x="5" y="49"/>
                  </a:lnTo>
                  <a:lnTo>
                    <a:pt x="3" y="52"/>
                  </a:lnTo>
                  <a:lnTo>
                    <a:pt x="1" y="55"/>
                  </a:lnTo>
                  <a:lnTo>
                    <a:pt x="0" y="59"/>
                  </a:lnTo>
                  <a:lnTo>
                    <a:pt x="0" y="62"/>
                  </a:lnTo>
                  <a:lnTo>
                    <a:pt x="0" y="65"/>
                  </a:lnTo>
                  <a:lnTo>
                    <a:pt x="0" y="68"/>
                  </a:lnTo>
                  <a:lnTo>
                    <a:pt x="1" y="71"/>
                  </a:lnTo>
                  <a:lnTo>
                    <a:pt x="2" y="74"/>
                  </a:lnTo>
                  <a:lnTo>
                    <a:pt x="3" y="77"/>
                  </a:lnTo>
                  <a:lnTo>
                    <a:pt x="4" y="80"/>
                  </a:lnTo>
                  <a:lnTo>
                    <a:pt x="6" y="83"/>
                  </a:lnTo>
                  <a:lnTo>
                    <a:pt x="7" y="86"/>
                  </a:lnTo>
                  <a:lnTo>
                    <a:pt x="8" y="89"/>
                  </a:lnTo>
                  <a:lnTo>
                    <a:pt x="9" y="92"/>
                  </a:lnTo>
                  <a:lnTo>
                    <a:pt x="11" y="95"/>
                  </a:lnTo>
                  <a:lnTo>
                    <a:pt x="13" y="98"/>
                  </a:lnTo>
                  <a:lnTo>
                    <a:pt x="17" y="101"/>
                  </a:lnTo>
                  <a:lnTo>
                    <a:pt x="19" y="104"/>
                  </a:lnTo>
                  <a:lnTo>
                    <a:pt x="22" y="106"/>
                  </a:lnTo>
                  <a:lnTo>
                    <a:pt x="25" y="108"/>
                  </a:lnTo>
                  <a:lnTo>
                    <a:pt x="28" y="109"/>
                  </a:lnTo>
                  <a:lnTo>
                    <a:pt x="32" y="111"/>
                  </a:lnTo>
                  <a:lnTo>
                    <a:pt x="35" y="111"/>
                  </a:lnTo>
                  <a:lnTo>
                    <a:pt x="38" y="111"/>
                  </a:lnTo>
                  <a:lnTo>
                    <a:pt x="41" y="111"/>
                  </a:lnTo>
                  <a:lnTo>
                    <a:pt x="45" y="111"/>
                  </a:lnTo>
                  <a:lnTo>
                    <a:pt x="49" y="111"/>
                  </a:lnTo>
                  <a:lnTo>
                    <a:pt x="52" y="111"/>
                  </a:lnTo>
                  <a:lnTo>
                    <a:pt x="55" y="109"/>
                  </a:lnTo>
                  <a:lnTo>
                    <a:pt x="58" y="111"/>
                  </a:lnTo>
                  <a:lnTo>
                    <a:pt x="61" y="111"/>
                  </a:lnTo>
                  <a:lnTo>
                    <a:pt x="65" y="111"/>
                  </a:lnTo>
                  <a:lnTo>
                    <a:pt x="69" y="111"/>
                  </a:lnTo>
                  <a:lnTo>
                    <a:pt x="72" y="111"/>
                  </a:lnTo>
                  <a:lnTo>
                    <a:pt x="76" y="111"/>
                  </a:lnTo>
                  <a:lnTo>
                    <a:pt x="80" y="111"/>
                  </a:lnTo>
                  <a:lnTo>
                    <a:pt x="83" y="111"/>
                  </a:lnTo>
                  <a:lnTo>
                    <a:pt x="86" y="111"/>
                  </a:lnTo>
                  <a:lnTo>
                    <a:pt x="89" y="111"/>
                  </a:lnTo>
                  <a:lnTo>
                    <a:pt x="92" y="111"/>
                  </a:lnTo>
                  <a:lnTo>
                    <a:pt x="97" y="111"/>
                  </a:lnTo>
                  <a:lnTo>
                    <a:pt x="100" y="109"/>
                  </a:lnTo>
                  <a:lnTo>
                    <a:pt x="103" y="109"/>
                  </a:lnTo>
                  <a:lnTo>
                    <a:pt x="106" y="109"/>
                  </a:lnTo>
                  <a:lnTo>
                    <a:pt x="110" y="109"/>
                  </a:lnTo>
                  <a:lnTo>
                    <a:pt x="114" y="107"/>
                  </a:lnTo>
                  <a:lnTo>
                    <a:pt x="120" y="107"/>
                  </a:lnTo>
                  <a:lnTo>
                    <a:pt x="123" y="106"/>
                  </a:lnTo>
                  <a:lnTo>
                    <a:pt x="127" y="105"/>
                  </a:lnTo>
                  <a:lnTo>
                    <a:pt x="129" y="102"/>
                  </a:lnTo>
                  <a:lnTo>
                    <a:pt x="132" y="101"/>
                  </a:lnTo>
                  <a:lnTo>
                    <a:pt x="135" y="100"/>
                  </a:lnTo>
                  <a:lnTo>
                    <a:pt x="138" y="99"/>
                  </a:lnTo>
                  <a:lnTo>
                    <a:pt x="142" y="97"/>
                  </a:lnTo>
                  <a:lnTo>
                    <a:pt x="145" y="95"/>
                  </a:lnTo>
                  <a:lnTo>
                    <a:pt x="148" y="93"/>
                  </a:lnTo>
                  <a:lnTo>
                    <a:pt x="151" y="91"/>
                  </a:lnTo>
                  <a:lnTo>
                    <a:pt x="154" y="89"/>
                  </a:lnTo>
                  <a:lnTo>
                    <a:pt x="158" y="88"/>
                  </a:lnTo>
                  <a:lnTo>
                    <a:pt x="161" y="86"/>
                  </a:lnTo>
                  <a:lnTo>
                    <a:pt x="164" y="86"/>
                  </a:lnTo>
                  <a:lnTo>
                    <a:pt x="167" y="84"/>
                  </a:lnTo>
                  <a:lnTo>
                    <a:pt x="170" y="83"/>
                  </a:lnTo>
                  <a:lnTo>
                    <a:pt x="174" y="82"/>
                  </a:lnTo>
                  <a:lnTo>
                    <a:pt x="177" y="81"/>
                  </a:lnTo>
                  <a:lnTo>
                    <a:pt x="180" y="79"/>
                  </a:lnTo>
                  <a:lnTo>
                    <a:pt x="183" y="78"/>
                  </a:lnTo>
                  <a:lnTo>
                    <a:pt x="185" y="75"/>
                  </a:lnTo>
                  <a:lnTo>
                    <a:pt x="189" y="73"/>
                  </a:lnTo>
                  <a:lnTo>
                    <a:pt x="190" y="70"/>
                  </a:lnTo>
                  <a:lnTo>
                    <a:pt x="192" y="67"/>
                  </a:lnTo>
                  <a:lnTo>
                    <a:pt x="193" y="64"/>
                  </a:lnTo>
                  <a:lnTo>
                    <a:pt x="194" y="61"/>
                  </a:lnTo>
                  <a:lnTo>
                    <a:pt x="200" y="55"/>
                  </a:lnTo>
                  <a:lnTo>
                    <a:pt x="204" y="51"/>
                  </a:lnTo>
                  <a:lnTo>
                    <a:pt x="204" y="48"/>
                  </a:lnTo>
                  <a:lnTo>
                    <a:pt x="202" y="45"/>
                  </a:lnTo>
                  <a:lnTo>
                    <a:pt x="201" y="42"/>
                  </a:lnTo>
                  <a:lnTo>
                    <a:pt x="200" y="39"/>
                  </a:lnTo>
                  <a:lnTo>
                    <a:pt x="198" y="36"/>
                  </a:lnTo>
                  <a:lnTo>
                    <a:pt x="196" y="33"/>
                  </a:lnTo>
                  <a:lnTo>
                    <a:pt x="193" y="30"/>
                  </a:lnTo>
                  <a:lnTo>
                    <a:pt x="190" y="27"/>
                  </a:lnTo>
                  <a:lnTo>
                    <a:pt x="189" y="24"/>
                  </a:lnTo>
                  <a:lnTo>
                    <a:pt x="185" y="22"/>
                  </a:lnTo>
                  <a:lnTo>
                    <a:pt x="183" y="19"/>
                  </a:lnTo>
                  <a:lnTo>
                    <a:pt x="180" y="17"/>
                  </a:lnTo>
                  <a:lnTo>
                    <a:pt x="177" y="15"/>
                  </a:lnTo>
                  <a:lnTo>
                    <a:pt x="174" y="13"/>
                  </a:lnTo>
                  <a:lnTo>
                    <a:pt x="170" y="12"/>
                  </a:lnTo>
                  <a:lnTo>
                    <a:pt x="167" y="10"/>
                  </a:lnTo>
                  <a:lnTo>
                    <a:pt x="164" y="9"/>
                  </a:lnTo>
                  <a:lnTo>
                    <a:pt x="161" y="8"/>
                  </a:lnTo>
                  <a:lnTo>
                    <a:pt x="158" y="7"/>
                  </a:lnTo>
                  <a:lnTo>
                    <a:pt x="154" y="6"/>
                  </a:lnTo>
                  <a:lnTo>
                    <a:pt x="151" y="6"/>
                  </a:lnTo>
                  <a:lnTo>
                    <a:pt x="148" y="4"/>
                  </a:lnTo>
                  <a:lnTo>
                    <a:pt x="145" y="3"/>
                  </a:lnTo>
                  <a:lnTo>
                    <a:pt x="142" y="3"/>
                  </a:lnTo>
                  <a:lnTo>
                    <a:pt x="138" y="2"/>
                  </a:lnTo>
                  <a:lnTo>
                    <a:pt x="135" y="1"/>
                  </a:lnTo>
                  <a:lnTo>
                    <a:pt x="132" y="0"/>
                  </a:lnTo>
                  <a:lnTo>
                    <a:pt x="129" y="0"/>
                  </a:lnTo>
                  <a:lnTo>
                    <a:pt x="126" y="0"/>
                  </a:lnTo>
                  <a:lnTo>
                    <a:pt x="122" y="0"/>
                  </a:lnTo>
                  <a:lnTo>
                    <a:pt x="119" y="1"/>
                  </a:lnTo>
                  <a:lnTo>
                    <a:pt x="116" y="2"/>
                  </a:lnTo>
                  <a:lnTo>
                    <a:pt x="114" y="5"/>
                  </a:lnTo>
                  <a:lnTo>
                    <a:pt x="114" y="8"/>
                  </a:lnTo>
                  <a:lnTo>
                    <a:pt x="113" y="11"/>
                  </a:lnTo>
                  <a:lnTo>
                    <a:pt x="113" y="14"/>
                  </a:lnTo>
                  <a:lnTo>
                    <a:pt x="115" y="17"/>
                  </a:lnTo>
                  <a:lnTo>
                    <a:pt x="117" y="20"/>
                  </a:lnTo>
                  <a:lnTo>
                    <a:pt x="119" y="23"/>
                  </a:lnTo>
                  <a:lnTo>
                    <a:pt x="119" y="26"/>
                  </a:lnTo>
                  <a:lnTo>
                    <a:pt x="119" y="29"/>
                  </a:lnTo>
                  <a:lnTo>
                    <a:pt x="119" y="32"/>
                  </a:lnTo>
                  <a:lnTo>
                    <a:pt x="118" y="38"/>
                  </a:lnTo>
                  <a:lnTo>
                    <a:pt x="114" y="36"/>
                  </a:lnTo>
                  <a:lnTo>
                    <a:pt x="111" y="37"/>
                  </a:lnTo>
                  <a:lnTo>
                    <a:pt x="107" y="37"/>
                  </a:lnTo>
                  <a:lnTo>
                    <a:pt x="104" y="37"/>
                  </a:lnTo>
                  <a:lnTo>
                    <a:pt x="101" y="36"/>
                  </a:lnTo>
                  <a:lnTo>
                    <a:pt x="98" y="36"/>
                  </a:lnTo>
                  <a:lnTo>
                    <a:pt x="95" y="34"/>
                  </a:lnTo>
                  <a:lnTo>
                    <a:pt x="91" y="33"/>
                  </a:lnTo>
                  <a:lnTo>
                    <a:pt x="88" y="32"/>
                  </a:lnTo>
                  <a:lnTo>
                    <a:pt x="85" y="31"/>
                  </a:lnTo>
                  <a:lnTo>
                    <a:pt x="81" y="30"/>
                  </a:lnTo>
                  <a:lnTo>
                    <a:pt x="76" y="27"/>
                  </a:lnTo>
                  <a:lnTo>
                    <a:pt x="73" y="26"/>
                  </a:lnTo>
                  <a:lnTo>
                    <a:pt x="70" y="25"/>
                  </a:lnTo>
                  <a:lnTo>
                    <a:pt x="68" y="30"/>
                  </a:lnTo>
                  <a:lnTo>
                    <a:pt x="74" y="24"/>
                  </a:lnTo>
                  <a:lnTo>
                    <a:pt x="68" y="30"/>
                  </a:lnTo>
                  <a:lnTo>
                    <a:pt x="74" y="24"/>
                  </a:lnTo>
                </a:path>
              </a:pathLst>
            </a:custGeom>
            <a:solidFill>
              <a:srgbClr val="FFFF00"/>
            </a:solidFill>
            <a:ln w="12700" cap="rnd" cmpd="sng">
              <a:solidFill>
                <a:srgbClr val="FFFF00"/>
              </a:solidFill>
              <a:prstDash val="solid"/>
              <a:round/>
              <a:headEnd type="none" w="sm" len="sm"/>
              <a:tailEnd type="none" w="sm" len="sm"/>
            </a:ln>
          </p:spPr>
          <p:txBody>
            <a:bodyPr/>
            <a:lstStyle/>
            <a:p>
              <a:endParaRPr lang="en-GB"/>
            </a:p>
          </p:txBody>
        </p:sp>
      </p:grpSp>
      <p:sp>
        <p:nvSpPr>
          <p:cNvPr id="16400" name="Rectangle 18"/>
          <p:cNvSpPr>
            <a:spLocks noChangeArrowheads="1"/>
          </p:cNvSpPr>
          <p:nvPr/>
        </p:nvSpPr>
        <p:spPr bwMode="auto">
          <a:xfrm>
            <a:off x="217488" y="2819400"/>
            <a:ext cx="184150" cy="457200"/>
          </a:xfrm>
          <a:prstGeom prst="rect">
            <a:avLst/>
          </a:prstGeom>
          <a:noFill/>
          <a:ln w="9525">
            <a:noFill/>
            <a:miter lim="800000"/>
            <a:headEnd/>
            <a:tailEnd/>
          </a:ln>
        </p:spPr>
        <p:txBody>
          <a:bodyPr lIns="92075" tIns="46038" rIns="92075" bIns="46038">
            <a:spAutoFit/>
          </a:bodyPr>
          <a:lstStyle/>
          <a:p>
            <a:pPr defTabSz="762000" eaLnBrk="0" hangingPunct="0">
              <a:spcBef>
                <a:spcPct val="50000"/>
              </a:spcBef>
            </a:pPr>
            <a:r>
              <a:rPr lang="en-GB" sz="2400">
                <a:latin typeface="Times New Roman" pitchFamily="18" charset="0"/>
              </a:rPr>
              <a:t>H</a:t>
            </a:r>
          </a:p>
        </p:txBody>
      </p:sp>
      <p:sp>
        <p:nvSpPr>
          <p:cNvPr id="16401" name="Rectangle 19"/>
          <p:cNvSpPr>
            <a:spLocks noChangeArrowheads="1"/>
          </p:cNvSpPr>
          <p:nvPr/>
        </p:nvSpPr>
        <p:spPr bwMode="auto">
          <a:xfrm>
            <a:off x="990600" y="6400800"/>
            <a:ext cx="4016375" cy="457200"/>
          </a:xfrm>
          <a:prstGeom prst="rect">
            <a:avLst/>
          </a:prstGeom>
          <a:noFill/>
          <a:ln w="9525">
            <a:noFill/>
            <a:miter lim="800000"/>
            <a:headEnd/>
            <a:tailEnd/>
          </a:ln>
        </p:spPr>
        <p:txBody>
          <a:bodyPr wrap="none" lIns="92075" tIns="46038" rIns="92075" bIns="46038">
            <a:spAutoFit/>
          </a:bodyPr>
          <a:lstStyle/>
          <a:p>
            <a:pPr algn="ctr" defTabSz="762000" eaLnBrk="0" hangingPunct="0"/>
            <a:r>
              <a:rPr lang="en-GB" sz="2400">
                <a:solidFill>
                  <a:srgbClr val="FFFF00"/>
                </a:solidFill>
                <a:latin typeface="Times New Roman" pitchFamily="18" charset="0"/>
              </a:rPr>
              <a:t>Serial coronal MRI of mild AD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defRPr/>
            </a:pPr>
            <a:r>
              <a:rPr lang="en-GB" sz="4000" b="1" smtClean="0"/>
              <a:t>2.THE PRINCIPLES OF ICH GCP</a:t>
            </a:r>
            <a:endParaRPr lang="en-GB" sz="4000" smtClean="0"/>
          </a:p>
        </p:txBody>
      </p:sp>
      <p:sp>
        <p:nvSpPr>
          <p:cNvPr id="38915" name="Rectangle 3"/>
          <p:cNvSpPr>
            <a:spLocks noGrp="1" noChangeArrowheads="1"/>
          </p:cNvSpPr>
          <p:nvPr>
            <p:ph type="body" idx="1"/>
          </p:nvPr>
        </p:nvSpPr>
        <p:spPr/>
        <p:txBody>
          <a:bodyPr/>
          <a:lstStyle/>
          <a:p>
            <a:pPr>
              <a:lnSpc>
                <a:spcPct val="80000"/>
              </a:lnSpc>
              <a:defRPr/>
            </a:pPr>
            <a:r>
              <a:rPr lang="en-GB" sz="1400" smtClean="0"/>
              <a:t>2.7 The medical care given to, and medical decisions made on behalf of, subjects should always be the responsibility of a qualified physician or, when appropriate, of a qualified dentist. </a:t>
            </a:r>
          </a:p>
          <a:p>
            <a:pPr>
              <a:lnSpc>
                <a:spcPct val="80000"/>
              </a:lnSpc>
              <a:defRPr/>
            </a:pPr>
            <a:endParaRPr lang="en-GB" sz="1400" smtClean="0"/>
          </a:p>
          <a:p>
            <a:pPr>
              <a:lnSpc>
                <a:spcPct val="80000"/>
              </a:lnSpc>
              <a:defRPr/>
            </a:pPr>
            <a:r>
              <a:rPr lang="en-GB" sz="1400" smtClean="0"/>
              <a:t>2.8 Each individual involved in conducting a trial should be qualified by education, training, and experience to perform his or her respective task(s). </a:t>
            </a:r>
          </a:p>
          <a:p>
            <a:pPr>
              <a:lnSpc>
                <a:spcPct val="80000"/>
              </a:lnSpc>
              <a:defRPr/>
            </a:pPr>
            <a:endParaRPr lang="en-GB" sz="1400" smtClean="0"/>
          </a:p>
          <a:p>
            <a:pPr>
              <a:lnSpc>
                <a:spcPct val="80000"/>
              </a:lnSpc>
              <a:defRPr/>
            </a:pPr>
            <a:r>
              <a:rPr lang="en-GB" sz="1400" smtClean="0"/>
              <a:t>2.9 Freely given informed consent should be obtained from every subject prior to clinical trial participation. </a:t>
            </a:r>
          </a:p>
          <a:p>
            <a:pPr>
              <a:lnSpc>
                <a:spcPct val="80000"/>
              </a:lnSpc>
              <a:defRPr/>
            </a:pPr>
            <a:endParaRPr lang="en-GB" sz="1400" smtClean="0"/>
          </a:p>
          <a:p>
            <a:pPr>
              <a:lnSpc>
                <a:spcPct val="80000"/>
              </a:lnSpc>
              <a:defRPr/>
            </a:pPr>
            <a:r>
              <a:rPr lang="en-GB" sz="1400" smtClean="0"/>
              <a:t>2.10 All clinical trial information should be recorded, handled, and stored in a way that allows its accurate reporting, interpretation and verification. </a:t>
            </a:r>
          </a:p>
          <a:p>
            <a:pPr>
              <a:lnSpc>
                <a:spcPct val="80000"/>
              </a:lnSpc>
              <a:defRPr/>
            </a:pPr>
            <a:endParaRPr lang="en-GB" sz="1400" smtClean="0"/>
          </a:p>
          <a:p>
            <a:pPr>
              <a:lnSpc>
                <a:spcPct val="80000"/>
              </a:lnSpc>
              <a:defRPr/>
            </a:pPr>
            <a:r>
              <a:rPr lang="en-GB" sz="1400" smtClean="0"/>
              <a:t>2.11 The confidentiality of records that could identify subjects should be protected, respecting the privacy and confidentiality rules in accordance with the applicable regulatory requirement(s). </a:t>
            </a:r>
          </a:p>
          <a:p>
            <a:pPr>
              <a:lnSpc>
                <a:spcPct val="80000"/>
              </a:lnSpc>
              <a:defRPr/>
            </a:pPr>
            <a:endParaRPr lang="en-GB" sz="1400" smtClean="0"/>
          </a:p>
          <a:p>
            <a:pPr>
              <a:lnSpc>
                <a:spcPct val="80000"/>
              </a:lnSpc>
              <a:defRPr/>
            </a:pPr>
            <a:r>
              <a:rPr lang="en-GB" sz="1400" smtClean="0"/>
              <a:t>2.12 Investigational products should be manufactured, handled, and stored in accordance with applicable good manufacturing practice (GMP). They should be used in accordance with the approved protocol. </a:t>
            </a:r>
          </a:p>
          <a:p>
            <a:pPr>
              <a:lnSpc>
                <a:spcPct val="80000"/>
              </a:lnSpc>
              <a:defRPr/>
            </a:pPr>
            <a:endParaRPr lang="en-GB" sz="1400" smtClean="0"/>
          </a:p>
          <a:p>
            <a:pPr>
              <a:lnSpc>
                <a:spcPct val="80000"/>
              </a:lnSpc>
              <a:defRPr/>
            </a:pPr>
            <a:r>
              <a:rPr lang="en-GB" sz="1400" smtClean="0"/>
              <a:t>2.13 Systems with procedures that assure the quality of every aspect of the trial should be implemented. </a:t>
            </a:r>
          </a:p>
          <a:p>
            <a:pPr>
              <a:lnSpc>
                <a:spcPct val="80000"/>
              </a:lnSpc>
              <a:defRPr/>
            </a:pPr>
            <a:endParaRPr lang="en-GB" sz="140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defRPr/>
            </a:pPr>
            <a:r>
              <a:rPr lang="en-GB" smtClean="0"/>
              <a:t>Phase 4 testing</a:t>
            </a:r>
          </a:p>
        </p:txBody>
      </p:sp>
      <p:sp>
        <p:nvSpPr>
          <p:cNvPr id="28675" name="Rectangle 3"/>
          <p:cNvSpPr>
            <a:spLocks noGrp="1" noChangeArrowheads="1"/>
          </p:cNvSpPr>
          <p:nvPr>
            <p:ph type="body" idx="1"/>
          </p:nvPr>
        </p:nvSpPr>
        <p:spPr/>
        <p:txBody>
          <a:bodyPr/>
          <a:lstStyle/>
          <a:p>
            <a:pPr>
              <a:defRPr/>
            </a:pPr>
            <a:r>
              <a:rPr lang="en-GB" smtClean="0"/>
              <a:t>‘Post Marketing’</a:t>
            </a:r>
          </a:p>
          <a:p>
            <a:pPr>
              <a:defRPr/>
            </a:pPr>
            <a:endParaRPr lang="en-GB" smtClean="0"/>
          </a:p>
          <a:p>
            <a:pPr lvl="1">
              <a:defRPr/>
            </a:pPr>
            <a:r>
              <a:rPr lang="en-GB" smtClean="0"/>
              <a:t>Regulatory requirement for more trials.</a:t>
            </a:r>
          </a:p>
          <a:p>
            <a:pPr>
              <a:defRPr/>
            </a:pPr>
            <a:endParaRPr lang="en-GB" smtClean="0"/>
          </a:p>
          <a:p>
            <a:pPr lvl="1">
              <a:defRPr/>
            </a:pPr>
            <a:r>
              <a:rPr lang="en-GB" smtClean="0"/>
              <a:t>Commercial impetus to show advantage over competitor.</a:t>
            </a:r>
          </a:p>
          <a:p>
            <a:pPr lvl="1">
              <a:defRPr/>
            </a:pPr>
            <a:r>
              <a:rPr lang="en-GB" smtClean="0"/>
              <a:t>Seeding trials</a:t>
            </a:r>
          </a:p>
          <a:p>
            <a:pPr lvl="1">
              <a:defRPr/>
            </a:pPr>
            <a:endParaRPr lang="en-GB" smtClean="0"/>
          </a:p>
          <a:p>
            <a:pPr lvl="1">
              <a:defRPr/>
            </a:pPr>
            <a:r>
              <a:rPr lang="en-GB" smtClean="0"/>
              <a:t>Ongoing pharmacovigilance</a:t>
            </a:r>
          </a:p>
          <a:p>
            <a:pPr lvl="2">
              <a:defRPr/>
            </a:pPr>
            <a:r>
              <a:rPr lang="en-GB" smtClean="0"/>
              <a:t>Avandia (Rosiglitazone)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defRPr/>
            </a:pPr>
            <a:r>
              <a:rPr lang="en-GB" sz="4000" smtClean="0"/>
              <a:t>Regulatory approval may not be the end of it.</a:t>
            </a:r>
          </a:p>
        </p:txBody>
      </p:sp>
      <p:sp>
        <p:nvSpPr>
          <p:cNvPr id="30723" name="Rectangle 3"/>
          <p:cNvSpPr>
            <a:spLocks noGrp="1" noChangeArrowheads="1"/>
          </p:cNvSpPr>
          <p:nvPr>
            <p:ph type="body" idx="1"/>
          </p:nvPr>
        </p:nvSpPr>
        <p:spPr/>
        <p:txBody>
          <a:bodyPr/>
          <a:lstStyle/>
          <a:p>
            <a:pPr>
              <a:defRPr/>
            </a:pPr>
            <a:endParaRPr lang="en-GB" dirty="0" smtClean="0"/>
          </a:p>
          <a:p>
            <a:pPr>
              <a:defRPr/>
            </a:pPr>
            <a:r>
              <a:rPr lang="en-GB" dirty="0" smtClean="0"/>
              <a:t>Licensed drugs then have to be ‘approved’ by NICE etc.</a:t>
            </a:r>
          </a:p>
          <a:p>
            <a:pPr>
              <a:defRPr/>
            </a:pPr>
            <a:endParaRPr lang="en-GB" dirty="0" smtClean="0"/>
          </a:p>
          <a:p>
            <a:pPr>
              <a:defRPr/>
            </a:pPr>
            <a:r>
              <a:rPr lang="en-GB" dirty="0" smtClean="0"/>
              <a:t>Outcomes for FDA/EMEA not necessarily those for NICE</a:t>
            </a:r>
          </a:p>
          <a:p>
            <a:pPr lvl="1">
              <a:defRPr/>
            </a:pPr>
            <a:r>
              <a:rPr lang="en-GB" dirty="0" smtClean="0"/>
              <a:t>Balance regulatory efficacy and safety data with cost effectiveness data required by ‘commissioners’</a:t>
            </a:r>
          </a:p>
          <a:p>
            <a:pPr lvl="1">
              <a:defRPr/>
            </a:pPr>
            <a:endParaRPr lang="en-GB"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15"/>
          <p:cNvSpPr>
            <a:spLocks noChangeArrowheads="1"/>
          </p:cNvSpPr>
          <p:nvPr/>
        </p:nvSpPr>
        <p:spPr bwMode="auto">
          <a:xfrm>
            <a:off x="4067175" y="3213100"/>
            <a:ext cx="4826000" cy="1008063"/>
          </a:xfrm>
          <a:prstGeom prst="homePlate">
            <a:avLst>
              <a:gd name="adj" fmla="val 119685"/>
            </a:avLst>
          </a:prstGeom>
          <a:solidFill>
            <a:srgbClr val="0000FF"/>
          </a:solidFill>
          <a:ln w="9525">
            <a:solidFill>
              <a:schemeClr val="tx1"/>
            </a:solidFill>
            <a:miter lim="800000"/>
            <a:headEnd/>
            <a:tailEnd/>
          </a:ln>
        </p:spPr>
        <p:txBody>
          <a:bodyPr wrap="none" anchor="ctr"/>
          <a:lstStyle/>
          <a:p>
            <a:pPr algn="ctr"/>
            <a:r>
              <a:rPr lang="en-GB"/>
              <a:t>NHS</a:t>
            </a:r>
          </a:p>
        </p:txBody>
      </p:sp>
      <p:sp>
        <p:nvSpPr>
          <p:cNvPr id="32770" name="Rectangle 2"/>
          <p:cNvSpPr>
            <a:spLocks noGrp="1" noChangeArrowheads="1"/>
          </p:cNvSpPr>
          <p:nvPr>
            <p:ph type="title"/>
          </p:nvPr>
        </p:nvSpPr>
        <p:spPr>
          <a:xfrm>
            <a:off x="457200" y="44450"/>
            <a:ext cx="8229600" cy="1143000"/>
          </a:xfrm>
        </p:spPr>
        <p:txBody>
          <a:bodyPr/>
          <a:lstStyle/>
          <a:p>
            <a:pPr>
              <a:defRPr/>
            </a:pPr>
            <a:r>
              <a:rPr lang="en-GB" smtClean="0"/>
              <a:t>Who does drug trials</a:t>
            </a:r>
          </a:p>
        </p:txBody>
      </p:sp>
      <p:sp>
        <p:nvSpPr>
          <p:cNvPr id="65540" name="AutoShape 4"/>
          <p:cNvSpPr>
            <a:spLocks noChangeArrowheads="1"/>
          </p:cNvSpPr>
          <p:nvPr/>
        </p:nvSpPr>
        <p:spPr bwMode="auto">
          <a:xfrm>
            <a:off x="827088" y="2133600"/>
            <a:ext cx="7559675" cy="1152525"/>
          </a:xfrm>
          <a:prstGeom prst="rightArrow">
            <a:avLst>
              <a:gd name="adj1" fmla="val 50000"/>
              <a:gd name="adj2" fmla="val 163981"/>
            </a:avLst>
          </a:prstGeom>
          <a:solidFill>
            <a:srgbClr val="FF0000"/>
          </a:solidFill>
          <a:ln w="9525">
            <a:solidFill>
              <a:schemeClr val="tx1"/>
            </a:solidFill>
            <a:miter lim="800000"/>
            <a:headEnd/>
            <a:tailEnd/>
          </a:ln>
        </p:spPr>
        <p:txBody>
          <a:bodyPr wrap="none" anchor="ctr"/>
          <a:lstStyle/>
          <a:p>
            <a:pPr algn="ctr"/>
            <a:r>
              <a:rPr lang="en-GB"/>
              <a:t>Big Pharma</a:t>
            </a:r>
          </a:p>
        </p:txBody>
      </p:sp>
      <p:sp>
        <p:nvSpPr>
          <p:cNvPr id="65541" name="AutoShape 6"/>
          <p:cNvSpPr>
            <a:spLocks noChangeArrowheads="1"/>
          </p:cNvSpPr>
          <p:nvPr/>
        </p:nvSpPr>
        <p:spPr bwMode="auto">
          <a:xfrm>
            <a:off x="828675" y="3860800"/>
            <a:ext cx="4822825" cy="1152525"/>
          </a:xfrm>
          <a:prstGeom prst="rightArrow">
            <a:avLst>
              <a:gd name="adj1" fmla="val 50000"/>
              <a:gd name="adj2" fmla="val 104614"/>
            </a:avLst>
          </a:prstGeom>
          <a:solidFill>
            <a:srgbClr val="FF9900"/>
          </a:solidFill>
          <a:ln w="9525">
            <a:solidFill>
              <a:schemeClr val="tx1"/>
            </a:solidFill>
            <a:miter lim="800000"/>
            <a:headEnd/>
            <a:tailEnd/>
          </a:ln>
        </p:spPr>
        <p:txBody>
          <a:bodyPr wrap="none" anchor="ctr"/>
          <a:lstStyle/>
          <a:p>
            <a:pPr algn="ctr"/>
            <a:r>
              <a:rPr lang="en-GB"/>
              <a:t>Biotech</a:t>
            </a:r>
          </a:p>
        </p:txBody>
      </p:sp>
      <p:sp>
        <p:nvSpPr>
          <p:cNvPr id="65542" name="AutoShape 7"/>
          <p:cNvSpPr>
            <a:spLocks noChangeArrowheads="1"/>
          </p:cNvSpPr>
          <p:nvPr/>
        </p:nvSpPr>
        <p:spPr bwMode="auto">
          <a:xfrm>
            <a:off x="827088" y="5516563"/>
            <a:ext cx="1512887" cy="1152525"/>
          </a:xfrm>
          <a:prstGeom prst="rightArrow">
            <a:avLst>
              <a:gd name="adj1" fmla="val 50000"/>
              <a:gd name="adj2" fmla="val 32817"/>
            </a:avLst>
          </a:prstGeom>
          <a:solidFill>
            <a:srgbClr val="00FF00"/>
          </a:solidFill>
          <a:ln w="9525">
            <a:solidFill>
              <a:schemeClr val="tx1"/>
            </a:solidFill>
            <a:miter lim="800000"/>
            <a:headEnd/>
            <a:tailEnd/>
          </a:ln>
        </p:spPr>
        <p:txBody>
          <a:bodyPr wrap="none" anchor="ctr"/>
          <a:lstStyle/>
          <a:p>
            <a:pPr algn="ctr"/>
            <a:r>
              <a:rPr lang="en-GB"/>
              <a:t>Academic</a:t>
            </a:r>
          </a:p>
        </p:txBody>
      </p:sp>
      <p:sp>
        <p:nvSpPr>
          <p:cNvPr id="65543" name="AutoShape 8"/>
          <p:cNvSpPr>
            <a:spLocks noChangeArrowheads="1"/>
          </p:cNvSpPr>
          <p:nvPr/>
        </p:nvSpPr>
        <p:spPr bwMode="auto">
          <a:xfrm rot="-3112676">
            <a:off x="2127251" y="5024437"/>
            <a:ext cx="976312" cy="576263"/>
          </a:xfrm>
          <a:custGeom>
            <a:avLst/>
            <a:gdLst>
              <a:gd name="T0" fmla="*/ 732234 w 21600"/>
              <a:gd name="T1" fmla="*/ 0 h 21600"/>
              <a:gd name="T2" fmla="*/ 0 w 21600"/>
              <a:gd name="T3" fmla="*/ 288132 h 21600"/>
              <a:gd name="T4" fmla="*/ 732234 w 21600"/>
              <a:gd name="T5" fmla="*/ 576263 h 21600"/>
              <a:gd name="T6" fmla="*/ 976312 w 21600"/>
              <a:gd name="T7" fmla="*/ 28813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CC00"/>
              </a:gs>
              <a:gs pos="100000">
                <a:srgbClr val="00FF00"/>
              </a:gs>
            </a:gsLst>
            <a:lin ang="5400000" scaled="1"/>
          </a:gradFill>
          <a:ln w="9525">
            <a:solidFill>
              <a:schemeClr val="tx1"/>
            </a:solidFill>
            <a:miter lim="800000"/>
            <a:headEnd/>
            <a:tailEnd/>
          </a:ln>
        </p:spPr>
        <p:txBody>
          <a:bodyPr wrap="none" anchor="ctr"/>
          <a:lstStyle/>
          <a:p>
            <a:endParaRPr lang="en-GB"/>
          </a:p>
        </p:txBody>
      </p:sp>
      <p:sp>
        <p:nvSpPr>
          <p:cNvPr id="65544" name="AutoShape 9"/>
          <p:cNvSpPr>
            <a:spLocks noChangeArrowheads="1"/>
          </p:cNvSpPr>
          <p:nvPr/>
        </p:nvSpPr>
        <p:spPr bwMode="auto">
          <a:xfrm rot="-3112676">
            <a:off x="4587875" y="3197225"/>
            <a:ext cx="976313" cy="576263"/>
          </a:xfrm>
          <a:custGeom>
            <a:avLst/>
            <a:gdLst>
              <a:gd name="T0" fmla="*/ 732235 w 21600"/>
              <a:gd name="T1" fmla="*/ 0 h 21600"/>
              <a:gd name="T2" fmla="*/ 0 w 21600"/>
              <a:gd name="T3" fmla="*/ 288132 h 21600"/>
              <a:gd name="T4" fmla="*/ 732235 w 21600"/>
              <a:gd name="T5" fmla="*/ 576263 h 21600"/>
              <a:gd name="T6" fmla="*/ 976313 w 21600"/>
              <a:gd name="T7" fmla="*/ 28813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CC00"/>
              </a:gs>
              <a:gs pos="100000">
                <a:srgbClr val="FF0000"/>
              </a:gs>
            </a:gsLst>
            <a:lin ang="18900000" scaled="1"/>
          </a:gradFill>
          <a:ln w="9525">
            <a:solidFill>
              <a:schemeClr val="tx1"/>
            </a:solidFill>
            <a:miter lim="800000"/>
            <a:headEnd/>
            <a:tailEnd/>
          </a:ln>
        </p:spPr>
        <p:txBody>
          <a:bodyPr wrap="none" anchor="ctr"/>
          <a:lstStyle/>
          <a:p>
            <a:endParaRPr lang="en-GB"/>
          </a:p>
        </p:txBody>
      </p:sp>
      <p:sp>
        <p:nvSpPr>
          <p:cNvPr id="65545" name="Line 11"/>
          <p:cNvSpPr>
            <a:spLocks noChangeShapeType="1"/>
          </p:cNvSpPr>
          <p:nvPr/>
        </p:nvSpPr>
        <p:spPr bwMode="auto">
          <a:xfrm>
            <a:off x="2411413" y="1916113"/>
            <a:ext cx="0" cy="4752975"/>
          </a:xfrm>
          <a:prstGeom prst="line">
            <a:avLst/>
          </a:prstGeom>
          <a:noFill/>
          <a:ln w="9525">
            <a:solidFill>
              <a:schemeClr val="tx1"/>
            </a:solidFill>
            <a:round/>
            <a:headEnd/>
            <a:tailEnd/>
          </a:ln>
        </p:spPr>
        <p:txBody>
          <a:bodyPr/>
          <a:lstStyle/>
          <a:p>
            <a:endParaRPr lang="en-GB"/>
          </a:p>
        </p:txBody>
      </p:sp>
      <p:sp>
        <p:nvSpPr>
          <p:cNvPr id="65546" name="Line 12"/>
          <p:cNvSpPr>
            <a:spLocks noChangeShapeType="1"/>
          </p:cNvSpPr>
          <p:nvPr/>
        </p:nvSpPr>
        <p:spPr bwMode="auto">
          <a:xfrm>
            <a:off x="3348038" y="1916113"/>
            <a:ext cx="0" cy="4752975"/>
          </a:xfrm>
          <a:prstGeom prst="line">
            <a:avLst/>
          </a:prstGeom>
          <a:noFill/>
          <a:ln w="9525">
            <a:solidFill>
              <a:schemeClr val="tx1"/>
            </a:solidFill>
            <a:round/>
            <a:headEnd/>
            <a:tailEnd/>
          </a:ln>
        </p:spPr>
        <p:txBody>
          <a:bodyPr/>
          <a:lstStyle/>
          <a:p>
            <a:endParaRPr lang="en-GB"/>
          </a:p>
        </p:txBody>
      </p:sp>
      <p:sp>
        <p:nvSpPr>
          <p:cNvPr id="65547" name="Line 13"/>
          <p:cNvSpPr>
            <a:spLocks noChangeShapeType="1"/>
          </p:cNvSpPr>
          <p:nvPr/>
        </p:nvSpPr>
        <p:spPr bwMode="auto">
          <a:xfrm>
            <a:off x="4427538" y="1916113"/>
            <a:ext cx="0" cy="4752975"/>
          </a:xfrm>
          <a:prstGeom prst="line">
            <a:avLst/>
          </a:prstGeom>
          <a:noFill/>
          <a:ln w="9525">
            <a:solidFill>
              <a:schemeClr val="tx1"/>
            </a:solidFill>
            <a:round/>
            <a:headEnd/>
            <a:tailEnd/>
          </a:ln>
        </p:spPr>
        <p:txBody>
          <a:bodyPr/>
          <a:lstStyle/>
          <a:p>
            <a:endParaRPr lang="en-GB"/>
          </a:p>
        </p:txBody>
      </p:sp>
      <p:sp>
        <p:nvSpPr>
          <p:cNvPr id="65548" name="Line 14"/>
          <p:cNvSpPr>
            <a:spLocks noChangeShapeType="1"/>
          </p:cNvSpPr>
          <p:nvPr/>
        </p:nvSpPr>
        <p:spPr bwMode="auto">
          <a:xfrm>
            <a:off x="5724525" y="1916113"/>
            <a:ext cx="0" cy="4752975"/>
          </a:xfrm>
          <a:prstGeom prst="line">
            <a:avLst/>
          </a:prstGeom>
          <a:noFill/>
          <a:ln w="9525">
            <a:solidFill>
              <a:schemeClr val="tx1"/>
            </a:solidFill>
            <a:round/>
            <a:headEnd/>
            <a:tailEnd/>
          </a:ln>
        </p:spPr>
        <p:txBody>
          <a:bodyPr/>
          <a:lstStyle/>
          <a:p>
            <a:endParaRPr lang="en-GB"/>
          </a:p>
        </p:txBody>
      </p:sp>
      <p:sp>
        <p:nvSpPr>
          <p:cNvPr id="32784" name="Text Box 16"/>
          <p:cNvSpPr txBox="1">
            <a:spLocks noChangeArrowheads="1"/>
          </p:cNvSpPr>
          <p:nvPr/>
        </p:nvSpPr>
        <p:spPr bwMode="auto">
          <a:xfrm>
            <a:off x="971550" y="1484313"/>
            <a:ext cx="1439863" cy="366712"/>
          </a:xfrm>
          <a:prstGeom prst="rect">
            <a:avLst/>
          </a:prstGeom>
          <a:noFill/>
          <a:ln w="9525">
            <a:noFill/>
            <a:miter lim="800000"/>
            <a:headEnd/>
            <a:tailEnd/>
          </a:ln>
          <a:effectLst/>
        </p:spPr>
        <p:txBody>
          <a:bodyPr>
            <a:spAutoFit/>
          </a:bodyPr>
          <a:lstStyle/>
          <a:p>
            <a:pPr algn="ctr">
              <a:spcBef>
                <a:spcPct val="50000"/>
              </a:spcBef>
              <a:defRPr/>
            </a:pPr>
            <a:r>
              <a:rPr lang="en-GB" dirty="0">
                <a:solidFill>
                  <a:schemeClr val="bg1">
                    <a:lumMod val="95000"/>
                  </a:schemeClr>
                </a:solidFill>
              </a:rPr>
              <a:t>TARGETS</a:t>
            </a:r>
          </a:p>
        </p:txBody>
      </p:sp>
      <p:sp>
        <p:nvSpPr>
          <p:cNvPr id="32785" name="Text Box 17"/>
          <p:cNvSpPr txBox="1">
            <a:spLocks noChangeArrowheads="1"/>
          </p:cNvSpPr>
          <p:nvPr/>
        </p:nvSpPr>
        <p:spPr bwMode="auto">
          <a:xfrm>
            <a:off x="2124075" y="1484313"/>
            <a:ext cx="1439863" cy="366712"/>
          </a:xfrm>
          <a:prstGeom prst="rect">
            <a:avLst/>
          </a:prstGeom>
          <a:noFill/>
          <a:ln w="9525">
            <a:noFill/>
            <a:miter lim="800000"/>
            <a:headEnd/>
            <a:tailEnd/>
          </a:ln>
          <a:effectLst/>
        </p:spPr>
        <p:txBody>
          <a:bodyPr>
            <a:spAutoFit/>
          </a:bodyPr>
          <a:lstStyle/>
          <a:p>
            <a:pPr algn="ctr">
              <a:spcBef>
                <a:spcPct val="50000"/>
              </a:spcBef>
              <a:defRPr/>
            </a:pPr>
            <a:r>
              <a:rPr lang="en-GB" dirty="0">
                <a:solidFill>
                  <a:schemeClr val="bg1">
                    <a:lumMod val="95000"/>
                  </a:schemeClr>
                </a:solidFill>
              </a:rPr>
              <a:t>TOX</a:t>
            </a:r>
          </a:p>
        </p:txBody>
      </p:sp>
      <p:sp>
        <p:nvSpPr>
          <p:cNvPr id="32786" name="Text Box 18"/>
          <p:cNvSpPr txBox="1">
            <a:spLocks noChangeArrowheads="1"/>
          </p:cNvSpPr>
          <p:nvPr/>
        </p:nvSpPr>
        <p:spPr bwMode="auto">
          <a:xfrm>
            <a:off x="3132138" y="1341438"/>
            <a:ext cx="1439862" cy="779462"/>
          </a:xfrm>
          <a:prstGeom prst="rect">
            <a:avLst/>
          </a:prstGeom>
          <a:noFill/>
          <a:ln w="9525">
            <a:noFill/>
            <a:miter lim="800000"/>
            <a:headEnd/>
            <a:tailEnd/>
          </a:ln>
          <a:effectLst/>
        </p:spPr>
        <p:txBody>
          <a:bodyPr>
            <a:spAutoFit/>
          </a:bodyPr>
          <a:lstStyle/>
          <a:p>
            <a:pPr algn="ctr">
              <a:spcBef>
                <a:spcPct val="50000"/>
              </a:spcBef>
              <a:defRPr/>
            </a:pPr>
            <a:r>
              <a:rPr lang="en-GB" dirty="0">
                <a:solidFill>
                  <a:schemeClr val="bg1">
                    <a:lumMod val="95000"/>
                  </a:schemeClr>
                </a:solidFill>
              </a:rPr>
              <a:t>PHASE</a:t>
            </a:r>
          </a:p>
          <a:p>
            <a:pPr algn="ctr">
              <a:spcBef>
                <a:spcPct val="50000"/>
              </a:spcBef>
              <a:defRPr/>
            </a:pPr>
            <a:r>
              <a:rPr lang="en-GB" dirty="0">
                <a:solidFill>
                  <a:schemeClr val="bg1">
                    <a:lumMod val="95000"/>
                  </a:schemeClr>
                </a:solidFill>
              </a:rPr>
              <a:t>1</a:t>
            </a:r>
          </a:p>
        </p:txBody>
      </p:sp>
      <p:sp>
        <p:nvSpPr>
          <p:cNvPr id="32787" name="Text Box 19"/>
          <p:cNvSpPr txBox="1">
            <a:spLocks noChangeArrowheads="1"/>
          </p:cNvSpPr>
          <p:nvPr/>
        </p:nvSpPr>
        <p:spPr bwMode="auto">
          <a:xfrm>
            <a:off x="4427538" y="1341438"/>
            <a:ext cx="1439862" cy="779462"/>
          </a:xfrm>
          <a:prstGeom prst="rect">
            <a:avLst/>
          </a:prstGeom>
          <a:noFill/>
          <a:ln w="9525">
            <a:noFill/>
            <a:miter lim="800000"/>
            <a:headEnd/>
            <a:tailEnd/>
          </a:ln>
          <a:effectLst/>
        </p:spPr>
        <p:txBody>
          <a:bodyPr>
            <a:spAutoFit/>
          </a:bodyPr>
          <a:lstStyle/>
          <a:p>
            <a:pPr algn="ctr">
              <a:spcBef>
                <a:spcPct val="50000"/>
              </a:spcBef>
              <a:defRPr/>
            </a:pPr>
            <a:r>
              <a:rPr lang="en-GB" dirty="0">
                <a:solidFill>
                  <a:schemeClr val="bg1">
                    <a:lumMod val="95000"/>
                  </a:schemeClr>
                </a:solidFill>
              </a:rPr>
              <a:t>PHASE</a:t>
            </a:r>
          </a:p>
          <a:p>
            <a:pPr algn="ctr">
              <a:spcBef>
                <a:spcPct val="50000"/>
              </a:spcBef>
              <a:defRPr/>
            </a:pPr>
            <a:r>
              <a:rPr lang="en-GB" dirty="0">
                <a:solidFill>
                  <a:schemeClr val="bg1">
                    <a:lumMod val="95000"/>
                  </a:schemeClr>
                </a:solidFill>
              </a:rPr>
              <a:t>2</a:t>
            </a:r>
          </a:p>
        </p:txBody>
      </p:sp>
      <p:sp>
        <p:nvSpPr>
          <p:cNvPr id="32788" name="Text Box 20"/>
          <p:cNvSpPr txBox="1">
            <a:spLocks noChangeArrowheads="1"/>
          </p:cNvSpPr>
          <p:nvPr/>
        </p:nvSpPr>
        <p:spPr bwMode="auto">
          <a:xfrm>
            <a:off x="5795963" y="1341438"/>
            <a:ext cx="1439862" cy="779462"/>
          </a:xfrm>
          <a:prstGeom prst="rect">
            <a:avLst/>
          </a:prstGeom>
          <a:noFill/>
          <a:ln w="9525">
            <a:noFill/>
            <a:miter lim="800000"/>
            <a:headEnd/>
            <a:tailEnd/>
          </a:ln>
          <a:effectLst/>
        </p:spPr>
        <p:txBody>
          <a:bodyPr>
            <a:spAutoFit/>
          </a:bodyPr>
          <a:lstStyle/>
          <a:p>
            <a:pPr algn="ctr">
              <a:spcBef>
                <a:spcPct val="50000"/>
              </a:spcBef>
              <a:defRPr/>
            </a:pPr>
            <a:r>
              <a:rPr lang="en-GB" dirty="0">
                <a:solidFill>
                  <a:schemeClr val="bg1">
                    <a:lumMod val="95000"/>
                  </a:schemeClr>
                </a:solidFill>
              </a:rPr>
              <a:t>PHASE</a:t>
            </a:r>
          </a:p>
          <a:p>
            <a:pPr algn="ctr">
              <a:spcBef>
                <a:spcPct val="50000"/>
              </a:spcBef>
              <a:defRPr/>
            </a:pPr>
            <a:r>
              <a:rPr lang="en-GB" dirty="0">
                <a:solidFill>
                  <a:schemeClr val="bg1">
                    <a:lumMod val="95000"/>
                  </a:schemeClr>
                </a:solidFill>
              </a:rPr>
              <a:t>3</a:t>
            </a:r>
          </a:p>
        </p:txBody>
      </p:sp>
      <p:sp>
        <p:nvSpPr>
          <p:cNvPr id="65554" name="Line 21"/>
          <p:cNvSpPr>
            <a:spLocks noChangeShapeType="1"/>
          </p:cNvSpPr>
          <p:nvPr/>
        </p:nvSpPr>
        <p:spPr bwMode="auto">
          <a:xfrm>
            <a:off x="8027988" y="1989138"/>
            <a:ext cx="0" cy="4681537"/>
          </a:xfrm>
          <a:prstGeom prst="line">
            <a:avLst/>
          </a:prstGeom>
          <a:noFill/>
          <a:ln w="9525">
            <a:solidFill>
              <a:schemeClr val="tx1"/>
            </a:solidFill>
            <a:round/>
            <a:headEnd/>
            <a:tailEnd/>
          </a:ln>
        </p:spPr>
        <p:txBody>
          <a:bodyPr/>
          <a:lstStyle/>
          <a:p>
            <a:endParaRPr lang="en-GB"/>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a:defRPr/>
            </a:pPr>
            <a:r>
              <a:rPr lang="en-GB" smtClean="0"/>
              <a:t>Research into Clinical Practice</a:t>
            </a:r>
          </a:p>
        </p:txBody>
      </p:sp>
      <p:sp>
        <p:nvSpPr>
          <p:cNvPr id="69635" name="Rectangle 3"/>
          <p:cNvSpPr>
            <a:spLocks noGrp="1" noChangeArrowheads="1"/>
          </p:cNvSpPr>
          <p:nvPr>
            <p:ph type="body" idx="1"/>
          </p:nvPr>
        </p:nvSpPr>
        <p:spPr/>
        <p:txBody>
          <a:bodyPr/>
          <a:lstStyle/>
          <a:p>
            <a:pPr>
              <a:lnSpc>
                <a:spcPct val="91000"/>
              </a:lnSpc>
              <a:defRPr/>
            </a:pPr>
            <a:r>
              <a:rPr lang="en-GB" smtClean="0"/>
              <a:t>What can we tell patients?</a:t>
            </a:r>
          </a:p>
          <a:p>
            <a:pPr>
              <a:lnSpc>
                <a:spcPct val="91000"/>
              </a:lnSpc>
              <a:defRPr/>
            </a:pPr>
            <a:endParaRPr lang="en-GB" smtClean="0"/>
          </a:p>
          <a:p>
            <a:pPr lvl="1">
              <a:lnSpc>
                <a:spcPct val="90000"/>
              </a:lnSpc>
              <a:defRPr/>
            </a:pPr>
            <a:r>
              <a:rPr lang="en-GB" smtClean="0"/>
              <a:t>Communicating risk of side effects has to be balanced against benefit.</a:t>
            </a:r>
          </a:p>
          <a:p>
            <a:pPr lvl="1">
              <a:lnSpc>
                <a:spcPct val="90000"/>
              </a:lnSpc>
              <a:defRPr/>
            </a:pPr>
            <a:endParaRPr lang="en-GB" smtClean="0"/>
          </a:p>
          <a:p>
            <a:pPr lvl="1">
              <a:lnSpc>
                <a:spcPct val="90000"/>
              </a:lnSpc>
              <a:defRPr/>
            </a:pPr>
            <a:r>
              <a:rPr lang="en-GB" smtClean="0"/>
              <a:t>Hard to tell conclusively if patient on Rx is benefiting.</a:t>
            </a:r>
          </a:p>
          <a:p>
            <a:pPr lvl="1">
              <a:lnSpc>
                <a:spcPct val="90000"/>
              </a:lnSpc>
              <a:defRPr/>
            </a:pPr>
            <a:endParaRPr lang="en-GB" smtClean="0"/>
          </a:p>
          <a:p>
            <a:pPr lvl="1">
              <a:lnSpc>
                <a:spcPct val="90000"/>
              </a:lnSpc>
              <a:defRPr/>
            </a:pPr>
            <a:r>
              <a:rPr lang="en-GB" smtClean="0"/>
              <a:t>Identification of patients most likely to benefit pre-treatment OR those ‘responding early in the course of treatment is a priority area for research.</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a:defRPr/>
            </a:pPr>
            <a:r>
              <a:rPr lang="en-GB" smtClean="0"/>
              <a:t>CONCLUSIONS</a:t>
            </a:r>
          </a:p>
        </p:txBody>
      </p:sp>
      <p:sp>
        <p:nvSpPr>
          <p:cNvPr id="71683" name="Rectangle 3"/>
          <p:cNvSpPr>
            <a:spLocks noGrp="1" noChangeArrowheads="1"/>
          </p:cNvSpPr>
          <p:nvPr>
            <p:ph type="body" idx="1"/>
          </p:nvPr>
        </p:nvSpPr>
        <p:spPr/>
        <p:txBody>
          <a:bodyPr/>
          <a:lstStyle/>
          <a:p>
            <a:pPr>
              <a:lnSpc>
                <a:spcPct val="91000"/>
              </a:lnSpc>
              <a:defRPr/>
            </a:pPr>
            <a:r>
              <a:rPr lang="en-GB" sz="2000" smtClean="0"/>
              <a:t>These remain exciting times in terms of AD research.</a:t>
            </a:r>
          </a:p>
          <a:p>
            <a:pPr>
              <a:lnSpc>
                <a:spcPct val="91000"/>
              </a:lnSpc>
              <a:defRPr/>
            </a:pPr>
            <a:endParaRPr lang="en-GB" sz="2000" smtClean="0"/>
          </a:p>
          <a:p>
            <a:pPr>
              <a:lnSpc>
                <a:spcPct val="91000"/>
              </a:lnSpc>
              <a:defRPr/>
            </a:pPr>
            <a:r>
              <a:rPr lang="en-GB" sz="2000" smtClean="0"/>
              <a:t>Field has moved a long way in 20 years but solving one problem usually identifies many more.</a:t>
            </a:r>
          </a:p>
          <a:p>
            <a:pPr>
              <a:lnSpc>
                <a:spcPct val="91000"/>
              </a:lnSpc>
              <a:defRPr/>
            </a:pPr>
            <a:endParaRPr lang="en-GB" sz="2000" smtClean="0"/>
          </a:p>
          <a:p>
            <a:pPr>
              <a:lnSpc>
                <a:spcPct val="91000"/>
              </a:lnSpc>
              <a:defRPr/>
            </a:pPr>
            <a:r>
              <a:rPr lang="en-GB" sz="2000" smtClean="0"/>
              <a:t>Key areas for the future</a:t>
            </a:r>
          </a:p>
          <a:p>
            <a:pPr lvl="1">
              <a:lnSpc>
                <a:spcPct val="90000"/>
              </a:lnSpc>
              <a:defRPr/>
            </a:pPr>
            <a:r>
              <a:rPr lang="en-GB" sz="1800" smtClean="0"/>
              <a:t>Alzheimer’s Disease Modifying Treatments (ADMT’s)</a:t>
            </a:r>
          </a:p>
          <a:p>
            <a:pPr lvl="1">
              <a:lnSpc>
                <a:spcPct val="90000"/>
              </a:lnSpc>
              <a:defRPr/>
            </a:pPr>
            <a:r>
              <a:rPr lang="en-GB" sz="1800" smtClean="0"/>
              <a:t>Better symptomatic treatments</a:t>
            </a:r>
          </a:p>
          <a:p>
            <a:pPr lvl="1">
              <a:lnSpc>
                <a:spcPct val="90000"/>
              </a:lnSpc>
              <a:defRPr/>
            </a:pPr>
            <a:r>
              <a:rPr lang="en-GB" sz="1800" smtClean="0"/>
              <a:t>Better outcome measures both clinical and biological</a:t>
            </a:r>
          </a:p>
          <a:p>
            <a:pPr lvl="1">
              <a:lnSpc>
                <a:spcPct val="90000"/>
              </a:lnSpc>
              <a:defRPr/>
            </a:pPr>
            <a:r>
              <a:rPr lang="en-GB" sz="1800" smtClean="0"/>
              <a:t>Early diagnostic tests (ideally neuropsychological and plasma, then imaging then CSF)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68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68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68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6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defRPr/>
            </a:pPr>
            <a:r>
              <a:rPr lang="en-GB" smtClean="0"/>
              <a:t>Group Work</a:t>
            </a:r>
          </a:p>
        </p:txBody>
      </p:sp>
      <p:sp>
        <p:nvSpPr>
          <p:cNvPr id="40963" name="Rectangle 3"/>
          <p:cNvSpPr>
            <a:spLocks noGrp="1" noChangeArrowheads="1"/>
          </p:cNvSpPr>
          <p:nvPr>
            <p:ph type="body" sz="half" idx="1"/>
          </p:nvPr>
        </p:nvSpPr>
        <p:spPr/>
        <p:txBody>
          <a:bodyPr/>
          <a:lstStyle/>
          <a:p>
            <a:pPr>
              <a:lnSpc>
                <a:spcPct val="80000"/>
              </a:lnSpc>
              <a:defRPr/>
            </a:pPr>
            <a:r>
              <a:rPr lang="en-GB" sz="2400" smtClean="0"/>
              <a:t>4 scenarios up to end Phase 1</a:t>
            </a:r>
          </a:p>
          <a:p>
            <a:pPr>
              <a:lnSpc>
                <a:spcPct val="80000"/>
              </a:lnSpc>
              <a:defRPr/>
            </a:pPr>
            <a:endParaRPr lang="en-GB" sz="2400" smtClean="0"/>
          </a:p>
          <a:p>
            <a:pPr>
              <a:lnSpc>
                <a:spcPct val="80000"/>
              </a:lnSpc>
              <a:defRPr/>
            </a:pPr>
            <a:r>
              <a:rPr lang="en-GB" sz="2400" smtClean="0"/>
              <a:t>To design, finance and report on Phase 2/3 program</a:t>
            </a:r>
          </a:p>
          <a:p>
            <a:pPr>
              <a:lnSpc>
                <a:spcPct val="80000"/>
              </a:lnSpc>
              <a:defRPr/>
            </a:pPr>
            <a:endParaRPr lang="en-GB" sz="2400" smtClean="0"/>
          </a:p>
          <a:p>
            <a:pPr>
              <a:lnSpc>
                <a:spcPct val="80000"/>
              </a:lnSpc>
              <a:defRPr/>
            </a:pPr>
            <a:r>
              <a:rPr lang="en-GB" sz="2400" smtClean="0"/>
              <a:t>Each company starts of with £5M</a:t>
            </a:r>
          </a:p>
        </p:txBody>
      </p:sp>
      <p:sp>
        <p:nvSpPr>
          <p:cNvPr id="40964" name="Rectangle 4"/>
          <p:cNvSpPr>
            <a:spLocks noGrp="1" noChangeArrowheads="1"/>
          </p:cNvSpPr>
          <p:nvPr>
            <p:ph type="body" sz="half" idx="2"/>
          </p:nvPr>
        </p:nvSpPr>
        <p:spPr/>
        <p:txBody>
          <a:bodyPr/>
          <a:lstStyle/>
          <a:p>
            <a:pPr>
              <a:lnSpc>
                <a:spcPct val="80000"/>
              </a:lnSpc>
              <a:defRPr/>
            </a:pPr>
            <a:r>
              <a:rPr lang="en-GB" sz="2400" smtClean="0"/>
              <a:t>4 companies</a:t>
            </a:r>
          </a:p>
          <a:p>
            <a:pPr>
              <a:lnSpc>
                <a:spcPct val="80000"/>
              </a:lnSpc>
              <a:defRPr/>
            </a:pPr>
            <a:endParaRPr lang="en-GB" sz="2400" smtClean="0"/>
          </a:p>
          <a:p>
            <a:pPr>
              <a:lnSpc>
                <a:spcPct val="80000"/>
              </a:lnSpc>
              <a:defRPr/>
            </a:pPr>
            <a:r>
              <a:rPr lang="en-GB" sz="2400" smtClean="0"/>
              <a:t>Read scenario and present Phase 2 design to regulators and City Financiers</a:t>
            </a:r>
          </a:p>
          <a:p>
            <a:pPr>
              <a:lnSpc>
                <a:spcPct val="80000"/>
              </a:lnSpc>
              <a:defRPr/>
            </a:pPr>
            <a:endParaRPr lang="en-GB" sz="2400" smtClean="0"/>
          </a:p>
          <a:p>
            <a:pPr>
              <a:lnSpc>
                <a:spcPct val="80000"/>
              </a:lnSpc>
              <a:defRPr/>
            </a:pPr>
            <a:r>
              <a:rPr lang="en-GB" sz="2400" smtClean="0"/>
              <a:t>Receive feedback </a:t>
            </a:r>
          </a:p>
          <a:p>
            <a:pPr>
              <a:lnSpc>
                <a:spcPct val="80000"/>
              </a:lnSpc>
              <a:defRPr/>
            </a:pPr>
            <a:endParaRPr lang="en-GB" sz="2400" smtClean="0"/>
          </a:p>
          <a:p>
            <a:pPr>
              <a:lnSpc>
                <a:spcPct val="80000"/>
              </a:lnSpc>
              <a:defRPr/>
            </a:pPr>
            <a:r>
              <a:rPr lang="en-GB" sz="2400" smtClean="0"/>
              <a:t>Design Phase 3</a:t>
            </a:r>
          </a:p>
          <a:p>
            <a:pPr>
              <a:lnSpc>
                <a:spcPct val="80000"/>
              </a:lnSpc>
              <a:defRPr/>
            </a:pPr>
            <a:endParaRPr lang="en-GB" sz="2400" smtClean="0"/>
          </a:p>
          <a:p>
            <a:pPr>
              <a:lnSpc>
                <a:spcPct val="80000"/>
              </a:lnSpc>
              <a:defRPr/>
            </a:pPr>
            <a:r>
              <a:rPr lang="en-GB" sz="2400" smtClean="0"/>
              <a:t>Present Phase 3 – have you got a drug??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defRPr/>
            </a:pPr>
            <a:r>
              <a:rPr lang="en-GB" smtClean="0"/>
              <a:t>Groups</a:t>
            </a:r>
          </a:p>
        </p:txBody>
      </p:sp>
      <p:sp>
        <p:nvSpPr>
          <p:cNvPr id="43011" name="Rectangle 3"/>
          <p:cNvSpPr>
            <a:spLocks noGrp="1" noChangeArrowheads="1"/>
          </p:cNvSpPr>
          <p:nvPr>
            <p:ph type="body" idx="1"/>
          </p:nvPr>
        </p:nvSpPr>
        <p:spPr/>
        <p:txBody>
          <a:bodyPr/>
          <a:lstStyle/>
          <a:p>
            <a:pPr>
              <a:lnSpc>
                <a:spcPct val="90000"/>
              </a:lnSpc>
              <a:defRPr/>
            </a:pPr>
            <a:r>
              <a:rPr lang="en-GB" sz="2400" smtClean="0"/>
              <a:t>Regulators </a:t>
            </a:r>
          </a:p>
          <a:p>
            <a:pPr>
              <a:lnSpc>
                <a:spcPct val="90000"/>
              </a:lnSpc>
              <a:defRPr/>
            </a:pPr>
            <a:r>
              <a:rPr lang="en-GB" sz="2400" smtClean="0"/>
              <a:t>Financiers</a:t>
            </a:r>
          </a:p>
          <a:p>
            <a:pPr>
              <a:lnSpc>
                <a:spcPct val="90000"/>
              </a:lnSpc>
              <a:defRPr/>
            </a:pPr>
            <a:endParaRPr lang="en-GB" sz="2400" smtClean="0"/>
          </a:p>
          <a:p>
            <a:pPr>
              <a:lnSpc>
                <a:spcPct val="90000"/>
              </a:lnSpc>
              <a:defRPr/>
            </a:pPr>
            <a:r>
              <a:rPr lang="en-GB" sz="2400" smtClean="0"/>
              <a:t>Company A</a:t>
            </a:r>
          </a:p>
          <a:p>
            <a:pPr>
              <a:lnSpc>
                <a:spcPct val="90000"/>
              </a:lnSpc>
              <a:defRPr/>
            </a:pPr>
            <a:r>
              <a:rPr lang="en-GB" sz="2400" smtClean="0"/>
              <a:t>Company B</a:t>
            </a:r>
          </a:p>
          <a:p>
            <a:pPr>
              <a:lnSpc>
                <a:spcPct val="90000"/>
              </a:lnSpc>
              <a:defRPr/>
            </a:pPr>
            <a:r>
              <a:rPr lang="en-GB" sz="2400" smtClean="0"/>
              <a:t>Company C</a:t>
            </a:r>
          </a:p>
          <a:p>
            <a:pPr>
              <a:lnSpc>
                <a:spcPct val="90000"/>
              </a:lnSpc>
              <a:defRPr/>
            </a:pPr>
            <a:r>
              <a:rPr lang="en-GB" sz="2400" smtClean="0"/>
              <a:t>Company D</a:t>
            </a:r>
          </a:p>
          <a:p>
            <a:pPr>
              <a:lnSpc>
                <a:spcPct val="90000"/>
              </a:lnSpc>
              <a:defRPr/>
            </a:pPr>
            <a:endParaRPr lang="en-GB" sz="2400" smtClean="0"/>
          </a:p>
          <a:p>
            <a:pPr>
              <a:lnSpc>
                <a:spcPct val="90000"/>
              </a:lnSpc>
              <a:defRPr/>
            </a:pPr>
            <a:r>
              <a:rPr lang="en-GB" sz="2400" smtClean="0"/>
              <a:t>Each company should elect CEO, CMO and CFO – also regulatory expert and KOL (consultant)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a:defRPr/>
            </a:pPr>
            <a:r>
              <a:rPr lang="en-GB" smtClean="0"/>
              <a:t>Scenario Company A</a:t>
            </a:r>
          </a:p>
        </p:txBody>
      </p:sp>
      <p:sp>
        <p:nvSpPr>
          <p:cNvPr id="45059" name="Rectangle 3"/>
          <p:cNvSpPr>
            <a:spLocks noGrp="1" noChangeArrowheads="1"/>
          </p:cNvSpPr>
          <p:nvPr>
            <p:ph type="body" idx="1"/>
          </p:nvPr>
        </p:nvSpPr>
        <p:spPr/>
        <p:txBody>
          <a:bodyPr/>
          <a:lstStyle/>
          <a:p>
            <a:pPr>
              <a:lnSpc>
                <a:spcPct val="80000"/>
              </a:lnSpc>
              <a:defRPr/>
            </a:pPr>
            <a:r>
              <a:rPr lang="en-GB" sz="1800" smtClean="0"/>
              <a:t>AD Drug	Symptomatic Rx</a:t>
            </a:r>
          </a:p>
          <a:p>
            <a:pPr>
              <a:lnSpc>
                <a:spcPct val="80000"/>
              </a:lnSpc>
              <a:defRPr/>
            </a:pPr>
            <a:endParaRPr lang="en-GB" sz="1800" smtClean="0"/>
          </a:p>
          <a:p>
            <a:pPr>
              <a:lnSpc>
                <a:spcPct val="80000"/>
              </a:lnSpc>
              <a:defRPr/>
            </a:pPr>
            <a:r>
              <a:rPr lang="en-GB" sz="1800" smtClean="0"/>
              <a:t>Mode of action</a:t>
            </a:r>
          </a:p>
          <a:p>
            <a:pPr lvl="1">
              <a:lnSpc>
                <a:spcPct val="80000"/>
              </a:lnSpc>
              <a:defRPr/>
            </a:pPr>
            <a:r>
              <a:rPr lang="en-GB" sz="1600" smtClean="0"/>
              <a:t>Potent acetyl-cholinesterase inhibitor</a:t>
            </a:r>
          </a:p>
          <a:p>
            <a:pPr lvl="1">
              <a:lnSpc>
                <a:spcPct val="80000"/>
              </a:lnSpc>
              <a:defRPr/>
            </a:pPr>
            <a:r>
              <a:rPr lang="en-GB" sz="1600" smtClean="0"/>
              <a:t>Predicted dose range from pre-clinical 10</a:t>
            </a:r>
            <a:r>
              <a:rPr lang="en-GB" sz="1600" smtClean="0">
                <a:latin typeface="Symbol" pitchFamily="18" charset="2"/>
              </a:rPr>
              <a:t>m</a:t>
            </a:r>
            <a:r>
              <a:rPr lang="en-GB" sz="1600" smtClean="0"/>
              <a:t>mol</a:t>
            </a:r>
          </a:p>
          <a:p>
            <a:pPr>
              <a:lnSpc>
                <a:spcPct val="80000"/>
              </a:lnSpc>
              <a:defRPr/>
            </a:pPr>
            <a:endParaRPr lang="en-GB" sz="1800" smtClean="0"/>
          </a:p>
          <a:p>
            <a:pPr>
              <a:lnSpc>
                <a:spcPct val="80000"/>
              </a:lnSpc>
              <a:defRPr/>
            </a:pPr>
            <a:r>
              <a:rPr lang="en-GB" sz="1800" smtClean="0"/>
              <a:t>Toxicology</a:t>
            </a:r>
          </a:p>
          <a:p>
            <a:pPr lvl="1">
              <a:lnSpc>
                <a:spcPct val="80000"/>
              </a:lnSpc>
              <a:defRPr/>
            </a:pPr>
            <a:r>
              <a:rPr lang="en-GB" sz="1600" smtClean="0"/>
              <a:t>Renal failure (mice) at 50mg/kg</a:t>
            </a:r>
          </a:p>
          <a:p>
            <a:pPr lvl="1">
              <a:lnSpc>
                <a:spcPct val="80000"/>
              </a:lnSpc>
              <a:defRPr/>
            </a:pPr>
            <a:endParaRPr lang="en-GB" sz="1600" smtClean="0"/>
          </a:p>
          <a:p>
            <a:pPr>
              <a:lnSpc>
                <a:spcPct val="80000"/>
              </a:lnSpc>
              <a:defRPr/>
            </a:pPr>
            <a:r>
              <a:rPr lang="en-GB" sz="1800" smtClean="0"/>
              <a:t>Phase 1</a:t>
            </a:r>
          </a:p>
          <a:p>
            <a:pPr lvl="1">
              <a:lnSpc>
                <a:spcPct val="80000"/>
              </a:lnSpc>
              <a:defRPr/>
            </a:pPr>
            <a:r>
              <a:rPr lang="en-GB" sz="1600" smtClean="0"/>
              <a:t>Half life – 3 hours</a:t>
            </a:r>
          </a:p>
          <a:p>
            <a:pPr lvl="1">
              <a:lnSpc>
                <a:spcPct val="80000"/>
              </a:lnSpc>
              <a:defRPr/>
            </a:pPr>
            <a:r>
              <a:rPr lang="en-GB" sz="1600" smtClean="0"/>
              <a:t>MWTD – 50mg (nausea and vomiting)</a:t>
            </a:r>
          </a:p>
          <a:p>
            <a:pPr lvl="1">
              <a:lnSpc>
                <a:spcPct val="80000"/>
              </a:lnSpc>
              <a:defRPr/>
            </a:pPr>
            <a:r>
              <a:rPr lang="en-GB" sz="1600" smtClean="0"/>
              <a:t>10mg bd – steady state [plasma] of 20</a:t>
            </a:r>
            <a:r>
              <a:rPr lang="en-GB" sz="1600" smtClean="0">
                <a:latin typeface="Symbol" pitchFamily="18" charset="2"/>
              </a:rPr>
              <a:t>m</a:t>
            </a:r>
            <a:r>
              <a:rPr lang="en-GB" sz="1600" smtClean="0"/>
              <a:t>mol</a:t>
            </a:r>
          </a:p>
          <a:p>
            <a:pPr lvl="1">
              <a:lnSpc>
                <a:spcPct val="80000"/>
              </a:lnSpc>
              <a:defRPr/>
            </a:pPr>
            <a:endParaRPr lang="en-GB" sz="1600" smtClean="0"/>
          </a:p>
          <a:p>
            <a:pPr>
              <a:lnSpc>
                <a:spcPct val="80000"/>
              </a:lnSpc>
              <a:defRPr/>
            </a:pPr>
            <a:r>
              <a:rPr lang="en-GB" sz="1800" smtClean="0"/>
              <a:t>Key considerations for Phase 2</a:t>
            </a:r>
          </a:p>
          <a:p>
            <a:pPr lvl="1">
              <a:lnSpc>
                <a:spcPct val="80000"/>
              </a:lnSpc>
              <a:defRPr/>
            </a:pPr>
            <a:r>
              <a:rPr lang="en-GB" sz="1600" smtClean="0"/>
              <a:t>Dose, outcome measures, duration of study/studies</a:t>
            </a:r>
          </a:p>
          <a:p>
            <a:pPr lvl="1">
              <a:lnSpc>
                <a:spcPct val="80000"/>
              </a:lnSpc>
              <a:defRPr/>
            </a:pPr>
            <a:r>
              <a:rPr lang="en-GB" sz="1600" smtClean="0"/>
              <a:t>‘Me too’ drug – similar MOA to drugs that will be generic soon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defRPr/>
            </a:pPr>
            <a:r>
              <a:rPr lang="en-GB" smtClean="0"/>
              <a:t>Scenario Company B</a:t>
            </a:r>
          </a:p>
        </p:txBody>
      </p:sp>
      <p:sp>
        <p:nvSpPr>
          <p:cNvPr id="47107" name="Rectangle 3"/>
          <p:cNvSpPr>
            <a:spLocks noGrp="1" noChangeArrowheads="1"/>
          </p:cNvSpPr>
          <p:nvPr>
            <p:ph type="body" idx="1"/>
          </p:nvPr>
        </p:nvSpPr>
        <p:spPr/>
        <p:txBody>
          <a:bodyPr/>
          <a:lstStyle/>
          <a:p>
            <a:pPr>
              <a:lnSpc>
                <a:spcPct val="80000"/>
              </a:lnSpc>
              <a:defRPr/>
            </a:pPr>
            <a:r>
              <a:rPr lang="en-GB" sz="1600" smtClean="0"/>
              <a:t>AD Drug 		ADMT (Alzheimer’s disease modifying treatment)</a:t>
            </a:r>
          </a:p>
          <a:p>
            <a:pPr>
              <a:lnSpc>
                <a:spcPct val="80000"/>
              </a:lnSpc>
              <a:defRPr/>
            </a:pPr>
            <a:endParaRPr lang="en-GB" sz="1600" smtClean="0"/>
          </a:p>
          <a:p>
            <a:pPr>
              <a:lnSpc>
                <a:spcPct val="80000"/>
              </a:lnSpc>
              <a:defRPr/>
            </a:pPr>
            <a:r>
              <a:rPr lang="en-GB" sz="1600" smtClean="0"/>
              <a:t>Mode of action</a:t>
            </a:r>
          </a:p>
          <a:p>
            <a:pPr lvl="1">
              <a:lnSpc>
                <a:spcPct val="80000"/>
              </a:lnSpc>
              <a:defRPr/>
            </a:pPr>
            <a:r>
              <a:rPr lang="en-GB" sz="1400" smtClean="0"/>
              <a:t>Prevents aggregation of Amyloid beta and neuroprotective</a:t>
            </a:r>
          </a:p>
          <a:p>
            <a:pPr lvl="1">
              <a:lnSpc>
                <a:spcPct val="80000"/>
              </a:lnSpc>
              <a:defRPr/>
            </a:pPr>
            <a:r>
              <a:rPr lang="en-GB" sz="1400" smtClean="0"/>
              <a:t>Predicted dose range from pre-clinical not clear</a:t>
            </a:r>
          </a:p>
          <a:p>
            <a:pPr lvl="1">
              <a:lnSpc>
                <a:spcPct val="80000"/>
              </a:lnSpc>
              <a:defRPr/>
            </a:pPr>
            <a:r>
              <a:rPr lang="en-GB" sz="1400" smtClean="0"/>
              <a:t>Very, very potent at clearing amyloid in transgenic mice and improve cognition</a:t>
            </a:r>
          </a:p>
          <a:p>
            <a:pPr>
              <a:lnSpc>
                <a:spcPct val="80000"/>
              </a:lnSpc>
              <a:defRPr/>
            </a:pPr>
            <a:endParaRPr lang="en-GB" sz="1600" smtClean="0"/>
          </a:p>
          <a:p>
            <a:pPr>
              <a:lnSpc>
                <a:spcPct val="80000"/>
              </a:lnSpc>
              <a:defRPr/>
            </a:pPr>
            <a:r>
              <a:rPr lang="en-GB" sz="1600" smtClean="0"/>
              <a:t>Toxicology</a:t>
            </a:r>
          </a:p>
          <a:p>
            <a:pPr lvl="1">
              <a:lnSpc>
                <a:spcPct val="80000"/>
              </a:lnSpc>
              <a:defRPr/>
            </a:pPr>
            <a:r>
              <a:rPr lang="en-GB" sz="1400" smtClean="0"/>
              <a:t>Renal failure (mice) at 30mg/kg</a:t>
            </a:r>
          </a:p>
          <a:p>
            <a:pPr lvl="1">
              <a:lnSpc>
                <a:spcPct val="80000"/>
              </a:lnSpc>
              <a:defRPr/>
            </a:pPr>
            <a:r>
              <a:rPr lang="en-GB" sz="1400" smtClean="0"/>
              <a:t>Deafness in dogs at 10mg/kg</a:t>
            </a:r>
          </a:p>
          <a:p>
            <a:pPr lvl="1">
              <a:lnSpc>
                <a:spcPct val="80000"/>
              </a:lnSpc>
              <a:defRPr/>
            </a:pPr>
            <a:endParaRPr lang="en-GB" sz="1400" smtClean="0"/>
          </a:p>
          <a:p>
            <a:pPr>
              <a:lnSpc>
                <a:spcPct val="80000"/>
              </a:lnSpc>
              <a:defRPr/>
            </a:pPr>
            <a:r>
              <a:rPr lang="en-GB" sz="1600" smtClean="0"/>
              <a:t>Phase 1</a:t>
            </a:r>
          </a:p>
          <a:p>
            <a:pPr lvl="1">
              <a:lnSpc>
                <a:spcPct val="80000"/>
              </a:lnSpc>
              <a:defRPr/>
            </a:pPr>
            <a:r>
              <a:rPr lang="en-GB" sz="1400" smtClean="0"/>
              <a:t>Half life – 7 hours</a:t>
            </a:r>
          </a:p>
          <a:p>
            <a:pPr lvl="1">
              <a:lnSpc>
                <a:spcPct val="80000"/>
              </a:lnSpc>
              <a:defRPr/>
            </a:pPr>
            <a:r>
              <a:rPr lang="en-GB" sz="1400" smtClean="0"/>
              <a:t>MWTD – not found; 800mg was well tolerated</a:t>
            </a:r>
          </a:p>
          <a:p>
            <a:pPr lvl="1">
              <a:lnSpc>
                <a:spcPct val="80000"/>
              </a:lnSpc>
              <a:defRPr/>
            </a:pPr>
            <a:r>
              <a:rPr lang="en-GB" sz="1400" smtClean="0"/>
              <a:t>800mg – steady state [plasma] of 40</a:t>
            </a:r>
            <a:r>
              <a:rPr lang="en-GB" sz="1400" smtClean="0">
                <a:latin typeface="Symbol" pitchFamily="18" charset="2"/>
              </a:rPr>
              <a:t>m</a:t>
            </a:r>
            <a:r>
              <a:rPr lang="en-GB" sz="1400" smtClean="0"/>
              <a:t>mol (Note exceeded dog NOAEL)</a:t>
            </a:r>
          </a:p>
          <a:p>
            <a:pPr lvl="1">
              <a:lnSpc>
                <a:spcPct val="80000"/>
              </a:lnSpc>
              <a:defRPr/>
            </a:pPr>
            <a:endParaRPr lang="en-GB" sz="1400" smtClean="0"/>
          </a:p>
          <a:p>
            <a:pPr>
              <a:lnSpc>
                <a:spcPct val="80000"/>
              </a:lnSpc>
              <a:defRPr/>
            </a:pPr>
            <a:r>
              <a:rPr lang="en-GB" sz="1600" smtClean="0"/>
              <a:t>Key considerations for Phase 2</a:t>
            </a:r>
          </a:p>
          <a:p>
            <a:pPr lvl="1">
              <a:lnSpc>
                <a:spcPct val="80000"/>
              </a:lnSpc>
              <a:defRPr/>
            </a:pPr>
            <a:r>
              <a:rPr lang="en-GB" sz="1400" smtClean="0"/>
              <a:t>Safety - ?need more toxicology</a:t>
            </a:r>
          </a:p>
          <a:p>
            <a:pPr lvl="1">
              <a:lnSpc>
                <a:spcPct val="80000"/>
              </a:lnSpc>
              <a:defRPr/>
            </a:pPr>
            <a:r>
              <a:rPr lang="en-GB" sz="1400" smtClean="0"/>
              <a:t>Dose, outcome measures, duration of study/studies</a:t>
            </a:r>
          </a:p>
          <a:p>
            <a:pPr lvl="1">
              <a:lnSpc>
                <a:spcPct val="80000"/>
              </a:lnSpc>
              <a:defRPr/>
            </a:pPr>
            <a:r>
              <a:rPr lang="en-GB" sz="1400" smtClean="0"/>
              <a:t>Potential ‘block buster’</a:t>
            </a:r>
          </a:p>
          <a:p>
            <a:pPr>
              <a:lnSpc>
                <a:spcPct val="80000"/>
              </a:lnSpc>
              <a:defRPr/>
            </a:pPr>
            <a:endParaRPr lang="en-GB" sz="160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rrowheads="1"/>
          </p:cNvPicPr>
          <p:nvPr/>
        </p:nvPicPr>
        <p:blipFill>
          <a:blip r:embed="rId3" cstate="print"/>
          <a:srcRect/>
          <a:stretch>
            <a:fillRect/>
          </a:stretch>
        </p:blipFill>
        <p:spPr bwMode="auto">
          <a:xfrm>
            <a:off x="2317750" y="1177925"/>
            <a:ext cx="1851025" cy="1851025"/>
          </a:xfrm>
          <a:prstGeom prst="rect">
            <a:avLst/>
          </a:prstGeom>
          <a:noFill/>
          <a:ln w="9525">
            <a:noFill/>
            <a:miter lim="800000"/>
            <a:headEnd/>
            <a:tailEnd/>
          </a:ln>
        </p:spPr>
      </p:pic>
      <p:pic>
        <p:nvPicPr>
          <p:cNvPr id="17411" name="Picture 3"/>
          <p:cNvPicPr>
            <a:picLocks noChangeArrowheads="1"/>
          </p:cNvPicPr>
          <p:nvPr/>
        </p:nvPicPr>
        <p:blipFill>
          <a:blip r:embed="rId4" cstate="print"/>
          <a:srcRect/>
          <a:stretch>
            <a:fillRect/>
          </a:stretch>
        </p:blipFill>
        <p:spPr bwMode="auto">
          <a:xfrm>
            <a:off x="4967288" y="1176338"/>
            <a:ext cx="1849437" cy="1849437"/>
          </a:xfrm>
          <a:prstGeom prst="rect">
            <a:avLst/>
          </a:prstGeom>
          <a:noFill/>
          <a:ln w="9525">
            <a:noFill/>
            <a:miter lim="800000"/>
            <a:headEnd/>
            <a:tailEnd/>
          </a:ln>
        </p:spPr>
      </p:pic>
      <p:pic>
        <p:nvPicPr>
          <p:cNvPr id="17412" name="Picture 4"/>
          <p:cNvPicPr>
            <a:picLocks noChangeArrowheads="1"/>
          </p:cNvPicPr>
          <p:nvPr/>
        </p:nvPicPr>
        <p:blipFill>
          <a:blip r:embed="rId5" cstate="print"/>
          <a:srcRect/>
          <a:stretch>
            <a:fillRect/>
          </a:stretch>
        </p:blipFill>
        <p:spPr bwMode="auto">
          <a:xfrm>
            <a:off x="3646488" y="3825875"/>
            <a:ext cx="1849437" cy="1849438"/>
          </a:xfrm>
          <a:prstGeom prst="rect">
            <a:avLst/>
          </a:prstGeom>
          <a:noFill/>
          <a:ln w="9525">
            <a:noFill/>
            <a:miter lim="800000"/>
            <a:headEnd/>
            <a:tailEnd/>
          </a:ln>
        </p:spPr>
      </p:pic>
      <p:sp>
        <p:nvSpPr>
          <p:cNvPr id="17413" name="Line 5"/>
          <p:cNvSpPr>
            <a:spLocks noChangeShapeType="1"/>
          </p:cNvSpPr>
          <p:nvPr/>
        </p:nvSpPr>
        <p:spPr bwMode="auto">
          <a:xfrm>
            <a:off x="3055938" y="3060700"/>
            <a:ext cx="1490662" cy="381000"/>
          </a:xfrm>
          <a:prstGeom prst="line">
            <a:avLst/>
          </a:prstGeom>
          <a:noFill/>
          <a:ln w="25400">
            <a:solidFill>
              <a:schemeClr val="tx1"/>
            </a:solidFill>
            <a:round/>
            <a:headEnd type="none" w="sm" len="sm"/>
            <a:tailEnd type="stealth" w="med" len="lg"/>
          </a:ln>
        </p:spPr>
        <p:txBody>
          <a:bodyPr/>
          <a:lstStyle/>
          <a:p>
            <a:endParaRPr lang="en-GB"/>
          </a:p>
        </p:txBody>
      </p:sp>
      <p:sp>
        <p:nvSpPr>
          <p:cNvPr id="17414" name="Line 6"/>
          <p:cNvSpPr>
            <a:spLocks noChangeShapeType="1"/>
          </p:cNvSpPr>
          <p:nvPr/>
        </p:nvSpPr>
        <p:spPr bwMode="auto">
          <a:xfrm flipH="1">
            <a:off x="4584700" y="3108325"/>
            <a:ext cx="1498600" cy="333375"/>
          </a:xfrm>
          <a:prstGeom prst="line">
            <a:avLst/>
          </a:prstGeom>
          <a:noFill/>
          <a:ln w="25400">
            <a:solidFill>
              <a:schemeClr val="tx1"/>
            </a:solidFill>
            <a:round/>
            <a:headEnd type="none" w="sm" len="sm"/>
            <a:tailEnd type="stealth" w="med" len="lg"/>
          </a:ln>
        </p:spPr>
        <p:txBody>
          <a:bodyPr/>
          <a:lstStyle/>
          <a:p>
            <a:endParaRPr lang="en-GB"/>
          </a:p>
        </p:txBody>
      </p:sp>
      <p:sp>
        <p:nvSpPr>
          <p:cNvPr id="17415" name="Line 7"/>
          <p:cNvSpPr>
            <a:spLocks noChangeShapeType="1"/>
          </p:cNvSpPr>
          <p:nvPr/>
        </p:nvSpPr>
        <p:spPr bwMode="auto">
          <a:xfrm>
            <a:off x="4572000" y="3467100"/>
            <a:ext cx="0" cy="457200"/>
          </a:xfrm>
          <a:prstGeom prst="line">
            <a:avLst/>
          </a:prstGeom>
          <a:noFill/>
          <a:ln w="25400">
            <a:solidFill>
              <a:schemeClr val="tx1"/>
            </a:solidFill>
            <a:round/>
            <a:headEnd type="none" w="sm" len="sm"/>
            <a:tailEnd type="stealth" w="med" len="lg"/>
          </a:ln>
        </p:spPr>
        <p:txBody>
          <a:bodyPr/>
          <a:lstStyle/>
          <a:p>
            <a:endParaRPr lang="en-GB"/>
          </a:p>
        </p:txBody>
      </p:sp>
      <p:sp>
        <p:nvSpPr>
          <p:cNvPr id="17416" name="Rectangle 8"/>
          <p:cNvSpPr>
            <a:spLocks noChangeArrowheads="1"/>
          </p:cNvSpPr>
          <p:nvPr/>
        </p:nvSpPr>
        <p:spPr bwMode="auto">
          <a:xfrm>
            <a:off x="152400" y="5684838"/>
            <a:ext cx="8763000" cy="427037"/>
          </a:xfrm>
          <a:prstGeom prst="rect">
            <a:avLst/>
          </a:prstGeom>
          <a:noFill/>
          <a:ln w="9525">
            <a:noFill/>
            <a:miter lim="800000"/>
            <a:headEnd/>
            <a:tailEnd/>
          </a:ln>
        </p:spPr>
        <p:txBody>
          <a:bodyPr lIns="92075" tIns="46038" rIns="92075" bIns="46038">
            <a:spAutoFit/>
          </a:bodyPr>
          <a:lstStyle/>
          <a:p>
            <a:pPr algn="ctr" defTabSz="762000" eaLnBrk="0" hangingPunct="0"/>
            <a:r>
              <a:rPr lang="en-GB" sz="2200">
                <a:solidFill>
                  <a:schemeClr val="bg1"/>
                </a:solidFill>
                <a:latin typeface="Times New Roman" pitchFamily="18" charset="0"/>
              </a:rPr>
              <a:t>Complex brain structure</a:t>
            </a:r>
          </a:p>
        </p:txBody>
      </p:sp>
      <p:sp>
        <p:nvSpPr>
          <p:cNvPr id="17417" name="Rectangle 9"/>
          <p:cNvSpPr>
            <a:spLocks noChangeArrowheads="1"/>
          </p:cNvSpPr>
          <p:nvPr/>
        </p:nvSpPr>
        <p:spPr bwMode="auto">
          <a:xfrm>
            <a:off x="3352800" y="290513"/>
            <a:ext cx="2328863" cy="579437"/>
          </a:xfrm>
          <a:prstGeom prst="rect">
            <a:avLst/>
          </a:prstGeom>
          <a:noFill/>
          <a:ln w="9525">
            <a:noFill/>
            <a:miter lim="800000"/>
            <a:headEnd/>
            <a:tailEnd/>
          </a:ln>
        </p:spPr>
        <p:txBody>
          <a:bodyPr wrap="none" lIns="92075" tIns="46038" rIns="92075" bIns="46038">
            <a:spAutoFit/>
          </a:bodyPr>
          <a:lstStyle/>
          <a:p>
            <a:pPr defTabSz="762000" eaLnBrk="0" hangingPunct="0"/>
            <a:r>
              <a:rPr lang="en-GB" sz="3200" b="1">
                <a:solidFill>
                  <a:schemeClr val="bg1"/>
                </a:solidFill>
                <a:latin typeface="Times New Roman" pitchFamily="18" charset="0"/>
              </a:rPr>
              <a:t>Registration</a:t>
            </a:r>
          </a:p>
        </p:txBody>
      </p:sp>
      <p:sp>
        <p:nvSpPr>
          <p:cNvPr id="17418" name="Rectangle 10"/>
          <p:cNvSpPr>
            <a:spLocks noChangeArrowheads="1"/>
          </p:cNvSpPr>
          <p:nvPr/>
        </p:nvSpPr>
        <p:spPr bwMode="auto">
          <a:xfrm>
            <a:off x="1524000" y="2590800"/>
            <a:ext cx="1600200" cy="396875"/>
          </a:xfrm>
          <a:prstGeom prst="rect">
            <a:avLst/>
          </a:prstGeom>
          <a:noFill/>
          <a:ln w="9525">
            <a:noFill/>
            <a:miter lim="800000"/>
            <a:headEnd/>
            <a:tailEnd/>
          </a:ln>
        </p:spPr>
        <p:txBody>
          <a:bodyPr lIns="92075" tIns="46038" rIns="92075" bIns="46038">
            <a:spAutoFit/>
          </a:bodyPr>
          <a:lstStyle/>
          <a:p>
            <a:pPr defTabSz="762000" eaLnBrk="0" hangingPunct="0">
              <a:spcBef>
                <a:spcPct val="50000"/>
              </a:spcBef>
            </a:pPr>
            <a:r>
              <a:rPr lang="en-GB" sz="2000">
                <a:solidFill>
                  <a:schemeClr val="bg1"/>
                </a:solidFill>
                <a:latin typeface="Times New Roman" pitchFamily="18" charset="0"/>
              </a:rPr>
              <a:t>Scan 1</a:t>
            </a:r>
          </a:p>
        </p:txBody>
      </p:sp>
      <p:sp>
        <p:nvSpPr>
          <p:cNvPr id="17419" name="Rectangle 11"/>
          <p:cNvSpPr>
            <a:spLocks noChangeArrowheads="1"/>
          </p:cNvSpPr>
          <p:nvPr/>
        </p:nvSpPr>
        <p:spPr bwMode="auto">
          <a:xfrm>
            <a:off x="6705600" y="2590800"/>
            <a:ext cx="1600200" cy="396875"/>
          </a:xfrm>
          <a:prstGeom prst="rect">
            <a:avLst/>
          </a:prstGeom>
          <a:noFill/>
          <a:ln w="9525">
            <a:noFill/>
            <a:miter lim="800000"/>
            <a:headEnd/>
            <a:tailEnd/>
          </a:ln>
        </p:spPr>
        <p:txBody>
          <a:bodyPr lIns="92075" tIns="46038" rIns="92075" bIns="46038">
            <a:spAutoFit/>
          </a:bodyPr>
          <a:lstStyle/>
          <a:p>
            <a:pPr defTabSz="762000" eaLnBrk="0" hangingPunct="0">
              <a:spcBef>
                <a:spcPct val="50000"/>
              </a:spcBef>
            </a:pPr>
            <a:r>
              <a:rPr lang="en-GB" sz="2000">
                <a:solidFill>
                  <a:schemeClr val="bg1"/>
                </a:solidFill>
                <a:latin typeface="Times New Roman" pitchFamily="18" charset="0"/>
              </a:rPr>
              <a:t>Scan 2</a:t>
            </a:r>
          </a:p>
        </p:txBody>
      </p:sp>
      <p:sp>
        <p:nvSpPr>
          <p:cNvPr id="17420" name="Text Box 12"/>
          <p:cNvSpPr txBox="1">
            <a:spLocks noChangeArrowheads="1"/>
          </p:cNvSpPr>
          <p:nvPr/>
        </p:nvSpPr>
        <p:spPr bwMode="auto">
          <a:xfrm>
            <a:off x="5486400" y="6324600"/>
            <a:ext cx="3657600" cy="457200"/>
          </a:xfrm>
          <a:prstGeom prst="rect">
            <a:avLst/>
          </a:prstGeom>
          <a:noFill/>
          <a:ln w="9525">
            <a:noFill/>
            <a:miter lim="800000"/>
            <a:headEnd/>
            <a:tailEnd/>
          </a:ln>
        </p:spPr>
        <p:txBody>
          <a:bodyPr>
            <a:spAutoFit/>
          </a:bodyPr>
          <a:lstStyle/>
          <a:p>
            <a:pPr algn="r">
              <a:spcBef>
                <a:spcPct val="50000"/>
              </a:spcBef>
            </a:pPr>
            <a:r>
              <a:rPr lang="en-GB" sz="2400">
                <a:solidFill>
                  <a:schemeClr val="bg1"/>
                </a:solidFill>
                <a:latin typeface="Times New Roman" pitchFamily="18" charset="0"/>
              </a:rPr>
              <a:t>Nick Fox  - IoN, UCL</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defRPr/>
            </a:pPr>
            <a:r>
              <a:rPr lang="en-GB" smtClean="0"/>
              <a:t>Scenario Company C</a:t>
            </a:r>
          </a:p>
        </p:txBody>
      </p:sp>
      <p:sp>
        <p:nvSpPr>
          <p:cNvPr id="49155" name="Rectangle 3"/>
          <p:cNvSpPr>
            <a:spLocks noGrp="1" noChangeArrowheads="1"/>
          </p:cNvSpPr>
          <p:nvPr>
            <p:ph type="body" idx="1"/>
          </p:nvPr>
        </p:nvSpPr>
        <p:spPr/>
        <p:txBody>
          <a:bodyPr/>
          <a:lstStyle/>
          <a:p>
            <a:pPr>
              <a:lnSpc>
                <a:spcPct val="80000"/>
              </a:lnSpc>
              <a:defRPr/>
            </a:pPr>
            <a:r>
              <a:rPr lang="en-GB" sz="1600" smtClean="0"/>
              <a:t>AD Drug	Symptomatic Rx (Though may have ADMT properties)</a:t>
            </a:r>
          </a:p>
          <a:p>
            <a:pPr>
              <a:lnSpc>
                <a:spcPct val="80000"/>
              </a:lnSpc>
              <a:defRPr/>
            </a:pPr>
            <a:endParaRPr lang="en-GB" sz="1600" smtClean="0"/>
          </a:p>
          <a:p>
            <a:pPr>
              <a:lnSpc>
                <a:spcPct val="80000"/>
              </a:lnSpc>
              <a:defRPr/>
            </a:pPr>
            <a:r>
              <a:rPr lang="en-GB" sz="1600" smtClean="0"/>
              <a:t>Mode of action</a:t>
            </a:r>
          </a:p>
          <a:p>
            <a:pPr lvl="1">
              <a:lnSpc>
                <a:spcPct val="80000"/>
              </a:lnSpc>
              <a:defRPr/>
            </a:pPr>
            <a:r>
              <a:rPr lang="en-GB" sz="1400" smtClean="0"/>
              <a:t>Potent acetyl-cholinesterase inhibitor (also protects mitochondria and NMDA receptors) = “Rich Pharmacology”</a:t>
            </a:r>
          </a:p>
          <a:p>
            <a:pPr lvl="1">
              <a:lnSpc>
                <a:spcPct val="80000"/>
              </a:lnSpc>
              <a:defRPr/>
            </a:pPr>
            <a:r>
              <a:rPr lang="en-GB" sz="1400" smtClean="0"/>
              <a:t>Predicted dose range from pre-clinical 10</a:t>
            </a:r>
            <a:r>
              <a:rPr lang="en-GB" sz="1400" smtClean="0">
                <a:latin typeface="Symbol" pitchFamily="18" charset="2"/>
              </a:rPr>
              <a:t>m</a:t>
            </a:r>
            <a:r>
              <a:rPr lang="en-GB" sz="1400" smtClean="0"/>
              <a:t>mol</a:t>
            </a:r>
          </a:p>
          <a:p>
            <a:pPr lvl="1">
              <a:lnSpc>
                <a:spcPct val="80000"/>
              </a:lnSpc>
              <a:defRPr/>
            </a:pPr>
            <a:r>
              <a:rPr lang="en-GB" sz="1400" smtClean="0"/>
              <a:t>Already licensed product for other indication</a:t>
            </a:r>
          </a:p>
          <a:p>
            <a:pPr>
              <a:lnSpc>
                <a:spcPct val="80000"/>
              </a:lnSpc>
              <a:defRPr/>
            </a:pPr>
            <a:endParaRPr lang="en-GB" sz="1600" smtClean="0"/>
          </a:p>
          <a:p>
            <a:pPr>
              <a:lnSpc>
                <a:spcPct val="80000"/>
              </a:lnSpc>
              <a:defRPr/>
            </a:pPr>
            <a:r>
              <a:rPr lang="en-GB" sz="1600" smtClean="0"/>
              <a:t>Toxicology</a:t>
            </a:r>
          </a:p>
          <a:p>
            <a:pPr lvl="1">
              <a:lnSpc>
                <a:spcPct val="80000"/>
              </a:lnSpc>
              <a:defRPr/>
            </a:pPr>
            <a:r>
              <a:rPr lang="en-GB" sz="1400" smtClean="0"/>
              <a:t>Hepatotoxic (beagles) at 50mg/kg (conducted in Russian labs in 1970’s)</a:t>
            </a:r>
          </a:p>
          <a:p>
            <a:pPr lvl="1">
              <a:lnSpc>
                <a:spcPct val="80000"/>
              </a:lnSpc>
              <a:defRPr/>
            </a:pPr>
            <a:endParaRPr lang="en-GB" sz="1400" smtClean="0"/>
          </a:p>
          <a:p>
            <a:pPr>
              <a:lnSpc>
                <a:spcPct val="80000"/>
              </a:lnSpc>
              <a:defRPr/>
            </a:pPr>
            <a:r>
              <a:rPr lang="en-GB" sz="1600" smtClean="0"/>
              <a:t>Phase 1</a:t>
            </a:r>
          </a:p>
          <a:p>
            <a:pPr lvl="1">
              <a:lnSpc>
                <a:spcPct val="80000"/>
              </a:lnSpc>
              <a:defRPr/>
            </a:pPr>
            <a:r>
              <a:rPr lang="en-GB" sz="1400" smtClean="0"/>
              <a:t>Half life – 3 hours</a:t>
            </a:r>
          </a:p>
          <a:p>
            <a:pPr lvl="1">
              <a:lnSpc>
                <a:spcPct val="80000"/>
              </a:lnSpc>
              <a:defRPr/>
            </a:pPr>
            <a:r>
              <a:rPr lang="en-GB" sz="1400" smtClean="0"/>
              <a:t>MWTD – 50mg (headache) – only in single dose studies</a:t>
            </a:r>
          </a:p>
          <a:p>
            <a:pPr lvl="1">
              <a:lnSpc>
                <a:spcPct val="80000"/>
              </a:lnSpc>
              <a:defRPr/>
            </a:pPr>
            <a:r>
              <a:rPr lang="en-GB" sz="1400" smtClean="0"/>
              <a:t>2mg bd – steady state [plasma] of 20</a:t>
            </a:r>
            <a:r>
              <a:rPr lang="en-GB" sz="1400" smtClean="0">
                <a:latin typeface="Symbol" pitchFamily="18" charset="2"/>
              </a:rPr>
              <a:t>m</a:t>
            </a:r>
            <a:r>
              <a:rPr lang="en-GB" sz="1400" smtClean="0"/>
              <a:t>mol (Russia – 1975)</a:t>
            </a:r>
          </a:p>
          <a:p>
            <a:pPr lvl="1">
              <a:lnSpc>
                <a:spcPct val="80000"/>
              </a:lnSpc>
              <a:defRPr/>
            </a:pPr>
            <a:endParaRPr lang="en-GB" sz="1400" smtClean="0"/>
          </a:p>
          <a:p>
            <a:pPr>
              <a:lnSpc>
                <a:spcPct val="80000"/>
              </a:lnSpc>
              <a:defRPr/>
            </a:pPr>
            <a:r>
              <a:rPr lang="en-GB" sz="1600" smtClean="0"/>
              <a:t>Key considerations for Phase 2</a:t>
            </a:r>
          </a:p>
          <a:p>
            <a:pPr lvl="1">
              <a:lnSpc>
                <a:spcPct val="80000"/>
              </a:lnSpc>
              <a:defRPr/>
            </a:pPr>
            <a:r>
              <a:rPr lang="en-GB" sz="1400" smtClean="0"/>
              <a:t>6 month IIT – effective at 5mg bd for 6 months</a:t>
            </a:r>
          </a:p>
          <a:p>
            <a:pPr lvl="1">
              <a:lnSpc>
                <a:spcPct val="80000"/>
              </a:lnSpc>
              <a:defRPr/>
            </a:pPr>
            <a:r>
              <a:rPr lang="en-GB" sz="1400" smtClean="0"/>
              <a:t>Dose, outcome measures, duration of study/studies</a:t>
            </a:r>
          </a:p>
          <a:p>
            <a:pPr lvl="1">
              <a:lnSpc>
                <a:spcPct val="80000"/>
              </a:lnSpc>
              <a:defRPr/>
            </a:pPr>
            <a:r>
              <a:rPr lang="en-GB" sz="1400" smtClean="0"/>
              <a:t>Phase 1 and toxicology ‘package’</a:t>
            </a:r>
          </a:p>
          <a:p>
            <a:pPr>
              <a:lnSpc>
                <a:spcPct val="80000"/>
              </a:lnSpc>
              <a:defRPr/>
            </a:pPr>
            <a:endParaRPr lang="en-GB" sz="1600" smtClean="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defRPr/>
            </a:pPr>
            <a:r>
              <a:rPr lang="en-GB" smtClean="0"/>
              <a:t>Scenario Company D</a:t>
            </a:r>
          </a:p>
        </p:txBody>
      </p:sp>
      <p:sp>
        <p:nvSpPr>
          <p:cNvPr id="51203" name="Rectangle 3"/>
          <p:cNvSpPr>
            <a:spLocks noGrp="1" noChangeArrowheads="1"/>
          </p:cNvSpPr>
          <p:nvPr>
            <p:ph type="body" idx="1"/>
          </p:nvPr>
        </p:nvSpPr>
        <p:spPr/>
        <p:txBody>
          <a:bodyPr/>
          <a:lstStyle/>
          <a:p>
            <a:pPr>
              <a:lnSpc>
                <a:spcPct val="80000"/>
              </a:lnSpc>
              <a:defRPr/>
            </a:pPr>
            <a:r>
              <a:rPr lang="en-GB" sz="1600" smtClean="0"/>
              <a:t>AD Drug	Alzheimer’s Disease Modifying Treatment</a:t>
            </a:r>
          </a:p>
          <a:p>
            <a:pPr>
              <a:lnSpc>
                <a:spcPct val="80000"/>
              </a:lnSpc>
              <a:defRPr/>
            </a:pPr>
            <a:endParaRPr lang="en-GB" sz="1600" smtClean="0"/>
          </a:p>
          <a:p>
            <a:pPr>
              <a:lnSpc>
                <a:spcPct val="80000"/>
              </a:lnSpc>
              <a:defRPr/>
            </a:pPr>
            <a:r>
              <a:rPr lang="en-GB" sz="1600" smtClean="0"/>
              <a:t>Mode of action</a:t>
            </a:r>
          </a:p>
          <a:p>
            <a:pPr lvl="1">
              <a:lnSpc>
                <a:spcPct val="80000"/>
              </a:lnSpc>
              <a:defRPr/>
            </a:pPr>
            <a:r>
              <a:rPr lang="en-GB" sz="1400" smtClean="0"/>
              <a:t>Monoclonal antibody</a:t>
            </a:r>
          </a:p>
          <a:p>
            <a:pPr lvl="1">
              <a:lnSpc>
                <a:spcPct val="80000"/>
              </a:lnSpc>
              <a:defRPr/>
            </a:pPr>
            <a:r>
              <a:rPr lang="en-GB" sz="1400" smtClean="0"/>
              <a:t>Passive immunisation (binds A</a:t>
            </a:r>
            <a:r>
              <a:rPr lang="en-GB" sz="1400" smtClean="0">
                <a:latin typeface="Symbol" pitchFamily="18" charset="2"/>
              </a:rPr>
              <a:t>b</a:t>
            </a:r>
            <a:r>
              <a:rPr lang="en-GB" sz="1400" smtClean="0"/>
              <a:t> in periphery to draw out of plaque centrally)</a:t>
            </a:r>
          </a:p>
          <a:p>
            <a:pPr>
              <a:lnSpc>
                <a:spcPct val="80000"/>
              </a:lnSpc>
              <a:defRPr/>
            </a:pPr>
            <a:endParaRPr lang="en-GB" sz="1600" smtClean="0"/>
          </a:p>
          <a:p>
            <a:pPr>
              <a:lnSpc>
                <a:spcPct val="80000"/>
              </a:lnSpc>
              <a:defRPr/>
            </a:pPr>
            <a:r>
              <a:rPr lang="en-GB" sz="1600" smtClean="0"/>
              <a:t>Toxicology</a:t>
            </a:r>
          </a:p>
          <a:p>
            <a:pPr lvl="1">
              <a:lnSpc>
                <a:spcPct val="80000"/>
              </a:lnSpc>
              <a:defRPr/>
            </a:pPr>
            <a:r>
              <a:rPr lang="en-GB" sz="1400" smtClean="0"/>
              <a:t>Unknown as MAB – MOA can only be ‘tested in man / primates’</a:t>
            </a:r>
          </a:p>
          <a:p>
            <a:pPr lvl="1">
              <a:lnSpc>
                <a:spcPct val="80000"/>
              </a:lnSpc>
              <a:defRPr/>
            </a:pPr>
            <a:endParaRPr lang="en-GB" sz="1400" smtClean="0"/>
          </a:p>
          <a:p>
            <a:pPr>
              <a:lnSpc>
                <a:spcPct val="80000"/>
              </a:lnSpc>
              <a:defRPr/>
            </a:pPr>
            <a:r>
              <a:rPr lang="en-GB" sz="1600" smtClean="0"/>
              <a:t>Phase 1</a:t>
            </a:r>
          </a:p>
          <a:p>
            <a:pPr lvl="1">
              <a:lnSpc>
                <a:spcPct val="80000"/>
              </a:lnSpc>
              <a:defRPr/>
            </a:pPr>
            <a:r>
              <a:rPr lang="en-GB" sz="1400" smtClean="0"/>
              <a:t>Not commenced as can only test in AD population</a:t>
            </a:r>
          </a:p>
          <a:p>
            <a:pPr lvl="1">
              <a:lnSpc>
                <a:spcPct val="80000"/>
              </a:lnSpc>
              <a:defRPr/>
            </a:pPr>
            <a:r>
              <a:rPr lang="en-GB" sz="1400" smtClean="0"/>
              <a:t>Issues re. consent and ‘potential benefit’</a:t>
            </a:r>
          </a:p>
          <a:p>
            <a:pPr lvl="1">
              <a:lnSpc>
                <a:spcPct val="80000"/>
              </a:lnSpc>
              <a:defRPr/>
            </a:pPr>
            <a:endParaRPr lang="en-GB" sz="1400" smtClean="0"/>
          </a:p>
          <a:p>
            <a:pPr>
              <a:lnSpc>
                <a:spcPct val="80000"/>
              </a:lnSpc>
              <a:defRPr/>
            </a:pPr>
            <a:r>
              <a:rPr lang="en-GB" sz="1600" smtClean="0"/>
              <a:t>Key considerations for Phase 1/2</a:t>
            </a:r>
          </a:p>
          <a:p>
            <a:pPr lvl="1">
              <a:lnSpc>
                <a:spcPct val="80000"/>
              </a:lnSpc>
              <a:defRPr/>
            </a:pPr>
            <a:r>
              <a:rPr lang="en-GB" sz="1400" smtClean="0"/>
              <a:t>Previous MAB in AD associated with cerebral HRG</a:t>
            </a:r>
          </a:p>
          <a:p>
            <a:pPr lvl="1">
              <a:lnSpc>
                <a:spcPct val="80000"/>
              </a:lnSpc>
              <a:defRPr/>
            </a:pPr>
            <a:r>
              <a:rPr lang="en-GB" sz="1400" smtClean="0"/>
              <a:t>Need to run ‘dose finding’ studies in AD population</a:t>
            </a:r>
          </a:p>
          <a:p>
            <a:pPr lvl="1">
              <a:lnSpc>
                <a:spcPct val="80000"/>
              </a:lnSpc>
              <a:defRPr/>
            </a:pPr>
            <a:r>
              <a:rPr lang="en-GB" sz="1400" smtClean="0"/>
              <a:t>Potential ‘Block Buster’</a:t>
            </a:r>
          </a:p>
          <a:p>
            <a:pPr lvl="1">
              <a:lnSpc>
                <a:spcPct val="80000"/>
              </a:lnSpc>
              <a:defRPr/>
            </a:pPr>
            <a:r>
              <a:rPr lang="en-GB" sz="1400" smtClean="0"/>
              <a:t>Major safety concerns of technology</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a:defRPr/>
            </a:pPr>
            <a:r>
              <a:rPr lang="en-GB" smtClean="0"/>
              <a:t>Targets: From ‘Mice to Men’</a:t>
            </a:r>
          </a:p>
        </p:txBody>
      </p:sp>
      <p:sp>
        <p:nvSpPr>
          <p:cNvPr id="100355" name="Rectangle 3"/>
          <p:cNvSpPr>
            <a:spLocks noGrp="1" noChangeArrowheads="1"/>
          </p:cNvSpPr>
          <p:nvPr>
            <p:ph type="body" idx="1"/>
          </p:nvPr>
        </p:nvSpPr>
        <p:spPr/>
        <p:txBody>
          <a:bodyPr/>
          <a:lstStyle/>
          <a:p>
            <a:pPr>
              <a:lnSpc>
                <a:spcPct val="91000"/>
              </a:lnSpc>
              <a:defRPr/>
            </a:pPr>
            <a:r>
              <a:rPr lang="en-GB" smtClean="0"/>
              <a:t>MPAC’s – Metal Protein Attenuating Compounds</a:t>
            </a:r>
          </a:p>
          <a:p>
            <a:pPr>
              <a:lnSpc>
                <a:spcPct val="91000"/>
              </a:lnSpc>
              <a:defRPr/>
            </a:pPr>
            <a:endParaRPr lang="en-GB" smtClean="0"/>
          </a:p>
          <a:p>
            <a:pPr lvl="1">
              <a:lnSpc>
                <a:spcPct val="90000"/>
              </a:lnSpc>
              <a:defRPr/>
            </a:pPr>
            <a:r>
              <a:rPr lang="en-GB" smtClean="0"/>
              <a:t>A</a:t>
            </a:r>
            <a:r>
              <a:rPr lang="en-GB" smtClean="0">
                <a:latin typeface="Symbol" pitchFamily="18" charset="2"/>
              </a:rPr>
              <a:t>b</a:t>
            </a:r>
            <a:r>
              <a:rPr lang="en-GB" smtClean="0"/>
              <a:t> aggregation requires metal ions zinc and copper</a:t>
            </a:r>
          </a:p>
          <a:p>
            <a:pPr lvl="1">
              <a:lnSpc>
                <a:spcPct val="90000"/>
              </a:lnSpc>
              <a:defRPr/>
            </a:pPr>
            <a:r>
              <a:rPr lang="en-GB" smtClean="0"/>
              <a:t>With age (and more pronounced in AD) – these ions in wrong compartment: </a:t>
            </a:r>
          </a:p>
          <a:p>
            <a:pPr lvl="1">
              <a:lnSpc>
                <a:spcPct val="90000"/>
              </a:lnSpc>
              <a:defRPr/>
            </a:pPr>
            <a:r>
              <a:rPr lang="en-GB" smtClean="0"/>
              <a:t>MPAC’s are ‘ionophores’ that restore correct homeostatic balance of these metals.</a:t>
            </a:r>
          </a:p>
          <a:p>
            <a:pPr lvl="1">
              <a:lnSpc>
                <a:spcPct val="90000"/>
              </a:lnSpc>
              <a:defRPr/>
            </a:pPr>
            <a:endParaRPr lang="en-GB" smtClean="0"/>
          </a:p>
          <a:p>
            <a:pPr lvl="1">
              <a:lnSpc>
                <a:spcPct val="90000"/>
              </a:lnSpc>
              <a:defRPr/>
            </a:pPr>
            <a:r>
              <a:rPr lang="en-GB" smtClean="0"/>
              <a:t>Net effect: Reduced aggregation and formation of A</a:t>
            </a:r>
            <a:r>
              <a:rPr lang="en-GB" smtClean="0">
                <a:latin typeface="Symbol" pitchFamily="18" charset="2"/>
              </a:rPr>
              <a:t>b</a:t>
            </a:r>
            <a:r>
              <a:rPr lang="en-GB" smtClean="0"/>
              <a:t> oligomers</a:t>
            </a:r>
          </a:p>
          <a:p>
            <a:pPr lvl="1">
              <a:lnSpc>
                <a:spcPct val="90000"/>
              </a:lnSpc>
              <a:defRPr/>
            </a:pPr>
            <a:endParaRPr lang="en-GB" smtClean="0"/>
          </a:p>
          <a:p>
            <a:pPr>
              <a:lnSpc>
                <a:spcPct val="91000"/>
              </a:lnSpc>
              <a:defRPr/>
            </a:pPr>
            <a:endParaRPr lang="en-GB"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use movie - stupid.avi">
            <a:hlinkClick r:id="" action="ppaction://media"/>
          </p:cNvPr>
          <p:cNvPicPr>
            <a:picLocks noGrp="1" noRot="1" noChangeAspect="1"/>
          </p:cNvPicPr>
          <p:nvPr>
            <p:ph sz="half" idx="1"/>
            <a:videoFile r:link="rId1"/>
          </p:nvPr>
        </p:nvPicPr>
        <p:blipFill>
          <a:blip r:embed="rId4" cstate="print"/>
          <a:srcRect/>
          <a:stretch>
            <a:fillRect/>
          </a:stretch>
        </p:blipFill>
        <p:spPr>
          <a:xfrm>
            <a:off x="323850" y="26988"/>
            <a:ext cx="8820150" cy="6615112"/>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ouse movie - clever.avi">
            <a:hlinkClick r:id="" action="ppaction://media"/>
          </p:cNvPr>
          <p:cNvPicPr>
            <a:picLocks noGrp="1" noRot="1" noChangeAspect="1"/>
          </p:cNvPicPr>
          <p:nvPr>
            <p:ph type="media" sz="half" idx="1"/>
            <a:videoFile r:link="rId1"/>
          </p:nvPr>
        </p:nvPicPr>
        <p:blipFill>
          <a:blip r:embed="rId4" cstate="print"/>
          <a:srcRect/>
          <a:stretch>
            <a:fillRect/>
          </a:stretch>
        </p:blipFill>
        <p:spPr>
          <a:xfrm>
            <a:off x="38100" y="-26988"/>
            <a:ext cx="9105900" cy="6829426"/>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print"/>
          <a:srcRect/>
          <a:stretch>
            <a:fillRect/>
          </a:stretch>
        </p:blipFill>
        <p:spPr bwMode="auto">
          <a:xfrm>
            <a:off x="1430338" y="1577975"/>
            <a:ext cx="6318250" cy="4318000"/>
          </a:xfrm>
          <a:prstGeom prst="rect">
            <a:avLst/>
          </a:prstGeom>
          <a:solidFill>
            <a:schemeClr val="bg1"/>
          </a:solidFill>
          <a:ln w="9525">
            <a:noFill/>
            <a:miter lim="800000"/>
            <a:headEnd/>
            <a:tailEnd/>
          </a:ln>
        </p:spPr>
      </p:pic>
      <p:sp>
        <p:nvSpPr>
          <p:cNvPr id="77827" name="Text Box 3"/>
          <p:cNvSpPr txBox="1">
            <a:spLocks noChangeArrowheads="1"/>
          </p:cNvSpPr>
          <p:nvPr/>
        </p:nvSpPr>
        <p:spPr bwMode="auto">
          <a:xfrm>
            <a:off x="274638" y="6176963"/>
            <a:ext cx="8764587" cy="582612"/>
          </a:xfrm>
          <a:prstGeom prst="rect">
            <a:avLst/>
          </a:prstGeom>
          <a:solidFill>
            <a:schemeClr val="bg1"/>
          </a:solidFill>
          <a:ln w="9525">
            <a:noFill/>
            <a:miter lim="800000"/>
            <a:headEnd/>
            <a:tailEnd/>
          </a:ln>
        </p:spPr>
        <p:txBody>
          <a:bodyPr lIns="95787" tIns="47892" rIns="95787" bIns="47892">
            <a:spAutoFit/>
          </a:bodyPr>
          <a:lstStyle/>
          <a:p>
            <a:pPr defTabSz="957263" eaLnBrk="0" hangingPunct="0"/>
            <a:r>
              <a:rPr lang="en-US" sz="1500" b="1">
                <a:solidFill>
                  <a:srgbClr val="0000FF"/>
                </a:solidFill>
                <a:latin typeface="Verdana" pitchFamily="34" charset="0"/>
                <a:ea typeface="MS PGothic" pitchFamily="34" charset="-128"/>
              </a:rPr>
              <a:t>7 month old females. Operator blinded.</a:t>
            </a:r>
          </a:p>
          <a:p>
            <a:pPr defTabSz="957263" eaLnBrk="0" hangingPunct="0"/>
            <a:r>
              <a:rPr lang="en-US" sz="1500" b="1">
                <a:solidFill>
                  <a:srgbClr val="0000FF"/>
                </a:solidFill>
                <a:latin typeface="Verdana" pitchFamily="34" charset="0"/>
                <a:ea typeface="MS PGothic" pitchFamily="34" charset="-128"/>
              </a:rPr>
              <a:t>Testing commenced after 4 days treatment. Trials were at daily intervals.</a:t>
            </a:r>
            <a:r>
              <a:rPr lang="en-US" sz="1700" b="1">
                <a:solidFill>
                  <a:srgbClr val="000000"/>
                </a:solidFill>
                <a:latin typeface="Verdana" pitchFamily="34" charset="0"/>
                <a:ea typeface="MS PGothic" pitchFamily="34" charset="-128"/>
              </a:rPr>
              <a:t> </a:t>
            </a:r>
          </a:p>
        </p:txBody>
      </p:sp>
      <p:sp>
        <p:nvSpPr>
          <p:cNvPr id="77828" name="Text Box 4"/>
          <p:cNvSpPr txBox="1">
            <a:spLocks noChangeArrowheads="1"/>
          </p:cNvSpPr>
          <p:nvPr/>
        </p:nvSpPr>
        <p:spPr bwMode="auto">
          <a:xfrm>
            <a:off x="3086100" y="4351338"/>
            <a:ext cx="900113" cy="312737"/>
          </a:xfrm>
          <a:prstGeom prst="rect">
            <a:avLst/>
          </a:prstGeom>
          <a:noFill/>
          <a:ln w="9525">
            <a:noFill/>
            <a:miter lim="800000"/>
            <a:headEnd/>
            <a:tailEnd/>
          </a:ln>
        </p:spPr>
        <p:txBody>
          <a:bodyPr wrap="none" lIns="95787" tIns="47892" rIns="95787" bIns="47892">
            <a:spAutoFit/>
          </a:bodyPr>
          <a:lstStyle/>
          <a:p>
            <a:pPr defTabSz="957263" eaLnBrk="0" hangingPunct="0"/>
            <a:r>
              <a:rPr lang="en-US" sz="1500">
                <a:solidFill>
                  <a:schemeClr val="bg1"/>
                </a:solidFill>
                <a:ea typeface="MS PGothic" pitchFamily="34" charset="-128"/>
              </a:rPr>
              <a:t>p= 0.035</a:t>
            </a:r>
          </a:p>
        </p:txBody>
      </p:sp>
      <p:sp>
        <p:nvSpPr>
          <p:cNvPr id="77829" name="Text Box 5"/>
          <p:cNvSpPr txBox="1">
            <a:spLocks noChangeArrowheads="1"/>
          </p:cNvSpPr>
          <p:nvPr/>
        </p:nvSpPr>
        <p:spPr bwMode="auto">
          <a:xfrm>
            <a:off x="3976688" y="4832350"/>
            <a:ext cx="901700" cy="311150"/>
          </a:xfrm>
          <a:prstGeom prst="rect">
            <a:avLst/>
          </a:prstGeom>
          <a:noFill/>
          <a:ln w="9525">
            <a:noFill/>
            <a:miter lim="800000"/>
            <a:headEnd/>
            <a:tailEnd/>
          </a:ln>
        </p:spPr>
        <p:txBody>
          <a:bodyPr wrap="none" lIns="95787" tIns="47892" rIns="95787" bIns="47892">
            <a:spAutoFit/>
          </a:bodyPr>
          <a:lstStyle/>
          <a:p>
            <a:pPr defTabSz="957263" eaLnBrk="0" hangingPunct="0"/>
            <a:r>
              <a:rPr lang="en-US" sz="1500">
                <a:solidFill>
                  <a:schemeClr val="bg1"/>
                </a:solidFill>
                <a:ea typeface="MS PGothic" pitchFamily="34" charset="-128"/>
              </a:rPr>
              <a:t>p= 0.019</a:t>
            </a:r>
          </a:p>
        </p:txBody>
      </p:sp>
      <p:sp>
        <p:nvSpPr>
          <p:cNvPr id="77830" name="Text Box 6"/>
          <p:cNvSpPr txBox="1">
            <a:spLocks noChangeArrowheads="1"/>
          </p:cNvSpPr>
          <p:nvPr/>
        </p:nvSpPr>
        <p:spPr bwMode="auto">
          <a:xfrm>
            <a:off x="4938713" y="4832350"/>
            <a:ext cx="900112" cy="311150"/>
          </a:xfrm>
          <a:prstGeom prst="rect">
            <a:avLst/>
          </a:prstGeom>
          <a:noFill/>
          <a:ln w="9525">
            <a:noFill/>
            <a:miter lim="800000"/>
            <a:headEnd/>
            <a:tailEnd/>
          </a:ln>
        </p:spPr>
        <p:txBody>
          <a:bodyPr wrap="none" lIns="95787" tIns="47892" rIns="95787" bIns="47892">
            <a:spAutoFit/>
          </a:bodyPr>
          <a:lstStyle/>
          <a:p>
            <a:pPr defTabSz="957263" eaLnBrk="0" hangingPunct="0"/>
            <a:r>
              <a:rPr lang="en-US" sz="1500">
                <a:solidFill>
                  <a:schemeClr val="bg1"/>
                </a:solidFill>
                <a:ea typeface="MS PGothic" pitchFamily="34" charset="-128"/>
              </a:rPr>
              <a:t>p= 0.073</a:t>
            </a:r>
          </a:p>
        </p:txBody>
      </p:sp>
      <p:sp>
        <p:nvSpPr>
          <p:cNvPr id="77831" name="Text Box 7"/>
          <p:cNvSpPr txBox="1">
            <a:spLocks noChangeArrowheads="1"/>
          </p:cNvSpPr>
          <p:nvPr/>
        </p:nvSpPr>
        <p:spPr bwMode="auto">
          <a:xfrm>
            <a:off x="5761038" y="5006975"/>
            <a:ext cx="898525" cy="311150"/>
          </a:xfrm>
          <a:prstGeom prst="rect">
            <a:avLst/>
          </a:prstGeom>
          <a:noFill/>
          <a:ln w="9525">
            <a:noFill/>
            <a:miter lim="800000"/>
            <a:headEnd/>
            <a:tailEnd/>
          </a:ln>
        </p:spPr>
        <p:txBody>
          <a:bodyPr wrap="none" lIns="95787" tIns="47892" rIns="95787" bIns="47892">
            <a:spAutoFit/>
          </a:bodyPr>
          <a:lstStyle/>
          <a:p>
            <a:pPr defTabSz="957263" eaLnBrk="0" hangingPunct="0"/>
            <a:r>
              <a:rPr lang="en-US" sz="1500">
                <a:solidFill>
                  <a:schemeClr val="bg1"/>
                </a:solidFill>
                <a:ea typeface="MS PGothic" pitchFamily="34" charset="-128"/>
              </a:rPr>
              <a:t>p= 0.004</a:t>
            </a:r>
          </a:p>
        </p:txBody>
      </p:sp>
      <p:sp>
        <p:nvSpPr>
          <p:cNvPr id="77832" name="Text Box 8"/>
          <p:cNvSpPr txBox="1">
            <a:spLocks noChangeArrowheads="1"/>
          </p:cNvSpPr>
          <p:nvPr/>
        </p:nvSpPr>
        <p:spPr bwMode="auto">
          <a:xfrm>
            <a:off x="6653213" y="5006975"/>
            <a:ext cx="900112" cy="311150"/>
          </a:xfrm>
          <a:prstGeom prst="rect">
            <a:avLst/>
          </a:prstGeom>
          <a:noFill/>
          <a:ln w="9525">
            <a:noFill/>
            <a:miter lim="800000"/>
            <a:headEnd/>
            <a:tailEnd/>
          </a:ln>
        </p:spPr>
        <p:txBody>
          <a:bodyPr wrap="none" lIns="95787" tIns="47892" rIns="95787" bIns="47892">
            <a:spAutoFit/>
          </a:bodyPr>
          <a:lstStyle/>
          <a:p>
            <a:pPr defTabSz="957263" eaLnBrk="0" hangingPunct="0"/>
            <a:r>
              <a:rPr lang="en-US" sz="1500">
                <a:solidFill>
                  <a:schemeClr val="bg1"/>
                </a:solidFill>
                <a:ea typeface="MS PGothic" pitchFamily="34" charset="-128"/>
              </a:rPr>
              <a:t>p= 0.004</a:t>
            </a:r>
          </a:p>
        </p:txBody>
      </p:sp>
      <p:sp>
        <p:nvSpPr>
          <p:cNvPr id="106505" name="Rectangle 9"/>
          <p:cNvSpPr>
            <a:spLocks noGrp="1" noChangeArrowheads="1"/>
          </p:cNvSpPr>
          <p:nvPr>
            <p:ph type="title" idx="4294967295"/>
          </p:nvPr>
        </p:nvSpPr>
        <p:spPr>
          <a:xfrm>
            <a:off x="323850" y="260350"/>
            <a:ext cx="8434388" cy="1222375"/>
          </a:xfrm>
        </p:spPr>
        <p:txBody>
          <a:bodyPr/>
          <a:lstStyle/>
          <a:p>
            <a:pPr>
              <a:defRPr/>
            </a:pPr>
            <a:r>
              <a:rPr lang="en-US" sz="2800" b="1" smtClean="0">
                <a:solidFill>
                  <a:srgbClr val="CC6600"/>
                </a:solidFill>
              </a:rPr>
              <a:t>PBT2 rapidly improves Morris Water Maze performance in PS1/APP transgenic mice</a:t>
            </a:r>
          </a:p>
        </p:txBody>
      </p:sp>
      <p:grpSp>
        <p:nvGrpSpPr>
          <p:cNvPr id="2" name="Group 10"/>
          <p:cNvGrpSpPr>
            <a:grpSpLocks/>
          </p:cNvGrpSpPr>
          <p:nvPr/>
        </p:nvGrpSpPr>
        <p:grpSpPr bwMode="auto">
          <a:xfrm>
            <a:off x="2547938" y="2808288"/>
            <a:ext cx="4995862" cy="2471737"/>
            <a:chOff x="1784" y="1965"/>
            <a:chExt cx="3496" cy="1731"/>
          </a:xfrm>
        </p:grpSpPr>
        <p:sp>
          <p:nvSpPr>
            <p:cNvPr id="77835" name="Freeform 11"/>
            <p:cNvSpPr>
              <a:spLocks/>
            </p:cNvSpPr>
            <p:nvPr/>
          </p:nvSpPr>
          <p:spPr bwMode="auto">
            <a:xfrm>
              <a:off x="1784" y="1983"/>
              <a:ext cx="3496" cy="1713"/>
            </a:xfrm>
            <a:custGeom>
              <a:avLst/>
              <a:gdLst>
                <a:gd name="T0" fmla="*/ 32 w 3496"/>
                <a:gd name="T1" fmla="*/ 17 h 1713"/>
                <a:gd name="T2" fmla="*/ 192 w 3496"/>
                <a:gd name="T3" fmla="*/ 25 h 1713"/>
                <a:gd name="T4" fmla="*/ 248 w 3496"/>
                <a:gd name="T5" fmla="*/ 57 h 1713"/>
                <a:gd name="T6" fmla="*/ 360 w 3496"/>
                <a:gd name="T7" fmla="*/ 89 h 1713"/>
                <a:gd name="T8" fmla="*/ 432 w 3496"/>
                <a:gd name="T9" fmla="*/ 153 h 1713"/>
                <a:gd name="T10" fmla="*/ 456 w 3496"/>
                <a:gd name="T11" fmla="*/ 177 h 1713"/>
                <a:gd name="T12" fmla="*/ 472 w 3496"/>
                <a:gd name="T13" fmla="*/ 217 h 1713"/>
                <a:gd name="T14" fmla="*/ 592 w 3496"/>
                <a:gd name="T15" fmla="*/ 273 h 1713"/>
                <a:gd name="T16" fmla="*/ 768 w 3496"/>
                <a:gd name="T17" fmla="*/ 361 h 1713"/>
                <a:gd name="T18" fmla="*/ 848 w 3496"/>
                <a:gd name="T19" fmla="*/ 401 h 1713"/>
                <a:gd name="T20" fmla="*/ 904 w 3496"/>
                <a:gd name="T21" fmla="*/ 441 h 1713"/>
                <a:gd name="T22" fmla="*/ 976 w 3496"/>
                <a:gd name="T23" fmla="*/ 505 h 1713"/>
                <a:gd name="T24" fmla="*/ 1128 w 3496"/>
                <a:gd name="T25" fmla="*/ 585 h 1713"/>
                <a:gd name="T26" fmla="*/ 1208 w 3496"/>
                <a:gd name="T27" fmla="*/ 657 h 1713"/>
                <a:gd name="T28" fmla="*/ 1232 w 3496"/>
                <a:gd name="T29" fmla="*/ 681 h 1713"/>
                <a:gd name="T30" fmla="*/ 1280 w 3496"/>
                <a:gd name="T31" fmla="*/ 689 h 1713"/>
                <a:gd name="T32" fmla="*/ 1432 w 3496"/>
                <a:gd name="T33" fmla="*/ 793 h 1713"/>
                <a:gd name="T34" fmla="*/ 1496 w 3496"/>
                <a:gd name="T35" fmla="*/ 849 h 1713"/>
                <a:gd name="T36" fmla="*/ 1736 w 3496"/>
                <a:gd name="T37" fmla="*/ 905 h 1713"/>
                <a:gd name="T38" fmla="*/ 2016 w 3496"/>
                <a:gd name="T39" fmla="*/ 961 h 1713"/>
                <a:gd name="T40" fmla="*/ 2392 w 3496"/>
                <a:gd name="T41" fmla="*/ 1017 h 1713"/>
                <a:gd name="T42" fmla="*/ 2776 w 3496"/>
                <a:gd name="T43" fmla="*/ 1049 h 1713"/>
                <a:gd name="T44" fmla="*/ 3000 w 3496"/>
                <a:gd name="T45" fmla="*/ 1097 h 1713"/>
                <a:gd name="T46" fmla="*/ 3072 w 3496"/>
                <a:gd name="T47" fmla="*/ 1113 h 1713"/>
                <a:gd name="T48" fmla="*/ 3136 w 3496"/>
                <a:gd name="T49" fmla="*/ 1129 h 1713"/>
                <a:gd name="T50" fmla="*/ 3272 w 3496"/>
                <a:gd name="T51" fmla="*/ 1209 h 1713"/>
                <a:gd name="T52" fmla="*/ 3312 w 3496"/>
                <a:gd name="T53" fmla="*/ 1225 h 1713"/>
                <a:gd name="T54" fmla="*/ 3360 w 3496"/>
                <a:gd name="T55" fmla="*/ 1241 h 1713"/>
                <a:gd name="T56" fmla="*/ 3448 w 3496"/>
                <a:gd name="T57" fmla="*/ 1297 h 1713"/>
                <a:gd name="T58" fmla="*/ 3464 w 3496"/>
                <a:gd name="T59" fmla="*/ 1345 h 1713"/>
                <a:gd name="T60" fmla="*/ 3472 w 3496"/>
                <a:gd name="T61" fmla="*/ 1369 h 1713"/>
                <a:gd name="T62" fmla="*/ 3496 w 3496"/>
                <a:gd name="T63" fmla="*/ 1569 h 1713"/>
                <a:gd name="T64" fmla="*/ 3480 w 3496"/>
                <a:gd name="T65" fmla="*/ 1657 h 1713"/>
                <a:gd name="T66" fmla="*/ 3408 w 3496"/>
                <a:gd name="T67" fmla="*/ 1713 h 1713"/>
                <a:gd name="T68" fmla="*/ 3320 w 3496"/>
                <a:gd name="T69" fmla="*/ 1681 h 1713"/>
                <a:gd name="T70" fmla="*/ 2984 w 3496"/>
                <a:gd name="T71" fmla="*/ 1705 h 1713"/>
                <a:gd name="T72" fmla="*/ 2016 w 3496"/>
                <a:gd name="T73" fmla="*/ 1689 h 1713"/>
                <a:gd name="T74" fmla="*/ 1864 w 3496"/>
                <a:gd name="T75" fmla="*/ 1665 h 1713"/>
                <a:gd name="T76" fmla="*/ 1352 w 3496"/>
                <a:gd name="T77" fmla="*/ 1633 h 1713"/>
                <a:gd name="T78" fmla="*/ 1248 w 3496"/>
                <a:gd name="T79" fmla="*/ 1601 h 1713"/>
                <a:gd name="T80" fmla="*/ 1120 w 3496"/>
                <a:gd name="T81" fmla="*/ 1625 h 1713"/>
                <a:gd name="T82" fmla="*/ 872 w 3496"/>
                <a:gd name="T83" fmla="*/ 1569 h 1713"/>
                <a:gd name="T84" fmla="*/ 712 w 3496"/>
                <a:gd name="T85" fmla="*/ 1489 h 1713"/>
                <a:gd name="T86" fmla="*/ 648 w 3496"/>
                <a:gd name="T87" fmla="*/ 1441 h 1713"/>
                <a:gd name="T88" fmla="*/ 512 w 3496"/>
                <a:gd name="T89" fmla="*/ 1433 h 1713"/>
                <a:gd name="T90" fmla="*/ 328 w 3496"/>
                <a:gd name="T91" fmla="*/ 1369 h 1713"/>
                <a:gd name="T92" fmla="*/ 272 w 3496"/>
                <a:gd name="T93" fmla="*/ 1225 h 1713"/>
                <a:gd name="T94" fmla="*/ 224 w 3496"/>
                <a:gd name="T95" fmla="*/ 889 h 1713"/>
                <a:gd name="T96" fmla="*/ 152 w 3496"/>
                <a:gd name="T97" fmla="*/ 753 h 1713"/>
                <a:gd name="T98" fmla="*/ 40 w 3496"/>
                <a:gd name="T99" fmla="*/ 505 h 1713"/>
                <a:gd name="T100" fmla="*/ 0 w 3496"/>
                <a:gd name="T101" fmla="*/ 329 h 1713"/>
                <a:gd name="T102" fmla="*/ 24 w 3496"/>
                <a:gd name="T103" fmla="*/ 241 h 1713"/>
                <a:gd name="T104" fmla="*/ 40 w 3496"/>
                <a:gd name="T105" fmla="*/ 193 h 1713"/>
                <a:gd name="T106" fmla="*/ 48 w 3496"/>
                <a:gd name="T107" fmla="*/ 169 h 1713"/>
                <a:gd name="T108" fmla="*/ 32 w 3496"/>
                <a:gd name="T109" fmla="*/ 105 h 1713"/>
                <a:gd name="T110" fmla="*/ 40 w 3496"/>
                <a:gd name="T111" fmla="*/ 41 h 1713"/>
                <a:gd name="T112" fmla="*/ 48 w 3496"/>
                <a:gd name="T113" fmla="*/ 17 h 1713"/>
                <a:gd name="T114" fmla="*/ 32 w 3496"/>
                <a:gd name="T115" fmla="*/ 17 h 17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96"/>
                <a:gd name="T175" fmla="*/ 0 h 1713"/>
                <a:gd name="T176" fmla="*/ 3496 w 3496"/>
                <a:gd name="T177" fmla="*/ 1713 h 171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96" h="1713">
                  <a:moveTo>
                    <a:pt x="32" y="17"/>
                  </a:moveTo>
                  <a:cubicBezTo>
                    <a:pt x="83" y="4"/>
                    <a:pt x="143" y="0"/>
                    <a:pt x="192" y="25"/>
                  </a:cubicBezTo>
                  <a:cubicBezTo>
                    <a:pt x="227" y="42"/>
                    <a:pt x="205" y="42"/>
                    <a:pt x="248" y="57"/>
                  </a:cubicBezTo>
                  <a:cubicBezTo>
                    <a:pt x="258" y="60"/>
                    <a:pt x="344" y="78"/>
                    <a:pt x="360" y="89"/>
                  </a:cubicBezTo>
                  <a:cubicBezTo>
                    <a:pt x="402" y="117"/>
                    <a:pt x="377" y="98"/>
                    <a:pt x="432" y="153"/>
                  </a:cubicBezTo>
                  <a:cubicBezTo>
                    <a:pt x="440" y="161"/>
                    <a:pt x="456" y="177"/>
                    <a:pt x="456" y="177"/>
                  </a:cubicBezTo>
                  <a:cubicBezTo>
                    <a:pt x="461" y="190"/>
                    <a:pt x="462" y="206"/>
                    <a:pt x="472" y="217"/>
                  </a:cubicBezTo>
                  <a:cubicBezTo>
                    <a:pt x="502" y="251"/>
                    <a:pt x="556" y="249"/>
                    <a:pt x="592" y="273"/>
                  </a:cubicBezTo>
                  <a:cubicBezTo>
                    <a:pt x="647" y="310"/>
                    <a:pt x="707" y="335"/>
                    <a:pt x="768" y="361"/>
                  </a:cubicBezTo>
                  <a:cubicBezTo>
                    <a:pt x="796" y="373"/>
                    <a:pt x="818" y="391"/>
                    <a:pt x="848" y="401"/>
                  </a:cubicBezTo>
                  <a:cubicBezTo>
                    <a:pt x="920" y="473"/>
                    <a:pt x="819" y="377"/>
                    <a:pt x="904" y="441"/>
                  </a:cubicBezTo>
                  <a:cubicBezTo>
                    <a:pt x="936" y="465"/>
                    <a:pt x="938" y="492"/>
                    <a:pt x="976" y="505"/>
                  </a:cubicBezTo>
                  <a:cubicBezTo>
                    <a:pt x="1022" y="539"/>
                    <a:pt x="1075" y="558"/>
                    <a:pt x="1128" y="585"/>
                  </a:cubicBezTo>
                  <a:cubicBezTo>
                    <a:pt x="1153" y="619"/>
                    <a:pt x="1176" y="629"/>
                    <a:pt x="1208" y="657"/>
                  </a:cubicBezTo>
                  <a:cubicBezTo>
                    <a:pt x="1216" y="664"/>
                    <a:pt x="1221" y="676"/>
                    <a:pt x="1232" y="681"/>
                  </a:cubicBezTo>
                  <a:cubicBezTo>
                    <a:pt x="1246" y="687"/>
                    <a:pt x="1264" y="686"/>
                    <a:pt x="1280" y="689"/>
                  </a:cubicBezTo>
                  <a:cubicBezTo>
                    <a:pt x="1329" y="725"/>
                    <a:pt x="1384" y="753"/>
                    <a:pt x="1432" y="793"/>
                  </a:cubicBezTo>
                  <a:cubicBezTo>
                    <a:pt x="1454" y="811"/>
                    <a:pt x="1468" y="836"/>
                    <a:pt x="1496" y="849"/>
                  </a:cubicBezTo>
                  <a:cubicBezTo>
                    <a:pt x="1572" y="883"/>
                    <a:pt x="1653" y="898"/>
                    <a:pt x="1736" y="905"/>
                  </a:cubicBezTo>
                  <a:cubicBezTo>
                    <a:pt x="1822" y="948"/>
                    <a:pt x="1920" y="955"/>
                    <a:pt x="2016" y="961"/>
                  </a:cubicBezTo>
                  <a:cubicBezTo>
                    <a:pt x="2162" y="1009"/>
                    <a:pt x="2210" y="1010"/>
                    <a:pt x="2392" y="1017"/>
                  </a:cubicBezTo>
                  <a:cubicBezTo>
                    <a:pt x="2518" y="1038"/>
                    <a:pt x="2648" y="1036"/>
                    <a:pt x="2776" y="1049"/>
                  </a:cubicBezTo>
                  <a:cubicBezTo>
                    <a:pt x="2850" y="1067"/>
                    <a:pt x="2925" y="1079"/>
                    <a:pt x="3000" y="1097"/>
                  </a:cubicBezTo>
                  <a:cubicBezTo>
                    <a:pt x="3023" y="1102"/>
                    <a:pt x="3048" y="1107"/>
                    <a:pt x="3072" y="1113"/>
                  </a:cubicBezTo>
                  <a:cubicBezTo>
                    <a:pt x="3093" y="1118"/>
                    <a:pt x="3136" y="1129"/>
                    <a:pt x="3136" y="1129"/>
                  </a:cubicBezTo>
                  <a:cubicBezTo>
                    <a:pt x="3180" y="1162"/>
                    <a:pt x="3218" y="1187"/>
                    <a:pt x="3272" y="1209"/>
                  </a:cubicBezTo>
                  <a:cubicBezTo>
                    <a:pt x="3285" y="1214"/>
                    <a:pt x="3298" y="1220"/>
                    <a:pt x="3312" y="1225"/>
                  </a:cubicBezTo>
                  <a:cubicBezTo>
                    <a:pt x="3327" y="1230"/>
                    <a:pt x="3360" y="1241"/>
                    <a:pt x="3360" y="1241"/>
                  </a:cubicBezTo>
                  <a:cubicBezTo>
                    <a:pt x="3390" y="1263"/>
                    <a:pt x="3417" y="1274"/>
                    <a:pt x="3448" y="1297"/>
                  </a:cubicBezTo>
                  <a:cubicBezTo>
                    <a:pt x="3453" y="1313"/>
                    <a:pt x="3458" y="1329"/>
                    <a:pt x="3464" y="1345"/>
                  </a:cubicBezTo>
                  <a:cubicBezTo>
                    <a:pt x="3466" y="1353"/>
                    <a:pt x="3472" y="1369"/>
                    <a:pt x="3472" y="1369"/>
                  </a:cubicBezTo>
                  <a:cubicBezTo>
                    <a:pt x="3480" y="1438"/>
                    <a:pt x="3490" y="1498"/>
                    <a:pt x="3496" y="1569"/>
                  </a:cubicBezTo>
                  <a:cubicBezTo>
                    <a:pt x="3495" y="1571"/>
                    <a:pt x="3491" y="1639"/>
                    <a:pt x="3480" y="1657"/>
                  </a:cubicBezTo>
                  <a:cubicBezTo>
                    <a:pt x="3463" y="1682"/>
                    <a:pt x="3408" y="1713"/>
                    <a:pt x="3408" y="1713"/>
                  </a:cubicBezTo>
                  <a:cubicBezTo>
                    <a:pt x="3375" y="1704"/>
                    <a:pt x="3352" y="1689"/>
                    <a:pt x="3320" y="1681"/>
                  </a:cubicBezTo>
                  <a:cubicBezTo>
                    <a:pt x="3207" y="1689"/>
                    <a:pt x="3096" y="1698"/>
                    <a:pt x="2984" y="1705"/>
                  </a:cubicBezTo>
                  <a:cubicBezTo>
                    <a:pt x="2577" y="1673"/>
                    <a:pt x="3042" y="1707"/>
                    <a:pt x="2016" y="1689"/>
                  </a:cubicBezTo>
                  <a:cubicBezTo>
                    <a:pt x="1964" y="1688"/>
                    <a:pt x="1864" y="1665"/>
                    <a:pt x="1864" y="1665"/>
                  </a:cubicBezTo>
                  <a:cubicBezTo>
                    <a:pt x="1782" y="1637"/>
                    <a:pt x="1447" y="1636"/>
                    <a:pt x="1352" y="1633"/>
                  </a:cubicBezTo>
                  <a:cubicBezTo>
                    <a:pt x="1315" y="1625"/>
                    <a:pt x="1283" y="1612"/>
                    <a:pt x="1248" y="1601"/>
                  </a:cubicBezTo>
                  <a:cubicBezTo>
                    <a:pt x="1205" y="1608"/>
                    <a:pt x="1161" y="1611"/>
                    <a:pt x="1120" y="1625"/>
                  </a:cubicBezTo>
                  <a:cubicBezTo>
                    <a:pt x="1036" y="1615"/>
                    <a:pt x="950" y="1603"/>
                    <a:pt x="872" y="1569"/>
                  </a:cubicBezTo>
                  <a:cubicBezTo>
                    <a:pt x="817" y="1545"/>
                    <a:pt x="764" y="1518"/>
                    <a:pt x="712" y="1489"/>
                  </a:cubicBezTo>
                  <a:cubicBezTo>
                    <a:pt x="688" y="1475"/>
                    <a:pt x="674" y="1444"/>
                    <a:pt x="648" y="1441"/>
                  </a:cubicBezTo>
                  <a:cubicBezTo>
                    <a:pt x="603" y="1434"/>
                    <a:pt x="557" y="1435"/>
                    <a:pt x="512" y="1433"/>
                  </a:cubicBezTo>
                  <a:cubicBezTo>
                    <a:pt x="426" y="1422"/>
                    <a:pt x="401" y="1393"/>
                    <a:pt x="328" y="1369"/>
                  </a:cubicBezTo>
                  <a:cubicBezTo>
                    <a:pt x="313" y="1325"/>
                    <a:pt x="296" y="1261"/>
                    <a:pt x="272" y="1225"/>
                  </a:cubicBezTo>
                  <a:cubicBezTo>
                    <a:pt x="243" y="1111"/>
                    <a:pt x="250" y="995"/>
                    <a:pt x="224" y="889"/>
                  </a:cubicBezTo>
                  <a:cubicBezTo>
                    <a:pt x="214" y="850"/>
                    <a:pt x="165" y="782"/>
                    <a:pt x="152" y="753"/>
                  </a:cubicBezTo>
                  <a:cubicBezTo>
                    <a:pt x="114" y="669"/>
                    <a:pt x="75" y="588"/>
                    <a:pt x="40" y="505"/>
                  </a:cubicBezTo>
                  <a:cubicBezTo>
                    <a:pt x="31" y="443"/>
                    <a:pt x="35" y="381"/>
                    <a:pt x="0" y="329"/>
                  </a:cubicBezTo>
                  <a:cubicBezTo>
                    <a:pt x="8" y="299"/>
                    <a:pt x="15" y="270"/>
                    <a:pt x="24" y="241"/>
                  </a:cubicBezTo>
                  <a:cubicBezTo>
                    <a:pt x="28" y="224"/>
                    <a:pt x="34" y="209"/>
                    <a:pt x="40" y="193"/>
                  </a:cubicBezTo>
                  <a:cubicBezTo>
                    <a:pt x="42" y="185"/>
                    <a:pt x="48" y="169"/>
                    <a:pt x="48" y="169"/>
                  </a:cubicBezTo>
                  <a:cubicBezTo>
                    <a:pt x="43" y="147"/>
                    <a:pt x="32" y="126"/>
                    <a:pt x="32" y="105"/>
                  </a:cubicBezTo>
                  <a:cubicBezTo>
                    <a:pt x="32" y="83"/>
                    <a:pt x="36" y="62"/>
                    <a:pt x="40" y="41"/>
                  </a:cubicBezTo>
                  <a:cubicBezTo>
                    <a:pt x="41" y="32"/>
                    <a:pt x="50" y="25"/>
                    <a:pt x="48" y="17"/>
                  </a:cubicBezTo>
                  <a:cubicBezTo>
                    <a:pt x="46" y="11"/>
                    <a:pt x="37" y="17"/>
                    <a:pt x="32" y="17"/>
                  </a:cubicBezTo>
                  <a:close/>
                </a:path>
              </a:pathLst>
            </a:custGeom>
            <a:solidFill>
              <a:schemeClr val="bg1"/>
            </a:solidFill>
            <a:ln w="88900">
              <a:noFill/>
              <a:prstDash val="solid"/>
              <a:round/>
              <a:headEnd/>
              <a:tailEnd/>
            </a:ln>
          </p:spPr>
          <p:txBody>
            <a:bodyPr wrap="none" anchor="ctr"/>
            <a:lstStyle/>
            <a:p>
              <a:endParaRPr lang="en-GB"/>
            </a:p>
          </p:txBody>
        </p:sp>
        <p:sp>
          <p:nvSpPr>
            <p:cNvPr id="77836" name="Freeform 12"/>
            <p:cNvSpPr>
              <a:spLocks/>
            </p:cNvSpPr>
            <p:nvPr/>
          </p:nvSpPr>
          <p:spPr bwMode="auto">
            <a:xfrm>
              <a:off x="1946" y="1965"/>
              <a:ext cx="91" cy="95"/>
            </a:xfrm>
            <a:custGeom>
              <a:avLst/>
              <a:gdLst>
                <a:gd name="T0" fmla="*/ 3 w 91"/>
                <a:gd name="T1" fmla="*/ 11 h 95"/>
                <a:gd name="T2" fmla="*/ 83 w 91"/>
                <a:gd name="T3" fmla="*/ 59 h 95"/>
                <a:gd name="T4" fmla="*/ 59 w 91"/>
                <a:gd name="T5" fmla="*/ 91 h 95"/>
                <a:gd name="T6" fmla="*/ 27 w 91"/>
                <a:gd name="T7" fmla="*/ 67 h 95"/>
                <a:gd name="T8" fmla="*/ 3 w 91"/>
                <a:gd name="T9" fmla="*/ 30 h 95"/>
                <a:gd name="T10" fmla="*/ 3 w 91"/>
                <a:gd name="T11" fmla="*/ 11 h 95"/>
                <a:gd name="T12" fmla="*/ 0 60000 65536"/>
                <a:gd name="T13" fmla="*/ 0 60000 65536"/>
                <a:gd name="T14" fmla="*/ 0 60000 65536"/>
                <a:gd name="T15" fmla="*/ 0 60000 65536"/>
                <a:gd name="T16" fmla="*/ 0 60000 65536"/>
                <a:gd name="T17" fmla="*/ 0 60000 65536"/>
                <a:gd name="T18" fmla="*/ 0 w 91"/>
                <a:gd name="T19" fmla="*/ 0 h 95"/>
                <a:gd name="T20" fmla="*/ 91 w 91"/>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91" h="95">
                  <a:moveTo>
                    <a:pt x="3" y="11"/>
                  </a:moveTo>
                  <a:cubicBezTo>
                    <a:pt x="42" y="0"/>
                    <a:pt x="64" y="28"/>
                    <a:pt x="83" y="59"/>
                  </a:cubicBezTo>
                  <a:cubicBezTo>
                    <a:pt x="91" y="91"/>
                    <a:pt x="91" y="95"/>
                    <a:pt x="59" y="91"/>
                  </a:cubicBezTo>
                  <a:cubicBezTo>
                    <a:pt x="47" y="84"/>
                    <a:pt x="35" y="77"/>
                    <a:pt x="27" y="67"/>
                  </a:cubicBezTo>
                  <a:cubicBezTo>
                    <a:pt x="17" y="54"/>
                    <a:pt x="16" y="38"/>
                    <a:pt x="3" y="30"/>
                  </a:cubicBezTo>
                  <a:cubicBezTo>
                    <a:pt x="0" y="18"/>
                    <a:pt x="0" y="24"/>
                    <a:pt x="3" y="11"/>
                  </a:cubicBezTo>
                  <a:close/>
                </a:path>
              </a:pathLst>
            </a:custGeom>
            <a:solidFill>
              <a:schemeClr val="tx1"/>
            </a:solidFill>
            <a:ln w="88900">
              <a:noFill/>
              <a:prstDash val="solid"/>
              <a:round/>
              <a:headEnd/>
              <a:tailEnd/>
            </a:ln>
          </p:spPr>
          <p:txBody>
            <a:bodyPr wrap="none" anchor="ctr"/>
            <a:lstStyle/>
            <a:p>
              <a:endParaRPr lang="en-GB"/>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0"/>
                                        <p:tgtEl>
                                          <p:spTgt spid="2"/>
                                        </p:tgtEl>
                                      </p:cBhvr>
                                    </p:animEffect>
                                    <p:set>
                                      <p:cBhvr>
                                        <p:cTn id="7"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67938" name="Group 2"/>
          <p:cNvGraphicFramePr>
            <a:graphicFrameLocks noGrp="1"/>
          </p:cNvGraphicFramePr>
          <p:nvPr/>
        </p:nvGraphicFramePr>
        <p:xfrm>
          <a:off x="-1793875" y="1563688"/>
          <a:ext cx="4641850" cy="883920"/>
        </p:xfrm>
        <a:graphic>
          <a:graphicData uri="http://schemas.openxmlformats.org/drawingml/2006/table">
            <a:tbl>
              <a:tblPr/>
              <a:tblGrid>
                <a:gridCol w="4641850"/>
              </a:tblGrid>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bg1"/>
                        </a:solidFill>
                        <a:effectLst/>
                        <a:latin typeface="Arial" charset="0"/>
                        <a:cs typeface="Arial" charset="0"/>
                      </a:endParaRPr>
                    </a:p>
                  </a:txBody>
                  <a:tcPr horzOverflow="overflow">
                    <a:lnL>
                      <a:noFill/>
                    </a:lnL>
                    <a:lnR>
                      <a:noFill/>
                    </a:lnR>
                    <a:ln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 b="0" i="0" u="none" strike="noStrike" cap="none" normalizeH="0" baseline="0" smtClean="0">
                          <a:ln>
                            <a:noFill/>
                          </a:ln>
                          <a:solidFill>
                            <a:srgbClr val="333333"/>
                          </a:solidFill>
                          <a:effectLst/>
                          <a:latin typeface="Arial" charset="0"/>
                          <a:cs typeface="Arial" charset="0"/>
                        </a:rPr>
                        <a:t>  </a:t>
                      </a:r>
                      <a:r>
                        <a:rPr kumimoji="0" lang="en-GB" sz="1800" b="0" i="0" u="none" strike="noStrike" cap="none" normalizeH="0" baseline="0" smtClean="0">
                          <a:ln>
                            <a:noFill/>
                          </a:ln>
                          <a:solidFill>
                            <a:srgbClr val="333333"/>
                          </a:solidFill>
                          <a:effectLst/>
                          <a:latin typeface="Arial" charset="0"/>
                          <a:cs typeface="Arial" charset="0"/>
                        </a:rPr>
                        <a:t> </a:t>
                      </a:r>
                      <a:endParaRPr kumimoji="0" lang="en-GB" sz="200" b="0" i="0" u="none" strike="noStrike" cap="none" normalizeH="0" baseline="0" smtClean="0">
                        <a:ln>
                          <a:noFill/>
                        </a:ln>
                        <a:solidFill>
                          <a:srgbClr val="333333"/>
                        </a:solidFill>
                        <a:effectLst/>
                        <a:latin typeface="Arial" charset="0"/>
                        <a:cs typeface="Arial" charset="0"/>
                      </a:endParaRPr>
                    </a:p>
                  </a:txBody>
                  <a:tcPr anchor="ctr" horzOverflow="overflow">
                    <a:lnL>
                      <a:noFill/>
                    </a:lnL>
                    <a:lnR>
                      <a:noFill/>
                    </a:lnR>
                    <a:lnT>
                      <a:noFill/>
                    </a:lnT>
                    <a:lnB>
                      <a:noFill/>
                    </a:lnB>
                    <a:lnTlToBr>
                      <a:noFill/>
                    </a:lnTlToBr>
                    <a:lnBlToTr>
                      <a:noFill/>
                    </a:lnBlToTr>
                    <a:noFill/>
                  </a:tcPr>
                </a:tc>
              </a:tr>
            </a:tbl>
          </a:graphicData>
        </a:graphic>
      </p:graphicFrame>
      <p:graphicFrame>
        <p:nvGraphicFramePr>
          <p:cNvPr id="167945" name="Group 9"/>
          <p:cNvGraphicFramePr>
            <a:graphicFrameLocks noGrp="1"/>
          </p:cNvGraphicFramePr>
          <p:nvPr/>
        </p:nvGraphicFramePr>
        <p:xfrm>
          <a:off x="10361613" y="2719388"/>
          <a:ext cx="577850" cy="2367280"/>
        </p:xfrm>
        <a:graphic>
          <a:graphicData uri="http://schemas.openxmlformats.org/drawingml/2006/table">
            <a:tbl>
              <a:tblPr/>
              <a:tblGrid>
                <a:gridCol w="361950"/>
                <a:gridCol w="215900"/>
              </a:tblGrid>
              <a:tr h="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sz="100" b="1" i="0" u="none" strike="noStrike" cap="none" normalizeH="0" baseline="0" smtClean="0">
                          <a:ln>
                            <a:noFill/>
                          </a:ln>
                          <a:solidFill>
                            <a:srgbClr val="333333"/>
                          </a:solidFill>
                          <a:effectLst/>
                          <a:latin typeface="Arial" charset="0"/>
                          <a:cs typeface="Arial" charset="0"/>
                        </a:rPr>
                        <a:t>Results found:</a:t>
                      </a:r>
                      <a:endParaRPr kumimoji="0" lang="en-GB" sz="1800" b="0" i="0" u="none" strike="noStrike" cap="none" normalizeH="0" baseline="0" smtClean="0">
                        <a:ln>
                          <a:noFill/>
                        </a:ln>
                        <a:solidFill>
                          <a:schemeClr val="bg1"/>
                        </a:solidFill>
                        <a:effectLst/>
                        <a:latin typeface="Arial" charset="0"/>
                        <a:cs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00" b="0" i="0" u="none" strike="noStrike" cap="none" normalizeH="0" baseline="0" smtClean="0">
                          <a:ln>
                            <a:noFill/>
                          </a:ln>
                          <a:solidFill>
                            <a:srgbClr val="333333"/>
                          </a:solidFill>
                          <a:effectLst/>
                          <a:latin typeface="Arial" charset="0"/>
                          <a:cs typeface="Arial" charset="0"/>
                        </a:rPr>
                        <a:t>1,115</a:t>
                      </a:r>
                      <a:endParaRPr kumimoji="0" lang="en-GB" sz="1800" b="0" i="0" u="none" strike="noStrike" cap="none" normalizeH="0" baseline="0" smtClean="0">
                        <a:ln>
                          <a:noFill/>
                        </a:ln>
                        <a:solidFill>
                          <a:schemeClr val="bg1"/>
                        </a:solidFill>
                        <a:effectLst/>
                        <a:latin typeface="Arial" charset="0"/>
                        <a:cs typeface="Arial" charset="0"/>
                      </a:endParaRPr>
                    </a:p>
                  </a:txBody>
                  <a:tcPr anchor="b" horzOverflow="overflow">
                    <a:lnL>
                      <a:noFill/>
                    </a:lnL>
                    <a:lnR>
                      <a:noFill/>
                    </a:lnR>
                    <a:lnT>
                      <a:noFill/>
                    </a:lnT>
                    <a:lnB>
                      <a:noFill/>
                    </a:lnB>
                    <a:lnTlToBr>
                      <a:noFill/>
                    </a:lnTlToBr>
                    <a:lnBlToTr>
                      <a:noFill/>
                    </a:lnBlToTr>
                    <a:noFill/>
                  </a:tcPr>
                </a:tc>
              </a:tr>
              <a:tr h="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 b="0" i="0" u="none" strike="noStrike" cap="none" normalizeH="0" baseline="0" smtClean="0">
                          <a:ln>
                            <a:noFill/>
                          </a:ln>
                          <a:solidFill>
                            <a:srgbClr val="333333"/>
                          </a:solidFill>
                          <a:effectLst/>
                          <a:latin typeface="Arial" charset="0"/>
                          <a:cs typeface="Arial" charset="0"/>
                        </a:rPr>
                        <a:t>  </a:t>
                      </a:r>
                      <a:r>
                        <a:rPr kumimoji="0" lang="en-GB" sz="1800" b="0" i="0" u="none" strike="noStrike" cap="none" normalizeH="0" baseline="0" smtClean="0">
                          <a:ln>
                            <a:noFill/>
                          </a:ln>
                          <a:solidFill>
                            <a:srgbClr val="333333"/>
                          </a:solidFill>
                          <a:effectLst/>
                          <a:latin typeface="Arial" charset="0"/>
                          <a:cs typeface="Arial" charset="0"/>
                        </a:rPr>
                        <a:t> </a:t>
                      </a:r>
                      <a:endParaRPr kumimoji="0" lang="en-GB" sz="200" b="0" i="0" u="none" strike="noStrike" cap="none" normalizeH="0" baseline="0" smtClean="0">
                        <a:ln>
                          <a:noFill/>
                        </a:ln>
                        <a:solidFill>
                          <a:srgbClr val="333333"/>
                        </a:solidFill>
                        <a:effectLst/>
                        <a:latin typeface="Arial" charset="0"/>
                        <a:cs typeface="Arial" charset="0"/>
                      </a:endParaRPr>
                    </a:p>
                  </a:txBody>
                  <a:tcPr anchor="ctr" horzOverflow="overflow">
                    <a:lnL>
                      <a:noFill/>
                    </a:lnL>
                    <a:lnR>
                      <a:noFill/>
                    </a:lnR>
                    <a:lnT>
                      <a:noFill/>
                    </a:lnT>
                    <a:lnB>
                      <a:noFill/>
                    </a:lnB>
                    <a:lnTlToBr>
                      <a:noFill/>
                    </a:lnTlToBr>
                    <a:lnBlToTr>
                      <a:noFill/>
                    </a:lnBlToTr>
                    <a:noFill/>
                  </a:tcPr>
                </a:tc>
                <a:tc hMerge="1">
                  <a:txBody>
                    <a:bodyPr/>
                    <a:lstStyle/>
                    <a:p>
                      <a:endParaRPr lang="en-GB"/>
                    </a:p>
                  </a:txBody>
                  <a:tcPr/>
                </a:tc>
              </a:tr>
              <a:tr h="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sz="100" b="1" i="0" u="none" strike="noStrike" cap="none" normalizeH="0" baseline="0" smtClean="0">
                          <a:ln>
                            <a:noFill/>
                          </a:ln>
                          <a:solidFill>
                            <a:srgbClr val="333333"/>
                          </a:solidFill>
                          <a:effectLst/>
                          <a:latin typeface="Arial" charset="0"/>
                          <a:cs typeface="Arial" charset="0"/>
                        </a:rPr>
                        <a:t>Sum of the Times Cited </a:t>
                      </a:r>
                      <a:r>
                        <a:rPr kumimoji="0" lang="en-GB" sz="100" b="1" i="0" u="none" strike="noStrike" cap="none" normalizeH="0" baseline="0" smtClean="0">
                          <a:ln>
                            <a:noFill/>
                          </a:ln>
                          <a:solidFill>
                            <a:srgbClr val="333333"/>
                          </a:solidFill>
                          <a:effectLst/>
                          <a:latin typeface="Arial" charset="0"/>
                          <a:cs typeface="Arial" charset="0"/>
                          <a:hlinkClick r:id="rId3" tooltip="More information"/>
                        </a:rPr>
                        <a:t>[?]</a:t>
                      </a:r>
                      <a:r>
                        <a:rPr kumimoji="0" lang="en-GB" sz="100" b="1" i="0" u="none" strike="noStrike" cap="none" normalizeH="0" baseline="0" smtClean="0">
                          <a:ln>
                            <a:noFill/>
                          </a:ln>
                          <a:solidFill>
                            <a:srgbClr val="333333"/>
                          </a:solidFill>
                          <a:effectLst/>
                          <a:latin typeface="Arial" charset="0"/>
                          <a:cs typeface="Arial" charset="0"/>
                        </a:rPr>
                        <a:t> :</a:t>
                      </a:r>
                      <a:endParaRPr kumimoji="0" lang="en-GB" sz="1800" b="0" i="0" u="none" strike="noStrike" cap="none" normalizeH="0" baseline="0" smtClean="0">
                        <a:ln>
                          <a:noFill/>
                        </a:ln>
                        <a:solidFill>
                          <a:schemeClr val="bg1"/>
                        </a:solidFill>
                        <a:effectLst/>
                        <a:latin typeface="Arial" charset="0"/>
                        <a:cs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00" b="0" i="0" u="none" strike="noStrike" cap="none" normalizeH="0" baseline="0" smtClean="0">
                          <a:ln>
                            <a:noFill/>
                          </a:ln>
                          <a:solidFill>
                            <a:srgbClr val="333333"/>
                          </a:solidFill>
                          <a:effectLst/>
                          <a:latin typeface="Arial" charset="0"/>
                          <a:cs typeface="Arial" charset="0"/>
                        </a:rPr>
                        <a:t>44,463</a:t>
                      </a:r>
                      <a:endParaRPr kumimoji="0" lang="en-GB" sz="1800" b="0" i="0" u="none" strike="noStrike" cap="none" normalizeH="0" baseline="0" smtClean="0">
                        <a:ln>
                          <a:noFill/>
                        </a:ln>
                        <a:solidFill>
                          <a:schemeClr val="bg1"/>
                        </a:solidFill>
                        <a:effectLst/>
                        <a:latin typeface="Arial" charset="0"/>
                        <a:cs typeface="Arial" charset="0"/>
                      </a:endParaRPr>
                    </a:p>
                  </a:txBody>
                  <a:tcPr anchor="b" horzOverflow="overflow">
                    <a:lnL>
                      <a:noFill/>
                    </a:lnL>
                    <a:lnR>
                      <a:noFill/>
                    </a:lnR>
                    <a:lnT>
                      <a:noFill/>
                    </a:lnT>
                    <a:lnB>
                      <a:noFill/>
                    </a:lnB>
                    <a:lnTlToBr>
                      <a:noFill/>
                    </a:lnTlToBr>
                    <a:lnBlToTr>
                      <a:noFill/>
                    </a:lnBlToTr>
                    <a:noFill/>
                  </a:tcPr>
                </a:tc>
              </a:tr>
              <a:tr h="425450">
                <a:tc grid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200" b="0" i="0" u="none" strike="noStrike" cap="none" normalizeH="0" baseline="0" smtClean="0">
                          <a:ln>
                            <a:noFill/>
                          </a:ln>
                          <a:solidFill>
                            <a:srgbClr val="666666"/>
                          </a:solidFill>
                          <a:effectLst/>
                          <a:latin typeface="Arial" charset="0"/>
                          <a:cs typeface="Arial" charset="0"/>
                          <a:hlinkClick r:id="rId4"/>
                        </a:rPr>
                        <a:t>View Citing Articles</a:t>
                      </a:r>
                      <a:r>
                        <a:rPr kumimoji="0" lang="en-GB" sz="200" b="0" i="0" u="none" strike="noStrike" cap="none" normalizeH="0" baseline="0" smtClean="0">
                          <a:ln>
                            <a:noFill/>
                          </a:ln>
                          <a:solidFill>
                            <a:srgbClr val="666666"/>
                          </a:solidFill>
                          <a:effectLst/>
                          <a:latin typeface="Arial" charset="0"/>
                          <a:cs typeface="Arial" charset="0"/>
                        </a:rPr>
                        <a:t> </a:t>
                      </a:r>
                      <a:br>
                        <a:rPr kumimoji="0" lang="en-GB" sz="200" b="0" i="0" u="none" strike="noStrike" cap="none" normalizeH="0" baseline="0" smtClean="0">
                          <a:ln>
                            <a:noFill/>
                          </a:ln>
                          <a:solidFill>
                            <a:srgbClr val="666666"/>
                          </a:solidFill>
                          <a:effectLst/>
                          <a:latin typeface="Arial" charset="0"/>
                          <a:cs typeface="Arial" charset="0"/>
                        </a:rPr>
                      </a:br>
                      <a:r>
                        <a:rPr kumimoji="0" lang="en-GB" sz="200" b="0" i="0" u="none" strike="noStrike" cap="none" normalizeH="0" baseline="0" smtClean="0">
                          <a:ln>
                            <a:noFill/>
                          </a:ln>
                          <a:solidFill>
                            <a:srgbClr val="666666"/>
                          </a:solidFill>
                          <a:effectLst/>
                          <a:latin typeface="Arial" charset="0"/>
                          <a:cs typeface="Arial" charset="0"/>
                          <a:hlinkClick r:id="rId5"/>
                        </a:rPr>
                        <a:t>View without self-citations</a:t>
                      </a:r>
                      <a:r>
                        <a:rPr kumimoji="0" lang="en-GB" sz="200" b="0" i="0" u="none" strike="noStrike" cap="none" normalizeH="0" baseline="0" smtClean="0">
                          <a:ln>
                            <a:noFill/>
                          </a:ln>
                          <a:solidFill>
                            <a:srgbClr val="666666"/>
                          </a:solidFill>
                          <a:effectLst/>
                          <a:latin typeface="Arial" charset="0"/>
                          <a:cs typeface="Arial" charset="0"/>
                        </a:rPr>
                        <a:t/>
                      </a:r>
                      <a:br>
                        <a:rPr kumimoji="0" lang="en-GB" sz="200" b="0" i="0" u="none" strike="noStrike" cap="none" normalizeH="0" baseline="0" smtClean="0">
                          <a:ln>
                            <a:noFill/>
                          </a:ln>
                          <a:solidFill>
                            <a:srgbClr val="666666"/>
                          </a:solidFill>
                          <a:effectLst/>
                          <a:latin typeface="Arial" charset="0"/>
                          <a:cs typeface="Arial" charset="0"/>
                        </a:rPr>
                      </a:br>
                      <a:endParaRPr kumimoji="0" lang="en-GB" sz="1800" b="0" i="0" u="none" strike="noStrike" cap="none" normalizeH="0" baseline="0" smtClean="0">
                        <a:ln>
                          <a:noFill/>
                        </a:ln>
                        <a:solidFill>
                          <a:schemeClr val="bg1"/>
                        </a:solidFill>
                        <a:effectLst/>
                        <a:latin typeface="Arial" charset="0"/>
                        <a:cs typeface="Arial" charset="0"/>
                      </a:endParaRPr>
                    </a:p>
                  </a:txBody>
                  <a:tcPr anchor="ctr" horzOverflow="overflow">
                    <a:lnL>
                      <a:noFill/>
                    </a:lnL>
                    <a:lnR>
                      <a:noFill/>
                    </a:lnR>
                    <a:lnT>
                      <a:noFill/>
                    </a:lnT>
                    <a:lnB>
                      <a:noFill/>
                    </a:lnB>
                    <a:lnTlToBr>
                      <a:noFill/>
                    </a:lnTlToBr>
                    <a:lnBlToTr>
                      <a:noFill/>
                    </a:lnBlToTr>
                    <a:noFill/>
                  </a:tcPr>
                </a:tc>
                <a:tc hMerge="1">
                  <a:txBody>
                    <a:bodyPr/>
                    <a:lstStyle/>
                    <a:p>
                      <a:endParaRPr lang="en-GB"/>
                    </a:p>
                  </a:txBody>
                  <a:tcPr/>
                </a:tc>
              </a:tr>
              <a:tr h="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 b="0" i="0" u="none" strike="noStrike" cap="none" normalizeH="0" baseline="0" smtClean="0">
                          <a:ln>
                            <a:noFill/>
                          </a:ln>
                          <a:solidFill>
                            <a:srgbClr val="333333"/>
                          </a:solidFill>
                          <a:effectLst/>
                          <a:latin typeface="Arial" charset="0"/>
                          <a:cs typeface="Arial" charset="0"/>
                        </a:rPr>
                        <a:t>  </a:t>
                      </a:r>
                      <a:r>
                        <a:rPr kumimoji="0" lang="en-GB" sz="1800" b="0" i="0" u="none" strike="noStrike" cap="none" normalizeH="0" baseline="0" smtClean="0">
                          <a:ln>
                            <a:noFill/>
                          </a:ln>
                          <a:solidFill>
                            <a:srgbClr val="333333"/>
                          </a:solidFill>
                          <a:effectLst/>
                          <a:latin typeface="Arial" charset="0"/>
                          <a:cs typeface="Arial" charset="0"/>
                        </a:rPr>
                        <a:t> </a:t>
                      </a:r>
                      <a:endParaRPr kumimoji="0" lang="en-GB" sz="200" b="0" i="0" u="none" strike="noStrike" cap="none" normalizeH="0" baseline="0" smtClean="0">
                        <a:ln>
                          <a:noFill/>
                        </a:ln>
                        <a:solidFill>
                          <a:srgbClr val="333333"/>
                        </a:solidFill>
                        <a:effectLst/>
                        <a:latin typeface="Arial" charset="0"/>
                        <a:cs typeface="Arial" charset="0"/>
                      </a:endParaRPr>
                    </a:p>
                  </a:txBody>
                  <a:tcPr anchor="ctr" horzOverflow="overflow">
                    <a:lnL>
                      <a:noFill/>
                    </a:lnL>
                    <a:lnR>
                      <a:noFill/>
                    </a:lnR>
                    <a:lnT>
                      <a:noFill/>
                    </a:lnT>
                    <a:lnB>
                      <a:noFill/>
                    </a:lnB>
                    <a:lnTlToBr>
                      <a:noFill/>
                    </a:lnTlToBr>
                    <a:lnBlToTr>
                      <a:noFill/>
                    </a:lnBlToTr>
                    <a:noFill/>
                  </a:tcPr>
                </a:tc>
                <a:tc hMerge="1">
                  <a:txBody>
                    <a:bodyPr/>
                    <a:lstStyle/>
                    <a:p>
                      <a:endParaRPr lang="en-GB"/>
                    </a:p>
                  </a:txBody>
                  <a:tcPr/>
                </a:tc>
              </a:tr>
              <a:tr h="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sz="100" b="1" i="0" u="none" strike="noStrike" cap="none" normalizeH="0" baseline="0" smtClean="0">
                          <a:ln>
                            <a:noFill/>
                          </a:ln>
                          <a:solidFill>
                            <a:srgbClr val="333333"/>
                          </a:solidFill>
                          <a:effectLst/>
                          <a:latin typeface="Arial" charset="0"/>
                          <a:cs typeface="Arial" charset="0"/>
                        </a:rPr>
                        <a:t>Average Citations per Item </a:t>
                      </a:r>
                      <a:r>
                        <a:rPr kumimoji="0" lang="en-GB" sz="100" b="1" i="0" u="none" strike="noStrike" cap="none" normalizeH="0" baseline="0" smtClean="0">
                          <a:ln>
                            <a:noFill/>
                          </a:ln>
                          <a:solidFill>
                            <a:srgbClr val="333333"/>
                          </a:solidFill>
                          <a:effectLst/>
                          <a:latin typeface="Arial" charset="0"/>
                          <a:cs typeface="Arial" charset="0"/>
                          <a:hlinkClick r:id="rId3" tooltip="More information"/>
                        </a:rPr>
                        <a:t>[?]</a:t>
                      </a:r>
                      <a:r>
                        <a:rPr kumimoji="0" lang="en-GB" sz="100" b="1" i="0" u="none" strike="noStrike" cap="none" normalizeH="0" baseline="0" smtClean="0">
                          <a:ln>
                            <a:noFill/>
                          </a:ln>
                          <a:solidFill>
                            <a:srgbClr val="333333"/>
                          </a:solidFill>
                          <a:effectLst/>
                          <a:latin typeface="Arial" charset="0"/>
                          <a:cs typeface="Arial" charset="0"/>
                        </a:rPr>
                        <a:t> :</a:t>
                      </a:r>
                      <a:endParaRPr kumimoji="0" lang="en-GB" sz="1800" b="0" i="0" u="none" strike="noStrike" cap="none" normalizeH="0" baseline="0" smtClean="0">
                        <a:ln>
                          <a:noFill/>
                        </a:ln>
                        <a:solidFill>
                          <a:schemeClr val="bg1"/>
                        </a:solidFill>
                        <a:effectLst/>
                        <a:latin typeface="Arial" charset="0"/>
                        <a:cs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00" b="0" i="0" u="none" strike="noStrike" cap="none" normalizeH="0" baseline="0" smtClean="0">
                          <a:ln>
                            <a:noFill/>
                          </a:ln>
                          <a:solidFill>
                            <a:srgbClr val="333333"/>
                          </a:solidFill>
                          <a:effectLst/>
                          <a:latin typeface="Arial" charset="0"/>
                          <a:cs typeface="Arial" charset="0"/>
                        </a:rPr>
                        <a:t>39.88</a:t>
                      </a:r>
                      <a:endParaRPr kumimoji="0" lang="en-GB" sz="1800" b="0" i="0" u="none" strike="noStrike" cap="none" normalizeH="0" baseline="0" smtClean="0">
                        <a:ln>
                          <a:noFill/>
                        </a:ln>
                        <a:solidFill>
                          <a:schemeClr val="bg1"/>
                        </a:solidFill>
                        <a:effectLst/>
                        <a:latin typeface="Arial" charset="0"/>
                        <a:cs typeface="Arial" charset="0"/>
                      </a:endParaRPr>
                    </a:p>
                  </a:txBody>
                  <a:tcPr anchor="b" horzOverflow="overflow">
                    <a:lnL>
                      <a:noFill/>
                    </a:lnL>
                    <a:lnR>
                      <a:noFill/>
                    </a:lnR>
                    <a:lnT>
                      <a:noFill/>
                    </a:lnT>
                    <a:lnB>
                      <a:noFill/>
                    </a:lnB>
                    <a:lnTlToBr>
                      <a:noFill/>
                    </a:lnTlToBr>
                    <a:lnBlToTr>
                      <a:noFill/>
                    </a:lnBlToTr>
                    <a:noFill/>
                  </a:tcPr>
                </a:tc>
              </a:tr>
              <a:tr h="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 b="0" i="0" u="none" strike="noStrike" cap="none" normalizeH="0" baseline="0" smtClean="0">
                          <a:ln>
                            <a:noFill/>
                          </a:ln>
                          <a:solidFill>
                            <a:srgbClr val="333333"/>
                          </a:solidFill>
                          <a:effectLst/>
                          <a:latin typeface="Arial" charset="0"/>
                          <a:cs typeface="Arial" charset="0"/>
                        </a:rPr>
                        <a:t>  </a:t>
                      </a:r>
                      <a:r>
                        <a:rPr kumimoji="0" lang="en-GB" sz="1800" b="0" i="0" u="none" strike="noStrike" cap="none" normalizeH="0" baseline="0" smtClean="0">
                          <a:ln>
                            <a:noFill/>
                          </a:ln>
                          <a:solidFill>
                            <a:srgbClr val="333333"/>
                          </a:solidFill>
                          <a:effectLst/>
                          <a:latin typeface="Arial" charset="0"/>
                          <a:cs typeface="Arial" charset="0"/>
                        </a:rPr>
                        <a:t> </a:t>
                      </a:r>
                      <a:endParaRPr kumimoji="0" lang="en-GB" sz="200" b="0" i="0" u="none" strike="noStrike" cap="none" normalizeH="0" baseline="0" smtClean="0">
                        <a:ln>
                          <a:noFill/>
                        </a:ln>
                        <a:solidFill>
                          <a:srgbClr val="333333"/>
                        </a:solidFill>
                        <a:effectLst/>
                        <a:latin typeface="Arial" charset="0"/>
                        <a:cs typeface="Arial" charset="0"/>
                      </a:endParaRPr>
                    </a:p>
                  </a:txBody>
                  <a:tcPr anchor="ctr" horzOverflow="overflow">
                    <a:lnL>
                      <a:noFill/>
                    </a:lnL>
                    <a:lnR>
                      <a:noFill/>
                    </a:lnR>
                    <a:lnT>
                      <a:noFill/>
                    </a:lnT>
                    <a:lnB>
                      <a:noFill/>
                    </a:lnB>
                    <a:lnTlToBr>
                      <a:noFill/>
                    </a:lnTlToBr>
                    <a:lnBlToTr>
                      <a:noFill/>
                    </a:lnBlToTr>
                    <a:noFill/>
                  </a:tcPr>
                </a:tc>
                <a:tc hMerge="1">
                  <a:txBody>
                    <a:bodyPr/>
                    <a:lstStyle/>
                    <a:p>
                      <a:endParaRPr lang="en-GB"/>
                    </a:p>
                  </a:txBody>
                  <a:tcPr/>
                </a:tc>
              </a:tr>
              <a:tr h="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sz="100" b="1" i="0" u="none" strike="noStrike" cap="none" normalizeH="0" baseline="0" smtClean="0">
                          <a:ln>
                            <a:noFill/>
                          </a:ln>
                          <a:solidFill>
                            <a:srgbClr val="333333"/>
                          </a:solidFill>
                          <a:effectLst/>
                          <a:latin typeface="Arial" charset="0"/>
                          <a:cs typeface="Arial" charset="0"/>
                        </a:rPr>
                        <a:t>h-index </a:t>
                      </a:r>
                      <a:r>
                        <a:rPr kumimoji="0" lang="en-GB" sz="100" b="1" i="0" u="none" strike="noStrike" cap="none" normalizeH="0" baseline="0" smtClean="0">
                          <a:ln>
                            <a:noFill/>
                          </a:ln>
                          <a:solidFill>
                            <a:srgbClr val="333333"/>
                          </a:solidFill>
                          <a:effectLst/>
                          <a:latin typeface="Arial" charset="0"/>
                          <a:cs typeface="Arial" charset="0"/>
                          <a:hlinkClick r:id="rId3" tooltip="More information"/>
                        </a:rPr>
                        <a:t>[?]</a:t>
                      </a:r>
                      <a:r>
                        <a:rPr kumimoji="0" lang="en-GB" sz="100" b="1" i="0" u="none" strike="noStrike" cap="none" normalizeH="0" baseline="0" smtClean="0">
                          <a:ln>
                            <a:noFill/>
                          </a:ln>
                          <a:solidFill>
                            <a:srgbClr val="333333"/>
                          </a:solidFill>
                          <a:effectLst/>
                          <a:latin typeface="Arial" charset="0"/>
                          <a:cs typeface="Arial" charset="0"/>
                        </a:rPr>
                        <a:t> :</a:t>
                      </a:r>
                      <a:endParaRPr kumimoji="0" lang="en-GB" sz="1800" b="0" i="0" u="none" strike="noStrike" cap="none" normalizeH="0" baseline="0" smtClean="0">
                        <a:ln>
                          <a:noFill/>
                        </a:ln>
                        <a:solidFill>
                          <a:schemeClr val="bg1"/>
                        </a:solidFill>
                        <a:effectLst/>
                        <a:latin typeface="Arial" charset="0"/>
                        <a:cs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00" b="0" i="0" u="none" strike="noStrike" cap="none" normalizeH="0" baseline="0" smtClean="0">
                          <a:ln>
                            <a:noFill/>
                          </a:ln>
                          <a:solidFill>
                            <a:srgbClr val="333333"/>
                          </a:solidFill>
                          <a:effectLst/>
                          <a:latin typeface="Arial" charset="0"/>
                          <a:cs typeface="Arial" charset="0"/>
                        </a:rPr>
                        <a:t>99</a:t>
                      </a:r>
                      <a:endParaRPr kumimoji="0" lang="en-GB" sz="1800" b="0" i="0" u="none" strike="noStrike" cap="none" normalizeH="0" baseline="0" smtClean="0">
                        <a:ln>
                          <a:noFill/>
                        </a:ln>
                        <a:solidFill>
                          <a:schemeClr val="bg1"/>
                        </a:solidFill>
                        <a:effectLst/>
                        <a:latin typeface="Arial" charset="0"/>
                        <a:cs typeface="Arial" charset="0"/>
                      </a:endParaRPr>
                    </a:p>
                  </a:txBody>
                  <a:tcPr anchor="b" horzOverflow="overflow">
                    <a:lnL>
                      <a:noFill/>
                    </a:lnL>
                    <a:lnR>
                      <a:noFill/>
                    </a:lnR>
                    <a:lnT>
                      <a:noFill/>
                    </a:lnT>
                    <a:lnB>
                      <a:noFill/>
                    </a:lnB>
                    <a:lnTlToBr>
                      <a:noFill/>
                    </a:lnTlToBr>
                    <a:lnBlToTr>
                      <a:noFill/>
                    </a:lnBlToTr>
                    <a:noFill/>
                  </a:tcPr>
                </a:tc>
              </a:tr>
              <a:tr h="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 b="0" i="0" u="none" strike="noStrike" cap="none" normalizeH="0" baseline="0" smtClean="0">
                          <a:ln>
                            <a:noFill/>
                          </a:ln>
                          <a:solidFill>
                            <a:srgbClr val="333333"/>
                          </a:solidFill>
                          <a:effectLst/>
                          <a:latin typeface="Arial" charset="0"/>
                          <a:cs typeface="Arial" charset="0"/>
                        </a:rPr>
                        <a:t>  </a:t>
                      </a:r>
                      <a:r>
                        <a:rPr kumimoji="0" lang="en-GB" sz="1800" b="0" i="0" u="none" strike="noStrike" cap="none" normalizeH="0" baseline="0" smtClean="0">
                          <a:ln>
                            <a:noFill/>
                          </a:ln>
                          <a:solidFill>
                            <a:srgbClr val="333333"/>
                          </a:solidFill>
                          <a:effectLst/>
                          <a:latin typeface="Arial" charset="0"/>
                          <a:cs typeface="Arial" charset="0"/>
                        </a:rPr>
                        <a:t> </a:t>
                      </a:r>
                      <a:endParaRPr kumimoji="0" lang="en-GB" sz="200" b="0" i="0" u="none" strike="noStrike" cap="none" normalizeH="0" baseline="0" smtClean="0">
                        <a:ln>
                          <a:noFill/>
                        </a:ln>
                        <a:solidFill>
                          <a:srgbClr val="333333"/>
                        </a:solidFill>
                        <a:effectLst/>
                        <a:latin typeface="Arial" charset="0"/>
                        <a:cs typeface="Arial" charset="0"/>
                      </a:endParaRPr>
                    </a:p>
                  </a:txBody>
                  <a:tcPr anchor="ctr" horzOverflow="overflow">
                    <a:lnL>
                      <a:noFill/>
                    </a:lnL>
                    <a:lnR>
                      <a:noFill/>
                    </a:lnR>
                    <a:lnT>
                      <a:noFill/>
                    </a:lnT>
                    <a:lnB>
                      <a:noFill/>
                    </a:lnB>
                    <a:lnTlToBr>
                      <a:noFill/>
                    </a:lnTlToBr>
                    <a:lnBlToTr>
                      <a:noFill/>
                    </a:lnBlToTr>
                    <a:noFill/>
                  </a:tcPr>
                </a:tc>
                <a:tc hMerge="1">
                  <a:txBody>
                    <a:bodyPr/>
                    <a:lstStyle/>
                    <a:p>
                      <a:endParaRPr lang="en-GB"/>
                    </a:p>
                  </a:txBody>
                  <a:tcPr/>
                </a:tc>
              </a:tr>
            </a:tbl>
          </a:graphicData>
        </a:graphic>
      </p:graphicFrame>
      <p:pic>
        <p:nvPicPr>
          <p:cNvPr id="78867" name="Picture 27" descr="spacer"/>
          <p:cNvPicPr>
            <a:picLocks noChangeAspect="1" noChangeArrowheads="1"/>
          </p:cNvPicPr>
          <p:nvPr/>
        </p:nvPicPr>
        <p:blipFill>
          <a:blip r:embed="rId6"/>
          <a:srcRect/>
          <a:stretch>
            <a:fillRect/>
          </a:stretch>
        </p:blipFill>
        <p:spPr bwMode="auto">
          <a:xfrm>
            <a:off x="-1695450" y="2127250"/>
            <a:ext cx="9525" cy="9525"/>
          </a:xfrm>
          <a:prstGeom prst="rect">
            <a:avLst/>
          </a:prstGeom>
          <a:noFill/>
          <a:ln w="9525">
            <a:noFill/>
            <a:miter lim="800000"/>
            <a:headEnd/>
            <a:tailEnd/>
          </a:ln>
        </p:spPr>
      </p:pic>
      <p:pic>
        <p:nvPicPr>
          <p:cNvPr id="78868" name="Picture 28" descr="spacer"/>
          <p:cNvPicPr>
            <a:picLocks noChangeAspect="1" noChangeArrowheads="1"/>
          </p:cNvPicPr>
          <p:nvPr/>
        </p:nvPicPr>
        <p:blipFill>
          <a:blip r:embed="rId6"/>
          <a:srcRect/>
          <a:stretch>
            <a:fillRect/>
          </a:stretch>
        </p:blipFill>
        <p:spPr bwMode="auto">
          <a:xfrm>
            <a:off x="-1684338" y="2422525"/>
            <a:ext cx="9525" cy="9525"/>
          </a:xfrm>
          <a:prstGeom prst="rect">
            <a:avLst/>
          </a:prstGeom>
          <a:noFill/>
          <a:ln w="9525">
            <a:noFill/>
            <a:miter lim="800000"/>
            <a:headEnd/>
            <a:tailEnd/>
          </a:ln>
        </p:spPr>
      </p:pic>
      <p:pic>
        <p:nvPicPr>
          <p:cNvPr id="78869" name="Picture 29" descr="spacer"/>
          <p:cNvPicPr>
            <a:picLocks noChangeAspect="1" noChangeArrowheads="1"/>
          </p:cNvPicPr>
          <p:nvPr/>
        </p:nvPicPr>
        <p:blipFill>
          <a:blip r:embed="rId6"/>
          <a:srcRect/>
          <a:stretch>
            <a:fillRect/>
          </a:stretch>
        </p:blipFill>
        <p:spPr bwMode="auto">
          <a:xfrm>
            <a:off x="10460038" y="2871788"/>
            <a:ext cx="9525" cy="9525"/>
          </a:xfrm>
          <a:prstGeom prst="rect">
            <a:avLst/>
          </a:prstGeom>
          <a:noFill/>
          <a:ln w="9525">
            <a:noFill/>
            <a:miter lim="800000"/>
            <a:headEnd/>
            <a:tailEnd/>
          </a:ln>
        </p:spPr>
      </p:pic>
      <p:pic>
        <p:nvPicPr>
          <p:cNvPr id="78870" name="Picture 30" descr="spacer"/>
          <p:cNvPicPr>
            <a:picLocks noChangeAspect="1" noChangeArrowheads="1"/>
          </p:cNvPicPr>
          <p:nvPr/>
        </p:nvPicPr>
        <p:blipFill>
          <a:blip r:embed="rId6"/>
          <a:srcRect/>
          <a:stretch>
            <a:fillRect/>
          </a:stretch>
        </p:blipFill>
        <p:spPr bwMode="auto">
          <a:xfrm>
            <a:off x="10460038" y="3522663"/>
            <a:ext cx="9525" cy="9525"/>
          </a:xfrm>
          <a:prstGeom prst="rect">
            <a:avLst/>
          </a:prstGeom>
          <a:noFill/>
          <a:ln w="9525">
            <a:noFill/>
            <a:miter lim="800000"/>
            <a:headEnd/>
            <a:tailEnd/>
          </a:ln>
        </p:spPr>
      </p:pic>
      <p:pic>
        <p:nvPicPr>
          <p:cNvPr id="78871" name="Picture 31" descr="spacer"/>
          <p:cNvPicPr>
            <a:picLocks noChangeAspect="1" noChangeArrowheads="1"/>
          </p:cNvPicPr>
          <p:nvPr/>
        </p:nvPicPr>
        <p:blipFill>
          <a:blip r:embed="rId6"/>
          <a:srcRect/>
          <a:stretch>
            <a:fillRect/>
          </a:stretch>
        </p:blipFill>
        <p:spPr bwMode="auto">
          <a:xfrm>
            <a:off x="10460038" y="3749675"/>
            <a:ext cx="9525" cy="9525"/>
          </a:xfrm>
          <a:prstGeom prst="rect">
            <a:avLst/>
          </a:prstGeom>
          <a:noFill/>
          <a:ln w="9525">
            <a:noFill/>
            <a:miter lim="800000"/>
            <a:headEnd/>
            <a:tailEnd/>
          </a:ln>
        </p:spPr>
      </p:pic>
      <p:pic>
        <p:nvPicPr>
          <p:cNvPr id="78872" name="Picture 32" descr="spacer"/>
          <p:cNvPicPr>
            <a:picLocks noChangeAspect="1" noChangeArrowheads="1"/>
          </p:cNvPicPr>
          <p:nvPr/>
        </p:nvPicPr>
        <p:blipFill>
          <a:blip r:embed="rId6"/>
          <a:srcRect/>
          <a:stretch>
            <a:fillRect/>
          </a:stretch>
        </p:blipFill>
        <p:spPr bwMode="auto">
          <a:xfrm>
            <a:off x="10460038" y="3976688"/>
            <a:ext cx="9525" cy="9525"/>
          </a:xfrm>
          <a:prstGeom prst="rect">
            <a:avLst/>
          </a:prstGeom>
          <a:noFill/>
          <a:ln w="9525">
            <a:noFill/>
            <a:miter lim="800000"/>
            <a:headEnd/>
            <a:tailEnd/>
          </a:ln>
        </p:spPr>
      </p:pic>
      <p:grpSp>
        <p:nvGrpSpPr>
          <p:cNvPr id="78873" name="Group 50"/>
          <p:cNvGrpSpPr>
            <a:grpSpLocks/>
          </p:cNvGrpSpPr>
          <p:nvPr/>
        </p:nvGrpSpPr>
        <p:grpSpPr bwMode="auto">
          <a:xfrm>
            <a:off x="484188" y="1701800"/>
            <a:ext cx="8129587" cy="4851400"/>
            <a:chOff x="305" y="1072"/>
            <a:chExt cx="5121" cy="3056"/>
          </a:xfrm>
        </p:grpSpPr>
        <p:sp>
          <p:nvSpPr>
            <p:cNvPr id="78875" name="Text Box 33"/>
            <p:cNvSpPr txBox="1">
              <a:spLocks noChangeArrowheads="1"/>
            </p:cNvSpPr>
            <p:nvPr/>
          </p:nvSpPr>
          <p:spPr bwMode="auto">
            <a:xfrm>
              <a:off x="653" y="3973"/>
              <a:ext cx="1197" cy="154"/>
            </a:xfrm>
            <a:prstGeom prst="rect">
              <a:avLst/>
            </a:prstGeom>
            <a:noFill/>
            <a:ln w="9525">
              <a:noFill/>
              <a:miter lim="800000"/>
              <a:headEnd/>
              <a:tailEnd/>
            </a:ln>
          </p:spPr>
          <p:txBody>
            <a:bodyPr>
              <a:spAutoFit/>
            </a:bodyPr>
            <a:lstStyle/>
            <a:p>
              <a:pPr algn="ctr">
                <a:spcBef>
                  <a:spcPct val="50000"/>
                </a:spcBef>
              </a:pPr>
              <a:r>
                <a:rPr lang="en-GB" sz="1000"/>
                <a:t>645 papers; 25,000 Citations</a:t>
              </a:r>
            </a:p>
          </p:txBody>
        </p:sp>
        <p:sp>
          <p:nvSpPr>
            <p:cNvPr id="78876" name="Text Box 34"/>
            <p:cNvSpPr txBox="1">
              <a:spLocks noChangeArrowheads="1"/>
            </p:cNvSpPr>
            <p:nvPr/>
          </p:nvSpPr>
          <p:spPr bwMode="auto">
            <a:xfrm>
              <a:off x="2298" y="3973"/>
              <a:ext cx="1179" cy="154"/>
            </a:xfrm>
            <a:prstGeom prst="rect">
              <a:avLst/>
            </a:prstGeom>
            <a:noFill/>
            <a:ln w="9525">
              <a:noFill/>
              <a:miter lim="800000"/>
              <a:headEnd/>
              <a:tailEnd/>
            </a:ln>
          </p:spPr>
          <p:txBody>
            <a:bodyPr>
              <a:spAutoFit/>
            </a:bodyPr>
            <a:lstStyle/>
            <a:p>
              <a:pPr algn="ctr">
                <a:spcBef>
                  <a:spcPct val="50000"/>
                </a:spcBef>
              </a:pPr>
              <a:r>
                <a:rPr lang="en-GB" sz="1000"/>
                <a:t>786 papers; 18,000 Citations</a:t>
              </a:r>
            </a:p>
          </p:txBody>
        </p:sp>
        <p:pic>
          <p:nvPicPr>
            <p:cNvPr id="78877" name="Picture 35" descr="draw?SessionID=R2NFOpCKlHb@hmiDG8i&amp;Product=UA&amp;GraphID=PI_BarChart_14"/>
            <p:cNvPicPr>
              <a:picLocks noChangeAspect="1" noChangeArrowheads="1"/>
            </p:cNvPicPr>
            <p:nvPr/>
          </p:nvPicPr>
          <p:blipFill>
            <a:blip r:embed="rId7" cstate="print"/>
            <a:srcRect/>
            <a:stretch>
              <a:fillRect/>
            </a:stretch>
          </p:blipFill>
          <p:spPr bwMode="auto">
            <a:xfrm>
              <a:off x="3704" y="1357"/>
              <a:ext cx="1639" cy="1337"/>
            </a:xfrm>
            <a:prstGeom prst="rect">
              <a:avLst/>
            </a:prstGeom>
            <a:noFill/>
            <a:ln w="9525">
              <a:noFill/>
              <a:miter lim="800000"/>
              <a:headEnd/>
              <a:tailEnd/>
            </a:ln>
          </p:spPr>
        </p:pic>
        <p:pic>
          <p:nvPicPr>
            <p:cNvPr id="78878" name="Picture 36" descr="draw?SessionID=R2NFOpCKlHb@hmiDG8i&amp;Product=UA&amp;GraphID=TC_BarChart_14"/>
            <p:cNvPicPr>
              <a:picLocks noChangeAspect="1" noChangeArrowheads="1"/>
            </p:cNvPicPr>
            <p:nvPr/>
          </p:nvPicPr>
          <p:blipFill>
            <a:blip r:embed="rId8" cstate="print"/>
            <a:srcRect/>
            <a:stretch>
              <a:fillRect/>
            </a:stretch>
          </p:blipFill>
          <p:spPr bwMode="auto">
            <a:xfrm>
              <a:off x="3663" y="2651"/>
              <a:ext cx="1639" cy="1338"/>
            </a:xfrm>
            <a:prstGeom prst="rect">
              <a:avLst/>
            </a:prstGeom>
            <a:noFill/>
            <a:ln w="9525">
              <a:noFill/>
              <a:miter lim="800000"/>
              <a:headEnd/>
              <a:tailEnd/>
            </a:ln>
          </p:spPr>
        </p:pic>
        <p:sp>
          <p:nvSpPr>
            <p:cNvPr id="78879" name="Text Box 37"/>
            <p:cNvSpPr txBox="1">
              <a:spLocks noChangeArrowheads="1"/>
            </p:cNvSpPr>
            <p:nvPr/>
          </p:nvSpPr>
          <p:spPr bwMode="auto">
            <a:xfrm>
              <a:off x="3940" y="3973"/>
              <a:ext cx="1279" cy="155"/>
            </a:xfrm>
            <a:prstGeom prst="rect">
              <a:avLst/>
            </a:prstGeom>
            <a:noFill/>
            <a:ln w="9525">
              <a:noFill/>
              <a:miter lim="800000"/>
              <a:headEnd/>
              <a:tailEnd/>
            </a:ln>
          </p:spPr>
          <p:txBody>
            <a:bodyPr>
              <a:spAutoFit/>
            </a:bodyPr>
            <a:lstStyle/>
            <a:p>
              <a:pPr algn="ctr">
                <a:spcBef>
                  <a:spcPct val="50000"/>
                </a:spcBef>
              </a:pPr>
              <a:r>
                <a:rPr lang="en-GB" sz="1000"/>
                <a:t>1,357 papers; 44,000 Citations</a:t>
              </a:r>
            </a:p>
          </p:txBody>
        </p:sp>
        <p:pic>
          <p:nvPicPr>
            <p:cNvPr id="78880" name="Picture 38" descr="draw?SessionID=R2NFOpCKlHb@hmiDG8i&amp;Product=UA&amp;GraphID=PI_BarChart_20"/>
            <p:cNvPicPr>
              <a:picLocks noChangeAspect="1" noChangeArrowheads="1"/>
            </p:cNvPicPr>
            <p:nvPr/>
          </p:nvPicPr>
          <p:blipFill>
            <a:blip r:embed="rId9" cstate="print"/>
            <a:srcRect/>
            <a:stretch>
              <a:fillRect/>
            </a:stretch>
          </p:blipFill>
          <p:spPr bwMode="auto">
            <a:xfrm>
              <a:off x="346" y="1357"/>
              <a:ext cx="1639" cy="1337"/>
            </a:xfrm>
            <a:prstGeom prst="rect">
              <a:avLst/>
            </a:prstGeom>
            <a:noFill/>
            <a:ln w="9525">
              <a:noFill/>
              <a:miter lim="800000"/>
              <a:headEnd/>
              <a:tailEnd/>
            </a:ln>
          </p:spPr>
        </p:pic>
        <p:pic>
          <p:nvPicPr>
            <p:cNvPr id="78881" name="Picture 39" descr="draw?SessionID=R2NFOpCKlHb@hmiDG8i&amp;Product=UA&amp;GraphID=TC_BarChart_20"/>
            <p:cNvPicPr>
              <a:picLocks noChangeAspect="1" noChangeArrowheads="1"/>
            </p:cNvPicPr>
            <p:nvPr/>
          </p:nvPicPr>
          <p:blipFill>
            <a:blip r:embed="rId10" cstate="print"/>
            <a:srcRect/>
            <a:stretch>
              <a:fillRect/>
            </a:stretch>
          </p:blipFill>
          <p:spPr bwMode="auto">
            <a:xfrm>
              <a:off x="346" y="2651"/>
              <a:ext cx="1639" cy="1338"/>
            </a:xfrm>
            <a:prstGeom prst="rect">
              <a:avLst/>
            </a:prstGeom>
            <a:noFill/>
            <a:ln w="9525">
              <a:noFill/>
              <a:miter lim="800000"/>
              <a:headEnd/>
              <a:tailEnd/>
            </a:ln>
          </p:spPr>
        </p:pic>
        <p:sp>
          <p:nvSpPr>
            <p:cNvPr id="78882" name="Line 40"/>
            <p:cNvSpPr>
              <a:spLocks noChangeShapeType="1"/>
            </p:cNvSpPr>
            <p:nvPr/>
          </p:nvSpPr>
          <p:spPr bwMode="auto">
            <a:xfrm>
              <a:off x="1964" y="1117"/>
              <a:ext cx="0" cy="2953"/>
            </a:xfrm>
            <a:prstGeom prst="line">
              <a:avLst/>
            </a:prstGeom>
            <a:noFill/>
            <a:ln w="9525">
              <a:solidFill>
                <a:schemeClr val="tx1"/>
              </a:solidFill>
              <a:round/>
              <a:headEnd/>
              <a:tailEnd/>
            </a:ln>
          </p:spPr>
          <p:txBody>
            <a:bodyPr/>
            <a:lstStyle/>
            <a:p>
              <a:endParaRPr lang="en-GB"/>
            </a:p>
          </p:txBody>
        </p:sp>
        <p:sp>
          <p:nvSpPr>
            <p:cNvPr id="78883" name="Line 41"/>
            <p:cNvSpPr>
              <a:spLocks noChangeShapeType="1"/>
            </p:cNvSpPr>
            <p:nvPr/>
          </p:nvSpPr>
          <p:spPr bwMode="auto">
            <a:xfrm>
              <a:off x="3684" y="1117"/>
              <a:ext cx="0" cy="2953"/>
            </a:xfrm>
            <a:prstGeom prst="line">
              <a:avLst/>
            </a:prstGeom>
            <a:noFill/>
            <a:ln w="9525">
              <a:solidFill>
                <a:schemeClr val="tx1"/>
              </a:solidFill>
              <a:round/>
              <a:headEnd/>
              <a:tailEnd/>
            </a:ln>
          </p:spPr>
          <p:txBody>
            <a:bodyPr/>
            <a:lstStyle/>
            <a:p>
              <a:endParaRPr lang="en-GB"/>
            </a:p>
          </p:txBody>
        </p:sp>
        <p:sp>
          <p:nvSpPr>
            <p:cNvPr id="78884" name="Text Box 42"/>
            <p:cNvSpPr txBox="1">
              <a:spLocks noChangeArrowheads="1"/>
            </p:cNvSpPr>
            <p:nvPr/>
          </p:nvSpPr>
          <p:spPr bwMode="auto">
            <a:xfrm>
              <a:off x="305" y="1072"/>
              <a:ext cx="1651" cy="231"/>
            </a:xfrm>
            <a:prstGeom prst="rect">
              <a:avLst/>
            </a:prstGeom>
            <a:noFill/>
            <a:ln w="9525">
              <a:noFill/>
              <a:miter lim="800000"/>
              <a:headEnd/>
              <a:tailEnd/>
            </a:ln>
          </p:spPr>
          <p:txBody>
            <a:bodyPr>
              <a:spAutoFit/>
            </a:bodyPr>
            <a:lstStyle/>
            <a:p>
              <a:pPr algn="ctr">
                <a:spcBef>
                  <a:spcPct val="50000"/>
                </a:spcBef>
              </a:pPr>
              <a:r>
                <a:rPr lang="en-GB"/>
                <a:t>Monoclonal Antibodies</a:t>
              </a:r>
            </a:p>
          </p:txBody>
        </p:sp>
        <p:sp>
          <p:nvSpPr>
            <p:cNvPr id="78885" name="Text Box 43"/>
            <p:cNvSpPr txBox="1">
              <a:spLocks noChangeArrowheads="1"/>
            </p:cNvSpPr>
            <p:nvPr/>
          </p:nvSpPr>
          <p:spPr bwMode="auto">
            <a:xfrm>
              <a:off x="1998" y="1072"/>
              <a:ext cx="1652" cy="231"/>
            </a:xfrm>
            <a:prstGeom prst="rect">
              <a:avLst/>
            </a:prstGeom>
            <a:noFill/>
            <a:ln w="9525">
              <a:noFill/>
              <a:miter lim="800000"/>
              <a:headEnd/>
              <a:tailEnd/>
            </a:ln>
          </p:spPr>
          <p:txBody>
            <a:bodyPr>
              <a:spAutoFit/>
            </a:bodyPr>
            <a:lstStyle/>
            <a:p>
              <a:pPr algn="ctr">
                <a:spcBef>
                  <a:spcPct val="50000"/>
                </a:spcBef>
              </a:pPr>
              <a:r>
                <a:rPr lang="en-GB"/>
                <a:t>Metals</a:t>
              </a:r>
            </a:p>
          </p:txBody>
        </p:sp>
        <p:pic>
          <p:nvPicPr>
            <p:cNvPr id="78886" name="Picture 44" descr="draw?SessionID=R2NFOpCKlHb@hmiDG8i&amp;Product=UA&amp;GraphID=PI_BarChart_22"/>
            <p:cNvPicPr>
              <a:picLocks noChangeAspect="1" noChangeArrowheads="1"/>
            </p:cNvPicPr>
            <p:nvPr/>
          </p:nvPicPr>
          <p:blipFill>
            <a:blip r:embed="rId11" cstate="print"/>
            <a:srcRect/>
            <a:stretch>
              <a:fillRect/>
            </a:stretch>
          </p:blipFill>
          <p:spPr bwMode="auto">
            <a:xfrm>
              <a:off x="2011" y="1359"/>
              <a:ext cx="1639" cy="1338"/>
            </a:xfrm>
            <a:prstGeom prst="rect">
              <a:avLst/>
            </a:prstGeom>
            <a:noFill/>
            <a:ln w="9525">
              <a:noFill/>
              <a:miter lim="800000"/>
              <a:headEnd/>
              <a:tailEnd/>
            </a:ln>
          </p:spPr>
        </p:pic>
        <p:pic>
          <p:nvPicPr>
            <p:cNvPr id="78887" name="Picture 45" descr="draw?SessionID=R2NFOpCKlHb@hmiDG8i&amp;Product=UA&amp;GraphID=TC_BarChart_22"/>
            <p:cNvPicPr>
              <a:picLocks noChangeAspect="1" noChangeArrowheads="1"/>
            </p:cNvPicPr>
            <p:nvPr/>
          </p:nvPicPr>
          <p:blipFill>
            <a:blip r:embed="rId12" cstate="print"/>
            <a:srcRect/>
            <a:stretch>
              <a:fillRect/>
            </a:stretch>
          </p:blipFill>
          <p:spPr bwMode="auto">
            <a:xfrm>
              <a:off x="1970" y="2654"/>
              <a:ext cx="1639" cy="1338"/>
            </a:xfrm>
            <a:prstGeom prst="rect">
              <a:avLst/>
            </a:prstGeom>
            <a:noFill/>
            <a:ln w="9525">
              <a:noFill/>
              <a:miter lim="800000"/>
              <a:headEnd/>
              <a:tailEnd/>
            </a:ln>
          </p:spPr>
        </p:pic>
        <p:sp>
          <p:nvSpPr>
            <p:cNvPr id="78888" name="Text Box 46"/>
            <p:cNvSpPr txBox="1">
              <a:spLocks noChangeArrowheads="1"/>
            </p:cNvSpPr>
            <p:nvPr/>
          </p:nvSpPr>
          <p:spPr bwMode="auto">
            <a:xfrm>
              <a:off x="3775" y="1072"/>
              <a:ext cx="1651" cy="231"/>
            </a:xfrm>
            <a:prstGeom prst="rect">
              <a:avLst/>
            </a:prstGeom>
            <a:noFill/>
            <a:ln w="9525">
              <a:noFill/>
              <a:miter lim="800000"/>
              <a:headEnd/>
              <a:tailEnd/>
            </a:ln>
          </p:spPr>
          <p:txBody>
            <a:bodyPr>
              <a:spAutoFit/>
            </a:bodyPr>
            <a:lstStyle/>
            <a:p>
              <a:pPr algn="ctr">
                <a:spcBef>
                  <a:spcPct val="50000"/>
                </a:spcBef>
              </a:pPr>
              <a:r>
                <a:rPr lang="en-GB">
                  <a:latin typeface="Symbol" pitchFamily="18" charset="2"/>
                </a:rPr>
                <a:t>g</a:t>
              </a:r>
              <a:r>
                <a:rPr lang="en-GB"/>
                <a:t>-Secretase</a:t>
              </a:r>
            </a:p>
          </p:txBody>
        </p:sp>
      </p:grpSp>
      <p:sp>
        <p:nvSpPr>
          <p:cNvPr id="78874" name="Text Box 47"/>
          <p:cNvSpPr txBox="1">
            <a:spLocks noChangeArrowheads="1"/>
          </p:cNvSpPr>
          <p:nvPr/>
        </p:nvSpPr>
        <p:spPr bwMode="auto">
          <a:xfrm>
            <a:off x="276225" y="400050"/>
            <a:ext cx="8569325" cy="809625"/>
          </a:xfrm>
          <a:prstGeom prst="rect">
            <a:avLst/>
          </a:prstGeom>
          <a:noFill/>
          <a:ln w="9525">
            <a:noFill/>
            <a:miter lim="800000"/>
            <a:headEnd/>
            <a:tailEnd/>
          </a:ln>
        </p:spPr>
        <p:txBody>
          <a:bodyPr>
            <a:spAutoFit/>
          </a:bodyPr>
          <a:lstStyle/>
          <a:p>
            <a:pPr algn="ctr">
              <a:spcBef>
                <a:spcPct val="50000"/>
              </a:spcBef>
            </a:pPr>
            <a:r>
              <a:rPr lang="en-GB" sz="2000" u="sng"/>
              <a:t>A Growing Academic Interest</a:t>
            </a:r>
          </a:p>
          <a:p>
            <a:pPr algn="ctr">
              <a:spcBef>
                <a:spcPct val="50000"/>
              </a:spcBef>
            </a:pPr>
            <a:r>
              <a:rPr lang="en-GB"/>
              <a:t>Publications and Citations of 3 leading targets in Alzheimer’s Disease</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ChangeArrowheads="1"/>
          </p:cNvSpPr>
          <p:nvPr/>
        </p:nvSpPr>
        <p:spPr bwMode="auto">
          <a:xfrm>
            <a:off x="357188" y="1598613"/>
            <a:ext cx="8531225" cy="3290887"/>
          </a:xfrm>
          <a:prstGeom prst="rect">
            <a:avLst/>
          </a:prstGeom>
          <a:noFill/>
          <a:ln w="9525">
            <a:noFill/>
            <a:miter lim="800000"/>
            <a:headEnd/>
            <a:tailEnd/>
          </a:ln>
        </p:spPr>
        <p:txBody>
          <a:bodyPr>
            <a:spAutoFit/>
          </a:bodyPr>
          <a:lstStyle/>
          <a:p>
            <a:r>
              <a:rPr lang="en-GB" sz="2400" b="1">
                <a:solidFill>
                  <a:srgbClr val="FFFF00"/>
                </a:solidFill>
              </a:rPr>
              <a:t>Safety, efficacy, and biomarker findings of PBT2 in targeting Aβ as a modifying therapy for Alzheimer’s disease: a phase IIa, double-blind, randomised, placebo-controlled trial</a:t>
            </a:r>
          </a:p>
          <a:p>
            <a:endParaRPr lang="en-GB" sz="2400" b="1">
              <a:solidFill>
                <a:srgbClr val="FFFF00"/>
              </a:solidFill>
            </a:endParaRPr>
          </a:p>
          <a:p>
            <a:r>
              <a:rPr lang="en-GB" i="1">
                <a:solidFill>
                  <a:srgbClr val="FFFF00"/>
                </a:solidFill>
              </a:rPr>
              <a:t>Lars Lannfelt, Kaj Blennow, Henrik Zetterberg, Stellan Batsman, David Ames, John Harrison, Colin L Masters, Steve Targum, Ashley I Bush, Ross Murdoch, Janet Wilson, Craig W Ritchie, on behalf of the PBT2-201-EURO study group*</a:t>
            </a:r>
          </a:p>
          <a:p>
            <a:endParaRPr lang="en-GB" i="1">
              <a:solidFill>
                <a:srgbClr val="FFFF00"/>
              </a:solidFill>
            </a:endParaRPr>
          </a:p>
          <a:p>
            <a:r>
              <a:rPr lang="en-GB" b="1" i="1">
                <a:solidFill>
                  <a:srgbClr val="FFFF00"/>
                </a:solidFill>
              </a:rPr>
              <a:t>Lancet Neurol </a:t>
            </a:r>
            <a:r>
              <a:rPr lang="en-GB" b="1">
                <a:solidFill>
                  <a:srgbClr val="FFFF00"/>
                </a:solidFill>
              </a:rPr>
              <a:t>2008; 7: 779–86</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shadeToTitle="1">
        <a:solidFill>
          <a:schemeClr val="accent1">
            <a:lumMod val="75000"/>
          </a:schemeClr>
        </a:solidFill>
        <a:effectLst/>
      </p:bgPr>
    </p:bg>
    <p:spTree>
      <p:nvGrpSpPr>
        <p:cNvPr id="1" name=""/>
        <p:cNvGrpSpPr/>
        <p:nvPr/>
      </p:nvGrpSpPr>
      <p:grpSpPr>
        <a:xfrm>
          <a:off x="0" y="0"/>
          <a:ext cx="0" cy="0"/>
          <a:chOff x="0" y="0"/>
          <a:chExt cx="0" cy="0"/>
        </a:xfrm>
      </p:grpSpPr>
      <p:sp>
        <p:nvSpPr>
          <p:cNvPr id="80898" name="Slide Number Placeholder 2"/>
          <p:cNvSpPr txBox="1">
            <a:spLocks noGrp="1"/>
          </p:cNvSpPr>
          <p:nvPr/>
        </p:nvSpPr>
        <p:spPr bwMode="auto">
          <a:xfrm>
            <a:off x="6553200" y="6248400"/>
            <a:ext cx="2133600" cy="457200"/>
          </a:xfrm>
          <a:prstGeom prst="rect">
            <a:avLst/>
          </a:prstGeom>
          <a:noFill/>
          <a:ln w="9525">
            <a:noFill/>
            <a:miter lim="800000"/>
            <a:headEnd/>
            <a:tailEnd/>
          </a:ln>
        </p:spPr>
        <p:txBody>
          <a:bodyPr anchor="b"/>
          <a:lstStyle/>
          <a:p>
            <a:pPr algn="r"/>
            <a:fld id="{90274C5C-A979-4B09-9071-186BC0E290EA}" type="slidenum">
              <a:rPr lang="en-US" sz="1200">
                <a:latin typeface="Arial Black" pitchFamily="34" charset="0"/>
              </a:rPr>
              <a:pPr algn="r"/>
              <a:t>68</a:t>
            </a:fld>
            <a:endParaRPr lang="en-US" sz="1200">
              <a:latin typeface="Arial Black" pitchFamily="34" charset="0"/>
            </a:endParaRPr>
          </a:p>
        </p:txBody>
      </p:sp>
      <p:sp>
        <p:nvSpPr>
          <p:cNvPr id="122883" name="Rectangle 2"/>
          <p:cNvSpPr>
            <a:spLocks noGrp="1" noChangeArrowheads="1"/>
          </p:cNvSpPr>
          <p:nvPr>
            <p:ph type="title" idx="4294967295"/>
          </p:nvPr>
        </p:nvSpPr>
        <p:spPr>
          <a:xfrm>
            <a:off x="965200" y="428625"/>
            <a:ext cx="7483475" cy="503238"/>
          </a:xfrm>
        </p:spPr>
        <p:txBody>
          <a:bodyPr anchor="b"/>
          <a:lstStyle/>
          <a:p>
            <a:pPr>
              <a:defRPr/>
            </a:pPr>
            <a:r>
              <a:rPr lang="en-US" sz="3200" smtClean="0"/>
              <a:t>12-week Multicentre Double Blind RCT</a:t>
            </a:r>
          </a:p>
        </p:txBody>
      </p:sp>
      <p:sp>
        <p:nvSpPr>
          <p:cNvPr id="122884" name="Rectangle 3"/>
          <p:cNvSpPr>
            <a:spLocks noGrp="1" noChangeArrowheads="1"/>
          </p:cNvSpPr>
          <p:nvPr>
            <p:ph type="body" idx="4294967295"/>
          </p:nvPr>
        </p:nvSpPr>
        <p:spPr>
          <a:xfrm>
            <a:off x="457200" y="1600200"/>
            <a:ext cx="7693025" cy="4525963"/>
          </a:xfrm>
        </p:spPr>
        <p:txBody>
          <a:bodyPr/>
          <a:lstStyle/>
          <a:p>
            <a:pPr>
              <a:buFontTx/>
              <a:buNone/>
              <a:defRPr/>
            </a:pPr>
            <a:r>
              <a:rPr lang="en-US" smtClean="0"/>
              <a:t>	</a:t>
            </a:r>
          </a:p>
          <a:p>
            <a:pPr>
              <a:buFontTx/>
              <a:buNone/>
              <a:defRPr/>
            </a:pPr>
            <a:r>
              <a:rPr lang="en-US" smtClean="0"/>
              <a:t>	</a:t>
            </a:r>
            <a:endParaRPr lang="en-US" u="sng" smtClean="0"/>
          </a:p>
          <a:p>
            <a:pPr>
              <a:buFontTx/>
              <a:buNone/>
              <a:defRPr/>
            </a:pPr>
            <a:endParaRPr lang="en-US" smtClean="0"/>
          </a:p>
          <a:p>
            <a:pPr>
              <a:defRPr/>
            </a:pPr>
            <a:endParaRPr lang="en-US" smtClean="0"/>
          </a:p>
        </p:txBody>
      </p:sp>
      <p:graphicFrame>
        <p:nvGraphicFramePr>
          <p:cNvPr id="19481" name="Group 25"/>
          <p:cNvGraphicFramePr>
            <a:graphicFrameLocks noGrp="1"/>
          </p:cNvGraphicFramePr>
          <p:nvPr/>
        </p:nvGraphicFramePr>
        <p:xfrm>
          <a:off x="355600" y="1498600"/>
          <a:ext cx="8534400" cy="4711700"/>
        </p:xfrm>
        <a:graphic>
          <a:graphicData uri="http://schemas.openxmlformats.org/drawingml/2006/table">
            <a:tbl>
              <a:tblPr/>
              <a:tblGrid>
                <a:gridCol w="1663700"/>
                <a:gridCol w="6870700"/>
              </a:tblGrid>
              <a:tr h="825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2"/>
                          </a:solidFill>
                          <a:effectLst/>
                          <a:latin typeface="Arial" charset="0"/>
                          <a:cs typeface="Arial" charset="0"/>
                        </a:rPr>
                        <a:t>Dose </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355600" marR="0" lvl="0" indent="-355600" algn="l" defTabSz="914400" rtl="0" eaLnBrk="1" fontAlgn="base" latinLnBrk="0" hangingPunct="1">
                        <a:lnSpc>
                          <a:spcPct val="90000"/>
                        </a:lnSpc>
                        <a:spcBef>
                          <a:spcPct val="0"/>
                        </a:spcBef>
                        <a:spcAft>
                          <a:spcPct val="25000"/>
                        </a:spcAft>
                        <a:buClrTx/>
                        <a:buSzTx/>
                        <a:buFontTx/>
                        <a:buChar char="•"/>
                        <a:tabLst/>
                      </a:pPr>
                      <a:r>
                        <a:rPr kumimoji="0" lang="en-US" sz="2000" b="0" i="0" u="none" strike="noStrike" cap="none" normalizeH="0" baseline="0" smtClean="0">
                          <a:ln>
                            <a:noFill/>
                          </a:ln>
                          <a:solidFill>
                            <a:schemeClr val="bg1"/>
                          </a:solidFill>
                          <a:effectLst/>
                          <a:latin typeface="Arial" charset="0"/>
                          <a:cs typeface="Arial" charset="0"/>
                        </a:rPr>
                        <a:t>0 mg, 50mg or 250mg PBT2 capsules, orally once daily for 12 weeks</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1600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2"/>
                          </a:solidFill>
                          <a:effectLst/>
                          <a:latin typeface="Arial" charset="0"/>
                          <a:cs typeface="Arial" charset="0"/>
                        </a:rPr>
                        <a:t>Objectives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355600" marR="0" lvl="0" indent="-355600" algn="l" defTabSz="914400" rtl="0" eaLnBrk="1" fontAlgn="base" latinLnBrk="0" hangingPunct="1">
                        <a:lnSpc>
                          <a:spcPct val="90000"/>
                        </a:lnSpc>
                        <a:spcBef>
                          <a:spcPct val="0"/>
                        </a:spcBef>
                        <a:spcAft>
                          <a:spcPct val="0"/>
                        </a:spcAft>
                        <a:buClrTx/>
                        <a:buSzTx/>
                        <a:buFontTx/>
                        <a:buNone/>
                        <a:tabLst/>
                      </a:pPr>
                      <a:r>
                        <a:rPr kumimoji="0" lang="en-GB" sz="2000" b="1" i="0" u="sng" strike="noStrike" cap="none" normalizeH="0" baseline="0" smtClean="0">
                          <a:ln>
                            <a:noFill/>
                          </a:ln>
                          <a:solidFill>
                            <a:schemeClr val="bg1"/>
                          </a:solidFill>
                          <a:effectLst/>
                          <a:latin typeface="Arial" charset="0"/>
                          <a:cs typeface="Arial" charset="0"/>
                        </a:rPr>
                        <a:t>Primary</a:t>
                      </a:r>
                      <a:r>
                        <a:rPr kumimoji="0" lang="en-GB" sz="2000" b="1" i="0" u="none" strike="noStrike" cap="none" normalizeH="0" baseline="0" smtClean="0">
                          <a:ln>
                            <a:noFill/>
                          </a:ln>
                          <a:solidFill>
                            <a:schemeClr val="bg1"/>
                          </a:solidFill>
                          <a:effectLst/>
                          <a:latin typeface="Arial" charset="0"/>
                          <a:cs typeface="Arial" charset="0"/>
                        </a:rPr>
                        <a:t>:</a:t>
                      </a:r>
                    </a:p>
                    <a:p>
                      <a:pPr marL="355600" marR="0" lvl="0" indent="-355600" algn="l" defTabSz="914400" rtl="0" eaLnBrk="1" fontAlgn="base" latinLnBrk="0" hangingPunct="1">
                        <a:lnSpc>
                          <a:spcPct val="90000"/>
                        </a:lnSpc>
                        <a:spcBef>
                          <a:spcPct val="0"/>
                        </a:spcBef>
                        <a:spcAft>
                          <a:spcPct val="0"/>
                        </a:spcAft>
                        <a:buClrTx/>
                        <a:buSzTx/>
                        <a:buFontTx/>
                        <a:buChar char="•"/>
                        <a:tabLst/>
                      </a:pPr>
                      <a:r>
                        <a:rPr kumimoji="0" lang="en-GB" sz="2000" b="0" i="0" u="none" strike="noStrike" cap="none" normalizeH="0" baseline="0" smtClean="0">
                          <a:ln>
                            <a:noFill/>
                          </a:ln>
                          <a:solidFill>
                            <a:schemeClr val="bg1"/>
                          </a:solidFill>
                          <a:effectLst/>
                          <a:latin typeface="Arial" charset="0"/>
                          <a:cs typeface="Arial" charset="0"/>
                        </a:rPr>
                        <a:t>To assess the safety &amp; tolerability of PBT2</a:t>
                      </a:r>
                    </a:p>
                    <a:p>
                      <a:pPr marL="355600" marR="0" lvl="0" indent="-355600" algn="l" defTabSz="914400" rtl="0" eaLnBrk="1" fontAlgn="base" latinLnBrk="0" hangingPunct="1">
                        <a:lnSpc>
                          <a:spcPct val="90000"/>
                        </a:lnSpc>
                        <a:spcBef>
                          <a:spcPct val="0"/>
                        </a:spcBef>
                        <a:spcAft>
                          <a:spcPct val="0"/>
                        </a:spcAft>
                        <a:buClrTx/>
                        <a:buSzTx/>
                        <a:buFontTx/>
                        <a:buChar char="•"/>
                        <a:tabLst/>
                      </a:pPr>
                      <a:endParaRPr kumimoji="0" lang="en-GB" sz="2000" b="0" i="0" u="none" strike="noStrike" cap="none" normalizeH="0" baseline="0" smtClean="0">
                        <a:ln>
                          <a:noFill/>
                        </a:ln>
                        <a:solidFill>
                          <a:schemeClr val="bg1"/>
                        </a:solidFill>
                        <a:effectLst/>
                        <a:latin typeface="Arial" charset="0"/>
                        <a:cs typeface="Arial" charset="0"/>
                      </a:endParaRPr>
                    </a:p>
                    <a:p>
                      <a:pPr marL="355600" marR="0" lvl="0" indent="-355600" algn="l" defTabSz="914400" rtl="0" eaLnBrk="1" fontAlgn="base" latinLnBrk="0" hangingPunct="1">
                        <a:lnSpc>
                          <a:spcPct val="90000"/>
                        </a:lnSpc>
                        <a:spcBef>
                          <a:spcPct val="0"/>
                        </a:spcBef>
                        <a:spcAft>
                          <a:spcPct val="0"/>
                        </a:spcAft>
                        <a:buClrTx/>
                        <a:buSzTx/>
                        <a:buFontTx/>
                        <a:buNone/>
                        <a:tabLst/>
                      </a:pPr>
                      <a:r>
                        <a:rPr kumimoji="0" lang="en-GB" sz="2000" b="1" i="0" u="sng" strike="noStrike" cap="none" normalizeH="0" baseline="0" smtClean="0">
                          <a:ln>
                            <a:noFill/>
                          </a:ln>
                          <a:solidFill>
                            <a:schemeClr val="bg1"/>
                          </a:solidFill>
                          <a:effectLst/>
                          <a:latin typeface="Arial" charset="0"/>
                          <a:cs typeface="Arial" charset="0"/>
                        </a:rPr>
                        <a:t>Secondary</a:t>
                      </a:r>
                      <a:r>
                        <a:rPr kumimoji="0" lang="en-GB" sz="2000" b="1" i="0" u="none" strike="noStrike" cap="none" normalizeH="0" baseline="0" smtClean="0">
                          <a:ln>
                            <a:noFill/>
                          </a:ln>
                          <a:solidFill>
                            <a:schemeClr val="bg1"/>
                          </a:solidFill>
                          <a:effectLst/>
                          <a:latin typeface="Arial" charset="0"/>
                          <a:cs typeface="Arial" charset="0"/>
                        </a:rPr>
                        <a:t>:</a:t>
                      </a:r>
                    </a:p>
                    <a:p>
                      <a:pPr marL="355600" marR="0" lvl="0" indent="-355600" algn="l" defTabSz="914400" rtl="0" eaLnBrk="1" fontAlgn="base" latinLnBrk="0" hangingPunct="1">
                        <a:lnSpc>
                          <a:spcPct val="90000"/>
                        </a:lnSpc>
                        <a:spcBef>
                          <a:spcPct val="0"/>
                        </a:spcBef>
                        <a:spcAft>
                          <a:spcPct val="0"/>
                        </a:spcAft>
                        <a:buClrTx/>
                        <a:buSzTx/>
                        <a:buFontTx/>
                        <a:buChar char="•"/>
                        <a:tabLst/>
                      </a:pPr>
                      <a:r>
                        <a:rPr kumimoji="0" lang="en-GB" sz="2000" b="0" i="0" u="none" strike="noStrike" cap="none" normalizeH="0" baseline="0" smtClean="0">
                          <a:ln>
                            <a:noFill/>
                          </a:ln>
                          <a:solidFill>
                            <a:schemeClr val="bg1"/>
                          </a:solidFill>
                          <a:effectLst/>
                          <a:latin typeface="Arial" charset="0"/>
                          <a:cs typeface="Arial" charset="0"/>
                        </a:rPr>
                        <a:t>To assess the effect of PBT2 on AD biomarkers</a:t>
                      </a:r>
                      <a:endParaRPr kumimoji="0" lang="en-US" sz="2000" b="0" i="0" u="none" strike="noStrike" cap="none" normalizeH="0" baseline="0" smtClean="0">
                        <a:ln>
                          <a:noFill/>
                        </a:ln>
                        <a:solidFill>
                          <a:schemeClr val="bg1"/>
                        </a:solidFill>
                        <a:effectLst/>
                        <a:latin typeface="Arial" charset="0"/>
                        <a:cs typeface="Arial" charset="0"/>
                      </a:endParaRPr>
                    </a:p>
                    <a:p>
                      <a:pPr marL="355600" marR="0" lvl="0" indent="-355600" algn="l" defTabSz="914400" rtl="0" eaLnBrk="1" fontAlgn="base" latinLnBrk="0" hangingPunct="1">
                        <a:lnSpc>
                          <a:spcPct val="90000"/>
                        </a:lnSpc>
                        <a:spcBef>
                          <a:spcPct val="0"/>
                        </a:spcBef>
                        <a:spcAft>
                          <a:spcPct val="0"/>
                        </a:spcAft>
                        <a:buClrTx/>
                        <a:buSzTx/>
                        <a:buFontTx/>
                        <a:buChar char="•"/>
                        <a:tabLst/>
                      </a:pPr>
                      <a:r>
                        <a:rPr kumimoji="0" lang="en-GB" sz="2000" b="0" i="0" u="none" strike="noStrike" cap="none" normalizeH="0" baseline="0" smtClean="0">
                          <a:ln>
                            <a:noFill/>
                          </a:ln>
                          <a:solidFill>
                            <a:schemeClr val="bg1"/>
                          </a:solidFill>
                          <a:effectLst/>
                          <a:latin typeface="Arial" charset="0"/>
                          <a:cs typeface="Arial" charset="0"/>
                        </a:rPr>
                        <a:t>To determine the impact of PBT2 on cognitive activity associated with early AD</a:t>
                      </a:r>
                    </a:p>
                    <a:p>
                      <a:pPr marL="355600" marR="0" lvl="0" indent="-355600" algn="l" defTabSz="914400" rtl="0" eaLnBrk="1" fontAlgn="base" latinLnBrk="0" hangingPunct="1">
                        <a:lnSpc>
                          <a:spcPct val="90000"/>
                        </a:lnSpc>
                        <a:spcBef>
                          <a:spcPct val="0"/>
                        </a:spcBef>
                        <a:spcAft>
                          <a:spcPct val="0"/>
                        </a:spcAft>
                        <a:buClrTx/>
                        <a:buSzTx/>
                        <a:buFontTx/>
                        <a:buChar char="•"/>
                        <a:tabLst/>
                      </a:pPr>
                      <a:endParaRPr kumimoji="0" lang="en-US" sz="2000" b="0" i="0" u="none" strike="noStrike" cap="none" normalizeH="0" baseline="0" smtClean="0">
                        <a:ln>
                          <a:noFill/>
                        </a:ln>
                        <a:solidFill>
                          <a:schemeClr val="bg1"/>
                        </a:solidFill>
                        <a:effectLst/>
                        <a:latin typeface="Arial" charset="0"/>
                        <a:cs typeface="Arial"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1600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2"/>
                          </a:solidFill>
                          <a:effectLst/>
                          <a:latin typeface="Arial" charset="0"/>
                          <a:cs typeface="Arial" charset="0"/>
                        </a:rPr>
                        <a:t>Key Patient Selection Criteria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355600" marR="0" lvl="0" indent="-355600" algn="l" defTabSz="914400" rtl="0" eaLnBrk="1" fontAlgn="base" latinLnBrk="0" hangingPunct="1">
                        <a:lnSpc>
                          <a:spcPct val="90000"/>
                        </a:lnSpc>
                        <a:spcBef>
                          <a:spcPct val="0"/>
                        </a:spcBef>
                        <a:spcAft>
                          <a:spcPct val="0"/>
                        </a:spcAft>
                        <a:buClrTx/>
                        <a:buSzTx/>
                        <a:buFontTx/>
                        <a:buChar char="•"/>
                        <a:tabLst/>
                      </a:pPr>
                      <a:r>
                        <a:rPr kumimoji="0" lang="en-US" sz="2000" b="0" i="0" u="none" strike="noStrike" cap="none" normalizeH="0" baseline="0" smtClean="0">
                          <a:ln>
                            <a:noFill/>
                          </a:ln>
                          <a:solidFill>
                            <a:schemeClr val="bg1"/>
                          </a:solidFill>
                          <a:effectLst/>
                          <a:latin typeface="Arial" charset="0"/>
                          <a:cs typeface="Arial" charset="0"/>
                        </a:rPr>
                        <a:t>NINCDS/ADRDA criteria for probable AD </a:t>
                      </a:r>
                    </a:p>
                    <a:p>
                      <a:pPr marL="355600" marR="0" lvl="0" indent="-355600" algn="l" defTabSz="914400" rtl="0" eaLnBrk="1" fontAlgn="base" latinLnBrk="0" hangingPunct="1">
                        <a:lnSpc>
                          <a:spcPct val="90000"/>
                        </a:lnSpc>
                        <a:spcBef>
                          <a:spcPct val="0"/>
                        </a:spcBef>
                        <a:spcAft>
                          <a:spcPct val="0"/>
                        </a:spcAft>
                        <a:buClrTx/>
                        <a:buSzTx/>
                        <a:buFontTx/>
                        <a:buChar char="•"/>
                        <a:tabLst/>
                      </a:pPr>
                      <a:r>
                        <a:rPr kumimoji="0" lang="en-GB" sz="2000" b="0" i="0" u="none" strike="noStrike" cap="none" normalizeH="0" baseline="0" smtClean="0">
                          <a:ln>
                            <a:noFill/>
                          </a:ln>
                          <a:solidFill>
                            <a:schemeClr val="bg1"/>
                          </a:solidFill>
                          <a:effectLst/>
                          <a:latin typeface="Arial" charset="0"/>
                          <a:cs typeface="Arial" charset="0"/>
                        </a:rPr>
                        <a:t>MMSE 20 - 26 or ADAS-cog 10 - 25</a:t>
                      </a:r>
                      <a:r>
                        <a:rPr kumimoji="0" lang="en-GB" sz="2400" b="0" i="0" u="none" strike="noStrike" cap="none" normalizeH="0" baseline="0" smtClean="0">
                          <a:ln>
                            <a:noFill/>
                          </a:ln>
                          <a:solidFill>
                            <a:schemeClr val="bg1"/>
                          </a:solidFill>
                          <a:effectLst/>
                          <a:latin typeface="Arial" charset="0"/>
                          <a:cs typeface="Arial" charset="0"/>
                        </a:rPr>
                        <a:t> </a:t>
                      </a:r>
                    </a:p>
                    <a:p>
                      <a:pPr marL="355600" marR="0" lvl="0" indent="-355600" algn="l" defTabSz="914400" rtl="0" eaLnBrk="1" fontAlgn="base" latinLnBrk="0" hangingPunct="1">
                        <a:lnSpc>
                          <a:spcPct val="90000"/>
                        </a:lnSpc>
                        <a:spcBef>
                          <a:spcPct val="0"/>
                        </a:spcBef>
                        <a:spcAft>
                          <a:spcPct val="0"/>
                        </a:spcAft>
                        <a:buClrTx/>
                        <a:buSzTx/>
                        <a:buFontTx/>
                        <a:buChar char="•"/>
                        <a:tabLst/>
                      </a:pPr>
                      <a:r>
                        <a:rPr kumimoji="0" lang="en-GB" sz="2000" b="0" i="0" u="none" strike="noStrike" cap="none" normalizeH="0" baseline="0" smtClean="0">
                          <a:ln>
                            <a:noFill/>
                          </a:ln>
                          <a:solidFill>
                            <a:schemeClr val="bg1"/>
                          </a:solidFill>
                          <a:effectLst/>
                          <a:latin typeface="Arial" charset="0"/>
                          <a:cs typeface="Arial" charset="0"/>
                        </a:rPr>
                        <a:t>Stable AChEI for &gt; 4 months with clinical evidence of deterioration</a:t>
                      </a:r>
                    </a:p>
                    <a:p>
                      <a:pPr marL="355600" marR="0" lvl="0" indent="-355600" algn="l" defTabSz="914400" rtl="0" eaLnBrk="1" fontAlgn="base" latinLnBrk="0" hangingPunct="1">
                        <a:lnSpc>
                          <a:spcPct val="90000"/>
                        </a:lnSpc>
                        <a:spcBef>
                          <a:spcPct val="0"/>
                        </a:spcBef>
                        <a:spcAft>
                          <a:spcPct val="0"/>
                        </a:spcAft>
                        <a:buClrTx/>
                        <a:buSzTx/>
                        <a:buFontTx/>
                        <a:buChar char="•"/>
                        <a:tabLst/>
                      </a:pPr>
                      <a:r>
                        <a:rPr kumimoji="0" lang="en-GB" sz="2000" b="0" i="0" u="none" strike="noStrike" cap="none" normalizeH="0" baseline="0" smtClean="0">
                          <a:ln>
                            <a:noFill/>
                          </a:ln>
                          <a:solidFill>
                            <a:schemeClr val="bg1"/>
                          </a:solidFill>
                          <a:effectLst/>
                          <a:latin typeface="Arial" charset="0"/>
                          <a:cs typeface="Arial" charset="0"/>
                        </a:rPr>
                        <a:t>Memantine excluded</a:t>
                      </a:r>
                      <a:endParaRPr kumimoji="0" lang="en-US" sz="2000" b="0" i="0" u="none" strike="noStrike" cap="none" normalizeH="0" baseline="0" smtClean="0">
                        <a:ln>
                          <a:noFill/>
                        </a:ln>
                        <a:solidFill>
                          <a:schemeClr val="bg1"/>
                        </a:solidFill>
                        <a:effectLst/>
                        <a:latin typeface="Arial" charset="0"/>
                        <a:cs typeface="Arial"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shadeToTitle="1">
        <a:solidFill>
          <a:schemeClr val="accent1">
            <a:lumMod val="75000"/>
          </a:schemeClr>
        </a:solidFill>
        <a:effectLst/>
      </p:bgPr>
    </p:bg>
    <p:spTree>
      <p:nvGrpSpPr>
        <p:cNvPr id="1" name=""/>
        <p:cNvGrpSpPr/>
        <p:nvPr/>
      </p:nvGrpSpPr>
      <p:grpSpPr>
        <a:xfrm>
          <a:off x="0" y="0"/>
          <a:ext cx="0" cy="0"/>
          <a:chOff x="0" y="0"/>
          <a:chExt cx="0" cy="0"/>
        </a:xfrm>
      </p:grpSpPr>
      <p:sp>
        <p:nvSpPr>
          <p:cNvPr id="81922" name="Slide Number Placeholder 3"/>
          <p:cNvSpPr txBox="1">
            <a:spLocks noGrp="1"/>
          </p:cNvSpPr>
          <p:nvPr/>
        </p:nvSpPr>
        <p:spPr bwMode="auto">
          <a:xfrm>
            <a:off x="6553200" y="6248400"/>
            <a:ext cx="2133600" cy="457200"/>
          </a:xfrm>
          <a:prstGeom prst="rect">
            <a:avLst/>
          </a:prstGeom>
          <a:noFill/>
          <a:ln w="9525">
            <a:noFill/>
            <a:miter lim="800000"/>
            <a:headEnd/>
            <a:tailEnd/>
          </a:ln>
        </p:spPr>
        <p:txBody>
          <a:bodyPr anchor="b"/>
          <a:lstStyle/>
          <a:p>
            <a:pPr algn="r"/>
            <a:fld id="{2432EB81-9D97-4C80-B547-BE22C9586619}" type="slidenum">
              <a:rPr lang="en-US" sz="1200">
                <a:latin typeface="Arial Black" pitchFamily="34" charset="0"/>
              </a:rPr>
              <a:pPr algn="r"/>
              <a:t>69</a:t>
            </a:fld>
            <a:endParaRPr lang="en-US" sz="1200">
              <a:latin typeface="Arial Black" pitchFamily="34" charset="0"/>
            </a:endParaRPr>
          </a:p>
        </p:txBody>
      </p:sp>
      <p:sp>
        <p:nvSpPr>
          <p:cNvPr id="124931" name="Rectangle 4"/>
          <p:cNvSpPr>
            <a:spLocks noGrp="1" noChangeArrowheads="1"/>
          </p:cNvSpPr>
          <p:nvPr>
            <p:ph type="title" idx="4294967295"/>
          </p:nvPr>
        </p:nvSpPr>
        <p:spPr>
          <a:xfrm>
            <a:off x="431800" y="536575"/>
            <a:ext cx="8521700" cy="579438"/>
          </a:xfrm>
        </p:spPr>
        <p:txBody>
          <a:bodyPr/>
          <a:lstStyle/>
          <a:p>
            <a:pPr>
              <a:defRPr/>
            </a:pPr>
            <a:r>
              <a:rPr lang="en-US" sz="3200" smtClean="0"/>
              <a:t>Flowchart of Patient Enrollment &amp; Completion</a:t>
            </a:r>
          </a:p>
        </p:txBody>
      </p:sp>
      <p:sp>
        <p:nvSpPr>
          <p:cNvPr id="81924" name="Text Box 8"/>
          <p:cNvSpPr txBox="1">
            <a:spLocks noChangeArrowheads="1"/>
          </p:cNvSpPr>
          <p:nvPr/>
        </p:nvSpPr>
        <p:spPr bwMode="auto">
          <a:xfrm>
            <a:off x="5449888" y="2301875"/>
            <a:ext cx="3322637" cy="496888"/>
          </a:xfrm>
          <a:prstGeom prst="rect">
            <a:avLst/>
          </a:prstGeom>
          <a:noFill/>
          <a:ln w="9525">
            <a:solidFill>
              <a:schemeClr val="tx1"/>
            </a:solidFill>
            <a:miter lim="800000"/>
            <a:headEnd/>
            <a:tailEnd/>
          </a:ln>
        </p:spPr>
        <p:txBody>
          <a:bodyPr>
            <a:spAutoFit/>
          </a:bodyPr>
          <a:lstStyle/>
          <a:p>
            <a:pPr algn="ctr"/>
            <a:r>
              <a:rPr lang="en-US" sz="1400">
                <a:solidFill>
                  <a:schemeClr val="bg1"/>
                </a:solidFill>
              </a:rPr>
              <a:t>Excluded (n=10)</a:t>
            </a:r>
          </a:p>
          <a:p>
            <a:pPr algn="ctr"/>
            <a:r>
              <a:rPr lang="en-US" sz="1200" i="1">
                <a:solidFill>
                  <a:schemeClr val="bg1"/>
                </a:solidFill>
              </a:rPr>
              <a:t>Did not meet entry criteria (n=10)</a:t>
            </a:r>
          </a:p>
        </p:txBody>
      </p:sp>
      <p:sp>
        <p:nvSpPr>
          <p:cNvPr id="81925" name="Rectangle 15"/>
          <p:cNvSpPr>
            <a:spLocks noChangeArrowheads="1"/>
          </p:cNvSpPr>
          <p:nvPr/>
        </p:nvSpPr>
        <p:spPr bwMode="auto">
          <a:xfrm>
            <a:off x="203200" y="4241800"/>
            <a:ext cx="2806700" cy="2298700"/>
          </a:xfrm>
          <a:prstGeom prst="rect">
            <a:avLst/>
          </a:prstGeom>
          <a:solidFill>
            <a:srgbClr val="FF99FF"/>
          </a:solidFill>
          <a:ln w="9525">
            <a:solidFill>
              <a:schemeClr val="tx1"/>
            </a:solidFill>
            <a:miter lim="800000"/>
            <a:headEnd/>
            <a:tailEnd/>
          </a:ln>
        </p:spPr>
        <p:txBody>
          <a:bodyPr wrap="none" anchor="ctr"/>
          <a:lstStyle/>
          <a:p>
            <a:pPr algn="ctr"/>
            <a:r>
              <a:rPr lang="en-US" b="1">
                <a:solidFill>
                  <a:srgbClr val="000000"/>
                </a:solidFill>
              </a:rPr>
              <a:t>Placebo (n=29)</a:t>
            </a:r>
          </a:p>
          <a:p>
            <a:pPr algn="ctr"/>
            <a:endParaRPr lang="en-US" i="1">
              <a:solidFill>
                <a:srgbClr val="000000"/>
              </a:solidFill>
            </a:endParaRPr>
          </a:p>
          <a:p>
            <a:pPr algn="ctr"/>
            <a:r>
              <a:rPr lang="en-US" i="1">
                <a:solidFill>
                  <a:srgbClr val="000000"/>
                </a:solidFill>
              </a:rPr>
              <a:t> Withdrawal (n=1)</a:t>
            </a:r>
          </a:p>
          <a:p>
            <a:pPr algn="ctr"/>
            <a:r>
              <a:rPr lang="en-US" i="1">
                <a:solidFill>
                  <a:srgbClr val="000000"/>
                </a:solidFill>
              </a:rPr>
              <a:t>  ineligible</a:t>
            </a:r>
          </a:p>
          <a:p>
            <a:pPr algn="ctr"/>
            <a:endParaRPr lang="en-US" b="1" i="1">
              <a:solidFill>
                <a:srgbClr val="000000"/>
              </a:solidFill>
            </a:endParaRPr>
          </a:p>
          <a:p>
            <a:pPr algn="ctr"/>
            <a:r>
              <a:rPr lang="en-US" b="1">
                <a:solidFill>
                  <a:srgbClr val="000000"/>
                </a:solidFill>
              </a:rPr>
              <a:t>Completed (n=28)</a:t>
            </a:r>
            <a:endParaRPr lang="en-GB" b="1">
              <a:solidFill>
                <a:srgbClr val="000000"/>
              </a:solidFill>
            </a:endParaRPr>
          </a:p>
        </p:txBody>
      </p:sp>
      <p:sp>
        <p:nvSpPr>
          <p:cNvPr id="81926" name="Rectangle 16"/>
          <p:cNvSpPr>
            <a:spLocks noChangeArrowheads="1"/>
          </p:cNvSpPr>
          <p:nvPr/>
        </p:nvSpPr>
        <p:spPr bwMode="auto">
          <a:xfrm>
            <a:off x="3149600" y="4254500"/>
            <a:ext cx="2806700" cy="2300288"/>
          </a:xfrm>
          <a:prstGeom prst="rect">
            <a:avLst/>
          </a:prstGeom>
          <a:solidFill>
            <a:srgbClr val="00FF00"/>
          </a:solidFill>
          <a:ln w="9525">
            <a:solidFill>
              <a:schemeClr val="tx1"/>
            </a:solidFill>
            <a:miter lim="800000"/>
            <a:headEnd/>
            <a:tailEnd/>
          </a:ln>
        </p:spPr>
        <p:txBody>
          <a:bodyPr wrap="none" anchor="ctr"/>
          <a:lstStyle/>
          <a:p>
            <a:pPr algn="ctr"/>
            <a:r>
              <a:rPr lang="en-US" b="1">
                <a:solidFill>
                  <a:srgbClr val="000000"/>
                </a:solidFill>
              </a:rPr>
              <a:t>PBT2 50mg (n=29)</a:t>
            </a:r>
          </a:p>
          <a:p>
            <a:pPr algn="ctr"/>
            <a:endParaRPr lang="en-US" i="1">
              <a:solidFill>
                <a:srgbClr val="000000"/>
              </a:solidFill>
            </a:endParaRPr>
          </a:p>
          <a:p>
            <a:pPr algn="ctr"/>
            <a:r>
              <a:rPr lang="en-US" i="1">
                <a:solidFill>
                  <a:srgbClr val="000000"/>
                </a:solidFill>
              </a:rPr>
              <a:t> Withdrawal (n=1)</a:t>
            </a:r>
          </a:p>
          <a:p>
            <a:pPr algn="ctr"/>
            <a:r>
              <a:rPr lang="en-US" i="1">
                <a:solidFill>
                  <a:srgbClr val="000000"/>
                </a:solidFill>
              </a:rPr>
              <a:t>  ineligible</a:t>
            </a:r>
          </a:p>
          <a:p>
            <a:pPr algn="ctr"/>
            <a:r>
              <a:rPr lang="en-US" i="1">
                <a:solidFill>
                  <a:srgbClr val="000000"/>
                </a:solidFill>
              </a:rPr>
              <a:t>(excluded medication)</a:t>
            </a:r>
          </a:p>
          <a:p>
            <a:pPr algn="ctr"/>
            <a:endParaRPr lang="en-US" b="1" i="1">
              <a:solidFill>
                <a:srgbClr val="000000"/>
              </a:solidFill>
            </a:endParaRPr>
          </a:p>
          <a:p>
            <a:pPr algn="ctr"/>
            <a:r>
              <a:rPr lang="en-US" b="1">
                <a:solidFill>
                  <a:srgbClr val="000000"/>
                </a:solidFill>
              </a:rPr>
              <a:t>Completed (n=28)</a:t>
            </a:r>
            <a:endParaRPr lang="en-GB" b="1">
              <a:solidFill>
                <a:srgbClr val="000000"/>
              </a:solidFill>
            </a:endParaRPr>
          </a:p>
        </p:txBody>
      </p:sp>
      <p:sp>
        <p:nvSpPr>
          <p:cNvPr id="81927" name="Rectangle 18"/>
          <p:cNvSpPr>
            <a:spLocks noChangeArrowheads="1"/>
          </p:cNvSpPr>
          <p:nvPr/>
        </p:nvSpPr>
        <p:spPr bwMode="auto">
          <a:xfrm>
            <a:off x="6134100" y="4267200"/>
            <a:ext cx="2806700" cy="2300288"/>
          </a:xfrm>
          <a:prstGeom prst="rect">
            <a:avLst/>
          </a:prstGeom>
          <a:solidFill>
            <a:schemeClr val="accent1"/>
          </a:solidFill>
          <a:ln w="9525">
            <a:solidFill>
              <a:schemeClr val="tx1"/>
            </a:solidFill>
            <a:miter lim="800000"/>
            <a:headEnd/>
            <a:tailEnd/>
          </a:ln>
        </p:spPr>
        <p:txBody>
          <a:bodyPr wrap="none" anchor="ctr"/>
          <a:lstStyle/>
          <a:p>
            <a:pPr algn="ctr"/>
            <a:r>
              <a:rPr lang="en-US" b="1">
                <a:solidFill>
                  <a:srgbClr val="000000"/>
                </a:solidFill>
              </a:rPr>
              <a:t>PBT2 250mg (n=29)</a:t>
            </a:r>
          </a:p>
          <a:p>
            <a:pPr algn="ctr"/>
            <a:endParaRPr lang="en-US" i="1">
              <a:solidFill>
                <a:srgbClr val="000000"/>
              </a:solidFill>
            </a:endParaRPr>
          </a:p>
          <a:p>
            <a:pPr algn="ctr"/>
            <a:r>
              <a:rPr lang="en-US">
                <a:solidFill>
                  <a:srgbClr val="000000"/>
                </a:solidFill>
              </a:rPr>
              <a:t> </a:t>
            </a:r>
            <a:r>
              <a:rPr lang="en-US" i="1">
                <a:solidFill>
                  <a:srgbClr val="000000"/>
                </a:solidFill>
              </a:rPr>
              <a:t>Withdrawal (n=2)</a:t>
            </a:r>
          </a:p>
          <a:p>
            <a:pPr algn="ctr"/>
            <a:r>
              <a:rPr lang="en-US" i="1">
                <a:solidFill>
                  <a:srgbClr val="000000"/>
                </a:solidFill>
              </a:rPr>
              <a:t>  (Carer illness; </a:t>
            </a:r>
          </a:p>
          <a:p>
            <a:pPr algn="ctr"/>
            <a:r>
              <a:rPr lang="en-US" i="1">
                <a:solidFill>
                  <a:srgbClr val="000000"/>
                </a:solidFill>
              </a:rPr>
              <a:t>noncompliance)</a:t>
            </a:r>
          </a:p>
          <a:p>
            <a:pPr algn="ctr"/>
            <a:endParaRPr lang="en-US" i="1">
              <a:solidFill>
                <a:srgbClr val="000000"/>
              </a:solidFill>
            </a:endParaRPr>
          </a:p>
          <a:p>
            <a:pPr algn="ctr"/>
            <a:r>
              <a:rPr lang="en-US" b="1">
                <a:solidFill>
                  <a:srgbClr val="000000"/>
                </a:solidFill>
              </a:rPr>
              <a:t>Completed (n=27)</a:t>
            </a:r>
          </a:p>
        </p:txBody>
      </p:sp>
      <p:sp>
        <p:nvSpPr>
          <p:cNvPr id="81928" name="Rectangle 19"/>
          <p:cNvSpPr>
            <a:spLocks noChangeArrowheads="1"/>
          </p:cNvSpPr>
          <p:nvPr/>
        </p:nvSpPr>
        <p:spPr bwMode="auto">
          <a:xfrm>
            <a:off x="2755900" y="1435100"/>
            <a:ext cx="3606800" cy="571500"/>
          </a:xfrm>
          <a:prstGeom prst="rect">
            <a:avLst/>
          </a:prstGeom>
          <a:noFill/>
          <a:ln w="9525">
            <a:solidFill>
              <a:schemeClr val="tx1"/>
            </a:solidFill>
            <a:miter lim="800000"/>
            <a:headEnd/>
            <a:tailEnd/>
          </a:ln>
        </p:spPr>
        <p:txBody>
          <a:bodyPr wrap="none" anchor="ctr"/>
          <a:lstStyle/>
          <a:p>
            <a:pPr algn="ctr"/>
            <a:r>
              <a:rPr lang="en-US" b="1">
                <a:solidFill>
                  <a:schemeClr val="bg1"/>
                </a:solidFill>
              </a:rPr>
              <a:t>Assessed for Eligibility (n=88)</a:t>
            </a:r>
            <a:endParaRPr lang="en-US" i="1">
              <a:solidFill>
                <a:schemeClr val="bg1"/>
              </a:solidFill>
            </a:endParaRPr>
          </a:p>
        </p:txBody>
      </p:sp>
      <p:sp>
        <p:nvSpPr>
          <p:cNvPr id="81929" name="Rectangle 20"/>
          <p:cNvSpPr>
            <a:spLocks noChangeArrowheads="1"/>
          </p:cNvSpPr>
          <p:nvPr/>
        </p:nvSpPr>
        <p:spPr bwMode="auto">
          <a:xfrm>
            <a:off x="2755900" y="3111500"/>
            <a:ext cx="3606800" cy="571500"/>
          </a:xfrm>
          <a:prstGeom prst="rect">
            <a:avLst/>
          </a:prstGeom>
          <a:noFill/>
          <a:ln w="9525">
            <a:solidFill>
              <a:schemeClr val="tx1"/>
            </a:solidFill>
            <a:miter lim="800000"/>
            <a:headEnd/>
            <a:tailEnd/>
          </a:ln>
        </p:spPr>
        <p:txBody>
          <a:bodyPr wrap="none" anchor="ctr"/>
          <a:lstStyle/>
          <a:p>
            <a:pPr algn="ctr"/>
            <a:r>
              <a:rPr lang="en-US" b="1">
                <a:solidFill>
                  <a:schemeClr val="bg1"/>
                </a:solidFill>
              </a:rPr>
              <a:t>Randomised (n=78)</a:t>
            </a:r>
            <a:endParaRPr lang="en-US" i="1">
              <a:solidFill>
                <a:schemeClr val="bg1"/>
              </a:solidFill>
            </a:endParaRPr>
          </a:p>
        </p:txBody>
      </p:sp>
      <p:cxnSp>
        <p:nvCxnSpPr>
          <p:cNvPr id="81930" name="AutoShape 21"/>
          <p:cNvCxnSpPr>
            <a:cxnSpLocks noChangeShapeType="1"/>
            <a:stCxn id="81928" idx="2"/>
            <a:endCxn id="81929" idx="0"/>
          </p:cNvCxnSpPr>
          <p:nvPr/>
        </p:nvCxnSpPr>
        <p:spPr bwMode="auto">
          <a:xfrm>
            <a:off x="4559300" y="2006600"/>
            <a:ext cx="0" cy="1104900"/>
          </a:xfrm>
          <a:prstGeom prst="straightConnector1">
            <a:avLst/>
          </a:prstGeom>
          <a:noFill/>
          <a:ln w="9525">
            <a:solidFill>
              <a:schemeClr val="tx1"/>
            </a:solidFill>
            <a:round/>
            <a:headEnd/>
            <a:tailEnd type="triangle" w="med" len="med"/>
          </a:ln>
        </p:spPr>
      </p:cxnSp>
      <p:cxnSp>
        <p:nvCxnSpPr>
          <p:cNvPr id="81931" name="AutoShape 23"/>
          <p:cNvCxnSpPr>
            <a:cxnSpLocks noChangeShapeType="1"/>
            <a:stCxn id="81929" idx="2"/>
            <a:endCxn id="81926" idx="0"/>
          </p:cNvCxnSpPr>
          <p:nvPr/>
        </p:nvCxnSpPr>
        <p:spPr bwMode="auto">
          <a:xfrm flipH="1">
            <a:off x="4552950" y="3683000"/>
            <a:ext cx="6350" cy="571500"/>
          </a:xfrm>
          <a:prstGeom prst="straightConnector1">
            <a:avLst/>
          </a:prstGeom>
          <a:noFill/>
          <a:ln w="9525">
            <a:solidFill>
              <a:schemeClr val="tx1"/>
            </a:solidFill>
            <a:round/>
            <a:headEnd/>
            <a:tailEnd type="triangle" w="med" len="med"/>
          </a:ln>
        </p:spPr>
      </p:cxnSp>
      <p:cxnSp>
        <p:nvCxnSpPr>
          <p:cNvPr id="81932" name="AutoShape 24"/>
          <p:cNvCxnSpPr>
            <a:cxnSpLocks noChangeShapeType="1"/>
            <a:stCxn id="81929" idx="2"/>
            <a:endCxn id="81927" idx="0"/>
          </p:cNvCxnSpPr>
          <p:nvPr/>
        </p:nvCxnSpPr>
        <p:spPr bwMode="auto">
          <a:xfrm>
            <a:off x="4559300" y="3683000"/>
            <a:ext cx="2978150" cy="584200"/>
          </a:xfrm>
          <a:prstGeom prst="straightConnector1">
            <a:avLst/>
          </a:prstGeom>
          <a:noFill/>
          <a:ln w="9525">
            <a:solidFill>
              <a:schemeClr val="tx1"/>
            </a:solidFill>
            <a:round/>
            <a:headEnd/>
            <a:tailEnd type="triangle" w="med" len="med"/>
          </a:ln>
        </p:spPr>
      </p:cxnSp>
      <p:cxnSp>
        <p:nvCxnSpPr>
          <p:cNvPr id="81933" name="AutoShape 25"/>
          <p:cNvCxnSpPr>
            <a:cxnSpLocks noChangeShapeType="1"/>
            <a:stCxn id="81929" idx="2"/>
            <a:endCxn id="81925" idx="0"/>
          </p:cNvCxnSpPr>
          <p:nvPr/>
        </p:nvCxnSpPr>
        <p:spPr bwMode="auto">
          <a:xfrm flipH="1">
            <a:off x="1606550" y="3683000"/>
            <a:ext cx="2952750" cy="558800"/>
          </a:xfrm>
          <a:prstGeom prst="straightConnector1">
            <a:avLst/>
          </a:prstGeom>
          <a:noFill/>
          <a:ln w="9525">
            <a:solidFill>
              <a:schemeClr val="tx1"/>
            </a:solidFill>
            <a:round/>
            <a:headEnd/>
            <a:tailEnd type="triangle" w="med" len="med"/>
          </a:ln>
        </p:spPr>
      </p:cxnSp>
      <p:cxnSp>
        <p:nvCxnSpPr>
          <p:cNvPr id="81934" name="AutoShape 26"/>
          <p:cNvCxnSpPr>
            <a:cxnSpLocks noChangeShapeType="1"/>
            <a:stCxn id="81928" idx="2"/>
            <a:endCxn id="81924" idx="1"/>
          </p:cNvCxnSpPr>
          <p:nvPr/>
        </p:nvCxnSpPr>
        <p:spPr bwMode="auto">
          <a:xfrm rot="16200000" flipH="1">
            <a:off x="4732337" y="1833563"/>
            <a:ext cx="544513" cy="890588"/>
          </a:xfrm>
          <a:prstGeom prst="bentConnector2">
            <a:avLst/>
          </a:prstGeom>
          <a:noFill/>
          <a:ln w="9525">
            <a:solidFill>
              <a:schemeClr val="tx1"/>
            </a:solidFill>
            <a:miter lim="800000"/>
            <a:headEnd/>
            <a:tailEnd type="triangle" w="med" len="med"/>
          </a:ln>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rrowheads="1"/>
          </p:cNvPicPr>
          <p:nvPr/>
        </p:nvPicPr>
        <p:blipFill>
          <a:blip r:embed="rId3" cstate="print"/>
          <a:srcRect/>
          <a:stretch>
            <a:fillRect/>
          </a:stretch>
        </p:blipFill>
        <p:spPr bwMode="auto">
          <a:xfrm>
            <a:off x="1312863" y="719138"/>
            <a:ext cx="6511925" cy="5411787"/>
          </a:xfrm>
          <a:prstGeom prst="rect">
            <a:avLst/>
          </a:prstGeom>
          <a:noFill/>
          <a:ln w="9525">
            <a:noFill/>
            <a:miter lim="800000"/>
            <a:headEnd/>
            <a:tailEnd/>
          </a:ln>
        </p:spPr>
      </p:pic>
      <p:sp>
        <p:nvSpPr>
          <p:cNvPr id="18435" name="Rectangle 3"/>
          <p:cNvSpPr>
            <a:spLocks noChangeArrowheads="1"/>
          </p:cNvSpPr>
          <p:nvPr/>
        </p:nvSpPr>
        <p:spPr bwMode="auto">
          <a:xfrm>
            <a:off x="133350" y="122238"/>
            <a:ext cx="2305050" cy="1739900"/>
          </a:xfrm>
          <a:prstGeom prst="rect">
            <a:avLst/>
          </a:prstGeom>
          <a:noFill/>
          <a:ln w="9525">
            <a:noFill/>
            <a:miter lim="800000"/>
            <a:headEnd/>
            <a:tailEnd/>
          </a:ln>
        </p:spPr>
        <p:txBody>
          <a:bodyPr lIns="92075" tIns="46038" rIns="92075" bIns="46038">
            <a:spAutoFit/>
          </a:bodyPr>
          <a:lstStyle/>
          <a:p>
            <a:pPr eaLnBrk="0" hangingPunct="0"/>
            <a:r>
              <a:rPr lang="en-GB">
                <a:solidFill>
                  <a:srgbClr val="FFFF00"/>
                </a:solidFill>
                <a:latin typeface="Times New Roman" pitchFamily="18" charset="0"/>
              </a:rPr>
              <a:t>Early AD</a:t>
            </a:r>
          </a:p>
          <a:p>
            <a:pPr eaLnBrk="0" hangingPunct="0"/>
            <a:r>
              <a:rPr lang="en-GB">
                <a:solidFill>
                  <a:srgbClr val="FFFF00"/>
                </a:solidFill>
                <a:latin typeface="Times New Roman" pitchFamily="18" charset="0"/>
              </a:rPr>
              <a:t>Scan 2 - Scan 1</a:t>
            </a:r>
          </a:p>
          <a:p>
            <a:pPr eaLnBrk="0" hangingPunct="0"/>
            <a:r>
              <a:rPr lang="en-GB">
                <a:solidFill>
                  <a:srgbClr val="FFFF00"/>
                </a:solidFill>
                <a:latin typeface="Times New Roman" pitchFamily="18" charset="0"/>
              </a:rPr>
              <a:t>1 year interval</a:t>
            </a:r>
          </a:p>
          <a:p>
            <a:pPr eaLnBrk="0" hangingPunct="0"/>
            <a:endParaRPr lang="en-GB">
              <a:solidFill>
                <a:srgbClr val="FFFF00"/>
              </a:solidFill>
              <a:latin typeface="Times New Roman" pitchFamily="18" charset="0"/>
            </a:endParaRPr>
          </a:p>
          <a:p>
            <a:pPr eaLnBrk="0" hangingPunct="0"/>
            <a:r>
              <a:rPr lang="en-GB">
                <a:solidFill>
                  <a:srgbClr val="FFFF00"/>
                </a:solidFill>
                <a:latin typeface="Times New Roman" pitchFamily="18" charset="0"/>
              </a:rPr>
              <a:t>Red shows loss of brain tissue</a:t>
            </a:r>
          </a:p>
        </p:txBody>
      </p:sp>
      <p:sp>
        <p:nvSpPr>
          <p:cNvPr id="18436" name="Text Box 4"/>
          <p:cNvSpPr txBox="1">
            <a:spLocks noChangeArrowheads="1"/>
          </p:cNvSpPr>
          <p:nvPr/>
        </p:nvSpPr>
        <p:spPr bwMode="auto">
          <a:xfrm>
            <a:off x="5486400" y="6324600"/>
            <a:ext cx="3657600" cy="457200"/>
          </a:xfrm>
          <a:prstGeom prst="rect">
            <a:avLst/>
          </a:prstGeom>
          <a:noFill/>
          <a:ln w="9525">
            <a:noFill/>
            <a:miter lim="800000"/>
            <a:headEnd/>
            <a:tailEnd/>
          </a:ln>
        </p:spPr>
        <p:txBody>
          <a:bodyPr>
            <a:spAutoFit/>
          </a:bodyPr>
          <a:lstStyle/>
          <a:p>
            <a:pPr algn="r">
              <a:spcBef>
                <a:spcPct val="50000"/>
              </a:spcBef>
            </a:pPr>
            <a:r>
              <a:rPr lang="en-GB" sz="2400">
                <a:solidFill>
                  <a:srgbClr val="FFFF00"/>
                </a:solidFill>
                <a:latin typeface="Times New Roman" pitchFamily="18" charset="0"/>
              </a:rPr>
              <a:t>Nick Fox  - IoN, UCL</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2"/>
          <p:cNvSpPr txBox="1">
            <a:spLocks noGrp="1"/>
          </p:cNvSpPr>
          <p:nvPr/>
        </p:nvSpPr>
        <p:spPr bwMode="auto">
          <a:xfrm>
            <a:off x="6553200" y="6248400"/>
            <a:ext cx="2133600" cy="457200"/>
          </a:xfrm>
          <a:prstGeom prst="rect">
            <a:avLst/>
          </a:prstGeom>
          <a:noFill/>
          <a:ln w="9525">
            <a:noFill/>
            <a:miter lim="800000"/>
            <a:headEnd/>
            <a:tailEnd/>
          </a:ln>
        </p:spPr>
        <p:txBody>
          <a:bodyPr anchor="b"/>
          <a:lstStyle/>
          <a:p>
            <a:pPr algn="r"/>
            <a:fld id="{C0D4A5AC-3AB0-4F35-975B-14F5BCA58F6F}" type="slidenum">
              <a:rPr lang="en-US" sz="1200">
                <a:latin typeface="Arial Black" pitchFamily="34" charset="0"/>
              </a:rPr>
              <a:pPr algn="r"/>
              <a:t>70</a:t>
            </a:fld>
            <a:endParaRPr lang="en-US" sz="1200">
              <a:latin typeface="Arial Black" pitchFamily="34" charset="0"/>
            </a:endParaRPr>
          </a:p>
        </p:txBody>
      </p:sp>
      <p:sp>
        <p:nvSpPr>
          <p:cNvPr id="126979" name="Rectangle 2"/>
          <p:cNvSpPr>
            <a:spLocks noGrp="1" noChangeArrowheads="1"/>
          </p:cNvSpPr>
          <p:nvPr>
            <p:ph type="title" idx="4294967295"/>
          </p:nvPr>
        </p:nvSpPr>
        <p:spPr>
          <a:xfrm>
            <a:off x="927100" y="454025"/>
            <a:ext cx="7192963" cy="501650"/>
          </a:xfrm>
        </p:spPr>
        <p:txBody>
          <a:bodyPr anchor="b"/>
          <a:lstStyle/>
          <a:p>
            <a:pPr>
              <a:defRPr/>
            </a:pPr>
            <a:r>
              <a:rPr lang="en-US" sz="3200" smtClean="0"/>
              <a:t>Baseline Patient Characteristics</a:t>
            </a:r>
          </a:p>
        </p:txBody>
      </p:sp>
      <p:graphicFrame>
        <p:nvGraphicFramePr>
          <p:cNvPr id="21567" name="Group 63"/>
          <p:cNvGraphicFramePr>
            <a:graphicFrameLocks noGrp="1"/>
          </p:cNvGraphicFramePr>
          <p:nvPr/>
        </p:nvGraphicFramePr>
        <p:xfrm>
          <a:off x="374650" y="1916113"/>
          <a:ext cx="8389938" cy="3639376"/>
        </p:xfrm>
        <a:graphic>
          <a:graphicData uri="http://schemas.openxmlformats.org/drawingml/2006/table">
            <a:tbl>
              <a:tblPr/>
              <a:tblGrid>
                <a:gridCol w="2625725"/>
                <a:gridCol w="1482725"/>
                <a:gridCol w="1460500"/>
                <a:gridCol w="1509713"/>
                <a:gridCol w="1311275"/>
              </a:tblGrid>
              <a:tr h="890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bg1"/>
                        </a:solidFill>
                        <a:effectLst/>
                        <a:latin typeface="Arial" charset="0"/>
                        <a:cs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charset="0"/>
                          <a:cs typeface="Arial" charset="0"/>
                        </a:rPr>
                        <a:t>Placebo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(n=29)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bg1"/>
                          </a:solidFill>
                          <a:effectLst/>
                          <a:latin typeface="Arial" charset="0"/>
                          <a:cs typeface="Arial" charset="0"/>
                        </a:rPr>
                        <a:t>PBT2 50mg </a:t>
                      </a:r>
                      <a:r>
                        <a:rPr kumimoji="0" lang="en-US" sz="1800" b="0" i="0" u="none" strike="noStrike" cap="none" normalizeH="0" baseline="0" smtClean="0">
                          <a:ln>
                            <a:noFill/>
                          </a:ln>
                          <a:solidFill>
                            <a:schemeClr val="bg1"/>
                          </a:solidFill>
                          <a:effectLst/>
                          <a:latin typeface="Arial" charset="0"/>
                          <a:cs typeface="Arial" charset="0"/>
                        </a:rPr>
                        <a:t>(n=20)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bg1"/>
                          </a:solidFill>
                          <a:effectLst/>
                          <a:latin typeface="Arial" charset="0"/>
                          <a:cs typeface="Arial" charset="0"/>
                        </a:rPr>
                        <a:t>PBT2 250mg </a:t>
                      </a:r>
                      <a:r>
                        <a:rPr kumimoji="0" lang="en-US" sz="1800" b="0" i="0" u="none" strike="noStrike" cap="none" normalizeH="0" baseline="0" smtClean="0">
                          <a:ln>
                            <a:noFill/>
                          </a:ln>
                          <a:solidFill>
                            <a:schemeClr val="bg1"/>
                          </a:solidFill>
                          <a:effectLst/>
                          <a:latin typeface="Arial" charset="0"/>
                          <a:cs typeface="Arial" charset="0"/>
                        </a:rPr>
                        <a:t>(n=29)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charset="0"/>
                          <a:cs typeface="Arial" charset="0"/>
                        </a:rPr>
                        <a:t>Overall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(n=78)</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33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bg1"/>
                          </a:solidFill>
                          <a:effectLst/>
                          <a:latin typeface="Arial" charset="0"/>
                          <a:cs typeface="Arial" charset="0"/>
                        </a:rPr>
                        <a:t>Age </a:t>
                      </a:r>
                      <a:r>
                        <a:rPr kumimoji="0" lang="en-US" sz="1800" b="0" i="0" u="none" strike="noStrike" cap="none" normalizeH="0" baseline="0" smtClean="0">
                          <a:ln>
                            <a:noFill/>
                          </a:ln>
                          <a:solidFill>
                            <a:schemeClr val="bg1"/>
                          </a:solidFill>
                          <a:effectLst/>
                          <a:latin typeface="Arial" charset="0"/>
                          <a:cs typeface="Arial" charset="0"/>
                        </a:rPr>
                        <a:t>(Mean years)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71.6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72.4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72.1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72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44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bg1"/>
                          </a:solidFill>
                          <a:effectLst/>
                          <a:latin typeface="Arial" charset="0"/>
                          <a:cs typeface="Arial" charset="0"/>
                        </a:rPr>
                        <a:t>% Female</a:t>
                      </a:r>
                      <a:endParaRPr kumimoji="0" lang="en-US" sz="1800" b="0" i="0" u="none" strike="noStrike" cap="none" normalizeH="0" baseline="0" smtClean="0">
                        <a:ln>
                          <a:noFill/>
                        </a:ln>
                        <a:solidFill>
                          <a:schemeClr val="bg1"/>
                        </a:solidFill>
                        <a:effectLst/>
                        <a:latin typeface="Arial" charset="0"/>
                        <a:cs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52%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45%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52%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50% </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bg1"/>
                          </a:solidFill>
                          <a:effectLst/>
                          <a:latin typeface="Arial" charset="0"/>
                          <a:cs typeface="Arial" charset="0"/>
                        </a:rPr>
                        <a:t>% ApoE e4</a:t>
                      </a:r>
                      <a:endParaRPr kumimoji="0" lang="en-US" sz="1800" b="0" i="0" u="none" strike="noStrike" cap="none" normalizeH="0" baseline="0" smtClean="0">
                        <a:ln>
                          <a:noFill/>
                        </a:ln>
                        <a:solidFill>
                          <a:schemeClr val="bg1"/>
                        </a:solidFill>
                        <a:effectLst/>
                        <a:latin typeface="Arial" charset="0"/>
                        <a:cs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72%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80%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76%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76%</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5730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bg1"/>
                          </a:solidFill>
                          <a:effectLst/>
                          <a:latin typeface="Arial" charset="0"/>
                          <a:cs typeface="Arial" charset="0"/>
                        </a:rPr>
                        <a:t>MMSE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Mean (SD)</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bg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22.2 (2.65)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bg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23.2 (2.75)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bg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23.5 (2.69)</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bg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23.0 (2.72)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47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bg1"/>
                          </a:solidFill>
                          <a:effectLst/>
                          <a:latin typeface="Arial" charset="0"/>
                          <a:cs typeface="Arial" charset="0"/>
                        </a:rPr>
                        <a:t>ADAS-cog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Mean (SD)</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bg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18.9 (6.40)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bg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18.9 (7.51)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bg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18.7 (5.58)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bg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18.8 (6.34)</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2"/>
          <p:cNvSpPr txBox="1">
            <a:spLocks noGrp="1"/>
          </p:cNvSpPr>
          <p:nvPr/>
        </p:nvSpPr>
        <p:spPr bwMode="auto">
          <a:xfrm>
            <a:off x="6553200" y="6248400"/>
            <a:ext cx="2133600" cy="457200"/>
          </a:xfrm>
          <a:prstGeom prst="rect">
            <a:avLst/>
          </a:prstGeom>
          <a:noFill/>
          <a:ln w="9525">
            <a:noFill/>
            <a:miter lim="800000"/>
            <a:headEnd/>
            <a:tailEnd/>
          </a:ln>
        </p:spPr>
        <p:txBody>
          <a:bodyPr anchor="b"/>
          <a:lstStyle/>
          <a:p>
            <a:pPr algn="r"/>
            <a:fld id="{D6757F58-797D-4B51-8F57-14BBC757AA47}" type="slidenum">
              <a:rPr lang="en-US" sz="1200">
                <a:latin typeface="Arial Black" pitchFamily="34" charset="0"/>
              </a:rPr>
              <a:pPr algn="r"/>
              <a:t>71</a:t>
            </a:fld>
            <a:endParaRPr lang="en-US" sz="1200">
              <a:latin typeface="Arial Black" pitchFamily="34" charset="0"/>
            </a:endParaRPr>
          </a:p>
        </p:txBody>
      </p:sp>
      <p:sp>
        <p:nvSpPr>
          <p:cNvPr id="129027" name="Rectangle 2"/>
          <p:cNvSpPr>
            <a:spLocks noGrp="1" noChangeArrowheads="1"/>
          </p:cNvSpPr>
          <p:nvPr>
            <p:ph type="title" idx="4294967295"/>
          </p:nvPr>
        </p:nvSpPr>
        <p:spPr>
          <a:xfrm>
            <a:off x="977900" y="381000"/>
            <a:ext cx="7419975" cy="503238"/>
          </a:xfrm>
        </p:spPr>
        <p:txBody>
          <a:bodyPr anchor="b"/>
          <a:lstStyle/>
          <a:p>
            <a:pPr>
              <a:defRPr/>
            </a:pPr>
            <a:r>
              <a:rPr lang="en-US" sz="3200" smtClean="0"/>
              <a:t>Primary Objective: Safety &amp; Tolerability</a:t>
            </a:r>
          </a:p>
        </p:txBody>
      </p:sp>
      <p:sp>
        <p:nvSpPr>
          <p:cNvPr id="129028" name="Rectangle 3"/>
          <p:cNvSpPr>
            <a:spLocks noGrp="1" noChangeArrowheads="1"/>
          </p:cNvSpPr>
          <p:nvPr>
            <p:ph type="body" idx="4294967295"/>
          </p:nvPr>
        </p:nvSpPr>
        <p:spPr>
          <a:xfrm>
            <a:off x="577850" y="1560513"/>
            <a:ext cx="8401050" cy="4610100"/>
          </a:xfrm>
        </p:spPr>
        <p:txBody>
          <a:bodyPr/>
          <a:lstStyle/>
          <a:p>
            <a:pPr>
              <a:lnSpc>
                <a:spcPct val="110000"/>
              </a:lnSpc>
              <a:spcBef>
                <a:spcPct val="0"/>
              </a:spcBef>
              <a:defRPr/>
            </a:pPr>
            <a:r>
              <a:rPr lang="en-US" sz="1600" smtClean="0"/>
              <a:t>No significant findings or trends in any of the safety parameters measured. </a:t>
            </a:r>
          </a:p>
          <a:p>
            <a:pPr>
              <a:lnSpc>
                <a:spcPct val="110000"/>
              </a:lnSpc>
              <a:spcBef>
                <a:spcPct val="0"/>
              </a:spcBef>
              <a:defRPr/>
            </a:pPr>
            <a:endParaRPr lang="en-US" sz="1600" smtClean="0"/>
          </a:p>
          <a:p>
            <a:pPr lvl="1">
              <a:lnSpc>
                <a:spcPct val="110000"/>
              </a:lnSpc>
              <a:spcBef>
                <a:spcPct val="0"/>
              </a:spcBef>
              <a:defRPr/>
            </a:pPr>
            <a:r>
              <a:rPr lang="en-US" sz="1400" smtClean="0"/>
              <a:t>Thorough neurological and ophthalmological assessment revealed no safety concerns</a:t>
            </a:r>
          </a:p>
          <a:p>
            <a:pPr>
              <a:lnSpc>
                <a:spcPct val="110000"/>
              </a:lnSpc>
              <a:spcBef>
                <a:spcPct val="0"/>
              </a:spcBef>
              <a:defRPr/>
            </a:pPr>
            <a:endParaRPr lang="en-US" sz="1600" smtClean="0"/>
          </a:p>
          <a:p>
            <a:pPr>
              <a:lnSpc>
                <a:spcPct val="110000"/>
              </a:lnSpc>
              <a:spcBef>
                <a:spcPct val="0"/>
              </a:spcBef>
              <a:defRPr/>
            </a:pPr>
            <a:r>
              <a:rPr lang="en-US" sz="1600" smtClean="0"/>
              <a:t>No PBT2-related SAEs </a:t>
            </a:r>
            <a:r>
              <a:rPr lang="en-US" sz="1200" smtClean="0"/>
              <a:t>(2 SAEs in placebo group)</a:t>
            </a:r>
          </a:p>
          <a:p>
            <a:pPr>
              <a:lnSpc>
                <a:spcPct val="110000"/>
              </a:lnSpc>
              <a:spcBef>
                <a:spcPct val="0"/>
              </a:spcBef>
              <a:defRPr/>
            </a:pPr>
            <a:endParaRPr lang="en-US" sz="1200" smtClean="0"/>
          </a:p>
          <a:p>
            <a:pPr>
              <a:lnSpc>
                <a:spcPct val="110000"/>
              </a:lnSpc>
              <a:spcBef>
                <a:spcPct val="0"/>
              </a:spcBef>
              <a:defRPr/>
            </a:pPr>
            <a:r>
              <a:rPr lang="da-DK" sz="1600" smtClean="0"/>
              <a:t>Treatment Emergent AE incidence ≥ 1 per patient:  </a:t>
            </a:r>
          </a:p>
          <a:p>
            <a:pPr lvl="1">
              <a:lnSpc>
                <a:spcPct val="110000"/>
              </a:lnSpc>
              <a:spcBef>
                <a:spcPct val="0"/>
              </a:spcBef>
              <a:buFont typeface="Wingdings" pitchFamily="2" charset="2"/>
              <a:buChar char="Ø"/>
              <a:defRPr/>
            </a:pPr>
            <a:r>
              <a:rPr lang="da-DK" sz="1400" smtClean="0"/>
              <a:t>PBT2 50mg 		50%</a:t>
            </a:r>
          </a:p>
          <a:p>
            <a:pPr lvl="1">
              <a:lnSpc>
                <a:spcPct val="110000"/>
              </a:lnSpc>
              <a:spcBef>
                <a:spcPct val="0"/>
              </a:spcBef>
              <a:buFont typeface="Wingdings" pitchFamily="2" charset="2"/>
              <a:buChar char="Ø"/>
              <a:defRPr/>
            </a:pPr>
            <a:r>
              <a:rPr lang="da-DK" sz="1400" smtClean="0"/>
              <a:t>PBT2 250mg 		62%</a:t>
            </a:r>
          </a:p>
          <a:p>
            <a:pPr lvl="1">
              <a:lnSpc>
                <a:spcPct val="110000"/>
              </a:lnSpc>
              <a:spcBef>
                <a:spcPct val="0"/>
              </a:spcBef>
              <a:buFont typeface="Wingdings" pitchFamily="2" charset="2"/>
              <a:buChar char="Ø"/>
              <a:defRPr/>
            </a:pPr>
            <a:r>
              <a:rPr lang="da-DK" sz="1400" smtClean="0"/>
              <a:t>Placebo 		48%</a:t>
            </a:r>
            <a:r>
              <a:rPr lang="en-US" sz="1400" smtClean="0"/>
              <a:t> </a:t>
            </a:r>
          </a:p>
          <a:p>
            <a:pPr lvl="1">
              <a:lnSpc>
                <a:spcPct val="110000"/>
              </a:lnSpc>
              <a:spcBef>
                <a:spcPct val="0"/>
              </a:spcBef>
              <a:buFont typeface="Wingdings" pitchFamily="2" charset="2"/>
              <a:buChar char="Ø"/>
              <a:defRPr/>
            </a:pPr>
            <a:endParaRPr lang="en-US" sz="1400" smtClean="0"/>
          </a:p>
          <a:p>
            <a:pPr>
              <a:lnSpc>
                <a:spcPct val="110000"/>
              </a:lnSpc>
              <a:spcBef>
                <a:spcPct val="0"/>
              </a:spcBef>
              <a:defRPr/>
            </a:pPr>
            <a:r>
              <a:rPr lang="en-US" sz="1600" smtClean="0"/>
              <a:t>Severity and profile of AEs similar across all groups. Majority of AEs were rated mild intensity (74%) </a:t>
            </a:r>
          </a:p>
          <a:p>
            <a:pPr>
              <a:lnSpc>
                <a:spcPct val="110000"/>
              </a:lnSpc>
              <a:spcBef>
                <a:spcPct val="0"/>
              </a:spcBef>
              <a:defRPr/>
            </a:pPr>
            <a:endParaRPr lang="en-US" sz="1600" smtClean="0"/>
          </a:p>
          <a:p>
            <a:pPr>
              <a:lnSpc>
                <a:spcPct val="110000"/>
              </a:lnSpc>
              <a:spcBef>
                <a:spcPct val="0"/>
              </a:spcBef>
              <a:defRPr/>
            </a:pPr>
            <a:r>
              <a:rPr lang="en-US" sz="2000" smtClean="0"/>
              <a:t>Summary: </a:t>
            </a:r>
          </a:p>
          <a:p>
            <a:pPr lvl="1">
              <a:lnSpc>
                <a:spcPct val="110000"/>
              </a:lnSpc>
              <a:spcBef>
                <a:spcPct val="0"/>
              </a:spcBef>
              <a:defRPr/>
            </a:pPr>
            <a:r>
              <a:rPr lang="en-US" sz="1800" smtClean="0"/>
              <a:t>Safety and tolerability profile of PBT2 is comparable to that of placebo</a:t>
            </a:r>
          </a:p>
          <a:p>
            <a:pPr>
              <a:lnSpc>
                <a:spcPct val="110000"/>
              </a:lnSpc>
              <a:spcBef>
                <a:spcPct val="0"/>
              </a:spcBef>
              <a:defRPr/>
            </a:pPr>
            <a:endParaRPr lang="en-US" sz="2000" smtClean="0"/>
          </a:p>
          <a:p>
            <a:pPr>
              <a:lnSpc>
                <a:spcPct val="110000"/>
              </a:lnSpc>
              <a:spcBef>
                <a:spcPct val="0"/>
              </a:spcBef>
              <a:defRPr/>
            </a:pPr>
            <a:endParaRPr lang="en-US" sz="160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2"/>
          <p:cNvSpPr txBox="1">
            <a:spLocks noGrp="1"/>
          </p:cNvSpPr>
          <p:nvPr/>
        </p:nvSpPr>
        <p:spPr bwMode="auto">
          <a:xfrm>
            <a:off x="6553200" y="6248400"/>
            <a:ext cx="2133600" cy="457200"/>
          </a:xfrm>
          <a:prstGeom prst="rect">
            <a:avLst/>
          </a:prstGeom>
          <a:noFill/>
          <a:ln w="9525">
            <a:noFill/>
            <a:miter lim="800000"/>
            <a:headEnd/>
            <a:tailEnd/>
          </a:ln>
        </p:spPr>
        <p:txBody>
          <a:bodyPr anchor="b"/>
          <a:lstStyle/>
          <a:p>
            <a:pPr algn="r"/>
            <a:fld id="{BDE9292A-018D-4799-B4FA-E00097B60025}" type="slidenum">
              <a:rPr lang="en-US" sz="1200">
                <a:latin typeface="Arial Black" pitchFamily="34" charset="0"/>
              </a:rPr>
              <a:pPr algn="r"/>
              <a:t>72</a:t>
            </a:fld>
            <a:endParaRPr lang="en-US" sz="1200">
              <a:latin typeface="Arial Black" pitchFamily="34" charset="0"/>
            </a:endParaRPr>
          </a:p>
        </p:txBody>
      </p:sp>
      <p:sp>
        <p:nvSpPr>
          <p:cNvPr id="131075" name="Rectangle 36"/>
          <p:cNvSpPr>
            <a:spLocks noGrp="1" noChangeArrowheads="1"/>
          </p:cNvSpPr>
          <p:nvPr>
            <p:ph type="title" idx="4294967295"/>
          </p:nvPr>
        </p:nvSpPr>
        <p:spPr>
          <a:xfrm>
            <a:off x="314325" y="981075"/>
            <a:ext cx="8651875" cy="579438"/>
          </a:xfrm>
        </p:spPr>
        <p:txBody>
          <a:bodyPr anchor="b"/>
          <a:lstStyle/>
          <a:p>
            <a:pPr>
              <a:defRPr/>
            </a:pPr>
            <a:r>
              <a:rPr lang="en-US" sz="3200" smtClean="0"/>
              <a:t>Incidence of Adverse Events</a:t>
            </a:r>
            <a:br>
              <a:rPr lang="en-US" sz="3200" smtClean="0"/>
            </a:br>
            <a:r>
              <a:rPr lang="en-US" sz="1600" smtClean="0"/>
              <a:t>number of patients (%)</a:t>
            </a:r>
          </a:p>
        </p:txBody>
      </p:sp>
      <p:graphicFrame>
        <p:nvGraphicFramePr>
          <p:cNvPr id="131096" name="Group 24"/>
          <p:cNvGraphicFramePr>
            <a:graphicFrameLocks noGrp="1"/>
          </p:cNvGraphicFramePr>
          <p:nvPr>
            <p:ph idx="4294967295"/>
          </p:nvPr>
        </p:nvGraphicFramePr>
        <p:xfrm>
          <a:off x="641350" y="1598613"/>
          <a:ext cx="7983538" cy="3677285"/>
        </p:xfrm>
        <a:graphic>
          <a:graphicData uri="http://schemas.openxmlformats.org/drawingml/2006/table">
            <a:tbl>
              <a:tblPr/>
              <a:tblGrid>
                <a:gridCol w="1995488"/>
                <a:gridCol w="1997075"/>
                <a:gridCol w="1995487"/>
                <a:gridCol w="1995488"/>
              </a:tblGrid>
              <a:tr h="720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Treatment Emergent AE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00"/>
                          </a:solidFill>
                          <a:effectLst/>
                          <a:latin typeface="Arial" charset="0"/>
                          <a:cs typeface="Times New Roman" pitchFamily="18" charset="0"/>
                        </a:rPr>
                        <a:t>Placebo (N=29)</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00"/>
                          </a:solidFill>
                          <a:effectLst/>
                          <a:latin typeface="Arial" charset="0"/>
                          <a:cs typeface="Times New Roman" pitchFamily="18" charset="0"/>
                        </a:rPr>
                        <a:t>PBT2 50mg (N=20)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00"/>
                          </a:solidFill>
                          <a:effectLst/>
                          <a:latin typeface="Arial" charset="0"/>
                          <a:cs typeface="Times New Roman" pitchFamily="18" charset="0"/>
                        </a:rPr>
                        <a:t>PBT2 250mg (N=29)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r>
              <a:tr h="2305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Times New Roman" pitchFamily="18" charset="0"/>
                        </a:rPr>
                        <a:t>Headache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Times New Roman" pitchFamily="18" charset="0"/>
                        </a:rPr>
                        <a:t>Dizziness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Times New Roman" pitchFamily="18" charset="0"/>
                        </a:rPr>
                        <a:t>Somnolence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Times New Roman" pitchFamily="18" charset="0"/>
                        </a:rPr>
                        <a:t>Fall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Times New Roman" pitchFamily="18" charset="0"/>
                        </a:rPr>
                        <a:t>Back Pain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Times New Roman" pitchFamily="18" charset="0"/>
                        </a:rPr>
                        <a:t>Neck Pain Fatigue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Times New Roman" pitchFamily="18" charset="0"/>
                        </a:rPr>
                        <a:t>Hypertension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4</a:t>
                      </a:r>
                      <a:r>
                        <a:rPr kumimoji="0" lang="en-US" sz="2000" b="0" i="0" u="none" strike="noStrike" cap="none" normalizeH="0" baseline="30000" smtClean="0">
                          <a:ln>
                            <a:noFill/>
                          </a:ln>
                          <a:solidFill>
                            <a:srgbClr val="000000"/>
                          </a:solidFill>
                          <a:effectLst/>
                          <a:latin typeface="Arial" charset="0"/>
                          <a:cs typeface="Times New Roman" pitchFamily="18" charset="0"/>
                        </a:rPr>
                        <a:t>a</a:t>
                      </a:r>
                      <a:r>
                        <a:rPr kumimoji="0" lang="en-US" sz="2000" b="0" i="0" u="none" strike="noStrike" cap="none" normalizeH="0" baseline="0" smtClean="0">
                          <a:ln>
                            <a:noFill/>
                          </a:ln>
                          <a:solidFill>
                            <a:srgbClr val="000000"/>
                          </a:solidFill>
                          <a:effectLst/>
                          <a:latin typeface="Arial" charset="0"/>
                          <a:cs typeface="Times New Roman" pitchFamily="18" charset="0"/>
                        </a:rPr>
                        <a:t>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4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2 (7%)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1 (3%)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2 (7%)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2</a:t>
                      </a:r>
                      <a:r>
                        <a:rPr kumimoji="0" lang="en-US" sz="2000" b="0" i="0" u="none" strike="noStrike" cap="none" normalizeH="0" baseline="30000" smtClean="0">
                          <a:ln>
                            <a:noFill/>
                          </a:ln>
                          <a:solidFill>
                            <a:srgbClr val="000000"/>
                          </a:solidFill>
                          <a:effectLst/>
                          <a:latin typeface="Arial" charset="0"/>
                          <a:cs typeface="Times New Roman" pitchFamily="18" charset="0"/>
                        </a:rPr>
                        <a:t>b</a:t>
                      </a:r>
                      <a:r>
                        <a:rPr kumimoji="0" lang="en-US" sz="2000" b="0" i="0" u="none" strike="noStrike" cap="none" normalizeH="0" baseline="0" smtClean="0">
                          <a:ln>
                            <a:noFill/>
                          </a:ln>
                          <a:solidFill>
                            <a:srgbClr val="000000"/>
                          </a:solidFill>
                          <a:effectLst/>
                          <a:latin typeface="Arial" charset="0"/>
                          <a:cs typeface="Times New Roman" pitchFamily="18" charset="0"/>
                        </a:rPr>
                        <a:t> (10%)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1 (5%)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1 (5%)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2 (10%)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1 (5%)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0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1 (5%)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7</a:t>
                      </a:r>
                      <a:r>
                        <a:rPr kumimoji="0" lang="en-US" sz="2000" b="0" i="0" u="none" strike="noStrike" cap="none" normalizeH="0" baseline="30000" smtClean="0">
                          <a:ln>
                            <a:noFill/>
                          </a:ln>
                          <a:solidFill>
                            <a:srgbClr val="000000"/>
                          </a:solidFill>
                          <a:effectLst/>
                          <a:latin typeface="Arial" charset="0"/>
                          <a:cs typeface="Times New Roman" pitchFamily="18" charset="0"/>
                        </a:rPr>
                        <a:t>c</a:t>
                      </a:r>
                      <a:r>
                        <a:rPr kumimoji="0" lang="en-US" sz="2000" b="0" i="0" u="none" strike="noStrike" cap="none" normalizeH="0" baseline="0" smtClean="0">
                          <a:ln>
                            <a:noFill/>
                          </a:ln>
                          <a:solidFill>
                            <a:srgbClr val="000000"/>
                          </a:solidFill>
                          <a:effectLst/>
                          <a:latin typeface="Arial" charset="0"/>
                          <a:cs typeface="Times New Roman" pitchFamily="18" charset="0"/>
                        </a:rPr>
                        <a:t> (24%)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2 (7%)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1 (3%)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2 (7%)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2 (7%)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2 (7%)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cs typeface="Times New Roman" pitchFamily="18" charset="0"/>
                        </a:rPr>
                        <a:t>2 (7%)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r>
            </a:tbl>
          </a:graphicData>
        </a:graphic>
      </p:graphicFrame>
      <p:sp>
        <p:nvSpPr>
          <p:cNvPr id="85013" name="Text Box 23"/>
          <p:cNvSpPr txBox="1">
            <a:spLocks noChangeArrowheads="1"/>
          </p:cNvSpPr>
          <p:nvPr/>
        </p:nvSpPr>
        <p:spPr bwMode="auto">
          <a:xfrm>
            <a:off x="4860925" y="5789613"/>
            <a:ext cx="1470025" cy="304800"/>
          </a:xfrm>
          <a:prstGeom prst="rect">
            <a:avLst/>
          </a:prstGeom>
          <a:noFill/>
          <a:ln w="9525">
            <a:noFill/>
            <a:miter lim="800000"/>
            <a:headEnd/>
            <a:tailEnd/>
          </a:ln>
        </p:spPr>
        <p:txBody>
          <a:bodyPr wrap="none">
            <a:spAutoFit/>
          </a:bodyPr>
          <a:lstStyle/>
          <a:p>
            <a:r>
              <a:rPr lang="en-US" baseline="30000"/>
              <a:t>b</a:t>
            </a:r>
            <a:r>
              <a:rPr lang="en-US" sz="1400"/>
              <a:t>2 </a:t>
            </a:r>
            <a:r>
              <a:rPr lang="en-US" sz="1200"/>
              <a:t>deemed related</a:t>
            </a:r>
          </a:p>
        </p:txBody>
      </p:sp>
      <p:sp>
        <p:nvSpPr>
          <p:cNvPr id="85014" name="Text Box 24"/>
          <p:cNvSpPr txBox="1">
            <a:spLocks noChangeArrowheads="1"/>
          </p:cNvSpPr>
          <p:nvPr/>
        </p:nvSpPr>
        <p:spPr bwMode="auto">
          <a:xfrm>
            <a:off x="6931025" y="5789613"/>
            <a:ext cx="1462088" cy="304800"/>
          </a:xfrm>
          <a:prstGeom prst="rect">
            <a:avLst/>
          </a:prstGeom>
          <a:noFill/>
          <a:ln w="9525">
            <a:noFill/>
            <a:miter lim="800000"/>
            <a:headEnd/>
            <a:tailEnd/>
          </a:ln>
        </p:spPr>
        <p:txBody>
          <a:bodyPr wrap="none">
            <a:spAutoFit/>
          </a:bodyPr>
          <a:lstStyle/>
          <a:p>
            <a:r>
              <a:rPr lang="en-US" baseline="30000"/>
              <a:t>c</a:t>
            </a:r>
            <a:r>
              <a:rPr lang="en-US" sz="1400"/>
              <a:t>3 </a:t>
            </a:r>
            <a:r>
              <a:rPr lang="en-US" sz="1200"/>
              <a:t>deemed related</a:t>
            </a:r>
          </a:p>
        </p:txBody>
      </p:sp>
      <p:sp>
        <p:nvSpPr>
          <p:cNvPr id="85015" name="Text Box 25"/>
          <p:cNvSpPr txBox="1">
            <a:spLocks noChangeArrowheads="1"/>
          </p:cNvSpPr>
          <p:nvPr/>
        </p:nvSpPr>
        <p:spPr bwMode="auto">
          <a:xfrm>
            <a:off x="2892425" y="5789613"/>
            <a:ext cx="1470025" cy="304800"/>
          </a:xfrm>
          <a:prstGeom prst="rect">
            <a:avLst/>
          </a:prstGeom>
          <a:noFill/>
          <a:ln w="9525">
            <a:noFill/>
            <a:miter lim="800000"/>
            <a:headEnd/>
            <a:tailEnd/>
          </a:ln>
        </p:spPr>
        <p:txBody>
          <a:bodyPr wrap="none">
            <a:spAutoFit/>
          </a:bodyPr>
          <a:lstStyle/>
          <a:p>
            <a:r>
              <a:rPr lang="en-US" baseline="30000"/>
              <a:t>a</a:t>
            </a:r>
            <a:r>
              <a:rPr lang="en-US" sz="1400"/>
              <a:t>1 </a:t>
            </a:r>
            <a:r>
              <a:rPr lang="en-US" sz="1200"/>
              <a:t>deemed related</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2"/>
          <p:cNvSpPr txBox="1">
            <a:spLocks noGrp="1"/>
          </p:cNvSpPr>
          <p:nvPr/>
        </p:nvSpPr>
        <p:spPr bwMode="auto">
          <a:xfrm>
            <a:off x="6553200" y="6248400"/>
            <a:ext cx="2133600" cy="457200"/>
          </a:xfrm>
          <a:prstGeom prst="rect">
            <a:avLst/>
          </a:prstGeom>
          <a:noFill/>
          <a:ln w="9525">
            <a:noFill/>
            <a:miter lim="800000"/>
            <a:headEnd/>
            <a:tailEnd/>
          </a:ln>
        </p:spPr>
        <p:txBody>
          <a:bodyPr anchor="b"/>
          <a:lstStyle/>
          <a:p>
            <a:pPr algn="r"/>
            <a:fld id="{C47D5775-EC60-43FE-BDF1-91E253BC10A6}" type="slidenum">
              <a:rPr lang="en-US" sz="1200">
                <a:latin typeface="Arial Black" pitchFamily="34" charset="0"/>
              </a:rPr>
              <a:pPr algn="r"/>
              <a:t>73</a:t>
            </a:fld>
            <a:endParaRPr lang="en-US" sz="1200">
              <a:latin typeface="Arial Black" pitchFamily="34" charset="0"/>
            </a:endParaRPr>
          </a:p>
        </p:txBody>
      </p:sp>
      <p:sp>
        <p:nvSpPr>
          <p:cNvPr id="133123" name="Rectangle 2"/>
          <p:cNvSpPr>
            <a:spLocks noGrp="1" noChangeArrowheads="1"/>
          </p:cNvSpPr>
          <p:nvPr>
            <p:ph type="title" idx="4294967295"/>
          </p:nvPr>
        </p:nvSpPr>
        <p:spPr>
          <a:xfrm>
            <a:off x="342900" y="1044575"/>
            <a:ext cx="8724900" cy="579438"/>
          </a:xfrm>
        </p:spPr>
        <p:txBody>
          <a:bodyPr anchor="b"/>
          <a:lstStyle/>
          <a:p>
            <a:pPr>
              <a:defRPr/>
            </a:pPr>
            <a:r>
              <a:rPr lang="en-US" sz="3200" smtClean="0"/>
              <a:t>Biomarker Change at 12 Weeks from Baseline: </a:t>
            </a:r>
            <a:r>
              <a:rPr lang="en-US" sz="2800" smtClean="0"/>
              <a:t>PBT2 250mg compared with Placebo</a:t>
            </a:r>
          </a:p>
        </p:txBody>
      </p:sp>
      <p:graphicFrame>
        <p:nvGraphicFramePr>
          <p:cNvPr id="133155" name="Group 35"/>
          <p:cNvGraphicFramePr>
            <a:graphicFrameLocks noGrp="1"/>
          </p:cNvGraphicFramePr>
          <p:nvPr>
            <p:ph sz="half" idx="4294967295"/>
          </p:nvPr>
        </p:nvGraphicFramePr>
        <p:xfrm>
          <a:off x="339725" y="2259013"/>
          <a:ext cx="8512175" cy="2862264"/>
        </p:xfrm>
        <a:graphic>
          <a:graphicData uri="http://schemas.openxmlformats.org/drawingml/2006/table">
            <a:tbl>
              <a:tblPr/>
              <a:tblGrid>
                <a:gridCol w="1743075"/>
                <a:gridCol w="5245100"/>
                <a:gridCol w="1524000"/>
              </a:tblGrid>
              <a:tr h="5476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chemeClr val="bg1"/>
                          </a:solidFill>
                          <a:effectLst/>
                          <a:latin typeface="Arial" charset="0"/>
                          <a:cs typeface="Arial" charset="0"/>
                        </a:rPr>
                        <a:t>Biomarker</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chemeClr val="bg1"/>
                          </a:solidFill>
                          <a:effectLst/>
                          <a:latin typeface="Arial" charset="0"/>
                          <a:cs typeface="Arial" charset="0"/>
                        </a:rPr>
                        <a:t>Cerebrospinal Fluid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chemeClr val="bg1"/>
                          </a:solidFill>
                          <a:effectLst/>
                          <a:latin typeface="Arial" charset="0"/>
                          <a:cs typeface="Arial" charset="0"/>
                        </a:rPr>
                        <a:t>Plasma</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509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A</a:t>
                      </a:r>
                      <a:r>
                        <a:rPr kumimoji="0" lang="el-GR" sz="2000" b="1" i="0" u="none" strike="noStrike" cap="none" normalizeH="0" baseline="0" smtClean="0">
                          <a:ln>
                            <a:noFill/>
                          </a:ln>
                          <a:solidFill>
                            <a:schemeClr val="bg1"/>
                          </a:solidFill>
                          <a:effectLst/>
                          <a:latin typeface="Arial" charset="0"/>
                          <a:cs typeface="Arial" charset="0"/>
                        </a:rPr>
                        <a:t>β</a:t>
                      </a:r>
                      <a:r>
                        <a:rPr kumimoji="0" lang="en-US" sz="2000" b="1" i="0" u="none" strike="noStrike" cap="none" normalizeH="0" baseline="0" smtClean="0">
                          <a:ln>
                            <a:noFill/>
                          </a:ln>
                          <a:solidFill>
                            <a:schemeClr val="bg1"/>
                          </a:solidFill>
                          <a:effectLst/>
                          <a:latin typeface="Arial" charset="0"/>
                          <a:cs typeface="Arial" charset="0"/>
                        </a:rPr>
                        <a:t>42</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-56 pg/mL   (95% CI -96, -16.5)</a:t>
                      </a:r>
                      <a:r>
                        <a:rPr kumimoji="0" lang="en-US" sz="2000" b="0" i="1" u="none" strike="noStrike" cap="none" normalizeH="0" baseline="0" smtClean="0">
                          <a:ln>
                            <a:noFill/>
                          </a:ln>
                          <a:solidFill>
                            <a:schemeClr val="bg1"/>
                          </a:solidFill>
                          <a:effectLst/>
                          <a:latin typeface="Arial" charset="0"/>
                          <a:cs typeface="Arial" charset="0"/>
                        </a:rPr>
                        <a:t>         p=0.006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NS</a:t>
                      </a:r>
                      <a:r>
                        <a:rPr kumimoji="0" lang="en-US" sz="2000" b="1" i="0" u="none" strike="noStrike" cap="none" normalizeH="0" baseline="0" smtClean="0">
                          <a:ln>
                            <a:noFill/>
                          </a:ln>
                          <a:solidFill>
                            <a:schemeClr val="bg1"/>
                          </a:solidFill>
                          <a:effectLst/>
                          <a:latin typeface="Arial" charset="0"/>
                          <a:cs typeface="Arial" charset="0"/>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A</a:t>
                      </a:r>
                      <a:r>
                        <a:rPr kumimoji="0" lang="el-GR" sz="2000" b="1" i="0" u="none" strike="noStrike" cap="none" normalizeH="0" baseline="0" smtClean="0">
                          <a:ln>
                            <a:noFill/>
                          </a:ln>
                          <a:solidFill>
                            <a:schemeClr val="bg1"/>
                          </a:solidFill>
                          <a:effectLst/>
                          <a:latin typeface="Arial" charset="0"/>
                          <a:cs typeface="Arial" charset="0"/>
                        </a:rPr>
                        <a:t>β</a:t>
                      </a:r>
                      <a:r>
                        <a:rPr kumimoji="0" lang="en-US" sz="2000" b="1" i="0" u="none" strike="noStrike" cap="none" normalizeH="0" baseline="0" smtClean="0">
                          <a:ln>
                            <a:noFill/>
                          </a:ln>
                          <a:solidFill>
                            <a:schemeClr val="bg1"/>
                          </a:solidFill>
                          <a:effectLst/>
                          <a:latin typeface="Arial" charset="0"/>
                          <a:cs typeface="Arial" charset="0"/>
                        </a:rPr>
                        <a:t>40</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-514 pg/mL  (95%CI -1116.2, 87.4)   </a:t>
                      </a:r>
                      <a:r>
                        <a:rPr kumimoji="0" lang="en-US" sz="2000" b="0" i="1" u="none" strike="noStrike" cap="none" normalizeH="0" baseline="0" smtClean="0">
                          <a:ln>
                            <a:noFill/>
                          </a:ln>
                          <a:solidFill>
                            <a:schemeClr val="bg1"/>
                          </a:solidFill>
                          <a:effectLst/>
                          <a:latin typeface="Arial" charset="0"/>
                          <a:cs typeface="Arial" charset="0"/>
                        </a:rPr>
                        <a:t>p=0.092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NS</a:t>
                      </a:r>
                      <a:r>
                        <a:rPr kumimoji="0" lang="en-US" sz="2000" b="1" i="0" u="none" strike="noStrike" cap="none" normalizeH="0" baseline="0" smtClean="0">
                          <a:ln>
                            <a:noFill/>
                          </a:ln>
                          <a:solidFill>
                            <a:schemeClr val="bg1"/>
                          </a:solidFill>
                          <a:effectLst/>
                          <a:latin typeface="Arial" charset="0"/>
                          <a:cs typeface="Arial" charset="0"/>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Total Tau</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No change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cs typeface="Arial" charset="0"/>
                        </a:rPr>
                        <a:t>Not assayed</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33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P-Tau</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No change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Not assayed</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Zinc, Copper</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Levels BLQ</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NS</a:t>
                      </a:r>
                      <a:r>
                        <a:rPr kumimoji="0" lang="en-US" sz="2000" b="1" i="0" u="none" strike="noStrike" cap="none" normalizeH="0" baseline="0" smtClean="0">
                          <a:ln>
                            <a:noFill/>
                          </a:ln>
                          <a:solidFill>
                            <a:schemeClr val="bg1"/>
                          </a:solidFill>
                          <a:effectLst/>
                          <a:latin typeface="Arial" charset="0"/>
                          <a:cs typeface="Arial" charset="0"/>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86050" name="Text Box 59"/>
          <p:cNvSpPr txBox="1">
            <a:spLocks noChangeArrowheads="1"/>
          </p:cNvSpPr>
          <p:nvPr/>
        </p:nvSpPr>
        <p:spPr bwMode="auto">
          <a:xfrm>
            <a:off x="419100" y="5346700"/>
            <a:ext cx="4114800" cy="396875"/>
          </a:xfrm>
          <a:prstGeom prst="rect">
            <a:avLst/>
          </a:prstGeom>
          <a:noFill/>
          <a:ln w="9525">
            <a:noFill/>
            <a:miter lim="800000"/>
            <a:headEnd/>
            <a:tailEnd/>
          </a:ln>
        </p:spPr>
        <p:txBody>
          <a:bodyPr>
            <a:spAutoFit/>
          </a:bodyPr>
          <a:lstStyle/>
          <a:p>
            <a:pPr>
              <a:spcBef>
                <a:spcPct val="50000"/>
              </a:spcBef>
            </a:pPr>
            <a:r>
              <a:rPr lang="en-US" sz="2000">
                <a:solidFill>
                  <a:srgbClr val="FFC000"/>
                </a:solidFill>
              </a:rPr>
              <a:t>*</a:t>
            </a:r>
            <a:r>
              <a:rPr lang="en-US">
                <a:solidFill>
                  <a:srgbClr val="FFC000"/>
                </a:solidFill>
              </a:rPr>
              <a:t> NS = Non-significant change</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4"/>
          <p:cNvSpPr txBox="1">
            <a:spLocks noGrp="1"/>
          </p:cNvSpPr>
          <p:nvPr/>
        </p:nvSpPr>
        <p:spPr bwMode="auto">
          <a:xfrm>
            <a:off x="6553200" y="6248400"/>
            <a:ext cx="2133600" cy="457200"/>
          </a:xfrm>
          <a:prstGeom prst="rect">
            <a:avLst/>
          </a:prstGeom>
          <a:noFill/>
          <a:ln w="9525">
            <a:noFill/>
            <a:miter lim="800000"/>
            <a:headEnd/>
            <a:tailEnd/>
          </a:ln>
        </p:spPr>
        <p:txBody>
          <a:bodyPr anchor="b"/>
          <a:lstStyle/>
          <a:p>
            <a:pPr algn="r"/>
            <a:fld id="{25E46C7F-AD4E-4726-9097-F1C467EC950D}" type="slidenum">
              <a:rPr lang="en-US" sz="1200">
                <a:latin typeface="Arial Black" pitchFamily="34" charset="0"/>
              </a:rPr>
              <a:pPr algn="r"/>
              <a:t>74</a:t>
            </a:fld>
            <a:endParaRPr lang="en-US" sz="1200">
              <a:latin typeface="Arial Black" pitchFamily="34" charset="0"/>
            </a:endParaRPr>
          </a:p>
        </p:txBody>
      </p:sp>
      <p:sp>
        <p:nvSpPr>
          <p:cNvPr id="135171" name="Rectangle 2"/>
          <p:cNvSpPr>
            <a:spLocks noGrp="1" noChangeArrowheads="1"/>
          </p:cNvSpPr>
          <p:nvPr>
            <p:ph type="title" idx="4294967295"/>
          </p:nvPr>
        </p:nvSpPr>
        <p:spPr>
          <a:xfrm>
            <a:off x="482600" y="446088"/>
            <a:ext cx="8143875" cy="484187"/>
          </a:xfrm>
        </p:spPr>
        <p:txBody>
          <a:bodyPr/>
          <a:lstStyle/>
          <a:p>
            <a:pPr>
              <a:defRPr/>
            </a:pPr>
            <a:r>
              <a:rPr lang="en-GB" sz="3200" smtClean="0"/>
              <a:t>PBT2 250mg demonstrates statistically significant reduction in CSF A</a:t>
            </a:r>
            <a:r>
              <a:rPr lang="el-GR" sz="3200" smtClean="0"/>
              <a:t>β</a:t>
            </a:r>
            <a:r>
              <a:rPr lang="en-US" sz="3200" smtClean="0"/>
              <a:t>42</a:t>
            </a:r>
          </a:p>
        </p:txBody>
      </p:sp>
      <p:graphicFrame>
        <p:nvGraphicFramePr>
          <p:cNvPr id="4098" name="Object 2"/>
          <p:cNvGraphicFramePr>
            <a:graphicFrameLocks noGrp="1" noChangeAspect="1"/>
          </p:cNvGraphicFramePr>
          <p:nvPr>
            <p:ph idx="4294967295"/>
          </p:nvPr>
        </p:nvGraphicFramePr>
        <p:xfrm>
          <a:off x="731838" y="1639888"/>
          <a:ext cx="7572375" cy="4278312"/>
        </p:xfrm>
        <a:graphic>
          <a:graphicData uri="http://schemas.openxmlformats.org/presentationml/2006/ole">
            <mc:AlternateContent xmlns:mc="http://schemas.openxmlformats.org/markup-compatibility/2006">
              <mc:Choice xmlns:v="urn:schemas-microsoft-com:vml" Requires="v">
                <p:oleObj spid="_x0000_s4100" name="Worksheet" r:id="rId5" imgW="6591134" imgH="3724192" progId="Excel.Sheet.8">
                  <p:embed/>
                </p:oleObj>
              </mc:Choice>
              <mc:Fallback>
                <p:oleObj name="Worksheet" r:id="rId5" imgW="6591134" imgH="3724192" progId="Excel.Sheet.8">
                  <p:embed/>
                  <p:pic>
                    <p:nvPicPr>
                      <p:cNvPr id="0" name="Picture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838" y="1639888"/>
                        <a:ext cx="7572375" cy="4278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101" name="Group 8"/>
          <p:cNvGrpSpPr>
            <a:grpSpLocks/>
          </p:cNvGrpSpPr>
          <p:nvPr/>
        </p:nvGrpSpPr>
        <p:grpSpPr bwMode="auto">
          <a:xfrm>
            <a:off x="2644775" y="1920875"/>
            <a:ext cx="3182938" cy="306388"/>
            <a:chOff x="1834" y="1138"/>
            <a:chExt cx="2005" cy="193"/>
          </a:xfrm>
        </p:grpSpPr>
        <p:sp>
          <p:nvSpPr>
            <p:cNvPr id="4103" name="Text Box 6"/>
            <p:cNvSpPr txBox="1">
              <a:spLocks noChangeArrowheads="1"/>
            </p:cNvSpPr>
            <p:nvPr/>
          </p:nvSpPr>
          <p:spPr bwMode="auto">
            <a:xfrm>
              <a:off x="1834" y="1138"/>
              <a:ext cx="373" cy="192"/>
            </a:xfrm>
            <a:prstGeom prst="rect">
              <a:avLst/>
            </a:prstGeom>
            <a:noFill/>
            <a:ln w="9525">
              <a:noFill/>
              <a:miter lim="800000"/>
              <a:headEnd/>
              <a:tailEnd/>
            </a:ln>
          </p:spPr>
          <p:txBody>
            <a:bodyPr wrap="none">
              <a:spAutoFit/>
            </a:bodyPr>
            <a:lstStyle/>
            <a:p>
              <a:pPr algn="ctr"/>
              <a:r>
                <a:rPr lang="en-US" sz="1400" b="1"/>
                <a:t>n=28</a:t>
              </a:r>
            </a:p>
          </p:txBody>
        </p:sp>
        <p:sp>
          <p:nvSpPr>
            <p:cNvPr id="4104" name="Text Box 7"/>
            <p:cNvSpPr txBox="1">
              <a:spLocks noChangeArrowheads="1"/>
            </p:cNvSpPr>
            <p:nvPr/>
          </p:nvSpPr>
          <p:spPr bwMode="auto">
            <a:xfrm>
              <a:off x="2682" y="1138"/>
              <a:ext cx="373" cy="192"/>
            </a:xfrm>
            <a:prstGeom prst="rect">
              <a:avLst/>
            </a:prstGeom>
            <a:noFill/>
            <a:ln w="9525">
              <a:noFill/>
              <a:miter lim="800000"/>
              <a:headEnd/>
              <a:tailEnd/>
            </a:ln>
          </p:spPr>
          <p:txBody>
            <a:bodyPr wrap="none">
              <a:spAutoFit/>
            </a:bodyPr>
            <a:lstStyle/>
            <a:p>
              <a:r>
                <a:rPr lang="en-US" sz="1400" b="1"/>
                <a:t>n=18</a:t>
              </a:r>
            </a:p>
          </p:txBody>
        </p:sp>
        <p:sp>
          <p:nvSpPr>
            <p:cNvPr id="4105" name="Text Box 8"/>
            <p:cNvSpPr txBox="1">
              <a:spLocks noChangeArrowheads="1"/>
            </p:cNvSpPr>
            <p:nvPr/>
          </p:nvSpPr>
          <p:spPr bwMode="auto">
            <a:xfrm>
              <a:off x="3466" y="1139"/>
              <a:ext cx="373" cy="192"/>
            </a:xfrm>
            <a:prstGeom prst="rect">
              <a:avLst/>
            </a:prstGeom>
            <a:noFill/>
            <a:ln w="9525">
              <a:noFill/>
              <a:miter lim="800000"/>
              <a:headEnd/>
              <a:tailEnd/>
            </a:ln>
          </p:spPr>
          <p:txBody>
            <a:bodyPr wrap="none">
              <a:spAutoFit/>
            </a:bodyPr>
            <a:lstStyle/>
            <a:p>
              <a:r>
                <a:rPr lang="en-US" sz="1400" b="1"/>
                <a:t>n=25</a:t>
              </a:r>
            </a:p>
          </p:txBody>
        </p:sp>
      </p:grpSp>
      <p:sp>
        <p:nvSpPr>
          <p:cNvPr id="4102" name="Text Box 9"/>
          <p:cNvSpPr txBox="1">
            <a:spLocks noChangeArrowheads="1"/>
          </p:cNvSpPr>
          <p:nvPr/>
        </p:nvSpPr>
        <p:spPr bwMode="auto">
          <a:xfrm>
            <a:off x="723900" y="6057900"/>
            <a:ext cx="6502400" cy="815975"/>
          </a:xfrm>
          <a:prstGeom prst="rect">
            <a:avLst/>
          </a:prstGeom>
          <a:noFill/>
          <a:ln w="9525">
            <a:noFill/>
            <a:miter lim="800000"/>
            <a:headEnd/>
            <a:tailEnd/>
          </a:ln>
        </p:spPr>
        <p:txBody>
          <a:bodyPr>
            <a:spAutoFit/>
          </a:bodyPr>
          <a:lstStyle/>
          <a:p>
            <a:pPr>
              <a:spcBef>
                <a:spcPct val="20000"/>
              </a:spcBef>
            </a:pPr>
            <a:r>
              <a:rPr lang="en-GB" sz="1400" b="1">
                <a:solidFill>
                  <a:schemeClr val="bg1"/>
                </a:solidFill>
              </a:rPr>
              <a:t>LSMean Change (</a:t>
            </a:r>
            <a:r>
              <a:rPr lang="en-US" sz="1400" b="1">
                <a:solidFill>
                  <a:schemeClr val="bg1"/>
                </a:solidFill>
              </a:rPr>
              <a:t>±SE) </a:t>
            </a:r>
            <a:r>
              <a:rPr lang="en-GB" sz="1400" b="1">
                <a:solidFill>
                  <a:schemeClr val="bg1"/>
                </a:solidFill>
              </a:rPr>
              <a:t>from Baseline at Week 12 (pg/mL) </a:t>
            </a:r>
          </a:p>
          <a:p>
            <a:pPr>
              <a:spcBef>
                <a:spcPct val="20000"/>
              </a:spcBef>
            </a:pPr>
            <a:r>
              <a:rPr lang="en-US" sz="1400" b="1">
                <a:solidFill>
                  <a:schemeClr val="bg1"/>
                </a:solidFill>
              </a:rPr>
              <a:t>p = 0.006 </a:t>
            </a:r>
          </a:p>
          <a:p>
            <a:pPr>
              <a:spcBef>
                <a:spcPct val="20000"/>
              </a:spcBef>
            </a:pPr>
            <a:r>
              <a:rPr lang="en-US" sz="1400" b="1">
                <a:solidFill>
                  <a:schemeClr val="bg1"/>
                </a:solidFill>
              </a:rPr>
              <a:t>13% change compared to placebo</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4"/>
          <p:cNvSpPr txBox="1">
            <a:spLocks noGrp="1"/>
          </p:cNvSpPr>
          <p:nvPr/>
        </p:nvSpPr>
        <p:spPr bwMode="auto">
          <a:xfrm>
            <a:off x="6553200" y="6248400"/>
            <a:ext cx="2133600" cy="457200"/>
          </a:xfrm>
          <a:prstGeom prst="rect">
            <a:avLst/>
          </a:prstGeom>
          <a:noFill/>
          <a:ln w="9525">
            <a:noFill/>
            <a:miter lim="800000"/>
            <a:headEnd/>
            <a:tailEnd/>
          </a:ln>
        </p:spPr>
        <p:txBody>
          <a:bodyPr anchor="b"/>
          <a:lstStyle/>
          <a:p>
            <a:pPr algn="r"/>
            <a:fld id="{B9810490-AE48-40B7-9ECD-5CDBE3D6D96B}" type="slidenum">
              <a:rPr lang="en-US" sz="1200">
                <a:latin typeface="Arial Black" pitchFamily="34" charset="0"/>
              </a:rPr>
              <a:pPr algn="r"/>
              <a:t>75</a:t>
            </a:fld>
            <a:endParaRPr lang="en-US" sz="1200">
              <a:latin typeface="Arial Black" pitchFamily="34" charset="0"/>
            </a:endParaRPr>
          </a:p>
        </p:txBody>
      </p:sp>
      <p:sp>
        <p:nvSpPr>
          <p:cNvPr id="137219" name="Rectangle 2"/>
          <p:cNvSpPr>
            <a:spLocks noGrp="1" noChangeArrowheads="1"/>
          </p:cNvSpPr>
          <p:nvPr>
            <p:ph type="title" idx="4294967295"/>
          </p:nvPr>
        </p:nvSpPr>
        <p:spPr>
          <a:xfrm>
            <a:off x="469900" y="739775"/>
            <a:ext cx="8245475" cy="579438"/>
          </a:xfrm>
        </p:spPr>
        <p:txBody>
          <a:bodyPr/>
          <a:lstStyle/>
          <a:p>
            <a:pPr>
              <a:defRPr/>
            </a:pPr>
            <a:r>
              <a:rPr lang="en-GB" sz="3200" smtClean="0"/>
              <a:t>PBT2 250mg demonstrates reduction </a:t>
            </a:r>
            <a:br>
              <a:rPr lang="en-GB" sz="3200" smtClean="0"/>
            </a:br>
            <a:r>
              <a:rPr lang="en-GB" sz="3200" smtClean="0"/>
              <a:t>in CSF A</a:t>
            </a:r>
            <a:r>
              <a:rPr lang="el-GR" sz="3200" smtClean="0"/>
              <a:t>β</a:t>
            </a:r>
            <a:r>
              <a:rPr lang="en-US" sz="3200" smtClean="0"/>
              <a:t>40</a:t>
            </a:r>
          </a:p>
        </p:txBody>
      </p:sp>
      <p:graphicFrame>
        <p:nvGraphicFramePr>
          <p:cNvPr id="5122" name="Object 2"/>
          <p:cNvGraphicFramePr>
            <a:graphicFrameLocks noGrp="1"/>
          </p:cNvGraphicFramePr>
          <p:nvPr>
            <p:ph idx="4294967295"/>
          </p:nvPr>
        </p:nvGraphicFramePr>
        <p:xfrm>
          <a:off x="730250" y="1639888"/>
          <a:ext cx="7572375" cy="4278312"/>
        </p:xfrm>
        <a:graphic>
          <a:graphicData uri="http://schemas.openxmlformats.org/presentationml/2006/ole">
            <mc:AlternateContent xmlns:mc="http://schemas.openxmlformats.org/markup-compatibility/2006">
              <mc:Choice xmlns:v="urn:schemas-microsoft-com:vml" Requires="v">
                <p:oleObj spid="_x0000_s5124" name="Worksheet" r:id="rId5" imgW="6448384" imgH="3048083" progId="Excel.Sheet.8">
                  <p:embed/>
                </p:oleObj>
              </mc:Choice>
              <mc:Fallback>
                <p:oleObj name="Worksheet" r:id="rId5" imgW="6448384" imgH="3048083" progId="Excel.Sheet.8">
                  <p:embed/>
                  <p:pic>
                    <p:nvPicPr>
                      <p:cNvPr id="0" name="Picture 3"/>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250" y="1639888"/>
                        <a:ext cx="7572375" cy="4278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125" name="Group 9"/>
          <p:cNvGrpSpPr>
            <a:grpSpLocks/>
          </p:cNvGrpSpPr>
          <p:nvPr/>
        </p:nvGrpSpPr>
        <p:grpSpPr bwMode="auto">
          <a:xfrm>
            <a:off x="2692400" y="1881188"/>
            <a:ext cx="3211513" cy="304800"/>
            <a:chOff x="1736" y="1169"/>
            <a:chExt cx="2023" cy="192"/>
          </a:xfrm>
        </p:grpSpPr>
        <p:sp>
          <p:nvSpPr>
            <p:cNvPr id="5127" name="Text Box 10"/>
            <p:cNvSpPr txBox="1">
              <a:spLocks noChangeArrowheads="1"/>
            </p:cNvSpPr>
            <p:nvPr/>
          </p:nvSpPr>
          <p:spPr bwMode="auto">
            <a:xfrm>
              <a:off x="1736" y="1169"/>
              <a:ext cx="455" cy="192"/>
            </a:xfrm>
            <a:prstGeom prst="rect">
              <a:avLst/>
            </a:prstGeom>
            <a:noFill/>
            <a:ln w="9525">
              <a:noFill/>
              <a:miter lim="800000"/>
              <a:headEnd/>
              <a:tailEnd/>
            </a:ln>
          </p:spPr>
          <p:txBody>
            <a:bodyPr>
              <a:spAutoFit/>
            </a:bodyPr>
            <a:lstStyle/>
            <a:p>
              <a:pPr algn="ctr"/>
              <a:r>
                <a:rPr lang="en-US" sz="1400" b="1"/>
                <a:t>n=28</a:t>
              </a:r>
            </a:p>
          </p:txBody>
        </p:sp>
        <p:sp>
          <p:nvSpPr>
            <p:cNvPr id="5128" name="Text Box 11"/>
            <p:cNvSpPr txBox="1">
              <a:spLocks noChangeArrowheads="1"/>
            </p:cNvSpPr>
            <p:nvPr/>
          </p:nvSpPr>
          <p:spPr bwMode="auto">
            <a:xfrm>
              <a:off x="2596" y="1169"/>
              <a:ext cx="373" cy="192"/>
            </a:xfrm>
            <a:prstGeom prst="rect">
              <a:avLst/>
            </a:prstGeom>
            <a:noFill/>
            <a:ln w="9525">
              <a:noFill/>
              <a:miter lim="800000"/>
              <a:headEnd/>
              <a:tailEnd/>
            </a:ln>
          </p:spPr>
          <p:txBody>
            <a:bodyPr wrap="none">
              <a:spAutoFit/>
            </a:bodyPr>
            <a:lstStyle/>
            <a:p>
              <a:pPr algn="ctr"/>
              <a:r>
                <a:rPr lang="en-US" sz="1400" b="1"/>
                <a:t>n=18</a:t>
              </a:r>
            </a:p>
          </p:txBody>
        </p:sp>
        <p:sp>
          <p:nvSpPr>
            <p:cNvPr id="5129" name="Text Box 12"/>
            <p:cNvSpPr txBox="1">
              <a:spLocks noChangeArrowheads="1"/>
            </p:cNvSpPr>
            <p:nvPr/>
          </p:nvSpPr>
          <p:spPr bwMode="auto">
            <a:xfrm>
              <a:off x="3386" y="1169"/>
              <a:ext cx="373" cy="192"/>
            </a:xfrm>
            <a:prstGeom prst="rect">
              <a:avLst/>
            </a:prstGeom>
            <a:noFill/>
            <a:ln w="9525">
              <a:noFill/>
              <a:miter lim="800000"/>
              <a:headEnd/>
              <a:tailEnd/>
            </a:ln>
          </p:spPr>
          <p:txBody>
            <a:bodyPr wrap="none">
              <a:spAutoFit/>
            </a:bodyPr>
            <a:lstStyle/>
            <a:p>
              <a:pPr algn="ctr"/>
              <a:r>
                <a:rPr lang="en-US" sz="1400" b="1"/>
                <a:t>n=25</a:t>
              </a:r>
            </a:p>
          </p:txBody>
        </p:sp>
      </p:grpSp>
      <p:sp>
        <p:nvSpPr>
          <p:cNvPr id="5126" name="Text Box 8"/>
          <p:cNvSpPr txBox="1">
            <a:spLocks noChangeArrowheads="1"/>
          </p:cNvSpPr>
          <p:nvPr/>
        </p:nvSpPr>
        <p:spPr bwMode="auto">
          <a:xfrm>
            <a:off x="723900" y="6019800"/>
            <a:ext cx="6502400" cy="1028700"/>
          </a:xfrm>
          <a:prstGeom prst="rect">
            <a:avLst/>
          </a:prstGeom>
          <a:noFill/>
          <a:ln w="9525">
            <a:noFill/>
            <a:miter lim="800000"/>
            <a:headEnd/>
            <a:tailEnd/>
          </a:ln>
        </p:spPr>
        <p:txBody>
          <a:bodyPr>
            <a:spAutoFit/>
          </a:bodyPr>
          <a:lstStyle/>
          <a:p>
            <a:pPr>
              <a:spcBef>
                <a:spcPct val="20000"/>
              </a:spcBef>
            </a:pPr>
            <a:r>
              <a:rPr lang="en-GB" sz="1400" b="1">
                <a:solidFill>
                  <a:schemeClr val="bg1"/>
                </a:solidFill>
              </a:rPr>
              <a:t>LSMean Change (</a:t>
            </a:r>
            <a:r>
              <a:rPr lang="en-US" sz="1400" b="1">
                <a:solidFill>
                  <a:schemeClr val="bg1"/>
                </a:solidFill>
              </a:rPr>
              <a:t>±SE) </a:t>
            </a:r>
            <a:r>
              <a:rPr lang="en-GB" sz="1400" b="1">
                <a:solidFill>
                  <a:schemeClr val="bg1"/>
                </a:solidFill>
              </a:rPr>
              <a:t>from Baseline at Week 12 (pg/mL) </a:t>
            </a:r>
          </a:p>
          <a:p>
            <a:pPr>
              <a:spcBef>
                <a:spcPct val="20000"/>
              </a:spcBef>
            </a:pPr>
            <a:r>
              <a:rPr lang="en-US" sz="1400" b="1">
                <a:solidFill>
                  <a:schemeClr val="bg1"/>
                </a:solidFill>
              </a:rPr>
              <a:t>p=0.09 </a:t>
            </a:r>
          </a:p>
          <a:p>
            <a:pPr>
              <a:spcBef>
                <a:spcPct val="20000"/>
              </a:spcBef>
            </a:pPr>
            <a:r>
              <a:rPr lang="en-US" sz="1400" b="1">
                <a:solidFill>
                  <a:schemeClr val="bg1"/>
                </a:solidFill>
              </a:rPr>
              <a:t>8% change compared with placebo</a:t>
            </a:r>
          </a:p>
          <a:p>
            <a:endParaRPr lang="en-US" sz="1400" b="1">
              <a:solidFill>
                <a:schemeClr val="bg1"/>
              </a:solidFill>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2"/>
          <p:cNvSpPr txBox="1">
            <a:spLocks noGrp="1"/>
          </p:cNvSpPr>
          <p:nvPr/>
        </p:nvSpPr>
        <p:spPr bwMode="auto">
          <a:xfrm>
            <a:off x="6794500" y="6337300"/>
            <a:ext cx="2133600" cy="457200"/>
          </a:xfrm>
          <a:prstGeom prst="rect">
            <a:avLst/>
          </a:prstGeom>
          <a:noFill/>
          <a:ln w="9525">
            <a:noFill/>
            <a:miter lim="800000"/>
            <a:headEnd/>
            <a:tailEnd/>
          </a:ln>
        </p:spPr>
        <p:txBody>
          <a:bodyPr anchor="b"/>
          <a:lstStyle/>
          <a:p>
            <a:pPr algn="r"/>
            <a:fld id="{E3EE138E-3A96-47F6-92CB-23288D9D35E5}" type="slidenum">
              <a:rPr lang="en-US" sz="1200">
                <a:latin typeface="Arial Black" pitchFamily="34" charset="0"/>
              </a:rPr>
              <a:pPr algn="r"/>
              <a:t>76</a:t>
            </a:fld>
            <a:endParaRPr lang="en-US" sz="1200">
              <a:latin typeface="Arial Black" pitchFamily="34" charset="0"/>
            </a:endParaRPr>
          </a:p>
        </p:txBody>
      </p:sp>
      <p:sp>
        <p:nvSpPr>
          <p:cNvPr id="87043" name="Rectangle 13"/>
          <p:cNvSpPr txBox="1">
            <a:spLocks noGrp="1" noChangeArrowheads="1"/>
          </p:cNvSpPr>
          <p:nvPr/>
        </p:nvSpPr>
        <p:spPr bwMode="auto">
          <a:xfrm>
            <a:off x="5708650" y="6324600"/>
            <a:ext cx="773113" cy="457200"/>
          </a:xfrm>
          <a:prstGeom prst="rect">
            <a:avLst/>
          </a:prstGeom>
          <a:noFill/>
          <a:ln w="9525">
            <a:noFill/>
            <a:miter lim="800000"/>
            <a:headEnd/>
            <a:tailEnd/>
          </a:ln>
        </p:spPr>
        <p:txBody>
          <a:bodyPr anchor="b"/>
          <a:lstStyle/>
          <a:p>
            <a:pPr algn="r"/>
            <a:endParaRPr lang="en-US" altLang="en-US" sz="1400" b="1"/>
          </a:p>
        </p:txBody>
      </p:sp>
      <p:sp>
        <p:nvSpPr>
          <p:cNvPr id="141316" name="Rectangle 2"/>
          <p:cNvSpPr>
            <a:spLocks noGrp="1" noChangeArrowheads="1"/>
          </p:cNvSpPr>
          <p:nvPr>
            <p:ph type="title" idx="4294967295"/>
          </p:nvPr>
        </p:nvSpPr>
        <p:spPr>
          <a:xfrm>
            <a:off x="457200" y="627063"/>
            <a:ext cx="8156575" cy="482600"/>
          </a:xfrm>
        </p:spPr>
        <p:txBody>
          <a:bodyPr anchor="b"/>
          <a:lstStyle/>
          <a:p>
            <a:pPr>
              <a:defRPr/>
            </a:pPr>
            <a:r>
              <a:rPr lang="en-US" sz="3200" smtClean="0"/>
              <a:t>Cognition Change at 12 Weeks: </a:t>
            </a:r>
            <a:br>
              <a:rPr lang="en-US" sz="3200" smtClean="0"/>
            </a:br>
            <a:r>
              <a:rPr lang="en-US" sz="1800" smtClean="0"/>
              <a:t>PBT2 250mg Compared with Placebo</a:t>
            </a:r>
            <a:r>
              <a:rPr lang="en-US" sz="3200" smtClean="0"/>
              <a:t> </a:t>
            </a:r>
          </a:p>
        </p:txBody>
      </p:sp>
      <p:sp>
        <p:nvSpPr>
          <p:cNvPr id="141317" name="Rectangle 3"/>
          <p:cNvSpPr>
            <a:spLocks noGrp="1" noChangeArrowheads="1"/>
          </p:cNvSpPr>
          <p:nvPr>
            <p:ph type="body" sz="half" idx="4294967295"/>
          </p:nvPr>
        </p:nvSpPr>
        <p:spPr>
          <a:xfrm>
            <a:off x="457200" y="1600200"/>
            <a:ext cx="4035425" cy="4525963"/>
          </a:xfrm>
        </p:spPr>
        <p:txBody>
          <a:bodyPr/>
          <a:lstStyle/>
          <a:p>
            <a:pPr>
              <a:defRPr/>
            </a:pPr>
            <a:endParaRPr lang="en-US" smtClean="0"/>
          </a:p>
          <a:p>
            <a:pPr>
              <a:buFontTx/>
              <a:buNone/>
              <a:defRPr/>
            </a:pPr>
            <a:endParaRPr lang="en-US" sz="4000" smtClean="0"/>
          </a:p>
        </p:txBody>
      </p:sp>
      <p:graphicFrame>
        <p:nvGraphicFramePr>
          <p:cNvPr id="147484" name="Group 28"/>
          <p:cNvGraphicFramePr>
            <a:graphicFrameLocks noGrp="1"/>
          </p:cNvGraphicFramePr>
          <p:nvPr>
            <p:ph sz="half" idx="4294967295"/>
          </p:nvPr>
        </p:nvGraphicFramePr>
        <p:xfrm>
          <a:off x="276225" y="1570038"/>
          <a:ext cx="8575675" cy="4888167"/>
        </p:xfrm>
        <a:graphic>
          <a:graphicData uri="http://schemas.openxmlformats.org/drawingml/2006/table">
            <a:tbl>
              <a:tblPr/>
              <a:tblGrid>
                <a:gridCol w="358775"/>
                <a:gridCol w="7061200"/>
                <a:gridCol w="1155700"/>
              </a:tblGrid>
              <a:tr h="360363">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bg1"/>
                          </a:solidFill>
                          <a:effectLst/>
                          <a:latin typeface="Arial" charset="0"/>
                          <a:cs typeface="Arial" charset="0"/>
                        </a:rPr>
                        <a:t>Neuropsychological Test Battery (NTB):</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p value</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charset="0"/>
                        <a:cs typeface="Arial" charset="0"/>
                      </a:endParaRPr>
                    </a:p>
                  </a:txBody>
                  <a:tcPr horzOverflow="overflow">
                    <a:lnL w="28575" cap="flat" cmpd="sng" algn="ctr">
                      <a:solidFill>
                        <a:schemeClr val="tx1"/>
                      </a:solidFill>
                      <a:prstDash val="solid"/>
                      <a:miter lim="800000"/>
                      <a:headEnd type="none" w="med" len="med"/>
                      <a:tailEnd type="none" w="med" len="med"/>
                    </a:lnL>
                    <a:lnR>
                      <a:noFill/>
                    </a:lnR>
                    <a:lnT w="12700" cap="flat" cmpd="sng" algn="ctr">
                      <a:solidFill>
                        <a:schemeClr val="tx1"/>
                      </a:solidFill>
                      <a:prstDash val="solid"/>
                      <a:miter lim="800000"/>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bg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Composite z-score</a:t>
                      </a:r>
                      <a:r>
                        <a:rPr kumimoji="0" lang="en-US" sz="2000" b="0" i="0" u="none" strike="noStrike" cap="none" normalizeH="0" baseline="0" smtClean="0">
                          <a:ln>
                            <a:noFill/>
                          </a:ln>
                          <a:solidFill>
                            <a:schemeClr val="bg1"/>
                          </a:solidFill>
                          <a:effectLst/>
                          <a:latin typeface="Arial" charset="0"/>
                          <a:cs typeface="Arial" charset="0"/>
                        </a:rPr>
                        <a:t> </a:t>
                      </a:r>
                    </a:p>
                  </a:txBody>
                  <a:tcPr horzOverflow="overflow">
                    <a:lnL>
                      <a:noFill/>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bg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p = 0.193</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a:noFill/>
                    </a:lnB>
                    <a:lnTlToBr>
                      <a:noFill/>
                    </a:lnTlToBr>
                    <a:lnBlToTr>
                      <a:noFill/>
                    </a:lnBlToTr>
                    <a:noFill/>
                  </a:tcPr>
                </a:tc>
              </a:tr>
              <a:tr h="1003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bg1"/>
                        </a:solidFill>
                        <a:effectLst/>
                        <a:latin typeface="Arial Unicode MS" pitchFamily="34" charset="-128"/>
                        <a:cs typeface="Arial" charset="0"/>
                      </a:endParaRPr>
                    </a:p>
                  </a:txBody>
                  <a:tcPr horzOverflow="overflow">
                    <a:lnL w="28575" cap="flat" cmpd="sng" algn="ctr">
                      <a:solidFill>
                        <a:schemeClr val="tx1"/>
                      </a:solidFill>
                      <a:prstDash val="solid"/>
                      <a:miter lim="800000"/>
                      <a:headEnd type="none" w="med" len="med"/>
                      <a:tailEnd type="none" w="med" len="med"/>
                    </a:lnL>
                    <a:lnR>
                      <a:noFill/>
                    </a:lnR>
                    <a:lnT>
                      <a:noFill/>
                    </a:lnT>
                    <a:lnB>
                      <a:noFill/>
                    </a:lnB>
                    <a:lnTlToBr>
                      <a:noFill/>
                    </a:lnTlToBr>
                    <a:lnBlToTr>
                      <a:noFill/>
                    </a:lnBlToTr>
                    <a:noFill/>
                  </a:tcPr>
                </a:tc>
                <a:tc>
                  <a:txBody>
                    <a:bodyPr/>
                    <a:lstStyle/>
                    <a:p>
                      <a:pPr marL="266700" marR="0" lvl="0" indent="-26670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bg1"/>
                        </a:solidFill>
                        <a:effectLst/>
                        <a:latin typeface="Arial" charset="0"/>
                        <a:cs typeface="Arial" charset="0"/>
                      </a:endParaRPr>
                    </a:p>
                    <a:p>
                      <a:pPr marL="266700" marR="0" lvl="0" indent="-26670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Memory z-score</a:t>
                      </a:r>
                    </a:p>
                    <a:p>
                      <a:pPr marL="266700" marR="0" lvl="0" indent="-26670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smtClean="0">
                          <a:ln>
                            <a:noFill/>
                          </a:ln>
                          <a:solidFill>
                            <a:schemeClr val="bg1"/>
                          </a:solidFill>
                          <a:effectLst/>
                          <a:latin typeface="Arial Unicode MS" pitchFamily="34" charset="-128"/>
                          <a:cs typeface="Arial" charset="0"/>
                        </a:rPr>
                        <a:t>(Wechsler Memory Scale; Verbal Paired Associates immediate &amp; delayed; Rey Auditory Verbal Learning immediate &amp; delayed)</a:t>
                      </a:r>
                    </a:p>
                  </a:txBody>
                  <a:tcPr horzOverflow="overflow">
                    <a:lnL>
                      <a:noFill/>
                    </a:lnL>
                    <a:lnR w="12700" cap="flat" cmpd="sng" algn="ctr">
                      <a:solidFill>
                        <a:schemeClr val="tx1"/>
                      </a:solidFill>
                      <a:prstDash val="solid"/>
                      <a:miter lim="800000"/>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bg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bg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cs typeface="Arial" charset="0"/>
                        </a:rPr>
                        <a:t>p = 0.838</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a:noFill/>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bg1"/>
                        </a:solidFill>
                        <a:effectLst/>
                        <a:latin typeface="Arial Unicode MS" pitchFamily="34" charset="-128"/>
                        <a:cs typeface="Arial" charset="0"/>
                      </a:endParaRPr>
                    </a:p>
                  </a:txBody>
                  <a:tcPr horzOverflow="overflow">
                    <a:lnL w="28575" cap="flat" cmpd="sng" algn="ctr">
                      <a:solidFill>
                        <a:schemeClr val="tx1"/>
                      </a:solidFill>
                      <a:prstDash val="solid"/>
                      <a:miter lim="800000"/>
                      <a:headEnd type="none" w="med" len="med"/>
                      <a:tailEnd type="none" w="med" len="med"/>
                    </a:lnL>
                    <a:lnR>
                      <a:noFill/>
                    </a:lnR>
                    <a:lnT>
                      <a:noFill/>
                    </a:lnT>
                    <a:lnB>
                      <a:noFill/>
                    </a:lnB>
                    <a:lnTlToBr>
                      <a:noFill/>
                    </a:lnTlToBr>
                    <a:lnBlToTr>
                      <a:noFill/>
                    </a:lnBlToTr>
                    <a:noFill/>
                  </a:tcPr>
                </a:tc>
                <a:tc>
                  <a:txBody>
                    <a:bodyPr/>
                    <a:lstStyle/>
                    <a:p>
                      <a:pPr marL="266700" marR="0" lvl="0" indent="-26670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bg1"/>
                        </a:solidFill>
                        <a:effectLst/>
                        <a:latin typeface="Arial" charset="0"/>
                        <a:cs typeface="Arial" charset="0"/>
                      </a:endParaRPr>
                    </a:p>
                    <a:p>
                      <a:pPr marL="266700" marR="0" lvl="0" indent="-26670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Executive z-score*</a:t>
                      </a:r>
                    </a:p>
                    <a:p>
                      <a:pPr marL="266700" marR="0" lvl="0" indent="-26670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smtClean="0">
                          <a:ln>
                            <a:noFill/>
                          </a:ln>
                          <a:solidFill>
                            <a:schemeClr val="bg1"/>
                          </a:solidFill>
                          <a:effectLst/>
                          <a:latin typeface="Arial Unicode MS" pitchFamily="34" charset="-128"/>
                          <a:cs typeface="Arial" charset="0"/>
                        </a:rPr>
                        <a:t>(Wechsler Memory Scale Digit Span; Controlled Word Association Test; Category Fluency Test; Trail Making Test Parts A &amp; B)</a:t>
                      </a:r>
                    </a:p>
                    <a:p>
                      <a:pPr marL="266700" marR="0" lvl="0" indent="-266700" algn="l" defTabSz="914400" rtl="0" eaLnBrk="1" fontAlgn="base" latinLnBrk="0" hangingPunct="1">
                        <a:lnSpc>
                          <a:spcPct val="100000"/>
                        </a:lnSpc>
                        <a:spcBef>
                          <a:spcPct val="20000"/>
                        </a:spcBef>
                        <a:spcAft>
                          <a:spcPct val="0"/>
                        </a:spcAft>
                        <a:buClrTx/>
                        <a:buSzTx/>
                        <a:buFontTx/>
                        <a:buChar char="•"/>
                        <a:tabLst/>
                      </a:pPr>
                      <a:endParaRPr kumimoji="0" lang="en-US" sz="1600" b="0" i="0" u="none" strike="noStrike" cap="none" normalizeH="0" baseline="0" smtClean="0">
                        <a:ln>
                          <a:noFill/>
                        </a:ln>
                        <a:solidFill>
                          <a:schemeClr val="bg1"/>
                        </a:solidFill>
                        <a:effectLst/>
                        <a:latin typeface="Arial Unicode MS" pitchFamily="34" charset="-128"/>
                        <a:cs typeface="Arial" charset="0"/>
                      </a:endParaRPr>
                    </a:p>
                  </a:txBody>
                  <a:tcPr horzOverflow="overflow">
                    <a:lnL>
                      <a:noFill/>
                    </a:lnL>
                    <a:lnR w="12700" cap="flat" cmpd="sng" algn="ctr">
                      <a:solidFill>
                        <a:schemeClr val="tx1"/>
                      </a:solidFill>
                      <a:prstDash val="solid"/>
                      <a:miter lim="800000"/>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bg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bg1"/>
                          </a:solidFill>
                          <a:effectLst/>
                          <a:latin typeface="Arial" charset="0"/>
                          <a:cs typeface="Arial" charset="0"/>
                        </a:rPr>
                        <a:t>p = 0.042</a:t>
                      </a:r>
                      <a:endParaRPr kumimoji="0" lang="en-US" sz="1800" b="1" i="1" u="none" strike="noStrike" cap="none" normalizeH="0" baseline="0" smtClean="0">
                        <a:ln>
                          <a:noFill/>
                        </a:ln>
                        <a:solidFill>
                          <a:schemeClr val="bg1"/>
                        </a:solidFill>
                        <a:effectLst/>
                        <a:latin typeface="Arial" charset="0"/>
                        <a:cs typeface="Arial"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a:noFill/>
                    </a:lnB>
                    <a:lnTlToBr>
                      <a:noFill/>
                    </a:lnTlToBr>
                    <a:lnBlToTr>
                      <a:noFill/>
                    </a:lnBlToTr>
                    <a:noFill/>
                  </a:tcPr>
                </a:tc>
              </a:tr>
              <a:tr h="779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bg1"/>
                        </a:solidFill>
                        <a:effectLst/>
                        <a:latin typeface="Arial Unicode MS" pitchFamily="34" charset="-128"/>
                        <a:cs typeface="Arial" charset="0"/>
                      </a:endParaRPr>
                    </a:p>
                  </a:txBody>
                  <a:tcPr horzOverflow="overflow">
                    <a:lnL w="28575" cap="flat" cmpd="sng" algn="ctr">
                      <a:solidFill>
                        <a:schemeClr val="tx1"/>
                      </a:solidFill>
                      <a:prstDash val="solid"/>
                      <a:miter lim="800000"/>
                      <a:headEnd type="none" w="med" len="med"/>
                      <a:tailEnd type="none" w="med" len="med"/>
                    </a:lnL>
                    <a:lnR>
                      <a:noFill/>
                    </a:lnR>
                    <a:lnT>
                      <a:noFill/>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266700" marR="0" lvl="0" indent="-266700" algn="l" defTabSz="914400" rtl="0" eaLnBrk="1" fontAlgn="base" latinLnBrk="0" hangingPunct="1">
                        <a:lnSpc>
                          <a:spcPct val="100000"/>
                        </a:lnSpc>
                        <a:spcBef>
                          <a:spcPct val="20000"/>
                        </a:spcBef>
                        <a:spcAft>
                          <a:spcPct val="0"/>
                        </a:spcAft>
                        <a:buClrTx/>
                        <a:buSzTx/>
                        <a:buFontTx/>
                        <a:buChar char="o"/>
                        <a:tabLst/>
                      </a:pPr>
                      <a:r>
                        <a:rPr kumimoji="0" lang="en-US" sz="1400" b="0" i="0" u="none" strike="noStrike" cap="none" normalizeH="0" baseline="0" smtClean="0">
                          <a:ln>
                            <a:noFill/>
                          </a:ln>
                          <a:solidFill>
                            <a:schemeClr val="bg1"/>
                          </a:solidFill>
                          <a:effectLst/>
                          <a:latin typeface="Arial" charset="0"/>
                          <a:cs typeface="Arial" charset="0"/>
                        </a:rPr>
                        <a:t>Significant Findings from NTB Executive Function component tests:</a:t>
                      </a:r>
                    </a:p>
                    <a:p>
                      <a:pPr marL="742950" marR="0" lvl="1" indent="-285750" algn="l" defTabSz="914400" rtl="0" eaLnBrk="1" fontAlgn="base" latinLnBrk="0" hangingPunct="1">
                        <a:lnSpc>
                          <a:spcPct val="100000"/>
                        </a:lnSpc>
                        <a:spcBef>
                          <a:spcPct val="20000"/>
                        </a:spcBef>
                        <a:spcAft>
                          <a:spcPct val="0"/>
                        </a:spcAft>
                        <a:buClrTx/>
                        <a:buSzTx/>
                        <a:buFontTx/>
                        <a:buChar char="o"/>
                        <a:tabLst/>
                      </a:pPr>
                      <a:r>
                        <a:rPr kumimoji="0" lang="en-US" sz="1200" b="0" i="0" u="none" strike="noStrike" cap="none" normalizeH="0" baseline="0" smtClean="0">
                          <a:ln>
                            <a:noFill/>
                          </a:ln>
                          <a:solidFill>
                            <a:schemeClr val="bg1"/>
                          </a:solidFill>
                          <a:effectLst/>
                          <a:latin typeface="Arial Unicode MS" pitchFamily="34" charset="-128"/>
                          <a:cs typeface="Arial" charset="0"/>
                        </a:rPr>
                        <a:t>Category Fluency: increase of 2.8 words (95% CI 1.0, 5.4)</a:t>
                      </a:r>
                    </a:p>
                    <a:p>
                      <a:pPr marL="742950" marR="0" lvl="1" indent="-285750" algn="l" defTabSz="914400" rtl="0" eaLnBrk="1" fontAlgn="base" latinLnBrk="0" hangingPunct="1">
                        <a:lnSpc>
                          <a:spcPct val="100000"/>
                        </a:lnSpc>
                        <a:spcBef>
                          <a:spcPct val="20000"/>
                        </a:spcBef>
                        <a:spcAft>
                          <a:spcPct val="0"/>
                        </a:spcAft>
                        <a:buClrTx/>
                        <a:buSzTx/>
                        <a:buFontTx/>
                        <a:buChar char="o"/>
                        <a:tabLst/>
                      </a:pPr>
                      <a:r>
                        <a:rPr kumimoji="0" lang="en-US" sz="1200" b="0" i="0" u="none" strike="noStrike" cap="none" normalizeH="0" baseline="0" smtClean="0">
                          <a:ln>
                            <a:noFill/>
                          </a:ln>
                          <a:solidFill>
                            <a:schemeClr val="bg1"/>
                          </a:solidFill>
                          <a:effectLst/>
                          <a:latin typeface="Arial Unicode MS" pitchFamily="34" charset="-128"/>
                          <a:cs typeface="Arial" charset="0"/>
                        </a:rPr>
                        <a:t>Trail Making Part B: improvement of -48.0 secs (95% CI -83, -13)</a:t>
                      </a:r>
                    </a:p>
                  </a:txBody>
                  <a:tcPr horzOverflow="overflow">
                    <a:lnL>
                      <a:noFill/>
                    </a:lnL>
                    <a:lnR w="12700" cap="flat" cmpd="sng" algn="ctr">
                      <a:solidFill>
                        <a:schemeClr val="tx1"/>
                      </a:solidFill>
                      <a:prstDash val="solid"/>
                      <a:miter lim="800000"/>
                      <a:headEnd type="none" w="med" len="med"/>
                      <a:tailEnd type="none" w="med" len="med"/>
                    </a:lnR>
                    <a:lnT>
                      <a:noFill/>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bg2"/>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Arial" charset="0"/>
                          <a:cs typeface="Arial" charset="0"/>
                        </a:rPr>
                        <a:t>p = 0.041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bg2"/>
                          </a:solidFill>
                          <a:effectLst/>
                          <a:latin typeface="Arial" charset="0"/>
                          <a:cs typeface="Arial" charset="0"/>
                        </a:rPr>
                        <a:t>p = 0.009</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a:noFill/>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87067" name="Oval 27"/>
          <p:cNvSpPr>
            <a:spLocks noChangeArrowheads="1"/>
          </p:cNvSpPr>
          <p:nvPr/>
        </p:nvSpPr>
        <p:spPr bwMode="auto">
          <a:xfrm>
            <a:off x="7488238" y="4073525"/>
            <a:ext cx="1627187" cy="1095375"/>
          </a:xfrm>
          <a:prstGeom prst="ellipse">
            <a:avLst/>
          </a:prstGeom>
          <a:noFill/>
          <a:ln w="9525">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8066" name="Group 11"/>
          <p:cNvGrpSpPr>
            <a:grpSpLocks/>
          </p:cNvGrpSpPr>
          <p:nvPr/>
        </p:nvGrpSpPr>
        <p:grpSpPr bwMode="auto">
          <a:xfrm>
            <a:off x="0" y="1258888"/>
            <a:ext cx="9144000" cy="6461125"/>
            <a:chOff x="0" y="793"/>
            <a:chExt cx="5760" cy="4070"/>
          </a:xfrm>
        </p:grpSpPr>
        <p:sp>
          <p:nvSpPr>
            <p:cNvPr id="88068" name="AutoShape 8"/>
            <p:cNvSpPr>
              <a:spLocks noChangeAspect="1" noChangeArrowheads="1" noTextEdit="1"/>
            </p:cNvSpPr>
            <p:nvPr/>
          </p:nvSpPr>
          <p:spPr bwMode="auto">
            <a:xfrm>
              <a:off x="0" y="793"/>
              <a:ext cx="5760" cy="4070"/>
            </a:xfrm>
            <a:prstGeom prst="rect">
              <a:avLst/>
            </a:prstGeom>
            <a:noFill/>
            <a:ln w="9525">
              <a:noFill/>
              <a:miter lim="800000"/>
              <a:headEnd/>
              <a:tailEnd/>
            </a:ln>
          </p:spPr>
          <p:txBody>
            <a:bodyPr/>
            <a:lstStyle/>
            <a:p>
              <a:endParaRPr lang="en-GB"/>
            </a:p>
          </p:txBody>
        </p:sp>
        <p:pic>
          <p:nvPicPr>
            <p:cNvPr id="88069" name="Picture 10"/>
            <p:cNvPicPr>
              <a:picLocks noChangeAspect="1" noChangeArrowheads="1"/>
            </p:cNvPicPr>
            <p:nvPr/>
          </p:nvPicPr>
          <p:blipFill>
            <a:blip r:embed="rId3" cstate="print"/>
            <a:srcRect/>
            <a:stretch>
              <a:fillRect/>
            </a:stretch>
          </p:blipFill>
          <p:spPr bwMode="auto">
            <a:xfrm>
              <a:off x="0" y="793"/>
              <a:ext cx="5760" cy="4070"/>
            </a:xfrm>
            <a:prstGeom prst="rect">
              <a:avLst/>
            </a:prstGeom>
            <a:noFill/>
            <a:ln w="9525">
              <a:noFill/>
              <a:miter lim="800000"/>
              <a:headEnd/>
              <a:tailEnd/>
            </a:ln>
          </p:spPr>
        </p:pic>
      </p:grpSp>
      <p:sp>
        <p:nvSpPr>
          <p:cNvPr id="143365" name="Rectangle 7"/>
          <p:cNvSpPr>
            <a:spLocks noGrp="1" noChangeArrowheads="1"/>
          </p:cNvSpPr>
          <p:nvPr>
            <p:ph type="title" idx="4294967295"/>
          </p:nvPr>
        </p:nvSpPr>
        <p:spPr>
          <a:xfrm>
            <a:off x="381000" y="419100"/>
            <a:ext cx="8382000" cy="1138238"/>
          </a:xfrm>
          <a:ln>
            <a:solidFill>
              <a:schemeClr val="tx1"/>
            </a:solidFill>
          </a:ln>
        </p:spPr>
        <p:txBody>
          <a:bodyPr/>
          <a:lstStyle/>
          <a:p>
            <a:pPr>
              <a:defRPr/>
            </a:pPr>
            <a:r>
              <a:rPr lang="en-GB" sz="3200" dirty="0" smtClean="0">
                <a:solidFill>
                  <a:schemeClr val="tx1"/>
                </a:solidFill>
              </a:rPr>
              <a:t>Post erratum Composite, Memory  and Executive Factor Z-scores.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4"/>
          <p:cNvSpPr txBox="1">
            <a:spLocks noGrp="1"/>
          </p:cNvSpPr>
          <p:nvPr/>
        </p:nvSpPr>
        <p:spPr bwMode="auto">
          <a:xfrm>
            <a:off x="6553200" y="6248400"/>
            <a:ext cx="2133600" cy="457200"/>
          </a:xfrm>
          <a:prstGeom prst="rect">
            <a:avLst/>
          </a:prstGeom>
          <a:noFill/>
          <a:ln w="9525">
            <a:noFill/>
            <a:miter lim="800000"/>
            <a:headEnd/>
            <a:tailEnd/>
          </a:ln>
        </p:spPr>
        <p:txBody>
          <a:bodyPr anchor="b"/>
          <a:lstStyle/>
          <a:p>
            <a:pPr algn="r"/>
            <a:fld id="{B1B44664-DA62-450D-9540-1C2B8BA91252}" type="slidenum">
              <a:rPr lang="en-US" sz="1200">
                <a:latin typeface="Arial Black" pitchFamily="34" charset="0"/>
              </a:rPr>
              <a:pPr algn="r"/>
              <a:t>78</a:t>
            </a:fld>
            <a:endParaRPr lang="en-US" sz="1200">
              <a:latin typeface="Arial Black" pitchFamily="34" charset="0"/>
            </a:endParaRPr>
          </a:p>
        </p:txBody>
      </p:sp>
      <p:sp>
        <p:nvSpPr>
          <p:cNvPr id="145411" name="Rectangle 2"/>
          <p:cNvSpPr>
            <a:spLocks noGrp="1" noChangeArrowheads="1"/>
          </p:cNvSpPr>
          <p:nvPr>
            <p:ph type="title" idx="4294967295"/>
          </p:nvPr>
        </p:nvSpPr>
        <p:spPr>
          <a:xfrm>
            <a:off x="457200" y="274638"/>
            <a:ext cx="8229600" cy="698500"/>
          </a:xfrm>
        </p:spPr>
        <p:txBody>
          <a:bodyPr/>
          <a:lstStyle/>
          <a:p>
            <a:pPr>
              <a:defRPr/>
            </a:pPr>
            <a:r>
              <a:rPr lang="en-GB" sz="2600" smtClean="0"/>
              <a:t>PBT2 250mg demonstrates statistically significant improvement in Executive Function z-score</a:t>
            </a:r>
            <a:endParaRPr lang="en-US" sz="2600" smtClean="0"/>
          </a:p>
        </p:txBody>
      </p:sp>
      <p:sp>
        <p:nvSpPr>
          <p:cNvPr id="145412" name="Rectangle 6"/>
          <p:cNvSpPr>
            <a:spLocks noGrp="1" noChangeArrowheads="1"/>
          </p:cNvSpPr>
          <p:nvPr>
            <p:ph type="body" idx="4294967295"/>
          </p:nvPr>
        </p:nvSpPr>
        <p:spPr>
          <a:xfrm>
            <a:off x="457200" y="1651000"/>
            <a:ext cx="8229600" cy="4711700"/>
          </a:xfrm>
        </p:spPr>
        <p:txBody>
          <a:bodyPr/>
          <a:lstStyle/>
          <a:p>
            <a:pPr>
              <a:lnSpc>
                <a:spcPct val="80000"/>
              </a:lnSpc>
              <a:defRPr/>
            </a:pPr>
            <a:r>
              <a:rPr lang="en-GB" sz="1600" smtClean="0"/>
              <a:t>What led to the </a:t>
            </a:r>
            <a:r>
              <a:rPr lang="en-GB" sz="1600" i="1" smtClean="0"/>
              <a:t>erratum</a:t>
            </a:r>
          </a:p>
          <a:p>
            <a:pPr>
              <a:lnSpc>
                <a:spcPct val="80000"/>
              </a:lnSpc>
              <a:defRPr/>
            </a:pPr>
            <a:endParaRPr lang="en-GB" sz="1600" i="1" smtClean="0"/>
          </a:p>
          <a:p>
            <a:pPr>
              <a:lnSpc>
                <a:spcPct val="80000"/>
              </a:lnSpc>
              <a:defRPr/>
            </a:pPr>
            <a:r>
              <a:rPr lang="en-US" sz="1600" smtClean="0">
                <a:latin typeface="Arial Unicode MS" pitchFamily="34" charset="-128"/>
              </a:rPr>
              <a:t>Executive Z-score consists of:</a:t>
            </a:r>
          </a:p>
          <a:p>
            <a:pPr lvl="1">
              <a:lnSpc>
                <a:spcPct val="80000"/>
              </a:lnSpc>
              <a:defRPr/>
            </a:pPr>
            <a:r>
              <a:rPr lang="en-US" sz="1400" smtClean="0">
                <a:latin typeface="Arial Unicode MS" pitchFamily="34" charset="-128"/>
              </a:rPr>
              <a:t>Wechsler Memory Scale Digit Span </a:t>
            </a:r>
          </a:p>
          <a:p>
            <a:pPr lvl="1">
              <a:lnSpc>
                <a:spcPct val="80000"/>
              </a:lnSpc>
              <a:defRPr/>
            </a:pPr>
            <a:r>
              <a:rPr lang="en-US" sz="1400" smtClean="0">
                <a:latin typeface="Arial Unicode MS" pitchFamily="34" charset="-128"/>
              </a:rPr>
              <a:t>Controlled Word Association Test</a:t>
            </a:r>
          </a:p>
          <a:p>
            <a:pPr lvl="1">
              <a:lnSpc>
                <a:spcPct val="80000"/>
              </a:lnSpc>
              <a:defRPr/>
            </a:pPr>
            <a:r>
              <a:rPr lang="en-US" sz="1400" smtClean="0">
                <a:latin typeface="Arial Unicode MS" pitchFamily="34" charset="-128"/>
              </a:rPr>
              <a:t>Category Fluency Test</a:t>
            </a:r>
          </a:p>
          <a:p>
            <a:pPr lvl="1">
              <a:lnSpc>
                <a:spcPct val="80000"/>
              </a:lnSpc>
              <a:defRPr/>
            </a:pPr>
            <a:r>
              <a:rPr lang="en-US" sz="1400" smtClean="0">
                <a:latin typeface="Arial Unicode MS" pitchFamily="34" charset="-128"/>
              </a:rPr>
              <a:t>Trail Making Test Part A</a:t>
            </a:r>
          </a:p>
          <a:p>
            <a:pPr lvl="1">
              <a:lnSpc>
                <a:spcPct val="80000"/>
              </a:lnSpc>
              <a:defRPr/>
            </a:pPr>
            <a:r>
              <a:rPr lang="en-US" sz="1400" smtClean="0">
                <a:latin typeface="Arial Unicode MS" pitchFamily="34" charset="-128"/>
              </a:rPr>
              <a:t>Trail Making Test Part B</a:t>
            </a:r>
            <a:r>
              <a:rPr lang="en-GB" sz="1400" smtClean="0"/>
              <a:t> </a:t>
            </a:r>
          </a:p>
          <a:p>
            <a:pPr>
              <a:lnSpc>
                <a:spcPct val="80000"/>
              </a:lnSpc>
              <a:defRPr/>
            </a:pPr>
            <a:endParaRPr lang="en-GB" sz="1600" smtClean="0"/>
          </a:p>
          <a:p>
            <a:pPr>
              <a:lnSpc>
                <a:spcPct val="80000"/>
              </a:lnSpc>
              <a:defRPr/>
            </a:pPr>
            <a:r>
              <a:rPr lang="en-GB" sz="1600" smtClean="0"/>
              <a:t>COWAT (Controlled Word Association Test)</a:t>
            </a:r>
          </a:p>
          <a:p>
            <a:pPr lvl="1">
              <a:lnSpc>
                <a:spcPct val="80000"/>
              </a:lnSpc>
              <a:defRPr/>
            </a:pPr>
            <a:r>
              <a:rPr lang="en-GB" sz="1400" smtClean="0"/>
              <a:t>List as many words beginning with a given letter – repeated with 3 letters</a:t>
            </a:r>
          </a:p>
          <a:p>
            <a:pPr lvl="1">
              <a:lnSpc>
                <a:spcPct val="80000"/>
              </a:lnSpc>
              <a:defRPr/>
            </a:pPr>
            <a:endParaRPr lang="en-GB" sz="1400" smtClean="0"/>
          </a:p>
          <a:p>
            <a:pPr lvl="1">
              <a:lnSpc>
                <a:spcPct val="80000"/>
              </a:lnSpc>
              <a:defRPr/>
            </a:pPr>
            <a:r>
              <a:rPr lang="en-GB" sz="1400" smtClean="0"/>
              <a:t>Analysis </a:t>
            </a:r>
            <a:r>
              <a:rPr lang="en-GB" sz="1400" u="sng" smtClean="0"/>
              <a:t>should</a:t>
            </a:r>
            <a:r>
              <a:rPr lang="en-GB" sz="1400" smtClean="0"/>
              <a:t> be based on total of all 3 letters:</a:t>
            </a:r>
          </a:p>
          <a:p>
            <a:pPr lvl="2">
              <a:lnSpc>
                <a:spcPct val="80000"/>
              </a:lnSpc>
              <a:defRPr/>
            </a:pPr>
            <a:r>
              <a:rPr lang="en-GB" sz="1200" smtClean="0"/>
              <a:t>In calculation of COWAT component this was done</a:t>
            </a:r>
          </a:p>
          <a:p>
            <a:pPr lvl="2">
              <a:lnSpc>
                <a:spcPct val="80000"/>
              </a:lnSpc>
              <a:defRPr/>
            </a:pPr>
            <a:r>
              <a:rPr lang="en-GB" sz="1200" smtClean="0"/>
              <a:t>In calculation of Executive Z-Score this was NOT done and each letter’s score contributed to Z-score.</a:t>
            </a:r>
          </a:p>
          <a:p>
            <a:pPr lvl="2">
              <a:lnSpc>
                <a:spcPct val="80000"/>
              </a:lnSpc>
              <a:defRPr/>
            </a:pPr>
            <a:r>
              <a:rPr lang="en-GB" sz="1200" smtClean="0"/>
              <a:t>This meant that the neutral COWAT made 3x the contribution it should have.</a:t>
            </a:r>
          </a:p>
          <a:p>
            <a:pPr>
              <a:lnSpc>
                <a:spcPct val="80000"/>
              </a:lnSpc>
              <a:defRPr/>
            </a:pPr>
            <a:endParaRPr lang="en-GB" sz="1600" smtClean="0"/>
          </a:p>
          <a:p>
            <a:pPr>
              <a:lnSpc>
                <a:spcPct val="80000"/>
              </a:lnSpc>
              <a:defRPr/>
            </a:pPr>
            <a:r>
              <a:rPr lang="en-GB" sz="1600" smtClean="0"/>
              <a:t>Strong improvements in category fluency and Trails B now shown to have mediated a significant effect on the Executive Function Z-Score</a:t>
            </a:r>
          </a:p>
        </p:txBody>
      </p:sp>
      <p:sp>
        <p:nvSpPr>
          <p:cNvPr id="89093" name="Rectangle 9"/>
          <p:cNvSpPr>
            <a:spLocks noChangeArrowheads="1"/>
          </p:cNvSpPr>
          <p:nvPr/>
        </p:nvSpPr>
        <p:spPr bwMode="auto">
          <a:xfrm>
            <a:off x="6400800" y="4432300"/>
            <a:ext cx="184150" cy="244475"/>
          </a:xfrm>
          <a:prstGeom prst="rect">
            <a:avLst/>
          </a:prstGeom>
          <a:noFill/>
          <a:ln w="9525">
            <a:noFill/>
            <a:miter lim="800000"/>
            <a:headEnd/>
            <a:tailEnd/>
          </a:ln>
        </p:spPr>
        <p:txBody>
          <a:bodyPr wrap="none">
            <a:spAutoFit/>
          </a:bodyPr>
          <a:lstStyle/>
          <a:p>
            <a:pPr>
              <a:spcBef>
                <a:spcPct val="50000"/>
              </a:spcBef>
            </a:pPr>
            <a:endParaRPr lang="en-US" sz="1000"/>
          </a:p>
        </p:txBody>
      </p:sp>
      <p:sp>
        <p:nvSpPr>
          <p:cNvPr id="89094" name="Line 7"/>
          <p:cNvSpPr>
            <a:spLocks noChangeShapeType="1"/>
          </p:cNvSpPr>
          <p:nvPr/>
        </p:nvSpPr>
        <p:spPr bwMode="auto">
          <a:xfrm>
            <a:off x="419100" y="1422400"/>
            <a:ext cx="6692900" cy="0"/>
          </a:xfrm>
          <a:prstGeom prst="line">
            <a:avLst/>
          </a:prstGeom>
          <a:noFill/>
          <a:ln w="9525">
            <a:solidFill>
              <a:schemeClr val="tx1"/>
            </a:solidFill>
            <a:round/>
            <a:headEnd/>
            <a:tailEnd/>
          </a:ln>
        </p:spPr>
        <p:txBody>
          <a:bodyPr/>
          <a:lstStyle/>
          <a:p>
            <a:endParaRPr lang="en-GB"/>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4"/>
          <p:cNvSpPr txBox="1">
            <a:spLocks noGrp="1"/>
          </p:cNvSpPr>
          <p:nvPr/>
        </p:nvSpPr>
        <p:spPr bwMode="auto">
          <a:xfrm>
            <a:off x="6553200" y="6248400"/>
            <a:ext cx="2133600" cy="457200"/>
          </a:xfrm>
          <a:prstGeom prst="rect">
            <a:avLst/>
          </a:prstGeom>
          <a:noFill/>
          <a:ln w="9525">
            <a:noFill/>
            <a:miter lim="800000"/>
            <a:headEnd/>
            <a:tailEnd/>
          </a:ln>
        </p:spPr>
        <p:txBody>
          <a:bodyPr anchor="b"/>
          <a:lstStyle/>
          <a:p>
            <a:pPr algn="r"/>
            <a:fld id="{E9CB891E-71FE-4790-9B15-13FE2CD88563}" type="slidenum">
              <a:rPr lang="en-US" sz="1200">
                <a:latin typeface="Arial Black" pitchFamily="34" charset="0"/>
              </a:rPr>
              <a:pPr algn="r"/>
              <a:t>79</a:t>
            </a:fld>
            <a:endParaRPr lang="en-US" sz="1200">
              <a:latin typeface="Arial Black" pitchFamily="34" charset="0"/>
            </a:endParaRPr>
          </a:p>
        </p:txBody>
      </p:sp>
      <p:sp>
        <p:nvSpPr>
          <p:cNvPr id="147459" name="Rectangle 2"/>
          <p:cNvSpPr>
            <a:spLocks noGrp="1" noChangeArrowheads="1"/>
          </p:cNvSpPr>
          <p:nvPr>
            <p:ph type="title" idx="4294967295"/>
          </p:nvPr>
        </p:nvSpPr>
        <p:spPr>
          <a:xfrm>
            <a:off x="457200" y="539750"/>
            <a:ext cx="8229600" cy="666750"/>
          </a:xfrm>
        </p:spPr>
        <p:txBody>
          <a:bodyPr/>
          <a:lstStyle/>
          <a:p>
            <a:pPr>
              <a:defRPr/>
            </a:pPr>
            <a:r>
              <a:rPr lang="en-GB" sz="2400" smtClean="0"/>
              <a:t>PBT2 250mg demonstrates statistically significant improvement in executive tests</a:t>
            </a:r>
            <a:endParaRPr lang="en-US" sz="2400" smtClean="0"/>
          </a:p>
        </p:txBody>
      </p:sp>
      <p:pic>
        <p:nvPicPr>
          <p:cNvPr id="90116" name="Picture 30"/>
          <p:cNvPicPr>
            <a:picLocks noGrp="1" noChangeAspect="1" noChangeArrowheads="1"/>
          </p:cNvPicPr>
          <p:nvPr>
            <p:ph sz="half" idx="4294967295"/>
          </p:nvPr>
        </p:nvPicPr>
        <p:blipFill>
          <a:blip r:embed="rId3" cstate="print"/>
          <a:srcRect/>
          <a:stretch>
            <a:fillRect/>
          </a:stretch>
        </p:blipFill>
        <p:spPr>
          <a:xfrm>
            <a:off x="127000" y="1773238"/>
            <a:ext cx="4624388" cy="2308225"/>
          </a:xfrm>
        </p:spPr>
      </p:pic>
      <p:pic>
        <p:nvPicPr>
          <p:cNvPr id="90117" name="Picture 31"/>
          <p:cNvPicPr>
            <a:picLocks noChangeAspect="1" noChangeArrowheads="1"/>
          </p:cNvPicPr>
          <p:nvPr/>
        </p:nvPicPr>
        <p:blipFill>
          <a:blip r:embed="rId4" cstate="print"/>
          <a:srcRect/>
          <a:stretch>
            <a:fillRect/>
          </a:stretch>
        </p:blipFill>
        <p:spPr bwMode="auto">
          <a:xfrm>
            <a:off x="139700" y="4179888"/>
            <a:ext cx="4605338" cy="2630487"/>
          </a:xfrm>
          <a:prstGeom prst="rect">
            <a:avLst/>
          </a:prstGeom>
          <a:noFill/>
          <a:ln w="9525">
            <a:noFill/>
            <a:miter lim="800000"/>
            <a:headEnd/>
            <a:tailEnd/>
          </a:ln>
        </p:spPr>
      </p:pic>
      <p:sp>
        <p:nvSpPr>
          <p:cNvPr id="90118" name="Text Box 33"/>
          <p:cNvSpPr txBox="1">
            <a:spLocks noChangeArrowheads="1"/>
          </p:cNvSpPr>
          <p:nvPr/>
        </p:nvSpPr>
        <p:spPr bwMode="auto">
          <a:xfrm>
            <a:off x="4965700" y="1993900"/>
            <a:ext cx="3467100" cy="1452563"/>
          </a:xfrm>
          <a:prstGeom prst="rect">
            <a:avLst/>
          </a:prstGeom>
          <a:noFill/>
          <a:ln w="9525">
            <a:noFill/>
            <a:miter lim="800000"/>
            <a:headEnd/>
            <a:tailEnd/>
          </a:ln>
        </p:spPr>
        <p:txBody>
          <a:bodyPr>
            <a:spAutoFit/>
          </a:bodyPr>
          <a:lstStyle/>
          <a:p>
            <a:pPr>
              <a:spcBef>
                <a:spcPct val="20000"/>
              </a:spcBef>
              <a:buClr>
                <a:schemeClr val="accent2"/>
              </a:buClr>
              <a:buSzPct val="80000"/>
            </a:pPr>
            <a:r>
              <a:rPr lang="en-US">
                <a:solidFill>
                  <a:schemeClr val="bg1"/>
                </a:solidFill>
              </a:rPr>
              <a:t>Trail Making Part B:</a:t>
            </a:r>
          </a:p>
          <a:p>
            <a:pPr>
              <a:spcBef>
                <a:spcPct val="20000"/>
              </a:spcBef>
              <a:buClr>
                <a:schemeClr val="accent2"/>
              </a:buClr>
              <a:buSzPct val="80000"/>
              <a:buFontTx/>
              <a:buChar char="o"/>
            </a:pPr>
            <a:r>
              <a:rPr lang="en-US" sz="1400">
                <a:solidFill>
                  <a:schemeClr val="bg1"/>
                </a:solidFill>
              </a:rPr>
              <a:t>Quicker by 48.0 seconds</a:t>
            </a:r>
          </a:p>
          <a:p>
            <a:pPr>
              <a:spcBef>
                <a:spcPct val="20000"/>
              </a:spcBef>
              <a:buClr>
                <a:schemeClr val="accent2"/>
              </a:buClr>
              <a:buSzPct val="80000"/>
              <a:buFontTx/>
              <a:buChar char="o"/>
            </a:pPr>
            <a:r>
              <a:rPr lang="en-US" sz="1400">
                <a:solidFill>
                  <a:schemeClr val="bg1"/>
                </a:solidFill>
              </a:rPr>
              <a:t>(95% CI 13, 83)</a:t>
            </a:r>
          </a:p>
          <a:p>
            <a:pPr>
              <a:spcBef>
                <a:spcPct val="20000"/>
              </a:spcBef>
              <a:buClr>
                <a:schemeClr val="accent2"/>
              </a:buClr>
              <a:buSzPct val="80000"/>
              <a:buFontTx/>
              <a:buChar char="o"/>
            </a:pPr>
            <a:r>
              <a:rPr lang="en-US" sz="1400">
                <a:solidFill>
                  <a:schemeClr val="bg1"/>
                </a:solidFill>
              </a:rPr>
              <a:t>p=0.009</a:t>
            </a:r>
          </a:p>
          <a:p>
            <a:pPr>
              <a:spcBef>
                <a:spcPct val="50000"/>
              </a:spcBef>
            </a:pPr>
            <a:endParaRPr lang="en-GB" sz="1400">
              <a:solidFill>
                <a:schemeClr val="bg1"/>
              </a:solidFill>
            </a:endParaRPr>
          </a:p>
        </p:txBody>
      </p:sp>
      <p:sp>
        <p:nvSpPr>
          <p:cNvPr id="90119" name="Text Box 34"/>
          <p:cNvSpPr txBox="1">
            <a:spLocks noChangeArrowheads="1"/>
          </p:cNvSpPr>
          <p:nvPr/>
        </p:nvSpPr>
        <p:spPr bwMode="auto">
          <a:xfrm>
            <a:off x="4965700" y="4330700"/>
            <a:ext cx="3467100" cy="1452563"/>
          </a:xfrm>
          <a:prstGeom prst="rect">
            <a:avLst/>
          </a:prstGeom>
          <a:noFill/>
          <a:ln w="9525">
            <a:noFill/>
            <a:miter lim="800000"/>
            <a:headEnd/>
            <a:tailEnd/>
          </a:ln>
        </p:spPr>
        <p:txBody>
          <a:bodyPr>
            <a:spAutoFit/>
          </a:bodyPr>
          <a:lstStyle/>
          <a:p>
            <a:pPr>
              <a:spcBef>
                <a:spcPct val="20000"/>
              </a:spcBef>
              <a:buClr>
                <a:schemeClr val="accent2"/>
              </a:buClr>
              <a:buSzPct val="80000"/>
            </a:pPr>
            <a:r>
              <a:rPr lang="en-US">
                <a:solidFill>
                  <a:schemeClr val="bg1"/>
                </a:solidFill>
              </a:rPr>
              <a:t>Category Fluency:</a:t>
            </a:r>
          </a:p>
          <a:p>
            <a:pPr>
              <a:spcBef>
                <a:spcPct val="20000"/>
              </a:spcBef>
              <a:buClr>
                <a:schemeClr val="accent2"/>
              </a:buClr>
              <a:buSzPct val="80000"/>
              <a:buFontTx/>
              <a:buChar char="o"/>
            </a:pPr>
            <a:r>
              <a:rPr lang="en-US" sz="1400">
                <a:solidFill>
                  <a:schemeClr val="bg1"/>
                </a:solidFill>
              </a:rPr>
              <a:t>Increase of 2.8 words </a:t>
            </a:r>
          </a:p>
          <a:p>
            <a:pPr>
              <a:spcBef>
                <a:spcPct val="20000"/>
              </a:spcBef>
              <a:buClr>
                <a:schemeClr val="accent2"/>
              </a:buClr>
              <a:buSzPct val="80000"/>
              <a:buFontTx/>
              <a:buChar char="o"/>
            </a:pPr>
            <a:r>
              <a:rPr lang="en-US" sz="1400">
                <a:solidFill>
                  <a:schemeClr val="bg1"/>
                </a:solidFill>
              </a:rPr>
              <a:t>(95% CI 1.0, 5.4)</a:t>
            </a:r>
          </a:p>
          <a:p>
            <a:pPr>
              <a:spcBef>
                <a:spcPct val="20000"/>
              </a:spcBef>
              <a:buClr>
                <a:schemeClr val="accent2"/>
              </a:buClr>
              <a:buSzPct val="80000"/>
              <a:buFontTx/>
              <a:buChar char="o"/>
            </a:pPr>
            <a:r>
              <a:rPr lang="en-US" sz="1400">
                <a:solidFill>
                  <a:schemeClr val="bg1"/>
                </a:solidFill>
              </a:rPr>
              <a:t>p=0.041</a:t>
            </a:r>
          </a:p>
          <a:p>
            <a:pPr>
              <a:spcBef>
                <a:spcPct val="50000"/>
              </a:spcBef>
            </a:pPr>
            <a:endParaRPr lang="en-GB" sz="1400">
              <a:solidFill>
                <a:schemeClr val="bg1"/>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mri"/>
          <p:cNvPicPr>
            <a:picLocks noChangeAspect="1" noChangeArrowheads="1"/>
          </p:cNvPicPr>
          <p:nvPr/>
        </p:nvPicPr>
        <p:blipFill>
          <a:blip r:embed="rId3" cstate="print"/>
          <a:srcRect/>
          <a:stretch>
            <a:fillRect/>
          </a:stretch>
        </p:blipFill>
        <p:spPr bwMode="auto">
          <a:xfrm>
            <a:off x="611188" y="1773238"/>
            <a:ext cx="3743325" cy="3330575"/>
          </a:xfrm>
          <a:prstGeom prst="rect">
            <a:avLst/>
          </a:prstGeom>
          <a:noFill/>
          <a:ln w="9525">
            <a:noFill/>
            <a:miter lim="800000"/>
            <a:headEnd/>
            <a:tailEnd/>
          </a:ln>
        </p:spPr>
      </p:pic>
      <p:pic>
        <p:nvPicPr>
          <p:cNvPr id="19459" name="Picture 3" descr="mri"/>
          <p:cNvPicPr>
            <a:picLocks noChangeAspect="1" noChangeArrowheads="1"/>
          </p:cNvPicPr>
          <p:nvPr/>
        </p:nvPicPr>
        <p:blipFill>
          <a:blip r:embed="rId4" cstate="print"/>
          <a:srcRect/>
          <a:stretch>
            <a:fillRect/>
          </a:stretch>
        </p:blipFill>
        <p:spPr bwMode="auto">
          <a:xfrm>
            <a:off x="4787900" y="1628775"/>
            <a:ext cx="3960813" cy="3443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2"/>
          <p:cNvSpPr txBox="1">
            <a:spLocks noGrp="1"/>
          </p:cNvSpPr>
          <p:nvPr/>
        </p:nvSpPr>
        <p:spPr bwMode="auto">
          <a:xfrm>
            <a:off x="6553200" y="6248400"/>
            <a:ext cx="2133600" cy="457200"/>
          </a:xfrm>
          <a:prstGeom prst="rect">
            <a:avLst/>
          </a:prstGeom>
          <a:noFill/>
          <a:ln w="9525">
            <a:noFill/>
            <a:miter lim="800000"/>
            <a:headEnd/>
            <a:tailEnd/>
          </a:ln>
        </p:spPr>
        <p:txBody>
          <a:bodyPr anchor="b"/>
          <a:lstStyle/>
          <a:p>
            <a:pPr algn="r"/>
            <a:fld id="{A850D057-9F1B-4ADB-95CA-570B87DA5161}" type="slidenum">
              <a:rPr lang="en-US" sz="1200">
                <a:latin typeface="Arial Black" pitchFamily="34" charset="0"/>
              </a:rPr>
              <a:pPr algn="r"/>
              <a:t>80</a:t>
            </a:fld>
            <a:endParaRPr lang="en-US" sz="1200">
              <a:latin typeface="Arial Black" pitchFamily="34" charset="0"/>
            </a:endParaRPr>
          </a:p>
        </p:txBody>
      </p:sp>
      <p:sp>
        <p:nvSpPr>
          <p:cNvPr id="161795" name="Rectangle 2"/>
          <p:cNvSpPr>
            <a:spLocks noGrp="1" noChangeArrowheads="1"/>
          </p:cNvSpPr>
          <p:nvPr>
            <p:ph type="title" idx="4294967295"/>
          </p:nvPr>
        </p:nvSpPr>
        <p:spPr>
          <a:xfrm>
            <a:off x="457200" y="274638"/>
            <a:ext cx="8229600" cy="582612"/>
          </a:xfrm>
        </p:spPr>
        <p:txBody>
          <a:bodyPr anchor="b"/>
          <a:lstStyle/>
          <a:p>
            <a:pPr>
              <a:defRPr/>
            </a:pPr>
            <a:r>
              <a:rPr lang="en-US" sz="4000" smtClean="0"/>
              <a:t>Conclusions</a:t>
            </a:r>
          </a:p>
        </p:txBody>
      </p:sp>
      <p:sp>
        <p:nvSpPr>
          <p:cNvPr id="161796" name="Rectangle 4"/>
          <p:cNvSpPr>
            <a:spLocks noGrp="1" noChangeArrowheads="1"/>
          </p:cNvSpPr>
          <p:nvPr>
            <p:ph type="body" idx="4294967295"/>
          </p:nvPr>
        </p:nvSpPr>
        <p:spPr>
          <a:xfrm>
            <a:off x="457200" y="1270000"/>
            <a:ext cx="8229600" cy="5143500"/>
          </a:xfrm>
        </p:spPr>
        <p:txBody>
          <a:bodyPr/>
          <a:lstStyle/>
          <a:p>
            <a:pPr>
              <a:lnSpc>
                <a:spcPct val="80000"/>
              </a:lnSpc>
              <a:buFontTx/>
              <a:buNone/>
              <a:defRPr/>
            </a:pPr>
            <a:r>
              <a:rPr lang="en-US" sz="1800" smtClean="0"/>
              <a:t>Primary Objective</a:t>
            </a:r>
          </a:p>
          <a:p>
            <a:pPr>
              <a:lnSpc>
                <a:spcPct val="80000"/>
              </a:lnSpc>
              <a:buFontTx/>
              <a:buNone/>
              <a:defRPr/>
            </a:pPr>
            <a:r>
              <a:rPr lang="en-US" sz="1600" u="sng" smtClean="0"/>
              <a:t>Safety:</a:t>
            </a:r>
            <a:r>
              <a:rPr lang="en-US" sz="1800" smtClean="0"/>
              <a:t> 		</a:t>
            </a:r>
          </a:p>
          <a:p>
            <a:pPr>
              <a:lnSpc>
                <a:spcPct val="80000"/>
              </a:lnSpc>
              <a:defRPr/>
            </a:pPr>
            <a:r>
              <a:rPr lang="en-US" sz="1600" smtClean="0"/>
              <a:t>PBT2 50mg and 250mg were safe and well tolerated in this 12 week study in mild AD patients </a:t>
            </a:r>
          </a:p>
          <a:p>
            <a:pPr>
              <a:lnSpc>
                <a:spcPct val="80000"/>
              </a:lnSpc>
              <a:defRPr/>
            </a:pPr>
            <a:endParaRPr lang="en-US" sz="1600" smtClean="0"/>
          </a:p>
          <a:p>
            <a:pPr>
              <a:lnSpc>
                <a:spcPct val="80000"/>
              </a:lnSpc>
              <a:buFontTx/>
              <a:buNone/>
              <a:defRPr/>
            </a:pPr>
            <a:r>
              <a:rPr lang="en-US" sz="1800" smtClean="0"/>
              <a:t>Secondary Objectives </a:t>
            </a:r>
          </a:p>
          <a:p>
            <a:pPr>
              <a:lnSpc>
                <a:spcPct val="80000"/>
              </a:lnSpc>
              <a:buFontTx/>
              <a:buNone/>
              <a:defRPr/>
            </a:pPr>
            <a:r>
              <a:rPr lang="en-US" sz="1600" u="sng" smtClean="0"/>
              <a:t>Biomarkers</a:t>
            </a:r>
            <a:r>
              <a:rPr lang="en-US" sz="1600" smtClean="0"/>
              <a:t>: 	</a:t>
            </a:r>
          </a:p>
          <a:p>
            <a:pPr>
              <a:lnSpc>
                <a:spcPct val="80000"/>
              </a:lnSpc>
              <a:defRPr/>
            </a:pPr>
            <a:r>
              <a:rPr lang="en-US" sz="1600" smtClean="0"/>
              <a:t>250mg PBT2 demonstrated statistically significant reduction of CSF A</a:t>
            </a:r>
            <a:r>
              <a:rPr lang="el-GR" sz="1600" smtClean="0"/>
              <a:t>β</a:t>
            </a:r>
            <a:r>
              <a:rPr lang="en-US" sz="1600" baseline="-25000" smtClean="0"/>
              <a:t>42</a:t>
            </a:r>
            <a:r>
              <a:rPr lang="en-US" sz="1600" smtClean="0"/>
              <a:t> after 12 weeks of treatment compared with placebo</a:t>
            </a:r>
          </a:p>
          <a:p>
            <a:pPr>
              <a:lnSpc>
                <a:spcPct val="80000"/>
              </a:lnSpc>
              <a:buFontTx/>
              <a:buNone/>
              <a:defRPr/>
            </a:pPr>
            <a:endParaRPr lang="en-US" sz="1600" smtClean="0"/>
          </a:p>
          <a:p>
            <a:pPr>
              <a:lnSpc>
                <a:spcPct val="80000"/>
              </a:lnSpc>
              <a:buFontTx/>
              <a:buNone/>
              <a:defRPr/>
            </a:pPr>
            <a:r>
              <a:rPr lang="en-US" sz="1600" u="sng" smtClean="0"/>
              <a:t>Cognition</a:t>
            </a:r>
            <a:r>
              <a:rPr lang="en-US" sz="1600" smtClean="0"/>
              <a:t>:  	</a:t>
            </a:r>
          </a:p>
          <a:p>
            <a:pPr>
              <a:lnSpc>
                <a:spcPct val="80000"/>
              </a:lnSpc>
              <a:defRPr/>
            </a:pPr>
            <a:r>
              <a:rPr lang="en-US" sz="1600" smtClean="0"/>
              <a:t>250mg PBT2 demonstrated statistically significant improvement in Executive Function z-score after 12 weeks of treatment compared with placebo</a:t>
            </a:r>
          </a:p>
          <a:p>
            <a:pPr>
              <a:lnSpc>
                <a:spcPct val="80000"/>
              </a:lnSpc>
              <a:buFontTx/>
              <a:buNone/>
              <a:defRPr/>
            </a:pPr>
            <a:endParaRPr lang="en-US" sz="1600" smtClean="0"/>
          </a:p>
          <a:p>
            <a:pPr>
              <a:lnSpc>
                <a:spcPct val="80000"/>
              </a:lnSpc>
              <a:buFontTx/>
              <a:buNone/>
              <a:defRPr/>
            </a:pPr>
            <a:r>
              <a:rPr lang="en-US" sz="1800" smtClean="0"/>
              <a:t>Post Hoc Analysis </a:t>
            </a:r>
          </a:p>
          <a:p>
            <a:pPr>
              <a:lnSpc>
                <a:spcPct val="80000"/>
              </a:lnSpc>
              <a:buFontTx/>
              <a:buNone/>
              <a:defRPr/>
            </a:pPr>
            <a:r>
              <a:rPr lang="en-US" sz="1600" u="sng" smtClean="0"/>
              <a:t>Cognition</a:t>
            </a:r>
          </a:p>
          <a:p>
            <a:pPr>
              <a:lnSpc>
                <a:spcPct val="80000"/>
              </a:lnSpc>
              <a:defRPr/>
            </a:pPr>
            <a:r>
              <a:rPr lang="en-US" sz="1600" smtClean="0"/>
              <a:t>250mg PBT2 leads to a greater proportion of patients achieving NTB scores signifying cognitive improvement.</a:t>
            </a:r>
          </a:p>
          <a:p>
            <a:pPr>
              <a:lnSpc>
                <a:spcPct val="80000"/>
              </a:lnSpc>
              <a:defRPr/>
            </a:pPr>
            <a:endParaRPr lang="en-US" sz="1600" smtClean="0"/>
          </a:p>
          <a:p>
            <a:pPr>
              <a:lnSpc>
                <a:spcPct val="80000"/>
              </a:lnSpc>
              <a:buFontTx/>
              <a:buNone/>
              <a:defRPr/>
            </a:pPr>
            <a:r>
              <a:rPr lang="en-US" sz="1600" u="sng" smtClean="0"/>
              <a:t>Biomarker</a:t>
            </a:r>
          </a:p>
          <a:p>
            <a:pPr>
              <a:lnSpc>
                <a:spcPct val="80000"/>
              </a:lnSpc>
              <a:defRPr/>
            </a:pPr>
            <a:r>
              <a:rPr lang="en-GB" sz="1600" smtClean="0"/>
              <a:t>Ongoing</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2"/>
          <p:cNvSpPr txBox="1">
            <a:spLocks noGrp="1"/>
          </p:cNvSpPr>
          <p:nvPr/>
        </p:nvSpPr>
        <p:spPr bwMode="auto">
          <a:xfrm>
            <a:off x="6553200" y="6248400"/>
            <a:ext cx="2133600" cy="457200"/>
          </a:xfrm>
          <a:prstGeom prst="rect">
            <a:avLst/>
          </a:prstGeom>
          <a:noFill/>
          <a:ln w="9525">
            <a:noFill/>
            <a:miter lim="800000"/>
            <a:headEnd/>
            <a:tailEnd/>
          </a:ln>
        </p:spPr>
        <p:txBody>
          <a:bodyPr anchor="b"/>
          <a:lstStyle/>
          <a:p>
            <a:pPr algn="r"/>
            <a:fld id="{F29EF7B9-349E-4179-A4E8-203E8D6E1631}" type="slidenum">
              <a:rPr lang="en-US" sz="1200">
                <a:latin typeface="Arial Black" pitchFamily="34" charset="0"/>
              </a:rPr>
              <a:pPr algn="r"/>
              <a:t>81</a:t>
            </a:fld>
            <a:endParaRPr lang="en-US" sz="1200">
              <a:latin typeface="Arial Black" pitchFamily="34" charset="0"/>
            </a:endParaRPr>
          </a:p>
        </p:txBody>
      </p:sp>
      <p:sp>
        <p:nvSpPr>
          <p:cNvPr id="163843" name="Rectangle 2"/>
          <p:cNvSpPr>
            <a:spLocks noGrp="1" noChangeArrowheads="1"/>
          </p:cNvSpPr>
          <p:nvPr>
            <p:ph type="title" idx="4294967295"/>
          </p:nvPr>
        </p:nvSpPr>
        <p:spPr>
          <a:xfrm>
            <a:off x="457200" y="274638"/>
            <a:ext cx="8229600" cy="582612"/>
          </a:xfrm>
        </p:spPr>
        <p:txBody>
          <a:bodyPr anchor="b"/>
          <a:lstStyle/>
          <a:p>
            <a:pPr>
              <a:defRPr/>
            </a:pPr>
            <a:r>
              <a:rPr lang="en-US" sz="4000" smtClean="0"/>
              <a:t>Conclusions</a:t>
            </a:r>
          </a:p>
        </p:txBody>
      </p:sp>
      <p:sp>
        <p:nvSpPr>
          <p:cNvPr id="163844" name="Rectangle 5"/>
          <p:cNvSpPr>
            <a:spLocks noGrp="1" noChangeArrowheads="1"/>
          </p:cNvSpPr>
          <p:nvPr>
            <p:ph type="body" idx="4294967295"/>
          </p:nvPr>
        </p:nvSpPr>
        <p:spPr>
          <a:xfrm>
            <a:off x="457200" y="1270000"/>
            <a:ext cx="8229600" cy="5143500"/>
          </a:xfrm>
        </p:spPr>
        <p:txBody>
          <a:bodyPr/>
          <a:lstStyle/>
          <a:p>
            <a:pPr>
              <a:lnSpc>
                <a:spcPct val="80000"/>
              </a:lnSpc>
              <a:buFontTx/>
              <a:buNone/>
              <a:defRPr/>
            </a:pPr>
            <a:r>
              <a:rPr lang="en-US" sz="1800" smtClean="0"/>
              <a:t>Primary Objective</a:t>
            </a:r>
          </a:p>
          <a:p>
            <a:pPr>
              <a:lnSpc>
                <a:spcPct val="80000"/>
              </a:lnSpc>
              <a:buFontTx/>
              <a:buNone/>
              <a:defRPr/>
            </a:pPr>
            <a:r>
              <a:rPr lang="en-US" sz="1600" u="sng" smtClean="0"/>
              <a:t>Safety:</a:t>
            </a:r>
            <a:r>
              <a:rPr lang="en-US" sz="1800" smtClean="0"/>
              <a:t> 		</a:t>
            </a:r>
          </a:p>
          <a:p>
            <a:pPr>
              <a:lnSpc>
                <a:spcPct val="80000"/>
              </a:lnSpc>
              <a:defRPr/>
            </a:pPr>
            <a:r>
              <a:rPr lang="en-US" sz="1600" smtClean="0"/>
              <a:t>PBT2 50mg and 250mg were safe and well tolerated in this 12 week study in mild AD patients </a:t>
            </a:r>
          </a:p>
          <a:p>
            <a:pPr>
              <a:lnSpc>
                <a:spcPct val="80000"/>
              </a:lnSpc>
              <a:defRPr/>
            </a:pPr>
            <a:endParaRPr lang="en-US" sz="1600" smtClean="0"/>
          </a:p>
          <a:p>
            <a:pPr>
              <a:lnSpc>
                <a:spcPct val="80000"/>
              </a:lnSpc>
              <a:buFontTx/>
              <a:buNone/>
              <a:defRPr/>
            </a:pPr>
            <a:r>
              <a:rPr lang="en-US" sz="1800" smtClean="0"/>
              <a:t>Secondary Objectives </a:t>
            </a:r>
          </a:p>
          <a:p>
            <a:pPr>
              <a:lnSpc>
                <a:spcPct val="80000"/>
              </a:lnSpc>
              <a:buFontTx/>
              <a:buNone/>
              <a:defRPr/>
            </a:pPr>
            <a:r>
              <a:rPr lang="en-US" sz="1600" u="sng" smtClean="0"/>
              <a:t>Biomarkers</a:t>
            </a:r>
            <a:r>
              <a:rPr lang="en-US" sz="1600" smtClean="0"/>
              <a:t>: 	</a:t>
            </a:r>
          </a:p>
          <a:p>
            <a:pPr>
              <a:lnSpc>
                <a:spcPct val="80000"/>
              </a:lnSpc>
              <a:defRPr/>
            </a:pPr>
            <a:r>
              <a:rPr lang="en-US" sz="1600" smtClean="0"/>
              <a:t>250mg PBT2 demonstrated statistically significant reduction of CSF A</a:t>
            </a:r>
            <a:r>
              <a:rPr lang="el-GR" sz="1600" smtClean="0"/>
              <a:t>β</a:t>
            </a:r>
            <a:r>
              <a:rPr lang="en-US" sz="1600" baseline="-25000" smtClean="0"/>
              <a:t>42</a:t>
            </a:r>
            <a:r>
              <a:rPr lang="en-US" sz="1600" smtClean="0"/>
              <a:t> after 12 weeks of treatment compared with placebo</a:t>
            </a:r>
          </a:p>
          <a:p>
            <a:pPr>
              <a:lnSpc>
                <a:spcPct val="80000"/>
              </a:lnSpc>
              <a:buFontTx/>
              <a:buNone/>
              <a:defRPr/>
            </a:pPr>
            <a:endParaRPr lang="en-US" sz="1600" smtClean="0"/>
          </a:p>
          <a:p>
            <a:pPr>
              <a:lnSpc>
                <a:spcPct val="80000"/>
              </a:lnSpc>
              <a:buFontTx/>
              <a:buNone/>
              <a:defRPr/>
            </a:pPr>
            <a:r>
              <a:rPr lang="en-US" sz="1600" u="sng" smtClean="0">
                <a:solidFill>
                  <a:srgbClr val="FF3300"/>
                </a:solidFill>
              </a:rPr>
              <a:t>Cognition</a:t>
            </a:r>
            <a:r>
              <a:rPr lang="en-US" sz="1600" smtClean="0">
                <a:solidFill>
                  <a:srgbClr val="FF3300"/>
                </a:solidFill>
              </a:rPr>
              <a:t>:  	</a:t>
            </a:r>
          </a:p>
          <a:p>
            <a:pPr>
              <a:lnSpc>
                <a:spcPct val="80000"/>
              </a:lnSpc>
              <a:defRPr/>
            </a:pPr>
            <a:r>
              <a:rPr lang="en-US" sz="1600" smtClean="0">
                <a:solidFill>
                  <a:srgbClr val="FF3300"/>
                </a:solidFill>
              </a:rPr>
              <a:t>250mg PBT2 demonstrated statistically significant improvement in Executive Function z-score after 12 weeks of treatment compared with placebo</a:t>
            </a:r>
          </a:p>
          <a:p>
            <a:pPr>
              <a:lnSpc>
                <a:spcPct val="80000"/>
              </a:lnSpc>
              <a:buFontTx/>
              <a:buNone/>
              <a:defRPr/>
            </a:pPr>
            <a:endParaRPr lang="en-US" sz="1600" smtClean="0">
              <a:solidFill>
                <a:srgbClr val="FF3300"/>
              </a:solidFill>
            </a:endParaRPr>
          </a:p>
          <a:p>
            <a:pPr>
              <a:lnSpc>
                <a:spcPct val="80000"/>
              </a:lnSpc>
              <a:buFontTx/>
              <a:buNone/>
              <a:defRPr/>
            </a:pPr>
            <a:r>
              <a:rPr lang="en-US" sz="1800" smtClean="0">
                <a:solidFill>
                  <a:srgbClr val="FF3300"/>
                </a:solidFill>
              </a:rPr>
              <a:t>Post Hoc Analysis </a:t>
            </a:r>
          </a:p>
          <a:p>
            <a:pPr>
              <a:lnSpc>
                <a:spcPct val="80000"/>
              </a:lnSpc>
              <a:buFontTx/>
              <a:buNone/>
              <a:defRPr/>
            </a:pPr>
            <a:r>
              <a:rPr lang="en-US" sz="1600" u="sng" smtClean="0">
                <a:solidFill>
                  <a:srgbClr val="FF3300"/>
                </a:solidFill>
              </a:rPr>
              <a:t>Cognition</a:t>
            </a:r>
          </a:p>
          <a:p>
            <a:pPr>
              <a:lnSpc>
                <a:spcPct val="80000"/>
              </a:lnSpc>
              <a:defRPr/>
            </a:pPr>
            <a:r>
              <a:rPr lang="en-US" sz="1600" smtClean="0">
                <a:solidFill>
                  <a:srgbClr val="FF3300"/>
                </a:solidFill>
              </a:rPr>
              <a:t>250mg PBT2 leads to a greater proportion of patients achieving NTB scores signifying cognitive improvement.</a:t>
            </a:r>
          </a:p>
          <a:p>
            <a:pPr>
              <a:lnSpc>
                <a:spcPct val="80000"/>
              </a:lnSpc>
              <a:defRPr/>
            </a:pPr>
            <a:endParaRPr lang="en-US" sz="1600" smtClean="0">
              <a:solidFill>
                <a:srgbClr val="FF3300"/>
              </a:solidFill>
            </a:endParaRPr>
          </a:p>
          <a:p>
            <a:pPr>
              <a:lnSpc>
                <a:spcPct val="80000"/>
              </a:lnSpc>
              <a:buFontTx/>
              <a:buNone/>
              <a:defRPr/>
            </a:pPr>
            <a:r>
              <a:rPr lang="en-US" sz="1600" u="sng" smtClean="0"/>
              <a:t>Biomarker</a:t>
            </a:r>
          </a:p>
          <a:p>
            <a:pPr>
              <a:lnSpc>
                <a:spcPct val="80000"/>
              </a:lnSpc>
              <a:defRPr/>
            </a:pPr>
            <a:r>
              <a:rPr lang="en-GB" sz="1600" smtClean="0"/>
              <a:t>Ongoing</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2"/>
          <p:cNvSpPr txBox="1">
            <a:spLocks noGrp="1"/>
          </p:cNvSpPr>
          <p:nvPr/>
        </p:nvSpPr>
        <p:spPr bwMode="auto">
          <a:xfrm>
            <a:off x="6553200" y="6248400"/>
            <a:ext cx="2133600" cy="457200"/>
          </a:xfrm>
          <a:prstGeom prst="rect">
            <a:avLst/>
          </a:prstGeom>
          <a:noFill/>
          <a:ln w="9525">
            <a:noFill/>
            <a:miter lim="800000"/>
            <a:headEnd/>
            <a:tailEnd/>
          </a:ln>
        </p:spPr>
        <p:txBody>
          <a:bodyPr anchor="b"/>
          <a:lstStyle/>
          <a:p>
            <a:pPr algn="r"/>
            <a:fld id="{B530C47F-69FF-4DEF-910E-48F67E9E3507}" type="slidenum">
              <a:rPr lang="en-US" sz="1200">
                <a:latin typeface="Arial Black" pitchFamily="34" charset="0"/>
              </a:rPr>
              <a:pPr algn="r"/>
              <a:t>82</a:t>
            </a:fld>
            <a:endParaRPr lang="en-US" sz="1200">
              <a:latin typeface="Arial Black" pitchFamily="34" charset="0"/>
            </a:endParaRPr>
          </a:p>
        </p:txBody>
      </p:sp>
      <p:sp>
        <p:nvSpPr>
          <p:cNvPr id="165891" name="Rectangle 2"/>
          <p:cNvSpPr>
            <a:spLocks noGrp="1" noChangeArrowheads="1"/>
          </p:cNvSpPr>
          <p:nvPr>
            <p:ph type="title" idx="4294967295"/>
          </p:nvPr>
        </p:nvSpPr>
        <p:spPr>
          <a:xfrm>
            <a:off x="939800" y="519113"/>
            <a:ext cx="7192963" cy="504825"/>
          </a:xfrm>
        </p:spPr>
        <p:txBody>
          <a:bodyPr anchor="b"/>
          <a:lstStyle/>
          <a:p>
            <a:pPr>
              <a:defRPr/>
            </a:pPr>
            <a:r>
              <a:rPr lang="en-US" sz="4000" smtClean="0"/>
              <a:t>Next Steps</a:t>
            </a:r>
          </a:p>
        </p:txBody>
      </p:sp>
      <p:sp>
        <p:nvSpPr>
          <p:cNvPr id="165892" name="Rectangle 3"/>
          <p:cNvSpPr>
            <a:spLocks noGrp="1" noChangeArrowheads="1"/>
          </p:cNvSpPr>
          <p:nvPr>
            <p:ph type="body" idx="4294967295"/>
          </p:nvPr>
        </p:nvSpPr>
        <p:spPr>
          <a:xfrm>
            <a:off x="749300" y="1651000"/>
            <a:ext cx="7985125" cy="4610100"/>
          </a:xfrm>
        </p:spPr>
        <p:txBody>
          <a:bodyPr/>
          <a:lstStyle/>
          <a:p>
            <a:pPr>
              <a:lnSpc>
                <a:spcPct val="90000"/>
              </a:lnSpc>
              <a:defRPr/>
            </a:pPr>
            <a:r>
              <a:rPr lang="en-US" sz="2400" smtClean="0"/>
              <a:t>The corrected analysis and post hoc findings thus far, further support the commitment to develop PBT2 for the treatment of Alzheimer’s disease.</a:t>
            </a:r>
          </a:p>
          <a:p>
            <a:pPr>
              <a:lnSpc>
                <a:spcPct val="90000"/>
              </a:lnSpc>
              <a:defRPr/>
            </a:pPr>
            <a:endParaRPr lang="en-US" sz="2400" smtClean="0"/>
          </a:p>
          <a:p>
            <a:pPr>
              <a:lnSpc>
                <a:spcPct val="90000"/>
              </a:lnSpc>
              <a:defRPr/>
            </a:pPr>
            <a:r>
              <a:rPr lang="en-US" sz="2400" smtClean="0"/>
              <a:t>The planning for a Phase IIb study of PBT2 in patients with mild AD to assess cognition after 6 months treatment is currently underway.</a:t>
            </a:r>
          </a:p>
          <a:p>
            <a:pPr>
              <a:lnSpc>
                <a:spcPct val="90000"/>
              </a:lnSpc>
              <a:defRPr/>
            </a:pPr>
            <a:endParaRPr lang="en-US" sz="2400" smtClean="0"/>
          </a:p>
          <a:p>
            <a:pPr>
              <a:lnSpc>
                <a:spcPct val="90000"/>
              </a:lnSpc>
              <a:defRPr/>
            </a:pPr>
            <a:endParaRPr lang="en-US" sz="2400" smtClean="0"/>
          </a:p>
          <a:p>
            <a:pPr>
              <a:lnSpc>
                <a:spcPct val="90000"/>
              </a:lnSpc>
              <a:buFontTx/>
              <a:buNone/>
              <a:defRPr/>
            </a:pPr>
            <a:endParaRPr lang="en-US" sz="2400"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622300" y="284163"/>
            <a:ext cx="7764463" cy="503237"/>
          </a:xfrm>
        </p:spPr>
        <p:txBody>
          <a:bodyPr anchor="b"/>
          <a:lstStyle/>
          <a:p>
            <a:pPr>
              <a:defRPr/>
            </a:pPr>
            <a:r>
              <a:rPr lang="en-US" smtClean="0"/>
              <a:t>Authors and Acknowledgements</a:t>
            </a:r>
          </a:p>
        </p:txBody>
      </p:sp>
      <p:sp>
        <p:nvSpPr>
          <p:cNvPr id="167939" name="Rectangle 3"/>
          <p:cNvSpPr>
            <a:spLocks noGrp="1" noChangeArrowheads="1"/>
          </p:cNvSpPr>
          <p:nvPr>
            <p:ph type="body" sz="half" idx="4294967295"/>
          </p:nvPr>
        </p:nvSpPr>
        <p:spPr>
          <a:xfrm>
            <a:off x="184150" y="1128713"/>
            <a:ext cx="2352675" cy="4610100"/>
          </a:xfrm>
        </p:spPr>
        <p:txBody>
          <a:bodyPr/>
          <a:lstStyle/>
          <a:p>
            <a:pPr>
              <a:buFontTx/>
              <a:buNone/>
              <a:defRPr/>
            </a:pPr>
            <a:r>
              <a:rPr lang="en-US" sz="1800" u="sng" smtClean="0"/>
              <a:t>Authors</a:t>
            </a:r>
            <a:r>
              <a:rPr lang="en-US" sz="1600" u="sng" smtClean="0"/>
              <a:t/>
            </a:r>
            <a:br>
              <a:rPr lang="en-US" sz="1600" u="sng" smtClean="0"/>
            </a:br>
            <a:endParaRPr lang="en-US" sz="1600" smtClean="0"/>
          </a:p>
          <a:p>
            <a:pPr>
              <a:spcBef>
                <a:spcPct val="0"/>
              </a:spcBef>
              <a:defRPr/>
            </a:pPr>
            <a:r>
              <a:rPr lang="en-US" sz="1600" smtClean="0"/>
              <a:t>Lars Lannfelt          </a:t>
            </a:r>
            <a:r>
              <a:rPr lang="en-US" sz="1200" smtClean="0"/>
              <a:t>(Chief Investigator)</a:t>
            </a:r>
          </a:p>
          <a:p>
            <a:pPr>
              <a:spcBef>
                <a:spcPct val="0"/>
              </a:spcBef>
              <a:defRPr/>
            </a:pPr>
            <a:r>
              <a:rPr lang="en-US" sz="1600" smtClean="0"/>
              <a:t>Kaj Blennow</a:t>
            </a:r>
          </a:p>
          <a:p>
            <a:pPr>
              <a:spcBef>
                <a:spcPct val="0"/>
              </a:spcBef>
              <a:defRPr/>
            </a:pPr>
            <a:r>
              <a:rPr lang="en-US" sz="1600" smtClean="0"/>
              <a:t>Henrik Zetterberg</a:t>
            </a:r>
          </a:p>
          <a:p>
            <a:pPr>
              <a:spcBef>
                <a:spcPct val="0"/>
              </a:spcBef>
              <a:defRPr/>
            </a:pPr>
            <a:r>
              <a:rPr lang="en-US" sz="1600" smtClean="0"/>
              <a:t>Stellan Batsman</a:t>
            </a:r>
          </a:p>
          <a:p>
            <a:pPr>
              <a:spcBef>
                <a:spcPct val="0"/>
              </a:spcBef>
              <a:defRPr/>
            </a:pPr>
            <a:r>
              <a:rPr lang="en-US" sz="1600" smtClean="0"/>
              <a:t>David Ames</a:t>
            </a:r>
          </a:p>
          <a:p>
            <a:pPr>
              <a:spcBef>
                <a:spcPct val="0"/>
              </a:spcBef>
              <a:defRPr/>
            </a:pPr>
            <a:r>
              <a:rPr lang="en-US" sz="1600" smtClean="0"/>
              <a:t>John Harrison</a:t>
            </a:r>
          </a:p>
          <a:p>
            <a:pPr>
              <a:spcBef>
                <a:spcPct val="0"/>
              </a:spcBef>
              <a:defRPr/>
            </a:pPr>
            <a:r>
              <a:rPr lang="en-US" sz="1600" smtClean="0"/>
              <a:t>Colin Masters</a:t>
            </a:r>
          </a:p>
          <a:p>
            <a:pPr>
              <a:spcBef>
                <a:spcPct val="0"/>
              </a:spcBef>
              <a:defRPr/>
            </a:pPr>
            <a:r>
              <a:rPr lang="en-US" sz="1600" smtClean="0"/>
              <a:t>Steve Targum</a:t>
            </a:r>
          </a:p>
          <a:p>
            <a:pPr>
              <a:spcBef>
                <a:spcPct val="0"/>
              </a:spcBef>
              <a:defRPr/>
            </a:pPr>
            <a:r>
              <a:rPr lang="en-US" sz="1600" smtClean="0"/>
              <a:t>Ashley Bush</a:t>
            </a:r>
          </a:p>
          <a:p>
            <a:pPr>
              <a:spcBef>
                <a:spcPct val="0"/>
              </a:spcBef>
              <a:defRPr/>
            </a:pPr>
            <a:r>
              <a:rPr lang="en-US" sz="1600" smtClean="0"/>
              <a:t>Noel Faux</a:t>
            </a:r>
          </a:p>
          <a:p>
            <a:pPr>
              <a:spcBef>
                <a:spcPct val="0"/>
              </a:spcBef>
              <a:defRPr/>
            </a:pPr>
            <a:r>
              <a:rPr lang="en-US" sz="1600" smtClean="0"/>
              <a:t>Ross Murdoch</a:t>
            </a:r>
          </a:p>
          <a:p>
            <a:pPr>
              <a:spcBef>
                <a:spcPct val="0"/>
              </a:spcBef>
              <a:defRPr/>
            </a:pPr>
            <a:r>
              <a:rPr lang="en-US" sz="1600" smtClean="0"/>
              <a:t>Janet Wilson</a:t>
            </a:r>
          </a:p>
          <a:p>
            <a:pPr>
              <a:spcBef>
                <a:spcPct val="0"/>
              </a:spcBef>
              <a:defRPr/>
            </a:pPr>
            <a:r>
              <a:rPr lang="en-US" sz="1600" smtClean="0"/>
              <a:t>Craig Ritchie</a:t>
            </a:r>
          </a:p>
          <a:p>
            <a:pPr>
              <a:buFontTx/>
              <a:buNone/>
              <a:defRPr/>
            </a:pPr>
            <a:endParaRPr lang="en-US" sz="1600" smtClean="0"/>
          </a:p>
        </p:txBody>
      </p:sp>
      <p:sp>
        <p:nvSpPr>
          <p:cNvPr id="167940" name="Rectangle 5"/>
          <p:cNvSpPr>
            <a:spLocks noGrp="1" noChangeArrowheads="1"/>
          </p:cNvSpPr>
          <p:nvPr>
            <p:ph type="body" sz="half" idx="4294967295"/>
          </p:nvPr>
        </p:nvSpPr>
        <p:spPr>
          <a:xfrm>
            <a:off x="4999038" y="1166813"/>
            <a:ext cx="4144962" cy="4610100"/>
          </a:xfrm>
        </p:spPr>
        <p:txBody>
          <a:bodyPr/>
          <a:lstStyle/>
          <a:p>
            <a:pPr marL="266700" indent="-266700">
              <a:lnSpc>
                <a:spcPct val="80000"/>
              </a:lnSpc>
              <a:buFontTx/>
              <a:buNone/>
              <a:defRPr/>
            </a:pPr>
            <a:r>
              <a:rPr lang="en-GB" sz="1800" u="sng" smtClean="0"/>
              <a:t>Acknowledgements</a:t>
            </a:r>
          </a:p>
          <a:p>
            <a:pPr marL="266700" indent="-266700">
              <a:lnSpc>
                <a:spcPct val="80000"/>
              </a:lnSpc>
              <a:defRPr/>
            </a:pPr>
            <a:endParaRPr lang="en-GB" sz="1400" smtClean="0"/>
          </a:p>
          <a:p>
            <a:pPr marL="266700" indent="-266700">
              <a:lnSpc>
                <a:spcPct val="80000"/>
              </a:lnSpc>
              <a:buFontTx/>
              <a:buNone/>
              <a:defRPr/>
            </a:pPr>
            <a:r>
              <a:rPr lang="en-GB" sz="1600" i="1" smtClean="0"/>
              <a:t>DSMB members</a:t>
            </a:r>
          </a:p>
          <a:p>
            <a:pPr marL="266700" indent="-266700">
              <a:lnSpc>
                <a:spcPct val="80000"/>
              </a:lnSpc>
              <a:defRPr/>
            </a:pPr>
            <a:r>
              <a:rPr lang="en-GB" sz="1600" smtClean="0"/>
              <a:t>Roger Bullock (Chair) </a:t>
            </a:r>
          </a:p>
          <a:p>
            <a:pPr marL="266700" indent="-266700">
              <a:lnSpc>
                <a:spcPct val="80000"/>
              </a:lnSpc>
              <a:defRPr/>
            </a:pPr>
            <a:r>
              <a:rPr lang="en-GB" sz="1600" smtClean="0"/>
              <a:t>Peter Passmore</a:t>
            </a:r>
          </a:p>
          <a:p>
            <a:pPr marL="266700" indent="-266700">
              <a:lnSpc>
                <a:spcPct val="80000"/>
              </a:lnSpc>
              <a:defRPr/>
            </a:pPr>
            <a:r>
              <a:rPr lang="en-GB" sz="1600" smtClean="0"/>
              <a:t>Jorgen Seldrup</a:t>
            </a:r>
          </a:p>
          <a:p>
            <a:pPr marL="266700" indent="-266700">
              <a:lnSpc>
                <a:spcPct val="80000"/>
              </a:lnSpc>
              <a:buFontTx/>
              <a:buNone/>
              <a:defRPr/>
            </a:pPr>
            <a:r>
              <a:rPr lang="en-GB" sz="1600" i="1" smtClean="0"/>
              <a:t>Statistician</a:t>
            </a:r>
          </a:p>
          <a:p>
            <a:pPr marL="266700" indent="-266700">
              <a:lnSpc>
                <a:spcPct val="80000"/>
              </a:lnSpc>
              <a:defRPr/>
            </a:pPr>
            <a:r>
              <a:rPr lang="en-GB" sz="1600" smtClean="0"/>
              <a:t>Mark Shaw, Quintiles, UK </a:t>
            </a:r>
          </a:p>
          <a:p>
            <a:pPr marL="266700" indent="-266700">
              <a:lnSpc>
                <a:spcPct val="80000"/>
              </a:lnSpc>
              <a:buFontTx/>
              <a:buNone/>
              <a:defRPr/>
            </a:pPr>
            <a:r>
              <a:rPr lang="en-GB" sz="1600" i="1" smtClean="0"/>
              <a:t>From Prana Biotechnology Ltd</a:t>
            </a:r>
            <a:endParaRPr lang="en-GB" sz="1600" smtClean="0"/>
          </a:p>
          <a:p>
            <a:pPr marL="266700" indent="-266700">
              <a:lnSpc>
                <a:spcPct val="80000"/>
              </a:lnSpc>
              <a:defRPr/>
            </a:pPr>
            <a:r>
              <a:rPr lang="en-GB" sz="1600" smtClean="0"/>
              <a:t>Elisabeth Gautier</a:t>
            </a:r>
          </a:p>
          <a:p>
            <a:pPr marL="266700" indent="-266700">
              <a:lnSpc>
                <a:spcPct val="80000"/>
              </a:lnSpc>
              <a:defRPr/>
            </a:pPr>
            <a:r>
              <a:rPr lang="en-GB" sz="1600" smtClean="0"/>
              <a:t>Caroline Herd</a:t>
            </a:r>
          </a:p>
          <a:p>
            <a:pPr marL="266700" indent="-266700">
              <a:lnSpc>
                <a:spcPct val="80000"/>
              </a:lnSpc>
              <a:defRPr/>
            </a:pPr>
            <a:r>
              <a:rPr lang="en-GB" sz="1600" smtClean="0"/>
              <a:t>Fiona Vaughan</a:t>
            </a:r>
          </a:p>
          <a:p>
            <a:pPr marL="266700" indent="-266700">
              <a:lnSpc>
                <a:spcPct val="80000"/>
              </a:lnSpc>
              <a:buFontTx/>
              <a:buNone/>
              <a:defRPr/>
            </a:pPr>
            <a:r>
              <a:rPr lang="en-GB" sz="1600" i="1" smtClean="0"/>
              <a:t>Principal scientists, clinical &amp; scientific advisors</a:t>
            </a:r>
          </a:p>
          <a:p>
            <a:pPr marL="266700" indent="-266700">
              <a:lnSpc>
                <a:spcPct val="80000"/>
              </a:lnSpc>
              <a:defRPr/>
            </a:pPr>
            <a:r>
              <a:rPr lang="en-GB" sz="1600" smtClean="0"/>
              <a:t>Kevin Barnham</a:t>
            </a:r>
          </a:p>
          <a:p>
            <a:pPr marL="266700" indent="-266700">
              <a:lnSpc>
                <a:spcPct val="80000"/>
              </a:lnSpc>
              <a:defRPr/>
            </a:pPr>
            <a:r>
              <a:rPr lang="en-GB" sz="1600" smtClean="0"/>
              <a:t>Roberto Cappai</a:t>
            </a:r>
          </a:p>
          <a:p>
            <a:pPr marL="266700" indent="-266700">
              <a:lnSpc>
                <a:spcPct val="80000"/>
              </a:lnSpc>
              <a:defRPr/>
            </a:pPr>
            <a:r>
              <a:rPr lang="en-GB" sz="1600" smtClean="0"/>
              <a:t>Robert Cherny</a:t>
            </a:r>
          </a:p>
          <a:p>
            <a:pPr marL="266700" indent="-266700">
              <a:lnSpc>
                <a:spcPct val="80000"/>
              </a:lnSpc>
              <a:defRPr/>
            </a:pPr>
            <a:r>
              <a:rPr lang="en-GB" sz="1600" smtClean="0"/>
              <a:t>Rudy Tanzi</a:t>
            </a:r>
          </a:p>
          <a:p>
            <a:pPr marL="266700" indent="-266700">
              <a:lnSpc>
                <a:spcPct val="80000"/>
              </a:lnSpc>
              <a:defRPr/>
            </a:pPr>
            <a:r>
              <a:rPr lang="en-GB" sz="1600" smtClean="0"/>
              <a:t>Jeffrey Cummings</a:t>
            </a:r>
          </a:p>
          <a:p>
            <a:pPr marL="266700" indent="-266700">
              <a:lnSpc>
                <a:spcPct val="80000"/>
              </a:lnSpc>
              <a:defRPr/>
            </a:pPr>
            <a:r>
              <a:rPr lang="en-GB" sz="1600" smtClean="0"/>
              <a:t>Paul Adlard</a:t>
            </a:r>
          </a:p>
          <a:p>
            <a:pPr marL="266700" indent="-266700">
              <a:lnSpc>
                <a:spcPct val="80000"/>
              </a:lnSpc>
              <a:defRPr/>
            </a:pPr>
            <a:r>
              <a:rPr lang="en-GB" sz="1600" smtClean="0"/>
              <a:t>David Finkelstein</a:t>
            </a:r>
          </a:p>
          <a:p>
            <a:pPr marL="266700" indent="-266700">
              <a:lnSpc>
                <a:spcPct val="80000"/>
              </a:lnSpc>
              <a:defRPr/>
            </a:pPr>
            <a:r>
              <a:rPr lang="en-GB" sz="1600" smtClean="0"/>
              <a:t>George Mihaly</a:t>
            </a:r>
          </a:p>
        </p:txBody>
      </p:sp>
      <p:sp>
        <p:nvSpPr>
          <p:cNvPr id="94213" name="Rectangle 3"/>
          <p:cNvSpPr>
            <a:spLocks noChangeArrowheads="1"/>
          </p:cNvSpPr>
          <p:nvPr/>
        </p:nvSpPr>
        <p:spPr bwMode="auto">
          <a:xfrm>
            <a:off x="2520950" y="1179513"/>
            <a:ext cx="2428875" cy="4610100"/>
          </a:xfrm>
          <a:prstGeom prst="rect">
            <a:avLst/>
          </a:prstGeom>
          <a:noFill/>
          <a:ln w="9525">
            <a:noFill/>
            <a:miter lim="800000"/>
            <a:headEnd/>
            <a:tailEnd/>
          </a:ln>
        </p:spPr>
        <p:txBody>
          <a:bodyPr/>
          <a:lstStyle/>
          <a:p>
            <a:pPr marL="342900" indent="-342900">
              <a:lnSpc>
                <a:spcPct val="80000"/>
              </a:lnSpc>
              <a:spcBef>
                <a:spcPct val="20000"/>
              </a:spcBef>
              <a:buClr>
                <a:schemeClr val="bg2"/>
              </a:buClr>
              <a:buSzPct val="75000"/>
              <a:buFont typeface="Wingdings" pitchFamily="2" charset="2"/>
              <a:buNone/>
            </a:pPr>
            <a:r>
              <a:rPr lang="en-US" u="sng">
                <a:solidFill>
                  <a:schemeClr val="bg1"/>
                </a:solidFill>
              </a:rPr>
              <a:t>Investigators</a:t>
            </a:r>
            <a:br>
              <a:rPr lang="en-US" u="sng">
                <a:solidFill>
                  <a:schemeClr val="bg1"/>
                </a:solidFill>
              </a:rPr>
            </a:br>
            <a:endParaRPr lang="en-US">
              <a:solidFill>
                <a:schemeClr val="bg1"/>
              </a:solidFill>
            </a:endParaRPr>
          </a:p>
          <a:p>
            <a:pPr marL="342900" indent="-342900">
              <a:lnSpc>
                <a:spcPct val="80000"/>
              </a:lnSpc>
              <a:spcBef>
                <a:spcPct val="20000"/>
              </a:spcBef>
              <a:buClr>
                <a:schemeClr val="bg2"/>
              </a:buClr>
              <a:buSzPct val="75000"/>
              <a:buFont typeface="Wingdings" pitchFamily="2" charset="2"/>
              <a:buChar char="n"/>
            </a:pPr>
            <a:r>
              <a:rPr lang="en-US" sz="1600" b="1">
                <a:solidFill>
                  <a:schemeClr val="bg1"/>
                </a:solidFill>
              </a:rPr>
              <a:t>Lars Lannfelt</a:t>
            </a:r>
          </a:p>
          <a:p>
            <a:pPr marL="342900" indent="-342900">
              <a:lnSpc>
                <a:spcPct val="80000"/>
              </a:lnSpc>
              <a:spcBef>
                <a:spcPct val="20000"/>
              </a:spcBef>
              <a:buClr>
                <a:schemeClr val="bg2"/>
              </a:buClr>
              <a:buSzPct val="75000"/>
              <a:buFont typeface="Wingdings" pitchFamily="2" charset="2"/>
              <a:buChar char="n"/>
            </a:pPr>
            <a:r>
              <a:rPr lang="en-US" sz="1600" b="1">
                <a:solidFill>
                  <a:schemeClr val="bg1"/>
                </a:solidFill>
              </a:rPr>
              <a:t>Christer Nilsson</a:t>
            </a:r>
          </a:p>
          <a:p>
            <a:pPr marL="342900" indent="-342900">
              <a:lnSpc>
                <a:spcPct val="80000"/>
              </a:lnSpc>
              <a:spcBef>
                <a:spcPct val="20000"/>
              </a:spcBef>
              <a:buClr>
                <a:schemeClr val="bg2"/>
              </a:buClr>
              <a:buSzPct val="75000"/>
              <a:buFont typeface="Wingdings" pitchFamily="2" charset="2"/>
              <a:buChar char="n"/>
            </a:pPr>
            <a:r>
              <a:rPr lang="en-US" sz="1600" b="1">
                <a:solidFill>
                  <a:schemeClr val="bg1"/>
                </a:solidFill>
              </a:rPr>
              <a:t>Sture Eriksson</a:t>
            </a:r>
          </a:p>
          <a:p>
            <a:pPr marL="342900" indent="-342900">
              <a:lnSpc>
                <a:spcPct val="80000"/>
              </a:lnSpc>
              <a:spcBef>
                <a:spcPct val="20000"/>
              </a:spcBef>
              <a:buClr>
                <a:schemeClr val="bg2"/>
              </a:buClr>
              <a:buSzPct val="75000"/>
              <a:buFont typeface="Wingdings" pitchFamily="2" charset="2"/>
              <a:buChar char="n"/>
            </a:pPr>
            <a:r>
              <a:rPr lang="en-US" sz="1600" b="1">
                <a:solidFill>
                  <a:schemeClr val="bg1"/>
                </a:solidFill>
              </a:rPr>
              <a:t>Eva Pilenvik</a:t>
            </a:r>
          </a:p>
          <a:p>
            <a:pPr marL="342900" indent="-342900">
              <a:lnSpc>
                <a:spcPct val="80000"/>
              </a:lnSpc>
              <a:spcBef>
                <a:spcPct val="20000"/>
              </a:spcBef>
              <a:buClr>
                <a:schemeClr val="bg2"/>
              </a:buClr>
              <a:buSzPct val="75000"/>
              <a:buFont typeface="Wingdings" pitchFamily="2" charset="2"/>
              <a:buChar char="n"/>
            </a:pPr>
            <a:r>
              <a:rPr lang="en-US" sz="1600" b="1">
                <a:solidFill>
                  <a:schemeClr val="bg1"/>
                </a:solidFill>
              </a:rPr>
              <a:t>Lennart Minthon</a:t>
            </a:r>
          </a:p>
          <a:p>
            <a:pPr marL="342900" indent="-342900">
              <a:lnSpc>
                <a:spcPct val="80000"/>
              </a:lnSpc>
              <a:spcBef>
                <a:spcPct val="20000"/>
              </a:spcBef>
              <a:buClr>
                <a:schemeClr val="bg2"/>
              </a:buClr>
              <a:buSzPct val="75000"/>
              <a:buFont typeface="Wingdings" pitchFamily="2" charset="2"/>
              <a:buChar char="n"/>
            </a:pPr>
            <a:r>
              <a:rPr lang="en-US" sz="1600" b="1">
                <a:solidFill>
                  <a:schemeClr val="bg1"/>
                </a:solidFill>
              </a:rPr>
              <a:t>Kristina Are</a:t>
            </a:r>
          </a:p>
          <a:p>
            <a:pPr marL="342900" indent="-342900">
              <a:lnSpc>
                <a:spcPct val="80000"/>
              </a:lnSpc>
              <a:spcBef>
                <a:spcPct val="20000"/>
              </a:spcBef>
              <a:buClr>
                <a:schemeClr val="bg2"/>
              </a:buClr>
              <a:buSzPct val="75000"/>
              <a:buFont typeface="Wingdings" pitchFamily="2" charset="2"/>
              <a:buChar char="n"/>
            </a:pPr>
            <a:r>
              <a:rPr lang="en-US" sz="1600" b="1">
                <a:solidFill>
                  <a:schemeClr val="bg1"/>
                </a:solidFill>
              </a:rPr>
              <a:t>Anders Haglund</a:t>
            </a:r>
          </a:p>
          <a:p>
            <a:pPr marL="342900" indent="-342900">
              <a:lnSpc>
                <a:spcPct val="80000"/>
              </a:lnSpc>
              <a:spcBef>
                <a:spcPct val="20000"/>
              </a:spcBef>
              <a:buClr>
                <a:schemeClr val="bg2"/>
              </a:buClr>
              <a:buSzPct val="75000"/>
              <a:buFont typeface="Wingdings" pitchFamily="2" charset="2"/>
              <a:buChar char="n"/>
            </a:pPr>
            <a:r>
              <a:rPr lang="en-US" sz="1600" b="1">
                <a:solidFill>
                  <a:schemeClr val="bg1"/>
                </a:solidFill>
              </a:rPr>
              <a:t>Stellan Batsman</a:t>
            </a:r>
          </a:p>
          <a:p>
            <a:pPr marL="342900" indent="-342900">
              <a:lnSpc>
                <a:spcPct val="80000"/>
              </a:lnSpc>
              <a:spcBef>
                <a:spcPct val="20000"/>
              </a:spcBef>
              <a:buClr>
                <a:schemeClr val="bg2"/>
              </a:buClr>
              <a:buSzPct val="75000"/>
              <a:buFont typeface="Wingdings" pitchFamily="2" charset="2"/>
              <a:buChar char="n"/>
            </a:pPr>
            <a:r>
              <a:rPr lang="en-US" sz="1600" b="1">
                <a:solidFill>
                  <a:schemeClr val="bg1"/>
                </a:solidFill>
              </a:rPr>
              <a:t>Karyn Boundy</a:t>
            </a:r>
          </a:p>
          <a:p>
            <a:pPr marL="342900" indent="-342900">
              <a:lnSpc>
                <a:spcPct val="80000"/>
              </a:lnSpc>
              <a:spcBef>
                <a:spcPct val="20000"/>
              </a:spcBef>
              <a:buClr>
                <a:schemeClr val="bg2"/>
              </a:buClr>
              <a:buSzPct val="75000"/>
              <a:buFont typeface="Wingdings" pitchFamily="2" charset="2"/>
              <a:buChar char="n"/>
            </a:pPr>
            <a:r>
              <a:rPr lang="en-US" sz="1600" b="1">
                <a:solidFill>
                  <a:schemeClr val="bg1"/>
                </a:solidFill>
              </a:rPr>
              <a:t>David Ames</a:t>
            </a:r>
          </a:p>
          <a:p>
            <a:pPr marL="342900" indent="-342900">
              <a:lnSpc>
                <a:spcPct val="80000"/>
              </a:lnSpc>
              <a:spcBef>
                <a:spcPct val="20000"/>
              </a:spcBef>
              <a:buClr>
                <a:schemeClr val="bg2"/>
              </a:buClr>
              <a:buSzPct val="75000"/>
              <a:buFont typeface="Wingdings" pitchFamily="2" charset="2"/>
              <a:buChar char="n"/>
            </a:pPr>
            <a:r>
              <a:rPr lang="en-US" sz="1600" b="1">
                <a:solidFill>
                  <a:schemeClr val="bg1"/>
                </a:solidFill>
              </a:rPr>
              <a:t>Henry Brodaty</a:t>
            </a:r>
          </a:p>
          <a:p>
            <a:pPr marL="342900" indent="-342900">
              <a:lnSpc>
                <a:spcPct val="80000"/>
              </a:lnSpc>
              <a:spcBef>
                <a:spcPct val="20000"/>
              </a:spcBef>
              <a:buClr>
                <a:schemeClr val="bg2"/>
              </a:buClr>
              <a:buSzPct val="75000"/>
              <a:buFont typeface="Wingdings" pitchFamily="2" charset="2"/>
              <a:buChar char="n"/>
            </a:pPr>
            <a:r>
              <a:rPr lang="en-US" sz="1600" b="1">
                <a:solidFill>
                  <a:schemeClr val="bg1"/>
                </a:solidFill>
              </a:rPr>
              <a:t>Michael Woodward</a:t>
            </a:r>
          </a:p>
          <a:p>
            <a:pPr marL="342900" indent="-342900">
              <a:lnSpc>
                <a:spcPct val="80000"/>
              </a:lnSpc>
              <a:spcBef>
                <a:spcPct val="20000"/>
              </a:spcBef>
              <a:buClr>
                <a:schemeClr val="bg2"/>
              </a:buClr>
              <a:buSzPct val="75000"/>
              <a:buFont typeface="Wingdings" pitchFamily="2" charset="2"/>
              <a:buChar char="n"/>
            </a:pPr>
            <a:r>
              <a:rPr lang="en-US" sz="1600" b="1">
                <a:solidFill>
                  <a:schemeClr val="bg1"/>
                </a:solidFill>
              </a:rPr>
              <a:t>Susan Kurrle</a:t>
            </a:r>
          </a:p>
          <a:p>
            <a:pPr marL="342900" indent="-342900">
              <a:lnSpc>
                <a:spcPct val="80000"/>
              </a:lnSpc>
              <a:spcBef>
                <a:spcPct val="20000"/>
              </a:spcBef>
              <a:buClr>
                <a:schemeClr val="bg2"/>
              </a:buClr>
              <a:buSzPct val="75000"/>
              <a:buFont typeface="Wingdings" pitchFamily="2" charset="2"/>
              <a:buChar char="n"/>
            </a:pPr>
            <a:r>
              <a:rPr lang="en-US" sz="1600" b="1">
                <a:solidFill>
                  <a:schemeClr val="bg1"/>
                </a:solidFill>
              </a:rPr>
              <a:t>Peter Drysdale</a:t>
            </a:r>
          </a:p>
          <a:p>
            <a:pPr marL="342900" indent="-342900">
              <a:lnSpc>
                <a:spcPct val="80000"/>
              </a:lnSpc>
              <a:spcBef>
                <a:spcPct val="20000"/>
              </a:spcBef>
              <a:buClr>
                <a:schemeClr val="bg2"/>
              </a:buClr>
              <a:buSzPct val="75000"/>
              <a:buFont typeface="Wingdings" pitchFamily="2" charset="2"/>
              <a:buChar char="n"/>
            </a:pPr>
            <a:r>
              <a:rPr lang="en-US" sz="1600" b="1">
                <a:solidFill>
                  <a:schemeClr val="bg1"/>
                </a:solidFill>
              </a:rPr>
              <a:t>Steve Macfarlane</a:t>
            </a:r>
          </a:p>
          <a:p>
            <a:pPr marL="342900" indent="-342900">
              <a:lnSpc>
                <a:spcPct val="80000"/>
              </a:lnSpc>
              <a:spcBef>
                <a:spcPct val="20000"/>
              </a:spcBef>
              <a:buClr>
                <a:schemeClr val="bg2"/>
              </a:buClr>
              <a:buSzPct val="75000"/>
              <a:buFont typeface="Wingdings" pitchFamily="2" charset="2"/>
              <a:buChar char="n"/>
            </a:pPr>
            <a:endParaRPr lang="en-US" sz="800"/>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defRPr/>
            </a:pPr>
            <a:r>
              <a:rPr lang="en-GB" dirty="0" smtClean="0"/>
              <a:t>PUBLIC POLICY:</a:t>
            </a:r>
            <a:br>
              <a:rPr lang="en-GB" dirty="0" smtClean="0"/>
            </a:br>
            <a:r>
              <a:rPr lang="en-GB" dirty="0" smtClean="0"/>
              <a:t>Summary of Current Therapies</a:t>
            </a:r>
          </a:p>
        </p:txBody>
      </p:sp>
      <p:sp>
        <p:nvSpPr>
          <p:cNvPr id="101379" name="Rectangle 3"/>
          <p:cNvSpPr>
            <a:spLocks noGrp="1" noChangeArrowheads="1"/>
          </p:cNvSpPr>
          <p:nvPr>
            <p:ph type="body" idx="1"/>
          </p:nvPr>
        </p:nvSpPr>
        <p:spPr/>
        <p:txBody>
          <a:bodyPr/>
          <a:lstStyle/>
          <a:p>
            <a:pPr>
              <a:lnSpc>
                <a:spcPct val="81000"/>
              </a:lnSpc>
              <a:defRPr/>
            </a:pPr>
            <a:endParaRPr lang="en-GB" sz="1800" dirty="0" smtClean="0"/>
          </a:p>
          <a:p>
            <a:pPr>
              <a:lnSpc>
                <a:spcPct val="81000"/>
              </a:lnSpc>
              <a:defRPr/>
            </a:pPr>
            <a:r>
              <a:rPr lang="en-GB" sz="1800" dirty="0" smtClean="0"/>
              <a:t>All much of a </a:t>
            </a:r>
            <a:r>
              <a:rPr lang="en-GB" sz="1800" dirty="0" err="1" smtClean="0"/>
              <a:t>muchness</a:t>
            </a:r>
            <a:endParaRPr lang="en-GB" sz="1800" dirty="0" smtClean="0"/>
          </a:p>
          <a:p>
            <a:pPr>
              <a:lnSpc>
                <a:spcPct val="81000"/>
              </a:lnSpc>
              <a:defRPr/>
            </a:pPr>
            <a:endParaRPr lang="en-GB" sz="1800" dirty="0" smtClean="0"/>
          </a:p>
          <a:p>
            <a:pPr>
              <a:lnSpc>
                <a:spcPct val="81000"/>
              </a:lnSpc>
              <a:defRPr/>
            </a:pPr>
            <a:r>
              <a:rPr lang="en-GB" sz="1800" dirty="0" err="1" smtClean="0"/>
              <a:t>ACh</a:t>
            </a:r>
            <a:r>
              <a:rPr lang="en-GB" sz="1800" dirty="0" smtClean="0"/>
              <a:t> and NMDA receptors are only targets of licensed therapies.</a:t>
            </a:r>
          </a:p>
          <a:p>
            <a:pPr>
              <a:lnSpc>
                <a:spcPct val="81000"/>
              </a:lnSpc>
              <a:defRPr/>
            </a:pPr>
            <a:endParaRPr lang="en-GB" sz="1800" dirty="0" smtClean="0"/>
          </a:p>
          <a:p>
            <a:pPr>
              <a:lnSpc>
                <a:spcPct val="81000"/>
              </a:lnSpc>
              <a:defRPr/>
            </a:pPr>
            <a:r>
              <a:rPr lang="en-GB" sz="1800" dirty="0" smtClean="0"/>
              <a:t>Limited to modest symptomatic effect.</a:t>
            </a:r>
          </a:p>
          <a:p>
            <a:pPr>
              <a:lnSpc>
                <a:spcPct val="81000"/>
              </a:lnSpc>
              <a:defRPr/>
            </a:pPr>
            <a:endParaRPr lang="en-GB" sz="1800" dirty="0" smtClean="0"/>
          </a:p>
          <a:p>
            <a:pPr>
              <a:lnSpc>
                <a:spcPct val="81000"/>
              </a:lnSpc>
              <a:defRPr/>
            </a:pPr>
            <a:r>
              <a:rPr lang="en-GB" sz="1800" dirty="0" smtClean="0"/>
              <a:t>Delaying symptom progression may reduce cost of institutional care.</a:t>
            </a:r>
          </a:p>
          <a:p>
            <a:pPr>
              <a:lnSpc>
                <a:spcPct val="81000"/>
              </a:lnSpc>
              <a:defRPr/>
            </a:pPr>
            <a:endParaRPr lang="en-GB" sz="1800" dirty="0" smtClean="0"/>
          </a:p>
          <a:p>
            <a:pPr>
              <a:lnSpc>
                <a:spcPct val="81000"/>
              </a:lnSpc>
              <a:defRPr/>
            </a:pPr>
            <a:r>
              <a:rPr lang="en-GB" sz="1800" dirty="0" smtClean="0"/>
              <a:t>Recent NICE guidance suggested to use only in mild-moderate AD (MMSE 10-20) and did not recommend </a:t>
            </a:r>
            <a:r>
              <a:rPr lang="en-GB" sz="1800" dirty="0" err="1" smtClean="0"/>
              <a:t>Memantine</a:t>
            </a:r>
            <a:r>
              <a:rPr lang="en-GB" sz="1800" dirty="0" smtClean="0"/>
              <a:t> at all (unless in clinical trials).</a:t>
            </a:r>
          </a:p>
          <a:p>
            <a:pPr>
              <a:lnSpc>
                <a:spcPct val="81000"/>
              </a:lnSpc>
              <a:defRPr/>
            </a:pPr>
            <a:endParaRPr lang="en-GB" sz="1800" dirty="0" smtClean="0"/>
          </a:p>
          <a:p>
            <a:pPr>
              <a:lnSpc>
                <a:spcPct val="81000"/>
              </a:lnSpc>
              <a:defRPr/>
            </a:pPr>
            <a:r>
              <a:rPr lang="en-GB" sz="1800" dirty="0" smtClean="0"/>
              <a:t>Dilemma – Licensed but not sanctioned</a:t>
            </a:r>
          </a:p>
          <a:p>
            <a:pPr>
              <a:lnSpc>
                <a:spcPct val="81000"/>
              </a:lnSpc>
              <a:defRPr/>
            </a:pPr>
            <a:endParaRPr lang="en-GB" sz="1800" dirty="0" smtClean="0"/>
          </a:p>
          <a:p>
            <a:pPr>
              <a:lnSpc>
                <a:spcPct val="81000"/>
              </a:lnSpc>
              <a:defRPr/>
            </a:pPr>
            <a:endParaRPr lang="en-GB" sz="2400" dirty="0" smtClean="0">
              <a:solidFill>
                <a:srgbClr val="FFFF00"/>
              </a:solidFill>
            </a:endParaRPr>
          </a:p>
          <a:p>
            <a:pPr>
              <a:lnSpc>
                <a:spcPct val="81000"/>
              </a:lnSpc>
              <a:defRPr/>
            </a:pPr>
            <a:endParaRPr lang="en-GB" sz="1800" dirty="0"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pPr>
              <a:defRPr/>
            </a:pPr>
            <a:r>
              <a:rPr lang="en-GB" smtClean="0"/>
              <a:t>Public Policy</a:t>
            </a:r>
          </a:p>
        </p:txBody>
      </p:sp>
      <p:sp>
        <p:nvSpPr>
          <p:cNvPr id="348163" name="Rectangle 3"/>
          <p:cNvSpPr>
            <a:spLocks noGrp="1" noChangeArrowheads="1"/>
          </p:cNvSpPr>
          <p:nvPr>
            <p:ph type="body" idx="1"/>
          </p:nvPr>
        </p:nvSpPr>
        <p:spPr/>
        <p:txBody>
          <a:bodyPr/>
          <a:lstStyle/>
          <a:p>
            <a:pPr>
              <a:lnSpc>
                <a:spcPct val="90000"/>
              </a:lnSpc>
              <a:defRPr/>
            </a:pPr>
            <a:r>
              <a:rPr lang="en-GB" sz="2400" smtClean="0"/>
              <a:t>We have reviewed what we learnt about AD thus far.</a:t>
            </a:r>
          </a:p>
          <a:p>
            <a:pPr>
              <a:lnSpc>
                <a:spcPct val="90000"/>
              </a:lnSpc>
              <a:defRPr/>
            </a:pPr>
            <a:endParaRPr lang="en-GB" sz="2400" smtClean="0"/>
          </a:p>
          <a:p>
            <a:pPr>
              <a:lnSpc>
                <a:spcPct val="90000"/>
              </a:lnSpc>
              <a:defRPr/>
            </a:pPr>
            <a:r>
              <a:rPr lang="en-GB" sz="2400" smtClean="0"/>
              <a:t>NICE Guidance</a:t>
            </a:r>
          </a:p>
          <a:p>
            <a:pPr lvl="1">
              <a:lnSpc>
                <a:spcPct val="90000"/>
              </a:lnSpc>
              <a:defRPr/>
            </a:pPr>
            <a:r>
              <a:rPr lang="en-GB" sz="2000" smtClean="0"/>
              <a:t>Tension with efficacy</a:t>
            </a:r>
          </a:p>
          <a:p>
            <a:pPr lvl="1">
              <a:lnSpc>
                <a:spcPct val="90000"/>
              </a:lnSpc>
              <a:defRPr/>
            </a:pPr>
            <a:r>
              <a:rPr lang="en-GB" sz="2000" smtClean="0"/>
              <a:t>Health Economics and QALY’s</a:t>
            </a:r>
          </a:p>
          <a:p>
            <a:pPr>
              <a:lnSpc>
                <a:spcPct val="90000"/>
              </a:lnSpc>
              <a:defRPr/>
            </a:pPr>
            <a:endParaRPr lang="en-GB" sz="2400" smtClean="0"/>
          </a:p>
          <a:p>
            <a:pPr>
              <a:lnSpc>
                <a:spcPct val="90000"/>
              </a:lnSpc>
              <a:defRPr/>
            </a:pPr>
            <a:r>
              <a:rPr lang="en-GB" sz="2400" smtClean="0"/>
              <a:t>Public policy</a:t>
            </a:r>
          </a:p>
          <a:p>
            <a:pPr lvl="1">
              <a:lnSpc>
                <a:spcPct val="90000"/>
              </a:lnSpc>
              <a:defRPr/>
            </a:pPr>
            <a:r>
              <a:rPr lang="en-GB" sz="2000" smtClean="0"/>
              <a:t>DeNDRoN</a:t>
            </a:r>
          </a:p>
          <a:p>
            <a:pPr lvl="1">
              <a:lnSpc>
                <a:spcPct val="90000"/>
              </a:lnSpc>
              <a:defRPr/>
            </a:pPr>
            <a:r>
              <a:rPr lang="en-GB" sz="2000" smtClean="0"/>
              <a:t>National Audit Office</a:t>
            </a:r>
          </a:p>
          <a:p>
            <a:pPr lvl="1">
              <a:lnSpc>
                <a:spcPct val="90000"/>
              </a:lnSpc>
              <a:defRPr/>
            </a:pPr>
            <a:r>
              <a:rPr lang="en-GB" sz="2000" smtClean="0"/>
              <a:t>That funny paper from IoP</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lstStyle/>
          <a:p>
            <a:pPr>
              <a:defRPr/>
            </a:pPr>
            <a:r>
              <a:rPr lang="en-GB" dirty="0" smtClean="0"/>
              <a:t>NICE Guidance (2007)</a:t>
            </a:r>
          </a:p>
        </p:txBody>
      </p:sp>
      <p:sp>
        <p:nvSpPr>
          <p:cNvPr id="352259" name="Rectangle 3"/>
          <p:cNvSpPr>
            <a:spLocks noGrp="1" noChangeArrowheads="1"/>
          </p:cNvSpPr>
          <p:nvPr>
            <p:ph type="body" idx="1"/>
          </p:nvPr>
        </p:nvSpPr>
        <p:spPr/>
        <p:txBody>
          <a:bodyPr/>
          <a:lstStyle/>
          <a:p>
            <a:pPr>
              <a:lnSpc>
                <a:spcPct val="91000"/>
              </a:lnSpc>
              <a:defRPr/>
            </a:pPr>
            <a:r>
              <a:rPr lang="en-GB" smtClean="0"/>
              <a:t>AChEI’s for moderate disease</a:t>
            </a:r>
          </a:p>
          <a:p>
            <a:pPr>
              <a:lnSpc>
                <a:spcPct val="91000"/>
              </a:lnSpc>
              <a:defRPr/>
            </a:pPr>
            <a:endParaRPr lang="en-GB" smtClean="0"/>
          </a:p>
          <a:p>
            <a:pPr>
              <a:lnSpc>
                <a:spcPct val="91000"/>
              </a:lnSpc>
              <a:defRPr/>
            </a:pPr>
            <a:r>
              <a:rPr lang="en-GB" smtClean="0"/>
              <a:t>Not cost effective for mild disease</a:t>
            </a:r>
          </a:p>
          <a:p>
            <a:pPr>
              <a:lnSpc>
                <a:spcPct val="91000"/>
              </a:lnSpc>
              <a:defRPr/>
            </a:pPr>
            <a:endParaRPr lang="en-GB" smtClean="0"/>
          </a:p>
          <a:p>
            <a:pPr>
              <a:lnSpc>
                <a:spcPct val="91000"/>
              </a:lnSpc>
              <a:defRPr/>
            </a:pPr>
            <a:endParaRPr lang="en-GB" smtClean="0"/>
          </a:p>
          <a:p>
            <a:pPr>
              <a:lnSpc>
                <a:spcPct val="91000"/>
              </a:lnSpc>
              <a:defRPr/>
            </a:pPr>
            <a:endParaRPr lang="en-GB" smtClean="0"/>
          </a:p>
          <a:p>
            <a:pPr>
              <a:lnSpc>
                <a:spcPct val="91000"/>
              </a:lnSpc>
              <a:defRPr/>
            </a:pPr>
            <a:endParaRPr lang="en-GB" smtClean="0"/>
          </a:p>
          <a:p>
            <a:pPr>
              <a:lnSpc>
                <a:spcPct val="91000"/>
              </a:lnSpc>
              <a:defRPr/>
            </a:pPr>
            <a:r>
              <a:rPr lang="en-GB" smtClean="0"/>
              <a:t>QALY’s</a:t>
            </a:r>
          </a:p>
        </p:txBody>
      </p:sp>
      <p:pic>
        <p:nvPicPr>
          <p:cNvPr id="97284" name="Picture 4" descr="Slide1"/>
          <p:cNvPicPr>
            <a:picLocks noChangeAspect="1" noChangeArrowheads="1"/>
          </p:cNvPicPr>
          <p:nvPr/>
        </p:nvPicPr>
        <p:blipFill>
          <a:blip r:embed="rId3" cstate="print"/>
          <a:srcRect/>
          <a:stretch>
            <a:fillRect/>
          </a:stretch>
        </p:blipFill>
        <p:spPr bwMode="auto">
          <a:xfrm>
            <a:off x="3059113" y="3349625"/>
            <a:ext cx="3097212" cy="2322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pPr>
              <a:defRPr/>
            </a:pPr>
            <a:r>
              <a:rPr lang="en-GB" smtClean="0"/>
              <a:t>QALY</a:t>
            </a:r>
          </a:p>
        </p:txBody>
      </p:sp>
      <p:sp>
        <p:nvSpPr>
          <p:cNvPr id="356355" name="Rectangle 3"/>
          <p:cNvSpPr>
            <a:spLocks noGrp="1" noChangeArrowheads="1"/>
          </p:cNvSpPr>
          <p:nvPr>
            <p:ph type="body" idx="1"/>
          </p:nvPr>
        </p:nvSpPr>
        <p:spPr/>
        <p:txBody>
          <a:bodyPr/>
          <a:lstStyle/>
          <a:p>
            <a:pPr>
              <a:lnSpc>
                <a:spcPct val="81000"/>
              </a:lnSpc>
              <a:defRPr/>
            </a:pPr>
            <a:r>
              <a:rPr lang="en-GB" sz="1400" smtClean="0"/>
              <a:t>QALY stands for </a:t>
            </a:r>
            <a:r>
              <a:rPr lang="en-GB" sz="1400" b="0" smtClean="0"/>
              <a:t>Q</a:t>
            </a:r>
            <a:r>
              <a:rPr lang="en-GB" sz="1400" smtClean="0"/>
              <a:t>uality </a:t>
            </a:r>
            <a:r>
              <a:rPr lang="en-GB" sz="1400" b="0" smtClean="0"/>
              <a:t>A</a:t>
            </a:r>
            <a:r>
              <a:rPr lang="en-GB" sz="1400" smtClean="0"/>
              <a:t>djusted </a:t>
            </a:r>
            <a:r>
              <a:rPr lang="en-GB" sz="1400" b="0" smtClean="0"/>
              <a:t>L</a:t>
            </a:r>
            <a:r>
              <a:rPr lang="en-GB" sz="1400" smtClean="0"/>
              <a:t>ife </a:t>
            </a:r>
            <a:r>
              <a:rPr lang="en-GB" sz="1400" b="0" smtClean="0"/>
              <a:t>Y</a:t>
            </a:r>
            <a:r>
              <a:rPr lang="en-GB" sz="1400" smtClean="0"/>
              <a:t>ear.</a:t>
            </a:r>
            <a:br>
              <a:rPr lang="en-GB" sz="1400" smtClean="0"/>
            </a:br>
            <a:endParaRPr lang="en-GB" sz="1400" smtClean="0"/>
          </a:p>
          <a:p>
            <a:pPr>
              <a:lnSpc>
                <a:spcPct val="81000"/>
              </a:lnSpc>
              <a:defRPr/>
            </a:pPr>
            <a:r>
              <a:rPr lang="en-GB" sz="1400" smtClean="0"/>
              <a:t>"The essence of a QALY is that it takes a year of healthy life expectancy to be worth 1, but regards a year of unhealthy life expectancy as worth less than 1. </a:t>
            </a:r>
          </a:p>
          <a:p>
            <a:pPr>
              <a:lnSpc>
                <a:spcPct val="81000"/>
              </a:lnSpc>
              <a:defRPr/>
            </a:pPr>
            <a:endParaRPr lang="en-GB" sz="1400" smtClean="0"/>
          </a:p>
          <a:p>
            <a:pPr>
              <a:lnSpc>
                <a:spcPct val="81000"/>
              </a:lnSpc>
              <a:defRPr/>
            </a:pPr>
            <a:r>
              <a:rPr lang="en-GB" sz="1400" smtClean="0"/>
              <a:t>Its precise value is lower the worse the quality of life of the unhealthy person</a:t>
            </a:r>
          </a:p>
          <a:p>
            <a:pPr>
              <a:lnSpc>
                <a:spcPct val="81000"/>
              </a:lnSpc>
              <a:defRPr/>
            </a:pPr>
            <a:endParaRPr lang="en-GB" sz="1400" smtClean="0"/>
          </a:p>
          <a:p>
            <a:pPr>
              <a:lnSpc>
                <a:spcPct val="81000"/>
              </a:lnSpc>
              <a:defRPr/>
            </a:pPr>
            <a:r>
              <a:rPr lang="en-GB" sz="1400" smtClean="0"/>
              <a:t>Health care interventions are measured both by the number of extra years of life, and by the increased quality of life, that they can achieve. </a:t>
            </a:r>
          </a:p>
          <a:p>
            <a:pPr>
              <a:lnSpc>
                <a:spcPct val="81000"/>
              </a:lnSpc>
              <a:defRPr/>
            </a:pPr>
            <a:endParaRPr lang="en-GB" sz="1400" smtClean="0"/>
          </a:p>
          <a:p>
            <a:pPr>
              <a:lnSpc>
                <a:spcPct val="81000"/>
              </a:lnSpc>
              <a:defRPr/>
            </a:pPr>
            <a:r>
              <a:rPr lang="en-GB" sz="1400" smtClean="0"/>
              <a:t>Thus an intervention that provides 10 years of extra life at full health would have a QALY value of 10, and an intervention that improves quality of life from 0.5 to 0.8 for a person with a predicted further life expectancy of 30 years, would have a QALY value of 9. [0.3 (0.8-0.5) multiplied by 30]. </a:t>
            </a:r>
          </a:p>
          <a:p>
            <a:pPr>
              <a:lnSpc>
                <a:spcPct val="81000"/>
              </a:lnSpc>
              <a:defRPr/>
            </a:pPr>
            <a:endParaRPr lang="en-GB" sz="1400" smtClean="0"/>
          </a:p>
          <a:p>
            <a:pPr>
              <a:lnSpc>
                <a:spcPct val="81000"/>
              </a:lnSpc>
              <a:defRPr/>
            </a:pPr>
            <a:r>
              <a:rPr lang="en-GB" sz="1400" smtClean="0"/>
              <a:t>Once the QALY value of a health care intervention is calculated and its cost is known it is then possible to calculate the </a:t>
            </a:r>
            <a:r>
              <a:rPr lang="en-GB" sz="1400" b="0" smtClean="0"/>
              <a:t>cost</a:t>
            </a:r>
            <a:r>
              <a:rPr lang="en-GB" sz="1400" smtClean="0"/>
              <a:t> per QALY of each intervention and provide a direct comparison between interventions. The general idea is that a high priority health care activity is one where the cost per QALY is as low as it can be.</a:t>
            </a:r>
          </a:p>
          <a:p>
            <a:pPr>
              <a:lnSpc>
                <a:spcPct val="81000"/>
              </a:lnSpc>
              <a:defRPr/>
            </a:pPr>
            <a:endParaRPr lang="en-GB" sz="1400" smtClean="0"/>
          </a:p>
          <a:p>
            <a:pPr>
              <a:lnSpc>
                <a:spcPct val="81000"/>
              </a:lnSpc>
              <a:defRPr/>
            </a:pPr>
            <a:endParaRPr lang="en-GB" sz="1400"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lstStyle/>
          <a:p>
            <a:pPr>
              <a:defRPr/>
            </a:pPr>
            <a:r>
              <a:rPr lang="en-GB" smtClean="0"/>
              <a:t>QALY</a:t>
            </a:r>
          </a:p>
        </p:txBody>
      </p:sp>
      <p:sp>
        <p:nvSpPr>
          <p:cNvPr id="358403" name="Rectangle 3"/>
          <p:cNvSpPr>
            <a:spLocks noGrp="1" noChangeArrowheads="1"/>
          </p:cNvSpPr>
          <p:nvPr>
            <p:ph type="body" idx="1"/>
          </p:nvPr>
        </p:nvSpPr>
        <p:spPr/>
        <p:txBody>
          <a:bodyPr/>
          <a:lstStyle/>
          <a:p>
            <a:pPr>
              <a:lnSpc>
                <a:spcPct val="91000"/>
              </a:lnSpc>
              <a:defRPr/>
            </a:pPr>
            <a:r>
              <a:rPr lang="en-GB" sz="2000" smtClean="0"/>
              <a:t>Some examples of Cost per QALY calculations:</a:t>
            </a:r>
          </a:p>
          <a:p>
            <a:pPr>
              <a:lnSpc>
                <a:spcPct val="91000"/>
              </a:lnSpc>
              <a:defRPr/>
            </a:pPr>
            <a:endParaRPr lang="en-GB" sz="2000" smtClean="0"/>
          </a:p>
          <a:p>
            <a:pPr lvl="1">
              <a:lnSpc>
                <a:spcPct val="90000"/>
              </a:lnSpc>
              <a:defRPr/>
            </a:pPr>
            <a:r>
              <a:rPr lang="en-GB" sz="1800" smtClean="0"/>
              <a:t>Hospital dialysis for end-stage renal disease for patients aged 55 – 64 years (compared with no treatment) £45, 000</a:t>
            </a:r>
          </a:p>
          <a:p>
            <a:pPr>
              <a:lnSpc>
                <a:spcPct val="91000"/>
              </a:lnSpc>
              <a:defRPr/>
            </a:pPr>
            <a:endParaRPr lang="en-GB" sz="2000" smtClean="0"/>
          </a:p>
          <a:p>
            <a:pPr lvl="1">
              <a:lnSpc>
                <a:spcPct val="90000"/>
              </a:lnSpc>
              <a:defRPr/>
            </a:pPr>
            <a:r>
              <a:rPr lang="en-GB" sz="1800" smtClean="0"/>
              <a:t>Coronary artery bypass graft for patients with mild angina (compared with medical management) £26,000</a:t>
            </a:r>
          </a:p>
          <a:p>
            <a:pPr>
              <a:lnSpc>
                <a:spcPct val="91000"/>
              </a:lnSpc>
              <a:defRPr/>
            </a:pPr>
            <a:endParaRPr lang="en-GB" sz="2000" smtClean="0"/>
          </a:p>
          <a:p>
            <a:pPr lvl="1">
              <a:lnSpc>
                <a:spcPct val="90000"/>
              </a:lnSpc>
              <a:defRPr/>
            </a:pPr>
            <a:r>
              <a:rPr lang="en-GB" sz="1800" smtClean="0"/>
              <a:t>Breast cancer screening programme £6,800</a:t>
            </a:r>
          </a:p>
          <a:p>
            <a:pPr>
              <a:lnSpc>
                <a:spcPct val="91000"/>
              </a:lnSpc>
              <a:defRPr/>
            </a:pPr>
            <a:endParaRPr lang="en-GB" sz="2000" smtClean="0"/>
          </a:p>
          <a:p>
            <a:pPr lvl="1">
              <a:lnSpc>
                <a:spcPct val="90000"/>
              </a:lnSpc>
              <a:defRPr/>
            </a:pPr>
            <a:r>
              <a:rPr lang="en-GB" sz="1800" smtClean="0"/>
              <a:t>Cervical cancer screening (women aged 20-59 years) £200</a:t>
            </a:r>
          </a:p>
          <a:p>
            <a:pPr lvl="1">
              <a:lnSpc>
                <a:spcPct val="90000"/>
              </a:lnSpc>
              <a:defRPr/>
            </a:pPr>
            <a:endParaRPr lang="en-GB" sz="1800" smtClean="0"/>
          </a:p>
          <a:p>
            <a:pPr>
              <a:lnSpc>
                <a:spcPct val="91000"/>
              </a:lnSpc>
              <a:defRPr/>
            </a:pPr>
            <a:r>
              <a:rPr lang="en-GB" sz="2000" smtClean="0">
                <a:solidFill>
                  <a:srgbClr val="FF0000"/>
                </a:solidFill>
              </a:rPr>
              <a:t>Donepezil for mild AD – ‘£50,000 - £75,000’</a:t>
            </a:r>
          </a:p>
          <a:p>
            <a:pPr>
              <a:lnSpc>
                <a:spcPct val="91000"/>
              </a:lnSpc>
              <a:defRPr/>
            </a:pPr>
            <a:endParaRPr lang="en-GB" sz="2000" smtClean="0">
              <a:solidFill>
                <a:srgbClr val="FF0000"/>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pPr>
              <a:defRPr/>
            </a:pPr>
            <a:r>
              <a:rPr lang="en-GB" smtClean="0"/>
              <a:t>QALY</a:t>
            </a:r>
          </a:p>
        </p:txBody>
      </p:sp>
      <p:sp>
        <p:nvSpPr>
          <p:cNvPr id="360451" name="Rectangle 3"/>
          <p:cNvSpPr>
            <a:spLocks noGrp="1" noChangeArrowheads="1"/>
          </p:cNvSpPr>
          <p:nvPr>
            <p:ph type="body" idx="1"/>
          </p:nvPr>
        </p:nvSpPr>
        <p:spPr/>
        <p:txBody>
          <a:bodyPr/>
          <a:lstStyle/>
          <a:p>
            <a:pPr>
              <a:lnSpc>
                <a:spcPct val="81000"/>
              </a:lnSpc>
              <a:defRPr/>
            </a:pPr>
            <a:r>
              <a:rPr lang="en-GB" sz="1800" smtClean="0"/>
              <a:t>Several objections have been made against QALYs. These include:</a:t>
            </a:r>
          </a:p>
          <a:p>
            <a:pPr>
              <a:lnSpc>
                <a:spcPct val="81000"/>
              </a:lnSpc>
              <a:defRPr/>
            </a:pPr>
            <a:endParaRPr lang="en-GB" sz="1800" smtClean="0"/>
          </a:p>
          <a:p>
            <a:pPr lvl="1">
              <a:lnSpc>
                <a:spcPct val="80000"/>
              </a:lnSpc>
              <a:defRPr/>
            </a:pPr>
            <a:r>
              <a:rPr lang="en-GB" sz="1600" smtClean="0"/>
              <a:t>1. Many healthcare interventions are not the subject of a QALY assessment and direct comparisons between the cost -effectiveness of different treatments is not possible.</a:t>
            </a:r>
          </a:p>
          <a:p>
            <a:pPr lvl="1">
              <a:lnSpc>
                <a:spcPct val="80000"/>
              </a:lnSpc>
              <a:defRPr/>
            </a:pPr>
            <a:endParaRPr lang="en-GB" sz="1600" smtClean="0"/>
          </a:p>
          <a:p>
            <a:pPr lvl="1">
              <a:lnSpc>
                <a:spcPct val="80000"/>
              </a:lnSpc>
              <a:defRPr/>
            </a:pPr>
            <a:r>
              <a:rPr lang="en-GB" sz="1600" smtClean="0"/>
              <a:t>2. QALYs are based on population-level information. They do not take into account the personal response of individuals to their illness and their views of their need for treatment.</a:t>
            </a:r>
          </a:p>
          <a:p>
            <a:pPr lvl="1">
              <a:lnSpc>
                <a:spcPct val="80000"/>
              </a:lnSpc>
              <a:defRPr/>
            </a:pPr>
            <a:endParaRPr lang="en-GB" sz="1600" smtClean="0"/>
          </a:p>
          <a:p>
            <a:pPr lvl="1">
              <a:lnSpc>
                <a:spcPct val="80000"/>
              </a:lnSpc>
              <a:defRPr/>
            </a:pPr>
            <a:r>
              <a:rPr lang="en-GB" sz="1600" smtClean="0"/>
              <a:t>3. QALYs are ageist. </a:t>
            </a:r>
          </a:p>
          <a:p>
            <a:pPr lvl="2">
              <a:lnSpc>
                <a:spcPct val="80000"/>
              </a:lnSpc>
              <a:defRPr/>
            </a:pPr>
            <a:r>
              <a:rPr lang="en-GB" sz="1400" b="0" smtClean="0"/>
              <a:t>Individuals who have a greater span of life ahead of them, typically a younger person, would gain more from treatment on the basis of their predicted life expectancy in comparison with an older person who would have fewer years to benefit from a particular healthcare treatment. So a one -off life-saving intervention performed on a one-year old with a life expectancy of 80 years has a better QALY rating than the same intervention performed on a 70 year old.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588" y="1852613"/>
            <a:ext cx="9144000" cy="0"/>
          </a:xfrm>
          <a:prstGeom prst="rect">
            <a:avLst/>
          </a:prstGeom>
          <a:noFill/>
          <a:ln w="9525">
            <a:noFill/>
            <a:miter lim="800000"/>
            <a:headEnd/>
            <a:tailEnd/>
          </a:ln>
        </p:spPr>
        <p:txBody>
          <a:bodyPr>
            <a:spAutoFit/>
          </a:bodyPr>
          <a:lstStyle/>
          <a:p>
            <a:endParaRPr lang="en-US"/>
          </a:p>
        </p:txBody>
      </p:sp>
      <p:sp>
        <p:nvSpPr>
          <p:cNvPr id="20483" name="Rectangle 3"/>
          <p:cNvSpPr>
            <a:spLocks noChangeArrowheads="1"/>
          </p:cNvSpPr>
          <p:nvPr/>
        </p:nvSpPr>
        <p:spPr bwMode="auto">
          <a:xfrm>
            <a:off x="1588" y="1882775"/>
            <a:ext cx="9144000" cy="0"/>
          </a:xfrm>
          <a:prstGeom prst="rect">
            <a:avLst/>
          </a:prstGeom>
          <a:noFill/>
          <a:ln w="9525">
            <a:noFill/>
            <a:miter lim="800000"/>
            <a:headEnd/>
            <a:tailEnd/>
          </a:ln>
        </p:spPr>
        <p:txBody>
          <a:bodyPr>
            <a:spAutoFit/>
          </a:bodyPr>
          <a:lstStyle/>
          <a:p>
            <a:endParaRPr lang="en-US"/>
          </a:p>
        </p:txBody>
      </p:sp>
      <p:pic>
        <p:nvPicPr>
          <p:cNvPr id="20484" name="Picture 4" descr="dgensmall3">
            <a:hlinkClick r:id="rId3"/>
          </p:cNvPr>
          <p:cNvPicPr>
            <a:picLocks noChangeAspect="1" noChangeArrowheads="1"/>
          </p:cNvPicPr>
          <p:nvPr/>
        </p:nvPicPr>
        <p:blipFill>
          <a:blip r:embed="rId4" cstate="print"/>
          <a:srcRect/>
          <a:stretch>
            <a:fillRect/>
          </a:stretch>
        </p:blipFill>
        <p:spPr bwMode="auto">
          <a:xfrm>
            <a:off x="595313" y="941388"/>
            <a:ext cx="2301875" cy="3135312"/>
          </a:xfrm>
          <a:prstGeom prst="rect">
            <a:avLst/>
          </a:prstGeom>
          <a:noFill/>
          <a:ln w="9525">
            <a:noFill/>
            <a:miter lim="800000"/>
            <a:headEnd/>
            <a:tailEnd/>
          </a:ln>
        </p:spPr>
      </p:pic>
      <p:sp>
        <p:nvSpPr>
          <p:cNvPr id="20485" name="Rectangle 5"/>
          <p:cNvSpPr>
            <a:spLocks noChangeArrowheads="1"/>
          </p:cNvSpPr>
          <p:nvPr/>
        </p:nvSpPr>
        <p:spPr bwMode="auto">
          <a:xfrm>
            <a:off x="1588" y="1951038"/>
            <a:ext cx="9144000" cy="0"/>
          </a:xfrm>
          <a:prstGeom prst="rect">
            <a:avLst/>
          </a:prstGeom>
          <a:noFill/>
          <a:ln w="9525">
            <a:noFill/>
            <a:miter lim="800000"/>
            <a:headEnd/>
            <a:tailEnd/>
          </a:ln>
        </p:spPr>
        <p:txBody>
          <a:bodyPr>
            <a:spAutoFit/>
          </a:bodyPr>
          <a:lstStyle/>
          <a:p>
            <a:endParaRPr lang="en-US"/>
          </a:p>
        </p:txBody>
      </p:sp>
      <p:sp>
        <p:nvSpPr>
          <p:cNvPr id="20486" name="Text Box 6"/>
          <p:cNvSpPr txBox="1">
            <a:spLocks noChangeArrowheads="1"/>
          </p:cNvSpPr>
          <p:nvPr/>
        </p:nvSpPr>
        <p:spPr bwMode="auto">
          <a:xfrm>
            <a:off x="1220788" y="4186238"/>
            <a:ext cx="1060450" cy="823912"/>
          </a:xfrm>
          <a:prstGeom prst="rect">
            <a:avLst/>
          </a:prstGeom>
          <a:noFill/>
          <a:ln w="9525">
            <a:noFill/>
            <a:miter lim="800000"/>
            <a:headEnd/>
            <a:tailEnd/>
          </a:ln>
        </p:spPr>
        <p:txBody>
          <a:bodyPr wrap="none">
            <a:spAutoFit/>
          </a:bodyPr>
          <a:lstStyle/>
          <a:p>
            <a:pPr algn="ctr"/>
            <a:r>
              <a:rPr lang="sv-SE">
                <a:solidFill>
                  <a:schemeClr val="bg1"/>
                </a:solidFill>
              </a:rPr>
              <a:t>Amyloid </a:t>
            </a:r>
          </a:p>
          <a:p>
            <a:pPr algn="ctr"/>
            <a:r>
              <a:rPr lang="sv-SE">
                <a:solidFill>
                  <a:schemeClr val="bg1"/>
                </a:solidFill>
              </a:rPr>
              <a:t>Plaque</a:t>
            </a:r>
          </a:p>
          <a:p>
            <a:pPr algn="ctr"/>
            <a:endParaRPr lang="en-GB" sz="1200"/>
          </a:p>
        </p:txBody>
      </p:sp>
      <p:sp>
        <p:nvSpPr>
          <p:cNvPr id="20487" name="Text Box 7"/>
          <p:cNvSpPr txBox="1">
            <a:spLocks noChangeArrowheads="1"/>
          </p:cNvSpPr>
          <p:nvPr/>
        </p:nvSpPr>
        <p:spPr bwMode="auto">
          <a:xfrm>
            <a:off x="958850" y="5065713"/>
            <a:ext cx="1554163" cy="1187450"/>
          </a:xfrm>
          <a:prstGeom prst="rect">
            <a:avLst/>
          </a:prstGeom>
          <a:noFill/>
          <a:ln w="9525">
            <a:noFill/>
            <a:miter lim="800000"/>
            <a:headEnd/>
            <a:tailEnd/>
          </a:ln>
        </p:spPr>
        <p:txBody>
          <a:bodyPr wrap="none">
            <a:spAutoFit/>
          </a:bodyPr>
          <a:lstStyle/>
          <a:p>
            <a:pPr>
              <a:buFontTx/>
              <a:buChar char="•"/>
            </a:pPr>
            <a:r>
              <a:rPr lang="sv-SE" sz="1200" b="1">
                <a:solidFill>
                  <a:schemeClr val="bg1"/>
                </a:solidFill>
              </a:rPr>
              <a:t> </a:t>
            </a:r>
            <a:r>
              <a:rPr lang="sv-SE" sz="1200" b="1">
                <a:solidFill>
                  <a:schemeClr val="bg1"/>
                </a:solidFill>
                <a:latin typeface="Symbol" pitchFamily="18" charset="2"/>
              </a:rPr>
              <a:t>b</a:t>
            </a:r>
            <a:r>
              <a:rPr lang="sv-SE" sz="1200" b="1">
                <a:solidFill>
                  <a:schemeClr val="bg1"/>
                </a:solidFill>
              </a:rPr>
              <a:t>-amyloid</a:t>
            </a:r>
          </a:p>
          <a:p>
            <a:pPr>
              <a:buFontTx/>
              <a:buChar char="•"/>
            </a:pPr>
            <a:r>
              <a:rPr lang="sv-SE" sz="1200" b="1">
                <a:solidFill>
                  <a:schemeClr val="bg1"/>
                </a:solidFill>
              </a:rPr>
              <a:t> glycolipids</a:t>
            </a:r>
          </a:p>
          <a:p>
            <a:pPr>
              <a:buFontTx/>
              <a:buChar char="•"/>
            </a:pPr>
            <a:r>
              <a:rPr lang="sv-SE" sz="1200" b="1">
                <a:solidFill>
                  <a:schemeClr val="bg1"/>
                </a:solidFill>
              </a:rPr>
              <a:t> </a:t>
            </a:r>
            <a:r>
              <a:rPr lang="sv-SE" sz="1200" b="1">
                <a:solidFill>
                  <a:schemeClr val="bg1"/>
                </a:solidFill>
                <a:latin typeface="Symbol" pitchFamily="18" charset="2"/>
              </a:rPr>
              <a:t>a</a:t>
            </a:r>
            <a:r>
              <a:rPr lang="sv-SE" sz="1200" b="1">
                <a:solidFill>
                  <a:schemeClr val="bg1"/>
                </a:solidFill>
              </a:rPr>
              <a:t>-1 chymotrypsin</a:t>
            </a:r>
          </a:p>
          <a:p>
            <a:pPr>
              <a:buFontTx/>
              <a:buChar char="•"/>
            </a:pPr>
            <a:r>
              <a:rPr lang="sv-SE" sz="1200" b="1">
                <a:solidFill>
                  <a:schemeClr val="bg1"/>
                </a:solidFill>
              </a:rPr>
              <a:t> ApoE</a:t>
            </a:r>
          </a:p>
          <a:p>
            <a:pPr>
              <a:buFontTx/>
              <a:buChar char="•"/>
            </a:pPr>
            <a:r>
              <a:rPr lang="sv-SE" sz="1200" b="1">
                <a:solidFill>
                  <a:schemeClr val="bg1"/>
                </a:solidFill>
              </a:rPr>
              <a:t> ApoJ</a:t>
            </a:r>
          </a:p>
          <a:p>
            <a:pPr>
              <a:buFontTx/>
              <a:buChar char="•"/>
            </a:pPr>
            <a:r>
              <a:rPr lang="sv-SE" sz="1200" b="1">
                <a:solidFill>
                  <a:schemeClr val="bg1"/>
                </a:solidFill>
              </a:rPr>
              <a:t> vitronectin</a:t>
            </a:r>
            <a:endParaRPr lang="en-GB" sz="1200" b="1">
              <a:solidFill>
                <a:schemeClr val="bg1"/>
              </a:solidFill>
            </a:endParaRPr>
          </a:p>
        </p:txBody>
      </p:sp>
      <p:grpSp>
        <p:nvGrpSpPr>
          <p:cNvPr id="2" name="Group 8"/>
          <p:cNvGrpSpPr>
            <a:grpSpLocks/>
          </p:cNvGrpSpPr>
          <p:nvPr/>
        </p:nvGrpSpPr>
        <p:grpSpPr bwMode="auto">
          <a:xfrm>
            <a:off x="3262313" y="941388"/>
            <a:ext cx="2468562" cy="5321300"/>
            <a:chOff x="2112" y="384"/>
            <a:chExt cx="1555" cy="3352"/>
          </a:xfrm>
        </p:grpSpPr>
        <p:pic>
          <p:nvPicPr>
            <p:cNvPr id="20494" name="Picture 9" descr="dgensmall2">
              <a:hlinkClick r:id="rId5"/>
            </p:cNvPr>
            <p:cNvPicPr>
              <a:picLocks noChangeAspect="1" noChangeArrowheads="1"/>
            </p:cNvPicPr>
            <p:nvPr/>
          </p:nvPicPr>
          <p:blipFill>
            <a:blip r:embed="rId6" cstate="print"/>
            <a:srcRect/>
            <a:stretch>
              <a:fillRect/>
            </a:stretch>
          </p:blipFill>
          <p:spPr bwMode="auto">
            <a:xfrm>
              <a:off x="2112" y="384"/>
              <a:ext cx="1404" cy="1970"/>
            </a:xfrm>
            <a:prstGeom prst="rect">
              <a:avLst/>
            </a:prstGeom>
            <a:noFill/>
            <a:ln w="9525">
              <a:noFill/>
              <a:miter lim="800000"/>
              <a:headEnd/>
              <a:tailEnd/>
            </a:ln>
          </p:spPr>
        </p:pic>
        <p:sp>
          <p:nvSpPr>
            <p:cNvPr id="20495" name="Text Box 10"/>
            <p:cNvSpPr txBox="1">
              <a:spLocks noChangeArrowheads="1"/>
            </p:cNvSpPr>
            <p:nvPr/>
          </p:nvSpPr>
          <p:spPr bwMode="auto">
            <a:xfrm>
              <a:off x="2304" y="2400"/>
              <a:ext cx="1004" cy="404"/>
            </a:xfrm>
            <a:prstGeom prst="rect">
              <a:avLst/>
            </a:prstGeom>
            <a:noFill/>
            <a:ln w="9525">
              <a:noFill/>
              <a:miter lim="800000"/>
              <a:headEnd/>
              <a:tailEnd/>
            </a:ln>
          </p:spPr>
          <p:txBody>
            <a:bodyPr wrap="none">
              <a:spAutoFit/>
            </a:bodyPr>
            <a:lstStyle/>
            <a:p>
              <a:pPr algn="ctr"/>
              <a:r>
                <a:rPr lang="sv-SE">
                  <a:solidFill>
                    <a:schemeClr val="bg1"/>
                  </a:solidFill>
                </a:rPr>
                <a:t>Neurofibrillary</a:t>
              </a:r>
            </a:p>
            <a:p>
              <a:pPr algn="ctr"/>
              <a:r>
                <a:rPr lang="sv-SE">
                  <a:solidFill>
                    <a:schemeClr val="bg1"/>
                  </a:solidFill>
                </a:rPr>
                <a:t>Tangle</a:t>
              </a:r>
            </a:p>
          </p:txBody>
        </p:sp>
        <p:sp>
          <p:nvSpPr>
            <p:cNvPr id="20496" name="Text Box 11"/>
            <p:cNvSpPr txBox="1">
              <a:spLocks noChangeArrowheads="1"/>
            </p:cNvSpPr>
            <p:nvPr/>
          </p:nvSpPr>
          <p:spPr bwMode="auto">
            <a:xfrm>
              <a:off x="2173" y="2988"/>
              <a:ext cx="1494" cy="748"/>
            </a:xfrm>
            <a:prstGeom prst="rect">
              <a:avLst/>
            </a:prstGeom>
            <a:noFill/>
            <a:ln w="9525">
              <a:noFill/>
              <a:miter lim="800000"/>
              <a:headEnd/>
              <a:tailEnd/>
            </a:ln>
          </p:spPr>
          <p:txBody>
            <a:bodyPr wrap="none">
              <a:spAutoFit/>
            </a:bodyPr>
            <a:lstStyle/>
            <a:p>
              <a:pPr>
                <a:buFontTx/>
                <a:buChar char="•"/>
              </a:pPr>
              <a:r>
                <a:rPr lang="sv-SE" sz="1200" b="1">
                  <a:solidFill>
                    <a:schemeClr val="bg1"/>
                  </a:solidFill>
                </a:rPr>
                <a:t> PHF tau (70-90 x 15-20 nm)</a:t>
              </a:r>
            </a:p>
            <a:p>
              <a:pPr>
                <a:buFontTx/>
                <a:buChar char="•"/>
              </a:pPr>
              <a:r>
                <a:rPr lang="sv-SE" sz="1200" b="1">
                  <a:solidFill>
                    <a:schemeClr val="bg1"/>
                  </a:solidFill>
                </a:rPr>
                <a:t> Straight filaments (12-18 nm)</a:t>
              </a:r>
            </a:p>
            <a:p>
              <a:pPr>
                <a:buFontTx/>
                <a:buChar char="•"/>
              </a:pPr>
              <a:r>
                <a:rPr lang="sv-SE" sz="1200" b="1">
                  <a:solidFill>
                    <a:schemeClr val="bg1"/>
                  </a:solidFill>
                </a:rPr>
                <a:t> Hyperphosphorylated tau</a:t>
              </a:r>
            </a:p>
            <a:p>
              <a:pPr>
                <a:buFontTx/>
                <a:buChar char="•"/>
              </a:pPr>
              <a:r>
                <a:rPr lang="sv-SE" sz="1200" b="1">
                  <a:solidFill>
                    <a:schemeClr val="bg1"/>
                  </a:solidFill>
                </a:rPr>
                <a:t> ferritin polypeptide</a:t>
              </a:r>
            </a:p>
            <a:p>
              <a:pPr>
                <a:buFontTx/>
                <a:buChar char="•"/>
              </a:pPr>
              <a:r>
                <a:rPr lang="sv-SE" sz="1200" b="1">
                  <a:solidFill>
                    <a:schemeClr val="bg1"/>
                  </a:solidFill>
                </a:rPr>
                <a:t> proteoglycans</a:t>
              </a:r>
            </a:p>
            <a:p>
              <a:pPr>
                <a:buFontTx/>
                <a:buChar char="•"/>
              </a:pPr>
              <a:endParaRPr lang="en-GB" sz="1200" b="1">
                <a:solidFill>
                  <a:schemeClr val="bg1"/>
                </a:solidFill>
              </a:endParaRPr>
            </a:p>
          </p:txBody>
        </p:sp>
      </p:grpSp>
      <p:grpSp>
        <p:nvGrpSpPr>
          <p:cNvPr id="3" name="Group 12"/>
          <p:cNvGrpSpPr>
            <a:grpSpLocks/>
          </p:cNvGrpSpPr>
          <p:nvPr/>
        </p:nvGrpSpPr>
        <p:grpSpPr bwMode="auto">
          <a:xfrm>
            <a:off x="5776913" y="941388"/>
            <a:ext cx="2422525" cy="4772025"/>
            <a:chOff x="3696" y="384"/>
            <a:chExt cx="1526" cy="3006"/>
          </a:xfrm>
        </p:grpSpPr>
        <p:pic>
          <p:nvPicPr>
            <p:cNvPr id="20491" name="Picture 13" descr="dgensmall4">
              <a:hlinkClick r:id="rId7"/>
            </p:cNvPr>
            <p:cNvPicPr>
              <a:picLocks noChangeAspect="1" noChangeArrowheads="1"/>
            </p:cNvPicPr>
            <p:nvPr/>
          </p:nvPicPr>
          <p:blipFill>
            <a:blip r:embed="rId8" cstate="print"/>
            <a:srcRect/>
            <a:stretch>
              <a:fillRect/>
            </a:stretch>
          </p:blipFill>
          <p:spPr bwMode="auto">
            <a:xfrm>
              <a:off x="3696" y="384"/>
              <a:ext cx="1526" cy="1978"/>
            </a:xfrm>
            <a:prstGeom prst="rect">
              <a:avLst/>
            </a:prstGeom>
            <a:noFill/>
            <a:ln w="9525">
              <a:noFill/>
              <a:miter lim="800000"/>
              <a:headEnd/>
              <a:tailEnd/>
            </a:ln>
          </p:spPr>
        </p:pic>
        <p:sp>
          <p:nvSpPr>
            <p:cNvPr id="20492" name="Text Box 14"/>
            <p:cNvSpPr txBox="1">
              <a:spLocks noChangeArrowheads="1"/>
            </p:cNvSpPr>
            <p:nvPr/>
          </p:nvSpPr>
          <p:spPr bwMode="auto">
            <a:xfrm>
              <a:off x="4136" y="2400"/>
              <a:ext cx="604" cy="404"/>
            </a:xfrm>
            <a:prstGeom prst="rect">
              <a:avLst/>
            </a:prstGeom>
            <a:noFill/>
            <a:ln w="9525">
              <a:noFill/>
              <a:miter lim="800000"/>
              <a:headEnd/>
              <a:tailEnd/>
            </a:ln>
          </p:spPr>
          <p:txBody>
            <a:bodyPr wrap="none">
              <a:spAutoFit/>
            </a:bodyPr>
            <a:lstStyle/>
            <a:p>
              <a:pPr algn="ctr"/>
              <a:r>
                <a:rPr lang="sv-SE">
                  <a:solidFill>
                    <a:schemeClr val="bg1"/>
                  </a:solidFill>
                </a:rPr>
                <a:t>Neuritic</a:t>
              </a:r>
            </a:p>
            <a:p>
              <a:pPr algn="ctr"/>
              <a:r>
                <a:rPr lang="sv-SE">
                  <a:solidFill>
                    <a:schemeClr val="bg1"/>
                  </a:solidFill>
                </a:rPr>
                <a:t>Plaque</a:t>
              </a:r>
              <a:endParaRPr lang="en-GB">
                <a:solidFill>
                  <a:schemeClr val="bg1"/>
                </a:solidFill>
              </a:endParaRPr>
            </a:p>
          </p:txBody>
        </p:sp>
        <p:sp>
          <p:nvSpPr>
            <p:cNvPr id="20493" name="Text Box 15"/>
            <p:cNvSpPr txBox="1">
              <a:spLocks noChangeArrowheads="1"/>
            </p:cNvSpPr>
            <p:nvPr/>
          </p:nvSpPr>
          <p:spPr bwMode="auto">
            <a:xfrm>
              <a:off x="3876" y="2987"/>
              <a:ext cx="1340" cy="403"/>
            </a:xfrm>
            <a:prstGeom prst="rect">
              <a:avLst/>
            </a:prstGeom>
            <a:noFill/>
            <a:ln w="9525">
              <a:noFill/>
              <a:miter lim="800000"/>
              <a:headEnd/>
              <a:tailEnd/>
            </a:ln>
          </p:spPr>
          <p:txBody>
            <a:bodyPr wrap="none">
              <a:spAutoFit/>
            </a:bodyPr>
            <a:lstStyle/>
            <a:p>
              <a:pPr>
                <a:buFontTx/>
                <a:buChar char="•"/>
              </a:pPr>
              <a:r>
                <a:rPr lang="sv-SE" sz="1200" b="1">
                  <a:solidFill>
                    <a:schemeClr val="bg1"/>
                  </a:solidFill>
                </a:rPr>
                <a:t> </a:t>
              </a:r>
              <a:r>
                <a:rPr lang="sv-SE" sz="1200" b="1">
                  <a:solidFill>
                    <a:schemeClr val="bg1"/>
                  </a:solidFill>
                  <a:latin typeface="Symbol" pitchFamily="18" charset="2"/>
                </a:rPr>
                <a:t>b</a:t>
              </a:r>
              <a:r>
                <a:rPr lang="sv-SE" sz="1200" b="1">
                  <a:solidFill>
                    <a:schemeClr val="bg1"/>
                  </a:solidFill>
                </a:rPr>
                <a:t>-amyloid</a:t>
              </a:r>
            </a:p>
            <a:p>
              <a:pPr>
                <a:buFontTx/>
                <a:buChar char="•"/>
              </a:pPr>
              <a:r>
                <a:rPr lang="sv-SE" sz="1200" b="1">
                  <a:solidFill>
                    <a:schemeClr val="bg1"/>
                  </a:solidFill>
                </a:rPr>
                <a:t> Hyperphosphorylated tau</a:t>
              </a:r>
            </a:p>
            <a:p>
              <a:pPr>
                <a:buFontTx/>
                <a:buChar char="•"/>
              </a:pPr>
              <a:r>
                <a:rPr lang="sv-SE" sz="1200" b="1">
                  <a:solidFill>
                    <a:schemeClr val="bg1"/>
                  </a:solidFill>
                </a:rPr>
                <a:t> Swollen neurites</a:t>
              </a:r>
              <a:endParaRPr lang="en-GB" sz="1200" b="1">
                <a:solidFill>
                  <a:schemeClr val="bg1"/>
                </a:solidFill>
              </a:endParaRPr>
            </a:p>
          </p:txBody>
        </p:sp>
      </p:grpSp>
      <p:sp>
        <p:nvSpPr>
          <p:cNvPr id="20490" name="Text Box 16"/>
          <p:cNvSpPr txBox="1">
            <a:spLocks noChangeArrowheads="1"/>
          </p:cNvSpPr>
          <p:nvPr/>
        </p:nvSpPr>
        <p:spPr bwMode="auto">
          <a:xfrm>
            <a:off x="447675" y="130175"/>
            <a:ext cx="6762750" cy="641350"/>
          </a:xfrm>
          <a:prstGeom prst="rect">
            <a:avLst/>
          </a:prstGeom>
          <a:noFill/>
          <a:ln w="9525">
            <a:noFill/>
            <a:miter lim="800000"/>
            <a:headEnd/>
            <a:tailEnd/>
          </a:ln>
        </p:spPr>
        <p:txBody>
          <a:bodyPr wrap="none">
            <a:spAutoFit/>
          </a:bodyPr>
          <a:lstStyle/>
          <a:p>
            <a:pPr eaLnBrk="0" hangingPunct="0"/>
            <a:r>
              <a:rPr lang="en-GB" sz="3600">
                <a:solidFill>
                  <a:schemeClr val="bg1"/>
                </a:solidFill>
              </a:rPr>
              <a:t>Alzheimer’s Disease</a:t>
            </a:r>
            <a:r>
              <a:rPr lang="sv-SE" sz="3600">
                <a:solidFill>
                  <a:schemeClr val="bg1"/>
                </a:solidFill>
              </a:rPr>
              <a:t> Microscopy</a:t>
            </a:r>
            <a:endParaRPr lang="en-GB" sz="3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p:txBody>
          <a:bodyPr/>
          <a:lstStyle/>
          <a:p>
            <a:pPr>
              <a:defRPr/>
            </a:pPr>
            <a:r>
              <a:rPr lang="en-GB" smtClean="0"/>
              <a:t>Health Economics in Dementia </a:t>
            </a:r>
          </a:p>
        </p:txBody>
      </p:sp>
      <p:sp>
        <p:nvSpPr>
          <p:cNvPr id="362499" name="Rectangle 3"/>
          <p:cNvSpPr>
            <a:spLocks noGrp="1" noChangeArrowheads="1"/>
          </p:cNvSpPr>
          <p:nvPr>
            <p:ph type="body" idx="1"/>
          </p:nvPr>
        </p:nvSpPr>
        <p:spPr/>
        <p:txBody>
          <a:bodyPr/>
          <a:lstStyle/>
          <a:p>
            <a:pPr>
              <a:defRPr/>
            </a:pPr>
            <a:r>
              <a:rPr lang="en-GB" sz="2400" smtClean="0"/>
              <a:t>QALY calculations have a ‘health’ outcome and a ‘economic’ input.</a:t>
            </a:r>
          </a:p>
          <a:p>
            <a:pPr>
              <a:defRPr/>
            </a:pPr>
            <a:endParaRPr lang="en-GB" sz="2400" smtClean="0"/>
          </a:p>
          <a:p>
            <a:pPr>
              <a:defRPr/>
            </a:pPr>
            <a:r>
              <a:rPr lang="en-GB" sz="2400" smtClean="0"/>
              <a:t>To improve QALY </a:t>
            </a:r>
          </a:p>
          <a:p>
            <a:pPr>
              <a:defRPr/>
            </a:pPr>
            <a:endParaRPr lang="en-GB" sz="2400" smtClean="0"/>
          </a:p>
          <a:p>
            <a:pPr lvl="1">
              <a:defRPr/>
            </a:pPr>
            <a:r>
              <a:rPr lang="en-GB" sz="2000" smtClean="0"/>
              <a:t>Reduce cost = cost of intervention – saving from improving health</a:t>
            </a:r>
          </a:p>
          <a:p>
            <a:pPr lvl="1">
              <a:defRPr/>
            </a:pPr>
            <a:endParaRPr lang="en-GB" sz="2000" smtClean="0"/>
          </a:p>
          <a:p>
            <a:pPr lvl="1">
              <a:defRPr/>
            </a:pPr>
            <a:r>
              <a:rPr lang="en-GB" sz="2000" smtClean="0"/>
              <a:t>Improve effectiveness</a:t>
            </a:r>
          </a:p>
          <a:p>
            <a:pPr lvl="1">
              <a:defRPr/>
            </a:pPr>
            <a:endParaRPr lang="en-GB" sz="2000" smtClean="0"/>
          </a:p>
          <a:p>
            <a:pPr lvl="1">
              <a:defRPr/>
            </a:pPr>
            <a:r>
              <a:rPr lang="en-GB" sz="2000" smtClean="0"/>
              <a:t>Intervene effectively earlier</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pPr>
              <a:defRPr/>
            </a:pPr>
            <a:r>
              <a:rPr lang="en-GB" smtClean="0"/>
              <a:t>Effectiveness</a:t>
            </a:r>
          </a:p>
        </p:txBody>
      </p:sp>
      <p:sp>
        <p:nvSpPr>
          <p:cNvPr id="364547" name="Rectangle 3"/>
          <p:cNvSpPr>
            <a:spLocks noGrp="1" noChangeArrowheads="1"/>
          </p:cNvSpPr>
          <p:nvPr>
            <p:ph type="body" idx="1"/>
          </p:nvPr>
        </p:nvSpPr>
        <p:spPr/>
        <p:txBody>
          <a:bodyPr/>
          <a:lstStyle/>
          <a:p>
            <a:pPr>
              <a:lnSpc>
                <a:spcPct val="81000"/>
              </a:lnSpc>
              <a:defRPr/>
            </a:pPr>
            <a:r>
              <a:rPr lang="en-GB" sz="2400" smtClean="0"/>
              <a:t>Input better measures of effectiveness</a:t>
            </a:r>
          </a:p>
          <a:p>
            <a:pPr>
              <a:lnSpc>
                <a:spcPct val="81000"/>
              </a:lnSpc>
              <a:defRPr/>
            </a:pPr>
            <a:endParaRPr lang="en-GB" sz="2400" smtClean="0"/>
          </a:p>
          <a:p>
            <a:pPr lvl="1">
              <a:lnSpc>
                <a:spcPct val="80000"/>
              </a:lnSpc>
              <a:defRPr/>
            </a:pPr>
            <a:r>
              <a:rPr lang="en-GB" sz="2000" smtClean="0"/>
              <a:t>Cognition (restricted concept)</a:t>
            </a:r>
          </a:p>
          <a:p>
            <a:pPr lvl="1">
              <a:lnSpc>
                <a:spcPct val="80000"/>
              </a:lnSpc>
              <a:defRPr/>
            </a:pPr>
            <a:endParaRPr lang="en-GB" sz="2000" smtClean="0"/>
          </a:p>
          <a:p>
            <a:pPr lvl="1">
              <a:lnSpc>
                <a:spcPct val="80000"/>
              </a:lnSpc>
              <a:defRPr/>
            </a:pPr>
            <a:r>
              <a:rPr lang="en-GB" sz="2000" smtClean="0"/>
              <a:t>QOL (Hard and historically problematic in drug trials)</a:t>
            </a:r>
          </a:p>
          <a:p>
            <a:pPr lvl="1">
              <a:lnSpc>
                <a:spcPct val="80000"/>
              </a:lnSpc>
              <a:defRPr/>
            </a:pPr>
            <a:endParaRPr lang="en-GB" sz="2000" smtClean="0"/>
          </a:p>
          <a:p>
            <a:pPr lvl="1">
              <a:lnSpc>
                <a:spcPct val="80000"/>
              </a:lnSpc>
              <a:defRPr/>
            </a:pPr>
            <a:r>
              <a:rPr lang="en-GB" sz="2000" smtClean="0"/>
              <a:t>Institutionalisation (where most of cost is in dementia)</a:t>
            </a:r>
          </a:p>
          <a:p>
            <a:pPr lvl="1">
              <a:lnSpc>
                <a:spcPct val="80000"/>
              </a:lnSpc>
              <a:defRPr/>
            </a:pPr>
            <a:endParaRPr lang="en-GB" sz="2000" smtClean="0"/>
          </a:p>
          <a:p>
            <a:pPr lvl="1">
              <a:lnSpc>
                <a:spcPct val="80000"/>
              </a:lnSpc>
              <a:defRPr/>
            </a:pPr>
            <a:r>
              <a:rPr lang="en-GB" sz="2000" smtClean="0"/>
              <a:t>Composite measure of all</a:t>
            </a:r>
          </a:p>
          <a:p>
            <a:pPr lvl="1">
              <a:lnSpc>
                <a:spcPct val="80000"/>
              </a:lnSpc>
              <a:defRPr/>
            </a:pPr>
            <a:endParaRPr lang="en-GB" sz="2000" smtClean="0"/>
          </a:p>
          <a:p>
            <a:pPr>
              <a:lnSpc>
                <a:spcPct val="81000"/>
              </a:lnSpc>
              <a:defRPr/>
            </a:pPr>
            <a:r>
              <a:rPr lang="en-GB" sz="2400" smtClean="0"/>
              <a:t>Licensing ‘efficacy’ trials though do not need to measure these so generally low quality data from RCT’s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NICE Updated 2011</a:t>
            </a:r>
            <a:endParaRPr lang="en-GB" dirty="0"/>
          </a:p>
        </p:txBody>
      </p:sp>
      <p:sp>
        <p:nvSpPr>
          <p:cNvPr id="3" name="Content Placeholder 2"/>
          <p:cNvSpPr>
            <a:spLocks noGrp="1"/>
          </p:cNvSpPr>
          <p:nvPr>
            <p:ph idx="1"/>
          </p:nvPr>
        </p:nvSpPr>
        <p:spPr/>
        <p:txBody>
          <a:bodyPr/>
          <a:lstStyle/>
          <a:p>
            <a:r>
              <a:rPr lang="en-GB" dirty="0" smtClean="0"/>
              <a:t>Absolutely no new data BUT</a:t>
            </a:r>
          </a:p>
          <a:p>
            <a:endParaRPr lang="en-GB" dirty="0" smtClean="0"/>
          </a:p>
          <a:p>
            <a:r>
              <a:rPr lang="en-GB" dirty="0" smtClean="0"/>
              <a:t>Completely reversed decision on mild Alzheimer’s dementia and allowed Memantine for severe.</a:t>
            </a:r>
            <a:endParaRPr lang="en-GB"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pPr>
              <a:defRPr/>
            </a:pPr>
            <a:r>
              <a:rPr lang="en-GB" smtClean="0"/>
              <a:t>National Audit Office Report</a:t>
            </a:r>
          </a:p>
        </p:txBody>
      </p:sp>
      <p:sp>
        <p:nvSpPr>
          <p:cNvPr id="350211" name="Rectangle 3"/>
          <p:cNvSpPr>
            <a:spLocks noGrp="1" noChangeArrowheads="1"/>
          </p:cNvSpPr>
          <p:nvPr>
            <p:ph type="body" idx="1"/>
          </p:nvPr>
        </p:nvSpPr>
        <p:spPr/>
        <p:txBody>
          <a:bodyPr/>
          <a:lstStyle/>
          <a:p>
            <a:pPr>
              <a:lnSpc>
                <a:spcPct val="91000"/>
              </a:lnSpc>
              <a:defRPr/>
            </a:pPr>
            <a:r>
              <a:rPr lang="en-GB" sz="2000" b="0" smtClean="0"/>
              <a:t>Recognised the huge problems currently and in the future with dementia.</a:t>
            </a:r>
          </a:p>
          <a:p>
            <a:pPr>
              <a:lnSpc>
                <a:spcPct val="91000"/>
              </a:lnSpc>
              <a:defRPr/>
            </a:pPr>
            <a:endParaRPr lang="en-GB" sz="2000" b="0" smtClean="0"/>
          </a:p>
          <a:p>
            <a:pPr>
              <a:lnSpc>
                <a:spcPct val="91000"/>
              </a:lnSpc>
              <a:defRPr/>
            </a:pPr>
            <a:r>
              <a:rPr lang="en-GB" sz="2000" b="0" smtClean="0"/>
              <a:t>Advocated massive investment in care and research</a:t>
            </a:r>
          </a:p>
          <a:p>
            <a:pPr>
              <a:lnSpc>
                <a:spcPct val="91000"/>
              </a:lnSpc>
              <a:defRPr/>
            </a:pPr>
            <a:endParaRPr lang="en-GB" sz="2000" b="0" smtClean="0"/>
          </a:p>
          <a:p>
            <a:pPr>
              <a:lnSpc>
                <a:spcPct val="91000"/>
              </a:lnSpc>
              <a:defRPr/>
            </a:pPr>
            <a:r>
              <a:rPr lang="en-GB" sz="2000" smtClean="0"/>
              <a:t>Head of the National Audit Office Sir John Bourn :</a:t>
            </a:r>
          </a:p>
          <a:p>
            <a:pPr>
              <a:lnSpc>
                <a:spcPct val="91000"/>
              </a:lnSpc>
              <a:defRPr/>
            </a:pPr>
            <a:endParaRPr lang="en-GB" sz="2000" smtClean="0"/>
          </a:p>
          <a:p>
            <a:pPr>
              <a:lnSpc>
                <a:spcPct val="91000"/>
              </a:lnSpc>
              <a:defRPr/>
            </a:pPr>
            <a:endParaRPr lang="en-GB" sz="2000" smtClean="0"/>
          </a:p>
        </p:txBody>
      </p:sp>
      <p:pic>
        <p:nvPicPr>
          <p:cNvPr id="103428" name="Picture 5" descr="Sir John Bourn, how the unsackable man sealed his fate"/>
          <p:cNvPicPr>
            <a:picLocks noChangeAspect="1" noChangeArrowheads="1"/>
          </p:cNvPicPr>
          <p:nvPr/>
        </p:nvPicPr>
        <p:blipFill>
          <a:blip r:embed="rId3" cstate="print"/>
          <a:srcRect/>
          <a:stretch>
            <a:fillRect/>
          </a:stretch>
        </p:blipFill>
        <p:spPr bwMode="auto">
          <a:xfrm>
            <a:off x="7164388" y="2924175"/>
            <a:ext cx="852487" cy="1108075"/>
          </a:xfrm>
          <a:prstGeom prst="rect">
            <a:avLst/>
          </a:prstGeom>
          <a:noFill/>
          <a:ln w="9525">
            <a:noFill/>
            <a:miter lim="800000"/>
            <a:headEnd/>
            <a:tailEnd/>
          </a:ln>
        </p:spPr>
      </p:pic>
      <p:sp>
        <p:nvSpPr>
          <p:cNvPr id="350214" name="AutoShape 6"/>
          <p:cNvSpPr>
            <a:spLocks noChangeArrowheads="1"/>
          </p:cNvSpPr>
          <p:nvPr/>
        </p:nvSpPr>
        <p:spPr bwMode="auto">
          <a:xfrm rot="10800000">
            <a:off x="1116013" y="4076700"/>
            <a:ext cx="6840537" cy="2447925"/>
          </a:xfrm>
          <a:prstGeom prst="wedgeRoundRectCallout">
            <a:avLst>
              <a:gd name="adj1" fmla="val -42856"/>
              <a:gd name="adj2" fmla="val 68287"/>
              <a:gd name="adj3" fmla="val 16667"/>
            </a:avLst>
          </a:prstGeom>
          <a:solidFill>
            <a:schemeClr val="accent2"/>
          </a:solidFill>
          <a:ln w="9525">
            <a:solidFill>
              <a:srgbClr val="3366FF"/>
            </a:solidFill>
            <a:miter lim="800000"/>
            <a:headEnd/>
            <a:tailEnd/>
          </a:ln>
          <a:effectLst/>
        </p:spPr>
        <p:txBody>
          <a:bodyPr rot="10800000"/>
          <a:lstStyle/>
          <a:p>
            <a:pPr>
              <a:defRPr/>
            </a:pPr>
            <a:r>
              <a:rPr lang="en-GB" sz="1400" b="1" i="1">
                <a:solidFill>
                  <a:schemeClr val="bg1"/>
                </a:solidFill>
              </a:rPr>
              <a:t>For too long dementia has not been treated as a high priority. Todays report shines a light on how significant an issue dementia is and how much scope there is to improve the way in which people who suffer from dementia are treated.</a:t>
            </a:r>
          </a:p>
          <a:p>
            <a:pPr>
              <a:defRPr/>
            </a:pPr>
            <a:endParaRPr lang="en-GB" sz="1400" b="1" i="1">
              <a:solidFill>
                <a:schemeClr val="bg1"/>
              </a:solidFill>
            </a:endParaRPr>
          </a:p>
          <a:p>
            <a:pPr>
              <a:defRPr/>
            </a:pPr>
            <a:r>
              <a:rPr lang="en-GB" sz="1400" b="1" i="1">
                <a:solidFill>
                  <a:schemeClr val="bg1"/>
                </a:solidFill>
              </a:rPr>
              <a:t>"Our rapidly ageing population means that costs for addressing dementia will continue to increase and, without redesign, services for people with dementia are likely to become increasingly inconsistent and unsustainable. Dementia can no longer be set aside. The issues raised in this report need to be addressed as a matter of urgency."</a:t>
            </a:r>
            <a:r>
              <a:rPr lang="en-GB" sz="1400" b="1">
                <a:solidFill>
                  <a:schemeClr val="bg1"/>
                </a:solidFill>
                <a:effectLst>
                  <a:outerShdw blurRad="38100" dist="38100" dir="2700000" algn="tl">
                    <a:srgbClr val="000000"/>
                  </a:outerShdw>
                </a:effectLst>
              </a:rPr>
              <a:t> </a:t>
            </a:r>
          </a:p>
          <a:p>
            <a:pPr algn="ctr">
              <a:defRPr/>
            </a:pPr>
            <a:endParaRPr lang="en-GB" sz="140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p:txBody>
          <a:bodyPr/>
          <a:lstStyle/>
          <a:p>
            <a:pPr>
              <a:defRPr/>
            </a:pPr>
            <a:r>
              <a:rPr lang="en-GB" smtClean="0"/>
              <a:t>Other ‘policy’ Initiatives</a:t>
            </a:r>
          </a:p>
        </p:txBody>
      </p:sp>
      <p:sp>
        <p:nvSpPr>
          <p:cNvPr id="372739" name="Rectangle 3"/>
          <p:cNvSpPr>
            <a:spLocks noGrp="1" noChangeArrowheads="1"/>
          </p:cNvSpPr>
          <p:nvPr>
            <p:ph type="body" idx="1"/>
          </p:nvPr>
        </p:nvSpPr>
        <p:spPr/>
        <p:txBody>
          <a:bodyPr/>
          <a:lstStyle/>
          <a:p>
            <a:pPr>
              <a:defRPr/>
            </a:pPr>
            <a:r>
              <a:rPr lang="en-GB" dirty="0" smtClean="0"/>
              <a:t>National Dementia Strategy</a:t>
            </a:r>
          </a:p>
          <a:p>
            <a:pPr>
              <a:buFontTx/>
              <a:buNone/>
              <a:defRPr/>
            </a:pPr>
            <a:endParaRPr lang="en-GB" dirty="0" smtClean="0"/>
          </a:p>
          <a:p>
            <a:pPr>
              <a:defRPr/>
            </a:pPr>
            <a:r>
              <a:rPr lang="en-GB" dirty="0" err="1" smtClean="0"/>
              <a:t>RCPsych</a:t>
            </a:r>
            <a:r>
              <a:rPr lang="en-GB" dirty="0" smtClean="0"/>
              <a:t> memory Clinic Accreditation</a:t>
            </a:r>
          </a:p>
          <a:p>
            <a:pPr>
              <a:defRPr/>
            </a:pPr>
            <a:endParaRPr lang="en-GB" dirty="0" smtClean="0"/>
          </a:p>
          <a:p>
            <a:pPr>
              <a:defRPr/>
            </a:pPr>
            <a:r>
              <a:rPr lang="en-GB" dirty="0" smtClean="0"/>
              <a:t>CQUIN Targets and Policy Statements</a:t>
            </a:r>
          </a:p>
          <a:p>
            <a:pPr lvl="1">
              <a:defRPr/>
            </a:pPr>
            <a:r>
              <a:rPr lang="en-GB" dirty="0" err="1" smtClean="0"/>
              <a:t>Eg</a:t>
            </a:r>
            <a:r>
              <a:rPr lang="en-GB" dirty="0" smtClean="0"/>
              <a:t> use of antipsychotics in dementia</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lIns="92075" tIns="46038" rIns="92075" bIns="46038" anchor="ctr"/>
          <a:lstStyle/>
          <a:p>
            <a:pPr eaLnBrk="0" hangingPunct="0"/>
            <a:endParaRPr lang="en-US" sz="2400">
              <a:latin typeface="Times New Roman" pitchFamily="18" charset="0"/>
            </a:endParaRPr>
          </a:p>
        </p:txBody>
      </p:sp>
      <p:sp>
        <p:nvSpPr>
          <p:cNvPr id="105475" name="Rectangle 3"/>
          <p:cNvSpPr>
            <a:spLocks noChangeArrowheads="1"/>
          </p:cNvSpPr>
          <p:nvPr/>
        </p:nvSpPr>
        <p:spPr bwMode="auto">
          <a:xfrm>
            <a:off x="3395663" y="6248400"/>
            <a:ext cx="5526087" cy="457200"/>
          </a:xfrm>
          <a:prstGeom prst="rect">
            <a:avLst/>
          </a:prstGeom>
          <a:noFill/>
          <a:ln w="9525">
            <a:noFill/>
            <a:miter lim="800000"/>
            <a:headEnd/>
            <a:tailEnd/>
          </a:ln>
        </p:spPr>
        <p:txBody>
          <a:bodyPr wrap="none" lIns="92075" tIns="46038" rIns="92075" bIns="46038" anchor="ctr"/>
          <a:lstStyle/>
          <a:p>
            <a:pPr algn="r" eaLnBrk="0" hangingPunct="0"/>
            <a:endParaRPr lang="en-US" sz="2400">
              <a:latin typeface="Times New Roman" pitchFamily="18" charset="0"/>
            </a:endParaRPr>
          </a:p>
        </p:txBody>
      </p:sp>
      <p:pic>
        <p:nvPicPr>
          <p:cNvPr id="105476" name="Picture 4"/>
          <p:cNvPicPr>
            <a:picLocks noChangeArrowheads="1"/>
          </p:cNvPicPr>
          <p:nvPr/>
        </p:nvPicPr>
        <p:blipFill>
          <a:blip r:embed="rId3" cstate="print"/>
          <a:srcRect/>
          <a:stretch>
            <a:fillRect/>
          </a:stretch>
        </p:blipFill>
        <p:spPr bwMode="auto">
          <a:xfrm>
            <a:off x="63500" y="296863"/>
            <a:ext cx="9004300" cy="1987550"/>
          </a:xfrm>
          <a:prstGeom prst="rect">
            <a:avLst/>
          </a:prstGeom>
          <a:noFill/>
          <a:ln w="9525">
            <a:noFill/>
            <a:miter lim="800000"/>
            <a:headEnd/>
            <a:tailEnd/>
          </a:ln>
        </p:spPr>
      </p:pic>
      <p:sp>
        <p:nvSpPr>
          <p:cNvPr id="105477" name="Rectangle 5"/>
          <p:cNvSpPr>
            <a:spLocks noChangeArrowheads="1"/>
          </p:cNvSpPr>
          <p:nvPr/>
        </p:nvSpPr>
        <p:spPr bwMode="auto">
          <a:xfrm>
            <a:off x="12700" y="5880100"/>
            <a:ext cx="9147175" cy="457200"/>
          </a:xfrm>
          <a:prstGeom prst="rect">
            <a:avLst/>
          </a:prstGeom>
          <a:noFill/>
          <a:ln w="9525">
            <a:noFill/>
            <a:miter lim="800000"/>
            <a:headEnd/>
            <a:tailEnd/>
          </a:ln>
        </p:spPr>
        <p:txBody>
          <a:bodyPr lIns="92075" tIns="46038" rIns="92075" bIns="46038">
            <a:spAutoFit/>
          </a:bodyPr>
          <a:lstStyle/>
          <a:p>
            <a:pPr algn="ctr" eaLnBrk="0" hangingPunct="0">
              <a:spcBef>
                <a:spcPct val="50000"/>
              </a:spcBef>
            </a:pPr>
            <a:r>
              <a:rPr lang="en-GB" sz="2400">
                <a:solidFill>
                  <a:srgbClr val="FFFFFF"/>
                </a:solidFill>
                <a:latin typeface="Times New Roman" pitchFamily="18" charset="0"/>
              </a:rPr>
              <a:t>Time 0			    18months			36months</a:t>
            </a:r>
          </a:p>
        </p:txBody>
      </p:sp>
      <p:pic>
        <p:nvPicPr>
          <p:cNvPr id="105478" name="Picture 6"/>
          <p:cNvPicPr>
            <a:picLocks noChangeArrowheads="1"/>
          </p:cNvPicPr>
          <p:nvPr/>
        </p:nvPicPr>
        <p:blipFill>
          <a:blip r:embed="rId4" cstate="print"/>
          <a:srcRect l="76781" t="65750" r="15070"/>
          <a:stretch>
            <a:fillRect/>
          </a:stretch>
        </p:blipFill>
        <p:spPr bwMode="auto">
          <a:xfrm>
            <a:off x="6430963" y="3608388"/>
            <a:ext cx="2319337" cy="2155825"/>
          </a:xfrm>
          <a:prstGeom prst="rect">
            <a:avLst/>
          </a:prstGeom>
          <a:noFill/>
          <a:ln w="12700">
            <a:solidFill>
              <a:srgbClr val="FFFF00"/>
            </a:solidFill>
            <a:miter lim="800000"/>
            <a:headEnd/>
            <a:tailEnd/>
          </a:ln>
        </p:spPr>
      </p:pic>
      <p:pic>
        <p:nvPicPr>
          <p:cNvPr id="105479" name="Picture 7"/>
          <p:cNvPicPr>
            <a:picLocks noChangeArrowheads="1"/>
          </p:cNvPicPr>
          <p:nvPr/>
        </p:nvPicPr>
        <p:blipFill>
          <a:blip r:embed="rId5" cstate="print"/>
          <a:srcRect l="41370" t="66901" r="50421"/>
          <a:stretch>
            <a:fillRect/>
          </a:stretch>
        </p:blipFill>
        <p:spPr bwMode="auto">
          <a:xfrm>
            <a:off x="3340100" y="3705225"/>
            <a:ext cx="2409825" cy="2149475"/>
          </a:xfrm>
          <a:prstGeom prst="rect">
            <a:avLst/>
          </a:prstGeom>
          <a:noFill/>
          <a:ln w="12700">
            <a:solidFill>
              <a:srgbClr val="FFFF00"/>
            </a:solidFill>
            <a:miter lim="800000"/>
            <a:headEnd/>
            <a:tailEnd/>
          </a:ln>
        </p:spPr>
      </p:pic>
      <p:sp>
        <p:nvSpPr>
          <p:cNvPr id="105480" name="Rectangle 8"/>
          <p:cNvSpPr>
            <a:spLocks noChangeArrowheads="1"/>
          </p:cNvSpPr>
          <p:nvPr/>
        </p:nvSpPr>
        <p:spPr bwMode="auto">
          <a:xfrm>
            <a:off x="622300" y="1689100"/>
            <a:ext cx="660400" cy="584200"/>
          </a:xfrm>
          <a:prstGeom prst="rect">
            <a:avLst/>
          </a:prstGeom>
          <a:noFill/>
          <a:ln w="12700">
            <a:solidFill>
              <a:srgbClr val="FFFF00"/>
            </a:solidFill>
            <a:miter lim="800000"/>
            <a:headEnd/>
            <a:tailEnd/>
          </a:ln>
        </p:spPr>
        <p:txBody>
          <a:bodyPr wrap="none" lIns="90488" tIns="44450" rIns="90488" bIns="44450" anchor="ctr"/>
          <a:lstStyle/>
          <a:p>
            <a:pPr eaLnBrk="0" hangingPunct="0">
              <a:spcBef>
                <a:spcPct val="50000"/>
              </a:spcBef>
            </a:pPr>
            <a:endParaRPr lang="en-US" sz="2400">
              <a:latin typeface="Times New Roman" pitchFamily="18" charset="0"/>
            </a:endParaRPr>
          </a:p>
        </p:txBody>
      </p:sp>
      <p:sp>
        <p:nvSpPr>
          <p:cNvPr id="105481" name="Line 9"/>
          <p:cNvSpPr>
            <a:spLocks noChangeShapeType="1"/>
          </p:cNvSpPr>
          <p:nvPr/>
        </p:nvSpPr>
        <p:spPr bwMode="auto">
          <a:xfrm>
            <a:off x="823913" y="2257425"/>
            <a:ext cx="428625" cy="1214438"/>
          </a:xfrm>
          <a:prstGeom prst="line">
            <a:avLst/>
          </a:prstGeom>
          <a:noFill/>
          <a:ln w="12700">
            <a:solidFill>
              <a:srgbClr val="FFFF00"/>
            </a:solidFill>
            <a:round/>
            <a:headEnd type="none" w="sm" len="sm"/>
            <a:tailEnd type="stealth" w="med" len="med"/>
          </a:ln>
        </p:spPr>
        <p:txBody>
          <a:bodyPr/>
          <a:lstStyle/>
          <a:p>
            <a:endParaRPr lang="en-GB"/>
          </a:p>
        </p:txBody>
      </p:sp>
      <p:sp>
        <p:nvSpPr>
          <p:cNvPr id="105482" name="Rectangle 10"/>
          <p:cNvSpPr>
            <a:spLocks noChangeArrowheads="1"/>
          </p:cNvSpPr>
          <p:nvPr/>
        </p:nvSpPr>
        <p:spPr bwMode="auto">
          <a:xfrm>
            <a:off x="3746500" y="1689100"/>
            <a:ext cx="736600" cy="584200"/>
          </a:xfrm>
          <a:prstGeom prst="rect">
            <a:avLst/>
          </a:prstGeom>
          <a:noFill/>
          <a:ln w="12700">
            <a:solidFill>
              <a:srgbClr val="FFFF00"/>
            </a:solidFill>
            <a:miter lim="800000"/>
            <a:headEnd/>
            <a:tailEnd/>
          </a:ln>
        </p:spPr>
        <p:txBody>
          <a:bodyPr wrap="none" lIns="90488" tIns="44450" rIns="90488" bIns="44450" anchor="ctr"/>
          <a:lstStyle/>
          <a:p>
            <a:pPr eaLnBrk="0" hangingPunct="0">
              <a:spcBef>
                <a:spcPct val="50000"/>
              </a:spcBef>
            </a:pPr>
            <a:endParaRPr lang="en-US" sz="2400">
              <a:latin typeface="Times New Roman" pitchFamily="18" charset="0"/>
            </a:endParaRPr>
          </a:p>
        </p:txBody>
      </p:sp>
      <p:sp>
        <p:nvSpPr>
          <p:cNvPr id="105483" name="Rectangle 11"/>
          <p:cNvSpPr>
            <a:spLocks noChangeArrowheads="1"/>
          </p:cNvSpPr>
          <p:nvPr/>
        </p:nvSpPr>
        <p:spPr bwMode="auto">
          <a:xfrm>
            <a:off x="6946900" y="1689100"/>
            <a:ext cx="736600" cy="584200"/>
          </a:xfrm>
          <a:prstGeom prst="rect">
            <a:avLst/>
          </a:prstGeom>
          <a:noFill/>
          <a:ln w="12700">
            <a:solidFill>
              <a:srgbClr val="FFFF00"/>
            </a:solidFill>
            <a:miter lim="800000"/>
            <a:headEnd/>
            <a:tailEnd/>
          </a:ln>
        </p:spPr>
        <p:txBody>
          <a:bodyPr wrap="none" lIns="90488" tIns="44450" rIns="90488" bIns="44450" anchor="ctr"/>
          <a:lstStyle/>
          <a:p>
            <a:pPr eaLnBrk="0" hangingPunct="0">
              <a:spcBef>
                <a:spcPct val="50000"/>
              </a:spcBef>
            </a:pPr>
            <a:endParaRPr lang="en-US" sz="2400">
              <a:latin typeface="Times New Roman" pitchFamily="18" charset="0"/>
            </a:endParaRPr>
          </a:p>
        </p:txBody>
      </p:sp>
      <p:sp>
        <p:nvSpPr>
          <p:cNvPr id="105484" name="Line 12"/>
          <p:cNvSpPr>
            <a:spLocks noChangeShapeType="1"/>
          </p:cNvSpPr>
          <p:nvPr/>
        </p:nvSpPr>
        <p:spPr bwMode="auto">
          <a:xfrm>
            <a:off x="4114800" y="2286000"/>
            <a:ext cx="125413" cy="1244600"/>
          </a:xfrm>
          <a:prstGeom prst="line">
            <a:avLst/>
          </a:prstGeom>
          <a:noFill/>
          <a:ln w="12700">
            <a:solidFill>
              <a:srgbClr val="FFFF00"/>
            </a:solidFill>
            <a:round/>
            <a:headEnd type="none" w="sm" len="sm"/>
            <a:tailEnd type="stealth" w="med" len="med"/>
          </a:ln>
        </p:spPr>
        <p:txBody>
          <a:bodyPr/>
          <a:lstStyle/>
          <a:p>
            <a:endParaRPr lang="en-GB"/>
          </a:p>
        </p:txBody>
      </p:sp>
      <p:sp>
        <p:nvSpPr>
          <p:cNvPr id="105485" name="Line 13"/>
          <p:cNvSpPr>
            <a:spLocks noChangeShapeType="1"/>
          </p:cNvSpPr>
          <p:nvPr/>
        </p:nvSpPr>
        <p:spPr bwMode="auto">
          <a:xfrm>
            <a:off x="7239000" y="2286000"/>
            <a:ext cx="3175" cy="1200150"/>
          </a:xfrm>
          <a:prstGeom prst="line">
            <a:avLst/>
          </a:prstGeom>
          <a:noFill/>
          <a:ln w="12700">
            <a:solidFill>
              <a:srgbClr val="FFFF00"/>
            </a:solidFill>
            <a:round/>
            <a:headEnd type="none" w="sm" len="sm"/>
            <a:tailEnd type="stealth" w="med" len="med"/>
          </a:ln>
        </p:spPr>
        <p:txBody>
          <a:bodyPr/>
          <a:lstStyle/>
          <a:p>
            <a:endParaRPr lang="en-GB"/>
          </a:p>
        </p:txBody>
      </p:sp>
      <p:pic>
        <p:nvPicPr>
          <p:cNvPr id="105486" name="Picture 14"/>
          <p:cNvPicPr>
            <a:picLocks noChangeArrowheads="1"/>
          </p:cNvPicPr>
          <p:nvPr/>
        </p:nvPicPr>
        <p:blipFill>
          <a:blip r:embed="rId6" cstate="print"/>
          <a:srcRect l="6410" t="68071" r="86011"/>
          <a:stretch>
            <a:fillRect/>
          </a:stretch>
        </p:blipFill>
        <p:spPr bwMode="auto">
          <a:xfrm>
            <a:off x="400050" y="3600450"/>
            <a:ext cx="2400300" cy="2233613"/>
          </a:xfrm>
          <a:prstGeom prst="rect">
            <a:avLst/>
          </a:prstGeom>
          <a:noFill/>
          <a:ln w="12700">
            <a:solidFill>
              <a:srgbClr val="FFFF00"/>
            </a:solidFill>
            <a:miter lim="800000"/>
            <a:headEnd/>
            <a:tailEnd/>
          </a:ln>
        </p:spPr>
      </p:pic>
      <p:grpSp>
        <p:nvGrpSpPr>
          <p:cNvPr id="105487" name="Group 15"/>
          <p:cNvGrpSpPr>
            <a:grpSpLocks/>
          </p:cNvGrpSpPr>
          <p:nvPr/>
        </p:nvGrpSpPr>
        <p:grpSpPr bwMode="auto">
          <a:xfrm>
            <a:off x="149225" y="2682875"/>
            <a:ext cx="687388" cy="617538"/>
            <a:chOff x="94" y="1690"/>
            <a:chExt cx="433" cy="389"/>
          </a:xfrm>
        </p:grpSpPr>
        <p:pic>
          <p:nvPicPr>
            <p:cNvPr id="105490" name="Picture 16"/>
            <p:cNvPicPr>
              <a:picLocks noChangeArrowheads="1"/>
            </p:cNvPicPr>
            <p:nvPr/>
          </p:nvPicPr>
          <p:blipFill>
            <a:blip r:embed="rId7" cstate="print"/>
            <a:srcRect l="6410" t="68071" r="86011"/>
            <a:stretch>
              <a:fillRect/>
            </a:stretch>
          </p:blipFill>
          <p:spPr bwMode="auto">
            <a:xfrm>
              <a:off x="94" y="1690"/>
              <a:ext cx="433" cy="389"/>
            </a:xfrm>
            <a:prstGeom prst="rect">
              <a:avLst/>
            </a:prstGeom>
            <a:noFill/>
            <a:ln w="12700">
              <a:solidFill>
                <a:srgbClr val="FFFF00"/>
              </a:solidFill>
              <a:miter lim="800000"/>
              <a:headEnd/>
              <a:tailEnd/>
            </a:ln>
          </p:spPr>
        </p:pic>
        <p:sp>
          <p:nvSpPr>
            <p:cNvPr id="105491" name="Freeform 17"/>
            <p:cNvSpPr>
              <a:spLocks/>
            </p:cNvSpPr>
            <p:nvPr/>
          </p:nvSpPr>
          <p:spPr bwMode="auto">
            <a:xfrm>
              <a:off x="130" y="1762"/>
              <a:ext cx="205" cy="112"/>
            </a:xfrm>
            <a:custGeom>
              <a:avLst/>
              <a:gdLst>
                <a:gd name="T0" fmla="*/ 72 w 205"/>
                <a:gd name="T1" fmla="*/ 24 h 112"/>
                <a:gd name="T2" fmla="*/ 61 w 205"/>
                <a:gd name="T3" fmla="*/ 23 h 112"/>
                <a:gd name="T4" fmla="*/ 52 w 205"/>
                <a:gd name="T5" fmla="*/ 22 h 112"/>
                <a:gd name="T6" fmla="*/ 42 w 205"/>
                <a:gd name="T7" fmla="*/ 25 h 112"/>
                <a:gd name="T8" fmla="*/ 33 w 205"/>
                <a:gd name="T9" fmla="*/ 29 h 112"/>
                <a:gd name="T10" fmla="*/ 23 w 205"/>
                <a:gd name="T11" fmla="*/ 35 h 112"/>
                <a:gd name="T12" fmla="*/ 13 w 205"/>
                <a:gd name="T13" fmla="*/ 42 h 112"/>
                <a:gd name="T14" fmla="*/ 5 w 205"/>
                <a:gd name="T15" fmla="*/ 49 h 112"/>
                <a:gd name="T16" fmla="*/ 0 w 205"/>
                <a:gd name="T17" fmla="*/ 59 h 112"/>
                <a:gd name="T18" fmla="*/ 0 w 205"/>
                <a:gd name="T19" fmla="*/ 68 h 112"/>
                <a:gd name="T20" fmla="*/ 3 w 205"/>
                <a:gd name="T21" fmla="*/ 77 h 112"/>
                <a:gd name="T22" fmla="*/ 7 w 205"/>
                <a:gd name="T23" fmla="*/ 86 h 112"/>
                <a:gd name="T24" fmla="*/ 11 w 205"/>
                <a:gd name="T25" fmla="*/ 95 h 112"/>
                <a:gd name="T26" fmla="*/ 19 w 205"/>
                <a:gd name="T27" fmla="*/ 104 h 112"/>
                <a:gd name="T28" fmla="*/ 28 w 205"/>
                <a:gd name="T29" fmla="*/ 109 h 112"/>
                <a:gd name="T30" fmla="*/ 38 w 205"/>
                <a:gd name="T31" fmla="*/ 111 h 112"/>
                <a:gd name="T32" fmla="*/ 49 w 205"/>
                <a:gd name="T33" fmla="*/ 111 h 112"/>
                <a:gd name="T34" fmla="*/ 58 w 205"/>
                <a:gd name="T35" fmla="*/ 111 h 112"/>
                <a:gd name="T36" fmla="*/ 69 w 205"/>
                <a:gd name="T37" fmla="*/ 111 h 112"/>
                <a:gd name="T38" fmla="*/ 80 w 205"/>
                <a:gd name="T39" fmla="*/ 111 h 112"/>
                <a:gd name="T40" fmla="*/ 89 w 205"/>
                <a:gd name="T41" fmla="*/ 111 h 112"/>
                <a:gd name="T42" fmla="*/ 100 w 205"/>
                <a:gd name="T43" fmla="*/ 109 h 112"/>
                <a:gd name="T44" fmla="*/ 110 w 205"/>
                <a:gd name="T45" fmla="*/ 109 h 112"/>
                <a:gd name="T46" fmla="*/ 123 w 205"/>
                <a:gd name="T47" fmla="*/ 106 h 112"/>
                <a:gd name="T48" fmla="*/ 132 w 205"/>
                <a:gd name="T49" fmla="*/ 101 h 112"/>
                <a:gd name="T50" fmla="*/ 142 w 205"/>
                <a:gd name="T51" fmla="*/ 97 h 112"/>
                <a:gd name="T52" fmla="*/ 151 w 205"/>
                <a:gd name="T53" fmla="*/ 91 h 112"/>
                <a:gd name="T54" fmla="*/ 161 w 205"/>
                <a:gd name="T55" fmla="*/ 86 h 112"/>
                <a:gd name="T56" fmla="*/ 170 w 205"/>
                <a:gd name="T57" fmla="*/ 83 h 112"/>
                <a:gd name="T58" fmla="*/ 180 w 205"/>
                <a:gd name="T59" fmla="*/ 79 h 112"/>
                <a:gd name="T60" fmla="*/ 189 w 205"/>
                <a:gd name="T61" fmla="*/ 73 h 112"/>
                <a:gd name="T62" fmla="*/ 193 w 205"/>
                <a:gd name="T63" fmla="*/ 64 h 112"/>
                <a:gd name="T64" fmla="*/ 204 w 205"/>
                <a:gd name="T65" fmla="*/ 51 h 112"/>
                <a:gd name="T66" fmla="*/ 201 w 205"/>
                <a:gd name="T67" fmla="*/ 42 h 112"/>
                <a:gd name="T68" fmla="*/ 196 w 205"/>
                <a:gd name="T69" fmla="*/ 33 h 112"/>
                <a:gd name="T70" fmla="*/ 189 w 205"/>
                <a:gd name="T71" fmla="*/ 24 h 112"/>
                <a:gd name="T72" fmla="*/ 180 w 205"/>
                <a:gd name="T73" fmla="*/ 17 h 112"/>
                <a:gd name="T74" fmla="*/ 170 w 205"/>
                <a:gd name="T75" fmla="*/ 12 h 112"/>
                <a:gd name="T76" fmla="*/ 161 w 205"/>
                <a:gd name="T77" fmla="*/ 8 h 112"/>
                <a:gd name="T78" fmla="*/ 151 w 205"/>
                <a:gd name="T79" fmla="*/ 6 h 112"/>
                <a:gd name="T80" fmla="*/ 142 w 205"/>
                <a:gd name="T81" fmla="*/ 3 h 112"/>
                <a:gd name="T82" fmla="*/ 132 w 205"/>
                <a:gd name="T83" fmla="*/ 0 h 112"/>
                <a:gd name="T84" fmla="*/ 122 w 205"/>
                <a:gd name="T85" fmla="*/ 0 h 112"/>
                <a:gd name="T86" fmla="*/ 114 w 205"/>
                <a:gd name="T87" fmla="*/ 5 h 112"/>
                <a:gd name="T88" fmla="*/ 113 w 205"/>
                <a:gd name="T89" fmla="*/ 14 h 112"/>
                <a:gd name="T90" fmla="*/ 119 w 205"/>
                <a:gd name="T91" fmla="*/ 23 h 112"/>
                <a:gd name="T92" fmla="*/ 119 w 205"/>
                <a:gd name="T93" fmla="*/ 32 h 112"/>
                <a:gd name="T94" fmla="*/ 111 w 205"/>
                <a:gd name="T95" fmla="*/ 37 h 112"/>
                <a:gd name="T96" fmla="*/ 101 w 205"/>
                <a:gd name="T97" fmla="*/ 36 h 112"/>
                <a:gd name="T98" fmla="*/ 91 w 205"/>
                <a:gd name="T99" fmla="*/ 33 h 112"/>
                <a:gd name="T100" fmla="*/ 81 w 205"/>
                <a:gd name="T101" fmla="*/ 30 h 112"/>
                <a:gd name="T102" fmla="*/ 70 w 205"/>
                <a:gd name="T103" fmla="*/ 25 h 112"/>
                <a:gd name="T104" fmla="*/ 68 w 205"/>
                <a:gd name="T105" fmla="*/ 30 h 1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5"/>
                <a:gd name="T160" fmla="*/ 0 h 112"/>
                <a:gd name="T161" fmla="*/ 205 w 205"/>
                <a:gd name="T162" fmla="*/ 112 h 1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5" h="112">
                  <a:moveTo>
                    <a:pt x="81" y="30"/>
                  </a:moveTo>
                  <a:lnTo>
                    <a:pt x="75" y="24"/>
                  </a:lnTo>
                  <a:lnTo>
                    <a:pt x="72" y="24"/>
                  </a:lnTo>
                  <a:lnTo>
                    <a:pt x="69" y="24"/>
                  </a:lnTo>
                  <a:lnTo>
                    <a:pt x="65" y="23"/>
                  </a:lnTo>
                  <a:lnTo>
                    <a:pt x="61" y="23"/>
                  </a:lnTo>
                  <a:lnTo>
                    <a:pt x="58" y="21"/>
                  </a:lnTo>
                  <a:lnTo>
                    <a:pt x="55" y="21"/>
                  </a:lnTo>
                  <a:lnTo>
                    <a:pt x="52" y="22"/>
                  </a:lnTo>
                  <a:lnTo>
                    <a:pt x="49" y="23"/>
                  </a:lnTo>
                  <a:lnTo>
                    <a:pt x="45" y="23"/>
                  </a:lnTo>
                  <a:lnTo>
                    <a:pt x="42" y="25"/>
                  </a:lnTo>
                  <a:lnTo>
                    <a:pt x="39" y="26"/>
                  </a:lnTo>
                  <a:lnTo>
                    <a:pt x="36" y="27"/>
                  </a:lnTo>
                  <a:lnTo>
                    <a:pt x="33" y="29"/>
                  </a:lnTo>
                  <a:lnTo>
                    <a:pt x="29" y="31"/>
                  </a:lnTo>
                  <a:lnTo>
                    <a:pt x="26" y="34"/>
                  </a:lnTo>
                  <a:lnTo>
                    <a:pt x="23" y="35"/>
                  </a:lnTo>
                  <a:lnTo>
                    <a:pt x="20" y="38"/>
                  </a:lnTo>
                  <a:lnTo>
                    <a:pt x="17" y="40"/>
                  </a:lnTo>
                  <a:lnTo>
                    <a:pt x="13" y="42"/>
                  </a:lnTo>
                  <a:lnTo>
                    <a:pt x="10" y="44"/>
                  </a:lnTo>
                  <a:lnTo>
                    <a:pt x="7" y="46"/>
                  </a:lnTo>
                  <a:lnTo>
                    <a:pt x="5" y="49"/>
                  </a:lnTo>
                  <a:lnTo>
                    <a:pt x="3" y="52"/>
                  </a:lnTo>
                  <a:lnTo>
                    <a:pt x="1" y="55"/>
                  </a:lnTo>
                  <a:lnTo>
                    <a:pt x="0" y="59"/>
                  </a:lnTo>
                  <a:lnTo>
                    <a:pt x="0" y="62"/>
                  </a:lnTo>
                  <a:lnTo>
                    <a:pt x="0" y="65"/>
                  </a:lnTo>
                  <a:lnTo>
                    <a:pt x="0" y="68"/>
                  </a:lnTo>
                  <a:lnTo>
                    <a:pt x="1" y="71"/>
                  </a:lnTo>
                  <a:lnTo>
                    <a:pt x="2" y="74"/>
                  </a:lnTo>
                  <a:lnTo>
                    <a:pt x="3" y="77"/>
                  </a:lnTo>
                  <a:lnTo>
                    <a:pt x="4" y="80"/>
                  </a:lnTo>
                  <a:lnTo>
                    <a:pt x="6" y="83"/>
                  </a:lnTo>
                  <a:lnTo>
                    <a:pt x="7" y="86"/>
                  </a:lnTo>
                  <a:lnTo>
                    <a:pt x="8" y="89"/>
                  </a:lnTo>
                  <a:lnTo>
                    <a:pt x="9" y="92"/>
                  </a:lnTo>
                  <a:lnTo>
                    <a:pt x="11" y="95"/>
                  </a:lnTo>
                  <a:lnTo>
                    <a:pt x="13" y="98"/>
                  </a:lnTo>
                  <a:lnTo>
                    <a:pt x="17" y="101"/>
                  </a:lnTo>
                  <a:lnTo>
                    <a:pt x="19" y="104"/>
                  </a:lnTo>
                  <a:lnTo>
                    <a:pt x="22" y="106"/>
                  </a:lnTo>
                  <a:lnTo>
                    <a:pt x="25" y="108"/>
                  </a:lnTo>
                  <a:lnTo>
                    <a:pt x="28" y="109"/>
                  </a:lnTo>
                  <a:lnTo>
                    <a:pt x="32" y="111"/>
                  </a:lnTo>
                  <a:lnTo>
                    <a:pt x="35" y="111"/>
                  </a:lnTo>
                  <a:lnTo>
                    <a:pt x="38" y="111"/>
                  </a:lnTo>
                  <a:lnTo>
                    <a:pt x="41" y="111"/>
                  </a:lnTo>
                  <a:lnTo>
                    <a:pt x="45" y="111"/>
                  </a:lnTo>
                  <a:lnTo>
                    <a:pt x="49" y="111"/>
                  </a:lnTo>
                  <a:lnTo>
                    <a:pt x="52" y="111"/>
                  </a:lnTo>
                  <a:lnTo>
                    <a:pt x="55" y="109"/>
                  </a:lnTo>
                  <a:lnTo>
                    <a:pt x="58" y="111"/>
                  </a:lnTo>
                  <a:lnTo>
                    <a:pt x="61" y="111"/>
                  </a:lnTo>
                  <a:lnTo>
                    <a:pt x="65" y="111"/>
                  </a:lnTo>
                  <a:lnTo>
                    <a:pt x="69" y="111"/>
                  </a:lnTo>
                  <a:lnTo>
                    <a:pt x="72" y="111"/>
                  </a:lnTo>
                  <a:lnTo>
                    <a:pt x="76" y="111"/>
                  </a:lnTo>
                  <a:lnTo>
                    <a:pt x="80" y="111"/>
                  </a:lnTo>
                  <a:lnTo>
                    <a:pt x="83" y="111"/>
                  </a:lnTo>
                  <a:lnTo>
                    <a:pt x="86" y="111"/>
                  </a:lnTo>
                  <a:lnTo>
                    <a:pt x="89" y="111"/>
                  </a:lnTo>
                  <a:lnTo>
                    <a:pt x="92" y="111"/>
                  </a:lnTo>
                  <a:lnTo>
                    <a:pt x="97" y="111"/>
                  </a:lnTo>
                  <a:lnTo>
                    <a:pt x="100" y="109"/>
                  </a:lnTo>
                  <a:lnTo>
                    <a:pt x="103" y="109"/>
                  </a:lnTo>
                  <a:lnTo>
                    <a:pt x="106" y="109"/>
                  </a:lnTo>
                  <a:lnTo>
                    <a:pt x="110" y="109"/>
                  </a:lnTo>
                  <a:lnTo>
                    <a:pt x="114" y="107"/>
                  </a:lnTo>
                  <a:lnTo>
                    <a:pt x="120" y="107"/>
                  </a:lnTo>
                  <a:lnTo>
                    <a:pt x="123" y="106"/>
                  </a:lnTo>
                  <a:lnTo>
                    <a:pt x="127" y="105"/>
                  </a:lnTo>
                  <a:lnTo>
                    <a:pt x="129" y="102"/>
                  </a:lnTo>
                  <a:lnTo>
                    <a:pt x="132" y="101"/>
                  </a:lnTo>
                  <a:lnTo>
                    <a:pt x="135" y="100"/>
                  </a:lnTo>
                  <a:lnTo>
                    <a:pt x="138" y="99"/>
                  </a:lnTo>
                  <a:lnTo>
                    <a:pt x="142" y="97"/>
                  </a:lnTo>
                  <a:lnTo>
                    <a:pt x="145" y="95"/>
                  </a:lnTo>
                  <a:lnTo>
                    <a:pt x="148" y="93"/>
                  </a:lnTo>
                  <a:lnTo>
                    <a:pt x="151" y="91"/>
                  </a:lnTo>
                  <a:lnTo>
                    <a:pt x="154" y="89"/>
                  </a:lnTo>
                  <a:lnTo>
                    <a:pt x="158" y="88"/>
                  </a:lnTo>
                  <a:lnTo>
                    <a:pt x="161" y="86"/>
                  </a:lnTo>
                  <a:lnTo>
                    <a:pt x="164" y="86"/>
                  </a:lnTo>
                  <a:lnTo>
                    <a:pt x="167" y="84"/>
                  </a:lnTo>
                  <a:lnTo>
                    <a:pt x="170" y="83"/>
                  </a:lnTo>
                  <a:lnTo>
                    <a:pt x="174" y="82"/>
                  </a:lnTo>
                  <a:lnTo>
                    <a:pt x="177" y="81"/>
                  </a:lnTo>
                  <a:lnTo>
                    <a:pt x="180" y="79"/>
                  </a:lnTo>
                  <a:lnTo>
                    <a:pt x="183" y="78"/>
                  </a:lnTo>
                  <a:lnTo>
                    <a:pt x="185" y="75"/>
                  </a:lnTo>
                  <a:lnTo>
                    <a:pt x="189" y="73"/>
                  </a:lnTo>
                  <a:lnTo>
                    <a:pt x="190" y="70"/>
                  </a:lnTo>
                  <a:lnTo>
                    <a:pt x="192" y="67"/>
                  </a:lnTo>
                  <a:lnTo>
                    <a:pt x="193" y="64"/>
                  </a:lnTo>
                  <a:lnTo>
                    <a:pt x="194" y="61"/>
                  </a:lnTo>
                  <a:lnTo>
                    <a:pt x="200" y="55"/>
                  </a:lnTo>
                  <a:lnTo>
                    <a:pt x="204" y="51"/>
                  </a:lnTo>
                  <a:lnTo>
                    <a:pt x="204" y="48"/>
                  </a:lnTo>
                  <a:lnTo>
                    <a:pt x="202" y="45"/>
                  </a:lnTo>
                  <a:lnTo>
                    <a:pt x="201" y="42"/>
                  </a:lnTo>
                  <a:lnTo>
                    <a:pt x="200" y="39"/>
                  </a:lnTo>
                  <a:lnTo>
                    <a:pt x="198" y="36"/>
                  </a:lnTo>
                  <a:lnTo>
                    <a:pt x="196" y="33"/>
                  </a:lnTo>
                  <a:lnTo>
                    <a:pt x="193" y="30"/>
                  </a:lnTo>
                  <a:lnTo>
                    <a:pt x="190" y="27"/>
                  </a:lnTo>
                  <a:lnTo>
                    <a:pt x="189" y="24"/>
                  </a:lnTo>
                  <a:lnTo>
                    <a:pt x="185" y="22"/>
                  </a:lnTo>
                  <a:lnTo>
                    <a:pt x="183" y="19"/>
                  </a:lnTo>
                  <a:lnTo>
                    <a:pt x="180" y="17"/>
                  </a:lnTo>
                  <a:lnTo>
                    <a:pt x="177" y="15"/>
                  </a:lnTo>
                  <a:lnTo>
                    <a:pt x="174" y="13"/>
                  </a:lnTo>
                  <a:lnTo>
                    <a:pt x="170" y="12"/>
                  </a:lnTo>
                  <a:lnTo>
                    <a:pt x="167" y="10"/>
                  </a:lnTo>
                  <a:lnTo>
                    <a:pt x="164" y="9"/>
                  </a:lnTo>
                  <a:lnTo>
                    <a:pt x="161" y="8"/>
                  </a:lnTo>
                  <a:lnTo>
                    <a:pt x="158" y="7"/>
                  </a:lnTo>
                  <a:lnTo>
                    <a:pt x="154" y="6"/>
                  </a:lnTo>
                  <a:lnTo>
                    <a:pt x="151" y="6"/>
                  </a:lnTo>
                  <a:lnTo>
                    <a:pt x="148" y="4"/>
                  </a:lnTo>
                  <a:lnTo>
                    <a:pt x="145" y="3"/>
                  </a:lnTo>
                  <a:lnTo>
                    <a:pt x="142" y="3"/>
                  </a:lnTo>
                  <a:lnTo>
                    <a:pt x="138" y="2"/>
                  </a:lnTo>
                  <a:lnTo>
                    <a:pt x="135" y="1"/>
                  </a:lnTo>
                  <a:lnTo>
                    <a:pt x="132" y="0"/>
                  </a:lnTo>
                  <a:lnTo>
                    <a:pt x="129" y="0"/>
                  </a:lnTo>
                  <a:lnTo>
                    <a:pt x="126" y="0"/>
                  </a:lnTo>
                  <a:lnTo>
                    <a:pt x="122" y="0"/>
                  </a:lnTo>
                  <a:lnTo>
                    <a:pt x="119" y="1"/>
                  </a:lnTo>
                  <a:lnTo>
                    <a:pt x="116" y="2"/>
                  </a:lnTo>
                  <a:lnTo>
                    <a:pt x="114" y="5"/>
                  </a:lnTo>
                  <a:lnTo>
                    <a:pt x="114" y="8"/>
                  </a:lnTo>
                  <a:lnTo>
                    <a:pt x="113" y="11"/>
                  </a:lnTo>
                  <a:lnTo>
                    <a:pt x="113" y="14"/>
                  </a:lnTo>
                  <a:lnTo>
                    <a:pt x="115" y="17"/>
                  </a:lnTo>
                  <a:lnTo>
                    <a:pt x="117" y="20"/>
                  </a:lnTo>
                  <a:lnTo>
                    <a:pt x="119" y="23"/>
                  </a:lnTo>
                  <a:lnTo>
                    <a:pt x="119" y="26"/>
                  </a:lnTo>
                  <a:lnTo>
                    <a:pt x="119" y="29"/>
                  </a:lnTo>
                  <a:lnTo>
                    <a:pt x="119" y="32"/>
                  </a:lnTo>
                  <a:lnTo>
                    <a:pt x="118" y="38"/>
                  </a:lnTo>
                  <a:lnTo>
                    <a:pt x="114" y="36"/>
                  </a:lnTo>
                  <a:lnTo>
                    <a:pt x="111" y="37"/>
                  </a:lnTo>
                  <a:lnTo>
                    <a:pt x="107" y="37"/>
                  </a:lnTo>
                  <a:lnTo>
                    <a:pt x="104" y="37"/>
                  </a:lnTo>
                  <a:lnTo>
                    <a:pt x="101" y="36"/>
                  </a:lnTo>
                  <a:lnTo>
                    <a:pt x="98" y="36"/>
                  </a:lnTo>
                  <a:lnTo>
                    <a:pt x="95" y="34"/>
                  </a:lnTo>
                  <a:lnTo>
                    <a:pt x="91" y="33"/>
                  </a:lnTo>
                  <a:lnTo>
                    <a:pt x="88" y="32"/>
                  </a:lnTo>
                  <a:lnTo>
                    <a:pt x="85" y="31"/>
                  </a:lnTo>
                  <a:lnTo>
                    <a:pt x="81" y="30"/>
                  </a:lnTo>
                  <a:lnTo>
                    <a:pt x="76" y="27"/>
                  </a:lnTo>
                  <a:lnTo>
                    <a:pt x="73" y="26"/>
                  </a:lnTo>
                  <a:lnTo>
                    <a:pt x="70" y="25"/>
                  </a:lnTo>
                  <a:lnTo>
                    <a:pt x="68" y="30"/>
                  </a:lnTo>
                  <a:lnTo>
                    <a:pt x="74" y="24"/>
                  </a:lnTo>
                  <a:lnTo>
                    <a:pt x="68" y="30"/>
                  </a:lnTo>
                  <a:lnTo>
                    <a:pt x="74" y="24"/>
                  </a:lnTo>
                </a:path>
              </a:pathLst>
            </a:custGeom>
            <a:solidFill>
              <a:srgbClr val="FFFF00"/>
            </a:solidFill>
            <a:ln w="12700" cap="rnd" cmpd="sng">
              <a:solidFill>
                <a:srgbClr val="FFFF00"/>
              </a:solidFill>
              <a:prstDash val="solid"/>
              <a:round/>
              <a:headEnd type="none" w="sm" len="sm"/>
              <a:tailEnd type="none" w="sm" len="sm"/>
            </a:ln>
          </p:spPr>
          <p:txBody>
            <a:bodyPr/>
            <a:lstStyle/>
            <a:p>
              <a:endParaRPr lang="en-GB"/>
            </a:p>
          </p:txBody>
        </p:sp>
      </p:grpSp>
      <p:sp>
        <p:nvSpPr>
          <p:cNvPr id="105488" name="Rectangle 18"/>
          <p:cNvSpPr>
            <a:spLocks noChangeArrowheads="1"/>
          </p:cNvSpPr>
          <p:nvPr/>
        </p:nvSpPr>
        <p:spPr bwMode="auto">
          <a:xfrm>
            <a:off x="217488" y="2819400"/>
            <a:ext cx="184150" cy="457200"/>
          </a:xfrm>
          <a:prstGeom prst="rect">
            <a:avLst/>
          </a:prstGeom>
          <a:noFill/>
          <a:ln w="9525">
            <a:noFill/>
            <a:miter lim="800000"/>
            <a:headEnd/>
            <a:tailEnd/>
          </a:ln>
        </p:spPr>
        <p:txBody>
          <a:bodyPr lIns="92075" tIns="46038" rIns="92075" bIns="46038">
            <a:spAutoFit/>
          </a:bodyPr>
          <a:lstStyle/>
          <a:p>
            <a:pPr defTabSz="762000" eaLnBrk="0" hangingPunct="0">
              <a:spcBef>
                <a:spcPct val="50000"/>
              </a:spcBef>
            </a:pPr>
            <a:r>
              <a:rPr lang="en-GB" sz="2400">
                <a:latin typeface="Times New Roman" pitchFamily="18" charset="0"/>
              </a:rPr>
              <a:t>H</a:t>
            </a:r>
          </a:p>
        </p:txBody>
      </p:sp>
      <p:sp>
        <p:nvSpPr>
          <p:cNvPr id="105489" name="Rectangle 19"/>
          <p:cNvSpPr>
            <a:spLocks noChangeArrowheads="1"/>
          </p:cNvSpPr>
          <p:nvPr/>
        </p:nvSpPr>
        <p:spPr bwMode="auto">
          <a:xfrm>
            <a:off x="990600" y="6400800"/>
            <a:ext cx="4016375" cy="457200"/>
          </a:xfrm>
          <a:prstGeom prst="rect">
            <a:avLst/>
          </a:prstGeom>
          <a:noFill/>
          <a:ln w="9525">
            <a:noFill/>
            <a:miter lim="800000"/>
            <a:headEnd/>
            <a:tailEnd/>
          </a:ln>
        </p:spPr>
        <p:txBody>
          <a:bodyPr wrap="none" lIns="92075" tIns="46038" rIns="92075" bIns="46038">
            <a:spAutoFit/>
          </a:bodyPr>
          <a:lstStyle/>
          <a:p>
            <a:pPr algn="ctr" defTabSz="762000" eaLnBrk="0" hangingPunct="0"/>
            <a:r>
              <a:rPr lang="en-GB" sz="2400">
                <a:solidFill>
                  <a:srgbClr val="FFFF00"/>
                </a:solidFill>
                <a:latin typeface="Times New Roman" pitchFamily="18" charset="0"/>
              </a:rPr>
              <a:t>Serial coronal MRI of mild AD</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Line 2"/>
          <p:cNvSpPr>
            <a:spLocks noChangeShapeType="1"/>
          </p:cNvSpPr>
          <p:nvPr/>
        </p:nvSpPr>
        <p:spPr bwMode="auto">
          <a:xfrm>
            <a:off x="1168400" y="1027113"/>
            <a:ext cx="0" cy="4237037"/>
          </a:xfrm>
          <a:prstGeom prst="line">
            <a:avLst/>
          </a:prstGeom>
          <a:noFill/>
          <a:ln w="12700">
            <a:solidFill>
              <a:srgbClr val="FFFF00"/>
            </a:solidFill>
            <a:round/>
            <a:headEnd type="none" w="sm" len="sm"/>
            <a:tailEnd type="none" w="sm" len="sm"/>
          </a:ln>
        </p:spPr>
        <p:txBody>
          <a:bodyPr/>
          <a:lstStyle/>
          <a:p>
            <a:endParaRPr lang="en-GB"/>
          </a:p>
        </p:txBody>
      </p:sp>
      <p:sp>
        <p:nvSpPr>
          <p:cNvPr id="106499" name="Line 3"/>
          <p:cNvSpPr>
            <a:spLocks noChangeShapeType="1"/>
          </p:cNvSpPr>
          <p:nvPr/>
        </p:nvSpPr>
        <p:spPr bwMode="auto">
          <a:xfrm>
            <a:off x="1127125" y="5264150"/>
            <a:ext cx="41275" cy="0"/>
          </a:xfrm>
          <a:prstGeom prst="line">
            <a:avLst/>
          </a:prstGeom>
          <a:noFill/>
          <a:ln w="12700">
            <a:solidFill>
              <a:srgbClr val="FFFF00"/>
            </a:solidFill>
            <a:round/>
            <a:headEnd type="none" w="sm" len="sm"/>
            <a:tailEnd type="none" w="sm" len="sm"/>
          </a:ln>
        </p:spPr>
        <p:txBody>
          <a:bodyPr/>
          <a:lstStyle/>
          <a:p>
            <a:endParaRPr lang="en-GB"/>
          </a:p>
        </p:txBody>
      </p:sp>
      <p:sp>
        <p:nvSpPr>
          <p:cNvPr id="106500" name="Line 4"/>
          <p:cNvSpPr>
            <a:spLocks noChangeShapeType="1"/>
          </p:cNvSpPr>
          <p:nvPr/>
        </p:nvSpPr>
        <p:spPr bwMode="auto">
          <a:xfrm>
            <a:off x="1127125" y="4418013"/>
            <a:ext cx="41275" cy="0"/>
          </a:xfrm>
          <a:prstGeom prst="line">
            <a:avLst/>
          </a:prstGeom>
          <a:noFill/>
          <a:ln w="12700">
            <a:solidFill>
              <a:srgbClr val="FFFF00"/>
            </a:solidFill>
            <a:round/>
            <a:headEnd type="none" w="sm" len="sm"/>
            <a:tailEnd type="none" w="sm" len="sm"/>
          </a:ln>
        </p:spPr>
        <p:txBody>
          <a:bodyPr/>
          <a:lstStyle/>
          <a:p>
            <a:endParaRPr lang="en-GB"/>
          </a:p>
        </p:txBody>
      </p:sp>
      <p:sp>
        <p:nvSpPr>
          <p:cNvPr id="106501" name="Line 5"/>
          <p:cNvSpPr>
            <a:spLocks noChangeShapeType="1"/>
          </p:cNvSpPr>
          <p:nvPr/>
        </p:nvSpPr>
        <p:spPr bwMode="auto">
          <a:xfrm>
            <a:off x="1127125" y="3570288"/>
            <a:ext cx="41275" cy="0"/>
          </a:xfrm>
          <a:prstGeom prst="line">
            <a:avLst/>
          </a:prstGeom>
          <a:noFill/>
          <a:ln w="12700">
            <a:solidFill>
              <a:srgbClr val="FFFF00"/>
            </a:solidFill>
            <a:round/>
            <a:headEnd type="none" w="sm" len="sm"/>
            <a:tailEnd type="none" w="sm" len="sm"/>
          </a:ln>
        </p:spPr>
        <p:txBody>
          <a:bodyPr/>
          <a:lstStyle/>
          <a:p>
            <a:endParaRPr lang="en-GB"/>
          </a:p>
        </p:txBody>
      </p:sp>
      <p:sp>
        <p:nvSpPr>
          <p:cNvPr id="106502" name="Line 6"/>
          <p:cNvSpPr>
            <a:spLocks noChangeShapeType="1"/>
          </p:cNvSpPr>
          <p:nvPr/>
        </p:nvSpPr>
        <p:spPr bwMode="auto">
          <a:xfrm>
            <a:off x="1127125" y="2722563"/>
            <a:ext cx="41275" cy="0"/>
          </a:xfrm>
          <a:prstGeom prst="line">
            <a:avLst/>
          </a:prstGeom>
          <a:noFill/>
          <a:ln w="12700">
            <a:solidFill>
              <a:srgbClr val="FFFF00"/>
            </a:solidFill>
            <a:round/>
            <a:headEnd type="none" w="sm" len="sm"/>
            <a:tailEnd type="none" w="sm" len="sm"/>
          </a:ln>
        </p:spPr>
        <p:txBody>
          <a:bodyPr/>
          <a:lstStyle/>
          <a:p>
            <a:endParaRPr lang="en-GB"/>
          </a:p>
        </p:txBody>
      </p:sp>
      <p:sp>
        <p:nvSpPr>
          <p:cNvPr id="106503" name="Line 7"/>
          <p:cNvSpPr>
            <a:spLocks noChangeShapeType="1"/>
          </p:cNvSpPr>
          <p:nvPr/>
        </p:nvSpPr>
        <p:spPr bwMode="auto">
          <a:xfrm>
            <a:off x="1127125" y="1874838"/>
            <a:ext cx="41275" cy="0"/>
          </a:xfrm>
          <a:prstGeom prst="line">
            <a:avLst/>
          </a:prstGeom>
          <a:noFill/>
          <a:ln w="12700">
            <a:solidFill>
              <a:srgbClr val="FFFF00"/>
            </a:solidFill>
            <a:round/>
            <a:headEnd type="none" w="sm" len="sm"/>
            <a:tailEnd type="none" w="sm" len="sm"/>
          </a:ln>
        </p:spPr>
        <p:txBody>
          <a:bodyPr/>
          <a:lstStyle/>
          <a:p>
            <a:endParaRPr lang="en-GB"/>
          </a:p>
        </p:txBody>
      </p:sp>
      <p:sp>
        <p:nvSpPr>
          <p:cNvPr id="106504" name="Line 8"/>
          <p:cNvSpPr>
            <a:spLocks noChangeShapeType="1"/>
          </p:cNvSpPr>
          <p:nvPr/>
        </p:nvSpPr>
        <p:spPr bwMode="auto">
          <a:xfrm>
            <a:off x="1127125" y="1027113"/>
            <a:ext cx="41275" cy="0"/>
          </a:xfrm>
          <a:prstGeom prst="line">
            <a:avLst/>
          </a:prstGeom>
          <a:noFill/>
          <a:ln w="12700">
            <a:solidFill>
              <a:srgbClr val="FFFF00"/>
            </a:solidFill>
            <a:round/>
            <a:headEnd type="none" w="sm" len="sm"/>
            <a:tailEnd type="none" w="sm" len="sm"/>
          </a:ln>
        </p:spPr>
        <p:txBody>
          <a:bodyPr/>
          <a:lstStyle/>
          <a:p>
            <a:endParaRPr lang="en-GB"/>
          </a:p>
        </p:txBody>
      </p:sp>
      <p:sp>
        <p:nvSpPr>
          <p:cNvPr id="106505" name="Line 9"/>
          <p:cNvSpPr>
            <a:spLocks noChangeShapeType="1"/>
          </p:cNvSpPr>
          <p:nvPr/>
        </p:nvSpPr>
        <p:spPr bwMode="auto">
          <a:xfrm>
            <a:off x="1168400" y="5264150"/>
            <a:ext cx="7699375" cy="0"/>
          </a:xfrm>
          <a:prstGeom prst="line">
            <a:avLst/>
          </a:prstGeom>
          <a:noFill/>
          <a:ln w="12700">
            <a:solidFill>
              <a:srgbClr val="FFFF00"/>
            </a:solidFill>
            <a:round/>
            <a:headEnd type="none" w="sm" len="sm"/>
            <a:tailEnd type="none" w="sm" len="sm"/>
          </a:ln>
        </p:spPr>
        <p:txBody>
          <a:bodyPr/>
          <a:lstStyle/>
          <a:p>
            <a:endParaRPr lang="en-GB"/>
          </a:p>
        </p:txBody>
      </p:sp>
      <p:sp>
        <p:nvSpPr>
          <p:cNvPr id="106506" name="Line 10"/>
          <p:cNvSpPr>
            <a:spLocks noChangeShapeType="1"/>
          </p:cNvSpPr>
          <p:nvPr/>
        </p:nvSpPr>
        <p:spPr bwMode="auto">
          <a:xfrm flipV="1">
            <a:off x="1168400" y="5264150"/>
            <a:ext cx="0" cy="41275"/>
          </a:xfrm>
          <a:prstGeom prst="line">
            <a:avLst/>
          </a:prstGeom>
          <a:noFill/>
          <a:ln w="12700">
            <a:solidFill>
              <a:srgbClr val="FFFF00"/>
            </a:solidFill>
            <a:round/>
            <a:headEnd type="none" w="sm" len="sm"/>
            <a:tailEnd type="none" w="sm" len="sm"/>
          </a:ln>
        </p:spPr>
        <p:txBody>
          <a:bodyPr/>
          <a:lstStyle/>
          <a:p>
            <a:endParaRPr lang="en-GB"/>
          </a:p>
        </p:txBody>
      </p:sp>
      <p:sp>
        <p:nvSpPr>
          <p:cNvPr id="106507" name="Line 11"/>
          <p:cNvSpPr>
            <a:spLocks noChangeShapeType="1"/>
          </p:cNvSpPr>
          <p:nvPr/>
        </p:nvSpPr>
        <p:spPr bwMode="auto">
          <a:xfrm flipV="1">
            <a:off x="2708275" y="5264150"/>
            <a:ext cx="0" cy="41275"/>
          </a:xfrm>
          <a:prstGeom prst="line">
            <a:avLst/>
          </a:prstGeom>
          <a:noFill/>
          <a:ln w="12700">
            <a:solidFill>
              <a:srgbClr val="FFFF00"/>
            </a:solidFill>
            <a:round/>
            <a:headEnd type="none" w="sm" len="sm"/>
            <a:tailEnd type="none" w="sm" len="sm"/>
          </a:ln>
        </p:spPr>
        <p:txBody>
          <a:bodyPr/>
          <a:lstStyle/>
          <a:p>
            <a:endParaRPr lang="en-GB"/>
          </a:p>
        </p:txBody>
      </p:sp>
      <p:sp>
        <p:nvSpPr>
          <p:cNvPr id="106508" name="Line 12"/>
          <p:cNvSpPr>
            <a:spLocks noChangeShapeType="1"/>
          </p:cNvSpPr>
          <p:nvPr/>
        </p:nvSpPr>
        <p:spPr bwMode="auto">
          <a:xfrm flipV="1">
            <a:off x="4248150" y="5264150"/>
            <a:ext cx="0" cy="41275"/>
          </a:xfrm>
          <a:prstGeom prst="line">
            <a:avLst/>
          </a:prstGeom>
          <a:noFill/>
          <a:ln w="12700">
            <a:solidFill>
              <a:srgbClr val="FFFF00"/>
            </a:solidFill>
            <a:round/>
            <a:headEnd type="none" w="sm" len="sm"/>
            <a:tailEnd type="none" w="sm" len="sm"/>
          </a:ln>
        </p:spPr>
        <p:txBody>
          <a:bodyPr/>
          <a:lstStyle/>
          <a:p>
            <a:endParaRPr lang="en-GB"/>
          </a:p>
        </p:txBody>
      </p:sp>
      <p:sp>
        <p:nvSpPr>
          <p:cNvPr id="106509" name="Line 13"/>
          <p:cNvSpPr>
            <a:spLocks noChangeShapeType="1"/>
          </p:cNvSpPr>
          <p:nvPr/>
        </p:nvSpPr>
        <p:spPr bwMode="auto">
          <a:xfrm flipV="1">
            <a:off x="5788025" y="5264150"/>
            <a:ext cx="0" cy="41275"/>
          </a:xfrm>
          <a:prstGeom prst="line">
            <a:avLst/>
          </a:prstGeom>
          <a:noFill/>
          <a:ln w="12700">
            <a:solidFill>
              <a:srgbClr val="FFFF00"/>
            </a:solidFill>
            <a:round/>
            <a:headEnd type="none" w="sm" len="sm"/>
            <a:tailEnd type="none" w="sm" len="sm"/>
          </a:ln>
        </p:spPr>
        <p:txBody>
          <a:bodyPr/>
          <a:lstStyle/>
          <a:p>
            <a:endParaRPr lang="en-GB"/>
          </a:p>
        </p:txBody>
      </p:sp>
      <p:sp>
        <p:nvSpPr>
          <p:cNvPr id="106510" name="Line 14"/>
          <p:cNvSpPr>
            <a:spLocks noChangeShapeType="1"/>
          </p:cNvSpPr>
          <p:nvPr/>
        </p:nvSpPr>
        <p:spPr bwMode="auto">
          <a:xfrm flipV="1">
            <a:off x="7327900" y="5264150"/>
            <a:ext cx="0" cy="41275"/>
          </a:xfrm>
          <a:prstGeom prst="line">
            <a:avLst/>
          </a:prstGeom>
          <a:noFill/>
          <a:ln w="12700">
            <a:solidFill>
              <a:srgbClr val="FFFF00"/>
            </a:solidFill>
            <a:round/>
            <a:headEnd type="none" w="sm" len="sm"/>
            <a:tailEnd type="none" w="sm" len="sm"/>
          </a:ln>
        </p:spPr>
        <p:txBody>
          <a:bodyPr/>
          <a:lstStyle/>
          <a:p>
            <a:endParaRPr lang="en-GB"/>
          </a:p>
        </p:txBody>
      </p:sp>
      <p:sp>
        <p:nvSpPr>
          <p:cNvPr id="106511" name="Line 15"/>
          <p:cNvSpPr>
            <a:spLocks noChangeShapeType="1"/>
          </p:cNvSpPr>
          <p:nvPr/>
        </p:nvSpPr>
        <p:spPr bwMode="auto">
          <a:xfrm flipV="1">
            <a:off x="8867775" y="5264150"/>
            <a:ext cx="0" cy="41275"/>
          </a:xfrm>
          <a:prstGeom prst="line">
            <a:avLst/>
          </a:prstGeom>
          <a:noFill/>
          <a:ln w="12700">
            <a:solidFill>
              <a:srgbClr val="FFFF00"/>
            </a:solidFill>
            <a:round/>
            <a:headEnd type="none" w="sm" len="sm"/>
            <a:tailEnd type="none" w="sm" len="sm"/>
          </a:ln>
        </p:spPr>
        <p:txBody>
          <a:bodyPr/>
          <a:lstStyle/>
          <a:p>
            <a:endParaRPr lang="en-GB"/>
          </a:p>
        </p:txBody>
      </p:sp>
      <p:sp>
        <p:nvSpPr>
          <p:cNvPr id="106512" name="Line 16"/>
          <p:cNvSpPr>
            <a:spLocks noChangeShapeType="1"/>
          </p:cNvSpPr>
          <p:nvPr/>
        </p:nvSpPr>
        <p:spPr bwMode="auto">
          <a:xfrm flipV="1">
            <a:off x="1168400" y="1862138"/>
            <a:ext cx="0" cy="12700"/>
          </a:xfrm>
          <a:prstGeom prst="line">
            <a:avLst/>
          </a:prstGeom>
          <a:noFill/>
          <a:ln w="12700">
            <a:solidFill>
              <a:srgbClr val="FFFF00"/>
            </a:solidFill>
            <a:round/>
            <a:headEnd type="none" w="sm" len="sm"/>
            <a:tailEnd type="none" w="sm" len="sm"/>
          </a:ln>
        </p:spPr>
        <p:txBody>
          <a:bodyPr/>
          <a:lstStyle/>
          <a:p>
            <a:endParaRPr lang="en-GB"/>
          </a:p>
        </p:txBody>
      </p:sp>
      <p:sp>
        <p:nvSpPr>
          <p:cNvPr id="106513" name="Line 17"/>
          <p:cNvSpPr>
            <a:spLocks noChangeShapeType="1"/>
          </p:cNvSpPr>
          <p:nvPr/>
        </p:nvSpPr>
        <p:spPr bwMode="auto">
          <a:xfrm flipV="1">
            <a:off x="1731963" y="1927225"/>
            <a:ext cx="0" cy="14288"/>
          </a:xfrm>
          <a:prstGeom prst="line">
            <a:avLst/>
          </a:prstGeom>
          <a:noFill/>
          <a:ln w="12700">
            <a:solidFill>
              <a:srgbClr val="FFFF00"/>
            </a:solidFill>
            <a:round/>
            <a:headEnd type="none" w="sm" len="sm"/>
            <a:tailEnd type="none" w="sm" len="sm"/>
          </a:ln>
        </p:spPr>
        <p:txBody>
          <a:bodyPr/>
          <a:lstStyle/>
          <a:p>
            <a:endParaRPr lang="en-GB"/>
          </a:p>
        </p:txBody>
      </p:sp>
      <p:sp>
        <p:nvSpPr>
          <p:cNvPr id="106514" name="Line 18"/>
          <p:cNvSpPr>
            <a:spLocks noChangeShapeType="1"/>
          </p:cNvSpPr>
          <p:nvPr/>
        </p:nvSpPr>
        <p:spPr bwMode="auto">
          <a:xfrm flipV="1">
            <a:off x="2584450" y="2073275"/>
            <a:ext cx="0" cy="12700"/>
          </a:xfrm>
          <a:prstGeom prst="line">
            <a:avLst/>
          </a:prstGeom>
          <a:noFill/>
          <a:ln w="12700">
            <a:solidFill>
              <a:srgbClr val="FFFF00"/>
            </a:solidFill>
            <a:round/>
            <a:headEnd type="none" w="sm" len="sm"/>
            <a:tailEnd type="none" w="sm" len="sm"/>
          </a:ln>
        </p:spPr>
        <p:txBody>
          <a:bodyPr/>
          <a:lstStyle/>
          <a:p>
            <a:endParaRPr lang="en-GB"/>
          </a:p>
        </p:txBody>
      </p:sp>
      <p:sp>
        <p:nvSpPr>
          <p:cNvPr id="106515" name="Line 19"/>
          <p:cNvSpPr>
            <a:spLocks noChangeShapeType="1"/>
          </p:cNvSpPr>
          <p:nvPr/>
        </p:nvSpPr>
        <p:spPr bwMode="auto">
          <a:xfrm>
            <a:off x="2543175" y="2073275"/>
            <a:ext cx="96838" cy="0"/>
          </a:xfrm>
          <a:prstGeom prst="line">
            <a:avLst/>
          </a:prstGeom>
          <a:noFill/>
          <a:ln w="12700">
            <a:solidFill>
              <a:srgbClr val="FFFF00"/>
            </a:solidFill>
            <a:round/>
            <a:headEnd type="none" w="sm" len="sm"/>
            <a:tailEnd type="none" w="sm" len="sm"/>
          </a:ln>
        </p:spPr>
        <p:txBody>
          <a:bodyPr/>
          <a:lstStyle/>
          <a:p>
            <a:endParaRPr lang="en-GB"/>
          </a:p>
        </p:txBody>
      </p:sp>
      <p:sp>
        <p:nvSpPr>
          <p:cNvPr id="106516" name="Line 20"/>
          <p:cNvSpPr>
            <a:spLocks noChangeShapeType="1"/>
          </p:cNvSpPr>
          <p:nvPr/>
        </p:nvSpPr>
        <p:spPr bwMode="auto">
          <a:xfrm flipV="1">
            <a:off x="3863975" y="2378075"/>
            <a:ext cx="0" cy="12700"/>
          </a:xfrm>
          <a:prstGeom prst="line">
            <a:avLst/>
          </a:prstGeom>
          <a:noFill/>
          <a:ln w="12700">
            <a:solidFill>
              <a:srgbClr val="FFFF00"/>
            </a:solidFill>
            <a:round/>
            <a:headEnd type="none" w="sm" len="sm"/>
            <a:tailEnd type="none" w="sm" len="sm"/>
          </a:ln>
        </p:spPr>
        <p:txBody>
          <a:bodyPr/>
          <a:lstStyle/>
          <a:p>
            <a:endParaRPr lang="en-GB"/>
          </a:p>
        </p:txBody>
      </p:sp>
      <p:sp>
        <p:nvSpPr>
          <p:cNvPr id="106517" name="Line 21"/>
          <p:cNvSpPr>
            <a:spLocks noChangeShapeType="1"/>
          </p:cNvSpPr>
          <p:nvPr/>
        </p:nvSpPr>
        <p:spPr bwMode="auto">
          <a:xfrm flipV="1">
            <a:off x="4110038" y="2430463"/>
            <a:ext cx="0" cy="14287"/>
          </a:xfrm>
          <a:prstGeom prst="line">
            <a:avLst/>
          </a:prstGeom>
          <a:noFill/>
          <a:ln w="12700">
            <a:solidFill>
              <a:srgbClr val="FFFF00"/>
            </a:solidFill>
            <a:round/>
            <a:headEnd type="none" w="sm" len="sm"/>
            <a:tailEnd type="none" w="sm" len="sm"/>
          </a:ln>
        </p:spPr>
        <p:txBody>
          <a:bodyPr/>
          <a:lstStyle/>
          <a:p>
            <a:endParaRPr lang="en-GB"/>
          </a:p>
        </p:txBody>
      </p:sp>
      <p:sp>
        <p:nvSpPr>
          <p:cNvPr id="106518" name="Line 22"/>
          <p:cNvSpPr>
            <a:spLocks noChangeShapeType="1"/>
          </p:cNvSpPr>
          <p:nvPr/>
        </p:nvSpPr>
        <p:spPr bwMode="auto">
          <a:xfrm flipV="1">
            <a:off x="4495800" y="2457450"/>
            <a:ext cx="0" cy="12700"/>
          </a:xfrm>
          <a:prstGeom prst="line">
            <a:avLst/>
          </a:prstGeom>
          <a:noFill/>
          <a:ln w="12700">
            <a:solidFill>
              <a:srgbClr val="FFFF00"/>
            </a:solidFill>
            <a:round/>
            <a:headEnd type="none" w="sm" len="sm"/>
            <a:tailEnd type="none" w="sm" len="sm"/>
          </a:ln>
        </p:spPr>
        <p:txBody>
          <a:bodyPr/>
          <a:lstStyle/>
          <a:p>
            <a:endParaRPr lang="en-GB"/>
          </a:p>
        </p:txBody>
      </p:sp>
      <p:sp>
        <p:nvSpPr>
          <p:cNvPr id="106519" name="Line 23"/>
          <p:cNvSpPr>
            <a:spLocks noChangeShapeType="1"/>
          </p:cNvSpPr>
          <p:nvPr/>
        </p:nvSpPr>
        <p:spPr bwMode="auto">
          <a:xfrm flipV="1">
            <a:off x="4867275" y="2470150"/>
            <a:ext cx="0" cy="14288"/>
          </a:xfrm>
          <a:prstGeom prst="line">
            <a:avLst/>
          </a:prstGeom>
          <a:noFill/>
          <a:ln w="12700">
            <a:solidFill>
              <a:srgbClr val="FFFF00"/>
            </a:solidFill>
            <a:round/>
            <a:headEnd type="none" w="sm" len="sm"/>
            <a:tailEnd type="none" w="sm" len="sm"/>
          </a:ln>
        </p:spPr>
        <p:txBody>
          <a:bodyPr/>
          <a:lstStyle/>
          <a:p>
            <a:endParaRPr lang="en-GB"/>
          </a:p>
        </p:txBody>
      </p:sp>
      <p:sp>
        <p:nvSpPr>
          <p:cNvPr id="106520" name="Line 24"/>
          <p:cNvSpPr>
            <a:spLocks noChangeShapeType="1"/>
          </p:cNvSpPr>
          <p:nvPr/>
        </p:nvSpPr>
        <p:spPr bwMode="auto">
          <a:xfrm>
            <a:off x="4826000" y="2470150"/>
            <a:ext cx="95250" cy="0"/>
          </a:xfrm>
          <a:prstGeom prst="line">
            <a:avLst/>
          </a:prstGeom>
          <a:noFill/>
          <a:ln w="12700">
            <a:solidFill>
              <a:srgbClr val="FFFF00"/>
            </a:solidFill>
            <a:round/>
            <a:headEnd type="none" w="sm" len="sm"/>
            <a:tailEnd type="none" w="sm" len="sm"/>
          </a:ln>
        </p:spPr>
        <p:txBody>
          <a:bodyPr/>
          <a:lstStyle/>
          <a:p>
            <a:endParaRPr lang="en-GB"/>
          </a:p>
        </p:txBody>
      </p:sp>
      <p:sp>
        <p:nvSpPr>
          <p:cNvPr id="106521" name="Line 25"/>
          <p:cNvSpPr>
            <a:spLocks noChangeShapeType="1"/>
          </p:cNvSpPr>
          <p:nvPr/>
        </p:nvSpPr>
        <p:spPr bwMode="auto">
          <a:xfrm flipV="1">
            <a:off x="5334000" y="2549525"/>
            <a:ext cx="0" cy="14288"/>
          </a:xfrm>
          <a:prstGeom prst="line">
            <a:avLst/>
          </a:prstGeom>
          <a:noFill/>
          <a:ln w="12700">
            <a:solidFill>
              <a:srgbClr val="FFFF00"/>
            </a:solidFill>
            <a:round/>
            <a:headEnd type="none" w="sm" len="sm"/>
            <a:tailEnd type="none" w="sm" len="sm"/>
          </a:ln>
        </p:spPr>
        <p:txBody>
          <a:bodyPr/>
          <a:lstStyle/>
          <a:p>
            <a:endParaRPr lang="en-GB"/>
          </a:p>
        </p:txBody>
      </p:sp>
      <p:sp>
        <p:nvSpPr>
          <p:cNvPr id="106522" name="Line 26"/>
          <p:cNvSpPr>
            <a:spLocks noChangeShapeType="1"/>
          </p:cNvSpPr>
          <p:nvPr/>
        </p:nvSpPr>
        <p:spPr bwMode="auto">
          <a:xfrm flipV="1">
            <a:off x="5980113" y="2722563"/>
            <a:ext cx="0" cy="12700"/>
          </a:xfrm>
          <a:prstGeom prst="line">
            <a:avLst/>
          </a:prstGeom>
          <a:noFill/>
          <a:ln w="12700">
            <a:solidFill>
              <a:srgbClr val="FFFF00"/>
            </a:solidFill>
            <a:round/>
            <a:headEnd type="none" w="sm" len="sm"/>
            <a:tailEnd type="none" w="sm" len="sm"/>
          </a:ln>
        </p:spPr>
        <p:txBody>
          <a:bodyPr/>
          <a:lstStyle/>
          <a:p>
            <a:endParaRPr lang="en-GB"/>
          </a:p>
        </p:txBody>
      </p:sp>
      <p:sp>
        <p:nvSpPr>
          <p:cNvPr id="106523" name="Line 27"/>
          <p:cNvSpPr>
            <a:spLocks noChangeShapeType="1"/>
          </p:cNvSpPr>
          <p:nvPr/>
        </p:nvSpPr>
        <p:spPr bwMode="auto">
          <a:xfrm flipV="1">
            <a:off x="6557963" y="2908300"/>
            <a:ext cx="0" cy="12700"/>
          </a:xfrm>
          <a:prstGeom prst="line">
            <a:avLst/>
          </a:prstGeom>
          <a:noFill/>
          <a:ln w="12700">
            <a:solidFill>
              <a:srgbClr val="FFFF00"/>
            </a:solidFill>
            <a:round/>
            <a:headEnd type="none" w="sm" len="sm"/>
            <a:tailEnd type="none" w="sm" len="sm"/>
          </a:ln>
        </p:spPr>
        <p:txBody>
          <a:bodyPr/>
          <a:lstStyle/>
          <a:p>
            <a:endParaRPr lang="en-GB"/>
          </a:p>
        </p:txBody>
      </p:sp>
      <p:sp>
        <p:nvSpPr>
          <p:cNvPr id="106524" name="Line 28"/>
          <p:cNvSpPr>
            <a:spLocks noChangeShapeType="1"/>
          </p:cNvSpPr>
          <p:nvPr/>
        </p:nvSpPr>
        <p:spPr bwMode="auto">
          <a:xfrm flipV="1">
            <a:off x="7383463" y="3213100"/>
            <a:ext cx="0" cy="12700"/>
          </a:xfrm>
          <a:prstGeom prst="line">
            <a:avLst/>
          </a:prstGeom>
          <a:noFill/>
          <a:ln w="12700">
            <a:solidFill>
              <a:srgbClr val="FFFF00"/>
            </a:solidFill>
            <a:round/>
            <a:headEnd type="none" w="sm" len="sm"/>
            <a:tailEnd type="none" w="sm" len="sm"/>
          </a:ln>
        </p:spPr>
        <p:txBody>
          <a:bodyPr/>
          <a:lstStyle/>
          <a:p>
            <a:endParaRPr lang="en-GB"/>
          </a:p>
        </p:txBody>
      </p:sp>
      <p:sp>
        <p:nvSpPr>
          <p:cNvPr id="106525" name="Line 29"/>
          <p:cNvSpPr>
            <a:spLocks noChangeShapeType="1"/>
          </p:cNvSpPr>
          <p:nvPr/>
        </p:nvSpPr>
        <p:spPr bwMode="auto">
          <a:xfrm flipV="1">
            <a:off x="8826500" y="4219575"/>
            <a:ext cx="0" cy="12700"/>
          </a:xfrm>
          <a:prstGeom prst="line">
            <a:avLst/>
          </a:prstGeom>
          <a:noFill/>
          <a:ln w="12700">
            <a:solidFill>
              <a:srgbClr val="FFFF00"/>
            </a:solidFill>
            <a:round/>
            <a:headEnd type="none" w="sm" len="sm"/>
            <a:tailEnd type="none" w="sm" len="sm"/>
          </a:ln>
        </p:spPr>
        <p:txBody>
          <a:bodyPr/>
          <a:lstStyle/>
          <a:p>
            <a:endParaRPr lang="en-GB"/>
          </a:p>
        </p:txBody>
      </p:sp>
      <p:sp>
        <p:nvSpPr>
          <p:cNvPr id="106526" name="Line 30"/>
          <p:cNvSpPr>
            <a:spLocks noChangeShapeType="1"/>
          </p:cNvSpPr>
          <p:nvPr/>
        </p:nvSpPr>
        <p:spPr bwMode="auto">
          <a:xfrm>
            <a:off x="1168400" y="1874838"/>
            <a:ext cx="0" cy="12700"/>
          </a:xfrm>
          <a:prstGeom prst="line">
            <a:avLst/>
          </a:prstGeom>
          <a:noFill/>
          <a:ln w="12700">
            <a:solidFill>
              <a:srgbClr val="FFFF00"/>
            </a:solidFill>
            <a:round/>
            <a:headEnd type="none" w="sm" len="sm"/>
            <a:tailEnd type="none" w="sm" len="sm"/>
          </a:ln>
        </p:spPr>
        <p:txBody>
          <a:bodyPr/>
          <a:lstStyle/>
          <a:p>
            <a:endParaRPr lang="en-GB"/>
          </a:p>
        </p:txBody>
      </p:sp>
      <p:sp>
        <p:nvSpPr>
          <p:cNvPr id="106527" name="Line 31"/>
          <p:cNvSpPr>
            <a:spLocks noChangeShapeType="1"/>
          </p:cNvSpPr>
          <p:nvPr/>
        </p:nvSpPr>
        <p:spPr bwMode="auto">
          <a:xfrm>
            <a:off x="1731963" y="1941513"/>
            <a:ext cx="0" cy="12700"/>
          </a:xfrm>
          <a:prstGeom prst="line">
            <a:avLst/>
          </a:prstGeom>
          <a:noFill/>
          <a:ln w="12700">
            <a:solidFill>
              <a:srgbClr val="FFFF00"/>
            </a:solidFill>
            <a:round/>
            <a:headEnd type="none" w="sm" len="sm"/>
            <a:tailEnd type="none" w="sm" len="sm"/>
          </a:ln>
        </p:spPr>
        <p:txBody>
          <a:bodyPr/>
          <a:lstStyle/>
          <a:p>
            <a:endParaRPr lang="en-GB"/>
          </a:p>
        </p:txBody>
      </p:sp>
      <p:sp>
        <p:nvSpPr>
          <p:cNvPr id="106528" name="Line 32"/>
          <p:cNvSpPr>
            <a:spLocks noChangeShapeType="1"/>
          </p:cNvSpPr>
          <p:nvPr/>
        </p:nvSpPr>
        <p:spPr bwMode="auto">
          <a:xfrm>
            <a:off x="2584450" y="2085975"/>
            <a:ext cx="0" cy="14288"/>
          </a:xfrm>
          <a:prstGeom prst="line">
            <a:avLst/>
          </a:prstGeom>
          <a:noFill/>
          <a:ln w="12700">
            <a:solidFill>
              <a:srgbClr val="FFFF00"/>
            </a:solidFill>
            <a:round/>
            <a:headEnd type="none" w="sm" len="sm"/>
            <a:tailEnd type="none" w="sm" len="sm"/>
          </a:ln>
        </p:spPr>
        <p:txBody>
          <a:bodyPr/>
          <a:lstStyle/>
          <a:p>
            <a:endParaRPr lang="en-GB"/>
          </a:p>
        </p:txBody>
      </p:sp>
      <p:sp>
        <p:nvSpPr>
          <p:cNvPr id="106529" name="Line 33"/>
          <p:cNvSpPr>
            <a:spLocks noChangeShapeType="1"/>
          </p:cNvSpPr>
          <p:nvPr/>
        </p:nvSpPr>
        <p:spPr bwMode="auto">
          <a:xfrm>
            <a:off x="3863975" y="2390775"/>
            <a:ext cx="0" cy="14288"/>
          </a:xfrm>
          <a:prstGeom prst="line">
            <a:avLst/>
          </a:prstGeom>
          <a:noFill/>
          <a:ln w="12700">
            <a:solidFill>
              <a:srgbClr val="FFFF00"/>
            </a:solidFill>
            <a:round/>
            <a:headEnd type="none" w="sm" len="sm"/>
            <a:tailEnd type="none" w="sm" len="sm"/>
          </a:ln>
        </p:spPr>
        <p:txBody>
          <a:bodyPr/>
          <a:lstStyle/>
          <a:p>
            <a:endParaRPr lang="en-GB"/>
          </a:p>
        </p:txBody>
      </p:sp>
      <p:sp>
        <p:nvSpPr>
          <p:cNvPr id="106530" name="Line 34"/>
          <p:cNvSpPr>
            <a:spLocks noChangeShapeType="1"/>
          </p:cNvSpPr>
          <p:nvPr/>
        </p:nvSpPr>
        <p:spPr bwMode="auto">
          <a:xfrm>
            <a:off x="4110038" y="2444750"/>
            <a:ext cx="0" cy="12700"/>
          </a:xfrm>
          <a:prstGeom prst="line">
            <a:avLst/>
          </a:prstGeom>
          <a:noFill/>
          <a:ln w="12700">
            <a:solidFill>
              <a:srgbClr val="FFFF00"/>
            </a:solidFill>
            <a:round/>
            <a:headEnd type="none" w="sm" len="sm"/>
            <a:tailEnd type="none" w="sm" len="sm"/>
          </a:ln>
        </p:spPr>
        <p:txBody>
          <a:bodyPr/>
          <a:lstStyle/>
          <a:p>
            <a:endParaRPr lang="en-GB"/>
          </a:p>
        </p:txBody>
      </p:sp>
      <p:sp>
        <p:nvSpPr>
          <p:cNvPr id="106531" name="Line 35"/>
          <p:cNvSpPr>
            <a:spLocks noChangeShapeType="1"/>
          </p:cNvSpPr>
          <p:nvPr/>
        </p:nvSpPr>
        <p:spPr bwMode="auto">
          <a:xfrm>
            <a:off x="4495800" y="2470150"/>
            <a:ext cx="0" cy="14288"/>
          </a:xfrm>
          <a:prstGeom prst="line">
            <a:avLst/>
          </a:prstGeom>
          <a:noFill/>
          <a:ln w="12700">
            <a:solidFill>
              <a:srgbClr val="FFFF00"/>
            </a:solidFill>
            <a:round/>
            <a:headEnd type="none" w="sm" len="sm"/>
            <a:tailEnd type="none" w="sm" len="sm"/>
          </a:ln>
        </p:spPr>
        <p:txBody>
          <a:bodyPr/>
          <a:lstStyle/>
          <a:p>
            <a:endParaRPr lang="en-GB"/>
          </a:p>
        </p:txBody>
      </p:sp>
      <p:sp>
        <p:nvSpPr>
          <p:cNvPr id="106532" name="Line 36"/>
          <p:cNvSpPr>
            <a:spLocks noChangeShapeType="1"/>
          </p:cNvSpPr>
          <p:nvPr/>
        </p:nvSpPr>
        <p:spPr bwMode="auto">
          <a:xfrm>
            <a:off x="4867275" y="2484438"/>
            <a:ext cx="0" cy="12700"/>
          </a:xfrm>
          <a:prstGeom prst="line">
            <a:avLst/>
          </a:prstGeom>
          <a:noFill/>
          <a:ln w="12700">
            <a:solidFill>
              <a:srgbClr val="FFFF00"/>
            </a:solidFill>
            <a:round/>
            <a:headEnd type="none" w="sm" len="sm"/>
            <a:tailEnd type="none" w="sm" len="sm"/>
          </a:ln>
        </p:spPr>
        <p:txBody>
          <a:bodyPr/>
          <a:lstStyle/>
          <a:p>
            <a:endParaRPr lang="en-GB"/>
          </a:p>
        </p:txBody>
      </p:sp>
      <p:sp>
        <p:nvSpPr>
          <p:cNvPr id="106533" name="Line 37"/>
          <p:cNvSpPr>
            <a:spLocks noChangeShapeType="1"/>
          </p:cNvSpPr>
          <p:nvPr/>
        </p:nvSpPr>
        <p:spPr bwMode="auto">
          <a:xfrm>
            <a:off x="4826000" y="2497138"/>
            <a:ext cx="95250" cy="0"/>
          </a:xfrm>
          <a:prstGeom prst="line">
            <a:avLst/>
          </a:prstGeom>
          <a:noFill/>
          <a:ln w="12700">
            <a:solidFill>
              <a:srgbClr val="FFFF00"/>
            </a:solidFill>
            <a:round/>
            <a:headEnd type="none" w="sm" len="sm"/>
            <a:tailEnd type="none" w="sm" len="sm"/>
          </a:ln>
        </p:spPr>
        <p:txBody>
          <a:bodyPr/>
          <a:lstStyle/>
          <a:p>
            <a:endParaRPr lang="en-GB"/>
          </a:p>
        </p:txBody>
      </p:sp>
      <p:sp>
        <p:nvSpPr>
          <p:cNvPr id="106534" name="Line 38"/>
          <p:cNvSpPr>
            <a:spLocks noChangeShapeType="1"/>
          </p:cNvSpPr>
          <p:nvPr/>
        </p:nvSpPr>
        <p:spPr bwMode="auto">
          <a:xfrm>
            <a:off x="5334000" y="2563813"/>
            <a:ext cx="0" cy="12700"/>
          </a:xfrm>
          <a:prstGeom prst="line">
            <a:avLst/>
          </a:prstGeom>
          <a:noFill/>
          <a:ln w="12700">
            <a:solidFill>
              <a:srgbClr val="FFFF00"/>
            </a:solidFill>
            <a:round/>
            <a:headEnd type="none" w="sm" len="sm"/>
            <a:tailEnd type="none" w="sm" len="sm"/>
          </a:ln>
        </p:spPr>
        <p:txBody>
          <a:bodyPr/>
          <a:lstStyle/>
          <a:p>
            <a:endParaRPr lang="en-GB"/>
          </a:p>
        </p:txBody>
      </p:sp>
      <p:sp>
        <p:nvSpPr>
          <p:cNvPr id="106535" name="Line 39"/>
          <p:cNvSpPr>
            <a:spLocks noChangeShapeType="1"/>
          </p:cNvSpPr>
          <p:nvPr/>
        </p:nvSpPr>
        <p:spPr bwMode="auto">
          <a:xfrm>
            <a:off x="5980113" y="2735263"/>
            <a:ext cx="0" cy="26987"/>
          </a:xfrm>
          <a:prstGeom prst="line">
            <a:avLst/>
          </a:prstGeom>
          <a:noFill/>
          <a:ln w="12700">
            <a:solidFill>
              <a:srgbClr val="FFFF00"/>
            </a:solidFill>
            <a:round/>
            <a:headEnd type="none" w="sm" len="sm"/>
            <a:tailEnd type="none" w="sm" len="sm"/>
          </a:ln>
        </p:spPr>
        <p:txBody>
          <a:bodyPr/>
          <a:lstStyle/>
          <a:p>
            <a:endParaRPr lang="en-GB"/>
          </a:p>
        </p:txBody>
      </p:sp>
      <p:sp>
        <p:nvSpPr>
          <p:cNvPr id="106536" name="Line 40"/>
          <p:cNvSpPr>
            <a:spLocks noChangeShapeType="1"/>
          </p:cNvSpPr>
          <p:nvPr/>
        </p:nvSpPr>
        <p:spPr bwMode="auto">
          <a:xfrm>
            <a:off x="6557963" y="2921000"/>
            <a:ext cx="0" cy="12700"/>
          </a:xfrm>
          <a:prstGeom prst="line">
            <a:avLst/>
          </a:prstGeom>
          <a:noFill/>
          <a:ln w="12700">
            <a:solidFill>
              <a:srgbClr val="FFFF00"/>
            </a:solidFill>
            <a:round/>
            <a:headEnd type="none" w="sm" len="sm"/>
            <a:tailEnd type="none" w="sm" len="sm"/>
          </a:ln>
        </p:spPr>
        <p:txBody>
          <a:bodyPr/>
          <a:lstStyle/>
          <a:p>
            <a:endParaRPr lang="en-GB"/>
          </a:p>
        </p:txBody>
      </p:sp>
      <p:sp>
        <p:nvSpPr>
          <p:cNvPr id="106537" name="Line 41"/>
          <p:cNvSpPr>
            <a:spLocks noChangeShapeType="1"/>
          </p:cNvSpPr>
          <p:nvPr/>
        </p:nvSpPr>
        <p:spPr bwMode="auto">
          <a:xfrm>
            <a:off x="7383463" y="3225800"/>
            <a:ext cx="0" cy="12700"/>
          </a:xfrm>
          <a:prstGeom prst="line">
            <a:avLst/>
          </a:prstGeom>
          <a:noFill/>
          <a:ln w="12700">
            <a:solidFill>
              <a:srgbClr val="FFFF00"/>
            </a:solidFill>
            <a:round/>
            <a:headEnd type="none" w="sm" len="sm"/>
            <a:tailEnd type="none" w="sm" len="sm"/>
          </a:ln>
        </p:spPr>
        <p:txBody>
          <a:bodyPr/>
          <a:lstStyle/>
          <a:p>
            <a:endParaRPr lang="en-GB"/>
          </a:p>
        </p:txBody>
      </p:sp>
      <p:sp>
        <p:nvSpPr>
          <p:cNvPr id="106538" name="Line 42"/>
          <p:cNvSpPr>
            <a:spLocks noChangeShapeType="1"/>
          </p:cNvSpPr>
          <p:nvPr/>
        </p:nvSpPr>
        <p:spPr bwMode="auto">
          <a:xfrm>
            <a:off x="8826500" y="4232275"/>
            <a:ext cx="25400" cy="0"/>
          </a:xfrm>
          <a:prstGeom prst="line">
            <a:avLst/>
          </a:prstGeom>
          <a:noFill/>
          <a:ln w="12700">
            <a:solidFill>
              <a:srgbClr val="FFFF00"/>
            </a:solidFill>
            <a:round/>
            <a:headEnd type="none" w="sm" len="sm"/>
            <a:tailEnd type="none" w="sm" len="sm"/>
          </a:ln>
        </p:spPr>
        <p:txBody>
          <a:bodyPr/>
          <a:lstStyle/>
          <a:p>
            <a:endParaRPr lang="en-GB"/>
          </a:p>
        </p:txBody>
      </p:sp>
      <p:sp>
        <p:nvSpPr>
          <p:cNvPr id="106539" name="Rectangle 43"/>
          <p:cNvSpPr>
            <a:spLocks noChangeArrowheads="1"/>
          </p:cNvSpPr>
          <p:nvPr/>
        </p:nvSpPr>
        <p:spPr bwMode="auto">
          <a:xfrm>
            <a:off x="1133475" y="1841500"/>
            <a:ext cx="69850" cy="66675"/>
          </a:xfrm>
          <a:prstGeom prst="rect">
            <a:avLst/>
          </a:prstGeom>
          <a:solidFill>
            <a:srgbClr val="FFFF00"/>
          </a:solidFill>
          <a:ln w="12700">
            <a:solidFill>
              <a:srgbClr val="FFFF00"/>
            </a:solidFill>
            <a:miter lim="800000"/>
            <a:headEnd/>
            <a:tailEnd/>
          </a:ln>
        </p:spPr>
        <p:txBody>
          <a:bodyPr wrap="none" anchor="ctr"/>
          <a:lstStyle/>
          <a:p>
            <a:endParaRPr lang="en-US"/>
          </a:p>
        </p:txBody>
      </p:sp>
      <p:sp>
        <p:nvSpPr>
          <p:cNvPr id="106540" name="Rectangle 44"/>
          <p:cNvSpPr>
            <a:spLocks noChangeArrowheads="1"/>
          </p:cNvSpPr>
          <p:nvPr/>
        </p:nvSpPr>
        <p:spPr bwMode="auto">
          <a:xfrm>
            <a:off x="1697038" y="1908175"/>
            <a:ext cx="69850" cy="66675"/>
          </a:xfrm>
          <a:prstGeom prst="rect">
            <a:avLst/>
          </a:prstGeom>
          <a:solidFill>
            <a:srgbClr val="FFFF00"/>
          </a:solidFill>
          <a:ln w="12700">
            <a:solidFill>
              <a:srgbClr val="FFFF00"/>
            </a:solidFill>
            <a:miter lim="800000"/>
            <a:headEnd/>
            <a:tailEnd/>
          </a:ln>
        </p:spPr>
        <p:txBody>
          <a:bodyPr wrap="none" anchor="ctr"/>
          <a:lstStyle/>
          <a:p>
            <a:endParaRPr lang="en-US"/>
          </a:p>
        </p:txBody>
      </p:sp>
      <p:sp>
        <p:nvSpPr>
          <p:cNvPr id="106541" name="Rectangle 45"/>
          <p:cNvSpPr>
            <a:spLocks noChangeArrowheads="1"/>
          </p:cNvSpPr>
          <p:nvPr/>
        </p:nvSpPr>
        <p:spPr bwMode="auto">
          <a:xfrm>
            <a:off x="2549525" y="2052638"/>
            <a:ext cx="69850" cy="68262"/>
          </a:xfrm>
          <a:prstGeom prst="rect">
            <a:avLst/>
          </a:prstGeom>
          <a:solidFill>
            <a:srgbClr val="FFFF00"/>
          </a:solidFill>
          <a:ln w="12700">
            <a:solidFill>
              <a:srgbClr val="FFFF00"/>
            </a:solidFill>
            <a:miter lim="800000"/>
            <a:headEnd/>
            <a:tailEnd/>
          </a:ln>
        </p:spPr>
        <p:txBody>
          <a:bodyPr wrap="none" anchor="ctr"/>
          <a:lstStyle/>
          <a:p>
            <a:endParaRPr lang="en-US"/>
          </a:p>
        </p:txBody>
      </p:sp>
      <p:sp>
        <p:nvSpPr>
          <p:cNvPr id="106542" name="Rectangle 46"/>
          <p:cNvSpPr>
            <a:spLocks noChangeArrowheads="1"/>
          </p:cNvSpPr>
          <p:nvPr/>
        </p:nvSpPr>
        <p:spPr bwMode="auto">
          <a:xfrm>
            <a:off x="3829050" y="2357438"/>
            <a:ext cx="68263" cy="66675"/>
          </a:xfrm>
          <a:prstGeom prst="rect">
            <a:avLst/>
          </a:prstGeom>
          <a:solidFill>
            <a:srgbClr val="FFFF00"/>
          </a:solidFill>
          <a:ln w="12700">
            <a:solidFill>
              <a:srgbClr val="FFFF00"/>
            </a:solidFill>
            <a:miter lim="800000"/>
            <a:headEnd/>
            <a:tailEnd/>
          </a:ln>
        </p:spPr>
        <p:txBody>
          <a:bodyPr wrap="none" anchor="ctr"/>
          <a:lstStyle/>
          <a:p>
            <a:endParaRPr lang="en-US"/>
          </a:p>
        </p:txBody>
      </p:sp>
      <p:sp>
        <p:nvSpPr>
          <p:cNvPr id="106543" name="Rectangle 47"/>
          <p:cNvSpPr>
            <a:spLocks noChangeArrowheads="1"/>
          </p:cNvSpPr>
          <p:nvPr/>
        </p:nvSpPr>
        <p:spPr bwMode="auto">
          <a:xfrm>
            <a:off x="4075113" y="2411413"/>
            <a:ext cx="69850" cy="66675"/>
          </a:xfrm>
          <a:prstGeom prst="rect">
            <a:avLst/>
          </a:prstGeom>
          <a:solidFill>
            <a:srgbClr val="FFFF00"/>
          </a:solidFill>
          <a:ln w="12700">
            <a:solidFill>
              <a:srgbClr val="FFFF00"/>
            </a:solidFill>
            <a:miter lim="800000"/>
            <a:headEnd/>
            <a:tailEnd/>
          </a:ln>
        </p:spPr>
        <p:txBody>
          <a:bodyPr wrap="none" anchor="ctr"/>
          <a:lstStyle/>
          <a:p>
            <a:endParaRPr lang="en-US"/>
          </a:p>
        </p:txBody>
      </p:sp>
      <p:sp>
        <p:nvSpPr>
          <p:cNvPr id="106544" name="Rectangle 48"/>
          <p:cNvSpPr>
            <a:spLocks noChangeArrowheads="1"/>
          </p:cNvSpPr>
          <p:nvPr/>
        </p:nvSpPr>
        <p:spPr bwMode="auto">
          <a:xfrm>
            <a:off x="4460875" y="2436813"/>
            <a:ext cx="69850" cy="66675"/>
          </a:xfrm>
          <a:prstGeom prst="rect">
            <a:avLst/>
          </a:prstGeom>
          <a:solidFill>
            <a:srgbClr val="FFFF00"/>
          </a:solidFill>
          <a:ln w="12700">
            <a:solidFill>
              <a:srgbClr val="FFFF00"/>
            </a:solidFill>
            <a:miter lim="800000"/>
            <a:headEnd/>
            <a:tailEnd/>
          </a:ln>
        </p:spPr>
        <p:txBody>
          <a:bodyPr wrap="none" anchor="ctr"/>
          <a:lstStyle/>
          <a:p>
            <a:endParaRPr lang="en-US"/>
          </a:p>
        </p:txBody>
      </p:sp>
      <p:sp>
        <p:nvSpPr>
          <p:cNvPr id="106545" name="Rectangle 49"/>
          <p:cNvSpPr>
            <a:spLocks noChangeArrowheads="1"/>
          </p:cNvSpPr>
          <p:nvPr/>
        </p:nvSpPr>
        <p:spPr bwMode="auto">
          <a:xfrm>
            <a:off x="4832350" y="2451100"/>
            <a:ext cx="69850" cy="66675"/>
          </a:xfrm>
          <a:prstGeom prst="rect">
            <a:avLst/>
          </a:prstGeom>
          <a:solidFill>
            <a:srgbClr val="FFFF00"/>
          </a:solidFill>
          <a:ln w="12700">
            <a:solidFill>
              <a:srgbClr val="FFFF00"/>
            </a:solidFill>
            <a:miter lim="800000"/>
            <a:headEnd/>
            <a:tailEnd/>
          </a:ln>
        </p:spPr>
        <p:txBody>
          <a:bodyPr wrap="none" anchor="ctr"/>
          <a:lstStyle/>
          <a:p>
            <a:endParaRPr lang="en-US"/>
          </a:p>
        </p:txBody>
      </p:sp>
      <p:sp>
        <p:nvSpPr>
          <p:cNvPr id="106546" name="Rectangle 50"/>
          <p:cNvSpPr>
            <a:spLocks noChangeArrowheads="1"/>
          </p:cNvSpPr>
          <p:nvPr/>
        </p:nvSpPr>
        <p:spPr bwMode="auto">
          <a:xfrm>
            <a:off x="5299075" y="2530475"/>
            <a:ext cx="69850" cy="66675"/>
          </a:xfrm>
          <a:prstGeom prst="rect">
            <a:avLst/>
          </a:prstGeom>
          <a:solidFill>
            <a:srgbClr val="FFFF00"/>
          </a:solidFill>
          <a:ln w="12700">
            <a:solidFill>
              <a:srgbClr val="FFFF00"/>
            </a:solidFill>
            <a:miter lim="800000"/>
            <a:headEnd/>
            <a:tailEnd/>
          </a:ln>
        </p:spPr>
        <p:txBody>
          <a:bodyPr wrap="none" anchor="ctr"/>
          <a:lstStyle/>
          <a:p>
            <a:endParaRPr lang="en-US"/>
          </a:p>
        </p:txBody>
      </p:sp>
      <p:sp>
        <p:nvSpPr>
          <p:cNvPr id="106547" name="Rectangle 51"/>
          <p:cNvSpPr>
            <a:spLocks noChangeArrowheads="1"/>
          </p:cNvSpPr>
          <p:nvPr/>
        </p:nvSpPr>
        <p:spPr bwMode="auto">
          <a:xfrm>
            <a:off x="5945188" y="2701925"/>
            <a:ext cx="69850" cy="66675"/>
          </a:xfrm>
          <a:prstGeom prst="rect">
            <a:avLst/>
          </a:prstGeom>
          <a:solidFill>
            <a:srgbClr val="FFFF00"/>
          </a:solidFill>
          <a:ln w="12700">
            <a:solidFill>
              <a:srgbClr val="FFFF00"/>
            </a:solidFill>
            <a:miter lim="800000"/>
            <a:headEnd/>
            <a:tailEnd/>
          </a:ln>
        </p:spPr>
        <p:txBody>
          <a:bodyPr wrap="none" anchor="ctr"/>
          <a:lstStyle/>
          <a:p>
            <a:endParaRPr lang="en-US"/>
          </a:p>
        </p:txBody>
      </p:sp>
      <p:sp>
        <p:nvSpPr>
          <p:cNvPr id="106548" name="Rectangle 52"/>
          <p:cNvSpPr>
            <a:spLocks noChangeArrowheads="1"/>
          </p:cNvSpPr>
          <p:nvPr/>
        </p:nvSpPr>
        <p:spPr bwMode="auto">
          <a:xfrm>
            <a:off x="6523038" y="2887663"/>
            <a:ext cx="69850" cy="66675"/>
          </a:xfrm>
          <a:prstGeom prst="rect">
            <a:avLst/>
          </a:prstGeom>
          <a:solidFill>
            <a:srgbClr val="FFFF00"/>
          </a:solidFill>
          <a:ln w="12700">
            <a:solidFill>
              <a:srgbClr val="FFFF00"/>
            </a:solidFill>
            <a:miter lim="800000"/>
            <a:headEnd/>
            <a:tailEnd/>
          </a:ln>
        </p:spPr>
        <p:txBody>
          <a:bodyPr wrap="none" anchor="ctr"/>
          <a:lstStyle/>
          <a:p>
            <a:endParaRPr lang="en-US"/>
          </a:p>
        </p:txBody>
      </p:sp>
      <p:sp>
        <p:nvSpPr>
          <p:cNvPr id="106549" name="Rectangle 53"/>
          <p:cNvSpPr>
            <a:spLocks noChangeArrowheads="1"/>
          </p:cNvSpPr>
          <p:nvPr/>
        </p:nvSpPr>
        <p:spPr bwMode="auto">
          <a:xfrm>
            <a:off x="7348538" y="3192463"/>
            <a:ext cx="68262" cy="66675"/>
          </a:xfrm>
          <a:prstGeom prst="rect">
            <a:avLst/>
          </a:prstGeom>
          <a:solidFill>
            <a:srgbClr val="FFFF00"/>
          </a:solidFill>
          <a:ln w="12700">
            <a:solidFill>
              <a:srgbClr val="FFFF00"/>
            </a:solidFill>
            <a:miter lim="800000"/>
            <a:headEnd/>
            <a:tailEnd/>
          </a:ln>
        </p:spPr>
        <p:txBody>
          <a:bodyPr wrap="none" anchor="ctr"/>
          <a:lstStyle/>
          <a:p>
            <a:endParaRPr lang="en-US"/>
          </a:p>
        </p:txBody>
      </p:sp>
      <p:sp>
        <p:nvSpPr>
          <p:cNvPr id="106550" name="Rectangle 54"/>
          <p:cNvSpPr>
            <a:spLocks noChangeArrowheads="1"/>
          </p:cNvSpPr>
          <p:nvPr/>
        </p:nvSpPr>
        <p:spPr bwMode="auto">
          <a:xfrm>
            <a:off x="8791575" y="4198938"/>
            <a:ext cx="69850" cy="66675"/>
          </a:xfrm>
          <a:prstGeom prst="rect">
            <a:avLst/>
          </a:prstGeom>
          <a:solidFill>
            <a:srgbClr val="FFFF00"/>
          </a:solidFill>
          <a:ln w="12700">
            <a:solidFill>
              <a:srgbClr val="FFFF00"/>
            </a:solidFill>
            <a:miter lim="800000"/>
            <a:headEnd/>
            <a:tailEnd/>
          </a:ln>
        </p:spPr>
        <p:txBody>
          <a:bodyPr wrap="none" anchor="ctr"/>
          <a:lstStyle/>
          <a:p>
            <a:endParaRPr lang="en-US"/>
          </a:p>
        </p:txBody>
      </p:sp>
      <p:sp>
        <p:nvSpPr>
          <p:cNvPr id="106551" name="Freeform 55"/>
          <p:cNvSpPr>
            <a:spLocks/>
          </p:cNvSpPr>
          <p:nvPr/>
        </p:nvSpPr>
        <p:spPr bwMode="auto">
          <a:xfrm>
            <a:off x="1168400" y="1954213"/>
            <a:ext cx="7659688" cy="2120900"/>
          </a:xfrm>
          <a:custGeom>
            <a:avLst/>
            <a:gdLst>
              <a:gd name="T0" fmla="*/ 61 w 4825"/>
              <a:gd name="T1" fmla="*/ 0 h 1336"/>
              <a:gd name="T2" fmla="*/ 165 w 4825"/>
              <a:gd name="T3" fmla="*/ 8 h 1336"/>
              <a:gd name="T4" fmla="*/ 260 w 4825"/>
              <a:gd name="T5" fmla="*/ 8 h 1336"/>
              <a:gd name="T6" fmla="*/ 355 w 4825"/>
              <a:gd name="T7" fmla="*/ 17 h 1336"/>
              <a:gd name="T8" fmla="*/ 450 w 4825"/>
              <a:gd name="T9" fmla="*/ 25 h 1336"/>
              <a:gd name="T10" fmla="*/ 546 w 4825"/>
              <a:gd name="T11" fmla="*/ 25 h 1336"/>
              <a:gd name="T12" fmla="*/ 641 w 4825"/>
              <a:gd name="T13" fmla="*/ 33 h 1336"/>
              <a:gd name="T14" fmla="*/ 736 w 4825"/>
              <a:gd name="T15" fmla="*/ 50 h 1336"/>
              <a:gd name="T16" fmla="*/ 831 w 4825"/>
              <a:gd name="T17" fmla="*/ 58 h 1336"/>
              <a:gd name="T18" fmla="*/ 935 w 4825"/>
              <a:gd name="T19" fmla="*/ 67 h 1336"/>
              <a:gd name="T20" fmla="*/ 1031 w 4825"/>
              <a:gd name="T21" fmla="*/ 75 h 1336"/>
              <a:gd name="T22" fmla="*/ 1126 w 4825"/>
              <a:gd name="T23" fmla="*/ 92 h 1336"/>
              <a:gd name="T24" fmla="*/ 1221 w 4825"/>
              <a:gd name="T25" fmla="*/ 109 h 1336"/>
              <a:gd name="T26" fmla="*/ 1316 w 4825"/>
              <a:gd name="T27" fmla="*/ 117 h 1336"/>
              <a:gd name="T28" fmla="*/ 1412 w 4825"/>
              <a:gd name="T29" fmla="*/ 134 h 1336"/>
              <a:gd name="T30" fmla="*/ 1507 w 4825"/>
              <a:gd name="T31" fmla="*/ 150 h 1336"/>
              <a:gd name="T32" fmla="*/ 1611 w 4825"/>
              <a:gd name="T33" fmla="*/ 167 h 1336"/>
              <a:gd name="T34" fmla="*/ 1706 w 4825"/>
              <a:gd name="T35" fmla="*/ 192 h 1336"/>
              <a:gd name="T36" fmla="*/ 1801 w 4825"/>
              <a:gd name="T37" fmla="*/ 209 h 1336"/>
              <a:gd name="T38" fmla="*/ 1897 w 4825"/>
              <a:gd name="T39" fmla="*/ 234 h 1336"/>
              <a:gd name="T40" fmla="*/ 1992 w 4825"/>
              <a:gd name="T41" fmla="*/ 250 h 1336"/>
              <a:gd name="T42" fmla="*/ 2087 w 4825"/>
              <a:gd name="T43" fmla="*/ 275 h 1336"/>
              <a:gd name="T44" fmla="*/ 2182 w 4825"/>
              <a:gd name="T45" fmla="*/ 300 h 1336"/>
              <a:gd name="T46" fmla="*/ 2278 w 4825"/>
              <a:gd name="T47" fmla="*/ 325 h 1336"/>
              <a:gd name="T48" fmla="*/ 2382 w 4825"/>
              <a:gd name="T49" fmla="*/ 350 h 1336"/>
              <a:gd name="T50" fmla="*/ 2477 w 4825"/>
              <a:gd name="T51" fmla="*/ 375 h 1336"/>
              <a:gd name="T52" fmla="*/ 2572 w 4825"/>
              <a:gd name="T53" fmla="*/ 400 h 1336"/>
              <a:gd name="T54" fmla="*/ 2667 w 4825"/>
              <a:gd name="T55" fmla="*/ 434 h 1336"/>
              <a:gd name="T56" fmla="*/ 2763 w 4825"/>
              <a:gd name="T57" fmla="*/ 459 h 1336"/>
              <a:gd name="T58" fmla="*/ 2858 w 4825"/>
              <a:gd name="T59" fmla="*/ 492 h 1336"/>
              <a:gd name="T60" fmla="*/ 2953 w 4825"/>
              <a:gd name="T61" fmla="*/ 526 h 1336"/>
              <a:gd name="T62" fmla="*/ 3057 w 4825"/>
              <a:gd name="T63" fmla="*/ 559 h 1336"/>
              <a:gd name="T64" fmla="*/ 3152 w 4825"/>
              <a:gd name="T65" fmla="*/ 592 h 1336"/>
              <a:gd name="T66" fmla="*/ 3248 w 4825"/>
              <a:gd name="T67" fmla="*/ 626 h 1336"/>
              <a:gd name="T68" fmla="*/ 3343 w 4825"/>
              <a:gd name="T69" fmla="*/ 659 h 1336"/>
              <a:gd name="T70" fmla="*/ 3438 w 4825"/>
              <a:gd name="T71" fmla="*/ 701 h 1336"/>
              <a:gd name="T72" fmla="*/ 3533 w 4825"/>
              <a:gd name="T73" fmla="*/ 734 h 1336"/>
              <a:gd name="T74" fmla="*/ 3629 w 4825"/>
              <a:gd name="T75" fmla="*/ 776 h 1336"/>
              <a:gd name="T76" fmla="*/ 3724 w 4825"/>
              <a:gd name="T77" fmla="*/ 818 h 1336"/>
              <a:gd name="T78" fmla="*/ 3828 w 4825"/>
              <a:gd name="T79" fmla="*/ 851 h 1336"/>
              <a:gd name="T80" fmla="*/ 3923 w 4825"/>
              <a:gd name="T81" fmla="*/ 893 h 1336"/>
              <a:gd name="T82" fmla="*/ 4018 w 4825"/>
              <a:gd name="T83" fmla="*/ 934 h 1336"/>
              <a:gd name="T84" fmla="*/ 4114 w 4825"/>
              <a:gd name="T85" fmla="*/ 984 h 1336"/>
              <a:gd name="T86" fmla="*/ 4209 w 4825"/>
              <a:gd name="T87" fmla="*/ 1026 h 1336"/>
              <a:gd name="T88" fmla="*/ 4304 w 4825"/>
              <a:gd name="T89" fmla="*/ 1068 h 1336"/>
              <a:gd name="T90" fmla="*/ 4399 w 4825"/>
              <a:gd name="T91" fmla="*/ 1118 h 1336"/>
              <a:gd name="T92" fmla="*/ 4503 w 4825"/>
              <a:gd name="T93" fmla="*/ 1168 h 1336"/>
              <a:gd name="T94" fmla="*/ 4599 w 4825"/>
              <a:gd name="T95" fmla="*/ 1218 h 1336"/>
              <a:gd name="T96" fmla="*/ 4694 w 4825"/>
              <a:gd name="T97" fmla="*/ 1260 h 1336"/>
              <a:gd name="T98" fmla="*/ 4789 w 4825"/>
              <a:gd name="T99" fmla="*/ 1318 h 13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825"/>
              <a:gd name="T151" fmla="*/ 0 h 1336"/>
              <a:gd name="T152" fmla="*/ 4825 w 4825"/>
              <a:gd name="T153" fmla="*/ 1336 h 13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825" h="1336">
                <a:moveTo>
                  <a:pt x="0" y="0"/>
                </a:moveTo>
                <a:lnTo>
                  <a:pt x="35" y="0"/>
                </a:lnTo>
                <a:lnTo>
                  <a:pt x="61" y="0"/>
                </a:lnTo>
                <a:lnTo>
                  <a:pt x="95" y="8"/>
                </a:lnTo>
                <a:lnTo>
                  <a:pt x="130" y="8"/>
                </a:lnTo>
                <a:lnTo>
                  <a:pt x="165" y="8"/>
                </a:lnTo>
                <a:lnTo>
                  <a:pt x="191" y="8"/>
                </a:lnTo>
                <a:lnTo>
                  <a:pt x="225" y="8"/>
                </a:lnTo>
                <a:lnTo>
                  <a:pt x="260" y="8"/>
                </a:lnTo>
                <a:lnTo>
                  <a:pt x="286" y="17"/>
                </a:lnTo>
                <a:lnTo>
                  <a:pt x="321" y="17"/>
                </a:lnTo>
                <a:lnTo>
                  <a:pt x="355" y="17"/>
                </a:lnTo>
                <a:lnTo>
                  <a:pt x="390" y="17"/>
                </a:lnTo>
                <a:lnTo>
                  <a:pt x="416" y="17"/>
                </a:lnTo>
                <a:lnTo>
                  <a:pt x="450" y="25"/>
                </a:lnTo>
                <a:lnTo>
                  <a:pt x="485" y="25"/>
                </a:lnTo>
                <a:lnTo>
                  <a:pt x="511" y="25"/>
                </a:lnTo>
                <a:lnTo>
                  <a:pt x="546" y="25"/>
                </a:lnTo>
                <a:lnTo>
                  <a:pt x="580" y="33"/>
                </a:lnTo>
                <a:lnTo>
                  <a:pt x="615" y="33"/>
                </a:lnTo>
                <a:lnTo>
                  <a:pt x="641" y="33"/>
                </a:lnTo>
                <a:lnTo>
                  <a:pt x="676" y="42"/>
                </a:lnTo>
                <a:lnTo>
                  <a:pt x="710" y="42"/>
                </a:lnTo>
                <a:lnTo>
                  <a:pt x="736" y="50"/>
                </a:lnTo>
                <a:lnTo>
                  <a:pt x="771" y="50"/>
                </a:lnTo>
                <a:lnTo>
                  <a:pt x="806" y="50"/>
                </a:lnTo>
                <a:lnTo>
                  <a:pt x="831" y="58"/>
                </a:lnTo>
                <a:lnTo>
                  <a:pt x="866" y="58"/>
                </a:lnTo>
                <a:lnTo>
                  <a:pt x="901" y="67"/>
                </a:lnTo>
                <a:lnTo>
                  <a:pt x="935" y="67"/>
                </a:lnTo>
                <a:lnTo>
                  <a:pt x="961" y="67"/>
                </a:lnTo>
                <a:lnTo>
                  <a:pt x="996" y="75"/>
                </a:lnTo>
                <a:lnTo>
                  <a:pt x="1031" y="75"/>
                </a:lnTo>
                <a:lnTo>
                  <a:pt x="1057" y="83"/>
                </a:lnTo>
                <a:lnTo>
                  <a:pt x="1091" y="83"/>
                </a:lnTo>
                <a:lnTo>
                  <a:pt x="1126" y="92"/>
                </a:lnTo>
                <a:lnTo>
                  <a:pt x="1161" y="100"/>
                </a:lnTo>
                <a:lnTo>
                  <a:pt x="1187" y="100"/>
                </a:lnTo>
                <a:lnTo>
                  <a:pt x="1221" y="109"/>
                </a:lnTo>
                <a:lnTo>
                  <a:pt x="1256" y="109"/>
                </a:lnTo>
                <a:lnTo>
                  <a:pt x="1282" y="117"/>
                </a:lnTo>
                <a:lnTo>
                  <a:pt x="1316" y="117"/>
                </a:lnTo>
                <a:lnTo>
                  <a:pt x="1351" y="125"/>
                </a:lnTo>
                <a:lnTo>
                  <a:pt x="1386" y="134"/>
                </a:lnTo>
                <a:lnTo>
                  <a:pt x="1412" y="134"/>
                </a:lnTo>
                <a:lnTo>
                  <a:pt x="1446" y="142"/>
                </a:lnTo>
                <a:lnTo>
                  <a:pt x="1481" y="150"/>
                </a:lnTo>
                <a:lnTo>
                  <a:pt x="1507" y="150"/>
                </a:lnTo>
                <a:lnTo>
                  <a:pt x="1542" y="159"/>
                </a:lnTo>
                <a:lnTo>
                  <a:pt x="1576" y="167"/>
                </a:lnTo>
                <a:lnTo>
                  <a:pt x="1611" y="167"/>
                </a:lnTo>
                <a:lnTo>
                  <a:pt x="1637" y="175"/>
                </a:lnTo>
                <a:lnTo>
                  <a:pt x="1672" y="184"/>
                </a:lnTo>
                <a:lnTo>
                  <a:pt x="1706" y="192"/>
                </a:lnTo>
                <a:lnTo>
                  <a:pt x="1732" y="200"/>
                </a:lnTo>
                <a:lnTo>
                  <a:pt x="1767" y="200"/>
                </a:lnTo>
                <a:lnTo>
                  <a:pt x="1801" y="209"/>
                </a:lnTo>
                <a:lnTo>
                  <a:pt x="1836" y="217"/>
                </a:lnTo>
                <a:lnTo>
                  <a:pt x="1862" y="225"/>
                </a:lnTo>
                <a:lnTo>
                  <a:pt x="1897" y="234"/>
                </a:lnTo>
                <a:lnTo>
                  <a:pt x="1931" y="234"/>
                </a:lnTo>
                <a:lnTo>
                  <a:pt x="1957" y="242"/>
                </a:lnTo>
                <a:lnTo>
                  <a:pt x="1992" y="250"/>
                </a:lnTo>
                <a:lnTo>
                  <a:pt x="2027" y="259"/>
                </a:lnTo>
                <a:lnTo>
                  <a:pt x="2053" y="267"/>
                </a:lnTo>
                <a:lnTo>
                  <a:pt x="2087" y="275"/>
                </a:lnTo>
                <a:lnTo>
                  <a:pt x="2122" y="284"/>
                </a:lnTo>
                <a:lnTo>
                  <a:pt x="2156" y="292"/>
                </a:lnTo>
                <a:lnTo>
                  <a:pt x="2182" y="300"/>
                </a:lnTo>
                <a:lnTo>
                  <a:pt x="2217" y="309"/>
                </a:lnTo>
                <a:lnTo>
                  <a:pt x="2252" y="317"/>
                </a:lnTo>
                <a:lnTo>
                  <a:pt x="2278" y="325"/>
                </a:lnTo>
                <a:lnTo>
                  <a:pt x="2312" y="334"/>
                </a:lnTo>
                <a:lnTo>
                  <a:pt x="2347" y="342"/>
                </a:lnTo>
                <a:lnTo>
                  <a:pt x="2382" y="350"/>
                </a:lnTo>
                <a:lnTo>
                  <a:pt x="2408" y="359"/>
                </a:lnTo>
                <a:lnTo>
                  <a:pt x="2442" y="367"/>
                </a:lnTo>
                <a:lnTo>
                  <a:pt x="2477" y="375"/>
                </a:lnTo>
                <a:lnTo>
                  <a:pt x="2503" y="384"/>
                </a:lnTo>
                <a:lnTo>
                  <a:pt x="2538" y="392"/>
                </a:lnTo>
                <a:lnTo>
                  <a:pt x="2572" y="400"/>
                </a:lnTo>
                <a:lnTo>
                  <a:pt x="2607" y="417"/>
                </a:lnTo>
                <a:lnTo>
                  <a:pt x="2633" y="425"/>
                </a:lnTo>
                <a:lnTo>
                  <a:pt x="2667" y="434"/>
                </a:lnTo>
                <a:lnTo>
                  <a:pt x="2702" y="442"/>
                </a:lnTo>
                <a:lnTo>
                  <a:pt x="2728" y="451"/>
                </a:lnTo>
                <a:lnTo>
                  <a:pt x="2763" y="459"/>
                </a:lnTo>
                <a:lnTo>
                  <a:pt x="2797" y="476"/>
                </a:lnTo>
                <a:lnTo>
                  <a:pt x="2832" y="484"/>
                </a:lnTo>
                <a:lnTo>
                  <a:pt x="2858" y="492"/>
                </a:lnTo>
                <a:lnTo>
                  <a:pt x="2893" y="501"/>
                </a:lnTo>
                <a:lnTo>
                  <a:pt x="2927" y="517"/>
                </a:lnTo>
                <a:lnTo>
                  <a:pt x="2953" y="526"/>
                </a:lnTo>
                <a:lnTo>
                  <a:pt x="2988" y="534"/>
                </a:lnTo>
                <a:lnTo>
                  <a:pt x="3023" y="542"/>
                </a:lnTo>
                <a:lnTo>
                  <a:pt x="3057" y="559"/>
                </a:lnTo>
                <a:lnTo>
                  <a:pt x="3083" y="567"/>
                </a:lnTo>
                <a:lnTo>
                  <a:pt x="3118" y="576"/>
                </a:lnTo>
                <a:lnTo>
                  <a:pt x="3152" y="592"/>
                </a:lnTo>
                <a:lnTo>
                  <a:pt x="3178" y="601"/>
                </a:lnTo>
                <a:lnTo>
                  <a:pt x="3213" y="617"/>
                </a:lnTo>
                <a:lnTo>
                  <a:pt x="3248" y="626"/>
                </a:lnTo>
                <a:lnTo>
                  <a:pt x="3282" y="634"/>
                </a:lnTo>
                <a:lnTo>
                  <a:pt x="3308" y="651"/>
                </a:lnTo>
                <a:lnTo>
                  <a:pt x="3343" y="659"/>
                </a:lnTo>
                <a:lnTo>
                  <a:pt x="3378" y="676"/>
                </a:lnTo>
                <a:lnTo>
                  <a:pt x="3404" y="684"/>
                </a:lnTo>
                <a:lnTo>
                  <a:pt x="3438" y="701"/>
                </a:lnTo>
                <a:lnTo>
                  <a:pt x="3473" y="709"/>
                </a:lnTo>
                <a:lnTo>
                  <a:pt x="3499" y="726"/>
                </a:lnTo>
                <a:lnTo>
                  <a:pt x="3533" y="734"/>
                </a:lnTo>
                <a:lnTo>
                  <a:pt x="3568" y="751"/>
                </a:lnTo>
                <a:lnTo>
                  <a:pt x="3603" y="759"/>
                </a:lnTo>
                <a:lnTo>
                  <a:pt x="3629" y="776"/>
                </a:lnTo>
                <a:lnTo>
                  <a:pt x="3663" y="784"/>
                </a:lnTo>
                <a:lnTo>
                  <a:pt x="3698" y="801"/>
                </a:lnTo>
                <a:lnTo>
                  <a:pt x="3724" y="818"/>
                </a:lnTo>
                <a:lnTo>
                  <a:pt x="3759" y="826"/>
                </a:lnTo>
                <a:lnTo>
                  <a:pt x="3793" y="843"/>
                </a:lnTo>
                <a:lnTo>
                  <a:pt x="3828" y="851"/>
                </a:lnTo>
                <a:lnTo>
                  <a:pt x="3854" y="868"/>
                </a:lnTo>
                <a:lnTo>
                  <a:pt x="3889" y="884"/>
                </a:lnTo>
                <a:lnTo>
                  <a:pt x="3923" y="893"/>
                </a:lnTo>
                <a:lnTo>
                  <a:pt x="3949" y="909"/>
                </a:lnTo>
                <a:lnTo>
                  <a:pt x="3984" y="926"/>
                </a:lnTo>
                <a:lnTo>
                  <a:pt x="4018" y="934"/>
                </a:lnTo>
                <a:lnTo>
                  <a:pt x="4053" y="951"/>
                </a:lnTo>
                <a:lnTo>
                  <a:pt x="4079" y="968"/>
                </a:lnTo>
                <a:lnTo>
                  <a:pt x="4114" y="984"/>
                </a:lnTo>
                <a:lnTo>
                  <a:pt x="4148" y="993"/>
                </a:lnTo>
                <a:lnTo>
                  <a:pt x="4174" y="1009"/>
                </a:lnTo>
                <a:lnTo>
                  <a:pt x="4209" y="1026"/>
                </a:lnTo>
                <a:lnTo>
                  <a:pt x="4244" y="1043"/>
                </a:lnTo>
                <a:lnTo>
                  <a:pt x="4278" y="1059"/>
                </a:lnTo>
                <a:lnTo>
                  <a:pt x="4304" y="1068"/>
                </a:lnTo>
                <a:lnTo>
                  <a:pt x="4339" y="1084"/>
                </a:lnTo>
                <a:lnTo>
                  <a:pt x="4373" y="1101"/>
                </a:lnTo>
                <a:lnTo>
                  <a:pt x="4399" y="1118"/>
                </a:lnTo>
                <a:lnTo>
                  <a:pt x="4434" y="1135"/>
                </a:lnTo>
                <a:lnTo>
                  <a:pt x="4469" y="1151"/>
                </a:lnTo>
                <a:lnTo>
                  <a:pt x="4503" y="1168"/>
                </a:lnTo>
                <a:lnTo>
                  <a:pt x="4529" y="1185"/>
                </a:lnTo>
                <a:lnTo>
                  <a:pt x="4564" y="1201"/>
                </a:lnTo>
                <a:lnTo>
                  <a:pt x="4599" y="1218"/>
                </a:lnTo>
                <a:lnTo>
                  <a:pt x="4625" y="1235"/>
                </a:lnTo>
                <a:lnTo>
                  <a:pt x="4659" y="1243"/>
                </a:lnTo>
                <a:lnTo>
                  <a:pt x="4694" y="1260"/>
                </a:lnTo>
                <a:lnTo>
                  <a:pt x="4729" y="1276"/>
                </a:lnTo>
                <a:lnTo>
                  <a:pt x="4755" y="1293"/>
                </a:lnTo>
                <a:lnTo>
                  <a:pt x="4789" y="1318"/>
                </a:lnTo>
                <a:lnTo>
                  <a:pt x="4824" y="1335"/>
                </a:lnTo>
              </a:path>
            </a:pathLst>
          </a:custGeom>
          <a:noFill/>
          <a:ln w="25400" cap="rnd" cmpd="sng">
            <a:solidFill>
              <a:srgbClr val="FFFF00"/>
            </a:solidFill>
            <a:prstDash val="solid"/>
            <a:round/>
            <a:headEnd type="none" w="sm" len="sm"/>
            <a:tailEnd type="none" w="sm" len="sm"/>
          </a:ln>
        </p:spPr>
        <p:txBody>
          <a:bodyPr/>
          <a:lstStyle/>
          <a:p>
            <a:endParaRPr lang="en-GB"/>
          </a:p>
        </p:txBody>
      </p:sp>
      <p:sp>
        <p:nvSpPr>
          <p:cNvPr id="106552" name="Rectangle 56"/>
          <p:cNvSpPr>
            <a:spLocks noChangeArrowheads="1"/>
          </p:cNvSpPr>
          <p:nvPr/>
        </p:nvSpPr>
        <p:spPr bwMode="auto">
          <a:xfrm>
            <a:off x="677863" y="5100638"/>
            <a:ext cx="438150" cy="366712"/>
          </a:xfrm>
          <a:prstGeom prst="rect">
            <a:avLst/>
          </a:prstGeom>
          <a:noFill/>
          <a:ln w="9525">
            <a:noFill/>
            <a:miter lim="800000"/>
            <a:headEnd/>
            <a:tailEnd/>
          </a:ln>
        </p:spPr>
        <p:txBody>
          <a:bodyPr wrap="none" lIns="92075" tIns="46038" rIns="92075" bIns="46038">
            <a:spAutoFit/>
          </a:bodyPr>
          <a:lstStyle/>
          <a:p>
            <a:pPr eaLnBrk="0" hangingPunct="0"/>
            <a:r>
              <a:rPr lang="en-GB">
                <a:solidFill>
                  <a:schemeClr val="bg1"/>
                </a:solidFill>
              </a:rPr>
              <a:t>65</a:t>
            </a:r>
          </a:p>
        </p:txBody>
      </p:sp>
      <p:sp>
        <p:nvSpPr>
          <p:cNvPr id="106553" name="Rectangle 57"/>
          <p:cNvSpPr>
            <a:spLocks noChangeArrowheads="1"/>
          </p:cNvSpPr>
          <p:nvPr/>
        </p:nvSpPr>
        <p:spPr bwMode="auto">
          <a:xfrm>
            <a:off x="677863" y="4252913"/>
            <a:ext cx="438150" cy="366712"/>
          </a:xfrm>
          <a:prstGeom prst="rect">
            <a:avLst/>
          </a:prstGeom>
          <a:noFill/>
          <a:ln w="9525">
            <a:noFill/>
            <a:miter lim="800000"/>
            <a:headEnd/>
            <a:tailEnd/>
          </a:ln>
        </p:spPr>
        <p:txBody>
          <a:bodyPr wrap="none" lIns="92075" tIns="46038" rIns="92075" bIns="46038">
            <a:spAutoFit/>
          </a:bodyPr>
          <a:lstStyle/>
          <a:p>
            <a:pPr eaLnBrk="0" hangingPunct="0"/>
            <a:r>
              <a:rPr lang="en-GB">
                <a:solidFill>
                  <a:schemeClr val="bg1"/>
                </a:solidFill>
              </a:rPr>
              <a:t>70</a:t>
            </a:r>
          </a:p>
        </p:txBody>
      </p:sp>
      <p:sp>
        <p:nvSpPr>
          <p:cNvPr id="106554" name="Rectangle 58"/>
          <p:cNvSpPr>
            <a:spLocks noChangeArrowheads="1"/>
          </p:cNvSpPr>
          <p:nvPr/>
        </p:nvSpPr>
        <p:spPr bwMode="auto">
          <a:xfrm>
            <a:off x="677863" y="3405188"/>
            <a:ext cx="438150" cy="366712"/>
          </a:xfrm>
          <a:prstGeom prst="rect">
            <a:avLst/>
          </a:prstGeom>
          <a:noFill/>
          <a:ln w="9525">
            <a:noFill/>
            <a:miter lim="800000"/>
            <a:headEnd/>
            <a:tailEnd/>
          </a:ln>
        </p:spPr>
        <p:txBody>
          <a:bodyPr wrap="none" lIns="92075" tIns="46038" rIns="92075" bIns="46038">
            <a:spAutoFit/>
          </a:bodyPr>
          <a:lstStyle/>
          <a:p>
            <a:pPr eaLnBrk="0" hangingPunct="0"/>
            <a:r>
              <a:rPr lang="en-GB">
                <a:solidFill>
                  <a:schemeClr val="bg1"/>
                </a:solidFill>
              </a:rPr>
              <a:t>75</a:t>
            </a:r>
          </a:p>
        </p:txBody>
      </p:sp>
      <p:sp>
        <p:nvSpPr>
          <p:cNvPr id="106555" name="Rectangle 59"/>
          <p:cNvSpPr>
            <a:spLocks noChangeArrowheads="1"/>
          </p:cNvSpPr>
          <p:nvPr/>
        </p:nvSpPr>
        <p:spPr bwMode="auto">
          <a:xfrm>
            <a:off x="677863" y="2557463"/>
            <a:ext cx="438150" cy="366712"/>
          </a:xfrm>
          <a:prstGeom prst="rect">
            <a:avLst/>
          </a:prstGeom>
          <a:noFill/>
          <a:ln w="9525">
            <a:noFill/>
            <a:miter lim="800000"/>
            <a:headEnd/>
            <a:tailEnd/>
          </a:ln>
        </p:spPr>
        <p:txBody>
          <a:bodyPr wrap="none" lIns="92075" tIns="46038" rIns="92075" bIns="46038">
            <a:spAutoFit/>
          </a:bodyPr>
          <a:lstStyle/>
          <a:p>
            <a:pPr eaLnBrk="0" hangingPunct="0"/>
            <a:r>
              <a:rPr lang="en-GB">
                <a:solidFill>
                  <a:schemeClr val="bg1"/>
                </a:solidFill>
              </a:rPr>
              <a:t>80</a:t>
            </a:r>
          </a:p>
        </p:txBody>
      </p:sp>
      <p:sp>
        <p:nvSpPr>
          <p:cNvPr id="106556" name="Rectangle 60"/>
          <p:cNvSpPr>
            <a:spLocks noChangeArrowheads="1"/>
          </p:cNvSpPr>
          <p:nvPr/>
        </p:nvSpPr>
        <p:spPr bwMode="auto">
          <a:xfrm>
            <a:off x="677863" y="1711325"/>
            <a:ext cx="438150" cy="366713"/>
          </a:xfrm>
          <a:prstGeom prst="rect">
            <a:avLst/>
          </a:prstGeom>
          <a:noFill/>
          <a:ln w="9525">
            <a:noFill/>
            <a:miter lim="800000"/>
            <a:headEnd/>
            <a:tailEnd/>
          </a:ln>
        </p:spPr>
        <p:txBody>
          <a:bodyPr wrap="none" lIns="92075" tIns="46038" rIns="92075" bIns="46038">
            <a:spAutoFit/>
          </a:bodyPr>
          <a:lstStyle/>
          <a:p>
            <a:pPr eaLnBrk="0" hangingPunct="0"/>
            <a:r>
              <a:rPr lang="en-GB">
                <a:solidFill>
                  <a:schemeClr val="bg1"/>
                </a:solidFill>
              </a:rPr>
              <a:t>85</a:t>
            </a:r>
          </a:p>
        </p:txBody>
      </p:sp>
      <p:sp>
        <p:nvSpPr>
          <p:cNvPr id="106557" name="Rectangle 61"/>
          <p:cNvSpPr>
            <a:spLocks noChangeArrowheads="1"/>
          </p:cNvSpPr>
          <p:nvPr/>
        </p:nvSpPr>
        <p:spPr bwMode="auto">
          <a:xfrm>
            <a:off x="677863" y="863600"/>
            <a:ext cx="641350" cy="366713"/>
          </a:xfrm>
          <a:prstGeom prst="rect">
            <a:avLst/>
          </a:prstGeom>
          <a:noFill/>
          <a:ln w="9525">
            <a:noFill/>
            <a:miter lim="800000"/>
            <a:headEnd/>
            <a:tailEnd/>
          </a:ln>
        </p:spPr>
        <p:txBody>
          <a:bodyPr wrap="none" lIns="92075" tIns="46038" rIns="92075" bIns="46038">
            <a:spAutoFit/>
          </a:bodyPr>
          <a:lstStyle/>
          <a:p>
            <a:pPr eaLnBrk="0" hangingPunct="0"/>
            <a:r>
              <a:rPr lang="en-GB">
                <a:solidFill>
                  <a:schemeClr val="bg1"/>
                </a:solidFill>
              </a:rPr>
              <a:t>90%</a:t>
            </a:r>
          </a:p>
        </p:txBody>
      </p:sp>
      <p:sp>
        <p:nvSpPr>
          <p:cNvPr id="106558" name="Rectangle 62"/>
          <p:cNvSpPr>
            <a:spLocks noChangeArrowheads="1"/>
          </p:cNvSpPr>
          <p:nvPr/>
        </p:nvSpPr>
        <p:spPr bwMode="auto">
          <a:xfrm>
            <a:off x="1035050" y="5337175"/>
            <a:ext cx="268288" cy="274638"/>
          </a:xfrm>
          <a:prstGeom prst="rect">
            <a:avLst/>
          </a:prstGeom>
          <a:noFill/>
          <a:ln w="9525">
            <a:noFill/>
            <a:miter lim="800000"/>
            <a:headEnd/>
            <a:tailEnd/>
          </a:ln>
        </p:spPr>
        <p:txBody>
          <a:bodyPr wrap="none" lIns="92075" tIns="46038" rIns="92075" bIns="46038">
            <a:spAutoFit/>
          </a:bodyPr>
          <a:lstStyle/>
          <a:p>
            <a:pPr eaLnBrk="0" hangingPunct="0"/>
            <a:r>
              <a:rPr lang="en-GB" sz="1200">
                <a:solidFill>
                  <a:schemeClr val="bg1"/>
                </a:solidFill>
              </a:rPr>
              <a:t>0</a:t>
            </a:r>
          </a:p>
        </p:txBody>
      </p:sp>
      <p:sp>
        <p:nvSpPr>
          <p:cNvPr id="106559" name="Rectangle 63"/>
          <p:cNvSpPr>
            <a:spLocks noChangeArrowheads="1"/>
          </p:cNvSpPr>
          <p:nvPr/>
        </p:nvSpPr>
        <p:spPr bwMode="auto">
          <a:xfrm>
            <a:off x="2492375" y="5337175"/>
            <a:ext cx="522288" cy="336550"/>
          </a:xfrm>
          <a:prstGeom prst="rect">
            <a:avLst/>
          </a:prstGeom>
          <a:noFill/>
          <a:ln w="9525">
            <a:noFill/>
            <a:miter lim="800000"/>
            <a:headEnd/>
            <a:tailEnd/>
          </a:ln>
        </p:spPr>
        <p:txBody>
          <a:bodyPr wrap="none" lIns="92075" tIns="46038" rIns="92075" bIns="46038">
            <a:spAutoFit/>
          </a:bodyPr>
          <a:lstStyle/>
          <a:p>
            <a:pPr eaLnBrk="0" hangingPunct="0"/>
            <a:r>
              <a:rPr lang="en-GB" sz="1600">
                <a:solidFill>
                  <a:schemeClr val="bg1"/>
                </a:solidFill>
              </a:rPr>
              <a:t>500</a:t>
            </a:r>
          </a:p>
        </p:txBody>
      </p:sp>
      <p:sp>
        <p:nvSpPr>
          <p:cNvPr id="106560" name="Rectangle 64"/>
          <p:cNvSpPr>
            <a:spLocks noChangeArrowheads="1"/>
          </p:cNvSpPr>
          <p:nvPr/>
        </p:nvSpPr>
        <p:spPr bwMode="auto">
          <a:xfrm>
            <a:off x="3990975" y="5337175"/>
            <a:ext cx="635000" cy="336550"/>
          </a:xfrm>
          <a:prstGeom prst="rect">
            <a:avLst/>
          </a:prstGeom>
          <a:noFill/>
          <a:ln w="9525">
            <a:noFill/>
            <a:miter lim="800000"/>
            <a:headEnd/>
            <a:tailEnd/>
          </a:ln>
        </p:spPr>
        <p:txBody>
          <a:bodyPr wrap="none" lIns="92075" tIns="46038" rIns="92075" bIns="46038">
            <a:spAutoFit/>
          </a:bodyPr>
          <a:lstStyle/>
          <a:p>
            <a:pPr eaLnBrk="0" hangingPunct="0"/>
            <a:r>
              <a:rPr lang="en-GB" sz="1600">
                <a:solidFill>
                  <a:schemeClr val="bg1"/>
                </a:solidFill>
              </a:rPr>
              <a:t>1000</a:t>
            </a:r>
          </a:p>
        </p:txBody>
      </p:sp>
      <p:sp>
        <p:nvSpPr>
          <p:cNvPr id="106561" name="Rectangle 65"/>
          <p:cNvSpPr>
            <a:spLocks noChangeArrowheads="1"/>
          </p:cNvSpPr>
          <p:nvPr/>
        </p:nvSpPr>
        <p:spPr bwMode="auto">
          <a:xfrm>
            <a:off x="5530850" y="5337175"/>
            <a:ext cx="635000" cy="336550"/>
          </a:xfrm>
          <a:prstGeom prst="rect">
            <a:avLst/>
          </a:prstGeom>
          <a:noFill/>
          <a:ln w="9525">
            <a:noFill/>
            <a:miter lim="800000"/>
            <a:headEnd/>
            <a:tailEnd/>
          </a:ln>
        </p:spPr>
        <p:txBody>
          <a:bodyPr wrap="none" lIns="92075" tIns="46038" rIns="92075" bIns="46038">
            <a:spAutoFit/>
          </a:bodyPr>
          <a:lstStyle/>
          <a:p>
            <a:pPr eaLnBrk="0" hangingPunct="0"/>
            <a:r>
              <a:rPr lang="en-GB" sz="1600">
                <a:solidFill>
                  <a:schemeClr val="bg1"/>
                </a:solidFill>
              </a:rPr>
              <a:t>1500</a:t>
            </a:r>
          </a:p>
        </p:txBody>
      </p:sp>
      <p:sp>
        <p:nvSpPr>
          <p:cNvPr id="106562" name="Rectangle 66"/>
          <p:cNvSpPr>
            <a:spLocks noChangeArrowheads="1"/>
          </p:cNvSpPr>
          <p:nvPr/>
        </p:nvSpPr>
        <p:spPr bwMode="auto">
          <a:xfrm>
            <a:off x="7070725" y="5337175"/>
            <a:ext cx="635000" cy="336550"/>
          </a:xfrm>
          <a:prstGeom prst="rect">
            <a:avLst/>
          </a:prstGeom>
          <a:noFill/>
          <a:ln w="9525">
            <a:noFill/>
            <a:miter lim="800000"/>
            <a:headEnd/>
            <a:tailEnd/>
          </a:ln>
        </p:spPr>
        <p:txBody>
          <a:bodyPr wrap="none" lIns="92075" tIns="46038" rIns="92075" bIns="46038">
            <a:spAutoFit/>
          </a:bodyPr>
          <a:lstStyle/>
          <a:p>
            <a:pPr eaLnBrk="0" hangingPunct="0"/>
            <a:r>
              <a:rPr lang="en-GB" sz="1600">
                <a:solidFill>
                  <a:schemeClr val="bg1"/>
                </a:solidFill>
              </a:rPr>
              <a:t>2000</a:t>
            </a:r>
          </a:p>
        </p:txBody>
      </p:sp>
      <p:sp>
        <p:nvSpPr>
          <p:cNvPr id="106563" name="Rectangle 67"/>
          <p:cNvSpPr>
            <a:spLocks noChangeArrowheads="1"/>
          </p:cNvSpPr>
          <p:nvPr/>
        </p:nvSpPr>
        <p:spPr bwMode="auto">
          <a:xfrm>
            <a:off x="8610600" y="5337175"/>
            <a:ext cx="635000" cy="336550"/>
          </a:xfrm>
          <a:prstGeom prst="rect">
            <a:avLst/>
          </a:prstGeom>
          <a:noFill/>
          <a:ln w="9525">
            <a:noFill/>
            <a:miter lim="800000"/>
            <a:headEnd/>
            <a:tailEnd/>
          </a:ln>
        </p:spPr>
        <p:txBody>
          <a:bodyPr wrap="none" lIns="92075" tIns="46038" rIns="92075" bIns="46038">
            <a:spAutoFit/>
          </a:bodyPr>
          <a:lstStyle/>
          <a:p>
            <a:pPr eaLnBrk="0" hangingPunct="0"/>
            <a:r>
              <a:rPr lang="en-GB" sz="1600">
                <a:solidFill>
                  <a:schemeClr val="bg1"/>
                </a:solidFill>
              </a:rPr>
              <a:t>2500</a:t>
            </a:r>
          </a:p>
        </p:txBody>
      </p:sp>
      <p:sp>
        <p:nvSpPr>
          <p:cNvPr id="389188" name="Rectangle 68"/>
          <p:cNvSpPr>
            <a:spLocks noChangeArrowheads="1"/>
          </p:cNvSpPr>
          <p:nvPr/>
        </p:nvSpPr>
        <p:spPr bwMode="auto">
          <a:xfrm>
            <a:off x="3509963" y="5618163"/>
            <a:ext cx="5122862" cy="579437"/>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3200">
                <a:solidFill>
                  <a:schemeClr val="bg1"/>
                </a:solidFill>
                <a:effectLst>
                  <a:outerShdw blurRad="38100" dist="38100" dir="2700000" algn="tl">
                    <a:srgbClr val="000000"/>
                  </a:outerShdw>
                </a:effectLst>
              </a:rPr>
              <a:t>Time since first scan (days)</a:t>
            </a:r>
          </a:p>
        </p:txBody>
      </p:sp>
      <p:sp>
        <p:nvSpPr>
          <p:cNvPr id="389189" name="Rectangle 69"/>
          <p:cNvSpPr>
            <a:spLocks noChangeArrowheads="1"/>
          </p:cNvSpPr>
          <p:nvPr/>
        </p:nvSpPr>
        <p:spPr bwMode="auto">
          <a:xfrm rot="16200000">
            <a:off x="-1388268" y="3329781"/>
            <a:ext cx="3816350" cy="579437"/>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3200">
                <a:solidFill>
                  <a:schemeClr val="bg1"/>
                </a:solidFill>
                <a:effectLst>
                  <a:outerShdw blurRad="38100" dist="38100" dir="2700000" algn="tl">
                    <a:srgbClr val="000000"/>
                  </a:outerShdw>
                </a:effectLst>
              </a:rPr>
              <a:t>Brain Volume /  TIV </a:t>
            </a:r>
          </a:p>
        </p:txBody>
      </p:sp>
      <p:sp>
        <p:nvSpPr>
          <p:cNvPr id="389190" name="Rectangle 70"/>
          <p:cNvSpPr>
            <a:spLocks noChangeArrowheads="1"/>
          </p:cNvSpPr>
          <p:nvPr/>
        </p:nvSpPr>
        <p:spPr bwMode="auto">
          <a:xfrm>
            <a:off x="3429000" y="3048000"/>
            <a:ext cx="1624013" cy="457200"/>
          </a:xfrm>
          <a:prstGeom prst="rect">
            <a:avLst/>
          </a:prstGeom>
          <a:noFill/>
          <a:ln w="9525">
            <a:noFill/>
            <a:miter lim="800000"/>
            <a:headEnd/>
            <a:tailEnd/>
          </a:ln>
          <a:effectLst/>
        </p:spPr>
        <p:txBody>
          <a:bodyPr wrap="none" lIns="92075" tIns="46038" rIns="92075" bIns="46038">
            <a:spAutoFit/>
          </a:bodyPr>
          <a:lstStyle/>
          <a:p>
            <a:pPr defTabSz="762000" eaLnBrk="0" hangingPunct="0">
              <a:defRPr/>
            </a:pPr>
            <a:r>
              <a:rPr lang="en-GB" sz="2400">
                <a:solidFill>
                  <a:schemeClr val="bg1"/>
                </a:solidFill>
                <a:effectLst>
                  <a:outerShdw blurRad="38100" dist="38100" dir="2700000" algn="tl">
                    <a:srgbClr val="000000"/>
                  </a:outerShdw>
                </a:effectLst>
              </a:rPr>
              <a:t>Symptoms</a:t>
            </a:r>
          </a:p>
        </p:txBody>
      </p:sp>
      <p:sp>
        <p:nvSpPr>
          <p:cNvPr id="106567" name="Line 71"/>
          <p:cNvSpPr>
            <a:spLocks noChangeShapeType="1"/>
          </p:cNvSpPr>
          <p:nvPr/>
        </p:nvSpPr>
        <p:spPr bwMode="auto">
          <a:xfrm flipV="1">
            <a:off x="4618038" y="2514600"/>
            <a:ext cx="0" cy="609600"/>
          </a:xfrm>
          <a:prstGeom prst="line">
            <a:avLst/>
          </a:prstGeom>
          <a:noFill/>
          <a:ln w="12700">
            <a:solidFill>
              <a:schemeClr val="tx1"/>
            </a:solidFill>
            <a:round/>
            <a:headEnd type="none" w="sm" len="sm"/>
            <a:tailEnd type="stealth" w="med" len="lg"/>
          </a:ln>
        </p:spPr>
        <p:txBody>
          <a:bodyPr/>
          <a:lstStyle/>
          <a:p>
            <a:endParaRPr lang="en-GB"/>
          </a:p>
        </p:txBody>
      </p:sp>
      <p:sp>
        <p:nvSpPr>
          <p:cNvPr id="106568" name="Line 72"/>
          <p:cNvSpPr>
            <a:spLocks noChangeShapeType="1"/>
          </p:cNvSpPr>
          <p:nvPr/>
        </p:nvSpPr>
        <p:spPr bwMode="auto">
          <a:xfrm>
            <a:off x="1176338" y="1589088"/>
            <a:ext cx="7186612" cy="1587"/>
          </a:xfrm>
          <a:prstGeom prst="line">
            <a:avLst/>
          </a:prstGeom>
          <a:noFill/>
          <a:ln w="12700">
            <a:solidFill>
              <a:schemeClr val="bg1"/>
            </a:solidFill>
            <a:round/>
            <a:headEnd type="none" w="sm" len="sm"/>
            <a:tailEnd type="none" w="sm" len="sm"/>
          </a:ln>
        </p:spPr>
        <p:txBody>
          <a:bodyPr/>
          <a:lstStyle/>
          <a:p>
            <a:endParaRPr lang="en-GB"/>
          </a:p>
        </p:txBody>
      </p:sp>
      <p:sp>
        <p:nvSpPr>
          <p:cNvPr id="106569" name="Line 73"/>
          <p:cNvSpPr>
            <a:spLocks noChangeShapeType="1"/>
          </p:cNvSpPr>
          <p:nvPr/>
        </p:nvSpPr>
        <p:spPr bwMode="auto">
          <a:xfrm flipV="1">
            <a:off x="1176338" y="2247900"/>
            <a:ext cx="7167562" cy="4763"/>
          </a:xfrm>
          <a:prstGeom prst="line">
            <a:avLst/>
          </a:prstGeom>
          <a:noFill/>
          <a:ln w="12700">
            <a:solidFill>
              <a:schemeClr val="bg1"/>
            </a:solidFill>
            <a:round/>
            <a:headEnd type="none" w="sm" len="sm"/>
            <a:tailEnd type="none" w="sm" len="sm"/>
          </a:ln>
        </p:spPr>
        <p:txBody>
          <a:bodyPr/>
          <a:lstStyle/>
          <a:p>
            <a:endParaRPr lang="en-GB"/>
          </a:p>
        </p:txBody>
      </p:sp>
      <p:sp>
        <p:nvSpPr>
          <p:cNvPr id="106570" name="Rectangle 74"/>
          <p:cNvSpPr>
            <a:spLocks noChangeArrowheads="1"/>
          </p:cNvSpPr>
          <p:nvPr/>
        </p:nvSpPr>
        <p:spPr bwMode="auto">
          <a:xfrm>
            <a:off x="5981700" y="1762125"/>
            <a:ext cx="2238375" cy="336550"/>
          </a:xfrm>
          <a:prstGeom prst="rect">
            <a:avLst/>
          </a:prstGeom>
          <a:noFill/>
          <a:ln w="9525">
            <a:noFill/>
            <a:miter lim="800000"/>
            <a:headEnd/>
            <a:tailEnd/>
          </a:ln>
        </p:spPr>
        <p:txBody>
          <a:bodyPr lIns="92075" tIns="46038" rIns="92075" bIns="46038">
            <a:spAutoFit/>
          </a:bodyPr>
          <a:lstStyle/>
          <a:p>
            <a:pPr defTabSz="762000" eaLnBrk="0" hangingPunct="0">
              <a:spcBef>
                <a:spcPct val="50000"/>
              </a:spcBef>
            </a:pPr>
            <a:r>
              <a:rPr lang="en-GB" sz="1600">
                <a:solidFill>
                  <a:schemeClr val="bg1"/>
                </a:solidFill>
                <a:latin typeface="Times New Roman" pitchFamily="18" charset="0"/>
              </a:rPr>
              <a:t>Normal range: 95%CI</a:t>
            </a:r>
          </a:p>
        </p:txBody>
      </p:sp>
      <p:sp>
        <p:nvSpPr>
          <p:cNvPr id="106571" name="Line 75"/>
          <p:cNvSpPr>
            <a:spLocks noChangeShapeType="1"/>
          </p:cNvSpPr>
          <p:nvPr/>
        </p:nvSpPr>
        <p:spPr bwMode="auto">
          <a:xfrm>
            <a:off x="8048625" y="1657350"/>
            <a:ext cx="0" cy="466725"/>
          </a:xfrm>
          <a:prstGeom prst="line">
            <a:avLst/>
          </a:prstGeom>
          <a:noFill/>
          <a:ln w="12700">
            <a:solidFill>
              <a:schemeClr val="tx1"/>
            </a:solidFill>
            <a:round/>
            <a:headEnd type="stealth" w="med" len="lg"/>
            <a:tailEnd type="stealth" w="med" len="lg"/>
          </a:ln>
        </p:spPr>
        <p:txBody>
          <a:bodyPr/>
          <a:lstStyle/>
          <a:p>
            <a:endParaRPr lang="en-GB"/>
          </a:p>
        </p:txBody>
      </p:sp>
      <p:sp>
        <p:nvSpPr>
          <p:cNvPr id="106572" name="Text Box 76"/>
          <p:cNvSpPr txBox="1">
            <a:spLocks noChangeArrowheads="1"/>
          </p:cNvSpPr>
          <p:nvPr/>
        </p:nvSpPr>
        <p:spPr bwMode="auto">
          <a:xfrm>
            <a:off x="2133600" y="152400"/>
            <a:ext cx="6092825" cy="1158875"/>
          </a:xfrm>
          <a:prstGeom prst="rect">
            <a:avLst/>
          </a:prstGeom>
          <a:noFill/>
          <a:ln w="12700">
            <a:noFill/>
            <a:miter lim="800000"/>
            <a:headEnd type="none" w="sm" len="sm"/>
            <a:tailEnd type="none" w="sm" len="sm"/>
          </a:ln>
        </p:spPr>
        <p:txBody>
          <a:bodyPr wrap="none">
            <a:spAutoFit/>
          </a:bodyPr>
          <a:lstStyle/>
          <a:p>
            <a:pPr eaLnBrk="0" hangingPunct="0"/>
            <a:r>
              <a:rPr lang="en-GB" sz="3500" b="1">
                <a:solidFill>
                  <a:schemeClr val="bg1"/>
                </a:solidFill>
              </a:rPr>
              <a:t>Presymptomatic AD: </a:t>
            </a:r>
          </a:p>
          <a:p>
            <a:pPr eaLnBrk="0" hangingPunct="0"/>
            <a:r>
              <a:rPr lang="en-GB" sz="3500" b="1">
                <a:solidFill>
                  <a:schemeClr val="bg1"/>
                </a:solidFill>
              </a:rPr>
              <a:t>atrophy precedes diagnosis</a:t>
            </a:r>
          </a:p>
        </p:txBody>
      </p:sp>
      <p:sp>
        <p:nvSpPr>
          <p:cNvPr id="389197" name="Rectangle 77"/>
          <p:cNvSpPr>
            <a:spLocks noChangeArrowheads="1"/>
          </p:cNvSpPr>
          <p:nvPr/>
        </p:nvSpPr>
        <p:spPr bwMode="auto">
          <a:xfrm>
            <a:off x="4951413" y="3581400"/>
            <a:ext cx="1525587" cy="457200"/>
          </a:xfrm>
          <a:prstGeom prst="rect">
            <a:avLst/>
          </a:prstGeom>
          <a:noFill/>
          <a:ln w="9525">
            <a:noFill/>
            <a:miter lim="800000"/>
            <a:headEnd/>
            <a:tailEnd/>
          </a:ln>
          <a:effectLst/>
        </p:spPr>
        <p:txBody>
          <a:bodyPr wrap="none" lIns="92075" tIns="46038" rIns="92075" bIns="46038">
            <a:spAutoFit/>
          </a:bodyPr>
          <a:lstStyle/>
          <a:p>
            <a:pPr defTabSz="762000" eaLnBrk="0" hangingPunct="0">
              <a:defRPr/>
            </a:pPr>
            <a:r>
              <a:rPr lang="en-GB" sz="2400">
                <a:solidFill>
                  <a:schemeClr val="bg1"/>
                </a:solidFill>
                <a:effectLst>
                  <a:outerShdw blurRad="38100" dist="38100" dir="2700000" algn="tl">
                    <a:srgbClr val="000000"/>
                  </a:outerShdw>
                </a:effectLst>
              </a:rPr>
              <a:t>Diagnosis</a:t>
            </a:r>
          </a:p>
        </p:txBody>
      </p:sp>
      <p:sp>
        <p:nvSpPr>
          <p:cNvPr id="106574" name="Line 78"/>
          <p:cNvSpPr>
            <a:spLocks noChangeShapeType="1"/>
          </p:cNvSpPr>
          <p:nvPr/>
        </p:nvSpPr>
        <p:spPr bwMode="auto">
          <a:xfrm flipV="1">
            <a:off x="5562600" y="3048000"/>
            <a:ext cx="0" cy="609600"/>
          </a:xfrm>
          <a:prstGeom prst="line">
            <a:avLst/>
          </a:prstGeom>
          <a:noFill/>
          <a:ln w="12700">
            <a:solidFill>
              <a:schemeClr val="tx1"/>
            </a:solidFill>
            <a:round/>
            <a:headEnd type="none" w="sm" len="sm"/>
            <a:tailEnd type="stealth" w="med" len="lg"/>
          </a:ln>
        </p:spPr>
        <p:txBody>
          <a:bodyPr/>
          <a:lstStyle/>
          <a:p>
            <a:endParaRPr lang="en-GB"/>
          </a:p>
        </p:txBody>
      </p:sp>
      <p:sp>
        <p:nvSpPr>
          <p:cNvPr id="106575" name="Text Box 79"/>
          <p:cNvSpPr txBox="1">
            <a:spLocks noChangeArrowheads="1"/>
          </p:cNvSpPr>
          <p:nvPr/>
        </p:nvSpPr>
        <p:spPr bwMode="auto">
          <a:xfrm>
            <a:off x="4267200" y="6400800"/>
            <a:ext cx="4876800" cy="457200"/>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GB" sz="2400">
                <a:solidFill>
                  <a:schemeClr val="bg1"/>
                </a:solidFill>
                <a:latin typeface="Times New Roman" pitchFamily="18" charset="0"/>
              </a:rPr>
              <a:t>Measured using BSI – Fox et al 2001</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pPr>
              <a:defRPr/>
            </a:pPr>
            <a:r>
              <a:rPr lang="en-GB" u="sng" dirty="0" smtClean="0"/>
              <a:t>Dementia</a:t>
            </a:r>
            <a:r>
              <a:rPr lang="en-GB" dirty="0" smtClean="0"/>
              <a:t> Strategy</a:t>
            </a:r>
            <a:br>
              <a:rPr lang="en-GB" dirty="0" smtClean="0"/>
            </a:br>
            <a:r>
              <a:rPr lang="en-GB" sz="2000" b="1" dirty="0" smtClean="0"/>
              <a:t>Living well with dementia: A National Dementia Strategy - 2009</a:t>
            </a:r>
            <a:endParaRPr lang="en-GB" dirty="0" smtClean="0"/>
          </a:p>
        </p:txBody>
      </p:sp>
      <p:sp>
        <p:nvSpPr>
          <p:cNvPr id="391171" name="Rectangle 3"/>
          <p:cNvSpPr>
            <a:spLocks noGrp="1" noChangeArrowheads="1"/>
          </p:cNvSpPr>
          <p:nvPr>
            <p:ph type="body" idx="1"/>
          </p:nvPr>
        </p:nvSpPr>
        <p:spPr>
          <a:xfrm>
            <a:off x="395536" y="1772816"/>
            <a:ext cx="8382000" cy="3963144"/>
          </a:xfrm>
        </p:spPr>
        <p:txBody>
          <a:bodyPr/>
          <a:lstStyle/>
          <a:p>
            <a:pPr>
              <a:defRPr/>
            </a:pPr>
            <a:r>
              <a:rPr lang="en-GB" sz="2400" dirty="0" smtClean="0"/>
              <a:t>Too late!</a:t>
            </a:r>
          </a:p>
          <a:p>
            <a:pPr>
              <a:defRPr/>
            </a:pPr>
            <a:endParaRPr lang="en-GB" sz="2400" dirty="0" smtClean="0"/>
          </a:p>
          <a:p>
            <a:pPr>
              <a:defRPr/>
            </a:pPr>
            <a:r>
              <a:rPr lang="en-GB" sz="2400" dirty="0" smtClean="0"/>
              <a:t>Must make distinction between Alzheimer’s disease and Alzheimer’s dementia.</a:t>
            </a:r>
          </a:p>
          <a:p>
            <a:pPr>
              <a:defRPr/>
            </a:pPr>
            <a:endParaRPr lang="en-GB" sz="2400" dirty="0" smtClean="0"/>
          </a:p>
          <a:p>
            <a:pPr>
              <a:defRPr/>
            </a:pPr>
            <a:r>
              <a:rPr lang="en-GB" sz="2400" dirty="0" smtClean="0"/>
              <a:t>Strategy focussed almost entirely on prevalent cases.</a:t>
            </a:r>
          </a:p>
          <a:p>
            <a:pPr>
              <a:defRPr/>
            </a:pPr>
            <a:endParaRPr lang="en-GB" sz="2400" dirty="0" smtClean="0"/>
          </a:p>
          <a:p>
            <a:pPr>
              <a:defRPr/>
            </a:pPr>
            <a:r>
              <a:rPr lang="en-GB" sz="2400" dirty="0" smtClean="0"/>
              <a:t>What strategy is being considered for incident cases and early detection?</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pPr>
              <a:defRPr/>
            </a:pPr>
            <a:r>
              <a:rPr lang="en-GB" smtClean="0"/>
              <a:t>Three Themes</a:t>
            </a:r>
          </a:p>
        </p:txBody>
      </p:sp>
      <p:sp>
        <p:nvSpPr>
          <p:cNvPr id="393219" name="Rectangle 3"/>
          <p:cNvSpPr>
            <a:spLocks noGrp="1" noChangeArrowheads="1"/>
          </p:cNvSpPr>
          <p:nvPr>
            <p:ph type="body" idx="1"/>
          </p:nvPr>
        </p:nvSpPr>
        <p:spPr/>
        <p:txBody>
          <a:bodyPr/>
          <a:lstStyle/>
          <a:p>
            <a:pPr>
              <a:defRPr/>
            </a:pPr>
            <a:r>
              <a:rPr lang="en-GB" smtClean="0"/>
              <a:t>Improving public and professional awareness</a:t>
            </a:r>
          </a:p>
          <a:p>
            <a:pPr>
              <a:defRPr/>
            </a:pPr>
            <a:endParaRPr lang="en-GB" smtClean="0"/>
          </a:p>
          <a:p>
            <a:pPr>
              <a:defRPr/>
            </a:pPr>
            <a:r>
              <a:rPr lang="en-GB" u="sng" smtClean="0"/>
              <a:t>Early diagnosis</a:t>
            </a:r>
            <a:r>
              <a:rPr lang="en-GB" smtClean="0"/>
              <a:t> and intervention</a:t>
            </a:r>
          </a:p>
          <a:p>
            <a:pPr>
              <a:defRPr/>
            </a:pPr>
            <a:endParaRPr lang="en-GB" smtClean="0"/>
          </a:p>
          <a:p>
            <a:pPr>
              <a:defRPr/>
            </a:pPr>
            <a:r>
              <a:rPr lang="en-GB" smtClean="0"/>
              <a:t>High quality care and support</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shadeToTitle="1">
        <a:solidFill>
          <a:schemeClr val="accent1">
            <a:lumMod val="75000"/>
          </a:schemeClr>
        </a:solidFill>
        <a:effectLst/>
      </p:bgPr>
    </p:bg>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395288" y="692150"/>
            <a:ext cx="8424862" cy="50419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9571" name="Line 3"/>
          <p:cNvSpPr>
            <a:spLocks noChangeShapeType="1"/>
          </p:cNvSpPr>
          <p:nvPr/>
        </p:nvSpPr>
        <p:spPr bwMode="auto">
          <a:xfrm>
            <a:off x="755650" y="1125538"/>
            <a:ext cx="0" cy="4175125"/>
          </a:xfrm>
          <a:prstGeom prst="line">
            <a:avLst/>
          </a:prstGeom>
          <a:noFill/>
          <a:ln w="9525">
            <a:solidFill>
              <a:schemeClr val="tx1"/>
            </a:solidFill>
            <a:round/>
            <a:headEnd/>
            <a:tailEnd/>
          </a:ln>
        </p:spPr>
        <p:txBody>
          <a:bodyPr/>
          <a:lstStyle/>
          <a:p>
            <a:endParaRPr lang="en-GB"/>
          </a:p>
        </p:txBody>
      </p:sp>
      <p:sp>
        <p:nvSpPr>
          <p:cNvPr id="109572" name="Line 4"/>
          <p:cNvSpPr>
            <a:spLocks noChangeShapeType="1"/>
          </p:cNvSpPr>
          <p:nvPr/>
        </p:nvSpPr>
        <p:spPr bwMode="auto">
          <a:xfrm>
            <a:off x="755650" y="5300663"/>
            <a:ext cx="7704138" cy="0"/>
          </a:xfrm>
          <a:prstGeom prst="line">
            <a:avLst/>
          </a:prstGeom>
          <a:noFill/>
          <a:ln w="9525">
            <a:solidFill>
              <a:schemeClr val="tx1"/>
            </a:solidFill>
            <a:round/>
            <a:headEnd/>
            <a:tailEnd/>
          </a:ln>
        </p:spPr>
        <p:txBody>
          <a:bodyPr/>
          <a:lstStyle/>
          <a:p>
            <a:endParaRPr lang="en-GB"/>
          </a:p>
        </p:txBody>
      </p:sp>
      <p:sp>
        <p:nvSpPr>
          <p:cNvPr id="109573" name="Freeform 5"/>
          <p:cNvSpPr>
            <a:spLocks/>
          </p:cNvSpPr>
          <p:nvPr/>
        </p:nvSpPr>
        <p:spPr bwMode="auto">
          <a:xfrm>
            <a:off x="827088" y="2193925"/>
            <a:ext cx="7345362" cy="2566988"/>
          </a:xfrm>
          <a:custGeom>
            <a:avLst/>
            <a:gdLst>
              <a:gd name="T0" fmla="*/ 0 w 4627"/>
              <a:gd name="T1" fmla="*/ 1594 h 1617"/>
              <a:gd name="T2" fmla="*/ 953 w 4627"/>
              <a:gd name="T3" fmla="*/ 1594 h 1617"/>
              <a:gd name="T4" fmla="*/ 1452 w 4627"/>
              <a:gd name="T5" fmla="*/ 1458 h 1617"/>
              <a:gd name="T6" fmla="*/ 1905 w 4627"/>
              <a:gd name="T7" fmla="*/ 1141 h 1617"/>
              <a:gd name="T8" fmla="*/ 2223 w 4627"/>
              <a:gd name="T9" fmla="*/ 869 h 1617"/>
              <a:gd name="T10" fmla="*/ 2540 w 4627"/>
              <a:gd name="T11" fmla="*/ 597 h 1617"/>
              <a:gd name="T12" fmla="*/ 2813 w 4627"/>
              <a:gd name="T13" fmla="*/ 370 h 1617"/>
              <a:gd name="T14" fmla="*/ 3312 w 4627"/>
              <a:gd name="T15" fmla="*/ 143 h 1617"/>
              <a:gd name="T16" fmla="*/ 3720 w 4627"/>
              <a:gd name="T17" fmla="*/ 52 h 1617"/>
              <a:gd name="T18" fmla="*/ 4128 w 4627"/>
              <a:gd name="T19" fmla="*/ 7 h 1617"/>
              <a:gd name="T20" fmla="*/ 4627 w 4627"/>
              <a:gd name="T21" fmla="*/ 7 h 16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27"/>
              <a:gd name="T34" fmla="*/ 0 h 1617"/>
              <a:gd name="T35" fmla="*/ 4627 w 4627"/>
              <a:gd name="T36" fmla="*/ 1617 h 16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27" h="1617">
                <a:moveTo>
                  <a:pt x="0" y="1594"/>
                </a:moveTo>
                <a:cubicBezTo>
                  <a:pt x="355" y="1605"/>
                  <a:pt x="711" y="1617"/>
                  <a:pt x="953" y="1594"/>
                </a:cubicBezTo>
                <a:cubicBezTo>
                  <a:pt x="1195" y="1571"/>
                  <a:pt x="1293" y="1534"/>
                  <a:pt x="1452" y="1458"/>
                </a:cubicBezTo>
                <a:cubicBezTo>
                  <a:pt x="1611" y="1382"/>
                  <a:pt x="1777" y="1239"/>
                  <a:pt x="1905" y="1141"/>
                </a:cubicBezTo>
                <a:cubicBezTo>
                  <a:pt x="2033" y="1043"/>
                  <a:pt x="2117" y="960"/>
                  <a:pt x="2223" y="869"/>
                </a:cubicBezTo>
                <a:cubicBezTo>
                  <a:pt x="2329" y="778"/>
                  <a:pt x="2442" y="680"/>
                  <a:pt x="2540" y="597"/>
                </a:cubicBezTo>
                <a:cubicBezTo>
                  <a:pt x="2638" y="514"/>
                  <a:pt x="2684" y="446"/>
                  <a:pt x="2813" y="370"/>
                </a:cubicBezTo>
                <a:cubicBezTo>
                  <a:pt x="2942" y="294"/>
                  <a:pt x="3161" y="196"/>
                  <a:pt x="3312" y="143"/>
                </a:cubicBezTo>
                <a:cubicBezTo>
                  <a:pt x="3463" y="90"/>
                  <a:pt x="3584" y="75"/>
                  <a:pt x="3720" y="52"/>
                </a:cubicBezTo>
                <a:cubicBezTo>
                  <a:pt x="3856" y="29"/>
                  <a:pt x="3977" y="14"/>
                  <a:pt x="4128" y="7"/>
                </a:cubicBezTo>
                <a:cubicBezTo>
                  <a:pt x="4279" y="0"/>
                  <a:pt x="4453" y="3"/>
                  <a:pt x="4627" y="7"/>
                </a:cubicBezTo>
              </a:path>
            </a:pathLst>
          </a:custGeom>
          <a:noFill/>
          <a:ln w="19050">
            <a:solidFill>
              <a:srgbClr val="FF0000"/>
            </a:solidFill>
            <a:round/>
            <a:headEnd/>
            <a:tailEnd/>
          </a:ln>
        </p:spPr>
        <p:txBody>
          <a:bodyPr/>
          <a:lstStyle/>
          <a:p>
            <a:endParaRPr lang="en-GB"/>
          </a:p>
        </p:txBody>
      </p:sp>
      <p:sp>
        <p:nvSpPr>
          <p:cNvPr id="109574" name="Freeform 6"/>
          <p:cNvSpPr>
            <a:spLocks/>
          </p:cNvSpPr>
          <p:nvPr/>
        </p:nvSpPr>
        <p:spPr bwMode="auto">
          <a:xfrm>
            <a:off x="827088" y="1184275"/>
            <a:ext cx="7189787" cy="3163888"/>
          </a:xfrm>
          <a:custGeom>
            <a:avLst/>
            <a:gdLst>
              <a:gd name="T0" fmla="*/ 0 w 4529"/>
              <a:gd name="T1" fmla="*/ 8 h 1993"/>
              <a:gd name="T2" fmla="*/ 1225 w 4529"/>
              <a:gd name="T3" fmla="*/ 8 h 1993"/>
              <a:gd name="T4" fmla="*/ 2178 w 4529"/>
              <a:gd name="T5" fmla="*/ 53 h 1993"/>
              <a:gd name="T6" fmla="*/ 3175 w 4529"/>
              <a:gd name="T7" fmla="*/ 144 h 1993"/>
              <a:gd name="T8" fmla="*/ 3720 w 4529"/>
              <a:gd name="T9" fmla="*/ 280 h 1993"/>
              <a:gd name="T10" fmla="*/ 4083 w 4529"/>
              <a:gd name="T11" fmla="*/ 552 h 1993"/>
              <a:gd name="T12" fmla="*/ 4264 w 4529"/>
              <a:gd name="T13" fmla="*/ 915 h 1993"/>
              <a:gd name="T14" fmla="*/ 4529 w 4529"/>
              <a:gd name="T15" fmla="*/ 1993 h 1993"/>
              <a:gd name="T16" fmla="*/ 0 60000 65536"/>
              <a:gd name="T17" fmla="*/ 0 60000 65536"/>
              <a:gd name="T18" fmla="*/ 0 60000 65536"/>
              <a:gd name="T19" fmla="*/ 0 60000 65536"/>
              <a:gd name="T20" fmla="*/ 0 60000 65536"/>
              <a:gd name="T21" fmla="*/ 0 60000 65536"/>
              <a:gd name="T22" fmla="*/ 0 60000 65536"/>
              <a:gd name="T23" fmla="*/ 0 60000 65536"/>
              <a:gd name="T24" fmla="*/ 0 w 4529"/>
              <a:gd name="T25" fmla="*/ 0 h 1993"/>
              <a:gd name="T26" fmla="*/ 4529 w 4529"/>
              <a:gd name="T27" fmla="*/ 1993 h 19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29" h="1993">
                <a:moveTo>
                  <a:pt x="0" y="8"/>
                </a:moveTo>
                <a:cubicBezTo>
                  <a:pt x="431" y="4"/>
                  <a:pt x="862" y="0"/>
                  <a:pt x="1225" y="8"/>
                </a:cubicBezTo>
                <a:cubicBezTo>
                  <a:pt x="1588" y="16"/>
                  <a:pt x="1853" y="30"/>
                  <a:pt x="2178" y="53"/>
                </a:cubicBezTo>
                <a:cubicBezTo>
                  <a:pt x="2503" y="76"/>
                  <a:pt x="2918" y="106"/>
                  <a:pt x="3175" y="144"/>
                </a:cubicBezTo>
                <a:cubicBezTo>
                  <a:pt x="3432" y="182"/>
                  <a:pt x="3569" y="212"/>
                  <a:pt x="3720" y="280"/>
                </a:cubicBezTo>
                <a:cubicBezTo>
                  <a:pt x="3871" y="348"/>
                  <a:pt x="3992" y="446"/>
                  <a:pt x="4083" y="552"/>
                </a:cubicBezTo>
                <a:cubicBezTo>
                  <a:pt x="4174" y="658"/>
                  <a:pt x="4190" y="675"/>
                  <a:pt x="4264" y="915"/>
                </a:cubicBezTo>
                <a:cubicBezTo>
                  <a:pt x="4338" y="1155"/>
                  <a:pt x="4474" y="1769"/>
                  <a:pt x="4529" y="1993"/>
                </a:cubicBezTo>
              </a:path>
            </a:pathLst>
          </a:custGeom>
          <a:noFill/>
          <a:ln w="19050">
            <a:solidFill>
              <a:srgbClr val="003366"/>
            </a:solidFill>
            <a:round/>
            <a:headEnd/>
            <a:tailEnd/>
          </a:ln>
        </p:spPr>
        <p:txBody>
          <a:bodyPr/>
          <a:lstStyle/>
          <a:p>
            <a:endParaRPr lang="en-GB"/>
          </a:p>
        </p:txBody>
      </p:sp>
      <p:sp>
        <p:nvSpPr>
          <p:cNvPr id="109575" name="Text Box 7"/>
          <p:cNvSpPr txBox="1">
            <a:spLocks noChangeArrowheads="1"/>
          </p:cNvSpPr>
          <p:nvPr/>
        </p:nvSpPr>
        <p:spPr bwMode="auto">
          <a:xfrm>
            <a:off x="827088" y="836613"/>
            <a:ext cx="2160587" cy="336550"/>
          </a:xfrm>
          <a:prstGeom prst="rect">
            <a:avLst/>
          </a:prstGeom>
          <a:noFill/>
          <a:ln w="9525">
            <a:noFill/>
            <a:miter lim="800000"/>
            <a:headEnd/>
            <a:tailEnd/>
          </a:ln>
        </p:spPr>
        <p:txBody>
          <a:bodyPr>
            <a:spAutoFit/>
          </a:bodyPr>
          <a:lstStyle/>
          <a:p>
            <a:pPr>
              <a:spcBef>
                <a:spcPct val="50000"/>
              </a:spcBef>
            </a:pPr>
            <a:r>
              <a:rPr lang="en-GB" sz="1600">
                <a:solidFill>
                  <a:srgbClr val="003264"/>
                </a:solidFill>
              </a:rPr>
              <a:t>Clinical Changes</a:t>
            </a:r>
          </a:p>
        </p:txBody>
      </p:sp>
      <p:sp>
        <p:nvSpPr>
          <p:cNvPr id="109576" name="Text Box 8"/>
          <p:cNvSpPr txBox="1">
            <a:spLocks noChangeArrowheads="1"/>
          </p:cNvSpPr>
          <p:nvPr/>
        </p:nvSpPr>
        <p:spPr bwMode="auto">
          <a:xfrm>
            <a:off x="827088" y="4868863"/>
            <a:ext cx="2160587" cy="336550"/>
          </a:xfrm>
          <a:prstGeom prst="rect">
            <a:avLst/>
          </a:prstGeom>
          <a:noFill/>
          <a:ln w="9525">
            <a:noFill/>
            <a:miter lim="800000"/>
            <a:headEnd/>
            <a:tailEnd/>
          </a:ln>
        </p:spPr>
        <p:txBody>
          <a:bodyPr>
            <a:spAutoFit/>
          </a:bodyPr>
          <a:lstStyle/>
          <a:p>
            <a:pPr>
              <a:spcBef>
                <a:spcPct val="50000"/>
              </a:spcBef>
            </a:pPr>
            <a:r>
              <a:rPr lang="en-GB" sz="1600">
                <a:solidFill>
                  <a:srgbClr val="FF0000"/>
                </a:solidFill>
              </a:rPr>
              <a:t>Disease</a:t>
            </a:r>
          </a:p>
        </p:txBody>
      </p:sp>
      <p:sp>
        <p:nvSpPr>
          <p:cNvPr id="109577" name="Rectangle 9"/>
          <p:cNvSpPr>
            <a:spLocks noChangeArrowheads="1"/>
          </p:cNvSpPr>
          <p:nvPr/>
        </p:nvSpPr>
        <p:spPr bwMode="auto">
          <a:xfrm>
            <a:off x="900113" y="1412875"/>
            <a:ext cx="1727200" cy="3168650"/>
          </a:xfrm>
          <a:prstGeom prst="rect">
            <a:avLst/>
          </a:prstGeom>
          <a:solidFill>
            <a:schemeClr val="accent1"/>
          </a:solidFill>
          <a:ln w="9525">
            <a:solidFill>
              <a:schemeClr val="tx1"/>
            </a:solidFill>
            <a:miter lim="800000"/>
            <a:headEnd/>
            <a:tailEnd/>
          </a:ln>
        </p:spPr>
        <p:txBody>
          <a:bodyPr wrap="none" anchor="ctr"/>
          <a:lstStyle/>
          <a:p>
            <a:pPr algn="ctr"/>
            <a:r>
              <a:rPr lang="en-GB"/>
              <a:t>Normal</a:t>
            </a:r>
          </a:p>
        </p:txBody>
      </p:sp>
      <p:sp>
        <p:nvSpPr>
          <p:cNvPr id="109578" name="Rectangle 10"/>
          <p:cNvSpPr>
            <a:spLocks noChangeArrowheads="1"/>
          </p:cNvSpPr>
          <p:nvPr/>
        </p:nvSpPr>
        <p:spPr bwMode="auto">
          <a:xfrm>
            <a:off x="2627313" y="1412875"/>
            <a:ext cx="1727200" cy="3168650"/>
          </a:xfrm>
          <a:prstGeom prst="rect">
            <a:avLst/>
          </a:prstGeom>
          <a:noFill/>
          <a:ln w="9525">
            <a:solidFill>
              <a:schemeClr val="tx1"/>
            </a:solidFill>
            <a:miter lim="800000"/>
            <a:headEnd/>
            <a:tailEnd/>
          </a:ln>
        </p:spPr>
        <p:txBody>
          <a:bodyPr wrap="none" anchor="ctr"/>
          <a:lstStyle/>
          <a:p>
            <a:pPr algn="ctr"/>
            <a:r>
              <a:rPr lang="en-GB"/>
              <a:t>At Risk</a:t>
            </a:r>
          </a:p>
        </p:txBody>
      </p:sp>
      <p:sp>
        <p:nvSpPr>
          <p:cNvPr id="109579" name="Rectangle 11"/>
          <p:cNvSpPr>
            <a:spLocks noChangeArrowheads="1"/>
          </p:cNvSpPr>
          <p:nvPr/>
        </p:nvSpPr>
        <p:spPr bwMode="auto">
          <a:xfrm>
            <a:off x="4356100" y="1412875"/>
            <a:ext cx="1727200" cy="3168650"/>
          </a:xfrm>
          <a:prstGeom prst="rect">
            <a:avLst/>
          </a:prstGeom>
          <a:noFill/>
          <a:ln w="9525">
            <a:solidFill>
              <a:schemeClr val="tx1"/>
            </a:solidFill>
            <a:miter lim="800000"/>
            <a:headEnd/>
            <a:tailEnd/>
          </a:ln>
        </p:spPr>
        <p:txBody>
          <a:bodyPr wrap="none" anchor="ctr"/>
          <a:lstStyle/>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r>
              <a:rPr lang="en-GB"/>
              <a:t>Incipient </a:t>
            </a:r>
          </a:p>
          <a:p>
            <a:pPr algn="ctr"/>
            <a:r>
              <a:rPr lang="en-GB"/>
              <a:t>Dementia</a:t>
            </a:r>
          </a:p>
        </p:txBody>
      </p:sp>
      <p:sp>
        <p:nvSpPr>
          <p:cNvPr id="109580" name="Rectangle 12"/>
          <p:cNvSpPr>
            <a:spLocks noChangeArrowheads="1"/>
          </p:cNvSpPr>
          <p:nvPr/>
        </p:nvSpPr>
        <p:spPr bwMode="auto">
          <a:xfrm>
            <a:off x="6084888" y="1412875"/>
            <a:ext cx="2087562" cy="3168650"/>
          </a:xfrm>
          <a:prstGeom prst="rect">
            <a:avLst/>
          </a:prstGeom>
          <a:noFill/>
          <a:ln w="9525">
            <a:solidFill>
              <a:schemeClr val="tx1"/>
            </a:solidFill>
            <a:miter lim="800000"/>
            <a:headEnd/>
            <a:tailEnd/>
          </a:ln>
        </p:spPr>
        <p:txBody>
          <a:bodyPr wrap="none" anchor="ctr"/>
          <a:lstStyle/>
          <a:p>
            <a:pPr algn="ctr"/>
            <a:endParaRPr lang="en-GB"/>
          </a:p>
          <a:p>
            <a:pPr algn="ctr"/>
            <a:r>
              <a:rPr lang="en-GB"/>
              <a:t>Dementia</a:t>
            </a:r>
          </a:p>
        </p:txBody>
      </p:sp>
      <p:sp>
        <p:nvSpPr>
          <p:cNvPr id="109581" name="Line 13"/>
          <p:cNvSpPr>
            <a:spLocks noChangeShapeType="1"/>
          </p:cNvSpPr>
          <p:nvPr/>
        </p:nvSpPr>
        <p:spPr bwMode="auto">
          <a:xfrm>
            <a:off x="6732588" y="1412875"/>
            <a:ext cx="0" cy="1439863"/>
          </a:xfrm>
          <a:prstGeom prst="line">
            <a:avLst/>
          </a:prstGeom>
          <a:noFill/>
          <a:ln w="9525">
            <a:solidFill>
              <a:schemeClr val="tx1"/>
            </a:solidFill>
            <a:round/>
            <a:headEnd/>
            <a:tailEnd/>
          </a:ln>
        </p:spPr>
        <p:txBody>
          <a:bodyPr/>
          <a:lstStyle/>
          <a:p>
            <a:endParaRPr lang="en-GB"/>
          </a:p>
        </p:txBody>
      </p:sp>
      <p:sp>
        <p:nvSpPr>
          <p:cNvPr id="109582" name="Line 14"/>
          <p:cNvSpPr>
            <a:spLocks noChangeShapeType="1"/>
          </p:cNvSpPr>
          <p:nvPr/>
        </p:nvSpPr>
        <p:spPr bwMode="auto">
          <a:xfrm>
            <a:off x="7524750" y="1412875"/>
            <a:ext cx="0" cy="1439863"/>
          </a:xfrm>
          <a:prstGeom prst="line">
            <a:avLst/>
          </a:prstGeom>
          <a:noFill/>
          <a:ln w="9525">
            <a:solidFill>
              <a:schemeClr val="tx1"/>
            </a:solidFill>
            <a:round/>
            <a:headEnd/>
            <a:tailEnd/>
          </a:ln>
        </p:spPr>
        <p:txBody>
          <a:bodyPr/>
          <a:lstStyle/>
          <a:p>
            <a:endParaRPr lang="en-GB"/>
          </a:p>
        </p:txBody>
      </p:sp>
      <p:sp>
        <p:nvSpPr>
          <p:cNvPr id="109583" name="Line 15"/>
          <p:cNvSpPr>
            <a:spLocks noChangeShapeType="1"/>
          </p:cNvSpPr>
          <p:nvPr/>
        </p:nvSpPr>
        <p:spPr bwMode="auto">
          <a:xfrm>
            <a:off x="6732588" y="3357563"/>
            <a:ext cx="0" cy="1223962"/>
          </a:xfrm>
          <a:prstGeom prst="line">
            <a:avLst/>
          </a:prstGeom>
          <a:noFill/>
          <a:ln w="9525">
            <a:solidFill>
              <a:schemeClr val="tx1"/>
            </a:solidFill>
            <a:round/>
            <a:headEnd/>
            <a:tailEnd/>
          </a:ln>
        </p:spPr>
        <p:txBody>
          <a:bodyPr/>
          <a:lstStyle/>
          <a:p>
            <a:endParaRPr lang="en-GB"/>
          </a:p>
        </p:txBody>
      </p:sp>
      <p:sp>
        <p:nvSpPr>
          <p:cNvPr id="109584" name="Line 16"/>
          <p:cNvSpPr>
            <a:spLocks noChangeShapeType="1"/>
          </p:cNvSpPr>
          <p:nvPr/>
        </p:nvSpPr>
        <p:spPr bwMode="auto">
          <a:xfrm>
            <a:off x="7524750" y="3357563"/>
            <a:ext cx="0" cy="1223962"/>
          </a:xfrm>
          <a:prstGeom prst="line">
            <a:avLst/>
          </a:prstGeom>
          <a:noFill/>
          <a:ln w="9525">
            <a:solidFill>
              <a:schemeClr val="tx1"/>
            </a:solidFill>
            <a:round/>
            <a:headEnd/>
            <a:tailEnd/>
          </a:ln>
        </p:spPr>
        <p:txBody>
          <a:bodyPr/>
          <a:lstStyle/>
          <a:p>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J11 Sample1">
  <a:themeElements>
    <a:clrScheme name="J11 Sample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J11 Sample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J11 Sample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11 Sample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11 Sample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11 Sample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11 Sample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11 Sample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11 Sample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J11 Sample1">
  <a:themeElements>
    <a:clrScheme name="1_J11 Sample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J11 Sample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J11 Sample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J11 Sample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J11 Sample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J11 Sample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J11 Sample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J11 Sample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J11 Sample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5344</Words>
  <Application>Microsoft Office PowerPoint</Application>
  <PresentationFormat>On-screen Show (4:3)</PresentationFormat>
  <Paragraphs>1455</Paragraphs>
  <Slides>112</Slides>
  <Notes>112</Notes>
  <HiddenSlides>0</HiddenSlides>
  <MMClips>2</MMClips>
  <ScaleCrop>false</ScaleCrop>
  <HeadingPairs>
    <vt:vector size="6" baseType="variant">
      <vt:variant>
        <vt:lpstr>Theme</vt:lpstr>
      </vt:variant>
      <vt:variant>
        <vt:i4>4</vt:i4>
      </vt:variant>
      <vt:variant>
        <vt:lpstr>Embedded OLE Servers</vt:lpstr>
      </vt:variant>
      <vt:variant>
        <vt:i4>4</vt:i4>
      </vt:variant>
      <vt:variant>
        <vt:lpstr>Slide Titles</vt:lpstr>
      </vt:variant>
      <vt:variant>
        <vt:i4>112</vt:i4>
      </vt:variant>
    </vt:vector>
  </HeadingPairs>
  <TitlesOfParts>
    <vt:vector size="120" baseType="lpstr">
      <vt:lpstr>Default Design</vt:lpstr>
      <vt:lpstr>J11 Sample1</vt:lpstr>
      <vt:lpstr>1_Default Design</vt:lpstr>
      <vt:lpstr>1_J11 Sample1</vt:lpstr>
      <vt:lpstr>Slide</vt:lpstr>
      <vt:lpstr>Bitmap Image</vt:lpstr>
      <vt:lpstr>Document</vt:lpstr>
      <vt:lpstr>Worksheet</vt:lpstr>
      <vt:lpstr>Dementia drug development and policy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Biochemical </vt:lpstr>
      <vt:lpstr>PowerPoint Presentation</vt:lpstr>
      <vt:lpstr>Fibril formation</vt:lpstr>
      <vt:lpstr>Tau Hyperphosphorylation</vt:lpstr>
      <vt:lpstr>Tau</vt:lpstr>
      <vt:lpstr>PowerPoint Presentation</vt:lpstr>
      <vt:lpstr>Recognise pathological sequence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Symptomatic Treatments</vt:lpstr>
      <vt:lpstr>Alzheimer’s disease and memory</vt:lpstr>
      <vt:lpstr>The cholinergic synapse</vt:lpstr>
      <vt:lpstr>What do acetyl-cholinesterase inhibitors do (and not do) ?</vt:lpstr>
      <vt:lpstr>Other effects</vt:lpstr>
      <vt:lpstr>New drugs being developed which affect the cholinergic system</vt:lpstr>
      <vt:lpstr>PowerPoint Presentation</vt:lpstr>
      <vt:lpstr>PowerPoint Presentation</vt:lpstr>
      <vt:lpstr>PowerPoint Presentation</vt:lpstr>
      <vt:lpstr>Glass ceiling of effect:</vt:lpstr>
      <vt:lpstr>PowerPoint Presentation</vt:lpstr>
      <vt:lpstr>Other domains for symptomatic treatments</vt:lpstr>
      <vt:lpstr>Other domains for symptomatic treatments</vt:lpstr>
      <vt:lpstr>Other considerations</vt:lpstr>
      <vt:lpstr>TRIAL DESIGN  (FOR ALZHEIMER’S DEMENTIA)</vt:lpstr>
      <vt:lpstr>Trial design</vt:lpstr>
      <vt:lpstr>Preclinical Development</vt:lpstr>
      <vt:lpstr>Toxicology</vt:lpstr>
      <vt:lpstr>Why animal testing?</vt:lpstr>
      <vt:lpstr>Phase 1 testing (First in Human)</vt:lpstr>
      <vt:lpstr>Phase 2 testing  (First in disease population)</vt:lpstr>
      <vt:lpstr>Phase 2(b)</vt:lpstr>
      <vt:lpstr>Phase 3 (Pivotal) studies</vt:lpstr>
      <vt:lpstr>Dossier Submission</vt:lpstr>
      <vt:lpstr>What is ICH-GCP?</vt:lpstr>
      <vt:lpstr>2.THE PRINCIPLES OF ICH GCP</vt:lpstr>
      <vt:lpstr>2.THE PRINCIPLES OF ICH GCP</vt:lpstr>
      <vt:lpstr>Phase 4 testing</vt:lpstr>
      <vt:lpstr>Regulatory approval may not be the end of it.</vt:lpstr>
      <vt:lpstr>Who does drug trials</vt:lpstr>
      <vt:lpstr>Research into Clinical Practice</vt:lpstr>
      <vt:lpstr>CONCLUSIONS</vt:lpstr>
      <vt:lpstr>Group Work</vt:lpstr>
      <vt:lpstr>Groups</vt:lpstr>
      <vt:lpstr>Scenario Company A</vt:lpstr>
      <vt:lpstr>Scenario Company B</vt:lpstr>
      <vt:lpstr>Scenario Company C</vt:lpstr>
      <vt:lpstr>Scenario Company D</vt:lpstr>
      <vt:lpstr>Targets: From ‘Mice to Men’</vt:lpstr>
      <vt:lpstr>PowerPoint Presentation</vt:lpstr>
      <vt:lpstr>PowerPoint Presentation</vt:lpstr>
      <vt:lpstr>PBT2 rapidly improves Morris Water Maze performance in PS1/APP transgenic mice</vt:lpstr>
      <vt:lpstr>PowerPoint Presentation</vt:lpstr>
      <vt:lpstr>PowerPoint Presentation</vt:lpstr>
      <vt:lpstr>12-week Multicentre Double Blind RCT</vt:lpstr>
      <vt:lpstr>Flowchart of Patient Enrollment &amp; Completion</vt:lpstr>
      <vt:lpstr>Baseline Patient Characteristics</vt:lpstr>
      <vt:lpstr>Primary Objective: Safety &amp; Tolerability</vt:lpstr>
      <vt:lpstr>Incidence of Adverse Events number of patients (%)</vt:lpstr>
      <vt:lpstr>Biomarker Change at 12 Weeks from Baseline: PBT2 250mg compared with Placebo</vt:lpstr>
      <vt:lpstr>PBT2 250mg demonstrates statistically significant reduction in CSF Aβ42</vt:lpstr>
      <vt:lpstr>PBT2 250mg demonstrates reduction  in CSF Aβ40</vt:lpstr>
      <vt:lpstr>Cognition Change at 12 Weeks:  PBT2 250mg Compared with Placebo </vt:lpstr>
      <vt:lpstr>Post erratum Composite, Memory  and Executive Factor Z-scores.</vt:lpstr>
      <vt:lpstr>PBT2 250mg demonstrates statistically significant improvement in Executive Function z-score</vt:lpstr>
      <vt:lpstr>PBT2 250mg demonstrates statistically significant improvement in executive tests</vt:lpstr>
      <vt:lpstr>Conclusions</vt:lpstr>
      <vt:lpstr>Conclusions</vt:lpstr>
      <vt:lpstr>Next Steps</vt:lpstr>
      <vt:lpstr>Authors and Acknowledgements</vt:lpstr>
      <vt:lpstr>PUBLIC POLICY: Summary of Current Therapies</vt:lpstr>
      <vt:lpstr>Public Policy</vt:lpstr>
      <vt:lpstr>NICE Guidance (2007)</vt:lpstr>
      <vt:lpstr>QALY</vt:lpstr>
      <vt:lpstr>QALY</vt:lpstr>
      <vt:lpstr>QALY</vt:lpstr>
      <vt:lpstr>Health Economics in Dementia </vt:lpstr>
      <vt:lpstr>Effectiveness</vt:lpstr>
      <vt:lpstr>NICE Updated 2011</vt:lpstr>
      <vt:lpstr>National Audit Office Report</vt:lpstr>
      <vt:lpstr>Other ‘policy’ Initiatives</vt:lpstr>
      <vt:lpstr>PowerPoint Presentation</vt:lpstr>
      <vt:lpstr>PowerPoint Presentation</vt:lpstr>
      <vt:lpstr>Dementia Strategy Living well with dementia: A National Dementia Strategy - 2009</vt:lpstr>
      <vt:lpstr>Three Themes</vt:lpstr>
      <vt:lpstr>PowerPoint Presentation</vt:lpstr>
      <vt:lpstr>Early diagnosis and intervention </vt:lpstr>
      <vt:lpstr>Early recognition of disease</vt:lpstr>
      <vt:lpstr>Dementia Strategy</vt:lpstr>
      <vt:lpstr>Dementia Strategy</vt:lpstr>
      <vt:lpstr>Impact on service delivery?</vt:lpstr>
      <vt:lpstr>Parallel Processes</vt:lpstr>
      <vt:lpstr>PowerPoint Presentation</vt:lpstr>
      <vt:lpstr>Summary</vt:lpstr>
      <vt:lpstr>Integration of approach</vt:lpstr>
      <vt:lpstr>The near future</vt:lpstr>
      <vt:lpstr>What do we need to do (Step 1):</vt:lpstr>
      <vt:lpstr>What do we need to do (Step 2):</vt:lpstr>
      <vt:lpstr>What do we need to do (Step 3):</vt:lpstr>
    </vt:vector>
  </TitlesOfParts>
  <Company>Imperial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Trials in Cognition</dc:title>
  <dc:creator>critchie</dc:creator>
  <cp:lastModifiedBy>Shiel, Nuala</cp:lastModifiedBy>
  <cp:revision>10</cp:revision>
  <dcterms:created xsi:type="dcterms:W3CDTF">2009-11-21T21:34:25Z</dcterms:created>
  <dcterms:modified xsi:type="dcterms:W3CDTF">2012-12-04T09:31:31Z</dcterms:modified>
</cp:coreProperties>
</file>