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sldIdLst>
    <p:sldId id="256" r:id="rId2"/>
    <p:sldId id="30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41"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257" r:id="rId36"/>
    <p:sldId id="258" r:id="rId37"/>
    <p:sldId id="275" r:id="rId38"/>
    <p:sldId id="276" r:id="rId39"/>
    <p:sldId id="277" r:id="rId40"/>
    <p:sldId id="279" r:id="rId41"/>
    <p:sldId id="280" r:id="rId42"/>
    <p:sldId id="281" r:id="rId43"/>
    <p:sldId id="278" r:id="rId44"/>
    <p:sldId id="282" r:id="rId45"/>
    <p:sldId id="283" r:id="rId46"/>
    <p:sldId id="284" r:id="rId47"/>
    <p:sldId id="285" r:id="rId48"/>
    <p:sldId id="286" r:id="rId49"/>
    <p:sldId id="287" r:id="rId50"/>
    <p:sldId id="259" r:id="rId51"/>
    <p:sldId id="261" r:id="rId52"/>
    <p:sldId id="263" r:id="rId53"/>
    <p:sldId id="288" r:id="rId54"/>
    <p:sldId id="289" r:id="rId55"/>
    <p:sldId id="290" r:id="rId56"/>
    <p:sldId id="291" r:id="rId57"/>
    <p:sldId id="292" r:id="rId58"/>
    <p:sldId id="293" r:id="rId59"/>
    <p:sldId id="294" r:id="rId60"/>
    <p:sldId id="295" r:id="rId61"/>
    <p:sldId id="296" r:id="rId62"/>
    <p:sldId id="298" r:id="rId63"/>
    <p:sldId id="299" r:id="rId64"/>
    <p:sldId id="300" r:id="rId65"/>
    <p:sldId id="301" r:id="rId66"/>
    <p:sldId id="302" r:id="rId67"/>
    <p:sldId id="303" r:id="rId68"/>
    <p:sldId id="304" r:id="rId69"/>
    <p:sldId id="305" r:id="rId70"/>
    <p:sldId id="306" r:id="rId7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1979B3-C8DC-4100-9D14-E01959A6B6D8}" type="slidenum">
              <a:rPr lang="en-GB"/>
              <a:pPr/>
              <a:t>‹#›</a:t>
            </a:fld>
            <a:endParaRPr lang="en-GB"/>
          </a:p>
        </p:txBody>
      </p:sp>
    </p:spTree>
    <p:extLst>
      <p:ext uri="{BB962C8B-B14F-4D97-AF65-F5344CB8AC3E}">
        <p14:creationId xmlns:p14="http://schemas.microsoft.com/office/powerpoint/2010/main" val="1901095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BF562-A5DE-4DAE-BA56-09C010F15C74}" type="slidenum">
              <a:rPr lang="en-GB"/>
              <a:pPr/>
              <a:t>1</a:t>
            </a:fld>
            <a:endParaRPr lang="en-GB"/>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0679A-D841-4C09-A867-0A4EBE9E21BC}" type="slidenum">
              <a:rPr lang="en-GB"/>
              <a:pPr/>
              <a:t>10</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EB609-E073-4FC4-8769-2CAB7CEE2555}" type="slidenum">
              <a:rPr lang="en-GB"/>
              <a:pPr/>
              <a:t>11</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C5FC6-6D91-43CF-807E-34AA4A316ED1}" type="slidenum">
              <a:rPr lang="en-GB"/>
              <a:pPr/>
              <a:t>12</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BCA6A-B6CC-45FA-AE92-301BD3F66ACB}" type="slidenum">
              <a:rPr lang="en-GB"/>
              <a:pPr/>
              <a:t>13</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C58AA-F7C8-4934-A40A-D5DBF7733824}" type="slidenum">
              <a:rPr lang="en-GB"/>
              <a:pPr/>
              <a:t>14</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7856F-69B5-477D-A7AF-87B05AF3C066}" type="slidenum">
              <a:rPr lang="en-GB"/>
              <a:pPr/>
              <a:t>15</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AD650-DB8A-40FB-A385-E6388F1629FF}" type="slidenum">
              <a:rPr lang="en-GB"/>
              <a:pPr/>
              <a:t>16</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8F9B2-EBC3-4FB7-BDD1-8CB6F2189BC2}" type="slidenum">
              <a:rPr lang="en-GB"/>
              <a:pPr/>
              <a:t>17</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2F150-AEB0-4D88-834D-F1FD7A916A5E}" type="slidenum">
              <a:rPr lang="en-GB"/>
              <a:pPr/>
              <a:t>18</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3AF74-82A0-4DEF-84E5-3528B68F91B1}" type="slidenum">
              <a:rPr lang="en-GB"/>
              <a:pPr/>
              <a:t>19</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62DB6-93A4-42F3-A70A-D174218ACBCF}" type="slidenum">
              <a:rPr lang="en-GB"/>
              <a:pPr/>
              <a:t>2</a:t>
            </a:fld>
            <a:endParaRPr lang="en-GB"/>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91109-3E50-4F6A-879B-8C461F0B5910}" type="slidenum">
              <a:rPr lang="en-GB"/>
              <a:pPr/>
              <a:t>20</a:t>
            </a:fld>
            <a:endParaRPr lang="en-GB"/>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31979B3-C8DC-4100-9D14-E01959A6B6D8}"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8D70B-5B72-4613-BD67-B8308E561261}" type="slidenum">
              <a:rPr lang="en-GB"/>
              <a:pPr/>
              <a:t>22</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DDF32-649E-4BE6-AB7E-B215EAC8CF71}" type="slidenum">
              <a:rPr lang="en-GB"/>
              <a:pPr/>
              <a:t>23</a:t>
            </a:fld>
            <a:endParaRPr lang="en-GB"/>
          </a:p>
        </p:txBody>
      </p:sp>
      <p:sp>
        <p:nvSpPr>
          <p:cNvPr id="55298" name="Rectangle 2"/>
          <p:cNvSpPr>
            <a:spLocks noGrp="1" noRot="1" noChangeAspect="1" noChangeArrowheads="1" noTextEdit="1"/>
          </p:cNvSpPr>
          <p:nvPr>
            <p:ph type="sldImg"/>
          </p:nvPr>
        </p:nvSpPr>
        <p:spPr>
          <a:xfrm>
            <a:off x="-2390775" y="304800"/>
            <a:ext cx="11633200" cy="8724900"/>
          </a:xfrm>
          <a:ln/>
        </p:spPr>
      </p:sp>
      <p:sp>
        <p:nvSpPr>
          <p:cNvPr id="55299" name="Rectangle 3"/>
          <p:cNvSpPr>
            <a:spLocks noGrp="1" noChangeArrowheads="1"/>
          </p:cNvSpPr>
          <p:nvPr>
            <p:ph type="body" idx="1"/>
          </p:nvPr>
        </p:nvSpPr>
        <p:spPr>
          <a:xfrm>
            <a:off x="914400" y="4368800"/>
            <a:ext cx="5029200" cy="4065588"/>
          </a:xfrm>
          <a:ln/>
        </p:spPr>
        <p:txBody>
          <a:bodyPr lIns="89831" tIns="44915" rIns="89831" bIns="44915"/>
          <a:lstStyle/>
          <a:p>
            <a:pPr defTabSz="898525">
              <a:spcBef>
                <a:spcPct val="0"/>
              </a:spcBef>
            </a:pPr>
            <a:endParaRPr lang="en-US" sz="2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31310-1283-4912-872B-56B09B09E23D}" type="slidenum">
              <a:rPr lang="en-GB"/>
              <a:pPr/>
              <a:t>24</a:t>
            </a:fld>
            <a:endParaRPr lang="en-GB"/>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5E2E63-28C3-4444-95C2-C53AE6AAA0BB}" type="slidenum">
              <a:rPr lang="en-GB"/>
              <a:pPr/>
              <a:t>25</a:t>
            </a:fld>
            <a:endParaRPr lang="en-GB"/>
          </a:p>
        </p:txBody>
      </p:sp>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598C13-BB2F-496E-8314-BC0467545544}" type="slidenum">
              <a:rPr lang="en-US" sz="1200"/>
              <a:pPr algn="r"/>
              <a:t>25</a:t>
            </a:fld>
            <a:endParaRPr lang="en-US" sz="1200"/>
          </a:p>
        </p:txBody>
      </p:sp>
      <p:sp>
        <p:nvSpPr>
          <p:cNvPr id="57347" name="Rectangle 2"/>
          <p:cNvSpPr>
            <a:spLocks noGrp="1" noRot="1" noChangeAspect="1" noChangeArrowheads="1" noTextEdit="1"/>
          </p:cNvSpPr>
          <p:nvPr>
            <p:ph type="sldImg"/>
          </p:nvPr>
        </p:nvSpPr>
        <p:spPr>
          <a:xfrm>
            <a:off x="1150938" y="692150"/>
            <a:ext cx="4554537" cy="3416300"/>
          </a:xfrm>
          <a:ln w="12700" cap="flat">
            <a:solidFill>
              <a:schemeClr val="tx1"/>
            </a:solidFill>
          </a:ln>
        </p:spPr>
      </p:sp>
      <p:sp>
        <p:nvSpPr>
          <p:cNvPr id="57348" name="Rectangle 3"/>
          <p:cNvSpPr>
            <a:spLocks noGrp="1" noChangeArrowheads="1"/>
          </p:cNvSpPr>
          <p:nvPr>
            <p:ph type="body" idx="1"/>
          </p:nvPr>
        </p:nvSpPr>
        <p:spPr>
          <a:xfrm>
            <a:off x="914400" y="4343400"/>
            <a:ext cx="5029200" cy="4114800"/>
          </a:xfrm>
        </p:spPr>
        <p:txBody>
          <a:bodyPr lIns="92075" tIns="46038" rIns="92075" bIns="46038"/>
          <a:lstStyle/>
          <a:p>
            <a:pPr defTabSz="76200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BDB8D-6049-4ADA-8938-AA2BD6895608}" type="slidenum">
              <a:rPr lang="en-GB"/>
              <a:pPr/>
              <a:t>26</a:t>
            </a:fld>
            <a:endParaRPr lang="en-GB"/>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7F3A1-2906-425D-9DFD-A85E74017210}" type="slidenum">
              <a:rPr lang="en-GB"/>
              <a:pPr/>
              <a:t>27</a:t>
            </a:fld>
            <a:endParaRPr lang="en-GB"/>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2A8D1-E60E-421F-9FB9-23DBDAA2FF3D}" type="slidenum">
              <a:rPr lang="en-GB"/>
              <a:pPr/>
              <a:t>28</a:t>
            </a:fld>
            <a:endParaRPr lang="en-GB"/>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EB62E-56BA-4D2A-86B0-302948722898}" type="slidenum">
              <a:rPr lang="en-GB"/>
              <a:pPr/>
              <a:t>29</a:t>
            </a:fld>
            <a:endParaRPr lang="en-GB"/>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DCCC-7510-496A-9FD6-86D783F36DE0}" type="slidenum">
              <a:rPr lang="en-GB"/>
              <a:pPr/>
              <a:t>3</a:t>
            </a:fld>
            <a:endParaRPr lang="en-GB"/>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BA46B-B149-4CB7-BAF9-1657B2E6CB4C}" type="slidenum">
              <a:rPr lang="en-GB"/>
              <a:pPr/>
              <a:t>30</a:t>
            </a:fld>
            <a:endParaRPr lang="en-GB"/>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1783E-BB5B-4B50-BA10-BDEECD2B91DB}" type="slidenum">
              <a:rPr lang="en-GB"/>
              <a:pPr/>
              <a:t>31</a:t>
            </a:fld>
            <a:endParaRPr lang="en-GB"/>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AD1A5-1B07-4533-873B-8D508C83C25C}" type="slidenum">
              <a:rPr lang="en-GB"/>
              <a:pPr/>
              <a:t>32</a:t>
            </a:fld>
            <a:endParaRPr lang="en-GB"/>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3FC9A-46AD-4C02-8A0E-6115DDD73FCA}" type="slidenum">
              <a:rPr lang="en-GB"/>
              <a:pPr/>
              <a:t>33</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47708-4D4D-4EA8-B630-38AD8095F4D6}" type="slidenum">
              <a:rPr lang="en-GB"/>
              <a:pPr/>
              <a:t>34</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335F9-2467-436A-ABF0-841CCE25E8F8}" type="slidenum">
              <a:rPr lang="en-GB"/>
              <a:pPr/>
              <a:t>35</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228D-CC15-4A1A-ABAF-3196F1BE0F3D}" type="slidenum">
              <a:rPr lang="en-GB"/>
              <a:pPr/>
              <a:t>36</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B4738-92A8-4092-8ACA-BBAC33D4C0BC}" type="slidenum">
              <a:rPr lang="en-GB"/>
              <a:pPr/>
              <a:t>37</a:t>
            </a:fld>
            <a:endParaRPr lang="en-GB"/>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852E5-210A-4ACA-BB88-BEFB3909F298}" type="slidenum">
              <a:rPr lang="en-GB"/>
              <a:pPr/>
              <a:t>38</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88799-28B0-47EA-B109-1619CA5EC621}" type="slidenum">
              <a:rPr lang="en-GB"/>
              <a:pPr/>
              <a:t>39</a:t>
            </a:fld>
            <a:endParaRPr lang="en-GB"/>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77A6D-EA1A-4AEC-8502-96C0F2FCD1AC}" type="slidenum">
              <a:rPr lang="en-GB"/>
              <a:pPr/>
              <a:t>4</a:t>
            </a:fld>
            <a:endParaRPr lang="en-GB"/>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75C89-2E4D-40C7-9A8F-04B2A24D12A6}" type="slidenum">
              <a:rPr lang="en-GB"/>
              <a:pPr/>
              <a:t>40</a:t>
            </a:fld>
            <a:endParaRPr lang="en-GB"/>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430CE-2EDF-495D-B9EB-9A43B97DAA21}" type="slidenum">
              <a:rPr lang="en-GB"/>
              <a:pPr/>
              <a:t>41</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2E60F-BF7D-4FA2-A48D-1B8812FFB46A}" type="slidenum">
              <a:rPr lang="en-GB"/>
              <a:pPr/>
              <a:t>42</a:t>
            </a:fld>
            <a:endParaRPr lang="en-GB"/>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AEB27-FA48-4570-86F1-72547BCDD63D}" type="slidenum">
              <a:rPr lang="en-GB"/>
              <a:pPr/>
              <a:t>43</a:t>
            </a:fld>
            <a:endParaRPr lang="en-GB"/>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B63CA-09E5-4364-8DD9-909AC9DF413B}" type="slidenum">
              <a:rPr lang="en-GB"/>
              <a:pPr/>
              <a:t>44</a:t>
            </a:fld>
            <a:endParaRPr lang="en-GB"/>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25C88-D7EF-46BA-80DC-12F6F275CC76}" type="slidenum">
              <a:rPr lang="en-GB"/>
              <a:pPr/>
              <a:t>45</a:t>
            </a:fld>
            <a:endParaRPr lang="en-GB"/>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BBF81-A70A-45F0-8BF5-EA4F6EB5FA83}" type="slidenum">
              <a:rPr lang="en-GB"/>
              <a:pPr/>
              <a:t>46</a:t>
            </a:fld>
            <a:endParaRPr lang="en-GB"/>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77A78-A744-4225-8601-8050AC1C0F3E}" type="slidenum">
              <a:rPr lang="en-GB"/>
              <a:pPr/>
              <a:t>47</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DE28E-64B6-4563-98EC-7FB3303C3A18}" type="slidenum">
              <a:rPr lang="en-GB"/>
              <a:pPr/>
              <a:t>48</a:t>
            </a:fld>
            <a:endParaRPr lang="en-GB"/>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0E9DD-E899-4BBD-A5EB-9F9B28860F20}" type="slidenum">
              <a:rPr lang="en-GB"/>
              <a:pPr/>
              <a:t>49</a:t>
            </a:fld>
            <a:endParaRPr lang="en-GB"/>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FADDD-0E02-48FE-B152-71F79F5737A7}" type="slidenum">
              <a:rPr lang="en-GB"/>
              <a:pPr/>
              <a:t>5</a:t>
            </a:fld>
            <a:endParaRPr lang="en-GB"/>
          </a:p>
        </p:txBody>
      </p:sp>
      <p:sp>
        <p:nvSpPr>
          <p:cNvPr id="22530" name="Rectangle 2"/>
          <p:cNvSpPr>
            <a:spLocks noGrp="1" noRot="1" noChangeAspect="1" noChangeArrowheads="1" noTextEdit="1"/>
          </p:cNvSpPr>
          <p:nvPr>
            <p:ph type="sldImg"/>
          </p:nvPr>
        </p:nvSpPr>
        <p:spPr>
          <a:xfrm>
            <a:off x="579438" y="192088"/>
            <a:ext cx="5726112" cy="4294187"/>
          </a:xfrm>
          <a:ln/>
        </p:spPr>
      </p:sp>
      <p:sp>
        <p:nvSpPr>
          <p:cNvPr id="225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6618-CD9C-4B2C-8CEC-B00016D63A31}" type="slidenum">
              <a:rPr lang="en-GB"/>
              <a:pPr/>
              <a:t>50</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47585-E970-49A1-A3C5-A35D60275451}" type="slidenum">
              <a:rPr lang="en-GB"/>
              <a:pPr/>
              <a:t>51</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D8DCF-E0C7-4BE0-8164-5F9A2368C24C}" type="slidenum">
              <a:rPr lang="en-GB"/>
              <a:pPr/>
              <a:t>52</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6ABAF-DA41-42DD-B85B-F68B20D232BD}" type="slidenum">
              <a:rPr lang="en-GB"/>
              <a:pPr/>
              <a:t>53</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A67F4-09AD-4481-9EC1-B65BD7CC8E6E}" type="slidenum">
              <a:rPr lang="en-GB"/>
              <a:pPr/>
              <a:t>54</a:t>
            </a:fld>
            <a:endParaRPr lang="en-GB"/>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78767-3950-496B-AACB-09FDB8C50482}" type="slidenum">
              <a:rPr lang="en-GB"/>
              <a:pPr/>
              <a:t>55</a:t>
            </a:fld>
            <a:endParaRPr lang="en-GB"/>
          </a:p>
        </p:txBody>
      </p:sp>
      <p:sp>
        <p:nvSpPr>
          <p:cNvPr id="76802" name="Rectangle 2"/>
          <p:cNvSpPr>
            <a:spLocks noGrp="1" noRot="1" noChangeAspect="1" noChangeArrowheads="1" noTextEdit="1"/>
          </p:cNvSpPr>
          <p:nvPr>
            <p:ph type="sldImg"/>
          </p:nvPr>
        </p:nvSpPr>
        <p:spPr>
          <a:xfrm>
            <a:off x="579438" y="192088"/>
            <a:ext cx="5726112" cy="4294187"/>
          </a:xfrm>
          <a:ln/>
        </p:spPr>
      </p:sp>
      <p:sp>
        <p:nvSpPr>
          <p:cNvPr id="76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3B425-3549-41C1-956C-044F38B65240}" type="slidenum">
              <a:rPr lang="en-GB"/>
              <a:pPr/>
              <a:t>56</a:t>
            </a:fld>
            <a:endParaRPr lang="en-GB"/>
          </a:p>
        </p:txBody>
      </p:sp>
      <p:sp>
        <p:nvSpPr>
          <p:cNvPr id="78850" name="Rectangle 2"/>
          <p:cNvSpPr>
            <a:spLocks noGrp="1" noRot="1" noChangeAspect="1" noChangeArrowheads="1" noTextEdit="1"/>
          </p:cNvSpPr>
          <p:nvPr>
            <p:ph type="sldImg"/>
          </p:nvPr>
        </p:nvSpPr>
        <p:spPr>
          <a:xfrm>
            <a:off x="930275" y="738188"/>
            <a:ext cx="4795838" cy="3597275"/>
          </a:xfrm>
          <a:ln w="12700" cap="flat">
            <a:solidFill>
              <a:schemeClr val="tx1"/>
            </a:solidFill>
          </a:ln>
        </p:spPr>
      </p:sp>
      <p:sp>
        <p:nvSpPr>
          <p:cNvPr id="78851" name="Rectangle 3"/>
          <p:cNvSpPr>
            <a:spLocks noGrp="1" noChangeArrowheads="1"/>
          </p:cNvSpPr>
          <p:nvPr>
            <p:ph type="body" idx="1"/>
          </p:nvPr>
        </p:nvSpPr>
        <p:spPr>
          <a:xfrm>
            <a:off x="887413" y="4591050"/>
            <a:ext cx="4878387" cy="4348163"/>
          </a:xfrm>
          <a:noFill/>
          <a:ln/>
        </p:spPr>
        <p:txBody>
          <a:bodyPr lIns="90488" tIns="44450" rIns="90488" bIns="44450"/>
          <a:lstStyle/>
          <a:p>
            <a:r>
              <a:rPr lang="en-GB"/>
              <a:t>The first of these images on the left is when the patient only just fulfilled AD criteria – the next two scans at 18 months and 3 years later show the devastating brain volume loss with early involvement of the medial temporal lobe – this is the “signal” we want to capture – either for diagnosis or for tracking change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49E69-FD2B-4311-94F9-0A9017F7152B}" type="slidenum">
              <a:rPr lang="en-GB"/>
              <a:pPr/>
              <a:t>57</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r>
              <a:rPr lang="en-GB"/>
              <a:t>Registration – the spatial alignment of serial imaging – allows small differences to be detected and quantified with higher precision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FE796-1AF0-402F-8B8A-586914CEA77D}" type="slidenum">
              <a:rPr lang="en-GB"/>
              <a:pPr/>
              <a:t>58</a:t>
            </a:fld>
            <a:endParaRPr lang="en-GB"/>
          </a:p>
        </p:txBody>
      </p:sp>
      <p:sp>
        <p:nvSpPr>
          <p:cNvPr id="82946" name="Rectangle 2"/>
          <p:cNvSpPr>
            <a:spLocks noGrp="1" noRot="1" noChangeAspect="1" noChangeArrowheads="1" noTextEdit="1"/>
          </p:cNvSpPr>
          <p:nvPr>
            <p:ph type="sldImg"/>
          </p:nvPr>
        </p:nvSpPr>
        <p:spPr>
          <a:xfrm>
            <a:off x="1152525" y="692150"/>
            <a:ext cx="4554538" cy="3416300"/>
          </a:xfrm>
          <a:ln/>
        </p:spPr>
      </p:sp>
      <p:sp>
        <p:nvSpPr>
          <p:cNvPr id="82947" name="Rectangle 3"/>
          <p:cNvSpPr>
            <a:spLocks noGrp="1" noChangeArrowheads="1"/>
          </p:cNvSpPr>
          <p:nvPr>
            <p:ph type="body" idx="1"/>
          </p:nvPr>
        </p:nvSpPr>
        <p:spPr>
          <a:xfrm>
            <a:off x="914400" y="4343400"/>
            <a:ext cx="5029200" cy="4114800"/>
          </a:xfrm>
        </p:spPr>
        <p:txBody>
          <a:bodyPr/>
          <a:lstStyle/>
          <a:p>
            <a:r>
              <a:rPr lang="en-GB"/>
              <a:t>In this slide one sees an overlay (in red and green)  of the difference between two scans (1 year apart) of an individual with mild AD – in red one sees the areas of brain volume loss – note the diffuse nature of change and the marked ventriculat enlargement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5061A-F05B-4FAD-9ACB-F7DA071379CA}" type="slidenum">
              <a:rPr lang="en-GB"/>
              <a:pPr/>
              <a:t>59</a:t>
            </a:fld>
            <a:endParaRPr lang="en-GB"/>
          </a:p>
        </p:txBody>
      </p:sp>
      <p:sp>
        <p:nvSpPr>
          <p:cNvPr id="84994" name="Rectangle 2"/>
          <p:cNvSpPr>
            <a:spLocks noGrp="1" noRot="1" noChangeAspect="1" noChangeArrowheads="1" noTextEdit="1"/>
          </p:cNvSpPr>
          <p:nvPr>
            <p:ph type="sldImg"/>
          </p:nvPr>
        </p:nvSpPr>
        <p:spPr>
          <a:xfrm>
            <a:off x="1152525" y="692150"/>
            <a:ext cx="4554538" cy="3416300"/>
          </a:xfrm>
          <a:ln/>
        </p:spPr>
      </p:sp>
      <p:sp>
        <p:nvSpPr>
          <p:cNvPr id="849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EB57D-63C3-43F3-9233-4DAC78136FB1}" type="slidenum">
              <a:rPr lang="en-GB"/>
              <a:pPr/>
              <a:t>6</a:t>
            </a:fld>
            <a:endParaRPr lang="en-GB"/>
          </a:p>
        </p:txBody>
      </p:sp>
      <p:sp>
        <p:nvSpPr>
          <p:cNvPr id="24578" name="Rectangle 2"/>
          <p:cNvSpPr>
            <a:spLocks noGrp="1" noRot="1" noChangeAspect="1" noChangeArrowheads="1" noTextEdit="1"/>
          </p:cNvSpPr>
          <p:nvPr>
            <p:ph type="sldImg"/>
          </p:nvPr>
        </p:nvSpPr>
        <p:spPr>
          <a:xfrm>
            <a:off x="579438" y="192088"/>
            <a:ext cx="5726112" cy="4294187"/>
          </a:xfrm>
          <a:ln/>
        </p:spPr>
      </p:sp>
      <p:sp>
        <p:nvSpPr>
          <p:cNvPr id="245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77D52-3AF7-49E9-A699-8391AA08E728}" type="slidenum">
              <a:rPr lang="en-GB"/>
              <a:pPr/>
              <a:t>60</a:t>
            </a:fld>
            <a:endParaRPr lang="en-GB"/>
          </a:p>
        </p:txBody>
      </p:sp>
      <p:sp>
        <p:nvSpPr>
          <p:cNvPr id="87042" name="Rectangle 2"/>
          <p:cNvSpPr>
            <a:spLocks noGrp="1" noRot="1" noChangeAspect="1" noChangeArrowheads="1" noTextEdit="1"/>
          </p:cNvSpPr>
          <p:nvPr>
            <p:ph type="sldImg"/>
          </p:nvPr>
        </p:nvSpPr>
        <p:spPr>
          <a:xfrm>
            <a:off x="1152525" y="692150"/>
            <a:ext cx="4554538" cy="3416300"/>
          </a:xfrm>
          <a:ln/>
        </p:spPr>
      </p:sp>
      <p:sp>
        <p:nvSpPr>
          <p:cNvPr id="870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9D01E-2304-4D6B-A559-21F97F83633B}" type="slidenum">
              <a:rPr lang="en-GB"/>
              <a:pPr/>
              <a:t>61</a:t>
            </a:fld>
            <a:endParaRPr lang="en-GB"/>
          </a:p>
        </p:txBody>
      </p:sp>
      <p:sp>
        <p:nvSpPr>
          <p:cNvPr id="89090" name="Rectangle 2"/>
          <p:cNvSpPr>
            <a:spLocks noGrp="1" noRot="1" noChangeAspect="1" noChangeArrowheads="1" noTextEdit="1"/>
          </p:cNvSpPr>
          <p:nvPr>
            <p:ph type="sldImg"/>
          </p:nvPr>
        </p:nvSpPr>
        <p:spPr>
          <a:xfrm>
            <a:off x="1152525" y="692150"/>
            <a:ext cx="4554538" cy="3416300"/>
          </a:xfrm>
          <a:ln/>
        </p:spPr>
      </p:sp>
      <p:sp>
        <p:nvSpPr>
          <p:cNvPr id="8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48E87-6553-4491-9EF6-FD25F679ED72}" type="slidenum">
              <a:rPr lang="en-GB"/>
              <a:pPr/>
              <a:t>62</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6960E-8BB4-49CA-A4CB-B75B6D59B5FA}" type="slidenum">
              <a:rPr lang="en-GB"/>
              <a:pPr/>
              <a:t>63</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C1157-3CA2-43F4-96A1-5AA224DFC5FB}" type="slidenum">
              <a:rPr lang="en-GB"/>
              <a:pPr/>
              <a:t>64</a:t>
            </a:fld>
            <a:endParaRPr lang="en-GB"/>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E5FE5-41D9-4106-AD1F-C1AFF2C32D4C}" type="slidenum">
              <a:rPr lang="en-GB"/>
              <a:pPr/>
              <a:t>65</a:t>
            </a:fld>
            <a:endParaRPr lang="en-GB"/>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7057C-CF4C-4E95-905B-E912E3052AE0}" type="slidenum">
              <a:rPr lang="en-GB"/>
              <a:pPr/>
              <a:t>66</a:t>
            </a:fld>
            <a:endParaRPr lang="en-GB"/>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6CF21-06D0-4DBC-AAA4-843D34BA295D}" type="slidenum">
              <a:rPr lang="en-GB"/>
              <a:pPr/>
              <a:t>67</a:t>
            </a:fld>
            <a:endParaRPr lang="en-GB"/>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0C47A-0703-43BD-A078-6BA61475B5F0}" type="slidenum">
              <a:rPr lang="en-GB"/>
              <a:pPr/>
              <a:t>68</a:t>
            </a:fld>
            <a:endParaRPr lang="en-GB"/>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02FAE-0DBD-4F70-B48C-48CF7F3EAF0C}" type="slidenum">
              <a:rPr lang="en-GB"/>
              <a:pPr/>
              <a:t>69</a:t>
            </a:fld>
            <a:endParaRPr lang="en-GB"/>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BE307-9079-447F-95F6-987247D2DCCD}" type="slidenum">
              <a:rPr lang="en-GB"/>
              <a:pPr/>
              <a:t>7</a:t>
            </a:fld>
            <a:endParaRPr lang="en-GB"/>
          </a:p>
        </p:txBody>
      </p:sp>
      <p:sp>
        <p:nvSpPr>
          <p:cNvPr id="20482" name="Rectangle 2"/>
          <p:cNvSpPr>
            <a:spLocks noGrp="1" noRot="1" noChangeAspect="1" noChangeArrowheads="1" noTextEdit="1"/>
          </p:cNvSpPr>
          <p:nvPr>
            <p:ph type="sldImg"/>
          </p:nvPr>
        </p:nvSpPr>
        <p:spPr>
          <a:xfrm>
            <a:off x="579438" y="192088"/>
            <a:ext cx="5726112" cy="4294187"/>
          </a:xfrm>
          <a:ln/>
        </p:spPr>
      </p:sp>
      <p:sp>
        <p:nvSpPr>
          <p:cNvPr id="204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37EA6-0BCF-40B2-8AC0-99635B37A959}" type="slidenum">
              <a:rPr lang="en-GB"/>
              <a:pPr/>
              <a:t>70</a:t>
            </a:fld>
            <a:endParaRPr lang="en-GB"/>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43E33-885B-4450-8FD9-EF3263A979FC}" type="slidenum">
              <a:rPr lang="en-GB"/>
              <a:pPr/>
              <a:t>8</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D7AA3-610E-41C5-B10F-AE3B2B8E9BE8}" type="slidenum">
              <a:rPr lang="en-GB"/>
              <a:pPr/>
              <a:t>9</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891EEBB-F267-4E57-A6D6-7AC93F00D44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707AA9E-155E-40C5-A0BD-5207AAEF015A}"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D134DE3-D964-439D-A3D2-D9927F440582}"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1AD3AE5-A367-420A-83F8-B8AE6E73BDD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8F694F6-496E-4C93-84AA-04DC97716AE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41B9C59-ACDC-402D-84FE-0DB0711C028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D7D5D7E-B01C-4EE3-B52B-8EDD26E6B2F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3E034F7-0979-4A2C-87BB-56C44E3F23A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0771C63-5A8F-4507-B314-227789FE2FA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A93DF3E-461F-49AF-A6D6-F7A35DEFC66C}"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91C87BE-4D34-42B5-A16D-76B935047F9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1751A8C-086B-4547-AE92-C80952A45AF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99FF"/>
            </a:gs>
            <a:gs pos="100000">
              <a:schemeClr val="bg1"/>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D7B9C-39B0-4295-BFF3-00BBAEC3AFCE}" type="slidenum">
              <a:rPr lang="en-GB"/>
              <a:pPr/>
              <a:t>‹#›</a:t>
            </a:fld>
            <a:endParaRPr lang="en-GB"/>
          </a:p>
        </p:txBody>
      </p:sp>
      <p:pic>
        <p:nvPicPr>
          <p:cNvPr id="5127" name="Picture 7"/>
          <p:cNvPicPr>
            <a:picLocks noChangeAspect="1" noChangeArrowheads="1"/>
          </p:cNvPicPr>
          <p:nvPr userDrawn="1"/>
        </p:nvPicPr>
        <p:blipFill>
          <a:blip r:embed="rId14" cstate="print"/>
          <a:srcRect/>
          <a:stretch>
            <a:fillRect/>
          </a:stretch>
        </p:blipFill>
        <p:spPr bwMode="auto">
          <a:xfrm>
            <a:off x="468313" y="6165850"/>
            <a:ext cx="3067050" cy="590550"/>
          </a:xfrm>
          <a:prstGeom prst="rect">
            <a:avLst/>
          </a:prstGeom>
          <a:noFill/>
          <a:ln w="9525">
            <a:noFill/>
            <a:miter lim="800000"/>
            <a:headEnd/>
            <a:tailEnd/>
          </a:ln>
          <a:effectLst/>
        </p:spPr>
      </p:pic>
      <p:pic>
        <p:nvPicPr>
          <p:cNvPr id="5128" name="Picture 8"/>
          <p:cNvPicPr>
            <a:picLocks noChangeAspect="1" noChangeArrowheads="1"/>
          </p:cNvPicPr>
          <p:nvPr userDrawn="1"/>
        </p:nvPicPr>
        <p:blipFill>
          <a:blip r:embed="rId15" cstate="print"/>
          <a:srcRect/>
          <a:stretch>
            <a:fillRect/>
          </a:stretch>
        </p:blipFill>
        <p:spPr bwMode="auto">
          <a:xfrm>
            <a:off x="7092950" y="6308725"/>
            <a:ext cx="1600200" cy="4191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hyperlink" Target="http://stroke.ahajournals.org/content/vol27/issue12/images/large/s4176f1p8.jpeg" TargetMode="External"/><Relationship Id="rId7" Type="http://schemas.openxmlformats.org/officeDocument/2006/relationships/hyperlink" Target="http://stroke.ahajournals.org/content/vol27/issue12/images/large/s4176f1p6.jpeg" TargetMode="External"/><Relationship Id="rId12" Type="http://schemas.openxmlformats.org/officeDocument/2006/relationships/hyperlink" Target="http://stroke.ahajournals.org/content/vol27/issue12/images/large/s4176f1p3.jpeg" TargetMode="External"/><Relationship Id="rId17" Type="http://schemas.openxmlformats.org/officeDocument/2006/relationships/image" Target="../media/image22.png"/><Relationship Id="rId2" Type="http://schemas.openxmlformats.org/officeDocument/2006/relationships/notesSlide" Target="../notesSlides/notesSlide40.xml"/><Relationship Id="rId16" Type="http://schemas.openxmlformats.org/officeDocument/2006/relationships/hyperlink" Target="http://stroke.ahajournals.org/content/vol27/issue12/images/large/s4176f1p1.jpeg" TargetMode="Externa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hyperlink" Target="http://stroke.ahajournals.org/content/vol27/issue12/images/large/s4176f1p7.jpeg" TargetMode="External"/><Relationship Id="rId15" Type="http://schemas.openxmlformats.org/officeDocument/2006/relationships/image" Target="../media/image21.png"/><Relationship Id="rId10" Type="http://schemas.openxmlformats.org/officeDocument/2006/relationships/hyperlink" Target="http://stroke.ahajournals.org/content/vol27/issue12/images/large/s4176f1p4.jpeg" TargetMode="External"/><Relationship Id="rId4" Type="http://schemas.openxmlformats.org/officeDocument/2006/relationships/image" Target="../media/image15.png"/><Relationship Id="rId9" Type="http://schemas.openxmlformats.org/officeDocument/2006/relationships/image" Target="../media/image18.jpeg"/><Relationship Id="rId14" Type="http://schemas.openxmlformats.org/officeDocument/2006/relationships/hyperlink" Target="http://stroke.ahajournals.org/content/vol27/issue12/images/large/s4176f1p2.jpe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nucleus/meetings/Images/dgen3.jpg" TargetMode="External"/><Relationship Id="rId7" Type="http://schemas.openxmlformats.org/officeDocument/2006/relationships/hyperlink" Target="http://nucleus/meetings/Images/dgen4.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nucleus/meetings/Images/dgen2.jpg" TargetMode="Externa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764704"/>
            <a:ext cx="7992888" cy="2259682"/>
          </a:xfrm>
        </p:spPr>
        <p:txBody>
          <a:bodyPr/>
          <a:lstStyle/>
          <a:p>
            <a:r>
              <a:rPr lang="en-GB" sz="4000" dirty="0" smtClean="0"/>
              <a:t>Clinical presentation of dementia and differential diagnosis</a:t>
            </a:r>
            <a:endParaRPr lang="en-GB" sz="4000" dirty="0"/>
          </a:p>
        </p:txBody>
      </p:sp>
      <p:sp>
        <p:nvSpPr>
          <p:cNvPr id="2051" name="Rectangle 3"/>
          <p:cNvSpPr>
            <a:spLocks noGrp="1" noChangeArrowheads="1"/>
          </p:cNvSpPr>
          <p:nvPr>
            <p:ph type="subTitle" idx="1"/>
          </p:nvPr>
        </p:nvSpPr>
        <p:spPr/>
        <p:txBody>
          <a:bodyPr/>
          <a:lstStyle/>
          <a:p>
            <a:r>
              <a:rPr lang="en-GB" dirty="0"/>
              <a:t>Dr Craig </a:t>
            </a:r>
            <a:r>
              <a:rPr lang="en-GB" dirty="0" smtClean="0"/>
              <a:t>Ritchie</a:t>
            </a:r>
          </a:p>
          <a:p>
            <a:r>
              <a:rPr lang="en-GB" sz="2000" dirty="0" smtClean="0"/>
              <a:t>Senior Lecturer, Centre for Mental Health</a:t>
            </a:r>
          </a:p>
          <a:p>
            <a:r>
              <a:rPr lang="en-GB" sz="2000" dirty="0" smtClean="0"/>
              <a:t>Honorary Consultant and R&amp;D Director</a:t>
            </a:r>
          </a:p>
          <a:p>
            <a:r>
              <a:rPr lang="en-GB" sz="2000" dirty="0" smtClean="0"/>
              <a:t>West London Mental Health Trust</a:t>
            </a:r>
          </a:p>
          <a:p>
            <a:endParaRPr lang="en-GB" dirty="0"/>
          </a:p>
          <a:p>
            <a:r>
              <a:rPr lang="en-GB" sz="1800" dirty="0" smtClean="0"/>
              <a:t>November 2012</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DSM-IV Codes</a:t>
            </a:r>
          </a:p>
        </p:txBody>
      </p:sp>
      <p:sp>
        <p:nvSpPr>
          <p:cNvPr id="27651" name="Rectangle 3"/>
          <p:cNvSpPr>
            <a:spLocks noGrp="1" noChangeArrowheads="1"/>
          </p:cNvSpPr>
          <p:nvPr>
            <p:ph type="body" idx="1"/>
          </p:nvPr>
        </p:nvSpPr>
        <p:spPr/>
        <p:txBody>
          <a:bodyPr/>
          <a:lstStyle/>
          <a:p>
            <a:pPr>
              <a:lnSpc>
                <a:spcPct val="80000"/>
              </a:lnSpc>
            </a:pPr>
            <a:r>
              <a:rPr lang="en-GB" sz="2000"/>
              <a:t>290.0 Dementia of the Alzheimer’s Type, With Late Onset, Uncomplicated. </a:t>
            </a:r>
          </a:p>
          <a:p>
            <a:pPr>
              <a:lnSpc>
                <a:spcPct val="80000"/>
              </a:lnSpc>
            </a:pPr>
            <a:r>
              <a:rPr lang="en-GB" sz="2000"/>
              <a:t>290.10 Dementia of the Alzheimer’s Type, With Early Onset, Uncomplicated. </a:t>
            </a:r>
          </a:p>
          <a:p>
            <a:pPr>
              <a:lnSpc>
                <a:spcPct val="80000"/>
              </a:lnSpc>
            </a:pPr>
            <a:r>
              <a:rPr lang="en-GB" sz="2000"/>
              <a:t>290.11 Dementia of the Alzheimer’s Type, With Early Onset, With Delirium. </a:t>
            </a:r>
          </a:p>
          <a:p>
            <a:pPr>
              <a:lnSpc>
                <a:spcPct val="80000"/>
              </a:lnSpc>
            </a:pPr>
            <a:r>
              <a:rPr lang="en-GB" sz="2000"/>
              <a:t>290.12 Dementia of the Alzheimer’s Type, With Early Onset, With Delusions. </a:t>
            </a:r>
          </a:p>
          <a:p>
            <a:pPr>
              <a:lnSpc>
                <a:spcPct val="80000"/>
              </a:lnSpc>
            </a:pPr>
            <a:r>
              <a:rPr lang="en-GB" sz="2000"/>
              <a:t>290.13 Dementia of the Alzheimer’s Type, With Early Onset, With Depressed Mood. </a:t>
            </a:r>
          </a:p>
          <a:p>
            <a:pPr>
              <a:lnSpc>
                <a:spcPct val="80000"/>
              </a:lnSpc>
            </a:pPr>
            <a:r>
              <a:rPr lang="en-GB" sz="2000"/>
              <a:t>290.20 Dementia of the Alzheimer’s Type, With Late Onset, With Delusions. </a:t>
            </a:r>
          </a:p>
          <a:p>
            <a:pPr>
              <a:lnSpc>
                <a:spcPct val="80000"/>
              </a:lnSpc>
            </a:pPr>
            <a:r>
              <a:rPr lang="en-GB" sz="2000"/>
              <a:t>290.21 Dementia of the Alzheimer’s Type, With Late Onset, With Depressed Mood. </a:t>
            </a:r>
          </a:p>
          <a:p>
            <a:pPr>
              <a:lnSpc>
                <a:spcPct val="80000"/>
              </a:lnSpc>
            </a:pPr>
            <a:r>
              <a:rPr lang="en-GB" sz="2000"/>
              <a:t>290.3 Dementia of the Alzheimer’s Type, With Late Onset, With Delirium.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z="3600"/>
              <a:t>ICD-10 General Criteria for Dementia</a:t>
            </a:r>
          </a:p>
        </p:txBody>
      </p:sp>
      <p:sp>
        <p:nvSpPr>
          <p:cNvPr id="37891" name="Rectangle 3"/>
          <p:cNvSpPr>
            <a:spLocks noGrp="1" noChangeArrowheads="1"/>
          </p:cNvSpPr>
          <p:nvPr>
            <p:ph type="body" idx="1"/>
          </p:nvPr>
        </p:nvSpPr>
        <p:spPr>
          <a:xfrm>
            <a:off x="250825" y="1600200"/>
            <a:ext cx="8713788" cy="4781550"/>
          </a:xfrm>
        </p:spPr>
        <p:txBody>
          <a:bodyPr/>
          <a:lstStyle/>
          <a:p>
            <a:pPr>
              <a:lnSpc>
                <a:spcPct val="80000"/>
              </a:lnSpc>
              <a:buFontTx/>
              <a:buNone/>
            </a:pPr>
            <a:r>
              <a:rPr lang="en-GB" sz="2000" b="1"/>
              <a:t>DEMENTIA</a:t>
            </a:r>
          </a:p>
          <a:p>
            <a:pPr>
              <a:lnSpc>
                <a:spcPct val="80000"/>
              </a:lnSpc>
              <a:buFontTx/>
              <a:buNone/>
            </a:pPr>
            <a:endParaRPr lang="en-GB" sz="1400"/>
          </a:p>
          <a:p>
            <a:pPr>
              <a:lnSpc>
                <a:spcPct val="80000"/>
              </a:lnSpc>
              <a:buFontTx/>
              <a:buNone/>
            </a:pPr>
            <a:r>
              <a:rPr lang="en-GB" sz="1400"/>
              <a:t>G1. Evidence of each of the following:</a:t>
            </a:r>
          </a:p>
          <a:p>
            <a:pPr>
              <a:lnSpc>
                <a:spcPct val="80000"/>
              </a:lnSpc>
              <a:buFontTx/>
              <a:buNone/>
            </a:pPr>
            <a:endParaRPr lang="en-GB" sz="1400"/>
          </a:p>
          <a:p>
            <a:pPr>
              <a:lnSpc>
                <a:spcPct val="80000"/>
              </a:lnSpc>
              <a:buFontTx/>
              <a:buNone/>
            </a:pPr>
            <a:r>
              <a:rPr lang="en-GB" sz="1400"/>
              <a:t>(1) A decline in </a:t>
            </a:r>
            <a:r>
              <a:rPr lang="en-GB" sz="1400" b="1"/>
              <a:t>memory</a:t>
            </a:r>
            <a:r>
              <a:rPr lang="en-GB" sz="1400"/>
              <a:t>, which is most evident in the learning of new information, although in more severe cases, the recall of previously learned information may be also affected. The impairment applies to both verbal and non-verbal material. The decline should be objectively verified by obtaining a reliable history from an informant, supplemented, if possible, by neuropsychological tests or quantified cognitive assessments. The severity of the decline, with mild impairment as the threshold for diagnosis, should be assessed as follows:</a:t>
            </a:r>
          </a:p>
          <a:p>
            <a:pPr>
              <a:lnSpc>
                <a:spcPct val="80000"/>
              </a:lnSpc>
              <a:buFontTx/>
              <a:buNone/>
            </a:pPr>
            <a:endParaRPr lang="en-GB" sz="1400"/>
          </a:p>
          <a:p>
            <a:pPr>
              <a:lnSpc>
                <a:spcPct val="80000"/>
              </a:lnSpc>
              <a:buFontTx/>
              <a:buNone/>
            </a:pPr>
            <a:r>
              <a:rPr lang="en-GB" sz="1400" u="sng"/>
              <a:t>Mild:</a:t>
            </a:r>
            <a:r>
              <a:rPr lang="en-GB" sz="1400"/>
              <a:t> a degree of memory loss sufficient to interfere with everyday activities, though not so severe as to be incompatible with independent living. The main function affected is the learning of new material. For example, the individual has difficulty in registering, storing and recalling elements in daily living, such as where belongings have been put, social arrangements, or information recently imparted by family members.</a:t>
            </a:r>
          </a:p>
          <a:p>
            <a:pPr>
              <a:lnSpc>
                <a:spcPct val="80000"/>
              </a:lnSpc>
              <a:buFontTx/>
              <a:buNone/>
            </a:pPr>
            <a:endParaRPr lang="en-GB" sz="1400"/>
          </a:p>
          <a:p>
            <a:pPr>
              <a:lnSpc>
                <a:spcPct val="80000"/>
              </a:lnSpc>
              <a:buFontTx/>
              <a:buNone/>
            </a:pPr>
            <a:r>
              <a:rPr lang="en-GB" sz="1400" u="sng"/>
              <a:t>Moderate:</a:t>
            </a:r>
            <a:r>
              <a:rPr lang="en-GB" sz="1400"/>
              <a:t> A degree of memory loss which represents a serious handicap to independent living. Only highly learned or very familiar material is retained. New information is retained only occasionally and very briefly. The individual is unable to recall basic information about where he lives, what he has recently been doing, or the names of familiar persons.</a:t>
            </a:r>
          </a:p>
          <a:p>
            <a:pPr>
              <a:lnSpc>
                <a:spcPct val="80000"/>
              </a:lnSpc>
              <a:buFontTx/>
              <a:buNone/>
            </a:pPr>
            <a:endParaRPr lang="en-GB" sz="1400"/>
          </a:p>
          <a:p>
            <a:pPr>
              <a:lnSpc>
                <a:spcPct val="80000"/>
              </a:lnSpc>
              <a:buFontTx/>
              <a:buNone/>
            </a:pPr>
            <a:r>
              <a:rPr lang="en-GB" sz="1400" u="sng"/>
              <a:t>Severe:</a:t>
            </a:r>
            <a:r>
              <a:rPr lang="en-GB" sz="1400"/>
              <a:t> a degree of memory loss characterized by the complete inability to retain new information. Only fragments of previously learned information remain. The subject fails to recognize even close relatives.</a:t>
            </a:r>
          </a:p>
          <a:p>
            <a:pPr>
              <a:lnSpc>
                <a:spcPct val="80000"/>
              </a:lnSpc>
              <a:buFontTx/>
              <a:buNone/>
            </a:pPr>
            <a:endParaRPr lang="en-GB"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274638"/>
            <a:ext cx="8497888" cy="1143000"/>
          </a:xfrm>
        </p:spPr>
        <p:txBody>
          <a:bodyPr/>
          <a:lstStyle/>
          <a:p>
            <a:r>
              <a:rPr lang="en-GB" sz="3600"/>
              <a:t>ICD-10 General Criteria for Dementia</a:t>
            </a:r>
            <a:r>
              <a:rPr lang="en-GB" sz="4000"/>
              <a:t> </a:t>
            </a:r>
          </a:p>
        </p:txBody>
      </p:sp>
      <p:sp>
        <p:nvSpPr>
          <p:cNvPr id="41987" name="Rectangle 3"/>
          <p:cNvSpPr>
            <a:spLocks noGrp="1" noChangeArrowheads="1"/>
          </p:cNvSpPr>
          <p:nvPr>
            <p:ph type="body" idx="1"/>
          </p:nvPr>
        </p:nvSpPr>
        <p:spPr/>
        <p:txBody>
          <a:bodyPr/>
          <a:lstStyle/>
          <a:p>
            <a:pPr>
              <a:lnSpc>
                <a:spcPct val="80000"/>
              </a:lnSpc>
              <a:buFontTx/>
              <a:buNone/>
            </a:pPr>
            <a:r>
              <a:rPr lang="en-GB" sz="1400"/>
              <a:t>(2) A decline in </a:t>
            </a:r>
            <a:r>
              <a:rPr lang="en-GB" sz="1400" u="sng"/>
              <a:t>other cognitive abilities</a:t>
            </a:r>
            <a:r>
              <a:rPr lang="en-GB" sz="1400"/>
              <a:t> characterized by deterioration in </a:t>
            </a:r>
            <a:r>
              <a:rPr lang="en-GB" sz="1400" b="1"/>
              <a:t>judgement</a:t>
            </a:r>
            <a:r>
              <a:rPr lang="en-GB" sz="1400"/>
              <a:t> and thinking, such as </a:t>
            </a:r>
            <a:r>
              <a:rPr lang="en-GB" sz="1400" b="1"/>
              <a:t>planning</a:t>
            </a:r>
            <a:r>
              <a:rPr lang="en-GB" sz="1400"/>
              <a:t> and </a:t>
            </a:r>
            <a:r>
              <a:rPr lang="en-GB" sz="1400" b="1"/>
              <a:t>organizing</a:t>
            </a:r>
            <a:r>
              <a:rPr lang="en-GB" sz="1400"/>
              <a:t>, and in the general </a:t>
            </a:r>
            <a:r>
              <a:rPr lang="en-GB" sz="1400" b="1"/>
              <a:t>processing </a:t>
            </a:r>
            <a:r>
              <a:rPr lang="en-GB" sz="1400"/>
              <a:t>of information. Evidence for this should be obtained when possible from interviewing an informant, supplemented, if possible, by neuropsychological tests or quantified objective assessments. Deterioration from a previously higher level of performance should be established. The severity of the decline, with mild impairment as the threshold for diagnosis, should be assessed as follows:</a:t>
            </a:r>
          </a:p>
          <a:p>
            <a:pPr>
              <a:lnSpc>
                <a:spcPct val="80000"/>
              </a:lnSpc>
              <a:buFontTx/>
              <a:buNone/>
            </a:pPr>
            <a:endParaRPr lang="en-GB" sz="1400"/>
          </a:p>
          <a:p>
            <a:pPr>
              <a:lnSpc>
                <a:spcPct val="80000"/>
              </a:lnSpc>
              <a:buFontTx/>
              <a:buNone/>
            </a:pPr>
            <a:r>
              <a:rPr lang="en-GB" sz="1400" u="sng"/>
              <a:t>Mild.</a:t>
            </a:r>
            <a:r>
              <a:rPr lang="en-GB" sz="1400"/>
              <a:t> The decline in cognitive abilities causes impaired performance in daily living, but not to a degree making the individual dependent on others. More complicated daily tasks or recreational activities cannot be undertaken.</a:t>
            </a:r>
          </a:p>
          <a:p>
            <a:pPr>
              <a:lnSpc>
                <a:spcPct val="80000"/>
              </a:lnSpc>
              <a:buFontTx/>
              <a:buNone/>
            </a:pPr>
            <a:endParaRPr lang="en-GB" sz="1400"/>
          </a:p>
          <a:p>
            <a:pPr>
              <a:lnSpc>
                <a:spcPct val="80000"/>
              </a:lnSpc>
              <a:buFontTx/>
              <a:buNone/>
            </a:pPr>
            <a:r>
              <a:rPr lang="en-GB" sz="1400" u="sng"/>
              <a:t>Moderate.</a:t>
            </a:r>
            <a:r>
              <a:rPr lang="en-GB" sz="1400"/>
              <a:t> The decline in cognitive abilities makes the individual unable to function without the assistance of another in daily living, including shopping and handling money. Within the home, only simple chores are preserved. Activities are increasingly restricted and poorly sustained.</a:t>
            </a:r>
          </a:p>
          <a:p>
            <a:pPr>
              <a:lnSpc>
                <a:spcPct val="80000"/>
              </a:lnSpc>
              <a:buFontTx/>
              <a:buNone/>
            </a:pPr>
            <a:endParaRPr lang="en-GB" sz="1400"/>
          </a:p>
          <a:p>
            <a:pPr>
              <a:lnSpc>
                <a:spcPct val="80000"/>
              </a:lnSpc>
              <a:buFontTx/>
              <a:buNone/>
            </a:pPr>
            <a:r>
              <a:rPr lang="en-GB" sz="1400" u="sng"/>
              <a:t>Severe.</a:t>
            </a:r>
            <a:r>
              <a:rPr lang="en-GB" sz="1400"/>
              <a:t> The decline is characterized by an absence, or virtual absence, of intelligible ideation.</a:t>
            </a:r>
          </a:p>
          <a:p>
            <a:pPr>
              <a:lnSpc>
                <a:spcPct val="80000"/>
              </a:lnSpc>
              <a:buFontTx/>
              <a:buNone/>
            </a:pPr>
            <a:endParaRPr lang="en-GB" sz="1400"/>
          </a:p>
          <a:p>
            <a:pPr>
              <a:lnSpc>
                <a:spcPct val="80000"/>
              </a:lnSpc>
              <a:buFontTx/>
              <a:buNone/>
            </a:pPr>
            <a:r>
              <a:rPr lang="en-GB" sz="1400"/>
              <a:t>	The overall severity of the dementia is best expressed as the level of decline in memory or other cognitive abilities, whichever is the more severe (e.g. mild decline in memory and moderate decline in cognitive abilities indicate a dementia of moderate severity).</a:t>
            </a:r>
          </a:p>
          <a:p>
            <a:pPr>
              <a:lnSpc>
                <a:spcPct val="80000"/>
              </a:lnSpc>
            </a:pPr>
            <a:endParaRPr lang="en-GB"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3600"/>
              <a:t>ICD-10 General Criteria for Dementia</a:t>
            </a:r>
          </a:p>
        </p:txBody>
      </p:sp>
      <p:sp>
        <p:nvSpPr>
          <p:cNvPr id="39939" name="Rectangle 3"/>
          <p:cNvSpPr>
            <a:spLocks noGrp="1" noChangeArrowheads="1"/>
          </p:cNvSpPr>
          <p:nvPr>
            <p:ph type="body" idx="1"/>
          </p:nvPr>
        </p:nvSpPr>
        <p:spPr/>
        <p:txBody>
          <a:bodyPr/>
          <a:lstStyle/>
          <a:p>
            <a:pPr>
              <a:lnSpc>
                <a:spcPct val="80000"/>
              </a:lnSpc>
              <a:buFontTx/>
              <a:buNone/>
            </a:pPr>
            <a:r>
              <a:rPr lang="en-GB" sz="1800"/>
              <a:t>G2. Preserved awareness of the environment i.e. absence of clouding of consciousness during a period of time long enough to enable the unequivocal demonstration of G1. </a:t>
            </a:r>
          </a:p>
          <a:p>
            <a:pPr>
              <a:lnSpc>
                <a:spcPct val="80000"/>
              </a:lnSpc>
              <a:buFontTx/>
              <a:buNone/>
            </a:pPr>
            <a:endParaRPr lang="en-GB" sz="1800"/>
          </a:p>
          <a:p>
            <a:pPr>
              <a:lnSpc>
                <a:spcPct val="80000"/>
              </a:lnSpc>
              <a:buFontTx/>
              <a:buNone/>
            </a:pPr>
            <a:r>
              <a:rPr lang="en-GB" sz="1800"/>
              <a:t>	When there are superimposed episodes of delirium the diagnosis of dementia should be deferred.</a:t>
            </a:r>
          </a:p>
          <a:p>
            <a:pPr>
              <a:lnSpc>
                <a:spcPct val="80000"/>
              </a:lnSpc>
              <a:buFontTx/>
              <a:buNone/>
            </a:pPr>
            <a:endParaRPr lang="en-GB" sz="1800"/>
          </a:p>
          <a:p>
            <a:pPr>
              <a:lnSpc>
                <a:spcPct val="80000"/>
              </a:lnSpc>
              <a:buFontTx/>
              <a:buNone/>
            </a:pPr>
            <a:r>
              <a:rPr lang="en-GB" sz="1800"/>
              <a:t>G3. A decline in emotional control or motivation, or a change in social behaviour, manifest as at least one of the following:</a:t>
            </a:r>
          </a:p>
          <a:p>
            <a:pPr>
              <a:lnSpc>
                <a:spcPct val="80000"/>
              </a:lnSpc>
              <a:buFontTx/>
              <a:buNone/>
            </a:pPr>
            <a:r>
              <a:rPr lang="en-GB" sz="1800"/>
              <a:t>	(1) emotional lability;</a:t>
            </a:r>
          </a:p>
          <a:p>
            <a:pPr>
              <a:lnSpc>
                <a:spcPct val="80000"/>
              </a:lnSpc>
              <a:buFontTx/>
              <a:buNone/>
            </a:pPr>
            <a:r>
              <a:rPr lang="en-GB" sz="1800"/>
              <a:t>	(2) irritability;</a:t>
            </a:r>
          </a:p>
          <a:p>
            <a:pPr>
              <a:lnSpc>
                <a:spcPct val="80000"/>
              </a:lnSpc>
              <a:buFontTx/>
              <a:buNone/>
            </a:pPr>
            <a:r>
              <a:rPr lang="en-GB" sz="1800"/>
              <a:t>	(3) apathy;</a:t>
            </a:r>
          </a:p>
          <a:p>
            <a:pPr>
              <a:lnSpc>
                <a:spcPct val="80000"/>
              </a:lnSpc>
              <a:buFontTx/>
              <a:buNone/>
            </a:pPr>
            <a:r>
              <a:rPr lang="en-GB" sz="1800"/>
              <a:t>	(4) coarsening of social behaviour.</a:t>
            </a:r>
          </a:p>
          <a:p>
            <a:pPr>
              <a:lnSpc>
                <a:spcPct val="80000"/>
              </a:lnSpc>
              <a:buFontTx/>
              <a:buNone/>
            </a:pPr>
            <a:endParaRPr lang="en-GB" sz="1800"/>
          </a:p>
          <a:p>
            <a:pPr>
              <a:lnSpc>
                <a:spcPct val="80000"/>
              </a:lnSpc>
              <a:buFontTx/>
              <a:buNone/>
            </a:pPr>
            <a:r>
              <a:rPr lang="en-GB" sz="1800"/>
              <a:t>G4. For a confident clinical diagnosis, G1 should have been present for at least six months; if the period since the manifest onset is shorter, the diagnosis can only be tentative.</a:t>
            </a:r>
          </a:p>
          <a:p>
            <a:pPr>
              <a:lnSpc>
                <a:spcPct val="80000"/>
              </a:lnSpc>
            </a:pPr>
            <a:endParaRPr lang="en-GB"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388" y="274638"/>
            <a:ext cx="8856662" cy="1143000"/>
          </a:xfrm>
        </p:spPr>
        <p:txBody>
          <a:bodyPr/>
          <a:lstStyle/>
          <a:p>
            <a:r>
              <a:rPr lang="en-GB" sz="3600"/>
              <a:t>Specific Criteria for Alzheimer’s Dementia</a:t>
            </a:r>
          </a:p>
        </p:txBody>
      </p:sp>
      <p:sp>
        <p:nvSpPr>
          <p:cNvPr id="44035" name="Rectangle 3"/>
          <p:cNvSpPr>
            <a:spLocks noGrp="1" noChangeArrowheads="1"/>
          </p:cNvSpPr>
          <p:nvPr>
            <p:ph type="body" idx="1"/>
          </p:nvPr>
        </p:nvSpPr>
        <p:spPr>
          <a:xfrm>
            <a:off x="457200" y="1600200"/>
            <a:ext cx="8229600" cy="4637088"/>
          </a:xfrm>
        </p:spPr>
        <p:txBody>
          <a:bodyPr/>
          <a:lstStyle/>
          <a:p>
            <a:pPr>
              <a:lnSpc>
                <a:spcPct val="80000"/>
              </a:lnSpc>
              <a:buFontTx/>
              <a:buNone/>
            </a:pPr>
            <a:r>
              <a:rPr lang="en-GB" sz="1600"/>
              <a:t>A. The general criteria for dementia (G1 to G4) must be met.</a:t>
            </a:r>
          </a:p>
          <a:p>
            <a:pPr>
              <a:lnSpc>
                <a:spcPct val="80000"/>
              </a:lnSpc>
              <a:buFontTx/>
              <a:buNone/>
            </a:pPr>
            <a:endParaRPr lang="en-GB" sz="1600"/>
          </a:p>
          <a:p>
            <a:pPr>
              <a:lnSpc>
                <a:spcPct val="80000"/>
              </a:lnSpc>
              <a:buFontTx/>
              <a:buNone/>
            </a:pPr>
            <a:r>
              <a:rPr lang="en-GB" sz="1600"/>
              <a:t>B. There is no evidence from the history, physical examination or special investigations for any other possible cause of dementia (e.g. cerebrovascular disease, Parkinson's disease, Huntington's disease, normal pressure hydrocephalus), a sysytemic disorder (e.g. hypothyroidism, vit. B12 or folic acid deficiency, hypercalcaemia),or alcohol- or drug-abuse.</a:t>
            </a:r>
          </a:p>
          <a:p>
            <a:pPr>
              <a:lnSpc>
                <a:spcPct val="80000"/>
              </a:lnSpc>
              <a:buFontTx/>
              <a:buNone/>
            </a:pPr>
            <a:endParaRPr lang="en-GB" sz="1600"/>
          </a:p>
          <a:p>
            <a:pPr>
              <a:lnSpc>
                <a:spcPct val="80000"/>
              </a:lnSpc>
              <a:buFontTx/>
              <a:buNone/>
            </a:pPr>
            <a:r>
              <a:rPr lang="en-GB" sz="1600"/>
              <a:t>	</a:t>
            </a:r>
            <a:r>
              <a:rPr lang="en-GB" sz="1600" i="1"/>
              <a:t>Comments: The diagnosis is confirmed by post mortem evidence of neurofibrillary tangles and neuritic plaques in excess of those found in normal ageing of the brain.</a:t>
            </a:r>
          </a:p>
          <a:p>
            <a:pPr>
              <a:lnSpc>
                <a:spcPct val="80000"/>
              </a:lnSpc>
              <a:buFontTx/>
              <a:buNone/>
            </a:pPr>
            <a:endParaRPr lang="en-GB" sz="1600" i="1"/>
          </a:p>
          <a:p>
            <a:pPr>
              <a:lnSpc>
                <a:spcPct val="80000"/>
              </a:lnSpc>
              <a:buFontTx/>
              <a:buNone/>
            </a:pPr>
            <a:r>
              <a:rPr lang="en-GB" sz="1600"/>
              <a:t>	The following features support the diagnosis, but are not necessary elements: Involvement of cortical functions as evidenced by aphasia, agnosia or apraxia; decrease of motivation and drive, leading to apathy and lack of spontaneity; irritability and disinhibition of social behaviour; evidence from special investigations that there is cerebral atrophy, particularly if this can be shown to be increasing over time. In severe cases there may be Parkinson-like extrapyramidal changes, logoclonia, and epileptic fits.</a:t>
            </a:r>
          </a:p>
          <a:p>
            <a:pPr>
              <a:lnSpc>
                <a:spcPct val="80000"/>
              </a:lnSpc>
              <a:buFontTx/>
              <a:buNone/>
            </a:pPr>
            <a:endParaRPr lang="en-GB"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4638"/>
            <a:ext cx="9144000" cy="1143000"/>
          </a:xfrm>
        </p:spPr>
        <p:txBody>
          <a:bodyPr/>
          <a:lstStyle/>
          <a:p>
            <a:r>
              <a:rPr lang="en-GB" sz="3600"/>
              <a:t>Specific Criteria for Alzheimer’s Dementia</a:t>
            </a:r>
          </a:p>
        </p:txBody>
      </p:sp>
      <p:sp>
        <p:nvSpPr>
          <p:cNvPr id="46083" name="Rectangle 3"/>
          <p:cNvSpPr>
            <a:spLocks noGrp="1" noChangeArrowheads="1"/>
          </p:cNvSpPr>
          <p:nvPr>
            <p:ph type="body" idx="1"/>
          </p:nvPr>
        </p:nvSpPr>
        <p:spPr/>
        <p:txBody>
          <a:bodyPr/>
          <a:lstStyle/>
          <a:p>
            <a:pPr>
              <a:lnSpc>
                <a:spcPct val="80000"/>
              </a:lnSpc>
              <a:buFontTx/>
              <a:buNone/>
            </a:pPr>
            <a:r>
              <a:rPr lang="en-GB" sz="1400"/>
              <a:t>Specification of features for possible subtypes. Because of the possibility that subtypes exist, it is recommended that the following characteristics be ascertained as a basis for a further classification: age at onset; rate of progression; the configuration of the clinical features, particularly the relative prominence (or lack) of temporal, parietal or frontal lobe signs; any neuropathological or neurochemical abnormalities, and their pattern.</a:t>
            </a:r>
          </a:p>
          <a:p>
            <a:pPr>
              <a:lnSpc>
                <a:spcPct val="80000"/>
              </a:lnSpc>
              <a:buFontTx/>
              <a:buNone/>
            </a:pPr>
            <a:endParaRPr lang="en-GB" sz="1400"/>
          </a:p>
          <a:p>
            <a:pPr>
              <a:lnSpc>
                <a:spcPct val="80000"/>
              </a:lnSpc>
              <a:buFontTx/>
              <a:buNone/>
            </a:pPr>
            <a:r>
              <a:rPr lang="en-GB" sz="1400"/>
              <a:t>The division of AD into subtypes can at present be accomplished in two ways: first by taking only the age of onset and labeling AD as either early or late, with an approximate cut-off point at 65 years; or secondly, by assessing how well the individual conforms to one of the two putative syndromes, early or late onset type.</a:t>
            </a:r>
          </a:p>
          <a:p>
            <a:pPr>
              <a:lnSpc>
                <a:spcPct val="80000"/>
              </a:lnSpc>
              <a:buFontTx/>
              <a:buNone/>
            </a:pPr>
            <a:endParaRPr lang="en-GB" sz="1400"/>
          </a:p>
          <a:p>
            <a:pPr>
              <a:lnSpc>
                <a:spcPct val="80000"/>
              </a:lnSpc>
              <a:buFontTx/>
              <a:buNone/>
            </a:pPr>
            <a:r>
              <a:rPr lang="en-GB" sz="1400"/>
              <a:t>It should be noted that it is unlikely that a sharp distinction exists between early and late onset type. Early onset type may occur in late life, just as late onset type may occasionally have an onset under the age of 65. The following criteria may be used to differentiate F00.0 from F00.1, but it should be remembered that the status of this subdivision is still controversial.</a:t>
            </a:r>
          </a:p>
          <a:p>
            <a:pPr>
              <a:lnSpc>
                <a:spcPct val="80000"/>
              </a:lnSpc>
              <a:buFontTx/>
              <a:buNone/>
            </a:pPr>
            <a:endParaRPr lang="en-GB" sz="1400"/>
          </a:p>
          <a:p>
            <a:pPr>
              <a:lnSpc>
                <a:spcPct val="80000"/>
              </a:lnSpc>
              <a:buFontTx/>
              <a:buNone/>
            </a:pPr>
            <a:r>
              <a:rPr lang="en-GB" sz="1200"/>
              <a:t>F00.0 Dementia in Alzheimer's disease with early onset</a:t>
            </a:r>
          </a:p>
          <a:p>
            <a:pPr>
              <a:lnSpc>
                <a:spcPct val="80000"/>
              </a:lnSpc>
              <a:buFontTx/>
              <a:buNone/>
            </a:pPr>
            <a:r>
              <a:rPr lang="en-GB" sz="1200"/>
              <a:t>	1. The criteria for dementia in Alzheimer's disease (F00) must be met, and the age at onset being under 65 years.</a:t>
            </a:r>
          </a:p>
          <a:p>
            <a:pPr>
              <a:lnSpc>
                <a:spcPct val="80000"/>
              </a:lnSpc>
              <a:buFontTx/>
              <a:buNone/>
            </a:pPr>
            <a:endParaRPr lang="en-GB" sz="1200"/>
          </a:p>
          <a:p>
            <a:pPr>
              <a:lnSpc>
                <a:spcPct val="80000"/>
              </a:lnSpc>
              <a:buFontTx/>
              <a:buNone/>
            </a:pPr>
            <a:r>
              <a:rPr lang="en-GB" sz="1200"/>
              <a:t>	2. In addition, at least one of the following requirements must be met:</a:t>
            </a:r>
          </a:p>
          <a:p>
            <a:pPr>
              <a:lnSpc>
                <a:spcPct val="80000"/>
              </a:lnSpc>
              <a:buFontTx/>
              <a:buNone/>
            </a:pPr>
            <a:r>
              <a:rPr lang="en-GB" sz="1200"/>
              <a:t>		(a) evidence of a relatively rapid onset and progression;</a:t>
            </a:r>
          </a:p>
          <a:p>
            <a:pPr>
              <a:lnSpc>
                <a:spcPct val="80000"/>
              </a:lnSpc>
              <a:buFontTx/>
              <a:buNone/>
            </a:pPr>
            <a:r>
              <a:rPr lang="en-GB" sz="1200"/>
              <a:t>		(b) in addition to memory impairment, there is aphasia (amnesic or sensory), agraphia, alexia, acalculia, 	or apraxia (indicating the presence of temporal, parietal and/or frontal lobe involvement).</a:t>
            </a:r>
          </a:p>
          <a:p>
            <a:pPr>
              <a:lnSpc>
                <a:spcPct val="80000"/>
              </a:lnSpc>
              <a:buFontTx/>
              <a:buNone/>
            </a:pPr>
            <a:endParaRPr lang="en-GB" sz="1200"/>
          </a:p>
          <a:p>
            <a:pPr>
              <a:lnSpc>
                <a:spcPct val="80000"/>
              </a:lnSpc>
            </a:pPr>
            <a:endParaRPr lang="en-GB"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74638"/>
            <a:ext cx="9144000" cy="1143000"/>
          </a:xfrm>
        </p:spPr>
        <p:txBody>
          <a:bodyPr/>
          <a:lstStyle/>
          <a:p>
            <a:r>
              <a:rPr lang="en-GB" sz="3600"/>
              <a:t>Specific Criteria for Alzheimer’s Dementia</a:t>
            </a:r>
          </a:p>
        </p:txBody>
      </p:sp>
      <p:sp>
        <p:nvSpPr>
          <p:cNvPr id="48131" name="Rectangle 3"/>
          <p:cNvSpPr>
            <a:spLocks noGrp="1" noChangeArrowheads="1"/>
          </p:cNvSpPr>
          <p:nvPr>
            <p:ph type="body" idx="1"/>
          </p:nvPr>
        </p:nvSpPr>
        <p:spPr/>
        <p:txBody>
          <a:bodyPr/>
          <a:lstStyle/>
          <a:p>
            <a:pPr>
              <a:lnSpc>
                <a:spcPct val="80000"/>
              </a:lnSpc>
              <a:buFontTx/>
              <a:buNone/>
            </a:pPr>
            <a:r>
              <a:rPr lang="en-GB" sz="2000"/>
              <a:t>F00.1 Dementia in Alzheimer's disease with late onset</a:t>
            </a:r>
          </a:p>
          <a:p>
            <a:pPr marL="762000" lvl="1" indent="-304800">
              <a:lnSpc>
                <a:spcPct val="80000"/>
              </a:lnSpc>
              <a:buFontTx/>
              <a:buAutoNum type="arabicPeriod"/>
            </a:pPr>
            <a:r>
              <a:rPr lang="en-GB" sz="1800"/>
              <a:t>The criteria for dementia in Alzheimer's disease (F00) must be met and the age at onset must be 65 or more.</a:t>
            </a:r>
          </a:p>
          <a:p>
            <a:pPr marL="762000" lvl="1" indent="-304800">
              <a:lnSpc>
                <a:spcPct val="80000"/>
              </a:lnSpc>
              <a:buFontTx/>
              <a:buAutoNum type="arabicPeriod"/>
            </a:pPr>
            <a:r>
              <a:rPr lang="en-GB" sz="1800"/>
              <a:t>In addition, at least one of the following requirements must be met:</a:t>
            </a:r>
          </a:p>
          <a:p>
            <a:pPr marL="1181100" lvl="2" indent="-266700">
              <a:lnSpc>
                <a:spcPct val="80000"/>
              </a:lnSpc>
              <a:buFontTx/>
              <a:buAutoNum type="arabicPeriod"/>
            </a:pPr>
            <a:r>
              <a:rPr lang="en-GB" sz="1600"/>
              <a:t>evidence of a very slow, gradual onset and progression (the rate of the latter may be known only retrospectively after a course of 3 years or more)</a:t>
            </a:r>
          </a:p>
          <a:p>
            <a:pPr marL="1181100" lvl="2" indent="-266700">
              <a:lnSpc>
                <a:spcPct val="80000"/>
              </a:lnSpc>
              <a:buFontTx/>
              <a:buAutoNum type="arabicPeriod"/>
            </a:pPr>
            <a:r>
              <a:rPr lang="en-GB" sz="1600"/>
              <a:t>predominance of memory impairment G1.1, over intellectual impairment G1.2 (see general criteria for dementia).</a:t>
            </a:r>
          </a:p>
          <a:p>
            <a:pPr>
              <a:lnSpc>
                <a:spcPct val="80000"/>
              </a:lnSpc>
              <a:buFontTx/>
              <a:buNone/>
            </a:pPr>
            <a:endParaRPr lang="en-GB" sz="2000"/>
          </a:p>
          <a:p>
            <a:pPr>
              <a:lnSpc>
                <a:spcPct val="80000"/>
              </a:lnSpc>
              <a:buFontTx/>
              <a:buNone/>
            </a:pPr>
            <a:r>
              <a:rPr lang="en-GB" sz="2000"/>
              <a:t>F00.2 Dementia in Alzheimer's disease, atypical or mixed type</a:t>
            </a:r>
          </a:p>
          <a:p>
            <a:pPr>
              <a:lnSpc>
                <a:spcPct val="80000"/>
              </a:lnSpc>
              <a:buFontTx/>
              <a:buNone/>
            </a:pPr>
            <a:r>
              <a:rPr lang="en-GB" sz="2000"/>
              <a:t>	Use this term and code for dementias that have important atypical features or that fulfil criteria for both early and late onset type of Alzheimer's disease. </a:t>
            </a:r>
          </a:p>
          <a:p>
            <a:pPr>
              <a:lnSpc>
                <a:spcPct val="80000"/>
              </a:lnSpc>
              <a:buFontTx/>
              <a:buNone/>
            </a:pPr>
            <a:r>
              <a:rPr lang="en-GB" sz="2000"/>
              <a:t>	Mixed Alzheimer's and vascular dementia is also included here.</a:t>
            </a:r>
          </a:p>
          <a:p>
            <a:pPr>
              <a:lnSpc>
                <a:spcPct val="80000"/>
              </a:lnSpc>
              <a:buFontTx/>
              <a:buNone/>
            </a:pPr>
            <a:endParaRPr lang="en-GB" sz="2000"/>
          </a:p>
          <a:p>
            <a:pPr>
              <a:lnSpc>
                <a:spcPct val="80000"/>
              </a:lnSpc>
              <a:buFontTx/>
              <a:buNone/>
            </a:pPr>
            <a:r>
              <a:rPr lang="en-GB" sz="2000"/>
              <a:t>F00.9 Dementia in Alzheimer's disease, unspecified</a:t>
            </a:r>
          </a:p>
          <a:p>
            <a:pPr>
              <a:lnSpc>
                <a:spcPct val="80000"/>
              </a:lnSpc>
            </a:pPr>
            <a:endParaRPr lang="en-GB"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NINCDS-ADRDA</a:t>
            </a:r>
          </a:p>
        </p:txBody>
      </p:sp>
      <p:sp>
        <p:nvSpPr>
          <p:cNvPr id="29699" name="Rectangle 3"/>
          <p:cNvSpPr>
            <a:spLocks noGrp="1" noChangeArrowheads="1"/>
          </p:cNvSpPr>
          <p:nvPr>
            <p:ph type="body" idx="1"/>
          </p:nvPr>
        </p:nvSpPr>
        <p:spPr/>
        <p:txBody>
          <a:bodyPr/>
          <a:lstStyle/>
          <a:p>
            <a:pPr>
              <a:lnSpc>
                <a:spcPct val="80000"/>
              </a:lnSpc>
            </a:pPr>
            <a:r>
              <a:rPr lang="en-GB" sz="1400" b="1"/>
              <a:t>Criteria for Diagnosis of Probable Alzheimer's Disease:</a:t>
            </a:r>
            <a:r>
              <a:rPr lang="en-GB" sz="1400"/>
              <a:t/>
            </a:r>
            <a:br>
              <a:rPr lang="en-GB" sz="1400"/>
            </a:br>
            <a:endParaRPr lang="en-GB" sz="1400"/>
          </a:p>
          <a:p>
            <a:pPr>
              <a:lnSpc>
                <a:spcPct val="80000"/>
              </a:lnSpc>
            </a:pPr>
            <a:r>
              <a:rPr lang="en-GB" sz="1400" b="1"/>
              <a:t>Dementia established by clinical examination, and documented by a standard test of cognitive function (e.g. Mini-Mental State Examination, Blessed Dementia Scale, etc.), and confirmed by neuropsychological tests.</a:t>
            </a:r>
            <a:r>
              <a:rPr lang="en-GB" sz="1400"/>
              <a:t/>
            </a:r>
            <a:br>
              <a:rPr lang="en-GB" sz="1400"/>
            </a:br>
            <a:r>
              <a:rPr lang="en-GB" sz="1400"/>
              <a:t/>
            </a:r>
            <a:br>
              <a:rPr lang="en-GB" sz="1400"/>
            </a:br>
            <a:endParaRPr lang="en-GB" sz="1400"/>
          </a:p>
          <a:p>
            <a:pPr>
              <a:lnSpc>
                <a:spcPct val="80000"/>
              </a:lnSpc>
            </a:pPr>
            <a:r>
              <a:rPr lang="en-GB" sz="1400" b="1"/>
              <a:t>Significant deficiencies in two or more areas of cognition, for example, word comprehension and task-completion ability.</a:t>
            </a:r>
            <a:r>
              <a:rPr lang="en-GB" sz="1400"/>
              <a:t/>
            </a:r>
            <a:br>
              <a:rPr lang="en-GB" sz="1400"/>
            </a:br>
            <a:r>
              <a:rPr lang="en-GB" sz="1400"/>
              <a:t/>
            </a:r>
            <a:br>
              <a:rPr lang="en-GB" sz="1400"/>
            </a:br>
            <a:endParaRPr lang="en-GB" sz="1400"/>
          </a:p>
          <a:p>
            <a:pPr>
              <a:lnSpc>
                <a:spcPct val="80000"/>
              </a:lnSpc>
            </a:pPr>
            <a:r>
              <a:rPr lang="en-GB" sz="1400" b="1"/>
              <a:t>Progressive deterioration of memory and other cognitive functions.</a:t>
            </a:r>
            <a:r>
              <a:rPr lang="en-GB" sz="1400"/>
              <a:t/>
            </a:r>
            <a:br>
              <a:rPr lang="en-GB" sz="1400"/>
            </a:br>
            <a:r>
              <a:rPr lang="en-GB" sz="1400"/>
              <a:t/>
            </a:r>
            <a:br>
              <a:rPr lang="en-GB" sz="1400"/>
            </a:br>
            <a:endParaRPr lang="en-GB" sz="1400"/>
          </a:p>
          <a:p>
            <a:pPr>
              <a:lnSpc>
                <a:spcPct val="80000"/>
              </a:lnSpc>
            </a:pPr>
            <a:r>
              <a:rPr lang="en-GB" sz="1400" b="1"/>
              <a:t>No loss of consciousness.</a:t>
            </a:r>
            <a:r>
              <a:rPr lang="en-GB" sz="1400"/>
              <a:t/>
            </a:r>
            <a:br>
              <a:rPr lang="en-GB" sz="1400"/>
            </a:br>
            <a:r>
              <a:rPr lang="en-GB" sz="1400"/>
              <a:t/>
            </a:r>
            <a:br>
              <a:rPr lang="en-GB" sz="1400"/>
            </a:br>
            <a:endParaRPr lang="en-GB" sz="1400"/>
          </a:p>
          <a:p>
            <a:pPr>
              <a:lnSpc>
                <a:spcPct val="80000"/>
              </a:lnSpc>
            </a:pPr>
            <a:r>
              <a:rPr lang="en-GB" sz="1400" b="1"/>
              <a:t>Onset from age 40 to 90, typically after 65.</a:t>
            </a:r>
            <a:r>
              <a:rPr lang="en-GB" sz="1400"/>
              <a:t/>
            </a:r>
            <a:br>
              <a:rPr lang="en-GB" sz="1400"/>
            </a:br>
            <a:r>
              <a:rPr lang="en-GB" sz="1400"/>
              <a:t/>
            </a:r>
            <a:br>
              <a:rPr lang="en-GB" sz="1400"/>
            </a:br>
            <a:endParaRPr lang="en-GB" sz="1400"/>
          </a:p>
          <a:p>
            <a:pPr>
              <a:lnSpc>
                <a:spcPct val="80000"/>
              </a:lnSpc>
            </a:pPr>
            <a:r>
              <a:rPr lang="en-GB" sz="1400" b="1"/>
              <a:t>No other diseases or disorders that could account for the loss of memory and cognition.</a:t>
            </a:r>
            <a:endParaRPr lang="en-GB" sz="1400"/>
          </a:p>
          <a:p>
            <a:pPr>
              <a:lnSpc>
                <a:spcPct val="80000"/>
              </a:lnSpc>
              <a:buFontTx/>
              <a:buNone/>
            </a:pPr>
            <a:endParaRPr lang="en-GB" sz="1400"/>
          </a:p>
          <a:p>
            <a:pPr>
              <a:lnSpc>
                <a:spcPct val="80000"/>
              </a:lnSpc>
            </a:pPr>
            <a:endParaRPr lang="en-GB"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NINCDS-ADRDA (2)</a:t>
            </a:r>
          </a:p>
        </p:txBody>
      </p:sp>
      <p:sp>
        <p:nvSpPr>
          <p:cNvPr id="31747" name="Rectangle 3"/>
          <p:cNvSpPr>
            <a:spLocks noGrp="1" noChangeArrowheads="1"/>
          </p:cNvSpPr>
          <p:nvPr>
            <p:ph type="body" idx="1"/>
          </p:nvPr>
        </p:nvSpPr>
        <p:spPr/>
        <p:txBody>
          <a:bodyPr/>
          <a:lstStyle/>
          <a:p>
            <a:pPr>
              <a:lnSpc>
                <a:spcPct val="80000"/>
              </a:lnSpc>
            </a:pPr>
            <a:r>
              <a:rPr lang="en-GB" sz="1200" b="1"/>
              <a:t>A Diagnosis of Probable Alzheimer's Disease is Supported By:</a:t>
            </a:r>
            <a:r>
              <a:rPr lang="en-GB" sz="1200"/>
              <a:t/>
            </a:r>
            <a:br>
              <a:rPr lang="en-GB" sz="1200"/>
            </a:br>
            <a:endParaRPr lang="en-GB" sz="1200"/>
          </a:p>
          <a:p>
            <a:pPr lvl="1">
              <a:lnSpc>
                <a:spcPct val="80000"/>
              </a:lnSpc>
            </a:pPr>
            <a:r>
              <a:rPr lang="en-GB" sz="1000" b="1"/>
              <a:t>Progressive deterioration of specific cognitive functions: language (aphasia), motor skills (apraxia), and perception (agnosia).</a:t>
            </a:r>
            <a:r>
              <a:rPr lang="en-GB" sz="1000"/>
              <a:t/>
            </a:r>
            <a:br>
              <a:rPr lang="en-GB" sz="1000"/>
            </a:br>
            <a:r>
              <a:rPr lang="en-GB" sz="1000"/>
              <a:t/>
            </a:r>
            <a:br>
              <a:rPr lang="en-GB" sz="1000"/>
            </a:br>
            <a:endParaRPr lang="en-GB" sz="1000"/>
          </a:p>
          <a:p>
            <a:pPr lvl="1">
              <a:lnSpc>
                <a:spcPct val="80000"/>
              </a:lnSpc>
            </a:pPr>
            <a:r>
              <a:rPr lang="en-GB" sz="1000" b="1"/>
              <a:t>Impaired activities of daily living and altered patterns of behavior.</a:t>
            </a:r>
            <a:r>
              <a:rPr lang="en-GB" sz="1000"/>
              <a:t/>
            </a:r>
            <a:br>
              <a:rPr lang="en-GB" sz="1000"/>
            </a:br>
            <a:r>
              <a:rPr lang="en-GB" sz="1000"/>
              <a:t/>
            </a:r>
            <a:br>
              <a:rPr lang="en-GB" sz="1000"/>
            </a:br>
            <a:endParaRPr lang="en-GB" sz="1000"/>
          </a:p>
          <a:p>
            <a:pPr lvl="1">
              <a:lnSpc>
                <a:spcPct val="80000"/>
              </a:lnSpc>
            </a:pPr>
            <a:r>
              <a:rPr lang="en-GB" sz="1000" b="1"/>
              <a:t>A family history of similar problems, particularly if confirmed by neurological testing.</a:t>
            </a:r>
            <a:r>
              <a:rPr lang="en-GB" sz="1000"/>
              <a:t/>
            </a:r>
            <a:br>
              <a:rPr lang="en-GB" sz="1000"/>
            </a:br>
            <a:r>
              <a:rPr lang="en-GB" sz="1000"/>
              <a:t/>
            </a:r>
            <a:br>
              <a:rPr lang="en-GB" sz="1000"/>
            </a:br>
            <a:endParaRPr lang="en-GB" sz="1000"/>
          </a:p>
          <a:p>
            <a:pPr lvl="1">
              <a:lnSpc>
                <a:spcPct val="80000"/>
              </a:lnSpc>
            </a:pPr>
            <a:r>
              <a:rPr lang="en-GB" sz="1000" b="1"/>
              <a:t>The following laboratory results:</a:t>
            </a:r>
            <a:br>
              <a:rPr lang="en-GB" sz="1000" b="1"/>
            </a:br>
            <a:r>
              <a:rPr lang="en-GB" sz="1000" b="1"/>
              <a:t/>
            </a:r>
            <a:br>
              <a:rPr lang="en-GB" sz="1000" b="1"/>
            </a:br>
            <a:r>
              <a:rPr lang="en-GB" sz="1000" b="1"/>
              <a:t>	Normal cerebrospinal fluid (lumbar puncture test).</a:t>
            </a:r>
            <a:br>
              <a:rPr lang="en-GB" sz="1000" b="1"/>
            </a:br>
            <a:r>
              <a:rPr lang="en-GB" sz="1000" b="1"/>
              <a:t/>
            </a:r>
            <a:br>
              <a:rPr lang="en-GB" sz="1000" b="1"/>
            </a:br>
            <a:r>
              <a:rPr lang="en-GB" sz="1000" b="1"/>
              <a:t>	Normal electroencephalogram (EEG) test of brain activity.</a:t>
            </a:r>
            <a:br>
              <a:rPr lang="en-GB" sz="1000" b="1"/>
            </a:br>
            <a:r>
              <a:rPr lang="en-GB" sz="1000" b="1"/>
              <a:t>	</a:t>
            </a:r>
            <a:br>
              <a:rPr lang="en-GB" sz="1000" b="1"/>
            </a:br>
            <a:r>
              <a:rPr lang="en-GB" sz="1000" b="1"/>
              <a:t>	Evidence of cerebral atrophy in a series of CT scans.</a:t>
            </a:r>
            <a:endParaRPr lang="en-GB" sz="1000"/>
          </a:p>
          <a:p>
            <a:pPr>
              <a:lnSpc>
                <a:spcPct val="80000"/>
              </a:lnSpc>
              <a:buFontTx/>
              <a:buNone/>
            </a:pPr>
            <a:r>
              <a:rPr lang="en-GB" sz="1200"/>
              <a:t/>
            </a:r>
            <a:br>
              <a:rPr lang="en-GB" sz="1200"/>
            </a:br>
            <a:r>
              <a:rPr lang="en-GB" sz="1200" b="1"/>
              <a:t>Other Features Consistent with Alzheimer's Disease</a:t>
            </a:r>
            <a:endParaRPr lang="en-GB" sz="1200"/>
          </a:p>
          <a:p>
            <a:pPr>
              <a:lnSpc>
                <a:spcPct val="80000"/>
              </a:lnSpc>
            </a:pPr>
            <a:endParaRPr lang="en-GB" sz="1200" b="1"/>
          </a:p>
          <a:p>
            <a:pPr lvl="1">
              <a:lnSpc>
                <a:spcPct val="80000"/>
              </a:lnSpc>
            </a:pPr>
            <a:r>
              <a:rPr lang="en-GB" sz="1000" b="1"/>
              <a:t>Plateaus in the course of illness progression.</a:t>
            </a:r>
            <a:r>
              <a:rPr lang="en-GB" sz="1000"/>
              <a:t/>
            </a:r>
            <a:br>
              <a:rPr lang="en-GB" sz="1000"/>
            </a:br>
            <a:r>
              <a:rPr lang="en-GB" sz="1000"/>
              <a:t/>
            </a:r>
            <a:br>
              <a:rPr lang="en-GB" sz="1000"/>
            </a:br>
            <a:endParaRPr lang="en-GB" sz="1000"/>
          </a:p>
          <a:p>
            <a:pPr lvl="1">
              <a:lnSpc>
                <a:spcPct val="80000"/>
              </a:lnSpc>
            </a:pPr>
            <a:r>
              <a:rPr lang="en-GB" sz="1000" b="1"/>
              <a:t>CT findings normal for the person's age.</a:t>
            </a:r>
            <a:r>
              <a:rPr lang="en-GB" sz="1000"/>
              <a:t/>
            </a:r>
            <a:br>
              <a:rPr lang="en-GB" sz="1000"/>
            </a:br>
            <a:r>
              <a:rPr lang="en-GB" sz="1000"/>
              <a:t/>
            </a:r>
            <a:br>
              <a:rPr lang="en-GB" sz="1000"/>
            </a:br>
            <a:endParaRPr lang="en-GB" sz="1000"/>
          </a:p>
          <a:p>
            <a:pPr>
              <a:lnSpc>
                <a:spcPct val="80000"/>
              </a:lnSpc>
            </a:pPr>
            <a:endParaRPr lang="en-GB"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NINCDS-ADRDA (3)</a:t>
            </a:r>
          </a:p>
        </p:txBody>
      </p:sp>
      <p:sp>
        <p:nvSpPr>
          <p:cNvPr id="33795" name="Rectangle 3"/>
          <p:cNvSpPr>
            <a:spLocks noGrp="1" noChangeArrowheads="1"/>
          </p:cNvSpPr>
          <p:nvPr>
            <p:ph type="body" idx="1"/>
          </p:nvPr>
        </p:nvSpPr>
        <p:spPr/>
        <p:txBody>
          <a:bodyPr/>
          <a:lstStyle/>
          <a:p>
            <a:pPr>
              <a:lnSpc>
                <a:spcPct val="80000"/>
              </a:lnSpc>
            </a:pPr>
            <a:r>
              <a:rPr lang="en-GB" sz="2000" b="1"/>
              <a:t>Associated symptoms, including: depression, insomnia, incontinence, delusions, hallucinations, weight loss, sex problems, and significant verbal, emotional, and physical outbursts.</a:t>
            </a:r>
            <a:r>
              <a:rPr lang="en-GB" sz="2000"/>
              <a:t/>
            </a:r>
            <a:br>
              <a:rPr lang="en-GB" sz="2000"/>
            </a:br>
            <a:r>
              <a:rPr lang="en-GB" sz="2000"/>
              <a:t/>
            </a:r>
            <a:br>
              <a:rPr lang="en-GB" sz="2000"/>
            </a:br>
            <a:endParaRPr lang="en-GB" sz="2000"/>
          </a:p>
          <a:p>
            <a:pPr>
              <a:lnSpc>
                <a:spcPct val="80000"/>
              </a:lnSpc>
            </a:pPr>
            <a:r>
              <a:rPr lang="en-GB" sz="2000" b="1"/>
              <a:t>Other neurological abnormalities, especially in advanced disease: including: increased muscle tone and a shuffling gait.</a:t>
            </a:r>
          </a:p>
          <a:p>
            <a:pPr>
              <a:lnSpc>
                <a:spcPct val="80000"/>
              </a:lnSpc>
            </a:pPr>
            <a:endParaRPr lang="en-GB" sz="2000"/>
          </a:p>
          <a:p>
            <a:pPr>
              <a:lnSpc>
                <a:spcPct val="80000"/>
              </a:lnSpc>
            </a:pPr>
            <a:r>
              <a:rPr lang="en-GB" sz="2000" b="1"/>
              <a:t>Features That Decrease the Likelihood of Alzheimer's Disease:</a:t>
            </a:r>
            <a:endParaRPr lang="en-GB" sz="2000"/>
          </a:p>
          <a:p>
            <a:pPr>
              <a:lnSpc>
                <a:spcPct val="80000"/>
              </a:lnSpc>
            </a:pPr>
            <a:endParaRPr lang="en-GB" sz="2000" b="1"/>
          </a:p>
          <a:p>
            <a:pPr lvl="1">
              <a:lnSpc>
                <a:spcPct val="80000"/>
              </a:lnSpc>
            </a:pPr>
            <a:r>
              <a:rPr lang="en-GB" sz="1800" b="1"/>
              <a:t>Sudden onset.</a:t>
            </a:r>
            <a:r>
              <a:rPr lang="en-GB" sz="1800"/>
              <a:t/>
            </a:r>
            <a:br>
              <a:rPr lang="en-GB" sz="1800"/>
            </a:br>
            <a:r>
              <a:rPr lang="en-GB" sz="1800"/>
              <a:t/>
            </a:r>
            <a:br>
              <a:rPr lang="en-GB" sz="1800"/>
            </a:br>
            <a:endParaRPr lang="en-GB" sz="1800"/>
          </a:p>
          <a:p>
            <a:pPr lvl="1">
              <a:lnSpc>
                <a:spcPct val="80000"/>
              </a:lnSpc>
            </a:pPr>
            <a:r>
              <a:rPr lang="en-GB" sz="1800" b="1"/>
              <a:t>Such early symptoms as: seizures, gait problems, and loss of vision and coordination.</a:t>
            </a:r>
            <a:endParaRPr lang="en-GB" sz="1800"/>
          </a:p>
          <a:p>
            <a:pPr>
              <a:lnSpc>
                <a:spcPct val="80000"/>
              </a:lnSpc>
            </a:pPr>
            <a:endParaRPr lang="en-GB" sz="2000"/>
          </a:p>
        </p:txBody>
      </p:sp>
      <p:sp>
        <p:nvSpPr>
          <p:cNvPr id="33796" name="Line 4"/>
          <p:cNvSpPr>
            <a:spLocks noChangeShapeType="1"/>
          </p:cNvSpPr>
          <p:nvPr/>
        </p:nvSpPr>
        <p:spPr bwMode="auto">
          <a:xfrm>
            <a:off x="107950" y="3860800"/>
            <a:ext cx="8856663" cy="0"/>
          </a:xfrm>
          <a:prstGeom prst="line">
            <a:avLst/>
          </a:prstGeom>
          <a:noFill/>
          <a:ln w="9525">
            <a:solidFill>
              <a:schemeClr val="tx1"/>
            </a:solidFill>
            <a:round/>
            <a:headEnd/>
            <a:tailEnd/>
          </a:ln>
          <a:effectLst/>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Overview of Presentation</a:t>
            </a:r>
          </a:p>
        </p:txBody>
      </p:sp>
      <p:sp>
        <p:nvSpPr>
          <p:cNvPr id="11267" name="Rectangle 3"/>
          <p:cNvSpPr>
            <a:spLocks noGrp="1" noChangeArrowheads="1"/>
          </p:cNvSpPr>
          <p:nvPr>
            <p:ph type="body" idx="1"/>
          </p:nvPr>
        </p:nvSpPr>
        <p:spPr>
          <a:xfrm>
            <a:off x="457200" y="1600200"/>
            <a:ext cx="5410200" cy="4525963"/>
          </a:xfrm>
        </p:spPr>
        <p:txBody>
          <a:bodyPr/>
          <a:lstStyle/>
          <a:p>
            <a:r>
              <a:rPr lang="en-GB" b="1"/>
              <a:t>Dementia – an introduction</a:t>
            </a:r>
            <a:endParaRPr lang="en-GB"/>
          </a:p>
          <a:p>
            <a:pPr lvl="1"/>
            <a:r>
              <a:rPr lang="en-GB"/>
              <a:t>Clarification of terminology</a:t>
            </a:r>
          </a:p>
          <a:p>
            <a:pPr lvl="2"/>
            <a:r>
              <a:rPr lang="en-GB"/>
              <a:t>Classification</a:t>
            </a:r>
          </a:p>
          <a:p>
            <a:pPr lvl="3"/>
            <a:r>
              <a:rPr lang="en-GB"/>
              <a:t>ICD 10</a:t>
            </a:r>
          </a:p>
          <a:p>
            <a:pPr lvl="3"/>
            <a:r>
              <a:rPr lang="en-GB"/>
              <a:t>DSM IV</a:t>
            </a:r>
          </a:p>
          <a:p>
            <a:pPr lvl="3"/>
            <a:r>
              <a:rPr lang="en-GB"/>
              <a:t>NINCDS-ADRDA</a:t>
            </a:r>
          </a:p>
          <a:p>
            <a:pPr lvl="1"/>
            <a:r>
              <a:rPr lang="en-GB"/>
              <a:t>Epidemiology </a:t>
            </a:r>
          </a:p>
          <a:p>
            <a:pPr lvl="3"/>
            <a:r>
              <a:rPr lang="en-GB"/>
              <a:t>(Disease and Dementia)</a:t>
            </a:r>
          </a:p>
        </p:txBody>
      </p:sp>
      <p:pic>
        <p:nvPicPr>
          <p:cNvPr id="11268" name="Picture 4" descr="scan2 copy"/>
          <p:cNvPicPr>
            <a:picLocks noChangeAspect="1" noChangeArrowheads="1"/>
          </p:cNvPicPr>
          <p:nvPr/>
        </p:nvPicPr>
        <p:blipFill>
          <a:blip r:embed="rId3" cstate="print"/>
          <a:srcRect/>
          <a:stretch>
            <a:fillRect/>
          </a:stretch>
        </p:blipFill>
        <p:spPr bwMode="auto">
          <a:xfrm>
            <a:off x="6156325" y="2492375"/>
            <a:ext cx="2825750" cy="2168525"/>
          </a:xfrm>
          <a:prstGeom prst="rect">
            <a:avLst/>
          </a:prstGeom>
          <a:noFill/>
          <a:ln w="57150" cmpd="thinThick">
            <a:solidFill>
              <a:schemeClr val="bg1"/>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t>Summary</a:t>
            </a:r>
          </a:p>
        </p:txBody>
      </p:sp>
      <p:sp>
        <p:nvSpPr>
          <p:cNvPr id="50179" name="Rectangle 3"/>
          <p:cNvSpPr>
            <a:spLocks noGrp="1" noChangeArrowheads="1"/>
          </p:cNvSpPr>
          <p:nvPr>
            <p:ph type="body" idx="1"/>
          </p:nvPr>
        </p:nvSpPr>
        <p:spPr/>
        <p:txBody>
          <a:bodyPr/>
          <a:lstStyle/>
          <a:p>
            <a:r>
              <a:rPr lang="en-GB" sz="2800"/>
              <a:t>In general – all criteria need DECLINE in cognitive symptoms with amnestic symptoms as core plus (at least) one other domain.</a:t>
            </a:r>
          </a:p>
          <a:p>
            <a:endParaRPr lang="en-GB" sz="2800"/>
          </a:p>
          <a:p>
            <a:r>
              <a:rPr lang="en-GB" sz="2800"/>
              <a:t>Require functional decline (distinction MCI)</a:t>
            </a:r>
          </a:p>
          <a:p>
            <a:endParaRPr lang="en-GB" sz="2800"/>
          </a:p>
          <a:p>
            <a:r>
              <a:rPr lang="en-GB" sz="2800"/>
              <a:t>Require absence of other possible aetiology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than Cognition</a:t>
            </a:r>
            <a:endParaRPr lang="en-GB" dirty="0"/>
          </a:p>
        </p:txBody>
      </p:sp>
      <p:sp>
        <p:nvSpPr>
          <p:cNvPr id="3" name="Content Placeholder 2"/>
          <p:cNvSpPr>
            <a:spLocks noGrp="1"/>
          </p:cNvSpPr>
          <p:nvPr>
            <p:ph idx="1"/>
          </p:nvPr>
        </p:nvSpPr>
        <p:spPr/>
        <p:txBody>
          <a:bodyPr/>
          <a:lstStyle/>
          <a:p>
            <a:r>
              <a:rPr lang="en-GB" sz="2800" dirty="0" smtClean="0"/>
              <a:t>Behavioural</a:t>
            </a:r>
          </a:p>
          <a:p>
            <a:pPr lvl="1"/>
            <a:r>
              <a:rPr lang="en-GB" sz="2400" dirty="0" smtClean="0"/>
              <a:t>Withdrawn</a:t>
            </a:r>
          </a:p>
          <a:p>
            <a:pPr lvl="1"/>
            <a:r>
              <a:rPr lang="en-GB" sz="2400" dirty="0" smtClean="0"/>
              <a:t>Pacing </a:t>
            </a:r>
          </a:p>
          <a:p>
            <a:pPr lvl="1"/>
            <a:r>
              <a:rPr lang="en-GB" sz="2400" dirty="0" smtClean="0"/>
              <a:t>Agitated</a:t>
            </a:r>
          </a:p>
          <a:p>
            <a:pPr lvl="1"/>
            <a:endParaRPr lang="en-GB" sz="2400" dirty="0" smtClean="0"/>
          </a:p>
          <a:p>
            <a:r>
              <a:rPr lang="en-GB" sz="2800" dirty="0" smtClean="0"/>
              <a:t>Neuropsychiatric</a:t>
            </a:r>
          </a:p>
          <a:p>
            <a:pPr lvl="1"/>
            <a:r>
              <a:rPr lang="en-GB" sz="2400" dirty="0" smtClean="0"/>
              <a:t>Depressed</a:t>
            </a:r>
          </a:p>
          <a:p>
            <a:pPr lvl="1"/>
            <a:r>
              <a:rPr lang="en-GB" sz="2400" dirty="0" smtClean="0"/>
              <a:t>Psychotic</a:t>
            </a:r>
          </a:p>
          <a:p>
            <a:pPr lvl="2"/>
            <a:r>
              <a:rPr lang="en-GB" sz="2000" dirty="0" smtClean="0"/>
              <a:t>Delusions</a:t>
            </a:r>
          </a:p>
          <a:p>
            <a:pPr lvl="2"/>
            <a:r>
              <a:rPr lang="en-GB" sz="2000" dirty="0" smtClean="0"/>
              <a:t>Hallucinations</a:t>
            </a:r>
            <a:endParaRPr lang="en-GB" sz="2000" dirty="0"/>
          </a:p>
        </p:txBody>
      </p:sp>
      <p:pic>
        <p:nvPicPr>
          <p:cNvPr id="4" name="Picture 3" descr="C:\Users\critchie.WMEM-CRITCHIE-L\AppData\Local\Microsoft\Windows\Temporary Internet Files\Content.IE5\2ACIPRTX\MP900448456[1].jpg"/>
          <p:cNvPicPr>
            <a:picLocks noChangeAspect="1" noChangeArrowheads="1"/>
          </p:cNvPicPr>
          <p:nvPr/>
        </p:nvPicPr>
        <p:blipFill>
          <a:blip r:embed="rId3" cstate="print"/>
          <a:srcRect/>
          <a:stretch>
            <a:fillRect/>
          </a:stretch>
        </p:blipFill>
        <p:spPr bwMode="auto">
          <a:xfrm>
            <a:off x="4067944" y="1772816"/>
            <a:ext cx="4860539"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Epidemiology</a:t>
            </a:r>
          </a:p>
        </p:txBody>
      </p:sp>
      <p:sp>
        <p:nvSpPr>
          <p:cNvPr id="52227" name="Rectangle 3"/>
          <p:cNvSpPr>
            <a:spLocks noGrp="1" noChangeArrowheads="1"/>
          </p:cNvSpPr>
          <p:nvPr>
            <p:ph type="body" idx="1"/>
          </p:nvPr>
        </p:nvSpPr>
        <p:spPr>
          <a:xfrm>
            <a:off x="457200" y="1600200"/>
            <a:ext cx="4978400" cy="4525963"/>
          </a:xfrm>
        </p:spPr>
        <p:txBody>
          <a:bodyPr/>
          <a:lstStyle/>
          <a:p>
            <a:r>
              <a:rPr lang="en-GB" sz="2800"/>
              <a:t>Prevalence and incidence</a:t>
            </a:r>
          </a:p>
          <a:p>
            <a:endParaRPr lang="en-GB" sz="2800"/>
          </a:p>
          <a:p>
            <a:r>
              <a:rPr lang="en-GB" sz="2800"/>
              <a:t>Risk Factors</a:t>
            </a:r>
          </a:p>
          <a:p>
            <a:endParaRPr lang="en-GB" sz="2800"/>
          </a:p>
          <a:p>
            <a:r>
              <a:rPr lang="en-GB" sz="2800"/>
              <a:t>Concept of MCI </a:t>
            </a:r>
          </a:p>
          <a:p>
            <a:endParaRPr lang="en-GB" sz="2800"/>
          </a:p>
          <a:p>
            <a:r>
              <a:rPr lang="en-GB" sz="2800"/>
              <a:t>Disease and Dementia Temporal Changes</a:t>
            </a:r>
          </a:p>
        </p:txBody>
      </p:sp>
      <p:pic>
        <p:nvPicPr>
          <p:cNvPr id="52228" name="Picture 4"/>
          <p:cNvPicPr>
            <a:picLocks noChangeAspect="1" noChangeArrowheads="1"/>
          </p:cNvPicPr>
          <p:nvPr/>
        </p:nvPicPr>
        <p:blipFill>
          <a:blip r:embed="rId3" cstate="print"/>
          <a:srcRect/>
          <a:stretch>
            <a:fillRect/>
          </a:stretch>
        </p:blipFill>
        <p:spPr bwMode="auto">
          <a:xfrm>
            <a:off x="5580063" y="1633538"/>
            <a:ext cx="3200400" cy="41719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228600"/>
            <a:ext cx="8153400" cy="1143000"/>
          </a:xfrm>
        </p:spPr>
        <p:txBody>
          <a:bodyPr/>
          <a:lstStyle/>
          <a:p>
            <a:r>
              <a:rPr lang="en-US" sz="4000"/>
              <a:t>Prevalence of Alzheimer’s disease</a:t>
            </a:r>
            <a:endParaRPr lang="en-US" sz="3600"/>
          </a:p>
        </p:txBody>
      </p:sp>
      <p:sp>
        <p:nvSpPr>
          <p:cNvPr id="54275" name="Rectangle 3"/>
          <p:cNvSpPr>
            <a:spLocks noChangeArrowheads="1"/>
          </p:cNvSpPr>
          <p:nvPr/>
        </p:nvSpPr>
        <p:spPr bwMode="auto">
          <a:xfrm>
            <a:off x="5219700" y="5805488"/>
            <a:ext cx="3865563" cy="457200"/>
          </a:xfrm>
          <a:prstGeom prst="rect">
            <a:avLst/>
          </a:prstGeom>
          <a:noFill/>
          <a:ln w="38100">
            <a:noFill/>
            <a:miter lim="800000"/>
            <a:headEnd/>
            <a:tailEnd/>
          </a:ln>
          <a:effectLst/>
        </p:spPr>
        <p:txBody>
          <a:bodyPr wrap="none" anchor="ctr">
            <a:spAutoFit/>
          </a:bodyPr>
          <a:lstStyle/>
          <a:p>
            <a:pPr algn="r" eaLnBrk="0" hangingPunct="0"/>
            <a:r>
              <a:rPr lang="en-US" sz="1200"/>
              <a:t>Kurz A. Eur J Neurol 1998; 5(Suppl 4): S1-8</a:t>
            </a:r>
          </a:p>
          <a:p>
            <a:pPr algn="r" eaLnBrk="0" hangingPunct="0"/>
            <a:r>
              <a:rPr lang="en-US" sz="1200"/>
              <a:t>Wimo A </a:t>
            </a:r>
            <a:r>
              <a:rPr lang="en-US" sz="1200" i="1"/>
              <a:t>et al</a:t>
            </a:r>
            <a:r>
              <a:rPr lang="en-US" sz="1200"/>
              <a:t>. Int J Geriatr Psychiatry 1997; 12: 841-56</a:t>
            </a:r>
          </a:p>
        </p:txBody>
      </p:sp>
      <p:grpSp>
        <p:nvGrpSpPr>
          <p:cNvPr id="2" name="Group 4"/>
          <p:cNvGrpSpPr>
            <a:grpSpLocks/>
          </p:cNvGrpSpPr>
          <p:nvPr/>
        </p:nvGrpSpPr>
        <p:grpSpPr bwMode="auto">
          <a:xfrm>
            <a:off x="1716088" y="4721225"/>
            <a:ext cx="831850" cy="49213"/>
            <a:chOff x="1081" y="2974"/>
            <a:chExt cx="524" cy="31"/>
          </a:xfrm>
        </p:grpSpPr>
        <p:sp>
          <p:nvSpPr>
            <p:cNvPr id="54277" name="Rectangle 5"/>
            <p:cNvSpPr>
              <a:spLocks noChangeArrowheads="1"/>
            </p:cNvSpPr>
            <p:nvPr/>
          </p:nvSpPr>
          <p:spPr bwMode="auto">
            <a:xfrm>
              <a:off x="1081" y="2974"/>
              <a:ext cx="13" cy="31"/>
            </a:xfrm>
            <a:prstGeom prst="rect">
              <a:avLst/>
            </a:prstGeom>
            <a:solidFill>
              <a:srgbClr val="005F47"/>
            </a:solidFill>
            <a:ln w="9525">
              <a:noFill/>
              <a:miter lim="800000"/>
              <a:headEnd/>
              <a:tailEnd/>
            </a:ln>
          </p:spPr>
          <p:txBody>
            <a:bodyPr/>
            <a:lstStyle/>
            <a:p>
              <a:endParaRPr lang="en-GB"/>
            </a:p>
          </p:txBody>
        </p:sp>
        <p:sp>
          <p:nvSpPr>
            <p:cNvPr id="54278" name="Rectangle 6"/>
            <p:cNvSpPr>
              <a:spLocks noChangeArrowheads="1"/>
            </p:cNvSpPr>
            <p:nvPr/>
          </p:nvSpPr>
          <p:spPr bwMode="auto">
            <a:xfrm>
              <a:off x="1094" y="2974"/>
              <a:ext cx="6" cy="31"/>
            </a:xfrm>
            <a:prstGeom prst="rect">
              <a:avLst/>
            </a:prstGeom>
            <a:solidFill>
              <a:srgbClr val="006049"/>
            </a:solidFill>
            <a:ln w="9525">
              <a:noFill/>
              <a:miter lim="800000"/>
              <a:headEnd/>
              <a:tailEnd/>
            </a:ln>
          </p:spPr>
          <p:txBody>
            <a:bodyPr/>
            <a:lstStyle/>
            <a:p>
              <a:endParaRPr lang="en-GB"/>
            </a:p>
          </p:txBody>
        </p:sp>
        <p:sp>
          <p:nvSpPr>
            <p:cNvPr id="54279" name="Rectangle 7"/>
            <p:cNvSpPr>
              <a:spLocks noChangeArrowheads="1"/>
            </p:cNvSpPr>
            <p:nvPr/>
          </p:nvSpPr>
          <p:spPr bwMode="auto">
            <a:xfrm>
              <a:off x="1100" y="2974"/>
              <a:ext cx="13" cy="31"/>
            </a:xfrm>
            <a:prstGeom prst="rect">
              <a:avLst/>
            </a:prstGeom>
            <a:solidFill>
              <a:srgbClr val="00634B"/>
            </a:solidFill>
            <a:ln w="9525">
              <a:noFill/>
              <a:miter lim="800000"/>
              <a:headEnd/>
              <a:tailEnd/>
            </a:ln>
          </p:spPr>
          <p:txBody>
            <a:bodyPr/>
            <a:lstStyle/>
            <a:p>
              <a:endParaRPr lang="en-GB"/>
            </a:p>
          </p:txBody>
        </p:sp>
        <p:sp>
          <p:nvSpPr>
            <p:cNvPr id="54280" name="Rectangle 8"/>
            <p:cNvSpPr>
              <a:spLocks noChangeArrowheads="1"/>
            </p:cNvSpPr>
            <p:nvPr/>
          </p:nvSpPr>
          <p:spPr bwMode="auto">
            <a:xfrm>
              <a:off x="1113" y="2974"/>
              <a:ext cx="13" cy="31"/>
            </a:xfrm>
            <a:prstGeom prst="rect">
              <a:avLst/>
            </a:prstGeom>
            <a:solidFill>
              <a:srgbClr val="00674E"/>
            </a:solidFill>
            <a:ln w="9525">
              <a:noFill/>
              <a:miter lim="800000"/>
              <a:headEnd/>
              <a:tailEnd/>
            </a:ln>
          </p:spPr>
          <p:txBody>
            <a:bodyPr/>
            <a:lstStyle/>
            <a:p>
              <a:endParaRPr lang="en-GB"/>
            </a:p>
          </p:txBody>
        </p:sp>
        <p:sp>
          <p:nvSpPr>
            <p:cNvPr id="54281" name="Rectangle 9"/>
            <p:cNvSpPr>
              <a:spLocks noChangeArrowheads="1"/>
            </p:cNvSpPr>
            <p:nvPr/>
          </p:nvSpPr>
          <p:spPr bwMode="auto">
            <a:xfrm>
              <a:off x="1126" y="2974"/>
              <a:ext cx="7" cy="31"/>
            </a:xfrm>
            <a:prstGeom prst="rect">
              <a:avLst/>
            </a:prstGeom>
            <a:solidFill>
              <a:srgbClr val="006B51"/>
            </a:solidFill>
            <a:ln w="9525">
              <a:noFill/>
              <a:miter lim="800000"/>
              <a:headEnd/>
              <a:tailEnd/>
            </a:ln>
          </p:spPr>
          <p:txBody>
            <a:bodyPr/>
            <a:lstStyle/>
            <a:p>
              <a:endParaRPr lang="en-GB"/>
            </a:p>
          </p:txBody>
        </p:sp>
        <p:sp>
          <p:nvSpPr>
            <p:cNvPr id="54282" name="Rectangle 10"/>
            <p:cNvSpPr>
              <a:spLocks noChangeArrowheads="1"/>
            </p:cNvSpPr>
            <p:nvPr/>
          </p:nvSpPr>
          <p:spPr bwMode="auto">
            <a:xfrm>
              <a:off x="1133" y="2974"/>
              <a:ext cx="13" cy="31"/>
            </a:xfrm>
            <a:prstGeom prst="rect">
              <a:avLst/>
            </a:prstGeom>
            <a:solidFill>
              <a:srgbClr val="007054"/>
            </a:solidFill>
            <a:ln w="9525">
              <a:noFill/>
              <a:miter lim="800000"/>
              <a:headEnd/>
              <a:tailEnd/>
            </a:ln>
          </p:spPr>
          <p:txBody>
            <a:bodyPr/>
            <a:lstStyle/>
            <a:p>
              <a:endParaRPr lang="en-GB"/>
            </a:p>
          </p:txBody>
        </p:sp>
        <p:sp>
          <p:nvSpPr>
            <p:cNvPr id="54283" name="Rectangle 11"/>
            <p:cNvSpPr>
              <a:spLocks noChangeArrowheads="1"/>
            </p:cNvSpPr>
            <p:nvPr/>
          </p:nvSpPr>
          <p:spPr bwMode="auto">
            <a:xfrm>
              <a:off x="1146" y="2974"/>
              <a:ext cx="13" cy="31"/>
            </a:xfrm>
            <a:prstGeom prst="rect">
              <a:avLst/>
            </a:prstGeom>
            <a:solidFill>
              <a:srgbClr val="007759"/>
            </a:solidFill>
            <a:ln w="9525">
              <a:noFill/>
              <a:miter lim="800000"/>
              <a:headEnd/>
              <a:tailEnd/>
            </a:ln>
          </p:spPr>
          <p:txBody>
            <a:bodyPr/>
            <a:lstStyle/>
            <a:p>
              <a:endParaRPr lang="en-GB"/>
            </a:p>
          </p:txBody>
        </p:sp>
        <p:sp>
          <p:nvSpPr>
            <p:cNvPr id="54284" name="Rectangle 12"/>
            <p:cNvSpPr>
              <a:spLocks noChangeArrowheads="1"/>
            </p:cNvSpPr>
            <p:nvPr/>
          </p:nvSpPr>
          <p:spPr bwMode="auto">
            <a:xfrm>
              <a:off x="1159" y="2974"/>
              <a:ext cx="6" cy="31"/>
            </a:xfrm>
            <a:prstGeom prst="rect">
              <a:avLst/>
            </a:prstGeom>
            <a:solidFill>
              <a:srgbClr val="007D5E"/>
            </a:solidFill>
            <a:ln w="9525">
              <a:noFill/>
              <a:miter lim="800000"/>
              <a:headEnd/>
              <a:tailEnd/>
            </a:ln>
          </p:spPr>
          <p:txBody>
            <a:bodyPr/>
            <a:lstStyle/>
            <a:p>
              <a:endParaRPr lang="en-GB"/>
            </a:p>
          </p:txBody>
        </p:sp>
        <p:sp>
          <p:nvSpPr>
            <p:cNvPr id="54285" name="Rectangle 13"/>
            <p:cNvSpPr>
              <a:spLocks noChangeArrowheads="1"/>
            </p:cNvSpPr>
            <p:nvPr/>
          </p:nvSpPr>
          <p:spPr bwMode="auto">
            <a:xfrm>
              <a:off x="1165" y="2974"/>
              <a:ext cx="13" cy="31"/>
            </a:xfrm>
            <a:prstGeom prst="rect">
              <a:avLst/>
            </a:prstGeom>
            <a:solidFill>
              <a:srgbClr val="008362"/>
            </a:solidFill>
            <a:ln w="9525">
              <a:noFill/>
              <a:miter lim="800000"/>
              <a:headEnd/>
              <a:tailEnd/>
            </a:ln>
          </p:spPr>
          <p:txBody>
            <a:bodyPr/>
            <a:lstStyle/>
            <a:p>
              <a:endParaRPr lang="en-GB"/>
            </a:p>
          </p:txBody>
        </p:sp>
        <p:sp>
          <p:nvSpPr>
            <p:cNvPr id="54286" name="Rectangle 14"/>
            <p:cNvSpPr>
              <a:spLocks noChangeArrowheads="1"/>
            </p:cNvSpPr>
            <p:nvPr/>
          </p:nvSpPr>
          <p:spPr bwMode="auto">
            <a:xfrm>
              <a:off x="1178" y="2974"/>
              <a:ext cx="13" cy="31"/>
            </a:xfrm>
            <a:prstGeom prst="rect">
              <a:avLst/>
            </a:prstGeom>
            <a:solidFill>
              <a:srgbClr val="008C69"/>
            </a:solidFill>
            <a:ln w="9525">
              <a:noFill/>
              <a:miter lim="800000"/>
              <a:headEnd/>
              <a:tailEnd/>
            </a:ln>
          </p:spPr>
          <p:txBody>
            <a:bodyPr/>
            <a:lstStyle/>
            <a:p>
              <a:endParaRPr lang="en-GB"/>
            </a:p>
          </p:txBody>
        </p:sp>
        <p:sp>
          <p:nvSpPr>
            <p:cNvPr id="54287" name="Rectangle 15"/>
            <p:cNvSpPr>
              <a:spLocks noChangeArrowheads="1"/>
            </p:cNvSpPr>
            <p:nvPr/>
          </p:nvSpPr>
          <p:spPr bwMode="auto">
            <a:xfrm>
              <a:off x="1191" y="2974"/>
              <a:ext cx="13" cy="31"/>
            </a:xfrm>
            <a:prstGeom prst="rect">
              <a:avLst/>
            </a:prstGeom>
            <a:solidFill>
              <a:srgbClr val="00946F"/>
            </a:solidFill>
            <a:ln w="9525">
              <a:noFill/>
              <a:miter lim="800000"/>
              <a:headEnd/>
              <a:tailEnd/>
            </a:ln>
          </p:spPr>
          <p:txBody>
            <a:bodyPr/>
            <a:lstStyle/>
            <a:p>
              <a:endParaRPr lang="en-GB"/>
            </a:p>
          </p:txBody>
        </p:sp>
        <p:sp>
          <p:nvSpPr>
            <p:cNvPr id="54288" name="Rectangle 16"/>
            <p:cNvSpPr>
              <a:spLocks noChangeArrowheads="1"/>
            </p:cNvSpPr>
            <p:nvPr/>
          </p:nvSpPr>
          <p:spPr bwMode="auto">
            <a:xfrm>
              <a:off x="1204" y="2974"/>
              <a:ext cx="6" cy="31"/>
            </a:xfrm>
            <a:prstGeom prst="rect">
              <a:avLst/>
            </a:prstGeom>
            <a:solidFill>
              <a:srgbClr val="009B74"/>
            </a:solidFill>
            <a:ln w="9525">
              <a:noFill/>
              <a:miter lim="800000"/>
              <a:headEnd/>
              <a:tailEnd/>
            </a:ln>
          </p:spPr>
          <p:txBody>
            <a:bodyPr/>
            <a:lstStyle/>
            <a:p>
              <a:endParaRPr lang="en-GB"/>
            </a:p>
          </p:txBody>
        </p:sp>
        <p:sp>
          <p:nvSpPr>
            <p:cNvPr id="54289" name="Rectangle 17"/>
            <p:cNvSpPr>
              <a:spLocks noChangeArrowheads="1"/>
            </p:cNvSpPr>
            <p:nvPr/>
          </p:nvSpPr>
          <p:spPr bwMode="auto">
            <a:xfrm>
              <a:off x="1210" y="2974"/>
              <a:ext cx="13" cy="31"/>
            </a:xfrm>
            <a:prstGeom prst="rect">
              <a:avLst/>
            </a:prstGeom>
            <a:solidFill>
              <a:srgbClr val="00A179"/>
            </a:solidFill>
            <a:ln w="9525">
              <a:noFill/>
              <a:miter lim="800000"/>
              <a:headEnd/>
              <a:tailEnd/>
            </a:ln>
          </p:spPr>
          <p:txBody>
            <a:bodyPr/>
            <a:lstStyle/>
            <a:p>
              <a:endParaRPr lang="en-GB"/>
            </a:p>
          </p:txBody>
        </p:sp>
        <p:sp>
          <p:nvSpPr>
            <p:cNvPr id="54290" name="Rectangle 18"/>
            <p:cNvSpPr>
              <a:spLocks noChangeArrowheads="1"/>
            </p:cNvSpPr>
            <p:nvPr/>
          </p:nvSpPr>
          <p:spPr bwMode="auto">
            <a:xfrm>
              <a:off x="1223" y="2974"/>
              <a:ext cx="13" cy="31"/>
            </a:xfrm>
            <a:prstGeom prst="rect">
              <a:avLst/>
            </a:prstGeom>
            <a:solidFill>
              <a:srgbClr val="00AA7F"/>
            </a:solidFill>
            <a:ln w="9525">
              <a:noFill/>
              <a:miter lim="800000"/>
              <a:headEnd/>
              <a:tailEnd/>
            </a:ln>
          </p:spPr>
          <p:txBody>
            <a:bodyPr/>
            <a:lstStyle/>
            <a:p>
              <a:endParaRPr lang="en-GB"/>
            </a:p>
          </p:txBody>
        </p:sp>
        <p:sp>
          <p:nvSpPr>
            <p:cNvPr id="54291" name="Rectangle 19"/>
            <p:cNvSpPr>
              <a:spLocks noChangeArrowheads="1"/>
            </p:cNvSpPr>
            <p:nvPr/>
          </p:nvSpPr>
          <p:spPr bwMode="auto">
            <a:xfrm>
              <a:off x="1236" y="2974"/>
              <a:ext cx="7" cy="31"/>
            </a:xfrm>
            <a:prstGeom prst="rect">
              <a:avLst/>
            </a:prstGeom>
            <a:solidFill>
              <a:srgbClr val="00AF83"/>
            </a:solidFill>
            <a:ln w="9525">
              <a:noFill/>
              <a:miter lim="800000"/>
              <a:headEnd/>
              <a:tailEnd/>
            </a:ln>
          </p:spPr>
          <p:txBody>
            <a:bodyPr/>
            <a:lstStyle/>
            <a:p>
              <a:endParaRPr lang="en-GB"/>
            </a:p>
          </p:txBody>
        </p:sp>
        <p:sp>
          <p:nvSpPr>
            <p:cNvPr id="54292" name="Rectangle 20"/>
            <p:cNvSpPr>
              <a:spLocks noChangeArrowheads="1"/>
            </p:cNvSpPr>
            <p:nvPr/>
          </p:nvSpPr>
          <p:spPr bwMode="auto">
            <a:xfrm>
              <a:off x="1243" y="2974"/>
              <a:ext cx="13" cy="31"/>
            </a:xfrm>
            <a:prstGeom prst="rect">
              <a:avLst/>
            </a:prstGeom>
            <a:solidFill>
              <a:srgbClr val="00B487"/>
            </a:solidFill>
            <a:ln w="9525">
              <a:noFill/>
              <a:miter lim="800000"/>
              <a:headEnd/>
              <a:tailEnd/>
            </a:ln>
          </p:spPr>
          <p:txBody>
            <a:bodyPr/>
            <a:lstStyle/>
            <a:p>
              <a:endParaRPr lang="en-GB"/>
            </a:p>
          </p:txBody>
        </p:sp>
        <p:sp>
          <p:nvSpPr>
            <p:cNvPr id="54293" name="Rectangle 21"/>
            <p:cNvSpPr>
              <a:spLocks noChangeArrowheads="1"/>
            </p:cNvSpPr>
            <p:nvPr/>
          </p:nvSpPr>
          <p:spPr bwMode="auto">
            <a:xfrm>
              <a:off x="1256" y="2974"/>
              <a:ext cx="13" cy="31"/>
            </a:xfrm>
            <a:prstGeom prst="rect">
              <a:avLst/>
            </a:prstGeom>
            <a:solidFill>
              <a:srgbClr val="00BA8B"/>
            </a:solidFill>
            <a:ln w="9525">
              <a:noFill/>
              <a:miter lim="800000"/>
              <a:headEnd/>
              <a:tailEnd/>
            </a:ln>
          </p:spPr>
          <p:txBody>
            <a:bodyPr/>
            <a:lstStyle/>
            <a:p>
              <a:endParaRPr lang="en-GB"/>
            </a:p>
          </p:txBody>
        </p:sp>
        <p:sp>
          <p:nvSpPr>
            <p:cNvPr id="54294" name="Rectangle 22"/>
            <p:cNvSpPr>
              <a:spLocks noChangeArrowheads="1"/>
            </p:cNvSpPr>
            <p:nvPr/>
          </p:nvSpPr>
          <p:spPr bwMode="auto">
            <a:xfrm>
              <a:off x="1269" y="2974"/>
              <a:ext cx="6" cy="31"/>
            </a:xfrm>
            <a:prstGeom prst="rect">
              <a:avLst/>
            </a:prstGeom>
            <a:solidFill>
              <a:srgbClr val="00BE8E"/>
            </a:solidFill>
            <a:ln w="9525">
              <a:noFill/>
              <a:miter lim="800000"/>
              <a:headEnd/>
              <a:tailEnd/>
            </a:ln>
          </p:spPr>
          <p:txBody>
            <a:bodyPr/>
            <a:lstStyle/>
            <a:p>
              <a:endParaRPr lang="en-GB"/>
            </a:p>
          </p:txBody>
        </p:sp>
        <p:sp>
          <p:nvSpPr>
            <p:cNvPr id="54295" name="Rectangle 23"/>
            <p:cNvSpPr>
              <a:spLocks noChangeArrowheads="1"/>
            </p:cNvSpPr>
            <p:nvPr/>
          </p:nvSpPr>
          <p:spPr bwMode="auto">
            <a:xfrm>
              <a:off x="1275" y="2974"/>
              <a:ext cx="13" cy="31"/>
            </a:xfrm>
            <a:prstGeom prst="rect">
              <a:avLst/>
            </a:prstGeom>
            <a:solidFill>
              <a:srgbClr val="00C191"/>
            </a:solidFill>
            <a:ln w="9525">
              <a:noFill/>
              <a:miter lim="800000"/>
              <a:headEnd/>
              <a:tailEnd/>
            </a:ln>
          </p:spPr>
          <p:txBody>
            <a:bodyPr/>
            <a:lstStyle/>
            <a:p>
              <a:endParaRPr lang="en-GB"/>
            </a:p>
          </p:txBody>
        </p:sp>
        <p:sp>
          <p:nvSpPr>
            <p:cNvPr id="54296" name="Rectangle 24"/>
            <p:cNvSpPr>
              <a:spLocks noChangeArrowheads="1"/>
            </p:cNvSpPr>
            <p:nvPr/>
          </p:nvSpPr>
          <p:spPr bwMode="auto">
            <a:xfrm>
              <a:off x="1288" y="2974"/>
              <a:ext cx="13" cy="31"/>
            </a:xfrm>
            <a:prstGeom prst="rect">
              <a:avLst/>
            </a:prstGeom>
            <a:solidFill>
              <a:srgbClr val="00C593"/>
            </a:solidFill>
            <a:ln w="9525">
              <a:noFill/>
              <a:miter lim="800000"/>
              <a:headEnd/>
              <a:tailEnd/>
            </a:ln>
          </p:spPr>
          <p:txBody>
            <a:bodyPr/>
            <a:lstStyle/>
            <a:p>
              <a:endParaRPr lang="en-GB"/>
            </a:p>
          </p:txBody>
        </p:sp>
        <p:sp>
          <p:nvSpPr>
            <p:cNvPr id="54297" name="Rectangle 25"/>
            <p:cNvSpPr>
              <a:spLocks noChangeArrowheads="1"/>
            </p:cNvSpPr>
            <p:nvPr/>
          </p:nvSpPr>
          <p:spPr bwMode="auto">
            <a:xfrm>
              <a:off x="1301" y="2974"/>
              <a:ext cx="6" cy="31"/>
            </a:xfrm>
            <a:prstGeom prst="rect">
              <a:avLst/>
            </a:prstGeom>
            <a:solidFill>
              <a:srgbClr val="00C795"/>
            </a:solidFill>
            <a:ln w="9525">
              <a:noFill/>
              <a:miter lim="800000"/>
              <a:headEnd/>
              <a:tailEnd/>
            </a:ln>
          </p:spPr>
          <p:txBody>
            <a:bodyPr/>
            <a:lstStyle/>
            <a:p>
              <a:endParaRPr lang="en-GB"/>
            </a:p>
          </p:txBody>
        </p:sp>
        <p:sp>
          <p:nvSpPr>
            <p:cNvPr id="54298" name="Rectangle 26"/>
            <p:cNvSpPr>
              <a:spLocks noChangeArrowheads="1"/>
            </p:cNvSpPr>
            <p:nvPr/>
          </p:nvSpPr>
          <p:spPr bwMode="auto">
            <a:xfrm>
              <a:off x="1307" y="2974"/>
              <a:ext cx="13" cy="31"/>
            </a:xfrm>
            <a:prstGeom prst="rect">
              <a:avLst/>
            </a:prstGeom>
            <a:solidFill>
              <a:srgbClr val="00C896"/>
            </a:solidFill>
            <a:ln w="9525">
              <a:noFill/>
              <a:miter lim="800000"/>
              <a:headEnd/>
              <a:tailEnd/>
            </a:ln>
          </p:spPr>
          <p:txBody>
            <a:bodyPr/>
            <a:lstStyle/>
            <a:p>
              <a:endParaRPr lang="en-GB"/>
            </a:p>
          </p:txBody>
        </p:sp>
        <p:sp>
          <p:nvSpPr>
            <p:cNvPr id="54299" name="Rectangle 27"/>
            <p:cNvSpPr>
              <a:spLocks noChangeArrowheads="1"/>
            </p:cNvSpPr>
            <p:nvPr/>
          </p:nvSpPr>
          <p:spPr bwMode="auto">
            <a:xfrm>
              <a:off x="1320" y="2974"/>
              <a:ext cx="13" cy="31"/>
            </a:xfrm>
            <a:prstGeom prst="rect">
              <a:avLst/>
            </a:prstGeom>
            <a:solidFill>
              <a:srgbClr val="00CA97"/>
            </a:solidFill>
            <a:ln w="9525">
              <a:noFill/>
              <a:miter lim="800000"/>
              <a:headEnd/>
              <a:tailEnd/>
            </a:ln>
          </p:spPr>
          <p:txBody>
            <a:bodyPr/>
            <a:lstStyle/>
            <a:p>
              <a:endParaRPr lang="en-GB"/>
            </a:p>
          </p:txBody>
        </p:sp>
        <p:sp>
          <p:nvSpPr>
            <p:cNvPr id="54300" name="Rectangle 28"/>
            <p:cNvSpPr>
              <a:spLocks noChangeArrowheads="1"/>
            </p:cNvSpPr>
            <p:nvPr/>
          </p:nvSpPr>
          <p:spPr bwMode="auto">
            <a:xfrm>
              <a:off x="1333" y="2974"/>
              <a:ext cx="7" cy="31"/>
            </a:xfrm>
            <a:prstGeom prst="rect">
              <a:avLst/>
            </a:prstGeom>
            <a:solidFill>
              <a:srgbClr val="00CB98"/>
            </a:solidFill>
            <a:ln w="9525">
              <a:noFill/>
              <a:miter lim="800000"/>
              <a:headEnd/>
              <a:tailEnd/>
            </a:ln>
          </p:spPr>
          <p:txBody>
            <a:bodyPr/>
            <a:lstStyle/>
            <a:p>
              <a:endParaRPr lang="en-GB"/>
            </a:p>
          </p:txBody>
        </p:sp>
        <p:sp>
          <p:nvSpPr>
            <p:cNvPr id="54301" name="Rectangle 29"/>
            <p:cNvSpPr>
              <a:spLocks noChangeArrowheads="1"/>
            </p:cNvSpPr>
            <p:nvPr/>
          </p:nvSpPr>
          <p:spPr bwMode="auto">
            <a:xfrm>
              <a:off x="1340" y="2974"/>
              <a:ext cx="13" cy="31"/>
            </a:xfrm>
            <a:prstGeom prst="rect">
              <a:avLst/>
            </a:prstGeom>
            <a:solidFill>
              <a:srgbClr val="00CB98"/>
            </a:solidFill>
            <a:ln w="9525">
              <a:noFill/>
              <a:miter lim="800000"/>
              <a:headEnd/>
              <a:tailEnd/>
            </a:ln>
          </p:spPr>
          <p:txBody>
            <a:bodyPr/>
            <a:lstStyle/>
            <a:p>
              <a:endParaRPr lang="en-GB"/>
            </a:p>
          </p:txBody>
        </p:sp>
        <p:sp>
          <p:nvSpPr>
            <p:cNvPr id="54302" name="Rectangle 30"/>
            <p:cNvSpPr>
              <a:spLocks noChangeArrowheads="1"/>
            </p:cNvSpPr>
            <p:nvPr/>
          </p:nvSpPr>
          <p:spPr bwMode="auto">
            <a:xfrm>
              <a:off x="1353" y="2974"/>
              <a:ext cx="13" cy="31"/>
            </a:xfrm>
            <a:prstGeom prst="rect">
              <a:avLst/>
            </a:prstGeom>
            <a:solidFill>
              <a:srgbClr val="00CA97"/>
            </a:solidFill>
            <a:ln w="9525">
              <a:noFill/>
              <a:miter lim="800000"/>
              <a:headEnd/>
              <a:tailEnd/>
            </a:ln>
          </p:spPr>
          <p:txBody>
            <a:bodyPr/>
            <a:lstStyle/>
            <a:p>
              <a:endParaRPr lang="en-GB"/>
            </a:p>
          </p:txBody>
        </p:sp>
        <p:sp>
          <p:nvSpPr>
            <p:cNvPr id="54303" name="Rectangle 31"/>
            <p:cNvSpPr>
              <a:spLocks noChangeArrowheads="1"/>
            </p:cNvSpPr>
            <p:nvPr/>
          </p:nvSpPr>
          <p:spPr bwMode="auto">
            <a:xfrm>
              <a:off x="1366" y="2974"/>
              <a:ext cx="13" cy="31"/>
            </a:xfrm>
            <a:prstGeom prst="rect">
              <a:avLst/>
            </a:prstGeom>
            <a:solidFill>
              <a:srgbClr val="00C896"/>
            </a:solidFill>
            <a:ln w="9525">
              <a:noFill/>
              <a:miter lim="800000"/>
              <a:headEnd/>
              <a:tailEnd/>
            </a:ln>
          </p:spPr>
          <p:txBody>
            <a:bodyPr/>
            <a:lstStyle/>
            <a:p>
              <a:endParaRPr lang="en-GB"/>
            </a:p>
          </p:txBody>
        </p:sp>
        <p:sp>
          <p:nvSpPr>
            <p:cNvPr id="54304" name="Rectangle 32"/>
            <p:cNvSpPr>
              <a:spLocks noChangeArrowheads="1"/>
            </p:cNvSpPr>
            <p:nvPr/>
          </p:nvSpPr>
          <p:spPr bwMode="auto">
            <a:xfrm>
              <a:off x="1379" y="2974"/>
              <a:ext cx="6" cy="31"/>
            </a:xfrm>
            <a:prstGeom prst="rect">
              <a:avLst/>
            </a:prstGeom>
            <a:solidFill>
              <a:srgbClr val="00C795"/>
            </a:solidFill>
            <a:ln w="9525">
              <a:noFill/>
              <a:miter lim="800000"/>
              <a:headEnd/>
              <a:tailEnd/>
            </a:ln>
          </p:spPr>
          <p:txBody>
            <a:bodyPr/>
            <a:lstStyle/>
            <a:p>
              <a:endParaRPr lang="en-GB"/>
            </a:p>
          </p:txBody>
        </p:sp>
        <p:sp>
          <p:nvSpPr>
            <p:cNvPr id="54305" name="Rectangle 33"/>
            <p:cNvSpPr>
              <a:spLocks noChangeArrowheads="1"/>
            </p:cNvSpPr>
            <p:nvPr/>
          </p:nvSpPr>
          <p:spPr bwMode="auto">
            <a:xfrm>
              <a:off x="1385" y="2974"/>
              <a:ext cx="13" cy="31"/>
            </a:xfrm>
            <a:prstGeom prst="rect">
              <a:avLst/>
            </a:prstGeom>
            <a:solidFill>
              <a:srgbClr val="00C593"/>
            </a:solidFill>
            <a:ln w="9525">
              <a:noFill/>
              <a:miter lim="800000"/>
              <a:headEnd/>
              <a:tailEnd/>
            </a:ln>
          </p:spPr>
          <p:txBody>
            <a:bodyPr/>
            <a:lstStyle/>
            <a:p>
              <a:endParaRPr lang="en-GB"/>
            </a:p>
          </p:txBody>
        </p:sp>
        <p:sp>
          <p:nvSpPr>
            <p:cNvPr id="54306" name="Rectangle 34"/>
            <p:cNvSpPr>
              <a:spLocks noChangeArrowheads="1"/>
            </p:cNvSpPr>
            <p:nvPr/>
          </p:nvSpPr>
          <p:spPr bwMode="auto">
            <a:xfrm>
              <a:off x="1398" y="2974"/>
              <a:ext cx="13" cy="31"/>
            </a:xfrm>
            <a:prstGeom prst="rect">
              <a:avLst/>
            </a:prstGeom>
            <a:solidFill>
              <a:srgbClr val="00C191"/>
            </a:solidFill>
            <a:ln w="9525">
              <a:noFill/>
              <a:miter lim="800000"/>
              <a:headEnd/>
              <a:tailEnd/>
            </a:ln>
          </p:spPr>
          <p:txBody>
            <a:bodyPr/>
            <a:lstStyle/>
            <a:p>
              <a:endParaRPr lang="en-GB"/>
            </a:p>
          </p:txBody>
        </p:sp>
        <p:sp>
          <p:nvSpPr>
            <p:cNvPr id="54307" name="Rectangle 35"/>
            <p:cNvSpPr>
              <a:spLocks noChangeArrowheads="1"/>
            </p:cNvSpPr>
            <p:nvPr/>
          </p:nvSpPr>
          <p:spPr bwMode="auto">
            <a:xfrm>
              <a:off x="1411" y="2974"/>
              <a:ext cx="6" cy="31"/>
            </a:xfrm>
            <a:prstGeom prst="rect">
              <a:avLst/>
            </a:prstGeom>
            <a:solidFill>
              <a:srgbClr val="00BE8E"/>
            </a:solidFill>
            <a:ln w="9525">
              <a:noFill/>
              <a:miter lim="800000"/>
              <a:headEnd/>
              <a:tailEnd/>
            </a:ln>
          </p:spPr>
          <p:txBody>
            <a:bodyPr/>
            <a:lstStyle/>
            <a:p>
              <a:endParaRPr lang="en-GB"/>
            </a:p>
          </p:txBody>
        </p:sp>
        <p:sp>
          <p:nvSpPr>
            <p:cNvPr id="54308" name="Rectangle 36"/>
            <p:cNvSpPr>
              <a:spLocks noChangeArrowheads="1"/>
            </p:cNvSpPr>
            <p:nvPr/>
          </p:nvSpPr>
          <p:spPr bwMode="auto">
            <a:xfrm>
              <a:off x="1417" y="2974"/>
              <a:ext cx="13" cy="31"/>
            </a:xfrm>
            <a:prstGeom prst="rect">
              <a:avLst/>
            </a:prstGeom>
            <a:solidFill>
              <a:srgbClr val="00BA8B"/>
            </a:solidFill>
            <a:ln w="9525">
              <a:noFill/>
              <a:miter lim="800000"/>
              <a:headEnd/>
              <a:tailEnd/>
            </a:ln>
          </p:spPr>
          <p:txBody>
            <a:bodyPr/>
            <a:lstStyle/>
            <a:p>
              <a:endParaRPr lang="en-GB"/>
            </a:p>
          </p:txBody>
        </p:sp>
        <p:sp>
          <p:nvSpPr>
            <p:cNvPr id="54309" name="Rectangle 37"/>
            <p:cNvSpPr>
              <a:spLocks noChangeArrowheads="1"/>
            </p:cNvSpPr>
            <p:nvPr/>
          </p:nvSpPr>
          <p:spPr bwMode="auto">
            <a:xfrm>
              <a:off x="1430" y="2974"/>
              <a:ext cx="13" cy="31"/>
            </a:xfrm>
            <a:prstGeom prst="rect">
              <a:avLst/>
            </a:prstGeom>
            <a:solidFill>
              <a:srgbClr val="00B487"/>
            </a:solidFill>
            <a:ln w="9525">
              <a:noFill/>
              <a:miter lim="800000"/>
              <a:headEnd/>
              <a:tailEnd/>
            </a:ln>
          </p:spPr>
          <p:txBody>
            <a:bodyPr/>
            <a:lstStyle/>
            <a:p>
              <a:endParaRPr lang="en-GB"/>
            </a:p>
          </p:txBody>
        </p:sp>
        <p:sp>
          <p:nvSpPr>
            <p:cNvPr id="54310" name="Rectangle 38"/>
            <p:cNvSpPr>
              <a:spLocks noChangeArrowheads="1"/>
            </p:cNvSpPr>
            <p:nvPr/>
          </p:nvSpPr>
          <p:spPr bwMode="auto">
            <a:xfrm>
              <a:off x="1443" y="2974"/>
              <a:ext cx="7" cy="31"/>
            </a:xfrm>
            <a:prstGeom prst="rect">
              <a:avLst/>
            </a:prstGeom>
            <a:solidFill>
              <a:srgbClr val="00AF83"/>
            </a:solidFill>
            <a:ln w="9525">
              <a:noFill/>
              <a:miter lim="800000"/>
              <a:headEnd/>
              <a:tailEnd/>
            </a:ln>
          </p:spPr>
          <p:txBody>
            <a:bodyPr/>
            <a:lstStyle/>
            <a:p>
              <a:endParaRPr lang="en-GB"/>
            </a:p>
          </p:txBody>
        </p:sp>
        <p:sp>
          <p:nvSpPr>
            <p:cNvPr id="54311" name="Rectangle 39"/>
            <p:cNvSpPr>
              <a:spLocks noChangeArrowheads="1"/>
            </p:cNvSpPr>
            <p:nvPr/>
          </p:nvSpPr>
          <p:spPr bwMode="auto">
            <a:xfrm>
              <a:off x="1450" y="2974"/>
              <a:ext cx="13" cy="31"/>
            </a:xfrm>
            <a:prstGeom prst="rect">
              <a:avLst/>
            </a:prstGeom>
            <a:solidFill>
              <a:srgbClr val="00AA7F"/>
            </a:solidFill>
            <a:ln w="9525">
              <a:noFill/>
              <a:miter lim="800000"/>
              <a:headEnd/>
              <a:tailEnd/>
            </a:ln>
          </p:spPr>
          <p:txBody>
            <a:bodyPr/>
            <a:lstStyle/>
            <a:p>
              <a:endParaRPr lang="en-GB"/>
            </a:p>
          </p:txBody>
        </p:sp>
        <p:sp>
          <p:nvSpPr>
            <p:cNvPr id="54312" name="Rectangle 40"/>
            <p:cNvSpPr>
              <a:spLocks noChangeArrowheads="1"/>
            </p:cNvSpPr>
            <p:nvPr/>
          </p:nvSpPr>
          <p:spPr bwMode="auto">
            <a:xfrm>
              <a:off x="1463" y="2974"/>
              <a:ext cx="13" cy="31"/>
            </a:xfrm>
            <a:prstGeom prst="rect">
              <a:avLst/>
            </a:prstGeom>
            <a:solidFill>
              <a:srgbClr val="00A179"/>
            </a:solidFill>
            <a:ln w="9525">
              <a:noFill/>
              <a:miter lim="800000"/>
              <a:headEnd/>
              <a:tailEnd/>
            </a:ln>
          </p:spPr>
          <p:txBody>
            <a:bodyPr/>
            <a:lstStyle/>
            <a:p>
              <a:endParaRPr lang="en-GB"/>
            </a:p>
          </p:txBody>
        </p:sp>
        <p:sp>
          <p:nvSpPr>
            <p:cNvPr id="54313" name="Rectangle 41"/>
            <p:cNvSpPr>
              <a:spLocks noChangeArrowheads="1"/>
            </p:cNvSpPr>
            <p:nvPr/>
          </p:nvSpPr>
          <p:spPr bwMode="auto">
            <a:xfrm>
              <a:off x="1476" y="2974"/>
              <a:ext cx="6" cy="31"/>
            </a:xfrm>
            <a:prstGeom prst="rect">
              <a:avLst/>
            </a:prstGeom>
            <a:solidFill>
              <a:srgbClr val="009B74"/>
            </a:solidFill>
            <a:ln w="9525">
              <a:noFill/>
              <a:miter lim="800000"/>
              <a:headEnd/>
              <a:tailEnd/>
            </a:ln>
          </p:spPr>
          <p:txBody>
            <a:bodyPr/>
            <a:lstStyle/>
            <a:p>
              <a:endParaRPr lang="en-GB"/>
            </a:p>
          </p:txBody>
        </p:sp>
        <p:sp>
          <p:nvSpPr>
            <p:cNvPr id="54314" name="Rectangle 42"/>
            <p:cNvSpPr>
              <a:spLocks noChangeArrowheads="1"/>
            </p:cNvSpPr>
            <p:nvPr/>
          </p:nvSpPr>
          <p:spPr bwMode="auto">
            <a:xfrm>
              <a:off x="1482" y="2974"/>
              <a:ext cx="13" cy="31"/>
            </a:xfrm>
            <a:prstGeom prst="rect">
              <a:avLst/>
            </a:prstGeom>
            <a:solidFill>
              <a:srgbClr val="00946F"/>
            </a:solidFill>
            <a:ln w="9525">
              <a:noFill/>
              <a:miter lim="800000"/>
              <a:headEnd/>
              <a:tailEnd/>
            </a:ln>
          </p:spPr>
          <p:txBody>
            <a:bodyPr/>
            <a:lstStyle/>
            <a:p>
              <a:endParaRPr lang="en-GB"/>
            </a:p>
          </p:txBody>
        </p:sp>
        <p:sp>
          <p:nvSpPr>
            <p:cNvPr id="54315" name="Rectangle 43"/>
            <p:cNvSpPr>
              <a:spLocks noChangeArrowheads="1"/>
            </p:cNvSpPr>
            <p:nvPr/>
          </p:nvSpPr>
          <p:spPr bwMode="auto">
            <a:xfrm>
              <a:off x="1495" y="2974"/>
              <a:ext cx="13" cy="31"/>
            </a:xfrm>
            <a:prstGeom prst="rect">
              <a:avLst/>
            </a:prstGeom>
            <a:solidFill>
              <a:srgbClr val="008C69"/>
            </a:solidFill>
            <a:ln w="9525">
              <a:noFill/>
              <a:miter lim="800000"/>
              <a:headEnd/>
              <a:tailEnd/>
            </a:ln>
          </p:spPr>
          <p:txBody>
            <a:bodyPr/>
            <a:lstStyle/>
            <a:p>
              <a:endParaRPr lang="en-GB"/>
            </a:p>
          </p:txBody>
        </p:sp>
        <p:sp>
          <p:nvSpPr>
            <p:cNvPr id="54316" name="Rectangle 44"/>
            <p:cNvSpPr>
              <a:spLocks noChangeArrowheads="1"/>
            </p:cNvSpPr>
            <p:nvPr/>
          </p:nvSpPr>
          <p:spPr bwMode="auto">
            <a:xfrm>
              <a:off x="1508" y="2974"/>
              <a:ext cx="6" cy="31"/>
            </a:xfrm>
            <a:prstGeom prst="rect">
              <a:avLst/>
            </a:prstGeom>
            <a:solidFill>
              <a:srgbClr val="008564"/>
            </a:solidFill>
            <a:ln w="9525">
              <a:noFill/>
              <a:miter lim="800000"/>
              <a:headEnd/>
              <a:tailEnd/>
            </a:ln>
          </p:spPr>
          <p:txBody>
            <a:bodyPr/>
            <a:lstStyle/>
            <a:p>
              <a:endParaRPr lang="en-GB"/>
            </a:p>
          </p:txBody>
        </p:sp>
        <p:sp>
          <p:nvSpPr>
            <p:cNvPr id="54317" name="Rectangle 45"/>
            <p:cNvSpPr>
              <a:spLocks noChangeArrowheads="1"/>
            </p:cNvSpPr>
            <p:nvPr/>
          </p:nvSpPr>
          <p:spPr bwMode="auto">
            <a:xfrm>
              <a:off x="1514" y="2974"/>
              <a:ext cx="13" cy="31"/>
            </a:xfrm>
            <a:prstGeom prst="rect">
              <a:avLst/>
            </a:prstGeom>
            <a:solidFill>
              <a:srgbClr val="007F5F"/>
            </a:solidFill>
            <a:ln w="9525">
              <a:noFill/>
              <a:miter lim="800000"/>
              <a:headEnd/>
              <a:tailEnd/>
            </a:ln>
          </p:spPr>
          <p:txBody>
            <a:bodyPr/>
            <a:lstStyle/>
            <a:p>
              <a:endParaRPr lang="en-GB"/>
            </a:p>
          </p:txBody>
        </p:sp>
        <p:sp>
          <p:nvSpPr>
            <p:cNvPr id="54318" name="Rectangle 46"/>
            <p:cNvSpPr>
              <a:spLocks noChangeArrowheads="1"/>
            </p:cNvSpPr>
            <p:nvPr/>
          </p:nvSpPr>
          <p:spPr bwMode="auto">
            <a:xfrm>
              <a:off x="1527" y="2974"/>
              <a:ext cx="13" cy="31"/>
            </a:xfrm>
            <a:prstGeom prst="rect">
              <a:avLst/>
            </a:prstGeom>
            <a:solidFill>
              <a:srgbClr val="007759"/>
            </a:solidFill>
            <a:ln w="9525">
              <a:noFill/>
              <a:miter lim="800000"/>
              <a:headEnd/>
              <a:tailEnd/>
            </a:ln>
          </p:spPr>
          <p:txBody>
            <a:bodyPr/>
            <a:lstStyle/>
            <a:p>
              <a:endParaRPr lang="en-GB"/>
            </a:p>
          </p:txBody>
        </p:sp>
        <p:sp>
          <p:nvSpPr>
            <p:cNvPr id="54319" name="Rectangle 47"/>
            <p:cNvSpPr>
              <a:spLocks noChangeArrowheads="1"/>
            </p:cNvSpPr>
            <p:nvPr/>
          </p:nvSpPr>
          <p:spPr bwMode="auto">
            <a:xfrm>
              <a:off x="1540" y="2974"/>
              <a:ext cx="13" cy="31"/>
            </a:xfrm>
            <a:prstGeom prst="rect">
              <a:avLst/>
            </a:prstGeom>
            <a:solidFill>
              <a:srgbClr val="007054"/>
            </a:solidFill>
            <a:ln w="9525">
              <a:noFill/>
              <a:miter lim="800000"/>
              <a:headEnd/>
              <a:tailEnd/>
            </a:ln>
          </p:spPr>
          <p:txBody>
            <a:bodyPr/>
            <a:lstStyle/>
            <a:p>
              <a:endParaRPr lang="en-GB"/>
            </a:p>
          </p:txBody>
        </p:sp>
        <p:sp>
          <p:nvSpPr>
            <p:cNvPr id="54320" name="Rectangle 48"/>
            <p:cNvSpPr>
              <a:spLocks noChangeArrowheads="1"/>
            </p:cNvSpPr>
            <p:nvPr/>
          </p:nvSpPr>
          <p:spPr bwMode="auto">
            <a:xfrm>
              <a:off x="1553" y="2974"/>
              <a:ext cx="7" cy="31"/>
            </a:xfrm>
            <a:prstGeom prst="rect">
              <a:avLst/>
            </a:prstGeom>
            <a:solidFill>
              <a:srgbClr val="006B51"/>
            </a:solidFill>
            <a:ln w="9525">
              <a:noFill/>
              <a:miter lim="800000"/>
              <a:headEnd/>
              <a:tailEnd/>
            </a:ln>
          </p:spPr>
          <p:txBody>
            <a:bodyPr/>
            <a:lstStyle/>
            <a:p>
              <a:endParaRPr lang="en-GB"/>
            </a:p>
          </p:txBody>
        </p:sp>
        <p:sp>
          <p:nvSpPr>
            <p:cNvPr id="54321" name="Rectangle 49"/>
            <p:cNvSpPr>
              <a:spLocks noChangeArrowheads="1"/>
            </p:cNvSpPr>
            <p:nvPr/>
          </p:nvSpPr>
          <p:spPr bwMode="auto">
            <a:xfrm>
              <a:off x="1560" y="2974"/>
              <a:ext cx="13" cy="31"/>
            </a:xfrm>
            <a:prstGeom prst="rect">
              <a:avLst/>
            </a:prstGeom>
            <a:solidFill>
              <a:srgbClr val="00674E"/>
            </a:solidFill>
            <a:ln w="9525">
              <a:noFill/>
              <a:miter lim="800000"/>
              <a:headEnd/>
              <a:tailEnd/>
            </a:ln>
          </p:spPr>
          <p:txBody>
            <a:bodyPr/>
            <a:lstStyle/>
            <a:p>
              <a:endParaRPr lang="en-GB"/>
            </a:p>
          </p:txBody>
        </p:sp>
        <p:sp>
          <p:nvSpPr>
            <p:cNvPr id="54322" name="Rectangle 50"/>
            <p:cNvSpPr>
              <a:spLocks noChangeArrowheads="1"/>
            </p:cNvSpPr>
            <p:nvPr/>
          </p:nvSpPr>
          <p:spPr bwMode="auto">
            <a:xfrm>
              <a:off x="1573" y="2974"/>
              <a:ext cx="13" cy="31"/>
            </a:xfrm>
            <a:prstGeom prst="rect">
              <a:avLst/>
            </a:prstGeom>
            <a:solidFill>
              <a:srgbClr val="00634B"/>
            </a:solidFill>
            <a:ln w="9525">
              <a:noFill/>
              <a:miter lim="800000"/>
              <a:headEnd/>
              <a:tailEnd/>
            </a:ln>
          </p:spPr>
          <p:txBody>
            <a:bodyPr/>
            <a:lstStyle/>
            <a:p>
              <a:endParaRPr lang="en-GB"/>
            </a:p>
          </p:txBody>
        </p:sp>
        <p:sp>
          <p:nvSpPr>
            <p:cNvPr id="54323" name="Rectangle 51"/>
            <p:cNvSpPr>
              <a:spLocks noChangeArrowheads="1"/>
            </p:cNvSpPr>
            <p:nvPr/>
          </p:nvSpPr>
          <p:spPr bwMode="auto">
            <a:xfrm>
              <a:off x="1586" y="2974"/>
              <a:ext cx="6" cy="31"/>
            </a:xfrm>
            <a:prstGeom prst="rect">
              <a:avLst/>
            </a:prstGeom>
            <a:solidFill>
              <a:srgbClr val="006049"/>
            </a:solidFill>
            <a:ln w="9525">
              <a:noFill/>
              <a:miter lim="800000"/>
              <a:headEnd/>
              <a:tailEnd/>
            </a:ln>
          </p:spPr>
          <p:txBody>
            <a:bodyPr/>
            <a:lstStyle/>
            <a:p>
              <a:endParaRPr lang="en-GB"/>
            </a:p>
          </p:txBody>
        </p:sp>
        <p:sp>
          <p:nvSpPr>
            <p:cNvPr id="54324" name="Rectangle 52"/>
            <p:cNvSpPr>
              <a:spLocks noChangeArrowheads="1"/>
            </p:cNvSpPr>
            <p:nvPr/>
          </p:nvSpPr>
          <p:spPr bwMode="auto">
            <a:xfrm>
              <a:off x="1592" y="2974"/>
              <a:ext cx="13" cy="31"/>
            </a:xfrm>
            <a:prstGeom prst="rect">
              <a:avLst/>
            </a:prstGeom>
            <a:solidFill>
              <a:srgbClr val="005F47"/>
            </a:solidFill>
            <a:ln w="9525">
              <a:noFill/>
              <a:miter lim="800000"/>
              <a:headEnd/>
              <a:tailEnd/>
            </a:ln>
          </p:spPr>
          <p:txBody>
            <a:bodyPr/>
            <a:lstStyle/>
            <a:p>
              <a:endParaRPr lang="en-GB"/>
            </a:p>
          </p:txBody>
        </p:sp>
      </p:grpSp>
      <p:sp>
        <p:nvSpPr>
          <p:cNvPr id="54325" name="Rectangle 53"/>
          <p:cNvSpPr>
            <a:spLocks noChangeArrowheads="1"/>
          </p:cNvSpPr>
          <p:nvPr/>
        </p:nvSpPr>
        <p:spPr bwMode="auto">
          <a:xfrm>
            <a:off x="1716088" y="4721225"/>
            <a:ext cx="831850" cy="49213"/>
          </a:xfrm>
          <a:prstGeom prst="rect">
            <a:avLst/>
          </a:prstGeom>
          <a:noFill/>
          <a:ln w="9525">
            <a:noFill/>
            <a:miter lim="800000"/>
            <a:headEnd/>
            <a:tailEnd/>
          </a:ln>
        </p:spPr>
        <p:txBody>
          <a:bodyPr/>
          <a:lstStyle/>
          <a:p>
            <a:endParaRPr lang="en-GB"/>
          </a:p>
        </p:txBody>
      </p:sp>
      <p:grpSp>
        <p:nvGrpSpPr>
          <p:cNvPr id="3" name="Group 54"/>
          <p:cNvGrpSpPr>
            <a:grpSpLocks/>
          </p:cNvGrpSpPr>
          <p:nvPr/>
        </p:nvGrpSpPr>
        <p:grpSpPr bwMode="auto">
          <a:xfrm>
            <a:off x="2713038" y="4673600"/>
            <a:ext cx="831850" cy="96838"/>
            <a:chOff x="1709" y="2944"/>
            <a:chExt cx="524" cy="61"/>
          </a:xfrm>
        </p:grpSpPr>
        <p:sp>
          <p:nvSpPr>
            <p:cNvPr id="54327" name="Rectangle 55"/>
            <p:cNvSpPr>
              <a:spLocks noChangeArrowheads="1"/>
            </p:cNvSpPr>
            <p:nvPr/>
          </p:nvSpPr>
          <p:spPr bwMode="auto">
            <a:xfrm>
              <a:off x="1709" y="2944"/>
              <a:ext cx="12" cy="61"/>
            </a:xfrm>
            <a:prstGeom prst="rect">
              <a:avLst/>
            </a:prstGeom>
            <a:solidFill>
              <a:srgbClr val="005F47"/>
            </a:solidFill>
            <a:ln w="9525">
              <a:noFill/>
              <a:miter lim="800000"/>
              <a:headEnd/>
              <a:tailEnd/>
            </a:ln>
          </p:spPr>
          <p:txBody>
            <a:bodyPr/>
            <a:lstStyle/>
            <a:p>
              <a:endParaRPr lang="en-GB"/>
            </a:p>
          </p:txBody>
        </p:sp>
        <p:sp>
          <p:nvSpPr>
            <p:cNvPr id="54328" name="Rectangle 56"/>
            <p:cNvSpPr>
              <a:spLocks noChangeArrowheads="1"/>
            </p:cNvSpPr>
            <p:nvPr/>
          </p:nvSpPr>
          <p:spPr bwMode="auto">
            <a:xfrm>
              <a:off x="1721" y="2944"/>
              <a:ext cx="7" cy="61"/>
            </a:xfrm>
            <a:prstGeom prst="rect">
              <a:avLst/>
            </a:prstGeom>
            <a:solidFill>
              <a:srgbClr val="006049"/>
            </a:solidFill>
            <a:ln w="9525">
              <a:noFill/>
              <a:miter lim="800000"/>
              <a:headEnd/>
              <a:tailEnd/>
            </a:ln>
          </p:spPr>
          <p:txBody>
            <a:bodyPr/>
            <a:lstStyle/>
            <a:p>
              <a:endParaRPr lang="en-GB"/>
            </a:p>
          </p:txBody>
        </p:sp>
        <p:sp>
          <p:nvSpPr>
            <p:cNvPr id="54329" name="Rectangle 57"/>
            <p:cNvSpPr>
              <a:spLocks noChangeArrowheads="1"/>
            </p:cNvSpPr>
            <p:nvPr/>
          </p:nvSpPr>
          <p:spPr bwMode="auto">
            <a:xfrm>
              <a:off x="1728" y="2944"/>
              <a:ext cx="13" cy="61"/>
            </a:xfrm>
            <a:prstGeom prst="rect">
              <a:avLst/>
            </a:prstGeom>
            <a:solidFill>
              <a:srgbClr val="00634B"/>
            </a:solidFill>
            <a:ln w="9525">
              <a:noFill/>
              <a:miter lim="800000"/>
              <a:headEnd/>
              <a:tailEnd/>
            </a:ln>
          </p:spPr>
          <p:txBody>
            <a:bodyPr/>
            <a:lstStyle/>
            <a:p>
              <a:endParaRPr lang="en-GB"/>
            </a:p>
          </p:txBody>
        </p:sp>
        <p:sp>
          <p:nvSpPr>
            <p:cNvPr id="54330" name="Rectangle 58"/>
            <p:cNvSpPr>
              <a:spLocks noChangeArrowheads="1"/>
            </p:cNvSpPr>
            <p:nvPr/>
          </p:nvSpPr>
          <p:spPr bwMode="auto">
            <a:xfrm>
              <a:off x="1741" y="2944"/>
              <a:ext cx="13" cy="61"/>
            </a:xfrm>
            <a:prstGeom prst="rect">
              <a:avLst/>
            </a:prstGeom>
            <a:solidFill>
              <a:srgbClr val="00674E"/>
            </a:solidFill>
            <a:ln w="9525">
              <a:noFill/>
              <a:miter lim="800000"/>
              <a:headEnd/>
              <a:tailEnd/>
            </a:ln>
          </p:spPr>
          <p:txBody>
            <a:bodyPr/>
            <a:lstStyle/>
            <a:p>
              <a:endParaRPr lang="en-GB"/>
            </a:p>
          </p:txBody>
        </p:sp>
        <p:sp>
          <p:nvSpPr>
            <p:cNvPr id="54331" name="Rectangle 59"/>
            <p:cNvSpPr>
              <a:spLocks noChangeArrowheads="1"/>
            </p:cNvSpPr>
            <p:nvPr/>
          </p:nvSpPr>
          <p:spPr bwMode="auto">
            <a:xfrm>
              <a:off x="1754" y="2944"/>
              <a:ext cx="6" cy="61"/>
            </a:xfrm>
            <a:prstGeom prst="rect">
              <a:avLst/>
            </a:prstGeom>
            <a:solidFill>
              <a:srgbClr val="006B51"/>
            </a:solidFill>
            <a:ln w="9525">
              <a:noFill/>
              <a:miter lim="800000"/>
              <a:headEnd/>
              <a:tailEnd/>
            </a:ln>
          </p:spPr>
          <p:txBody>
            <a:bodyPr/>
            <a:lstStyle/>
            <a:p>
              <a:endParaRPr lang="en-GB"/>
            </a:p>
          </p:txBody>
        </p:sp>
        <p:sp>
          <p:nvSpPr>
            <p:cNvPr id="54332" name="Rectangle 60"/>
            <p:cNvSpPr>
              <a:spLocks noChangeArrowheads="1"/>
            </p:cNvSpPr>
            <p:nvPr/>
          </p:nvSpPr>
          <p:spPr bwMode="auto">
            <a:xfrm>
              <a:off x="1760" y="2944"/>
              <a:ext cx="13" cy="61"/>
            </a:xfrm>
            <a:prstGeom prst="rect">
              <a:avLst/>
            </a:prstGeom>
            <a:solidFill>
              <a:srgbClr val="007054"/>
            </a:solidFill>
            <a:ln w="9525">
              <a:noFill/>
              <a:miter lim="800000"/>
              <a:headEnd/>
              <a:tailEnd/>
            </a:ln>
          </p:spPr>
          <p:txBody>
            <a:bodyPr/>
            <a:lstStyle/>
            <a:p>
              <a:endParaRPr lang="en-GB"/>
            </a:p>
          </p:txBody>
        </p:sp>
        <p:sp>
          <p:nvSpPr>
            <p:cNvPr id="54333" name="Rectangle 61"/>
            <p:cNvSpPr>
              <a:spLocks noChangeArrowheads="1"/>
            </p:cNvSpPr>
            <p:nvPr/>
          </p:nvSpPr>
          <p:spPr bwMode="auto">
            <a:xfrm>
              <a:off x="1773" y="2944"/>
              <a:ext cx="13" cy="61"/>
            </a:xfrm>
            <a:prstGeom prst="rect">
              <a:avLst/>
            </a:prstGeom>
            <a:solidFill>
              <a:srgbClr val="007759"/>
            </a:solidFill>
            <a:ln w="9525">
              <a:noFill/>
              <a:miter lim="800000"/>
              <a:headEnd/>
              <a:tailEnd/>
            </a:ln>
          </p:spPr>
          <p:txBody>
            <a:bodyPr/>
            <a:lstStyle/>
            <a:p>
              <a:endParaRPr lang="en-GB"/>
            </a:p>
          </p:txBody>
        </p:sp>
        <p:sp>
          <p:nvSpPr>
            <p:cNvPr id="54334" name="Rectangle 62"/>
            <p:cNvSpPr>
              <a:spLocks noChangeArrowheads="1"/>
            </p:cNvSpPr>
            <p:nvPr/>
          </p:nvSpPr>
          <p:spPr bwMode="auto">
            <a:xfrm>
              <a:off x="1786" y="2944"/>
              <a:ext cx="7" cy="61"/>
            </a:xfrm>
            <a:prstGeom prst="rect">
              <a:avLst/>
            </a:prstGeom>
            <a:solidFill>
              <a:srgbClr val="007D5E"/>
            </a:solidFill>
            <a:ln w="9525">
              <a:noFill/>
              <a:miter lim="800000"/>
              <a:headEnd/>
              <a:tailEnd/>
            </a:ln>
          </p:spPr>
          <p:txBody>
            <a:bodyPr/>
            <a:lstStyle/>
            <a:p>
              <a:endParaRPr lang="en-GB"/>
            </a:p>
          </p:txBody>
        </p:sp>
        <p:sp>
          <p:nvSpPr>
            <p:cNvPr id="54335" name="Rectangle 63"/>
            <p:cNvSpPr>
              <a:spLocks noChangeArrowheads="1"/>
            </p:cNvSpPr>
            <p:nvPr/>
          </p:nvSpPr>
          <p:spPr bwMode="auto">
            <a:xfrm>
              <a:off x="1793" y="2944"/>
              <a:ext cx="13" cy="61"/>
            </a:xfrm>
            <a:prstGeom prst="rect">
              <a:avLst/>
            </a:prstGeom>
            <a:solidFill>
              <a:srgbClr val="008362"/>
            </a:solidFill>
            <a:ln w="9525">
              <a:noFill/>
              <a:miter lim="800000"/>
              <a:headEnd/>
              <a:tailEnd/>
            </a:ln>
          </p:spPr>
          <p:txBody>
            <a:bodyPr/>
            <a:lstStyle/>
            <a:p>
              <a:endParaRPr lang="en-GB"/>
            </a:p>
          </p:txBody>
        </p:sp>
        <p:sp>
          <p:nvSpPr>
            <p:cNvPr id="54336" name="Rectangle 64"/>
            <p:cNvSpPr>
              <a:spLocks noChangeArrowheads="1"/>
            </p:cNvSpPr>
            <p:nvPr/>
          </p:nvSpPr>
          <p:spPr bwMode="auto">
            <a:xfrm>
              <a:off x="1806" y="2944"/>
              <a:ext cx="13" cy="61"/>
            </a:xfrm>
            <a:prstGeom prst="rect">
              <a:avLst/>
            </a:prstGeom>
            <a:solidFill>
              <a:srgbClr val="008C69"/>
            </a:solidFill>
            <a:ln w="9525">
              <a:noFill/>
              <a:miter lim="800000"/>
              <a:headEnd/>
              <a:tailEnd/>
            </a:ln>
          </p:spPr>
          <p:txBody>
            <a:bodyPr/>
            <a:lstStyle/>
            <a:p>
              <a:endParaRPr lang="en-GB"/>
            </a:p>
          </p:txBody>
        </p:sp>
        <p:sp>
          <p:nvSpPr>
            <p:cNvPr id="54337" name="Rectangle 65"/>
            <p:cNvSpPr>
              <a:spLocks noChangeArrowheads="1"/>
            </p:cNvSpPr>
            <p:nvPr/>
          </p:nvSpPr>
          <p:spPr bwMode="auto">
            <a:xfrm>
              <a:off x="1819" y="2944"/>
              <a:ext cx="12" cy="61"/>
            </a:xfrm>
            <a:prstGeom prst="rect">
              <a:avLst/>
            </a:prstGeom>
            <a:solidFill>
              <a:srgbClr val="00946F"/>
            </a:solidFill>
            <a:ln w="9525">
              <a:noFill/>
              <a:miter lim="800000"/>
              <a:headEnd/>
              <a:tailEnd/>
            </a:ln>
          </p:spPr>
          <p:txBody>
            <a:bodyPr/>
            <a:lstStyle/>
            <a:p>
              <a:endParaRPr lang="en-GB"/>
            </a:p>
          </p:txBody>
        </p:sp>
        <p:sp>
          <p:nvSpPr>
            <p:cNvPr id="54338" name="Rectangle 66"/>
            <p:cNvSpPr>
              <a:spLocks noChangeArrowheads="1"/>
            </p:cNvSpPr>
            <p:nvPr/>
          </p:nvSpPr>
          <p:spPr bwMode="auto">
            <a:xfrm>
              <a:off x="1831" y="2944"/>
              <a:ext cx="7" cy="61"/>
            </a:xfrm>
            <a:prstGeom prst="rect">
              <a:avLst/>
            </a:prstGeom>
            <a:solidFill>
              <a:srgbClr val="009B74"/>
            </a:solidFill>
            <a:ln w="9525">
              <a:noFill/>
              <a:miter lim="800000"/>
              <a:headEnd/>
              <a:tailEnd/>
            </a:ln>
          </p:spPr>
          <p:txBody>
            <a:bodyPr/>
            <a:lstStyle/>
            <a:p>
              <a:endParaRPr lang="en-GB"/>
            </a:p>
          </p:txBody>
        </p:sp>
        <p:sp>
          <p:nvSpPr>
            <p:cNvPr id="54339" name="Rectangle 67"/>
            <p:cNvSpPr>
              <a:spLocks noChangeArrowheads="1"/>
            </p:cNvSpPr>
            <p:nvPr/>
          </p:nvSpPr>
          <p:spPr bwMode="auto">
            <a:xfrm>
              <a:off x="1838" y="2944"/>
              <a:ext cx="13" cy="61"/>
            </a:xfrm>
            <a:prstGeom prst="rect">
              <a:avLst/>
            </a:prstGeom>
            <a:solidFill>
              <a:srgbClr val="00A179"/>
            </a:solidFill>
            <a:ln w="9525">
              <a:noFill/>
              <a:miter lim="800000"/>
              <a:headEnd/>
              <a:tailEnd/>
            </a:ln>
          </p:spPr>
          <p:txBody>
            <a:bodyPr/>
            <a:lstStyle/>
            <a:p>
              <a:endParaRPr lang="en-GB"/>
            </a:p>
          </p:txBody>
        </p:sp>
        <p:sp>
          <p:nvSpPr>
            <p:cNvPr id="54340" name="Rectangle 68"/>
            <p:cNvSpPr>
              <a:spLocks noChangeArrowheads="1"/>
            </p:cNvSpPr>
            <p:nvPr/>
          </p:nvSpPr>
          <p:spPr bwMode="auto">
            <a:xfrm>
              <a:off x="1851" y="2944"/>
              <a:ext cx="13" cy="61"/>
            </a:xfrm>
            <a:prstGeom prst="rect">
              <a:avLst/>
            </a:prstGeom>
            <a:solidFill>
              <a:srgbClr val="00AA7F"/>
            </a:solidFill>
            <a:ln w="9525">
              <a:noFill/>
              <a:miter lim="800000"/>
              <a:headEnd/>
              <a:tailEnd/>
            </a:ln>
          </p:spPr>
          <p:txBody>
            <a:bodyPr/>
            <a:lstStyle/>
            <a:p>
              <a:endParaRPr lang="en-GB"/>
            </a:p>
          </p:txBody>
        </p:sp>
        <p:sp>
          <p:nvSpPr>
            <p:cNvPr id="54341" name="Rectangle 69"/>
            <p:cNvSpPr>
              <a:spLocks noChangeArrowheads="1"/>
            </p:cNvSpPr>
            <p:nvPr/>
          </p:nvSpPr>
          <p:spPr bwMode="auto">
            <a:xfrm>
              <a:off x="1864" y="2944"/>
              <a:ext cx="6" cy="61"/>
            </a:xfrm>
            <a:prstGeom prst="rect">
              <a:avLst/>
            </a:prstGeom>
            <a:solidFill>
              <a:srgbClr val="00AF83"/>
            </a:solidFill>
            <a:ln w="9525">
              <a:noFill/>
              <a:miter lim="800000"/>
              <a:headEnd/>
              <a:tailEnd/>
            </a:ln>
          </p:spPr>
          <p:txBody>
            <a:bodyPr/>
            <a:lstStyle/>
            <a:p>
              <a:endParaRPr lang="en-GB"/>
            </a:p>
          </p:txBody>
        </p:sp>
        <p:sp>
          <p:nvSpPr>
            <p:cNvPr id="54342" name="Rectangle 70"/>
            <p:cNvSpPr>
              <a:spLocks noChangeArrowheads="1"/>
            </p:cNvSpPr>
            <p:nvPr/>
          </p:nvSpPr>
          <p:spPr bwMode="auto">
            <a:xfrm>
              <a:off x="1870" y="2944"/>
              <a:ext cx="13" cy="61"/>
            </a:xfrm>
            <a:prstGeom prst="rect">
              <a:avLst/>
            </a:prstGeom>
            <a:solidFill>
              <a:srgbClr val="00B487"/>
            </a:solidFill>
            <a:ln w="9525">
              <a:noFill/>
              <a:miter lim="800000"/>
              <a:headEnd/>
              <a:tailEnd/>
            </a:ln>
          </p:spPr>
          <p:txBody>
            <a:bodyPr/>
            <a:lstStyle/>
            <a:p>
              <a:endParaRPr lang="en-GB"/>
            </a:p>
          </p:txBody>
        </p:sp>
        <p:sp>
          <p:nvSpPr>
            <p:cNvPr id="54343" name="Rectangle 71"/>
            <p:cNvSpPr>
              <a:spLocks noChangeArrowheads="1"/>
            </p:cNvSpPr>
            <p:nvPr/>
          </p:nvSpPr>
          <p:spPr bwMode="auto">
            <a:xfrm>
              <a:off x="1883" y="2944"/>
              <a:ext cx="13" cy="61"/>
            </a:xfrm>
            <a:prstGeom prst="rect">
              <a:avLst/>
            </a:prstGeom>
            <a:solidFill>
              <a:srgbClr val="00BA8B"/>
            </a:solidFill>
            <a:ln w="9525">
              <a:noFill/>
              <a:miter lim="800000"/>
              <a:headEnd/>
              <a:tailEnd/>
            </a:ln>
          </p:spPr>
          <p:txBody>
            <a:bodyPr/>
            <a:lstStyle/>
            <a:p>
              <a:endParaRPr lang="en-GB"/>
            </a:p>
          </p:txBody>
        </p:sp>
        <p:sp>
          <p:nvSpPr>
            <p:cNvPr id="54344" name="Rectangle 72"/>
            <p:cNvSpPr>
              <a:spLocks noChangeArrowheads="1"/>
            </p:cNvSpPr>
            <p:nvPr/>
          </p:nvSpPr>
          <p:spPr bwMode="auto">
            <a:xfrm>
              <a:off x="1896" y="2944"/>
              <a:ext cx="7" cy="61"/>
            </a:xfrm>
            <a:prstGeom prst="rect">
              <a:avLst/>
            </a:prstGeom>
            <a:solidFill>
              <a:srgbClr val="00BE8E"/>
            </a:solidFill>
            <a:ln w="9525">
              <a:noFill/>
              <a:miter lim="800000"/>
              <a:headEnd/>
              <a:tailEnd/>
            </a:ln>
          </p:spPr>
          <p:txBody>
            <a:bodyPr/>
            <a:lstStyle/>
            <a:p>
              <a:endParaRPr lang="en-GB"/>
            </a:p>
          </p:txBody>
        </p:sp>
        <p:sp>
          <p:nvSpPr>
            <p:cNvPr id="54345" name="Rectangle 73"/>
            <p:cNvSpPr>
              <a:spLocks noChangeArrowheads="1"/>
            </p:cNvSpPr>
            <p:nvPr/>
          </p:nvSpPr>
          <p:spPr bwMode="auto">
            <a:xfrm>
              <a:off x="1903" y="2944"/>
              <a:ext cx="13" cy="61"/>
            </a:xfrm>
            <a:prstGeom prst="rect">
              <a:avLst/>
            </a:prstGeom>
            <a:solidFill>
              <a:srgbClr val="00C191"/>
            </a:solidFill>
            <a:ln w="9525">
              <a:noFill/>
              <a:miter lim="800000"/>
              <a:headEnd/>
              <a:tailEnd/>
            </a:ln>
          </p:spPr>
          <p:txBody>
            <a:bodyPr/>
            <a:lstStyle/>
            <a:p>
              <a:endParaRPr lang="en-GB"/>
            </a:p>
          </p:txBody>
        </p:sp>
        <p:sp>
          <p:nvSpPr>
            <p:cNvPr id="54346" name="Rectangle 74"/>
            <p:cNvSpPr>
              <a:spLocks noChangeArrowheads="1"/>
            </p:cNvSpPr>
            <p:nvPr/>
          </p:nvSpPr>
          <p:spPr bwMode="auto">
            <a:xfrm>
              <a:off x="1916" y="2944"/>
              <a:ext cx="13" cy="61"/>
            </a:xfrm>
            <a:prstGeom prst="rect">
              <a:avLst/>
            </a:prstGeom>
            <a:solidFill>
              <a:srgbClr val="00C593"/>
            </a:solidFill>
            <a:ln w="9525">
              <a:noFill/>
              <a:miter lim="800000"/>
              <a:headEnd/>
              <a:tailEnd/>
            </a:ln>
          </p:spPr>
          <p:txBody>
            <a:bodyPr/>
            <a:lstStyle/>
            <a:p>
              <a:endParaRPr lang="en-GB"/>
            </a:p>
          </p:txBody>
        </p:sp>
        <p:sp>
          <p:nvSpPr>
            <p:cNvPr id="54347" name="Rectangle 75"/>
            <p:cNvSpPr>
              <a:spLocks noChangeArrowheads="1"/>
            </p:cNvSpPr>
            <p:nvPr/>
          </p:nvSpPr>
          <p:spPr bwMode="auto">
            <a:xfrm>
              <a:off x="1929" y="2944"/>
              <a:ext cx="6" cy="61"/>
            </a:xfrm>
            <a:prstGeom prst="rect">
              <a:avLst/>
            </a:prstGeom>
            <a:solidFill>
              <a:srgbClr val="00C795"/>
            </a:solidFill>
            <a:ln w="9525">
              <a:noFill/>
              <a:miter lim="800000"/>
              <a:headEnd/>
              <a:tailEnd/>
            </a:ln>
          </p:spPr>
          <p:txBody>
            <a:bodyPr/>
            <a:lstStyle/>
            <a:p>
              <a:endParaRPr lang="en-GB"/>
            </a:p>
          </p:txBody>
        </p:sp>
        <p:sp>
          <p:nvSpPr>
            <p:cNvPr id="54348" name="Rectangle 76"/>
            <p:cNvSpPr>
              <a:spLocks noChangeArrowheads="1"/>
            </p:cNvSpPr>
            <p:nvPr/>
          </p:nvSpPr>
          <p:spPr bwMode="auto">
            <a:xfrm>
              <a:off x="1935" y="2944"/>
              <a:ext cx="13" cy="61"/>
            </a:xfrm>
            <a:prstGeom prst="rect">
              <a:avLst/>
            </a:prstGeom>
            <a:solidFill>
              <a:srgbClr val="00C896"/>
            </a:solidFill>
            <a:ln w="9525">
              <a:noFill/>
              <a:miter lim="800000"/>
              <a:headEnd/>
              <a:tailEnd/>
            </a:ln>
          </p:spPr>
          <p:txBody>
            <a:bodyPr/>
            <a:lstStyle/>
            <a:p>
              <a:endParaRPr lang="en-GB"/>
            </a:p>
          </p:txBody>
        </p:sp>
        <p:sp>
          <p:nvSpPr>
            <p:cNvPr id="54349" name="Rectangle 77"/>
            <p:cNvSpPr>
              <a:spLocks noChangeArrowheads="1"/>
            </p:cNvSpPr>
            <p:nvPr/>
          </p:nvSpPr>
          <p:spPr bwMode="auto">
            <a:xfrm>
              <a:off x="1948" y="2944"/>
              <a:ext cx="13" cy="61"/>
            </a:xfrm>
            <a:prstGeom prst="rect">
              <a:avLst/>
            </a:prstGeom>
            <a:solidFill>
              <a:srgbClr val="00CA97"/>
            </a:solidFill>
            <a:ln w="9525">
              <a:noFill/>
              <a:miter lim="800000"/>
              <a:headEnd/>
              <a:tailEnd/>
            </a:ln>
          </p:spPr>
          <p:txBody>
            <a:bodyPr/>
            <a:lstStyle/>
            <a:p>
              <a:endParaRPr lang="en-GB"/>
            </a:p>
          </p:txBody>
        </p:sp>
        <p:sp>
          <p:nvSpPr>
            <p:cNvPr id="54350" name="Rectangle 78"/>
            <p:cNvSpPr>
              <a:spLocks noChangeArrowheads="1"/>
            </p:cNvSpPr>
            <p:nvPr/>
          </p:nvSpPr>
          <p:spPr bwMode="auto">
            <a:xfrm>
              <a:off x="1961" y="2944"/>
              <a:ext cx="6" cy="61"/>
            </a:xfrm>
            <a:prstGeom prst="rect">
              <a:avLst/>
            </a:prstGeom>
            <a:solidFill>
              <a:srgbClr val="00CB98"/>
            </a:solidFill>
            <a:ln w="9525">
              <a:noFill/>
              <a:miter lim="800000"/>
              <a:headEnd/>
              <a:tailEnd/>
            </a:ln>
          </p:spPr>
          <p:txBody>
            <a:bodyPr/>
            <a:lstStyle/>
            <a:p>
              <a:endParaRPr lang="en-GB"/>
            </a:p>
          </p:txBody>
        </p:sp>
        <p:sp>
          <p:nvSpPr>
            <p:cNvPr id="54351" name="Rectangle 79"/>
            <p:cNvSpPr>
              <a:spLocks noChangeArrowheads="1"/>
            </p:cNvSpPr>
            <p:nvPr/>
          </p:nvSpPr>
          <p:spPr bwMode="auto">
            <a:xfrm>
              <a:off x="1967" y="2944"/>
              <a:ext cx="13" cy="61"/>
            </a:xfrm>
            <a:prstGeom prst="rect">
              <a:avLst/>
            </a:prstGeom>
            <a:solidFill>
              <a:srgbClr val="00CB98"/>
            </a:solidFill>
            <a:ln w="9525">
              <a:noFill/>
              <a:miter lim="800000"/>
              <a:headEnd/>
              <a:tailEnd/>
            </a:ln>
          </p:spPr>
          <p:txBody>
            <a:bodyPr/>
            <a:lstStyle/>
            <a:p>
              <a:endParaRPr lang="en-GB"/>
            </a:p>
          </p:txBody>
        </p:sp>
        <p:sp>
          <p:nvSpPr>
            <p:cNvPr id="54352" name="Rectangle 80"/>
            <p:cNvSpPr>
              <a:spLocks noChangeArrowheads="1"/>
            </p:cNvSpPr>
            <p:nvPr/>
          </p:nvSpPr>
          <p:spPr bwMode="auto">
            <a:xfrm>
              <a:off x="1980" y="2944"/>
              <a:ext cx="13" cy="61"/>
            </a:xfrm>
            <a:prstGeom prst="rect">
              <a:avLst/>
            </a:prstGeom>
            <a:solidFill>
              <a:srgbClr val="00CA97"/>
            </a:solidFill>
            <a:ln w="9525">
              <a:noFill/>
              <a:miter lim="800000"/>
              <a:headEnd/>
              <a:tailEnd/>
            </a:ln>
          </p:spPr>
          <p:txBody>
            <a:bodyPr/>
            <a:lstStyle/>
            <a:p>
              <a:endParaRPr lang="en-GB"/>
            </a:p>
          </p:txBody>
        </p:sp>
        <p:sp>
          <p:nvSpPr>
            <p:cNvPr id="54353" name="Rectangle 81"/>
            <p:cNvSpPr>
              <a:spLocks noChangeArrowheads="1"/>
            </p:cNvSpPr>
            <p:nvPr/>
          </p:nvSpPr>
          <p:spPr bwMode="auto">
            <a:xfrm>
              <a:off x="1993" y="2944"/>
              <a:ext cx="13" cy="61"/>
            </a:xfrm>
            <a:prstGeom prst="rect">
              <a:avLst/>
            </a:prstGeom>
            <a:solidFill>
              <a:srgbClr val="00C896"/>
            </a:solidFill>
            <a:ln w="9525">
              <a:noFill/>
              <a:miter lim="800000"/>
              <a:headEnd/>
              <a:tailEnd/>
            </a:ln>
          </p:spPr>
          <p:txBody>
            <a:bodyPr/>
            <a:lstStyle/>
            <a:p>
              <a:endParaRPr lang="en-GB"/>
            </a:p>
          </p:txBody>
        </p:sp>
        <p:sp>
          <p:nvSpPr>
            <p:cNvPr id="54354" name="Rectangle 82"/>
            <p:cNvSpPr>
              <a:spLocks noChangeArrowheads="1"/>
            </p:cNvSpPr>
            <p:nvPr/>
          </p:nvSpPr>
          <p:spPr bwMode="auto">
            <a:xfrm>
              <a:off x="2006" y="2944"/>
              <a:ext cx="7" cy="61"/>
            </a:xfrm>
            <a:prstGeom prst="rect">
              <a:avLst/>
            </a:prstGeom>
            <a:solidFill>
              <a:srgbClr val="00C795"/>
            </a:solidFill>
            <a:ln w="9525">
              <a:noFill/>
              <a:miter lim="800000"/>
              <a:headEnd/>
              <a:tailEnd/>
            </a:ln>
          </p:spPr>
          <p:txBody>
            <a:bodyPr/>
            <a:lstStyle/>
            <a:p>
              <a:endParaRPr lang="en-GB"/>
            </a:p>
          </p:txBody>
        </p:sp>
        <p:sp>
          <p:nvSpPr>
            <p:cNvPr id="54355" name="Rectangle 83"/>
            <p:cNvSpPr>
              <a:spLocks noChangeArrowheads="1"/>
            </p:cNvSpPr>
            <p:nvPr/>
          </p:nvSpPr>
          <p:spPr bwMode="auto">
            <a:xfrm>
              <a:off x="2013" y="2944"/>
              <a:ext cx="13" cy="61"/>
            </a:xfrm>
            <a:prstGeom prst="rect">
              <a:avLst/>
            </a:prstGeom>
            <a:solidFill>
              <a:srgbClr val="00C593"/>
            </a:solidFill>
            <a:ln w="9525">
              <a:noFill/>
              <a:miter lim="800000"/>
              <a:headEnd/>
              <a:tailEnd/>
            </a:ln>
          </p:spPr>
          <p:txBody>
            <a:bodyPr/>
            <a:lstStyle/>
            <a:p>
              <a:endParaRPr lang="en-GB"/>
            </a:p>
          </p:txBody>
        </p:sp>
        <p:sp>
          <p:nvSpPr>
            <p:cNvPr id="54356" name="Rectangle 84"/>
            <p:cNvSpPr>
              <a:spLocks noChangeArrowheads="1"/>
            </p:cNvSpPr>
            <p:nvPr/>
          </p:nvSpPr>
          <p:spPr bwMode="auto">
            <a:xfrm>
              <a:off x="2026" y="2944"/>
              <a:ext cx="12" cy="61"/>
            </a:xfrm>
            <a:prstGeom prst="rect">
              <a:avLst/>
            </a:prstGeom>
            <a:solidFill>
              <a:srgbClr val="00C191"/>
            </a:solidFill>
            <a:ln w="9525">
              <a:noFill/>
              <a:miter lim="800000"/>
              <a:headEnd/>
              <a:tailEnd/>
            </a:ln>
          </p:spPr>
          <p:txBody>
            <a:bodyPr/>
            <a:lstStyle/>
            <a:p>
              <a:endParaRPr lang="en-GB"/>
            </a:p>
          </p:txBody>
        </p:sp>
        <p:sp>
          <p:nvSpPr>
            <p:cNvPr id="54357" name="Rectangle 85"/>
            <p:cNvSpPr>
              <a:spLocks noChangeArrowheads="1"/>
            </p:cNvSpPr>
            <p:nvPr/>
          </p:nvSpPr>
          <p:spPr bwMode="auto">
            <a:xfrm>
              <a:off x="2038" y="2944"/>
              <a:ext cx="7" cy="61"/>
            </a:xfrm>
            <a:prstGeom prst="rect">
              <a:avLst/>
            </a:prstGeom>
            <a:solidFill>
              <a:srgbClr val="00BE8E"/>
            </a:solidFill>
            <a:ln w="9525">
              <a:noFill/>
              <a:miter lim="800000"/>
              <a:headEnd/>
              <a:tailEnd/>
            </a:ln>
          </p:spPr>
          <p:txBody>
            <a:bodyPr/>
            <a:lstStyle/>
            <a:p>
              <a:endParaRPr lang="en-GB"/>
            </a:p>
          </p:txBody>
        </p:sp>
        <p:sp>
          <p:nvSpPr>
            <p:cNvPr id="54358" name="Rectangle 86"/>
            <p:cNvSpPr>
              <a:spLocks noChangeArrowheads="1"/>
            </p:cNvSpPr>
            <p:nvPr/>
          </p:nvSpPr>
          <p:spPr bwMode="auto">
            <a:xfrm>
              <a:off x="2045" y="2944"/>
              <a:ext cx="13" cy="61"/>
            </a:xfrm>
            <a:prstGeom prst="rect">
              <a:avLst/>
            </a:prstGeom>
            <a:solidFill>
              <a:srgbClr val="00BA8B"/>
            </a:solidFill>
            <a:ln w="9525">
              <a:noFill/>
              <a:miter lim="800000"/>
              <a:headEnd/>
              <a:tailEnd/>
            </a:ln>
          </p:spPr>
          <p:txBody>
            <a:bodyPr/>
            <a:lstStyle/>
            <a:p>
              <a:endParaRPr lang="en-GB"/>
            </a:p>
          </p:txBody>
        </p:sp>
        <p:sp>
          <p:nvSpPr>
            <p:cNvPr id="54359" name="Rectangle 87"/>
            <p:cNvSpPr>
              <a:spLocks noChangeArrowheads="1"/>
            </p:cNvSpPr>
            <p:nvPr/>
          </p:nvSpPr>
          <p:spPr bwMode="auto">
            <a:xfrm>
              <a:off x="2058" y="2944"/>
              <a:ext cx="13" cy="61"/>
            </a:xfrm>
            <a:prstGeom prst="rect">
              <a:avLst/>
            </a:prstGeom>
            <a:solidFill>
              <a:srgbClr val="00B487"/>
            </a:solidFill>
            <a:ln w="9525">
              <a:noFill/>
              <a:miter lim="800000"/>
              <a:headEnd/>
              <a:tailEnd/>
            </a:ln>
          </p:spPr>
          <p:txBody>
            <a:bodyPr/>
            <a:lstStyle/>
            <a:p>
              <a:endParaRPr lang="en-GB"/>
            </a:p>
          </p:txBody>
        </p:sp>
        <p:sp>
          <p:nvSpPr>
            <p:cNvPr id="54360" name="Rectangle 88"/>
            <p:cNvSpPr>
              <a:spLocks noChangeArrowheads="1"/>
            </p:cNvSpPr>
            <p:nvPr/>
          </p:nvSpPr>
          <p:spPr bwMode="auto">
            <a:xfrm>
              <a:off x="2071" y="2944"/>
              <a:ext cx="6" cy="61"/>
            </a:xfrm>
            <a:prstGeom prst="rect">
              <a:avLst/>
            </a:prstGeom>
            <a:solidFill>
              <a:srgbClr val="00AF83"/>
            </a:solidFill>
            <a:ln w="9525">
              <a:noFill/>
              <a:miter lim="800000"/>
              <a:headEnd/>
              <a:tailEnd/>
            </a:ln>
          </p:spPr>
          <p:txBody>
            <a:bodyPr/>
            <a:lstStyle/>
            <a:p>
              <a:endParaRPr lang="en-GB"/>
            </a:p>
          </p:txBody>
        </p:sp>
        <p:sp>
          <p:nvSpPr>
            <p:cNvPr id="54361" name="Rectangle 89"/>
            <p:cNvSpPr>
              <a:spLocks noChangeArrowheads="1"/>
            </p:cNvSpPr>
            <p:nvPr/>
          </p:nvSpPr>
          <p:spPr bwMode="auto">
            <a:xfrm>
              <a:off x="2077" y="2944"/>
              <a:ext cx="13" cy="61"/>
            </a:xfrm>
            <a:prstGeom prst="rect">
              <a:avLst/>
            </a:prstGeom>
            <a:solidFill>
              <a:srgbClr val="00AA7F"/>
            </a:solidFill>
            <a:ln w="9525">
              <a:noFill/>
              <a:miter lim="800000"/>
              <a:headEnd/>
              <a:tailEnd/>
            </a:ln>
          </p:spPr>
          <p:txBody>
            <a:bodyPr/>
            <a:lstStyle/>
            <a:p>
              <a:endParaRPr lang="en-GB"/>
            </a:p>
          </p:txBody>
        </p:sp>
        <p:sp>
          <p:nvSpPr>
            <p:cNvPr id="54362" name="Rectangle 90"/>
            <p:cNvSpPr>
              <a:spLocks noChangeArrowheads="1"/>
            </p:cNvSpPr>
            <p:nvPr/>
          </p:nvSpPr>
          <p:spPr bwMode="auto">
            <a:xfrm>
              <a:off x="2090" y="2944"/>
              <a:ext cx="13" cy="61"/>
            </a:xfrm>
            <a:prstGeom prst="rect">
              <a:avLst/>
            </a:prstGeom>
            <a:solidFill>
              <a:srgbClr val="00A179"/>
            </a:solidFill>
            <a:ln w="9525">
              <a:noFill/>
              <a:miter lim="800000"/>
              <a:headEnd/>
              <a:tailEnd/>
            </a:ln>
          </p:spPr>
          <p:txBody>
            <a:bodyPr/>
            <a:lstStyle/>
            <a:p>
              <a:endParaRPr lang="en-GB"/>
            </a:p>
          </p:txBody>
        </p:sp>
        <p:sp>
          <p:nvSpPr>
            <p:cNvPr id="54363" name="Rectangle 91"/>
            <p:cNvSpPr>
              <a:spLocks noChangeArrowheads="1"/>
            </p:cNvSpPr>
            <p:nvPr/>
          </p:nvSpPr>
          <p:spPr bwMode="auto">
            <a:xfrm>
              <a:off x="2103" y="2944"/>
              <a:ext cx="7" cy="61"/>
            </a:xfrm>
            <a:prstGeom prst="rect">
              <a:avLst/>
            </a:prstGeom>
            <a:solidFill>
              <a:srgbClr val="009B74"/>
            </a:solidFill>
            <a:ln w="9525">
              <a:noFill/>
              <a:miter lim="800000"/>
              <a:headEnd/>
              <a:tailEnd/>
            </a:ln>
          </p:spPr>
          <p:txBody>
            <a:bodyPr/>
            <a:lstStyle/>
            <a:p>
              <a:endParaRPr lang="en-GB"/>
            </a:p>
          </p:txBody>
        </p:sp>
        <p:sp>
          <p:nvSpPr>
            <p:cNvPr id="54364" name="Rectangle 92"/>
            <p:cNvSpPr>
              <a:spLocks noChangeArrowheads="1"/>
            </p:cNvSpPr>
            <p:nvPr/>
          </p:nvSpPr>
          <p:spPr bwMode="auto">
            <a:xfrm>
              <a:off x="2110" y="2944"/>
              <a:ext cx="13" cy="61"/>
            </a:xfrm>
            <a:prstGeom prst="rect">
              <a:avLst/>
            </a:prstGeom>
            <a:solidFill>
              <a:srgbClr val="00946F"/>
            </a:solidFill>
            <a:ln w="9525">
              <a:noFill/>
              <a:miter lim="800000"/>
              <a:headEnd/>
              <a:tailEnd/>
            </a:ln>
          </p:spPr>
          <p:txBody>
            <a:bodyPr/>
            <a:lstStyle/>
            <a:p>
              <a:endParaRPr lang="en-GB"/>
            </a:p>
          </p:txBody>
        </p:sp>
        <p:sp>
          <p:nvSpPr>
            <p:cNvPr id="54365" name="Rectangle 93"/>
            <p:cNvSpPr>
              <a:spLocks noChangeArrowheads="1"/>
            </p:cNvSpPr>
            <p:nvPr/>
          </p:nvSpPr>
          <p:spPr bwMode="auto">
            <a:xfrm>
              <a:off x="2123" y="2944"/>
              <a:ext cx="13" cy="61"/>
            </a:xfrm>
            <a:prstGeom prst="rect">
              <a:avLst/>
            </a:prstGeom>
            <a:solidFill>
              <a:srgbClr val="008C69"/>
            </a:solidFill>
            <a:ln w="9525">
              <a:noFill/>
              <a:miter lim="800000"/>
              <a:headEnd/>
              <a:tailEnd/>
            </a:ln>
          </p:spPr>
          <p:txBody>
            <a:bodyPr/>
            <a:lstStyle/>
            <a:p>
              <a:endParaRPr lang="en-GB"/>
            </a:p>
          </p:txBody>
        </p:sp>
        <p:sp>
          <p:nvSpPr>
            <p:cNvPr id="54366" name="Rectangle 94"/>
            <p:cNvSpPr>
              <a:spLocks noChangeArrowheads="1"/>
            </p:cNvSpPr>
            <p:nvPr/>
          </p:nvSpPr>
          <p:spPr bwMode="auto">
            <a:xfrm>
              <a:off x="2136" y="2944"/>
              <a:ext cx="6" cy="61"/>
            </a:xfrm>
            <a:prstGeom prst="rect">
              <a:avLst/>
            </a:prstGeom>
            <a:solidFill>
              <a:srgbClr val="008564"/>
            </a:solidFill>
            <a:ln w="9525">
              <a:noFill/>
              <a:miter lim="800000"/>
              <a:headEnd/>
              <a:tailEnd/>
            </a:ln>
          </p:spPr>
          <p:txBody>
            <a:bodyPr/>
            <a:lstStyle/>
            <a:p>
              <a:endParaRPr lang="en-GB"/>
            </a:p>
          </p:txBody>
        </p:sp>
        <p:sp>
          <p:nvSpPr>
            <p:cNvPr id="54367" name="Rectangle 95"/>
            <p:cNvSpPr>
              <a:spLocks noChangeArrowheads="1"/>
            </p:cNvSpPr>
            <p:nvPr/>
          </p:nvSpPr>
          <p:spPr bwMode="auto">
            <a:xfrm>
              <a:off x="2142" y="2944"/>
              <a:ext cx="13" cy="61"/>
            </a:xfrm>
            <a:prstGeom prst="rect">
              <a:avLst/>
            </a:prstGeom>
            <a:solidFill>
              <a:srgbClr val="007F5F"/>
            </a:solidFill>
            <a:ln w="9525">
              <a:noFill/>
              <a:miter lim="800000"/>
              <a:headEnd/>
              <a:tailEnd/>
            </a:ln>
          </p:spPr>
          <p:txBody>
            <a:bodyPr/>
            <a:lstStyle/>
            <a:p>
              <a:endParaRPr lang="en-GB"/>
            </a:p>
          </p:txBody>
        </p:sp>
        <p:sp>
          <p:nvSpPr>
            <p:cNvPr id="54368" name="Rectangle 96"/>
            <p:cNvSpPr>
              <a:spLocks noChangeArrowheads="1"/>
            </p:cNvSpPr>
            <p:nvPr/>
          </p:nvSpPr>
          <p:spPr bwMode="auto">
            <a:xfrm>
              <a:off x="2155" y="2944"/>
              <a:ext cx="13" cy="61"/>
            </a:xfrm>
            <a:prstGeom prst="rect">
              <a:avLst/>
            </a:prstGeom>
            <a:solidFill>
              <a:srgbClr val="007759"/>
            </a:solidFill>
            <a:ln w="9525">
              <a:noFill/>
              <a:miter lim="800000"/>
              <a:headEnd/>
              <a:tailEnd/>
            </a:ln>
          </p:spPr>
          <p:txBody>
            <a:bodyPr/>
            <a:lstStyle/>
            <a:p>
              <a:endParaRPr lang="en-GB"/>
            </a:p>
          </p:txBody>
        </p:sp>
        <p:sp>
          <p:nvSpPr>
            <p:cNvPr id="54369" name="Rectangle 97"/>
            <p:cNvSpPr>
              <a:spLocks noChangeArrowheads="1"/>
            </p:cNvSpPr>
            <p:nvPr/>
          </p:nvSpPr>
          <p:spPr bwMode="auto">
            <a:xfrm>
              <a:off x="2168" y="2944"/>
              <a:ext cx="13" cy="61"/>
            </a:xfrm>
            <a:prstGeom prst="rect">
              <a:avLst/>
            </a:prstGeom>
            <a:solidFill>
              <a:srgbClr val="007054"/>
            </a:solidFill>
            <a:ln w="9525">
              <a:noFill/>
              <a:miter lim="800000"/>
              <a:headEnd/>
              <a:tailEnd/>
            </a:ln>
          </p:spPr>
          <p:txBody>
            <a:bodyPr/>
            <a:lstStyle/>
            <a:p>
              <a:endParaRPr lang="en-GB"/>
            </a:p>
          </p:txBody>
        </p:sp>
        <p:sp>
          <p:nvSpPr>
            <p:cNvPr id="54370" name="Rectangle 98"/>
            <p:cNvSpPr>
              <a:spLocks noChangeArrowheads="1"/>
            </p:cNvSpPr>
            <p:nvPr/>
          </p:nvSpPr>
          <p:spPr bwMode="auto">
            <a:xfrm>
              <a:off x="2181" y="2944"/>
              <a:ext cx="6" cy="61"/>
            </a:xfrm>
            <a:prstGeom prst="rect">
              <a:avLst/>
            </a:prstGeom>
            <a:solidFill>
              <a:srgbClr val="006B51"/>
            </a:solidFill>
            <a:ln w="9525">
              <a:noFill/>
              <a:miter lim="800000"/>
              <a:headEnd/>
              <a:tailEnd/>
            </a:ln>
          </p:spPr>
          <p:txBody>
            <a:bodyPr/>
            <a:lstStyle/>
            <a:p>
              <a:endParaRPr lang="en-GB"/>
            </a:p>
          </p:txBody>
        </p:sp>
        <p:sp>
          <p:nvSpPr>
            <p:cNvPr id="54371" name="Rectangle 99"/>
            <p:cNvSpPr>
              <a:spLocks noChangeArrowheads="1"/>
            </p:cNvSpPr>
            <p:nvPr/>
          </p:nvSpPr>
          <p:spPr bwMode="auto">
            <a:xfrm>
              <a:off x="2187" y="2944"/>
              <a:ext cx="13" cy="61"/>
            </a:xfrm>
            <a:prstGeom prst="rect">
              <a:avLst/>
            </a:prstGeom>
            <a:solidFill>
              <a:srgbClr val="00674E"/>
            </a:solidFill>
            <a:ln w="9525">
              <a:noFill/>
              <a:miter lim="800000"/>
              <a:headEnd/>
              <a:tailEnd/>
            </a:ln>
          </p:spPr>
          <p:txBody>
            <a:bodyPr/>
            <a:lstStyle/>
            <a:p>
              <a:endParaRPr lang="en-GB"/>
            </a:p>
          </p:txBody>
        </p:sp>
        <p:sp>
          <p:nvSpPr>
            <p:cNvPr id="54372" name="Rectangle 100"/>
            <p:cNvSpPr>
              <a:spLocks noChangeArrowheads="1"/>
            </p:cNvSpPr>
            <p:nvPr/>
          </p:nvSpPr>
          <p:spPr bwMode="auto">
            <a:xfrm>
              <a:off x="2200" y="2944"/>
              <a:ext cx="13" cy="61"/>
            </a:xfrm>
            <a:prstGeom prst="rect">
              <a:avLst/>
            </a:prstGeom>
            <a:solidFill>
              <a:srgbClr val="00634B"/>
            </a:solidFill>
            <a:ln w="9525">
              <a:noFill/>
              <a:miter lim="800000"/>
              <a:headEnd/>
              <a:tailEnd/>
            </a:ln>
          </p:spPr>
          <p:txBody>
            <a:bodyPr/>
            <a:lstStyle/>
            <a:p>
              <a:endParaRPr lang="en-GB"/>
            </a:p>
          </p:txBody>
        </p:sp>
        <p:sp>
          <p:nvSpPr>
            <p:cNvPr id="54373" name="Rectangle 101"/>
            <p:cNvSpPr>
              <a:spLocks noChangeArrowheads="1"/>
            </p:cNvSpPr>
            <p:nvPr/>
          </p:nvSpPr>
          <p:spPr bwMode="auto">
            <a:xfrm>
              <a:off x="2213" y="2944"/>
              <a:ext cx="7" cy="61"/>
            </a:xfrm>
            <a:prstGeom prst="rect">
              <a:avLst/>
            </a:prstGeom>
            <a:solidFill>
              <a:srgbClr val="006049"/>
            </a:solidFill>
            <a:ln w="9525">
              <a:noFill/>
              <a:miter lim="800000"/>
              <a:headEnd/>
              <a:tailEnd/>
            </a:ln>
          </p:spPr>
          <p:txBody>
            <a:bodyPr/>
            <a:lstStyle/>
            <a:p>
              <a:endParaRPr lang="en-GB"/>
            </a:p>
          </p:txBody>
        </p:sp>
        <p:sp>
          <p:nvSpPr>
            <p:cNvPr id="54374" name="Rectangle 102"/>
            <p:cNvSpPr>
              <a:spLocks noChangeArrowheads="1"/>
            </p:cNvSpPr>
            <p:nvPr/>
          </p:nvSpPr>
          <p:spPr bwMode="auto">
            <a:xfrm>
              <a:off x="2220" y="2944"/>
              <a:ext cx="13" cy="61"/>
            </a:xfrm>
            <a:prstGeom prst="rect">
              <a:avLst/>
            </a:prstGeom>
            <a:solidFill>
              <a:srgbClr val="005F47"/>
            </a:solidFill>
            <a:ln w="9525">
              <a:noFill/>
              <a:miter lim="800000"/>
              <a:headEnd/>
              <a:tailEnd/>
            </a:ln>
          </p:spPr>
          <p:txBody>
            <a:bodyPr/>
            <a:lstStyle/>
            <a:p>
              <a:endParaRPr lang="en-GB"/>
            </a:p>
          </p:txBody>
        </p:sp>
      </p:grpSp>
      <p:sp>
        <p:nvSpPr>
          <p:cNvPr id="54375" name="Rectangle 103"/>
          <p:cNvSpPr>
            <a:spLocks noChangeArrowheads="1"/>
          </p:cNvSpPr>
          <p:nvPr/>
        </p:nvSpPr>
        <p:spPr bwMode="auto">
          <a:xfrm>
            <a:off x="2713038" y="4673600"/>
            <a:ext cx="831850" cy="96838"/>
          </a:xfrm>
          <a:prstGeom prst="rect">
            <a:avLst/>
          </a:prstGeom>
          <a:noFill/>
          <a:ln w="9525">
            <a:noFill/>
            <a:miter lim="800000"/>
            <a:headEnd/>
            <a:tailEnd/>
          </a:ln>
        </p:spPr>
        <p:txBody>
          <a:bodyPr/>
          <a:lstStyle/>
          <a:p>
            <a:endParaRPr lang="en-GB"/>
          </a:p>
        </p:txBody>
      </p:sp>
      <p:grpSp>
        <p:nvGrpSpPr>
          <p:cNvPr id="4" name="Group 104"/>
          <p:cNvGrpSpPr>
            <a:grpSpLocks/>
          </p:cNvGrpSpPr>
          <p:nvPr/>
        </p:nvGrpSpPr>
        <p:grpSpPr bwMode="auto">
          <a:xfrm>
            <a:off x="3733800" y="4572000"/>
            <a:ext cx="831850" cy="193675"/>
            <a:chOff x="2336" y="2883"/>
            <a:chExt cx="524" cy="122"/>
          </a:xfrm>
        </p:grpSpPr>
        <p:sp>
          <p:nvSpPr>
            <p:cNvPr id="54377" name="Rectangle 105"/>
            <p:cNvSpPr>
              <a:spLocks noChangeArrowheads="1"/>
            </p:cNvSpPr>
            <p:nvPr/>
          </p:nvSpPr>
          <p:spPr bwMode="auto">
            <a:xfrm>
              <a:off x="2336" y="2883"/>
              <a:ext cx="13" cy="122"/>
            </a:xfrm>
            <a:prstGeom prst="rect">
              <a:avLst/>
            </a:prstGeom>
            <a:solidFill>
              <a:srgbClr val="005F47"/>
            </a:solidFill>
            <a:ln w="9525">
              <a:noFill/>
              <a:miter lim="800000"/>
              <a:headEnd/>
              <a:tailEnd/>
            </a:ln>
          </p:spPr>
          <p:txBody>
            <a:bodyPr/>
            <a:lstStyle/>
            <a:p>
              <a:endParaRPr lang="en-GB"/>
            </a:p>
          </p:txBody>
        </p:sp>
        <p:sp>
          <p:nvSpPr>
            <p:cNvPr id="54378" name="Rectangle 106"/>
            <p:cNvSpPr>
              <a:spLocks noChangeArrowheads="1"/>
            </p:cNvSpPr>
            <p:nvPr/>
          </p:nvSpPr>
          <p:spPr bwMode="auto">
            <a:xfrm>
              <a:off x="2349" y="2883"/>
              <a:ext cx="6" cy="122"/>
            </a:xfrm>
            <a:prstGeom prst="rect">
              <a:avLst/>
            </a:prstGeom>
            <a:solidFill>
              <a:srgbClr val="006049"/>
            </a:solidFill>
            <a:ln w="9525">
              <a:noFill/>
              <a:miter lim="800000"/>
              <a:headEnd/>
              <a:tailEnd/>
            </a:ln>
          </p:spPr>
          <p:txBody>
            <a:bodyPr/>
            <a:lstStyle/>
            <a:p>
              <a:endParaRPr lang="en-GB"/>
            </a:p>
          </p:txBody>
        </p:sp>
        <p:sp>
          <p:nvSpPr>
            <p:cNvPr id="54379" name="Rectangle 107"/>
            <p:cNvSpPr>
              <a:spLocks noChangeArrowheads="1"/>
            </p:cNvSpPr>
            <p:nvPr/>
          </p:nvSpPr>
          <p:spPr bwMode="auto">
            <a:xfrm>
              <a:off x="2355" y="2883"/>
              <a:ext cx="13" cy="122"/>
            </a:xfrm>
            <a:prstGeom prst="rect">
              <a:avLst/>
            </a:prstGeom>
            <a:solidFill>
              <a:srgbClr val="00634B"/>
            </a:solidFill>
            <a:ln w="9525">
              <a:noFill/>
              <a:miter lim="800000"/>
              <a:headEnd/>
              <a:tailEnd/>
            </a:ln>
          </p:spPr>
          <p:txBody>
            <a:bodyPr/>
            <a:lstStyle/>
            <a:p>
              <a:endParaRPr lang="en-GB"/>
            </a:p>
          </p:txBody>
        </p:sp>
        <p:sp>
          <p:nvSpPr>
            <p:cNvPr id="54380" name="Rectangle 108"/>
            <p:cNvSpPr>
              <a:spLocks noChangeArrowheads="1"/>
            </p:cNvSpPr>
            <p:nvPr/>
          </p:nvSpPr>
          <p:spPr bwMode="auto">
            <a:xfrm>
              <a:off x="2368" y="2883"/>
              <a:ext cx="13" cy="122"/>
            </a:xfrm>
            <a:prstGeom prst="rect">
              <a:avLst/>
            </a:prstGeom>
            <a:solidFill>
              <a:srgbClr val="00674E"/>
            </a:solidFill>
            <a:ln w="9525">
              <a:noFill/>
              <a:miter lim="800000"/>
              <a:headEnd/>
              <a:tailEnd/>
            </a:ln>
          </p:spPr>
          <p:txBody>
            <a:bodyPr/>
            <a:lstStyle/>
            <a:p>
              <a:endParaRPr lang="en-GB"/>
            </a:p>
          </p:txBody>
        </p:sp>
        <p:sp>
          <p:nvSpPr>
            <p:cNvPr id="54381" name="Rectangle 109"/>
            <p:cNvSpPr>
              <a:spLocks noChangeArrowheads="1"/>
            </p:cNvSpPr>
            <p:nvPr/>
          </p:nvSpPr>
          <p:spPr bwMode="auto">
            <a:xfrm>
              <a:off x="2381" y="2883"/>
              <a:ext cx="7" cy="122"/>
            </a:xfrm>
            <a:prstGeom prst="rect">
              <a:avLst/>
            </a:prstGeom>
            <a:solidFill>
              <a:srgbClr val="006B51"/>
            </a:solidFill>
            <a:ln w="9525">
              <a:noFill/>
              <a:miter lim="800000"/>
              <a:headEnd/>
              <a:tailEnd/>
            </a:ln>
          </p:spPr>
          <p:txBody>
            <a:bodyPr/>
            <a:lstStyle/>
            <a:p>
              <a:endParaRPr lang="en-GB"/>
            </a:p>
          </p:txBody>
        </p:sp>
        <p:sp>
          <p:nvSpPr>
            <p:cNvPr id="54382" name="Rectangle 110"/>
            <p:cNvSpPr>
              <a:spLocks noChangeArrowheads="1"/>
            </p:cNvSpPr>
            <p:nvPr/>
          </p:nvSpPr>
          <p:spPr bwMode="auto">
            <a:xfrm>
              <a:off x="2388" y="2883"/>
              <a:ext cx="13" cy="122"/>
            </a:xfrm>
            <a:prstGeom prst="rect">
              <a:avLst/>
            </a:prstGeom>
            <a:solidFill>
              <a:srgbClr val="007054"/>
            </a:solidFill>
            <a:ln w="9525">
              <a:noFill/>
              <a:miter lim="800000"/>
              <a:headEnd/>
              <a:tailEnd/>
            </a:ln>
          </p:spPr>
          <p:txBody>
            <a:bodyPr/>
            <a:lstStyle/>
            <a:p>
              <a:endParaRPr lang="en-GB"/>
            </a:p>
          </p:txBody>
        </p:sp>
        <p:sp>
          <p:nvSpPr>
            <p:cNvPr id="54383" name="Rectangle 111"/>
            <p:cNvSpPr>
              <a:spLocks noChangeArrowheads="1"/>
            </p:cNvSpPr>
            <p:nvPr/>
          </p:nvSpPr>
          <p:spPr bwMode="auto">
            <a:xfrm>
              <a:off x="2401" y="2883"/>
              <a:ext cx="13" cy="122"/>
            </a:xfrm>
            <a:prstGeom prst="rect">
              <a:avLst/>
            </a:prstGeom>
            <a:solidFill>
              <a:srgbClr val="007759"/>
            </a:solidFill>
            <a:ln w="9525">
              <a:noFill/>
              <a:miter lim="800000"/>
              <a:headEnd/>
              <a:tailEnd/>
            </a:ln>
          </p:spPr>
          <p:txBody>
            <a:bodyPr/>
            <a:lstStyle/>
            <a:p>
              <a:endParaRPr lang="en-GB"/>
            </a:p>
          </p:txBody>
        </p:sp>
        <p:sp>
          <p:nvSpPr>
            <p:cNvPr id="54384" name="Rectangle 112"/>
            <p:cNvSpPr>
              <a:spLocks noChangeArrowheads="1"/>
            </p:cNvSpPr>
            <p:nvPr/>
          </p:nvSpPr>
          <p:spPr bwMode="auto">
            <a:xfrm>
              <a:off x="2414" y="2883"/>
              <a:ext cx="6" cy="122"/>
            </a:xfrm>
            <a:prstGeom prst="rect">
              <a:avLst/>
            </a:prstGeom>
            <a:solidFill>
              <a:srgbClr val="007D5E"/>
            </a:solidFill>
            <a:ln w="9525">
              <a:noFill/>
              <a:miter lim="800000"/>
              <a:headEnd/>
              <a:tailEnd/>
            </a:ln>
          </p:spPr>
          <p:txBody>
            <a:bodyPr/>
            <a:lstStyle/>
            <a:p>
              <a:endParaRPr lang="en-GB"/>
            </a:p>
          </p:txBody>
        </p:sp>
        <p:sp>
          <p:nvSpPr>
            <p:cNvPr id="54385" name="Rectangle 113"/>
            <p:cNvSpPr>
              <a:spLocks noChangeArrowheads="1"/>
            </p:cNvSpPr>
            <p:nvPr/>
          </p:nvSpPr>
          <p:spPr bwMode="auto">
            <a:xfrm>
              <a:off x="2420" y="2883"/>
              <a:ext cx="13" cy="122"/>
            </a:xfrm>
            <a:prstGeom prst="rect">
              <a:avLst/>
            </a:prstGeom>
            <a:solidFill>
              <a:srgbClr val="008362"/>
            </a:solidFill>
            <a:ln w="9525">
              <a:noFill/>
              <a:miter lim="800000"/>
              <a:headEnd/>
              <a:tailEnd/>
            </a:ln>
          </p:spPr>
          <p:txBody>
            <a:bodyPr/>
            <a:lstStyle/>
            <a:p>
              <a:endParaRPr lang="en-GB"/>
            </a:p>
          </p:txBody>
        </p:sp>
        <p:sp>
          <p:nvSpPr>
            <p:cNvPr id="54386" name="Rectangle 114"/>
            <p:cNvSpPr>
              <a:spLocks noChangeArrowheads="1"/>
            </p:cNvSpPr>
            <p:nvPr/>
          </p:nvSpPr>
          <p:spPr bwMode="auto">
            <a:xfrm>
              <a:off x="2433" y="2883"/>
              <a:ext cx="13" cy="122"/>
            </a:xfrm>
            <a:prstGeom prst="rect">
              <a:avLst/>
            </a:prstGeom>
            <a:solidFill>
              <a:srgbClr val="008C69"/>
            </a:solidFill>
            <a:ln w="9525">
              <a:noFill/>
              <a:miter lim="800000"/>
              <a:headEnd/>
              <a:tailEnd/>
            </a:ln>
          </p:spPr>
          <p:txBody>
            <a:bodyPr/>
            <a:lstStyle/>
            <a:p>
              <a:endParaRPr lang="en-GB"/>
            </a:p>
          </p:txBody>
        </p:sp>
        <p:sp>
          <p:nvSpPr>
            <p:cNvPr id="54387" name="Rectangle 115"/>
            <p:cNvSpPr>
              <a:spLocks noChangeArrowheads="1"/>
            </p:cNvSpPr>
            <p:nvPr/>
          </p:nvSpPr>
          <p:spPr bwMode="auto">
            <a:xfrm>
              <a:off x="2446" y="2883"/>
              <a:ext cx="13" cy="122"/>
            </a:xfrm>
            <a:prstGeom prst="rect">
              <a:avLst/>
            </a:prstGeom>
            <a:solidFill>
              <a:srgbClr val="00946F"/>
            </a:solidFill>
            <a:ln w="9525">
              <a:noFill/>
              <a:miter lim="800000"/>
              <a:headEnd/>
              <a:tailEnd/>
            </a:ln>
          </p:spPr>
          <p:txBody>
            <a:bodyPr/>
            <a:lstStyle/>
            <a:p>
              <a:endParaRPr lang="en-GB"/>
            </a:p>
          </p:txBody>
        </p:sp>
        <p:sp>
          <p:nvSpPr>
            <p:cNvPr id="54388" name="Rectangle 116"/>
            <p:cNvSpPr>
              <a:spLocks noChangeArrowheads="1"/>
            </p:cNvSpPr>
            <p:nvPr/>
          </p:nvSpPr>
          <p:spPr bwMode="auto">
            <a:xfrm>
              <a:off x="2459" y="2883"/>
              <a:ext cx="6" cy="122"/>
            </a:xfrm>
            <a:prstGeom prst="rect">
              <a:avLst/>
            </a:prstGeom>
            <a:solidFill>
              <a:srgbClr val="009B74"/>
            </a:solidFill>
            <a:ln w="9525">
              <a:noFill/>
              <a:miter lim="800000"/>
              <a:headEnd/>
              <a:tailEnd/>
            </a:ln>
          </p:spPr>
          <p:txBody>
            <a:bodyPr/>
            <a:lstStyle/>
            <a:p>
              <a:endParaRPr lang="en-GB"/>
            </a:p>
          </p:txBody>
        </p:sp>
        <p:sp>
          <p:nvSpPr>
            <p:cNvPr id="54389" name="Rectangle 117"/>
            <p:cNvSpPr>
              <a:spLocks noChangeArrowheads="1"/>
            </p:cNvSpPr>
            <p:nvPr/>
          </p:nvSpPr>
          <p:spPr bwMode="auto">
            <a:xfrm>
              <a:off x="2465" y="2883"/>
              <a:ext cx="13" cy="122"/>
            </a:xfrm>
            <a:prstGeom prst="rect">
              <a:avLst/>
            </a:prstGeom>
            <a:solidFill>
              <a:srgbClr val="00A179"/>
            </a:solidFill>
            <a:ln w="9525">
              <a:noFill/>
              <a:miter lim="800000"/>
              <a:headEnd/>
              <a:tailEnd/>
            </a:ln>
          </p:spPr>
          <p:txBody>
            <a:bodyPr/>
            <a:lstStyle/>
            <a:p>
              <a:endParaRPr lang="en-GB"/>
            </a:p>
          </p:txBody>
        </p:sp>
        <p:sp>
          <p:nvSpPr>
            <p:cNvPr id="54390" name="Rectangle 118"/>
            <p:cNvSpPr>
              <a:spLocks noChangeArrowheads="1"/>
            </p:cNvSpPr>
            <p:nvPr/>
          </p:nvSpPr>
          <p:spPr bwMode="auto">
            <a:xfrm>
              <a:off x="2478" y="2883"/>
              <a:ext cx="13" cy="122"/>
            </a:xfrm>
            <a:prstGeom prst="rect">
              <a:avLst/>
            </a:prstGeom>
            <a:solidFill>
              <a:srgbClr val="00AA7F"/>
            </a:solidFill>
            <a:ln w="9525">
              <a:noFill/>
              <a:miter lim="800000"/>
              <a:headEnd/>
              <a:tailEnd/>
            </a:ln>
          </p:spPr>
          <p:txBody>
            <a:bodyPr/>
            <a:lstStyle/>
            <a:p>
              <a:endParaRPr lang="en-GB"/>
            </a:p>
          </p:txBody>
        </p:sp>
        <p:sp>
          <p:nvSpPr>
            <p:cNvPr id="54391" name="Rectangle 119"/>
            <p:cNvSpPr>
              <a:spLocks noChangeArrowheads="1"/>
            </p:cNvSpPr>
            <p:nvPr/>
          </p:nvSpPr>
          <p:spPr bwMode="auto">
            <a:xfrm>
              <a:off x="2491" y="2883"/>
              <a:ext cx="7" cy="122"/>
            </a:xfrm>
            <a:prstGeom prst="rect">
              <a:avLst/>
            </a:prstGeom>
            <a:solidFill>
              <a:srgbClr val="00AF83"/>
            </a:solidFill>
            <a:ln w="9525">
              <a:noFill/>
              <a:miter lim="800000"/>
              <a:headEnd/>
              <a:tailEnd/>
            </a:ln>
          </p:spPr>
          <p:txBody>
            <a:bodyPr/>
            <a:lstStyle/>
            <a:p>
              <a:endParaRPr lang="en-GB"/>
            </a:p>
          </p:txBody>
        </p:sp>
        <p:sp>
          <p:nvSpPr>
            <p:cNvPr id="54392" name="Rectangle 120"/>
            <p:cNvSpPr>
              <a:spLocks noChangeArrowheads="1"/>
            </p:cNvSpPr>
            <p:nvPr/>
          </p:nvSpPr>
          <p:spPr bwMode="auto">
            <a:xfrm>
              <a:off x="2498" y="2883"/>
              <a:ext cx="13" cy="122"/>
            </a:xfrm>
            <a:prstGeom prst="rect">
              <a:avLst/>
            </a:prstGeom>
            <a:solidFill>
              <a:srgbClr val="00B487"/>
            </a:solidFill>
            <a:ln w="9525">
              <a:noFill/>
              <a:miter lim="800000"/>
              <a:headEnd/>
              <a:tailEnd/>
            </a:ln>
          </p:spPr>
          <p:txBody>
            <a:bodyPr/>
            <a:lstStyle/>
            <a:p>
              <a:endParaRPr lang="en-GB"/>
            </a:p>
          </p:txBody>
        </p:sp>
        <p:sp>
          <p:nvSpPr>
            <p:cNvPr id="54393" name="Rectangle 121"/>
            <p:cNvSpPr>
              <a:spLocks noChangeArrowheads="1"/>
            </p:cNvSpPr>
            <p:nvPr/>
          </p:nvSpPr>
          <p:spPr bwMode="auto">
            <a:xfrm>
              <a:off x="2511" y="2883"/>
              <a:ext cx="13" cy="122"/>
            </a:xfrm>
            <a:prstGeom prst="rect">
              <a:avLst/>
            </a:prstGeom>
            <a:solidFill>
              <a:srgbClr val="00BA8B"/>
            </a:solidFill>
            <a:ln w="9525">
              <a:noFill/>
              <a:miter lim="800000"/>
              <a:headEnd/>
              <a:tailEnd/>
            </a:ln>
          </p:spPr>
          <p:txBody>
            <a:bodyPr/>
            <a:lstStyle/>
            <a:p>
              <a:endParaRPr lang="en-GB"/>
            </a:p>
          </p:txBody>
        </p:sp>
        <p:sp>
          <p:nvSpPr>
            <p:cNvPr id="54394" name="Rectangle 122"/>
            <p:cNvSpPr>
              <a:spLocks noChangeArrowheads="1"/>
            </p:cNvSpPr>
            <p:nvPr/>
          </p:nvSpPr>
          <p:spPr bwMode="auto">
            <a:xfrm>
              <a:off x="2524" y="2883"/>
              <a:ext cx="6" cy="122"/>
            </a:xfrm>
            <a:prstGeom prst="rect">
              <a:avLst/>
            </a:prstGeom>
            <a:solidFill>
              <a:srgbClr val="00BE8E"/>
            </a:solidFill>
            <a:ln w="9525">
              <a:noFill/>
              <a:miter lim="800000"/>
              <a:headEnd/>
              <a:tailEnd/>
            </a:ln>
          </p:spPr>
          <p:txBody>
            <a:bodyPr/>
            <a:lstStyle/>
            <a:p>
              <a:endParaRPr lang="en-GB"/>
            </a:p>
          </p:txBody>
        </p:sp>
        <p:sp>
          <p:nvSpPr>
            <p:cNvPr id="54395" name="Rectangle 123"/>
            <p:cNvSpPr>
              <a:spLocks noChangeArrowheads="1"/>
            </p:cNvSpPr>
            <p:nvPr/>
          </p:nvSpPr>
          <p:spPr bwMode="auto">
            <a:xfrm>
              <a:off x="2530" y="2883"/>
              <a:ext cx="13" cy="122"/>
            </a:xfrm>
            <a:prstGeom prst="rect">
              <a:avLst/>
            </a:prstGeom>
            <a:solidFill>
              <a:srgbClr val="00C191"/>
            </a:solidFill>
            <a:ln w="9525">
              <a:noFill/>
              <a:miter lim="800000"/>
              <a:headEnd/>
              <a:tailEnd/>
            </a:ln>
          </p:spPr>
          <p:txBody>
            <a:bodyPr/>
            <a:lstStyle/>
            <a:p>
              <a:endParaRPr lang="en-GB"/>
            </a:p>
          </p:txBody>
        </p:sp>
        <p:sp>
          <p:nvSpPr>
            <p:cNvPr id="54396" name="Rectangle 124"/>
            <p:cNvSpPr>
              <a:spLocks noChangeArrowheads="1"/>
            </p:cNvSpPr>
            <p:nvPr/>
          </p:nvSpPr>
          <p:spPr bwMode="auto">
            <a:xfrm>
              <a:off x="2543" y="2883"/>
              <a:ext cx="13" cy="122"/>
            </a:xfrm>
            <a:prstGeom prst="rect">
              <a:avLst/>
            </a:prstGeom>
            <a:solidFill>
              <a:srgbClr val="00C593"/>
            </a:solidFill>
            <a:ln w="9525">
              <a:noFill/>
              <a:miter lim="800000"/>
              <a:headEnd/>
              <a:tailEnd/>
            </a:ln>
          </p:spPr>
          <p:txBody>
            <a:bodyPr/>
            <a:lstStyle/>
            <a:p>
              <a:endParaRPr lang="en-GB"/>
            </a:p>
          </p:txBody>
        </p:sp>
        <p:sp>
          <p:nvSpPr>
            <p:cNvPr id="54397" name="Rectangle 125"/>
            <p:cNvSpPr>
              <a:spLocks noChangeArrowheads="1"/>
            </p:cNvSpPr>
            <p:nvPr/>
          </p:nvSpPr>
          <p:spPr bwMode="auto">
            <a:xfrm>
              <a:off x="2556" y="2883"/>
              <a:ext cx="7" cy="122"/>
            </a:xfrm>
            <a:prstGeom prst="rect">
              <a:avLst/>
            </a:prstGeom>
            <a:solidFill>
              <a:srgbClr val="00C795"/>
            </a:solidFill>
            <a:ln w="9525">
              <a:noFill/>
              <a:miter lim="800000"/>
              <a:headEnd/>
              <a:tailEnd/>
            </a:ln>
          </p:spPr>
          <p:txBody>
            <a:bodyPr/>
            <a:lstStyle/>
            <a:p>
              <a:endParaRPr lang="en-GB"/>
            </a:p>
          </p:txBody>
        </p:sp>
        <p:sp>
          <p:nvSpPr>
            <p:cNvPr id="54398" name="Rectangle 126"/>
            <p:cNvSpPr>
              <a:spLocks noChangeArrowheads="1"/>
            </p:cNvSpPr>
            <p:nvPr/>
          </p:nvSpPr>
          <p:spPr bwMode="auto">
            <a:xfrm>
              <a:off x="2563" y="2883"/>
              <a:ext cx="12" cy="122"/>
            </a:xfrm>
            <a:prstGeom prst="rect">
              <a:avLst/>
            </a:prstGeom>
            <a:solidFill>
              <a:srgbClr val="00C896"/>
            </a:solidFill>
            <a:ln w="9525">
              <a:noFill/>
              <a:miter lim="800000"/>
              <a:headEnd/>
              <a:tailEnd/>
            </a:ln>
          </p:spPr>
          <p:txBody>
            <a:bodyPr/>
            <a:lstStyle/>
            <a:p>
              <a:endParaRPr lang="en-GB"/>
            </a:p>
          </p:txBody>
        </p:sp>
        <p:sp>
          <p:nvSpPr>
            <p:cNvPr id="54399" name="Rectangle 127"/>
            <p:cNvSpPr>
              <a:spLocks noChangeArrowheads="1"/>
            </p:cNvSpPr>
            <p:nvPr/>
          </p:nvSpPr>
          <p:spPr bwMode="auto">
            <a:xfrm>
              <a:off x="2575" y="2883"/>
              <a:ext cx="13" cy="122"/>
            </a:xfrm>
            <a:prstGeom prst="rect">
              <a:avLst/>
            </a:prstGeom>
            <a:solidFill>
              <a:srgbClr val="00CA97"/>
            </a:solidFill>
            <a:ln w="9525">
              <a:noFill/>
              <a:miter lim="800000"/>
              <a:headEnd/>
              <a:tailEnd/>
            </a:ln>
          </p:spPr>
          <p:txBody>
            <a:bodyPr/>
            <a:lstStyle/>
            <a:p>
              <a:endParaRPr lang="en-GB"/>
            </a:p>
          </p:txBody>
        </p:sp>
        <p:sp>
          <p:nvSpPr>
            <p:cNvPr id="54400" name="Rectangle 128"/>
            <p:cNvSpPr>
              <a:spLocks noChangeArrowheads="1"/>
            </p:cNvSpPr>
            <p:nvPr/>
          </p:nvSpPr>
          <p:spPr bwMode="auto">
            <a:xfrm>
              <a:off x="2588" y="2883"/>
              <a:ext cx="7" cy="122"/>
            </a:xfrm>
            <a:prstGeom prst="rect">
              <a:avLst/>
            </a:prstGeom>
            <a:solidFill>
              <a:srgbClr val="00CB98"/>
            </a:solidFill>
            <a:ln w="9525">
              <a:noFill/>
              <a:miter lim="800000"/>
              <a:headEnd/>
              <a:tailEnd/>
            </a:ln>
          </p:spPr>
          <p:txBody>
            <a:bodyPr/>
            <a:lstStyle/>
            <a:p>
              <a:endParaRPr lang="en-GB"/>
            </a:p>
          </p:txBody>
        </p:sp>
        <p:sp>
          <p:nvSpPr>
            <p:cNvPr id="54401" name="Rectangle 129"/>
            <p:cNvSpPr>
              <a:spLocks noChangeArrowheads="1"/>
            </p:cNvSpPr>
            <p:nvPr/>
          </p:nvSpPr>
          <p:spPr bwMode="auto">
            <a:xfrm>
              <a:off x="2595" y="2883"/>
              <a:ext cx="13" cy="122"/>
            </a:xfrm>
            <a:prstGeom prst="rect">
              <a:avLst/>
            </a:prstGeom>
            <a:solidFill>
              <a:srgbClr val="00CB98"/>
            </a:solidFill>
            <a:ln w="9525">
              <a:noFill/>
              <a:miter lim="800000"/>
              <a:headEnd/>
              <a:tailEnd/>
            </a:ln>
          </p:spPr>
          <p:txBody>
            <a:bodyPr/>
            <a:lstStyle/>
            <a:p>
              <a:endParaRPr lang="en-GB"/>
            </a:p>
          </p:txBody>
        </p:sp>
        <p:sp>
          <p:nvSpPr>
            <p:cNvPr id="54402" name="Rectangle 130"/>
            <p:cNvSpPr>
              <a:spLocks noChangeArrowheads="1"/>
            </p:cNvSpPr>
            <p:nvPr/>
          </p:nvSpPr>
          <p:spPr bwMode="auto">
            <a:xfrm>
              <a:off x="2608" y="2883"/>
              <a:ext cx="13" cy="122"/>
            </a:xfrm>
            <a:prstGeom prst="rect">
              <a:avLst/>
            </a:prstGeom>
            <a:solidFill>
              <a:srgbClr val="00CA97"/>
            </a:solidFill>
            <a:ln w="9525">
              <a:noFill/>
              <a:miter lim="800000"/>
              <a:headEnd/>
              <a:tailEnd/>
            </a:ln>
          </p:spPr>
          <p:txBody>
            <a:bodyPr/>
            <a:lstStyle/>
            <a:p>
              <a:endParaRPr lang="en-GB"/>
            </a:p>
          </p:txBody>
        </p:sp>
        <p:sp>
          <p:nvSpPr>
            <p:cNvPr id="54403" name="Rectangle 131"/>
            <p:cNvSpPr>
              <a:spLocks noChangeArrowheads="1"/>
            </p:cNvSpPr>
            <p:nvPr/>
          </p:nvSpPr>
          <p:spPr bwMode="auto">
            <a:xfrm>
              <a:off x="2621" y="2883"/>
              <a:ext cx="13" cy="122"/>
            </a:xfrm>
            <a:prstGeom prst="rect">
              <a:avLst/>
            </a:prstGeom>
            <a:solidFill>
              <a:srgbClr val="00C896"/>
            </a:solidFill>
            <a:ln w="9525">
              <a:noFill/>
              <a:miter lim="800000"/>
              <a:headEnd/>
              <a:tailEnd/>
            </a:ln>
          </p:spPr>
          <p:txBody>
            <a:bodyPr/>
            <a:lstStyle/>
            <a:p>
              <a:endParaRPr lang="en-GB"/>
            </a:p>
          </p:txBody>
        </p:sp>
        <p:sp>
          <p:nvSpPr>
            <p:cNvPr id="54404" name="Rectangle 132"/>
            <p:cNvSpPr>
              <a:spLocks noChangeArrowheads="1"/>
            </p:cNvSpPr>
            <p:nvPr/>
          </p:nvSpPr>
          <p:spPr bwMode="auto">
            <a:xfrm>
              <a:off x="2634" y="2883"/>
              <a:ext cx="6" cy="122"/>
            </a:xfrm>
            <a:prstGeom prst="rect">
              <a:avLst/>
            </a:prstGeom>
            <a:solidFill>
              <a:srgbClr val="00C795"/>
            </a:solidFill>
            <a:ln w="9525">
              <a:noFill/>
              <a:miter lim="800000"/>
              <a:headEnd/>
              <a:tailEnd/>
            </a:ln>
          </p:spPr>
          <p:txBody>
            <a:bodyPr/>
            <a:lstStyle/>
            <a:p>
              <a:endParaRPr lang="en-GB"/>
            </a:p>
          </p:txBody>
        </p:sp>
        <p:sp>
          <p:nvSpPr>
            <p:cNvPr id="54405" name="Rectangle 133"/>
            <p:cNvSpPr>
              <a:spLocks noChangeArrowheads="1"/>
            </p:cNvSpPr>
            <p:nvPr/>
          </p:nvSpPr>
          <p:spPr bwMode="auto">
            <a:xfrm>
              <a:off x="2640" y="2883"/>
              <a:ext cx="13" cy="122"/>
            </a:xfrm>
            <a:prstGeom prst="rect">
              <a:avLst/>
            </a:prstGeom>
            <a:solidFill>
              <a:srgbClr val="00C593"/>
            </a:solidFill>
            <a:ln w="9525">
              <a:noFill/>
              <a:miter lim="800000"/>
              <a:headEnd/>
              <a:tailEnd/>
            </a:ln>
          </p:spPr>
          <p:txBody>
            <a:bodyPr/>
            <a:lstStyle/>
            <a:p>
              <a:endParaRPr lang="en-GB"/>
            </a:p>
          </p:txBody>
        </p:sp>
        <p:sp>
          <p:nvSpPr>
            <p:cNvPr id="54406" name="Rectangle 134"/>
            <p:cNvSpPr>
              <a:spLocks noChangeArrowheads="1"/>
            </p:cNvSpPr>
            <p:nvPr/>
          </p:nvSpPr>
          <p:spPr bwMode="auto">
            <a:xfrm>
              <a:off x="2653" y="2883"/>
              <a:ext cx="13" cy="122"/>
            </a:xfrm>
            <a:prstGeom prst="rect">
              <a:avLst/>
            </a:prstGeom>
            <a:solidFill>
              <a:srgbClr val="00C191"/>
            </a:solidFill>
            <a:ln w="9525">
              <a:noFill/>
              <a:miter lim="800000"/>
              <a:headEnd/>
              <a:tailEnd/>
            </a:ln>
          </p:spPr>
          <p:txBody>
            <a:bodyPr/>
            <a:lstStyle/>
            <a:p>
              <a:endParaRPr lang="en-GB"/>
            </a:p>
          </p:txBody>
        </p:sp>
        <p:sp>
          <p:nvSpPr>
            <p:cNvPr id="54407" name="Rectangle 135"/>
            <p:cNvSpPr>
              <a:spLocks noChangeArrowheads="1"/>
            </p:cNvSpPr>
            <p:nvPr/>
          </p:nvSpPr>
          <p:spPr bwMode="auto">
            <a:xfrm>
              <a:off x="2666" y="2883"/>
              <a:ext cx="6" cy="122"/>
            </a:xfrm>
            <a:prstGeom prst="rect">
              <a:avLst/>
            </a:prstGeom>
            <a:solidFill>
              <a:srgbClr val="00BE8E"/>
            </a:solidFill>
            <a:ln w="9525">
              <a:noFill/>
              <a:miter lim="800000"/>
              <a:headEnd/>
              <a:tailEnd/>
            </a:ln>
          </p:spPr>
          <p:txBody>
            <a:bodyPr/>
            <a:lstStyle/>
            <a:p>
              <a:endParaRPr lang="en-GB"/>
            </a:p>
          </p:txBody>
        </p:sp>
        <p:sp>
          <p:nvSpPr>
            <p:cNvPr id="54408" name="Rectangle 136"/>
            <p:cNvSpPr>
              <a:spLocks noChangeArrowheads="1"/>
            </p:cNvSpPr>
            <p:nvPr/>
          </p:nvSpPr>
          <p:spPr bwMode="auto">
            <a:xfrm>
              <a:off x="2672" y="2883"/>
              <a:ext cx="13" cy="122"/>
            </a:xfrm>
            <a:prstGeom prst="rect">
              <a:avLst/>
            </a:prstGeom>
            <a:solidFill>
              <a:srgbClr val="00BA8B"/>
            </a:solidFill>
            <a:ln w="9525">
              <a:noFill/>
              <a:miter lim="800000"/>
              <a:headEnd/>
              <a:tailEnd/>
            </a:ln>
          </p:spPr>
          <p:txBody>
            <a:bodyPr/>
            <a:lstStyle/>
            <a:p>
              <a:endParaRPr lang="en-GB"/>
            </a:p>
          </p:txBody>
        </p:sp>
        <p:sp>
          <p:nvSpPr>
            <p:cNvPr id="54409" name="Rectangle 137"/>
            <p:cNvSpPr>
              <a:spLocks noChangeArrowheads="1"/>
            </p:cNvSpPr>
            <p:nvPr/>
          </p:nvSpPr>
          <p:spPr bwMode="auto">
            <a:xfrm>
              <a:off x="2685" y="2883"/>
              <a:ext cx="13" cy="122"/>
            </a:xfrm>
            <a:prstGeom prst="rect">
              <a:avLst/>
            </a:prstGeom>
            <a:solidFill>
              <a:srgbClr val="00B487"/>
            </a:solidFill>
            <a:ln w="9525">
              <a:noFill/>
              <a:miter lim="800000"/>
              <a:headEnd/>
              <a:tailEnd/>
            </a:ln>
          </p:spPr>
          <p:txBody>
            <a:bodyPr/>
            <a:lstStyle/>
            <a:p>
              <a:endParaRPr lang="en-GB"/>
            </a:p>
          </p:txBody>
        </p:sp>
        <p:sp>
          <p:nvSpPr>
            <p:cNvPr id="54410" name="Rectangle 138"/>
            <p:cNvSpPr>
              <a:spLocks noChangeArrowheads="1"/>
            </p:cNvSpPr>
            <p:nvPr/>
          </p:nvSpPr>
          <p:spPr bwMode="auto">
            <a:xfrm>
              <a:off x="2698" y="2883"/>
              <a:ext cx="7" cy="122"/>
            </a:xfrm>
            <a:prstGeom prst="rect">
              <a:avLst/>
            </a:prstGeom>
            <a:solidFill>
              <a:srgbClr val="00AF83"/>
            </a:solidFill>
            <a:ln w="9525">
              <a:noFill/>
              <a:miter lim="800000"/>
              <a:headEnd/>
              <a:tailEnd/>
            </a:ln>
          </p:spPr>
          <p:txBody>
            <a:bodyPr/>
            <a:lstStyle/>
            <a:p>
              <a:endParaRPr lang="en-GB"/>
            </a:p>
          </p:txBody>
        </p:sp>
        <p:sp>
          <p:nvSpPr>
            <p:cNvPr id="54411" name="Rectangle 139"/>
            <p:cNvSpPr>
              <a:spLocks noChangeArrowheads="1"/>
            </p:cNvSpPr>
            <p:nvPr/>
          </p:nvSpPr>
          <p:spPr bwMode="auto">
            <a:xfrm>
              <a:off x="2705" y="2883"/>
              <a:ext cx="13" cy="122"/>
            </a:xfrm>
            <a:prstGeom prst="rect">
              <a:avLst/>
            </a:prstGeom>
            <a:solidFill>
              <a:srgbClr val="00AA7F"/>
            </a:solidFill>
            <a:ln w="9525">
              <a:noFill/>
              <a:miter lim="800000"/>
              <a:headEnd/>
              <a:tailEnd/>
            </a:ln>
          </p:spPr>
          <p:txBody>
            <a:bodyPr/>
            <a:lstStyle/>
            <a:p>
              <a:endParaRPr lang="en-GB"/>
            </a:p>
          </p:txBody>
        </p:sp>
        <p:sp>
          <p:nvSpPr>
            <p:cNvPr id="54412" name="Rectangle 140"/>
            <p:cNvSpPr>
              <a:spLocks noChangeArrowheads="1"/>
            </p:cNvSpPr>
            <p:nvPr/>
          </p:nvSpPr>
          <p:spPr bwMode="auto">
            <a:xfrm>
              <a:off x="2718" y="2883"/>
              <a:ext cx="13" cy="122"/>
            </a:xfrm>
            <a:prstGeom prst="rect">
              <a:avLst/>
            </a:prstGeom>
            <a:solidFill>
              <a:srgbClr val="00A179"/>
            </a:solidFill>
            <a:ln w="9525">
              <a:noFill/>
              <a:miter lim="800000"/>
              <a:headEnd/>
              <a:tailEnd/>
            </a:ln>
          </p:spPr>
          <p:txBody>
            <a:bodyPr/>
            <a:lstStyle/>
            <a:p>
              <a:endParaRPr lang="en-GB"/>
            </a:p>
          </p:txBody>
        </p:sp>
        <p:sp>
          <p:nvSpPr>
            <p:cNvPr id="54413" name="Rectangle 141"/>
            <p:cNvSpPr>
              <a:spLocks noChangeArrowheads="1"/>
            </p:cNvSpPr>
            <p:nvPr/>
          </p:nvSpPr>
          <p:spPr bwMode="auto">
            <a:xfrm>
              <a:off x="2731" y="2883"/>
              <a:ext cx="6" cy="122"/>
            </a:xfrm>
            <a:prstGeom prst="rect">
              <a:avLst/>
            </a:prstGeom>
            <a:solidFill>
              <a:srgbClr val="009B74"/>
            </a:solidFill>
            <a:ln w="9525">
              <a:noFill/>
              <a:miter lim="800000"/>
              <a:headEnd/>
              <a:tailEnd/>
            </a:ln>
          </p:spPr>
          <p:txBody>
            <a:bodyPr/>
            <a:lstStyle/>
            <a:p>
              <a:endParaRPr lang="en-GB"/>
            </a:p>
          </p:txBody>
        </p:sp>
        <p:sp>
          <p:nvSpPr>
            <p:cNvPr id="54414" name="Rectangle 142"/>
            <p:cNvSpPr>
              <a:spLocks noChangeArrowheads="1"/>
            </p:cNvSpPr>
            <p:nvPr/>
          </p:nvSpPr>
          <p:spPr bwMode="auto">
            <a:xfrm>
              <a:off x="2737" y="2883"/>
              <a:ext cx="13" cy="122"/>
            </a:xfrm>
            <a:prstGeom prst="rect">
              <a:avLst/>
            </a:prstGeom>
            <a:solidFill>
              <a:srgbClr val="00946F"/>
            </a:solidFill>
            <a:ln w="9525">
              <a:noFill/>
              <a:miter lim="800000"/>
              <a:headEnd/>
              <a:tailEnd/>
            </a:ln>
          </p:spPr>
          <p:txBody>
            <a:bodyPr/>
            <a:lstStyle/>
            <a:p>
              <a:endParaRPr lang="en-GB"/>
            </a:p>
          </p:txBody>
        </p:sp>
        <p:sp>
          <p:nvSpPr>
            <p:cNvPr id="54415" name="Rectangle 143"/>
            <p:cNvSpPr>
              <a:spLocks noChangeArrowheads="1"/>
            </p:cNvSpPr>
            <p:nvPr/>
          </p:nvSpPr>
          <p:spPr bwMode="auto">
            <a:xfrm>
              <a:off x="2750" y="2883"/>
              <a:ext cx="13" cy="122"/>
            </a:xfrm>
            <a:prstGeom prst="rect">
              <a:avLst/>
            </a:prstGeom>
            <a:solidFill>
              <a:srgbClr val="008C69"/>
            </a:solidFill>
            <a:ln w="9525">
              <a:noFill/>
              <a:miter lim="800000"/>
              <a:headEnd/>
              <a:tailEnd/>
            </a:ln>
          </p:spPr>
          <p:txBody>
            <a:bodyPr/>
            <a:lstStyle/>
            <a:p>
              <a:endParaRPr lang="en-GB"/>
            </a:p>
          </p:txBody>
        </p:sp>
        <p:sp>
          <p:nvSpPr>
            <p:cNvPr id="54416" name="Rectangle 144"/>
            <p:cNvSpPr>
              <a:spLocks noChangeArrowheads="1"/>
            </p:cNvSpPr>
            <p:nvPr/>
          </p:nvSpPr>
          <p:spPr bwMode="auto">
            <a:xfrm>
              <a:off x="2763" y="2883"/>
              <a:ext cx="7" cy="122"/>
            </a:xfrm>
            <a:prstGeom prst="rect">
              <a:avLst/>
            </a:prstGeom>
            <a:solidFill>
              <a:srgbClr val="008564"/>
            </a:solidFill>
            <a:ln w="9525">
              <a:noFill/>
              <a:miter lim="800000"/>
              <a:headEnd/>
              <a:tailEnd/>
            </a:ln>
          </p:spPr>
          <p:txBody>
            <a:bodyPr/>
            <a:lstStyle/>
            <a:p>
              <a:endParaRPr lang="en-GB"/>
            </a:p>
          </p:txBody>
        </p:sp>
        <p:sp>
          <p:nvSpPr>
            <p:cNvPr id="54417" name="Rectangle 145"/>
            <p:cNvSpPr>
              <a:spLocks noChangeArrowheads="1"/>
            </p:cNvSpPr>
            <p:nvPr/>
          </p:nvSpPr>
          <p:spPr bwMode="auto">
            <a:xfrm>
              <a:off x="2770" y="2883"/>
              <a:ext cx="12" cy="122"/>
            </a:xfrm>
            <a:prstGeom prst="rect">
              <a:avLst/>
            </a:prstGeom>
            <a:solidFill>
              <a:srgbClr val="007F5F"/>
            </a:solidFill>
            <a:ln w="9525">
              <a:noFill/>
              <a:miter lim="800000"/>
              <a:headEnd/>
              <a:tailEnd/>
            </a:ln>
          </p:spPr>
          <p:txBody>
            <a:bodyPr/>
            <a:lstStyle/>
            <a:p>
              <a:endParaRPr lang="en-GB"/>
            </a:p>
          </p:txBody>
        </p:sp>
        <p:sp>
          <p:nvSpPr>
            <p:cNvPr id="54418" name="Rectangle 146"/>
            <p:cNvSpPr>
              <a:spLocks noChangeArrowheads="1"/>
            </p:cNvSpPr>
            <p:nvPr/>
          </p:nvSpPr>
          <p:spPr bwMode="auto">
            <a:xfrm>
              <a:off x="2782" y="2883"/>
              <a:ext cx="13" cy="122"/>
            </a:xfrm>
            <a:prstGeom prst="rect">
              <a:avLst/>
            </a:prstGeom>
            <a:solidFill>
              <a:srgbClr val="007759"/>
            </a:solidFill>
            <a:ln w="9525">
              <a:noFill/>
              <a:miter lim="800000"/>
              <a:headEnd/>
              <a:tailEnd/>
            </a:ln>
          </p:spPr>
          <p:txBody>
            <a:bodyPr/>
            <a:lstStyle/>
            <a:p>
              <a:endParaRPr lang="en-GB"/>
            </a:p>
          </p:txBody>
        </p:sp>
        <p:sp>
          <p:nvSpPr>
            <p:cNvPr id="54419" name="Rectangle 147"/>
            <p:cNvSpPr>
              <a:spLocks noChangeArrowheads="1"/>
            </p:cNvSpPr>
            <p:nvPr/>
          </p:nvSpPr>
          <p:spPr bwMode="auto">
            <a:xfrm>
              <a:off x="2795" y="2883"/>
              <a:ext cx="13" cy="122"/>
            </a:xfrm>
            <a:prstGeom prst="rect">
              <a:avLst/>
            </a:prstGeom>
            <a:solidFill>
              <a:srgbClr val="007054"/>
            </a:solidFill>
            <a:ln w="9525">
              <a:noFill/>
              <a:miter lim="800000"/>
              <a:headEnd/>
              <a:tailEnd/>
            </a:ln>
          </p:spPr>
          <p:txBody>
            <a:bodyPr/>
            <a:lstStyle/>
            <a:p>
              <a:endParaRPr lang="en-GB"/>
            </a:p>
          </p:txBody>
        </p:sp>
        <p:sp>
          <p:nvSpPr>
            <p:cNvPr id="54420" name="Rectangle 148"/>
            <p:cNvSpPr>
              <a:spLocks noChangeArrowheads="1"/>
            </p:cNvSpPr>
            <p:nvPr/>
          </p:nvSpPr>
          <p:spPr bwMode="auto">
            <a:xfrm>
              <a:off x="2808" y="2883"/>
              <a:ext cx="7" cy="122"/>
            </a:xfrm>
            <a:prstGeom prst="rect">
              <a:avLst/>
            </a:prstGeom>
            <a:solidFill>
              <a:srgbClr val="006B51"/>
            </a:solidFill>
            <a:ln w="9525">
              <a:noFill/>
              <a:miter lim="800000"/>
              <a:headEnd/>
              <a:tailEnd/>
            </a:ln>
          </p:spPr>
          <p:txBody>
            <a:bodyPr/>
            <a:lstStyle/>
            <a:p>
              <a:endParaRPr lang="en-GB"/>
            </a:p>
          </p:txBody>
        </p:sp>
        <p:sp>
          <p:nvSpPr>
            <p:cNvPr id="54421" name="Rectangle 149"/>
            <p:cNvSpPr>
              <a:spLocks noChangeArrowheads="1"/>
            </p:cNvSpPr>
            <p:nvPr/>
          </p:nvSpPr>
          <p:spPr bwMode="auto">
            <a:xfrm>
              <a:off x="2815" y="2883"/>
              <a:ext cx="13" cy="122"/>
            </a:xfrm>
            <a:prstGeom prst="rect">
              <a:avLst/>
            </a:prstGeom>
            <a:solidFill>
              <a:srgbClr val="00674E"/>
            </a:solidFill>
            <a:ln w="9525">
              <a:noFill/>
              <a:miter lim="800000"/>
              <a:headEnd/>
              <a:tailEnd/>
            </a:ln>
          </p:spPr>
          <p:txBody>
            <a:bodyPr/>
            <a:lstStyle/>
            <a:p>
              <a:endParaRPr lang="en-GB"/>
            </a:p>
          </p:txBody>
        </p:sp>
        <p:sp>
          <p:nvSpPr>
            <p:cNvPr id="54422" name="Rectangle 150"/>
            <p:cNvSpPr>
              <a:spLocks noChangeArrowheads="1"/>
            </p:cNvSpPr>
            <p:nvPr/>
          </p:nvSpPr>
          <p:spPr bwMode="auto">
            <a:xfrm>
              <a:off x="2828" y="2883"/>
              <a:ext cx="13" cy="122"/>
            </a:xfrm>
            <a:prstGeom prst="rect">
              <a:avLst/>
            </a:prstGeom>
            <a:solidFill>
              <a:srgbClr val="00634B"/>
            </a:solidFill>
            <a:ln w="9525">
              <a:noFill/>
              <a:miter lim="800000"/>
              <a:headEnd/>
              <a:tailEnd/>
            </a:ln>
          </p:spPr>
          <p:txBody>
            <a:bodyPr/>
            <a:lstStyle/>
            <a:p>
              <a:endParaRPr lang="en-GB"/>
            </a:p>
          </p:txBody>
        </p:sp>
        <p:sp>
          <p:nvSpPr>
            <p:cNvPr id="54423" name="Rectangle 151"/>
            <p:cNvSpPr>
              <a:spLocks noChangeArrowheads="1"/>
            </p:cNvSpPr>
            <p:nvPr/>
          </p:nvSpPr>
          <p:spPr bwMode="auto">
            <a:xfrm>
              <a:off x="2841" y="2883"/>
              <a:ext cx="6" cy="122"/>
            </a:xfrm>
            <a:prstGeom prst="rect">
              <a:avLst/>
            </a:prstGeom>
            <a:solidFill>
              <a:srgbClr val="006049"/>
            </a:solidFill>
            <a:ln w="9525">
              <a:noFill/>
              <a:miter lim="800000"/>
              <a:headEnd/>
              <a:tailEnd/>
            </a:ln>
          </p:spPr>
          <p:txBody>
            <a:bodyPr/>
            <a:lstStyle/>
            <a:p>
              <a:endParaRPr lang="en-GB"/>
            </a:p>
          </p:txBody>
        </p:sp>
        <p:sp>
          <p:nvSpPr>
            <p:cNvPr id="54424" name="Rectangle 152"/>
            <p:cNvSpPr>
              <a:spLocks noChangeArrowheads="1"/>
            </p:cNvSpPr>
            <p:nvPr/>
          </p:nvSpPr>
          <p:spPr bwMode="auto">
            <a:xfrm>
              <a:off x="2847" y="2883"/>
              <a:ext cx="13" cy="122"/>
            </a:xfrm>
            <a:prstGeom prst="rect">
              <a:avLst/>
            </a:prstGeom>
            <a:solidFill>
              <a:srgbClr val="005F47"/>
            </a:solidFill>
            <a:ln w="9525">
              <a:noFill/>
              <a:miter lim="800000"/>
              <a:headEnd/>
              <a:tailEnd/>
            </a:ln>
          </p:spPr>
          <p:txBody>
            <a:bodyPr/>
            <a:lstStyle/>
            <a:p>
              <a:endParaRPr lang="en-GB"/>
            </a:p>
          </p:txBody>
        </p:sp>
      </p:grpSp>
      <p:sp>
        <p:nvSpPr>
          <p:cNvPr id="54425" name="Rectangle 153"/>
          <p:cNvSpPr>
            <a:spLocks noChangeArrowheads="1"/>
          </p:cNvSpPr>
          <p:nvPr/>
        </p:nvSpPr>
        <p:spPr bwMode="auto">
          <a:xfrm>
            <a:off x="3708400" y="4576763"/>
            <a:ext cx="831850" cy="193675"/>
          </a:xfrm>
          <a:prstGeom prst="rect">
            <a:avLst/>
          </a:prstGeom>
          <a:noFill/>
          <a:ln w="9525">
            <a:noFill/>
            <a:miter lim="800000"/>
            <a:headEnd/>
            <a:tailEnd/>
          </a:ln>
        </p:spPr>
        <p:txBody>
          <a:bodyPr/>
          <a:lstStyle/>
          <a:p>
            <a:endParaRPr lang="en-GB"/>
          </a:p>
        </p:txBody>
      </p:sp>
      <p:grpSp>
        <p:nvGrpSpPr>
          <p:cNvPr id="5" name="Group 154"/>
          <p:cNvGrpSpPr>
            <a:grpSpLocks/>
          </p:cNvGrpSpPr>
          <p:nvPr/>
        </p:nvGrpSpPr>
        <p:grpSpPr bwMode="auto">
          <a:xfrm>
            <a:off x="4705350" y="4373563"/>
            <a:ext cx="831850" cy="396875"/>
            <a:chOff x="2964" y="2755"/>
            <a:chExt cx="524" cy="250"/>
          </a:xfrm>
        </p:grpSpPr>
        <p:sp>
          <p:nvSpPr>
            <p:cNvPr id="54427" name="Rectangle 155"/>
            <p:cNvSpPr>
              <a:spLocks noChangeArrowheads="1"/>
            </p:cNvSpPr>
            <p:nvPr/>
          </p:nvSpPr>
          <p:spPr bwMode="auto">
            <a:xfrm>
              <a:off x="2964" y="2755"/>
              <a:ext cx="13" cy="250"/>
            </a:xfrm>
            <a:prstGeom prst="rect">
              <a:avLst/>
            </a:prstGeom>
            <a:solidFill>
              <a:srgbClr val="005F47"/>
            </a:solidFill>
            <a:ln w="9525">
              <a:noFill/>
              <a:miter lim="800000"/>
              <a:headEnd/>
              <a:tailEnd/>
            </a:ln>
          </p:spPr>
          <p:txBody>
            <a:bodyPr/>
            <a:lstStyle/>
            <a:p>
              <a:endParaRPr lang="en-GB"/>
            </a:p>
          </p:txBody>
        </p:sp>
        <p:sp>
          <p:nvSpPr>
            <p:cNvPr id="54428" name="Rectangle 156"/>
            <p:cNvSpPr>
              <a:spLocks noChangeArrowheads="1"/>
            </p:cNvSpPr>
            <p:nvPr/>
          </p:nvSpPr>
          <p:spPr bwMode="auto">
            <a:xfrm>
              <a:off x="2977" y="2755"/>
              <a:ext cx="6" cy="250"/>
            </a:xfrm>
            <a:prstGeom prst="rect">
              <a:avLst/>
            </a:prstGeom>
            <a:solidFill>
              <a:srgbClr val="006049"/>
            </a:solidFill>
            <a:ln w="9525">
              <a:noFill/>
              <a:miter lim="800000"/>
              <a:headEnd/>
              <a:tailEnd/>
            </a:ln>
          </p:spPr>
          <p:txBody>
            <a:bodyPr/>
            <a:lstStyle/>
            <a:p>
              <a:endParaRPr lang="en-GB"/>
            </a:p>
          </p:txBody>
        </p:sp>
        <p:sp>
          <p:nvSpPr>
            <p:cNvPr id="54429" name="Rectangle 157"/>
            <p:cNvSpPr>
              <a:spLocks noChangeArrowheads="1"/>
            </p:cNvSpPr>
            <p:nvPr/>
          </p:nvSpPr>
          <p:spPr bwMode="auto">
            <a:xfrm>
              <a:off x="2983" y="2755"/>
              <a:ext cx="13" cy="250"/>
            </a:xfrm>
            <a:prstGeom prst="rect">
              <a:avLst/>
            </a:prstGeom>
            <a:solidFill>
              <a:srgbClr val="00634B"/>
            </a:solidFill>
            <a:ln w="9525">
              <a:noFill/>
              <a:miter lim="800000"/>
              <a:headEnd/>
              <a:tailEnd/>
            </a:ln>
          </p:spPr>
          <p:txBody>
            <a:bodyPr/>
            <a:lstStyle/>
            <a:p>
              <a:endParaRPr lang="en-GB"/>
            </a:p>
          </p:txBody>
        </p:sp>
        <p:sp>
          <p:nvSpPr>
            <p:cNvPr id="54430" name="Rectangle 158"/>
            <p:cNvSpPr>
              <a:spLocks noChangeArrowheads="1"/>
            </p:cNvSpPr>
            <p:nvPr/>
          </p:nvSpPr>
          <p:spPr bwMode="auto">
            <a:xfrm>
              <a:off x="2996" y="2755"/>
              <a:ext cx="13" cy="250"/>
            </a:xfrm>
            <a:prstGeom prst="rect">
              <a:avLst/>
            </a:prstGeom>
            <a:solidFill>
              <a:srgbClr val="00674E"/>
            </a:solidFill>
            <a:ln w="9525">
              <a:noFill/>
              <a:miter lim="800000"/>
              <a:headEnd/>
              <a:tailEnd/>
            </a:ln>
          </p:spPr>
          <p:txBody>
            <a:bodyPr/>
            <a:lstStyle/>
            <a:p>
              <a:endParaRPr lang="en-GB"/>
            </a:p>
          </p:txBody>
        </p:sp>
        <p:sp>
          <p:nvSpPr>
            <p:cNvPr id="54431" name="Rectangle 159"/>
            <p:cNvSpPr>
              <a:spLocks noChangeArrowheads="1"/>
            </p:cNvSpPr>
            <p:nvPr/>
          </p:nvSpPr>
          <p:spPr bwMode="auto">
            <a:xfrm>
              <a:off x="3009" y="2755"/>
              <a:ext cx="6" cy="250"/>
            </a:xfrm>
            <a:prstGeom prst="rect">
              <a:avLst/>
            </a:prstGeom>
            <a:solidFill>
              <a:srgbClr val="006B51"/>
            </a:solidFill>
            <a:ln w="9525">
              <a:noFill/>
              <a:miter lim="800000"/>
              <a:headEnd/>
              <a:tailEnd/>
            </a:ln>
          </p:spPr>
          <p:txBody>
            <a:bodyPr/>
            <a:lstStyle/>
            <a:p>
              <a:endParaRPr lang="en-GB"/>
            </a:p>
          </p:txBody>
        </p:sp>
        <p:sp>
          <p:nvSpPr>
            <p:cNvPr id="54432" name="Rectangle 160"/>
            <p:cNvSpPr>
              <a:spLocks noChangeArrowheads="1"/>
            </p:cNvSpPr>
            <p:nvPr/>
          </p:nvSpPr>
          <p:spPr bwMode="auto">
            <a:xfrm>
              <a:off x="3015" y="2755"/>
              <a:ext cx="13" cy="250"/>
            </a:xfrm>
            <a:prstGeom prst="rect">
              <a:avLst/>
            </a:prstGeom>
            <a:solidFill>
              <a:srgbClr val="007054"/>
            </a:solidFill>
            <a:ln w="9525">
              <a:noFill/>
              <a:miter lim="800000"/>
              <a:headEnd/>
              <a:tailEnd/>
            </a:ln>
          </p:spPr>
          <p:txBody>
            <a:bodyPr/>
            <a:lstStyle/>
            <a:p>
              <a:endParaRPr lang="en-GB"/>
            </a:p>
          </p:txBody>
        </p:sp>
        <p:sp>
          <p:nvSpPr>
            <p:cNvPr id="54433" name="Rectangle 161"/>
            <p:cNvSpPr>
              <a:spLocks noChangeArrowheads="1"/>
            </p:cNvSpPr>
            <p:nvPr/>
          </p:nvSpPr>
          <p:spPr bwMode="auto">
            <a:xfrm>
              <a:off x="3028" y="2755"/>
              <a:ext cx="13" cy="250"/>
            </a:xfrm>
            <a:prstGeom prst="rect">
              <a:avLst/>
            </a:prstGeom>
            <a:solidFill>
              <a:srgbClr val="007759"/>
            </a:solidFill>
            <a:ln w="9525">
              <a:noFill/>
              <a:miter lim="800000"/>
              <a:headEnd/>
              <a:tailEnd/>
            </a:ln>
          </p:spPr>
          <p:txBody>
            <a:bodyPr/>
            <a:lstStyle/>
            <a:p>
              <a:endParaRPr lang="en-GB"/>
            </a:p>
          </p:txBody>
        </p:sp>
        <p:sp>
          <p:nvSpPr>
            <p:cNvPr id="54434" name="Rectangle 162"/>
            <p:cNvSpPr>
              <a:spLocks noChangeArrowheads="1"/>
            </p:cNvSpPr>
            <p:nvPr/>
          </p:nvSpPr>
          <p:spPr bwMode="auto">
            <a:xfrm>
              <a:off x="3041" y="2755"/>
              <a:ext cx="7" cy="250"/>
            </a:xfrm>
            <a:prstGeom prst="rect">
              <a:avLst/>
            </a:prstGeom>
            <a:solidFill>
              <a:srgbClr val="007D5E"/>
            </a:solidFill>
            <a:ln w="9525">
              <a:noFill/>
              <a:miter lim="800000"/>
              <a:headEnd/>
              <a:tailEnd/>
            </a:ln>
          </p:spPr>
          <p:txBody>
            <a:bodyPr/>
            <a:lstStyle/>
            <a:p>
              <a:endParaRPr lang="en-GB"/>
            </a:p>
          </p:txBody>
        </p:sp>
        <p:sp>
          <p:nvSpPr>
            <p:cNvPr id="54435" name="Rectangle 163"/>
            <p:cNvSpPr>
              <a:spLocks noChangeArrowheads="1"/>
            </p:cNvSpPr>
            <p:nvPr/>
          </p:nvSpPr>
          <p:spPr bwMode="auto">
            <a:xfrm>
              <a:off x="3048" y="2755"/>
              <a:ext cx="13" cy="250"/>
            </a:xfrm>
            <a:prstGeom prst="rect">
              <a:avLst/>
            </a:prstGeom>
            <a:solidFill>
              <a:srgbClr val="008362"/>
            </a:solidFill>
            <a:ln w="9525">
              <a:noFill/>
              <a:miter lim="800000"/>
              <a:headEnd/>
              <a:tailEnd/>
            </a:ln>
          </p:spPr>
          <p:txBody>
            <a:bodyPr/>
            <a:lstStyle/>
            <a:p>
              <a:endParaRPr lang="en-GB"/>
            </a:p>
          </p:txBody>
        </p:sp>
        <p:sp>
          <p:nvSpPr>
            <p:cNvPr id="54436" name="Rectangle 164"/>
            <p:cNvSpPr>
              <a:spLocks noChangeArrowheads="1"/>
            </p:cNvSpPr>
            <p:nvPr/>
          </p:nvSpPr>
          <p:spPr bwMode="auto">
            <a:xfrm>
              <a:off x="3061" y="2755"/>
              <a:ext cx="13" cy="250"/>
            </a:xfrm>
            <a:prstGeom prst="rect">
              <a:avLst/>
            </a:prstGeom>
            <a:solidFill>
              <a:srgbClr val="008C69"/>
            </a:solidFill>
            <a:ln w="9525">
              <a:noFill/>
              <a:miter lim="800000"/>
              <a:headEnd/>
              <a:tailEnd/>
            </a:ln>
          </p:spPr>
          <p:txBody>
            <a:bodyPr/>
            <a:lstStyle/>
            <a:p>
              <a:endParaRPr lang="en-GB"/>
            </a:p>
          </p:txBody>
        </p:sp>
        <p:sp>
          <p:nvSpPr>
            <p:cNvPr id="54437" name="Rectangle 165"/>
            <p:cNvSpPr>
              <a:spLocks noChangeArrowheads="1"/>
            </p:cNvSpPr>
            <p:nvPr/>
          </p:nvSpPr>
          <p:spPr bwMode="auto">
            <a:xfrm>
              <a:off x="3074" y="2755"/>
              <a:ext cx="13" cy="250"/>
            </a:xfrm>
            <a:prstGeom prst="rect">
              <a:avLst/>
            </a:prstGeom>
            <a:solidFill>
              <a:srgbClr val="00946F"/>
            </a:solidFill>
            <a:ln w="9525">
              <a:noFill/>
              <a:miter lim="800000"/>
              <a:headEnd/>
              <a:tailEnd/>
            </a:ln>
          </p:spPr>
          <p:txBody>
            <a:bodyPr/>
            <a:lstStyle/>
            <a:p>
              <a:endParaRPr lang="en-GB"/>
            </a:p>
          </p:txBody>
        </p:sp>
        <p:sp>
          <p:nvSpPr>
            <p:cNvPr id="54438" name="Rectangle 166"/>
            <p:cNvSpPr>
              <a:spLocks noChangeArrowheads="1"/>
            </p:cNvSpPr>
            <p:nvPr/>
          </p:nvSpPr>
          <p:spPr bwMode="auto">
            <a:xfrm>
              <a:off x="3087" y="2755"/>
              <a:ext cx="6" cy="250"/>
            </a:xfrm>
            <a:prstGeom prst="rect">
              <a:avLst/>
            </a:prstGeom>
            <a:solidFill>
              <a:srgbClr val="009B74"/>
            </a:solidFill>
            <a:ln w="9525">
              <a:noFill/>
              <a:miter lim="800000"/>
              <a:headEnd/>
              <a:tailEnd/>
            </a:ln>
          </p:spPr>
          <p:txBody>
            <a:bodyPr/>
            <a:lstStyle/>
            <a:p>
              <a:endParaRPr lang="en-GB"/>
            </a:p>
          </p:txBody>
        </p:sp>
        <p:sp>
          <p:nvSpPr>
            <p:cNvPr id="54439" name="Rectangle 167"/>
            <p:cNvSpPr>
              <a:spLocks noChangeArrowheads="1"/>
            </p:cNvSpPr>
            <p:nvPr/>
          </p:nvSpPr>
          <p:spPr bwMode="auto">
            <a:xfrm>
              <a:off x="3093" y="2755"/>
              <a:ext cx="13" cy="250"/>
            </a:xfrm>
            <a:prstGeom prst="rect">
              <a:avLst/>
            </a:prstGeom>
            <a:solidFill>
              <a:srgbClr val="00A179"/>
            </a:solidFill>
            <a:ln w="9525">
              <a:noFill/>
              <a:miter lim="800000"/>
              <a:headEnd/>
              <a:tailEnd/>
            </a:ln>
          </p:spPr>
          <p:txBody>
            <a:bodyPr/>
            <a:lstStyle/>
            <a:p>
              <a:endParaRPr lang="en-GB"/>
            </a:p>
          </p:txBody>
        </p:sp>
        <p:sp>
          <p:nvSpPr>
            <p:cNvPr id="54440" name="Rectangle 168"/>
            <p:cNvSpPr>
              <a:spLocks noChangeArrowheads="1"/>
            </p:cNvSpPr>
            <p:nvPr/>
          </p:nvSpPr>
          <p:spPr bwMode="auto">
            <a:xfrm>
              <a:off x="3106" y="2755"/>
              <a:ext cx="13" cy="250"/>
            </a:xfrm>
            <a:prstGeom prst="rect">
              <a:avLst/>
            </a:prstGeom>
            <a:solidFill>
              <a:srgbClr val="00AA7F"/>
            </a:solidFill>
            <a:ln w="9525">
              <a:noFill/>
              <a:miter lim="800000"/>
              <a:headEnd/>
              <a:tailEnd/>
            </a:ln>
          </p:spPr>
          <p:txBody>
            <a:bodyPr/>
            <a:lstStyle/>
            <a:p>
              <a:endParaRPr lang="en-GB"/>
            </a:p>
          </p:txBody>
        </p:sp>
        <p:sp>
          <p:nvSpPr>
            <p:cNvPr id="54441" name="Rectangle 169"/>
            <p:cNvSpPr>
              <a:spLocks noChangeArrowheads="1"/>
            </p:cNvSpPr>
            <p:nvPr/>
          </p:nvSpPr>
          <p:spPr bwMode="auto">
            <a:xfrm>
              <a:off x="3119" y="2755"/>
              <a:ext cx="6" cy="250"/>
            </a:xfrm>
            <a:prstGeom prst="rect">
              <a:avLst/>
            </a:prstGeom>
            <a:solidFill>
              <a:srgbClr val="00AF83"/>
            </a:solidFill>
            <a:ln w="9525">
              <a:noFill/>
              <a:miter lim="800000"/>
              <a:headEnd/>
              <a:tailEnd/>
            </a:ln>
          </p:spPr>
          <p:txBody>
            <a:bodyPr/>
            <a:lstStyle/>
            <a:p>
              <a:endParaRPr lang="en-GB"/>
            </a:p>
          </p:txBody>
        </p:sp>
        <p:sp>
          <p:nvSpPr>
            <p:cNvPr id="54442" name="Rectangle 170"/>
            <p:cNvSpPr>
              <a:spLocks noChangeArrowheads="1"/>
            </p:cNvSpPr>
            <p:nvPr/>
          </p:nvSpPr>
          <p:spPr bwMode="auto">
            <a:xfrm>
              <a:off x="3125" y="2755"/>
              <a:ext cx="13" cy="250"/>
            </a:xfrm>
            <a:prstGeom prst="rect">
              <a:avLst/>
            </a:prstGeom>
            <a:solidFill>
              <a:srgbClr val="00B487"/>
            </a:solidFill>
            <a:ln w="9525">
              <a:noFill/>
              <a:miter lim="800000"/>
              <a:headEnd/>
              <a:tailEnd/>
            </a:ln>
          </p:spPr>
          <p:txBody>
            <a:bodyPr/>
            <a:lstStyle/>
            <a:p>
              <a:endParaRPr lang="en-GB"/>
            </a:p>
          </p:txBody>
        </p:sp>
        <p:sp>
          <p:nvSpPr>
            <p:cNvPr id="54443" name="Rectangle 171"/>
            <p:cNvSpPr>
              <a:spLocks noChangeArrowheads="1"/>
            </p:cNvSpPr>
            <p:nvPr/>
          </p:nvSpPr>
          <p:spPr bwMode="auto">
            <a:xfrm>
              <a:off x="3138" y="2755"/>
              <a:ext cx="13" cy="250"/>
            </a:xfrm>
            <a:prstGeom prst="rect">
              <a:avLst/>
            </a:prstGeom>
            <a:solidFill>
              <a:srgbClr val="00BA8B"/>
            </a:solidFill>
            <a:ln w="9525">
              <a:noFill/>
              <a:miter lim="800000"/>
              <a:headEnd/>
              <a:tailEnd/>
            </a:ln>
          </p:spPr>
          <p:txBody>
            <a:bodyPr/>
            <a:lstStyle/>
            <a:p>
              <a:endParaRPr lang="en-GB"/>
            </a:p>
          </p:txBody>
        </p:sp>
        <p:sp>
          <p:nvSpPr>
            <p:cNvPr id="54444" name="Rectangle 172"/>
            <p:cNvSpPr>
              <a:spLocks noChangeArrowheads="1"/>
            </p:cNvSpPr>
            <p:nvPr/>
          </p:nvSpPr>
          <p:spPr bwMode="auto">
            <a:xfrm>
              <a:off x="3151" y="2755"/>
              <a:ext cx="7" cy="250"/>
            </a:xfrm>
            <a:prstGeom prst="rect">
              <a:avLst/>
            </a:prstGeom>
            <a:solidFill>
              <a:srgbClr val="00BE8E"/>
            </a:solidFill>
            <a:ln w="9525">
              <a:noFill/>
              <a:miter lim="800000"/>
              <a:headEnd/>
              <a:tailEnd/>
            </a:ln>
          </p:spPr>
          <p:txBody>
            <a:bodyPr/>
            <a:lstStyle/>
            <a:p>
              <a:endParaRPr lang="en-GB"/>
            </a:p>
          </p:txBody>
        </p:sp>
        <p:sp>
          <p:nvSpPr>
            <p:cNvPr id="54445" name="Rectangle 173"/>
            <p:cNvSpPr>
              <a:spLocks noChangeArrowheads="1"/>
            </p:cNvSpPr>
            <p:nvPr/>
          </p:nvSpPr>
          <p:spPr bwMode="auto">
            <a:xfrm>
              <a:off x="3158" y="2755"/>
              <a:ext cx="13" cy="250"/>
            </a:xfrm>
            <a:prstGeom prst="rect">
              <a:avLst/>
            </a:prstGeom>
            <a:solidFill>
              <a:srgbClr val="00C191"/>
            </a:solidFill>
            <a:ln w="9525">
              <a:noFill/>
              <a:miter lim="800000"/>
              <a:headEnd/>
              <a:tailEnd/>
            </a:ln>
          </p:spPr>
          <p:txBody>
            <a:bodyPr/>
            <a:lstStyle/>
            <a:p>
              <a:endParaRPr lang="en-GB"/>
            </a:p>
          </p:txBody>
        </p:sp>
        <p:sp>
          <p:nvSpPr>
            <p:cNvPr id="54446" name="Rectangle 174"/>
            <p:cNvSpPr>
              <a:spLocks noChangeArrowheads="1"/>
            </p:cNvSpPr>
            <p:nvPr/>
          </p:nvSpPr>
          <p:spPr bwMode="auto">
            <a:xfrm>
              <a:off x="3171" y="2755"/>
              <a:ext cx="13" cy="250"/>
            </a:xfrm>
            <a:prstGeom prst="rect">
              <a:avLst/>
            </a:prstGeom>
            <a:solidFill>
              <a:srgbClr val="00C593"/>
            </a:solidFill>
            <a:ln w="9525">
              <a:noFill/>
              <a:miter lim="800000"/>
              <a:headEnd/>
              <a:tailEnd/>
            </a:ln>
          </p:spPr>
          <p:txBody>
            <a:bodyPr/>
            <a:lstStyle/>
            <a:p>
              <a:endParaRPr lang="en-GB"/>
            </a:p>
          </p:txBody>
        </p:sp>
        <p:sp>
          <p:nvSpPr>
            <p:cNvPr id="54447" name="Rectangle 175"/>
            <p:cNvSpPr>
              <a:spLocks noChangeArrowheads="1"/>
            </p:cNvSpPr>
            <p:nvPr/>
          </p:nvSpPr>
          <p:spPr bwMode="auto">
            <a:xfrm>
              <a:off x="3184" y="2755"/>
              <a:ext cx="6" cy="250"/>
            </a:xfrm>
            <a:prstGeom prst="rect">
              <a:avLst/>
            </a:prstGeom>
            <a:solidFill>
              <a:srgbClr val="00C795"/>
            </a:solidFill>
            <a:ln w="9525">
              <a:noFill/>
              <a:miter lim="800000"/>
              <a:headEnd/>
              <a:tailEnd/>
            </a:ln>
          </p:spPr>
          <p:txBody>
            <a:bodyPr/>
            <a:lstStyle/>
            <a:p>
              <a:endParaRPr lang="en-GB"/>
            </a:p>
          </p:txBody>
        </p:sp>
        <p:sp>
          <p:nvSpPr>
            <p:cNvPr id="54448" name="Rectangle 176"/>
            <p:cNvSpPr>
              <a:spLocks noChangeArrowheads="1"/>
            </p:cNvSpPr>
            <p:nvPr/>
          </p:nvSpPr>
          <p:spPr bwMode="auto">
            <a:xfrm>
              <a:off x="3190" y="2755"/>
              <a:ext cx="13" cy="250"/>
            </a:xfrm>
            <a:prstGeom prst="rect">
              <a:avLst/>
            </a:prstGeom>
            <a:solidFill>
              <a:srgbClr val="00C896"/>
            </a:solidFill>
            <a:ln w="9525">
              <a:noFill/>
              <a:miter lim="800000"/>
              <a:headEnd/>
              <a:tailEnd/>
            </a:ln>
          </p:spPr>
          <p:txBody>
            <a:bodyPr/>
            <a:lstStyle/>
            <a:p>
              <a:endParaRPr lang="en-GB"/>
            </a:p>
          </p:txBody>
        </p:sp>
        <p:sp>
          <p:nvSpPr>
            <p:cNvPr id="54449" name="Rectangle 177"/>
            <p:cNvSpPr>
              <a:spLocks noChangeArrowheads="1"/>
            </p:cNvSpPr>
            <p:nvPr/>
          </p:nvSpPr>
          <p:spPr bwMode="auto">
            <a:xfrm>
              <a:off x="3203" y="2755"/>
              <a:ext cx="13" cy="250"/>
            </a:xfrm>
            <a:prstGeom prst="rect">
              <a:avLst/>
            </a:prstGeom>
            <a:solidFill>
              <a:srgbClr val="00CA97"/>
            </a:solidFill>
            <a:ln w="9525">
              <a:noFill/>
              <a:miter lim="800000"/>
              <a:headEnd/>
              <a:tailEnd/>
            </a:ln>
          </p:spPr>
          <p:txBody>
            <a:bodyPr/>
            <a:lstStyle/>
            <a:p>
              <a:endParaRPr lang="en-GB"/>
            </a:p>
          </p:txBody>
        </p:sp>
        <p:sp>
          <p:nvSpPr>
            <p:cNvPr id="54450" name="Rectangle 178"/>
            <p:cNvSpPr>
              <a:spLocks noChangeArrowheads="1"/>
            </p:cNvSpPr>
            <p:nvPr/>
          </p:nvSpPr>
          <p:spPr bwMode="auto">
            <a:xfrm>
              <a:off x="3216" y="2755"/>
              <a:ext cx="6" cy="250"/>
            </a:xfrm>
            <a:prstGeom prst="rect">
              <a:avLst/>
            </a:prstGeom>
            <a:solidFill>
              <a:srgbClr val="00CB98"/>
            </a:solidFill>
            <a:ln w="9525">
              <a:noFill/>
              <a:miter lim="800000"/>
              <a:headEnd/>
              <a:tailEnd/>
            </a:ln>
          </p:spPr>
          <p:txBody>
            <a:bodyPr/>
            <a:lstStyle/>
            <a:p>
              <a:endParaRPr lang="en-GB"/>
            </a:p>
          </p:txBody>
        </p:sp>
        <p:sp>
          <p:nvSpPr>
            <p:cNvPr id="54451" name="Rectangle 179"/>
            <p:cNvSpPr>
              <a:spLocks noChangeArrowheads="1"/>
            </p:cNvSpPr>
            <p:nvPr/>
          </p:nvSpPr>
          <p:spPr bwMode="auto">
            <a:xfrm>
              <a:off x="3222" y="2755"/>
              <a:ext cx="13" cy="250"/>
            </a:xfrm>
            <a:prstGeom prst="rect">
              <a:avLst/>
            </a:prstGeom>
            <a:solidFill>
              <a:srgbClr val="00CB98"/>
            </a:solidFill>
            <a:ln w="9525">
              <a:noFill/>
              <a:miter lim="800000"/>
              <a:headEnd/>
              <a:tailEnd/>
            </a:ln>
          </p:spPr>
          <p:txBody>
            <a:bodyPr/>
            <a:lstStyle/>
            <a:p>
              <a:endParaRPr lang="en-GB"/>
            </a:p>
          </p:txBody>
        </p:sp>
        <p:sp>
          <p:nvSpPr>
            <p:cNvPr id="54452" name="Rectangle 180"/>
            <p:cNvSpPr>
              <a:spLocks noChangeArrowheads="1"/>
            </p:cNvSpPr>
            <p:nvPr/>
          </p:nvSpPr>
          <p:spPr bwMode="auto">
            <a:xfrm>
              <a:off x="3235" y="2755"/>
              <a:ext cx="13" cy="250"/>
            </a:xfrm>
            <a:prstGeom prst="rect">
              <a:avLst/>
            </a:prstGeom>
            <a:solidFill>
              <a:srgbClr val="00CA97"/>
            </a:solidFill>
            <a:ln w="9525">
              <a:noFill/>
              <a:miter lim="800000"/>
              <a:headEnd/>
              <a:tailEnd/>
            </a:ln>
          </p:spPr>
          <p:txBody>
            <a:bodyPr/>
            <a:lstStyle/>
            <a:p>
              <a:endParaRPr lang="en-GB"/>
            </a:p>
          </p:txBody>
        </p:sp>
        <p:sp>
          <p:nvSpPr>
            <p:cNvPr id="54453" name="Rectangle 181"/>
            <p:cNvSpPr>
              <a:spLocks noChangeArrowheads="1"/>
            </p:cNvSpPr>
            <p:nvPr/>
          </p:nvSpPr>
          <p:spPr bwMode="auto">
            <a:xfrm>
              <a:off x="3248" y="2755"/>
              <a:ext cx="13" cy="250"/>
            </a:xfrm>
            <a:prstGeom prst="rect">
              <a:avLst/>
            </a:prstGeom>
            <a:solidFill>
              <a:srgbClr val="00C896"/>
            </a:solidFill>
            <a:ln w="9525">
              <a:noFill/>
              <a:miter lim="800000"/>
              <a:headEnd/>
              <a:tailEnd/>
            </a:ln>
          </p:spPr>
          <p:txBody>
            <a:bodyPr/>
            <a:lstStyle/>
            <a:p>
              <a:endParaRPr lang="en-GB"/>
            </a:p>
          </p:txBody>
        </p:sp>
        <p:sp>
          <p:nvSpPr>
            <p:cNvPr id="54454" name="Rectangle 182"/>
            <p:cNvSpPr>
              <a:spLocks noChangeArrowheads="1"/>
            </p:cNvSpPr>
            <p:nvPr/>
          </p:nvSpPr>
          <p:spPr bwMode="auto">
            <a:xfrm>
              <a:off x="3261" y="2755"/>
              <a:ext cx="7" cy="250"/>
            </a:xfrm>
            <a:prstGeom prst="rect">
              <a:avLst/>
            </a:prstGeom>
            <a:solidFill>
              <a:srgbClr val="00C795"/>
            </a:solidFill>
            <a:ln w="9525">
              <a:noFill/>
              <a:miter lim="800000"/>
              <a:headEnd/>
              <a:tailEnd/>
            </a:ln>
          </p:spPr>
          <p:txBody>
            <a:bodyPr/>
            <a:lstStyle/>
            <a:p>
              <a:endParaRPr lang="en-GB"/>
            </a:p>
          </p:txBody>
        </p:sp>
        <p:sp>
          <p:nvSpPr>
            <p:cNvPr id="54455" name="Rectangle 183"/>
            <p:cNvSpPr>
              <a:spLocks noChangeArrowheads="1"/>
            </p:cNvSpPr>
            <p:nvPr/>
          </p:nvSpPr>
          <p:spPr bwMode="auto">
            <a:xfrm>
              <a:off x="3268" y="2755"/>
              <a:ext cx="13" cy="250"/>
            </a:xfrm>
            <a:prstGeom prst="rect">
              <a:avLst/>
            </a:prstGeom>
            <a:solidFill>
              <a:srgbClr val="00C593"/>
            </a:solidFill>
            <a:ln w="9525">
              <a:noFill/>
              <a:miter lim="800000"/>
              <a:headEnd/>
              <a:tailEnd/>
            </a:ln>
          </p:spPr>
          <p:txBody>
            <a:bodyPr/>
            <a:lstStyle/>
            <a:p>
              <a:endParaRPr lang="en-GB"/>
            </a:p>
          </p:txBody>
        </p:sp>
        <p:sp>
          <p:nvSpPr>
            <p:cNvPr id="54456" name="Rectangle 184"/>
            <p:cNvSpPr>
              <a:spLocks noChangeArrowheads="1"/>
            </p:cNvSpPr>
            <p:nvPr/>
          </p:nvSpPr>
          <p:spPr bwMode="auto">
            <a:xfrm>
              <a:off x="3281" y="2755"/>
              <a:ext cx="13" cy="250"/>
            </a:xfrm>
            <a:prstGeom prst="rect">
              <a:avLst/>
            </a:prstGeom>
            <a:solidFill>
              <a:srgbClr val="00C191"/>
            </a:solidFill>
            <a:ln w="9525">
              <a:noFill/>
              <a:miter lim="800000"/>
              <a:headEnd/>
              <a:tailEnd/>
            </a:ln>
          </p:spPr>
          <p:txBody>
            <a:bodyPr/>
            <a:lstStyle/>
            <a:p>
              <a:endParaRPr lang="en-GB"/>
            </a:p>
          </p:txBody>
        </p:sp>
        <p:sp>
          <p:nvSpPr>
            <p:cNvPr id="54457" name="Rectangle 185"/>
            <p:cNvSpPr>
              <a:spLocks noChangeArrowheads="1"/>
            </p:cNvSpPr>
            <p:nvPr/>
          </p:nvSpPr>
          <p:spPr bwMode="auto">
            <a:xfrm>
              <a:off x="3294" y="2755"/>
              <a:ext cx="6" cy="250"/>
            </a:xfrm>
            <a:prstGeom prst="rect">
              <a:avLst/>
            </a:prstGeom>
            <a:solidFill>
              <a:srgbClr val="00BE8E"/>
            </a:solidFill>
            <a:ln w="9525">
              <a:noFill/>
              <a:miter lim="800000"/>
              <a:headEnd/>
              <a:tailEnd/>
            </a:ln>
          </p:spPr>
          <p:txBody>
            <a:bodyPr/>
            <a:lstStyle/>
            <a:p>
              <a:endParaRPr lang="en-GB"/>
            </a:p>
          </p:txBody>
        </p:sp>
        <p:sp>
          <p:nvSpPr>
            <p:cNvPr id="54458" name="Rectangle 186"/>
            <p:cNvSpPr>
              <a:spLocks noChangeArrowheads="1"/>
            </p:cNvSpPr>
            <p:nvPr/>
          </p:nvSpPr>
          <p:spPr bwMode="auto">
            <a:xfrm>
              <a:off x="3300" y="2755"/>
              <a:ext cx="13" cy="250"/>
            </a:xfrm>
            <a:prstGeom prst="rect">
              <a:avLst/>
            </a:prstGeom>
            <a:solidFill>
              <a:srgbClr val="00BA8B"/>
            </a:solidFill>
            <a:ln w="9525">
              <a:noFill/>
              <a:miter lim="800000"/>
              <a:headEnd/>
              <a:tailEnd/>
            </a:ln>
          </p:spPr>
          <p:txBody>
            <a:bodyPr/>
            <a:lstStyle/>
            <a:p>
              <a:endParaRPr lang="en-GB"/>
            </a:p>
          </p:txBody>
        </p:sp>
        <p:sp>
          <p:nvSpPr>
            <p:cNvPr id="54459" name="Rectangle 187"/>
            <p:cNvSpPr>
              <a:spLocks noChangeArrowheads="1"/>
            </p:cNvSpPr>
            <p:nvPr/>
          </p:nvSpPr>
          <p:spPr bwMode="auto">
            <a:xfrm>
              <a:off x="3313" y="2755"/>
              <a:ext cx="13" cy="250"/>
            </a:xfrm>
            <a:prstGeom prst="rect">
              <a:avLst/>
            </a:prstGeom>
            <a:solidFill>
              <a:srgbClr val="00B487"/>
            </a:solidFill>
            <a:ln w="9525">
              <a:noFill/>
              <a:miter lim="800000"/>
              <a:headEnd/>
              <a:tailEnd/>
            </a:ln>
          </p:spPr>
          <p:txBody>
            <a:bodyPr/>
            <a:lstStyle/>
            <a:p>
              <a:endParaRPr lang="en-GB"/>
            </a:p>
          </p:txBody>
        </p:sp>
        <p:sp>
          <p:nvSpPr>
            <p:cNvPr id="54460" name="Rectangle 188"/>
            <p:cNvSpPr>
              <a:spLocks noChangeArrowheads="1"/>
            </p:cNvSpPr>
            <p:nvPr/>
          </p:nvSpPr>
          <p:spPr bwMode="auto">
            <a:xfrm>
              <a:off x="3326" y="2755"/>
              <a:ext cx="6" cy="250"/>
            </a:xfrm>
            <a:prstGeom prst="rect">
              <a:avLst/>
            </a:prstGeom>
            <a:solidFill>
              <a:srgbClr val="00AF83"/>
            </a:solidFill>
            <a:ln w="9525">
              <a:noFill/>
              <a:miter lim="800000"/>
              <a:headEnd/>
              <a:tailEnd/>
            </a:ln>
          </p:spPr>
          <p:txBody>
            <a:bodyPr/>
            <a:lstStyle/>
            <a:p>
              <a:endParaRPr lang="en-GB"/>
            </a:p>
          </p:txBody>
        </p:sp>
        <p:sp>
          <p:nvSpPr>
            <p:cNvPr id="54461" name="Rectangle 189"/>
            <p:cNvSpPr>
              <a:spLocks noChangeArrowheads="1"/>
            </p:cNvSpPr>
            <p:nvPr/>
          </p:nvSpPr>
          <p:spPr bwMode="auto">
            <a:xfrm>
              <a:off x="3332" y="2755"/>
              <a:ext cx="13" cy="250"/>
            </a:xfrm>
            <a:prstGeom prst="rect">
              <a:avLst/>
            </a:prstGeom>
            <a:solidFill>
              <a:srgbClr val="00AA7F"/>
            </a:solidFill>
            <a:ln w="9525">
              <a:noFill/>
              <a:miter lim="800000"/>
              <a:headEnd/>
              <a:tailEnd/>
            </a:ln>
          </p:spPr>
          <p:txBody>
            <a:bodyPr/>
            <a:lstStyle/>
            <a:p>
              <a:endParaRPr lang="en-GB"/>
            </a:p>
          </p:txBody>
        </p:sp>
        <p:sp>
          <p:nvSpPr>
            <p:cNvPr id="54462" name="Rectangle 190"/>
            <p:cNvSpPr>
              <a:spLocks noChangeArrowheads="1"/>
            </p:cNvSpPr>
            <p:nvPr/>
          </p:nvSpPr>
          <p:spPr bwMode="auto">
            <a:xfrm>
              <a:off x="3345" y="2755"/>
              <a:ext cx="13" cy="250"/>
            </a:xfrm>
            <a:prstGeom prst="rect">
              <a:avLst/>
            </a:prstGeom>
            <a:solidFill>
              <a:srgbClr val="00A179"/>
            </a:solidFill>
            <a:ln w="9525">
              <a:noFill/>
              <a:miter lim="800000"/>
              <a:headEnd/>
              <a:tailEnd/>
            </a:ln>
          </p:spPr>
          <p:txBody>
            <a:bodyPr/>
            <a:lstStyle/>
            <a:p>
              <a:endParaRPr lang="en-GB"/>
            </a:p>
          </p:txBody>
        </p:sp>
        <p:sp>
          <p:nvSpPr>
            <p:cNvPr id="54463" name="Rectangle 191"/>
            <p:cNvSpPr>
              <a:spLocks noChangeArrowheads="1"/>
            </p:cNvSpPr>
            <p:nvPr/>
          </p:nvSpPr>
          <p:spPr bwMode="auto">
            <a:xfrm>
              <a:off x="3358" y="2755"/>
              <a:ext cx="7" cy="250"/>
            </a:xfrm>
            <a:prstGeom prst="rect">
              <a:avLst/>
            </a:prstGeom>
            <a:solidFill>
              <a:srgbClr val="009B74"/>
            </a:solidFill>
            <a:ln w="9525">
              <a:noFill/>
              <a:miter lim="800000"/>
              <a:headEnd/>
              <a:tailEnd/>
            </a:ln>
          </p:spPr>
          <p:txBody>
            <a:bodyPr/>
            <a:lstStyle/>
            <a:p>
              <a:endParaRPr lang="en-GB"/>
            </a:p>
          </p:txBody>
        </p:sp>
        <p:sp>
          <p:nvSpPr>
            <p:cNvPr id="54464" name="Rectangle 192"/>
            <p:cNvSpPr>
              <a:spLocks noChangeArrowheads="1"/>
            </p:cNvSpPr>
            <p:nvPr/>
          </p:nvSpPr>
          <p:spPr bwMode="auto">
            <a:xfrm>
              <a:off x="3365" y="2755"/>
              <a:ext cx="13" cy="250"/>
            </a:xfrm>
            <a:prstGeom prst="rect">
              <a:avLst/>
            </a:prstGeom>
            <a:solidFill>
              <a:srgbClr val="00946F"/>
            </a:solidFill>
            <a:ln w="9525">
              <a:noFill/>
              <a:miter lim="800000"/>
              <a:headEnd/>
              <a:tailEnd/>
            </a:ln>
          </p:spPr>
          <p:txBody>
            <a:bodyPr/>
            <a:lstStyle/>
            <a:p>
              <a:endParaRPr lang="en-GB"/>
            </a:p>
          </p:txBody>
        </p:sp>
        <p:sp>
          <p:nvSpPr>
            <p:cNvPr id="54465" name="Rectangle 193"/>
            <p:cNvSpPr>
              <a:spLocks noChangeArrowheads="1"/>
            </p:cNvSpPr>
            <p:nvPr/>
          </p:nvSpPr>
          <p:spPr bwMode="auto">
            <a:xfrm>
              <a:off x="3378" y="2755"/>
              <a:ext cx="13" cy="250"/>
            </a:xfrm>
            <a:prstGeom prst="rect">
              <a:avLst/>
            </a:prstGeom>
            <a:solidFill>
              <a:srgbClr val="008C69"/>
            </a:solidFill>
            <a:ln w="9525">
              <a:noFill/>
              <a:miter lim="800000"/>
              <a:headEnd/>
              <a:tailEnd/>
            </a:ln>
          </p:spPr>
          <p:txBody>
            <a:bodyPr/>
            <a:lstStyle/>
            <a:p>
              <a:endParaRPr lang="en-GB"/>
            </a:p>
          </p:txBody>
        </p:sp>
        <p:sp>
          <p:nvSpPr>
            <p:cNvPr id="54466" name="Rectangle 194"/>
            <p:cNvSpPr>
              <a:spLocks noChangeArrowheads="1"/>
            </p:cNvSpPr>
            <p:nvPr/>
          </p:nvSpPr>
          <p:spPr bwMode="auto">
            <a:xfrm>
              <a:off x="3391" y="2755"/>
              <a:ext cx="6" cy="250"/>
            </a:xfrm>
            <a:prstGeom prst="rect">
              <a:avLst/>
            </a:prstGeom>
            <a:solidFill>
              <a:srgbClr val="008564"/>
            </a:solidFill>
            <a:ln w="9525">
              <a:noFill/>
              <a:miter lim="800000"/>
              <a:headEnd/>
              <a:tailEnd/>
            </a:ln>
          </p:spPr>
          <p:txBody>
            <a:bodyPr/>
            <a:lstStyle/>
            <a:p>
              <a:endParaRPr lang="en-GB"/>
            </a:p>
          </p:txBody>
        </p:sp>
        <p:sp>
          <p:nvSpPr>
            <p:cNvPr id="54467" name="Rectangle 195"/>
            <p:cNvSpPr>
              <a:spLocks noChangeArrowheads="1"/>
            </p:cNvSpPr>
            <p:nvPr/>
          </p:nvSpPr>
          <p:spPr bwMode="auto">
            <a:xfrm>
              <a:off x="3397" y="2755"/>
              <a:ext cx="13" cy="250"/>
            </a:xfrm>
            <a:prstGeom prst="rect">
              <a:avLst/>
            </a:prstGeom>
            <a:solidFill>
              <a:srgbClr val="007F5F"/>
            </a:solidFill>
            <a:ln w="9525">
              <a:noFill/>
              <a:miter lim="800000"/>
              <a:headEnd/>
              <a:tailEnd/>
            </a:ln>
          </p:spPr>
          <p:txBody>
            <a:bodyPr/>
            <a:lstStyle/>
            <a:p>
              <a:endParaRPr lang="en-GB"/>
            </a:p>
          </p:txBody>
        </p:sp>
        <p:sp>
          <p:nvSpPr>
            <p:cNvPr id="54468" name="Rectangle 196"/>
            <p:cNvSpPr>
              <a:spLocks noChangeArrowheads="1"/>
            </p:cNvSpPr>
            <p:nvPr/>
          </p:nvSpPr>
          <p:spPr bwMode="auto">
            <a:xfrm>
              <a:off x="3410" y="2755"/>
              <a:ext cx="13" cy="250"/>
            </a:xfrm>
            <a:prstGeom prst="rect">
              <a:avLst/>
            </a:prstGeom>
            <a:solidFill>
              <a:srgbClr val="007759"/>
            </a:solidFill>
            <a:ln w="9525">
              <a:noFill/>
              <a:miter lim="800000"/>
              <a:headEnd/>
              <a:tailEnd/>
            </a:ln>
          </p:spPr>
          <p:txBody>
            <a:bodyPr/>
            <a:lstStyle/>
            <a:p>
              <a:endParaRPr lang="en-GB"/>
            </a:p>
          </p:txBody>
        </p:sp>
        <p:sp>
          <p:nvSpPr>
            <p:cNvPr id="54469" name="Rectangle 197"/>
            <p:cNvSpPr>
              <a:spLocks noChangeArrowheads="1"/>
            </p:cNvSpPr>
            <p:nvPr/>
          </p:nvSpPr>
          <p:spPr bwMode="auto">
            <a:xfrm>
              <a:off x="3423" y="2755"/>
              <a:ext cx="13" cy="250"/>
            </a:xfrm>
            <a:prstGeom prst="rect">
              <a:avLst/>
            </a:prstGeom>
            <a:solidFill>
              <a:srgbClr val="007054"/>
            </a:solidFill>
            <a:ln w="9525">
              <a:noFill/>
              <a:miter lim="800000"/>
              <a:headEnd/>
              <a:tailEnd/>
            </a:ln>
          </p:spPr>
          <p:txBody>
            <a:bodyPr/>
            <a:lstStyle/>
            <a:p>
              <a:endParaRPr lang="en-GB"/>
            </a:p>
          </p:txBody>
        </p:sp>
        <p:sp>
          <p:nvSpPr>
            <p:cNvPr id="54470" name="Rectangle 198"/>
            <p:cNvSpPr>
              <a:spLocks noChangeArrowheads="1"/>
            </p:cNvSpPr>
            <p:nvPr/>
          </p:nvSpPr>
          <p:spPr bwMode="auto">
            <a:xfrm>
              <a:off x="3436" y="2755"/>
              <a:ext cx="6" cy="250"/>
            </a:xfrm>
            <a:prstGeom prst="rect">
              <a:avLst/>
            </a:prstGeom>
            <a:solidFill>
              <a:srgbClr val="006B51"/>
            </a:solidFill>
            <a:ln w="9525">
              <a:noFill/>
              <a:miter lim="800000"/>
              <a:headEnd/>
              <a:tailEnd/>
            </a:ln>
          </p:spPr>
          <p:txBody>
            <a:bodyPr/>
            <a:lstStyle/>
            <a:p>
              <a:endParaRPr lang="en-GB"/>
            </a:p>
          </p:txBody>
        </p:sp>
        <p:sp>
          <p:nvSpPr>
            <p:cNvPr id="54471" name="Rectangle 199"/>
            <p:cNvSpPr>
              <a:spLocks noChangeArrowheads="1"/>
            </p:cNvSpPr>
            <p:nvPr/>
          </p:nvSpPr>
          <p:spPr bwMode="auto">
            <a:xfrm>
              <a:off x="3442" y="2755"/>
              <a:ext cx="13" cy="250"/>
            </a:xfrm>
            <a:prstGeom prst="rect">
              <a:avLst/>
            </a:prstGeom>
            <a:solidFill>
              <a:srgbClr val="00674E"/>
            </a:solidFill>
            <a:ln w="9525">
              <a:noFill/>
              <a:miter lim="800000"/>
              <a:headEnd/>
              <a:tailEnd/>
            </a:ln>
          </p:spPr>
          <p:txBody>
            <a:bodyPr/>
            <a:lstStyle/>
            <a:p>
              <a:endParaRPr lang="en-GB"/>
            </a:p>
          </p:txBody>
        </p:sp>
        <p:sp>
          <p:nvSpPr>
            <p:cNvPr id="54472" name="Rectangle 200"/>
            <p:cNvSpPr>
              <a:spLocks noChangeArrowheads="1"/>
            </p:cNvSpPr>
            <p:nvPr/>
          </p:nvSpPr>
          <p:spPr bwMode="auto">
            <a:xfrm>
              <a:off x="3455" y="2755"/>
              <a:ext cx="13" cy="250"/>
            </a:xfrm>
            <a:prstGeom prst="rect">
              <a:avLst/>
            </a:prstGeom>
            <a:solidFill>
              <a:srgbClr val="00634B"/>
            </a:solidFill>
            <a:ln w="9525">
              <a:noFill/>
              <a:miter lim="800000"/>
              <a:headEnd/>
              <a:tailEnd/>
            </a:ln>
          </p:spPr>
          <p:txBody>
            <a:bodyPr/>
            <a:lstStyle/>
            <a:p>
              <a:endParaRPr lang="en-GB"/>
            </a:p>
          </p:txBody>
        </p:sp>
        <p:sp>
          <p:nvSpPr>
            <p:cNvPr id="54473" name="Rectangle 201"/>
            <p:cNvSpPr>
              <a:spLocks noChangeArrowheads="1"/>
            </p:cNvSpPr>
            <p:nvPr/>
          </p:nvSpPr>
          <p:spPr bwMode="auto">
            <a:xfrm>
              <a:off x="3468" y="2755"/>
              <a:ext cx="7" cy="250"/>
            </a:xfrm>
            <a:prstGeom prst="rect">
              <a:avLst/>
            </a:prstGeom>
            <a:solidFill>
              <a:srgbClr val="006049"/>
            </a:solidFill>
            <a:ln w="9525">
              <a:noFill/>
              <a:miter lim="800000"/>
              <a:headEnd/>
              <a:tailEnd/>
            </a:ln>
          </p:spPr>
          <p:txBody>
            <a:bodyPr/>
            <a:lstStyle/>
            <a:p>
              <a:endParaRPr lang="en-GB"/>
            </a:p>
          </p:txBody>
        </p:sp>
        <p:sp>
          <p:nvSpPr>
            <p:cNvPr id="54474" name="Rectangle 202"/>
            <p:cNvSpPr>
              <a:spLocks noChangeArrowheads="1"/>
            </p:cNvSpPr>
            <p:nvPr/>
          </p:nvSpPr>
          <p:spPr bwMode="auto">
            <a:xfrm>
              <a:off x="3475" y="2755"/>
              <a:ext cx="13" cy="250"/>
            </a:xfrm>
            <a:prstGeom prst="rect">
              <a:avLst/>
            </a:prstGeom>
            <a:solidFill>
              <a:srgbClr val="005F47"/>
            </a:solidFill>
            <a:ln w="9525">
              <a:noFill/>
              <a:miter lim="800000"/>
              <a:headEnd/>
              <a:tailEnd/>
            </a:ln>
          </p:spPr>
          <p:txBody>
            <a:bodyPr/>
            <a:lstStyle/>
            <a:p>
              <a:endParaRPr lang="en-GB"/>
            </a:p>
          </p:txBody>
        </p:sp>
      </p:grpSp>
      <p:sp>
        <p:nvSpPr>
          <p:cNvPr id="54475" name="Rectangle 203"/>
          <p:cNvSpPr>
            <a:spLocks noChangeArrowheads="1"/>
          </p:cNvSpPr>
          <p:nvPr/>
        </p:nvSpPr>
        <p:spPr bwMode="auto">
          <a:xfrm>
            <a:off x="4705350" y="4373563"/>
            <a:ext cx="831850" cy="396875"/>
          </a:xfrm>
          <a:prstGeom prst="rect">
            <a:avLst/>
          </a:prstGeom>
          <a:noFill/>
          <a:ln w="9525">
            <a:noFill/>
            <a:miter lim="800000"/>
            <a:headEnd/>
            <a:tailEnd/>
          </a:ln>
        </p:spPr>
        <p:txBody>
          <a:bodyPr/>
          <a:lstStyle/>
          <a:p>
            <a:endParaRPr lang="en-GB"/>
          </a:p>
        </p:txBody>
      </p:sp>
      <p:grpSp>
        <p:nvGrpSpPr>
          <p:cNvPr id="6" name="Group 204"/>
          <p:cNvGrpSpPr>
            <a:grpSpLocks/>
          </p:cNvGrpSpPr>
          <p:nvPr/>
        </p:nvGrpSpPr>
        <p:grpSpPr bwMode="auto">
          <a:xfrm>
            <a:off x="5700713" y="3986213"/>
            <a:ext cx="831850" cy="784225"/>
            <a:chOff x="3591" y="2511"/>
            <a:chExt cx="524" cy="494"/>
          </a:xfrm>
        </p:grpSpPr>
        <p:sp>
          <p:nvSpPr>
            <p:cNvPr id="54477" name="Rectangle 205"/>
            <p:cNvSpPr>
              <a:spLocks noChangeArrowheads="1"/>
            </p:cNvSpPr>
            <p:nvPr/>
          </p:nvSpPr>
          <p:spPr bwMode="auto">
            <a:xfrm>
              <a:off x="3591" y="2511"/>
              <a:ext cx="13" cy="494"/>
            </a:xfrm>
            <a:prstGeom prst="rect">
              <a:avLst/>
            </a:prstGeom>
            <a:solidFill>
              <a:srgbClr val="005F47"/>
            </a:solidFill>
            <a:ln w="9525">
              <a:noFill/>
              <a:miter lim="800000"/>
              <a:headEnd/>
              <a:tailEnd/>
            </a:ln>
          </p:spPr>
          <p:txBody>
            <a:bodyPr/>
            <a:lstStyle/>
            <a:p>
              <a:endParaRPr lang="en-GB"/>
            </a:p>
          </p:txBody>
        </p:sp>
        <p:sp>
          <p:nvSpPr>
            <p:cNvPr id="54478" name="Rectangle 206"/>
            <p:cNvSpPr>
              <a:spLocks noChangeArrowheads="1"/>
            </p:cNvSpPr>
            <p:nvPr/>
          </p:nvSpPr>
          <p:spPr bwMode="auto">
            <a:xfrm>
              <a:off x="3604" y="2511"/>
              <a:ext cx="7" cy="494"/>
            </a:xfrm>
            <a:prstGeom prst="rect">
              <a:avLst/>
            </a:prstGeom>
            <a:solidFill>
              <a:srgbClr val="006049"/>
            </a:solidFill>
            <a:ln w="9525">
              <a:noFill/>
              <a:miter lim="800000"/>
              <a:headEnd/>
              <a:tailEnd/>
            </a:ln>
          </p:spPr>
          <p:txBody>
            <a:bodyPr/>
            <a:lstStyle/>
            <a:p>
              <a:endParaRPr lang="en-GB"/>
            </a:p>
          </p:txBody>
        </p:sp>
        <p:sp>
          <p:nvSpPr>
            <p:cNvPr id="54479" name="Rectangle 207"/>
            <p:cNvSpPr>
              <a:spLocks noChangeArrowheads="1"/>
            </p:cNvSpPr>
            <p:nvPr/>
          </p:nvSpPr>
          <p:spPr bwMode="auto">
            <a:xfrm>
              <a:off x="3611" y="2511"/>
              <a:ext cx="12" cy="494"/>
            </a:xfrm>
            <a:prstGeom prst="rect">
              <a:avLst/>
            </a:prstGeom>
            <a:solidFill>
              <a:srgbClr val="00634B"/>
            </a:solidFill>
            <a:ln w="9525">
              <a:noFill/>
              <a:miter lim="800000"/>
              <a:headEnd/>
              <a:tailEnd/>
            </a:ln>
          </p:spPr>
          <p:txBody>
            <a:bodyPr/>
            <a:lstStyle/>
            <a:p>
              <a:endParaRPr lang="en-GB"/>
            </a:p>
          </p:txBody>
        </p:sp>
        <p:sp>
          <p:nvSpPr>
            <p:cNvPr id="54480" name="Rectangle 208"/>
            <p:cNvSpPr>
              <a:spLocks noChangeArrowheads="1"/>
            </p:cNvSpPr>
            <p:nvPr/>
          </p:nvSpPr>
          <p:spPr bwMode="auto">
            <a:xfrm>
              <a:off x="3623" y="2511"/>
              <a:ext cx="13" cy="494"/>
            </a:xfrm>
            <a:prstGeom prst="rect">
              <a:avLst/>
            </a:prstGeom>
            <a:solidFill>
              <a:srgbClr val="00674E"/>
            </a:solidFill>
            <a:ln w="9525">
              <a:noFill/>
              <a:miter lim="800000"/>
              <a:headEnd/>
              <a:tailEnd/>
            </a:ln>
          </p:spPr>
          <p:txBody>
            <a:bodyPr/>
            <a:lstStyle/>
            <a:p>
              <a:endParaRPr lang="en-GB"/>
            </a:p>
          </p:txBody>
        </p:sp>
        <p:sp>
          <p:nvSpPr>
            <p:cNvPr id="54481" name="Rectangle 209"/>
            <p:cNvSpPr>
              <a:spLocks noChangeArrowheads="1"/>
            </p:cNvSpPr>
            <p:nvPr/>
          </p:nvSpPr>
          <p:spPr bwMode="auto">
            <a:xfrm>
              <a:off x="3636" y="2511"/>
              <a:ext cx="7" cy="494"/>
            </a:xfrm>
            <a:prstGeom prst="rect">
              <a:avLst/>
            </a:prstGeom>
            <a:solidFill>
              <a:srgbClr val="006B51"/>
            </a:solidFill>
            <a:ln w="9525">
              <a:noFill/>
              <a:miter lim="800000"/>
              <a:headEnd/>
              <a:tailEnd/>
            </a:ln>
          </p:spPr>
          <p:txBody>
            <a:bodyPr/>
            <a:lstStyle/>
            <a:p>
              <a:endParaRPr lang="en-GB"/>
            </a:p>
          </p:txBody>
        </p:sp>
        <p:sp>
          <p:nvSpPr>
            <p:cNvPr id="54482" name="Rectangle 210"/>
            <p:cNvSpPr>
              <a:spLocks noChangeArrowheads="1"/>
            </p:cNvSpPr>
            <p:nvPr/>
          </p:nvSpPr>
          <p:spPr bwMode="auto">
            <a:xfrm>
              <a:off x="3643" y="2511"/>
              <a:ext cx="13" cy="494"/>
            </a:xfrm>
            <a:prstGeom prst="rect">
              <a:avLst/>
            </a:prstGeom>
            <a:solidFill>
              <a:srgbClr val="007054"/>
            </a:solidFill>
            <a:ln w="9525">
              <a:noFill/>
              <a:miter lim="800000"/>
              <a:headEnd/>
              <a:tailEnd/>
            </a:ln>
          </p:spPr>
          <p:txBody>
            <a:bodyPr/>
            <a:lstStyle/>
            <a:p>
              <a:endParaRPr lang="en-GB"/>
            </a:p>
          </p:txBody>
        </p:sp>
        <p:sp>
          <p:nvSpPr>
            <p:cNvPr id="54483" name="Rectangle 211"/>
            <p:cNvSpPr>
              <a:spLocks noChangeArrowheads="1"/>
            </p:cNvSpPr>
            <p:nvPr/>
          </p:nvSpPr>
          <p:spPr bwMode="auto">
            <a:xfrm>
              <a:off x="3656" y="2511"/>
              <a:ext cx="13" cy="494"/>
            </a:xfrm>
            <a:prstGeom prst="rect">
              <a:avLst/>
            </a:prstGeom>
            <a:solidFill>
              <a:srgbClr val="007759"/>
            </a:solidFill>
            <a:ln w="9525">
              <a:noFill/>
              <a:miter lim="800000"/>
              <a:headEnd/>
              <a:tailEnd/>
            </a:ln>
          </p:spPr>
          <p:txBody>
            <a:bodyPr/>
            <a:lstStyle/>
            <a:p>
              <a:endParaRPr lang="en-GB"/>
            </a:p>
          </p:txBody>
        </p:sp>
        <p:sp>
          <p:nvSpPr>
            <p:cNvPr id="54484" name="Rectangle 212"/>
            <p:cNvSpPr>
              <a:spLocks noChangeArrowheads="1"/>
            </p:cNvSpPr>
            <p:nvPr/>
          </p:nvSpPr>
          <p:spPr bwMode="auto">
            <a:xfrm>
              <a:off x="3669" y="2511"/>
              <a:ext cx="6" cy="494"/>
            </a:xfrm>
            <a:prstGeom prst="rect">
              <a:avLst/>
            </a:prstGeom>
            <a:solidFill>
              <a:srgbClr val="007D5E"/>
            </a:solidFill>
            <a:ln w="9525">
              <a:noFill/>
              <a:miter lim="800000"/>
              <a:headEnd/>
              <a:tailEnd/>
            </a:ln>
          </p:spPr>
          <p:txBody>
            <a:bodyPr/>
            <a:lstStyle/>
            <a:p>
              <a:endParaRPr lang="en-GB"/>
            </a:p>
          </p:txBody>
        </p:sp>
        <p:sp>
          <p:nvSpPr>
            <p:cNvPr id="54485" name="Rectangle 213"/>
            <p:cNvSpPr>
              <a:spLocks noChangeArrowheads="1"/>
            </p:cNvSpPr>
            <p:nvPr/>
          </p:nvSpPr>
          <p:spPr bwMode="auto">
            <a:xfrm>
              <a:off x="3675" y="2511"/>
              <a:ext cx="13" cy="494"/>
            </a:xfrm>
            <a:prstGeom prst="rect">
              <a:avLst/>
            </a:prstGeom>
            <a:solidFill>
              <a:srgbClr val="008362"/>
            </a:solidFill>
            <a:ln w="9525">
              <a:noFill/>
              <a:miter lim="800000"/>
              <a:headEnd/>
              <a:tailEnd/>
            </a:ln>
          </p:spPr>
          <p:txBody>
            <a:bodyPr/>
            <a:lstStyle/>
            <a:p>
              <a:endParaRPr lang="en-GB"/>
            </a:p>
          </p:txBody>
        </p:sp>
        <p:sp>
          <p:nvSpPr>
            <p:cNvPr id="54486" name="Rectangle 214"/>
            <p:cNvSpPr>
              <a:spLocks noChangeArrowheads="1"/>
            </p:cNvSpPr>
            <p:nvPr/>
          </p:nvSpPr>
          <p:spPr bwMode="auto">
            <a:xfrm>
              <a:off x="3688" y="2511"/>
              <a:ext cx="13" cy="494"/>
            </a:xfrm>
            <a:prstGeom prst="rect">
              <a:avLst/>
            </a:prstGeom>
            <a:solidFill>
              <a:srgbClr val="008C69"/>
            </a:solidFill>
            <a:ln w="9525">
              <a:noFill/>
              <a:miter lim="800000"/>
              <a:headEnd/>
              <a:tailEnd/>
            </a:ln>
          </p:spPr>
          <p:txBody>
            <a:bodyPr/>
            <a:lstStyle/>
            <a:p>
              <a:endParaRPr lang="en-GB"/>
            </a:p>
          </p:txBody>
        </p:sp>
        <p:sp>
          <p:nvSpPr>
            <p:cNvPr id="54487" name="Rectangle 215"/>
            <p:cNvSpPr>
              <a:spLocks noChangeArrowheads="1"/>
            </p:cNvSpPr>
            <p:nvPr/>
          </p:nvSpPr>
          <p:spPr bwMode="auto">
            <a:xfrm>
              <a:off x="3701" y="2511"/>
              <a:ext cx="13" cy="494"/>
            </a:xfrm>
            <a:prstGeom prst="rect">
              <a:avLst/>
            </a:prstGeom>
            <a:solidFill>
              <a:srgbClr val="00946F"/>
            </a:solidFill>
            <a:ln w="9525">
              <a:noFill/>
              <a:miter lim="800000"/>
              <a:headEnd/>
              <a:tailEnd/>
            </a:ln>
          </p:spPr>
          <p:txBody>
            <a:bodyPr/>
            <a:lstStyle/>
            <a:p>
              <a:endParaRPr lang="en-GB"/>
            </a:p>
          </p:txBody>
        </p:sp>
        <p:sp>
          <p:nvSpPr>
            <p:cNvPr id="54488" name="Rectangle 216"/>
            <p:cNvSpPr>
              <a:spLocks noChangeArrowheads="1"/>
            </p:cNvSpPr>
            <p:nvPr/>
          </p:nvSpPr>
          <p:spPr bwMode="auto">
            <a:xfrm>
              <a:off x="3714" y="2511"/>
              <a:ext cx="7" cy="494"/>
            </a:xfrm>
            <a:prstGeom prst="rect">
              <a:avLst/>
            </a:prstGeom>
            <a:solidFill>
              <a:srgbClr val="009B74"/>
            </a:solidFill>
            <a:ln w="9525">
              <a:noFill/>
              <a:miter lim="800000"/>
              <a:headEnd/>
              <a:tailEnd/>
            </a:ln>
          </p:spPr>
          <p:txBody>
            <a:bodyPr/>
            <a:lstStyle/>
            <a:p>
              <a:endParaRPr lang="en-GB"/>
            </a:p>
          </p:txBody>
        </p:sp>
        <p:sp>
          <p:nvSpPr>
            <p:cNvPr id="54489" name="Rectangle 217"/>
            <p:cNvSpPr>
              <a:spLocks noChangeArrowheads="1"/>
            </p:cNvSpPr>
            <p:nvPr/>
          </p:nvSpPr>
          <p:spPr bwMode="auto">
            <a:xfrm>
              <a:off x="3721" y="2511"/>
              <a:ext cx="12" cy="494"/>
            </a:xfrm>
            <a:prstGeom prst="rect">
              <a:avLst/>
            </a:prstGeom>
            <a:solidFill>
              <a:srgbClr val="00A179"/>
            </a:solidFill>
            <a:ln w="9525">
              <a:noFill/>
              <a:miter lim="800000"/>
              <a:headEnd/>
              <a:tailEnd/>
            </a:ln>
          </p:spPr>
          <p:txBody>
            <a:bodyPr/>
            <a:lstStyle/>
            <a:p>
              <a:endParaRPr lang="en-GB"/>
            </a:p>
          </p:txBody>
        </p:sp>
        <p:sp>
          <p:nvSpPr>
            <p:cNvPr id="54490" name="Rectangle 218"/>
            <p:cNvSpPr>
              <a:spLocks noChangeArrowheads="1"/>
            </p:cNvSpPr>
            <p:nvPr/>
          </p:nvSpPr>
          <p:spPr bwMode="auto">
            <a:xfrm>
              <a:off x="3733" y="2511"/>
              <a:ext cx="13" cy="494"/>
            </a:xfrm>
            <a:prstGeom prst="rect">
              <a:avLst/>
            </a:prstGeom>
            <a:solidFill>
              <a:srgbClr val="00AA7F"/>
            </a:solidFill>
            <a:ln w="9525">
              <a:noFill/>
              <a:miter lim="800000"/>
              <a:headEnd/>
              <a:tailEnd/>
            </a:ln>
          </p:spPr>
          <p:txBody>
            <a:bodyPr/>
            <a:lstStyle/>
            <a:p>
              <a:endParaRPr lang="en-GB"/>
            </a:p>
          </p:txBody>
        </p:sp>
        <p:sp>
          <p:nvSpPr>
            <p:cNvPr id="54491" name="Rectangle 219"/>
            <p:cNvSpPr>
              <a:spLocks noChangeArrowheads="1"/>
            </p:cNvSpPr>
            <p:nvPr/>
          </p:nvSpPr>
          <p:spPr bwMode="auto">
            <a:xfrm>
              <a:off x="3746" y="2511"/>
              <a:ext cx="7" cy="494"/>
            </a:xfrm>
            <a:prstGeom prst="rect">
              <a:avLst/>
            </a:prstGeom>
            <a:solidFill>
              <a:srgbClr val="00AF83"/>
            </a:solidFill>
            <a:ln w="9525">
              <a:noFill/>
              <a:miter lim="800000"/>
              <a:headEnd/>
              <a:tailEnd/>
            </a:ln>
          </p:spPr>
          <p:txBody>
            <a:bodyPr/>
            <a:lstStyle/>
            <a:p>
              <a:endParaRPr lang="en-GB"/>
            </a:p>
          </p:txBody>
        </p:sp>
        <p:sp>
          <p:nvSpPr>
            <p:cNvPr id="54492" name="Rectangle 220"/>
            <p:cNvSpPr>
              <a:spLocks noChangeArrowheads="1"/>
            </p:cNvSpPr>
            <p:nvPr/>
          </p:nvSpPr>
          <p:spPr bwMode="auto">
            <a:xfrm>
              <a:off x="3753" y="2511"/>
              <a:ext cx="13" cy="494"/>
            </a:xfrm>
            <a:prstGeom prst="rect">
              <a:avLst/>
            </a:prstGeom>
            <a:solidFill>
              <a:srgbClr val="00B487"/>
            </a:solidFill>
            <a:ln w="9525">
              <a:noFill/>
              <a:miter lim="800000"/>
              <a:headEnd/>
              <a:tailEnd/>
            </a:ln>
          </p:spPr>
          <p:txBody>
            <a:bodyPr/>
            <a:lstStyle/>
            <a:p>
              <a:endParaRPr lang="en-GB"/>
            </a:p>
          </p:txBody>
        </p:sp>
        <p:sp>
          <p:nvSpPr>
            <p:cNvPr id="54493" name="Rectangle 221"/>
            <p:cNvSpPr>
              <a:spLocks noChangeArrowheads="1"/>
            </p:cNvSpPr>
            <p:nvPr/>
          </p:nvSpPr>
          <p:spPr bwMode="auto">
            <a:xfrm>
              <a:off x="3766" y="2511"/>
              <a:ext cx="13" cy="494"/>
            </a:xfrm>
            <a:prstGeom prst="rect">
              <a:avLst/>
            </a:prstGeom>
            <a:solidFill>
              <a:srgbClr val="00BA8B"/>
            </a:solidFill>
            <a:ln w="9525">
              <a:noFill/>
              <a:miter lim="800000"/>
              <a:headEnd/>
              <a:tailEnd/>
            </a:ln>
          </p:spPr>
          <p:txBody>
            <a:bodyPr/>
            <a:lstStyle/>
            <a:p>
              <a:endParaRPr lang="en-GB"/>
            </a:p>
          </p:txBody>
        </p:sp>
        <p:sp>
          <p:nvSpPr>
            <p:cNvPr id="54494" name="Rectangle 222"/>
            <p:cNvSpPr>
              <a:spLocks noChangeArrowheads="1"/>
            </p:cNvSpPr>
            <p:nvPr/>
          </p:nvSpPr>
          <p:spPr bwMode="auto">
            <a:xfrm>
              <a:off x="3779" y="2511"/>
              <a:ext cx="6" cy="494"/>
            </a:xfrm>
            <a:prstGeom prst="rect">
              <a:avLst/>
            </a:prstGeom>
            <a:solidFill>
              <a:srgbClr val="00BE8E"/>
            </a:solidFill>
            <a:ln w="9525">
              <a:noFill/>
              <a:miter lim="800000"/>
              <a:headEnd/>
              <a:tailEnd/>
            </a:ln>
          </p:spPr>
          <p:txBody>
            <a:bodyPr/>
            <a:lstStyle/>
            <a:p>
              <a:endParaRPr lang="en-GB"/>
            </a:p>
          </p:txBody>
        </p:sp>
        <p:sp>
          <p:nvSpPr>
            <p:cNvPr id="54495" name="Rectangle 223"/>
            <p:cNvSpPr>
              <a:spLocks noChangeArrowheads="1"/>
            </p:cNvSpPr>
            <p:nvPr/>
          </p:nvSpPr>
          <p:spPr bwMode="auto">
            <a:xfrm>
              <a:off x="3785" y="2511"/>
              <a:ext cx="13" cy="494"/>
            </a:xfrm>
            <a:prstGeom prst="rect">
              <a:avLst/>
            </a:prstGeom>
            <a:solidFill>
              <a:srgbClr val="00C191"/>
            </a:solidFill>
            <a:ln w="9525">
              <a:noFill/>
              <a:miter lim="800000"/>
              <a:headEnd/>
              <a:tailEnd/>
            </a:ln>
          </p:spPr>
          <p:txBody>
            <a:bodyPr/>
            <a:lstStyle/>
            <a:p>
              <a:endParaRPr lang="en-GB"/>
            </a:p>
          </p:txBody>
        </p:sp>
        <p:sp>
          <p:nvSpPr>
            <p:cNvPr id="54496" name="Rectangle 224"/>
            <p:cNvSpPr>
              <a:spLocks noChangeArrowheads="1"/>
            </p:cNvSpPr>
            <p:nvPr/>
          </p:nvSpPr>
          <p:spPr bwMode="auto">
            <a:xfrm>
              <a:off x="3798" y="2511"/>
              <a:ext cx="13" cy="494"/>
            </a:xfrm>
            <a:prstGeom prst="rect">
              <a:avLst/>
            </a:prstGeom>
            <a:solidFill>
              <a:srgbClr val="00C593"/>
            </a:solidFill>
            <a:ln w="9525">
              <a:noFill/>
              <a:miter lim="800000"/>
              <a:headEnd/>
              <a:tailEnd/>
            </a:ln>
          </p:spPr>
          <p:txBody>
            <a:bodyPr/>
            <a:lstStyle/>
            <a:p>
              <a:endParaRPr lang="en-GB"/>
            </a:p>
          </p:txBody>
        </p:sp>
        <p:sp>
          <p:nvSpPr>
            <p:cNvPr id="54497" name="Rectangle 225"/>
            <p:cNvSpPr>
              <a:spLocks noChangeArrowheads="1"/>
            </p:cNvSpPr>
            <p:nvPr/>
          </p:nvSpPr>
          <p:spPr bwMode="auto">
            <a:xfrm>
              <a:off x="3811" y="2511"/>
              <a:ext cx="7" cy="494"/>
            </a:xfrm>
            <a:prstGeom prst="rect">
              <a:avLst/>
            </a:prstGeom>
            <a:solidFill>
              <a:srgbClr val="00C795"/>
            </a:solidFill>
            <a:ln w="9525">
              <a:noFill/>
              <a:miter lim="800000"/>
              <a:headEnd/>
              <a:tailEnd/>
            </a:ln>
          </p:spPr>
          <p:txBody>
            <a:bodyPr/>
            <a:lstStyle/>
            <a:p>
              <a:endParaRPr lang="en-GB"/>
            </a:p>
          </p:txBody>
        </p:sp>
        <p:sp>
          <p:nvSpPr>
            <p:cNvPr id="54498" name="Rectangle 226"/>
            <p:cNvSpPr>
              <a:spLocks noChangeArrowheads="1"/>
            </p:cNvSpPr>
            <p:nvPr/>
          </p:nvSpPr>
          <p:spPr bwMode="auto">
            <a:xfrm>
              <a:off x="3818" y="2511"/>
              <a:ext cx="12" cy="494"/>
            </a:xfrm>
            <a:prstGeom prst="rect">
              <a:avLst/>
            </a:prstGeom>
            <a:solidFill>
              <a:srgbClr val="00C896"/>
            </a:solidFill>
            <a:ln w="9525">
              <a:noFill/>
              <a:miter lim="800000"/>
              <a:headEnd/>
              <a:tailEnd/>
            </a:ln>
          </p:spPr>
          <p:txBody>
            <a:bodyPr/>
            <a:lstStyle/>
            <a:p>
              <a:endParaRPr lang="en-GB"/>
            </a:p>
          </p:txBody>
        </p:sp>
        <p:sp>
          <p:nvSpPr>
            <p:cNvPr id="54499" name="Rectangle 227"/>
            <p:cNvSpPr>
              <a:spLocks noChangeArrowheads="1"/>
            </p:cNvSpPr>
            <p:nvPr/>
          </p:nvSpPr>
          <p:spPr bwMode="auto">
            <a:xfrm>
              <a:off x="3830" y="2511"/>
              <a:ext cx="13" cy="494"/>
            </a:xfrm>
            <a:prstGeom prst="rect">
              <a:avLst/>
            </a:prstGeom>
            <a:solidFill>
              <a:srgbClr val="00CA97"/>
            </a:solidFill>
            <a:ln w="9525">
              <a:noFill/>
              <a:miter lim="800000"/>
              <a:headEnd/>
              <a:tailEnd/>
            </a:ln>
          </p:spPr>
          <p:txBody>
            <a:bodyPr/>
            <a:lstStyle/>
            <a:p>
              <a:endParaRPr lang="en-GB"/>
            </a:p>
          </p:txBody>
        </p:sp>
        <p:sp>
          <p:nvSpPr>
            <p:cNvPr id="54500" name="Rectangle 228"/>
            <p:cNvSpPr>
              <a:spLocks noChangeArrowheads="1"/>
            </p:cNvSpPr>
            <p:nvPr/>
          </p:nvSpPr>
          <p:spPr bwMode="auto">
            <a:xfrm>
              <a:off x="3843" y="2511"/>
              <a:ext cx="7" cy="494"/>
            </a:xfrm>
            <a:prstGeom prst="rect">
              <a:avLst/>
            </a:prstGeom>
            <a:solidFill>
              <a:srgbClr val="00CB98"/>
            </a:solidFill>
            <a:ln w="9525">
              <a:noFill/>
              <a:miter lim="800000"/>
              <a:headEnd/>
              <a:tailEnd/>
            </a:ln>
          </p:spPr>
          <p:txBody>
            <a:bodyPr/>
            <a:lstStyle/>
            <a:p>
              <a:endParaRPr lang="en-GB"/>
            </a:p>
          </p:txBody>
        </p:sp>
        <p:sp>
          <p:nvSpPr>
            <p:cNvPr id="54501" name="Rectangle 229"/>
            <p:cNvSpPr>
              <a:spLocks noChangeArrowheads="1"/>
            </p:cNvSpPr>
            <p:nvPr/>
          </p:nvSpPr>
          <p:spPr bwMode="auto">
            <a:xfrm>
              <a:off x="3850" y="2511"/>
              <a:ext cx="13" cy="494"/>
            </a:xfrm>
            <a:prstGeom prst="rect">
              <a:avLst/>
            </a:prstGeom>
            <a:solidFill>
              <a:srgbClr val="00CB98"/>
            </a:solidFill>
            <a:ln w="9525">
              <a:noFill/>
              <a:miter lim="800000"/>
              <a:headEnd/>
              <a:tailEnd/>
            </a:ln>
          </p:spPr>
          <p:txBody>
            <a:bodyPr/>
            <a:lstStyle/>
            <a:p>
              <a:endParaRPr lang="en-GB"/>
            </a:p>
          </p:txBody>
        </p:sp>
        <p:sp>
          <p:nvSpPr>
            <p:cNvPr id="54502" name="Rectangle 230"/>
            <p:cNvSpPr>
              <a:spLocks noChangeArrowheads="1"/>
            </p:cNvSpPr>
            <p:nvPr/>
          </p:nvSpPr>
          <p:spPr bwMode="auto">
            <a:xfrm>
              <a:off x="3863" y="2511"/>
              <a:ext cx="13" cy="494"/>
            </a:xfrm>
            <a:prstGeom prst="rect">
              <a:avLst/>
            </a:prstGeom>
            <a:solidFill>
              <a:srgbClr val="00CA97"/>
            </a:solidFill>
            <a:ln w="9525">
              <a:noFill/>
              <a:miter lim="800000"/>
              <a:headEnd/>
              <a:tailEnd/>
            </a:ln>
          </p:spPr>
          <p:txBody>
            <a:bodyPr/>
            <a:lstStyle/>
            <a:p>
              <a:endParaRPr lang="en-GB"/>
            </a:p>
          </p:txBody>
        </p:sp>
        <p:sp>
          <p:nvSpPr>
            <p:cNvPr id="54503" name="Rectangle 231"/>
            <p:cNvSpPr>
              <a:spLocks noChangeArrowheads="1"/>
            </p:cNvSpPr>
            <p:nvPr/>
          </p:nvSpPr>
          <p:spPr bwMode="auto">
            <a:xfrm>
              <a:off x="3876" y="2511"/>
              <a:ext cx="13" cy="494"/>
            </a:xfrm>
            <a:prstGeom prst="rect">
              <a:avLst/>
            </a:prstGeom>
            <a:solidFill>
              <a:srgbClr val="00C896"/>
            </a:solidFill>
            <a:ln w="9525">
              <a:noFill/>
              <a:miter lim="800000"/>
              <a:headEnd/>
              <a:tailEnd/>
            </a:ln>
          </p:spPr>
          <p:txBody>
            <a:bodyPr/>
            <a:lstStyle/>
            <a:p>
              <a:endParaRPr lang="en-GB"/>
            </a:p>
          </p:txBody>
        </p:sp>
        <p:sp>
          <p:nvSpPr>
            <p:cNvPr id="54504" name="Rectangle 232"/>
            <p:cNvSpPr>
              <a:spLocks noChangeArrowheads="1"/>
            </p:cNvSpPr>
            <p:nvPr/>
          </p:nvSpPr>
          <p:spPr bwMode="auto">
            <a:xfrm>
              <a:off x="3889" y="2511"/>
              <a:ext cx="6" cy="494"/>
            </a:xfrm>
            <a:prstGeom prst="rect">
              <a:avLst/>
            </a:prstGeom>
            <a:solidFill>
              <a:srgbClr val="00C795"/>
            </a:solidFill>
            <a:ln w="9525">
              <a:noFill/>
              <a:miter lim="800000"/>
              <a:headEnd/>
              <a:tailEnd/>
            </a:ln>
          </p:spPr>
          <p:txBody>
            <a:bodyPr/>
            <a:lstStyle/>
            <a:p>
              <a:endParaRPr lang="en-GB"/>
            </a:p>
          </p:txBody>
        </p:sp>
        <p:sp>
          <p:nvSpPr>
            <p:cNvPr id="54505" name="Rectangle 233"/>
            <p:cNvSpPr>
              <a:spLocks noChangeArrowheads="1"/>
            </p:cNvSpPr>
            <p:nvPr/>
          </p:nvSpPr>
          <p:spPr bwMode="auto">
            <a:xfrm>
              <a:off x="3895" y="2511"/>
              <a:ext cx="13" cy="494"/>
            </a:xfrm>
            <a:prstGeom prst="rect">
              <a:avLst/>
            </a:prstGeom>
            <a:solidFill>
              <a:srgbClr val="00C593"/>
            </a:solidFill>
            <a:ln w="9525">
              <a:noFill/>
              <a:miter lim="800000"/>
              <a:headEnd/>
              <a:tailEnd/>
            </a:ln>
          </p:spPr>
          <p:txBody>
            <a:bodyPr/>
            <a:lstStyle/>
            <a:p>
              <a:endParaRPr lang="en-GB"/>
            </a:p>
          </p:txBody>
        </p:sp>
        <p:sp>
          <p:nvSpPr>
            <p:cNvPr id="54506" name="Rectangle 234"/>
            <p:cNvSpPr>
              <a:spLocks noChangeArrowheads="1"/>
            </p:cNvSpPr>
            <p:nvPr/>
          </p:nvSpPr>
          <p:spPr bwMode="auto">
            <a:xfrm>
              <a:off x="3908" y="2511"/>
              <a:ext cx="13" cy="494"/>
            </a:xfrm>
            <a:prstGeom prst="rect">
              <a:avLst/>
            </a:prstGeom>
            <a:solidFill>
              <a:srgbClr val="00C191"/>
            </a:solidFill>
            <a:ln w="9525">
              <a:noFill/>
              <a:miter lim="800000"/>
              <a:headEnd/>
              <a:tailEnd/>
            </a:ln>
          </p:spPr>
          <p:txBody>
            <a:bodyPr/>
            <a:lstStyle/>
            <a:p>
              <a:endParaRPr lang="en-GB"/>
            </a:p>
          </p:txBody>
        </p:sp>
        <p:sp>
          <p:nvSpPr>
            <p:cNvPr id="54507" name="Rectangle 235"/>
            <p:cNvSpPr>
              <a:spLocks noChangeArrowheads="1"/>
            </p:cNvSpPr>
            <p:nvPr/>
          </p:nvSpPr>
          <p:spPr bwMode="auto">
            <a:xfrm>
              <a:off x="3921" y="2511"/>
              <a:ext cx="7" cy="494"/>
            </a:xfrm>
            <a:prstGeom prst="rect">
              <a:avLst/>
            </a:prstGeom>
            <a:solidFill>
              <a:srgbClr val="00BE8E"/>
            </a:solidFill>
            <a:ln w="9525">
              <a:noFill/>
              <a:miter lim="800000"/>
              <a:headEnd/>
              <a:tailEnd/>
            </a:ln>
          </p:spPr>
          <p:txBody>
            <a:bodyPr/>
            <a:lstStyle/>
            <a:p>
              <a:endParaRPr lang="en-GB"/>
            </a:p>
          </p:txBody>
        </p:sp>
        <p:sp>
          <p:nvSpPr>
            <p:cNvPr id="54508" name="Rectangle 236"/>
            <p:cNvSpPr>
              <a:spLocks noChangeArrowheads="1"/>
            </p:cNvSpPr>
            <p:nvPr/>
          </p:nvSpPr>
          <p:spPr bwMode="auto">
            <a:xfrm>
              <a:off x="3928" y="2511"/>
              <a:ext cx="12" cy="494"/>
            </a:xfrm>
            <a:prstGeom prst="rect">
              <a:avLst/>
            </a:prstGeom>
            <a:solidFill>
              <a:srgbClr val="00BA8B"/>
            </a:solidFill>
            <a:ln w="9525">
              <a:noFill/>
              <a:miter lim="800000"/>
              <a:headEnd/>
              <a:tailEnd/>
            </a:ln>
          </p:spPr>
          <p:txBody>
            <a:bodyPr/>
            <a:lstStyle/>
            <a:p>
              <a:endParaRPr lang="en-GB"/>
            </a:p>
          </p:txBody>
        </p:sp>
        <p:sp>
          <p:nvSpPr>
            <p:cNvPr id="54509" name="Rectangle 237"/>
            <p:cNvSpPr>
              <a:spLocks noChangeArrowheads="1"/>
            </p:cNvSpPr>
            <p:nvPr/>
          </p:nvSpPr>
          <p:spPr bwMode="auto">
            <a:xfrm>
              <a:off x="3940" y="2511"/>
              <a:ext cx="13" cy="494"/>
            </a:xfrm>
            <a:prstGeom prst="rect">
              <a:avLst/>
            </a:prstGeom>
            <a:solidFill>
              <a:srgbClr val="00B487"/>
            </a:solidFill>
            <a:ln w="9525">
              <a:noFill/>
              <a:miter lim="800000"/>
              <a:headEnd/>
              <a:tailEnd/>
            </a:ln>
          </p:spPr>
          <p:txBody>
            <a:bodyPr/>
            <a:lstStyle/>
            <a:p>
              <a:endParaRPr lang="en-GB"/>
            </a:p>
          </p:txBody>
        </p:sp>
        <p:sp>
          <p:nvSpPr>
            <p:cNvPr id="54510" name="Rectangle 238"/>
            <p:cNvSpPr>
              <a:spLocks noChangeArrowheads="1"/>
            </p:cNvSpPr>
            <p:nvPr/>
          </p:nvSpPr>
          <p:spPr bwMode="auto">
            <a:xfrm>
              <a:off x="3953" y="2511"/>
              <a:ext cx="7" cy="494"/>
            </a:xfrm>
            <a:prstGeom prst="rect">
              <a:avLst/>
            </a:prstGeom>
            <a:solidFill>
              <a:srgbClr val="00AF83"/>
            </a:solidFill>
            <a:ln w="9525">
              <a:noFill/>
              <a:miter lim="800000"/>
              <a:headEnd/>
              <a:tailEnd/>
            </a:ln>
          </p:spPr>
          <p:txBody>
            <a:bodyPr/>
            <a:lstStyle/>
            <a:p>
              <a:endParaRPr lang="en-GB"/>
            </a:p>
          </p:txBody>
        </p:sp>
        <p:sp>
          <p:nvSpPr>
            <p:cNvPr id="54511" name="Rectangle 239"/>
            <p:cNvSpPr>
              <a:spLocks noChangeArrowheads="1"/>
            </p:cNvSpPr>
            <p:nvPr/>
          </p:nvSpPr>
          <p:spPr bwMode="auto">
            <a:xfrm>
              <a:off x="3960" y="2511"/>
              <a:ext cx="13" cy="494"/>
            </a:xfrm>
            <a:prstGeom prst="rect">
              <a:avLst/>
            </a:prstGeom>
            <a:solidFill>
              <a:srgbClr val="00AA7F"/>
            </a:solidFill>
            <a:ln w="9525">
              <a:noFill/>
              <a:miter lim="800000"/>
              <a:headEnd/>
              <a:tailEnd/>
            </a:ln>
          </p:spPr>
          <p:txBody>
            <a:bodyPr/>
            <a:lstStyle/>
            <a:p>
              <a:endParaRPr lang="en-GB"/>
            </a:p>
          </p:txBody>
        </p:sp>
        <p:sp>
          <p:nvSpPr>
            <p:cNvPr id="54512" name="Rectangle 240"/>
            <p:cNvSpPr>
              <a:spLocks noChangeArrowheads="1"/>
            </p:cNvSpPr>
            <p:nvPr/>
          </p:nvSpPr>
          <p:spPr bwMode="auto">
            <a:xfrm>
              <a:off x="3973" y="2511"/>
              <a:ext cx="13" cy="494"/>
            </a:xfrm>
            <a:prstGeom prst="rect">
              <a:avLst/>
            </a:prstGeom>
            <a:solidFill>
              <a:srgbClr val="00A179"/>
            </a:solidFill>
            <a:ln w="9525">
              <a:noFill/>
              <a:miter lim="800000"/>
              <a:headEnd/>
              <a:tailEnd/>
            </a:ln>
          </p:spPr>
          <p:txBody>
            <a:bodyPr/>
            <a:lstStyle/>
            <a:p>
              <a:endParaRPr lang="en-GB"/>
            </a:p>
          </p:txBody>
        </p:sp>
        <p:sp>
          <p:nvSpPr>
            <p:cNvPr id="54513" name="Rectangle 241"/>
            <p:cNvSpPr>
              <a:spLocks noChangeArrowheads="1"/>
            </p:cNvSpPr>
            <p:nvPr/>
          </p:nvSpPr>
          <p:spPr bwMode="auto">
            <a:xfrm>
              <a:off x="3986" y="2511"/>
              <a:ext cx="6" cy="494"/>
            </a:xfrm>
            <a:prstGeom prst="rect">
              <a:avLst/>
            </a:prstGeom>
            <a:solidFill>
              <a:srgbClr val="009B74"/>
            </a:solidFill>
            <a:ln w="9525">
              <a:noFill/>
              <a:miter lim="800000"/>
              <a:headEnd/>
              <a:tailEnd/>
            </a:ln>
          </p:spPr>
          <p:txBody>
            <a:bodyPr/>
            <a:lstStyle/>
            <a:p>
              <a:endParaRPr lang="en-GB"/>
            </a:p>
          </p:txBody>
        </p:sp>
        <p:sp>
          <p:nvSpPr>
            <p:cNvPr id="54514" name="Rectangle 242"/>
            <p:cNvSpPr>
              <a:spLocks noChangeArrowheads="1"/>
            </p:cNvSpPr>
            <p:nvPr/>
          </p:nvSpPr>
          <p:spPr bwMode="auto">
            <a:xfrm>
              <a:off x="3992" y="2511"/>
              <a:ext cx="13" cy="494"/>
            </a:xfrm>
            <a:prstGeom prst="rect">
              <a:avLst/>
            </a:prstGeom>
            <a:solidFill>
              <a:srgbClr val="00946F"/>
            </a:solidFill>
            <a:ln w="9525">
              <a:noFill/>
              <a:miter lim="800000"/>
              <a:headEnd/>
              <a:tailEnd/>
            </a:ln>
          </p:spPr>
          <p:txBody>
            <a:bodyPr/>
            <a:lstStyle/>
            <a:p>
              <a:endParaRPr lang="en-GB"/>
            </a:p>
          </p:txBody>
        </p:sp>
        <p:sp>
          <p:nvSpPr>
            <p:cNvPr id="54515" name="Rectangle 243"/>
            <p:cNvSpPr>
              <a:spLocks noChangeArrowheads="1"/>
            </p:cNvSpPr>
            <p:nvPr/>
          </p:nvSpPr>
          <p:spPr bwMode="auto">
            <a:xfrm>
              <a:off x="4005" y="2511"/>
              <a:ext cx="13" cy="494"/>
            </a:xfrm>
            <a:prstGeom prst="rect">
              <a:avLst/>
            </a:prstGeom>
            <a:solidFill>
              <a:srgbClr val="008C69"/>
            </a:solidFill>
            <a:ln w="9525">
              <a:noFill/>
              <a:miter lim="800000"/>
              <a:headEnd/>
              <a:tailEnd/>
            </a:ln>
          </p:spPr>
          <p:txBody>
            <a:bodyPr/>
            <a:lstStyle/>
            <a:p>
              <a:endParaRPr lang="en-GB"/>
            </a:p>
          </p:txBody>
        </p:sp>
        <p:sp>
          <p:nvSpPr>
            <p:cNvPr id="54516" name="Rectangle 244"/>
            <p:cNvSpPr>
              <a:spLocks noChangeArrowheads="1"/>
            </p:cNvSpPr>
            <p:nvPr/>
          </p:nvSpPr>
          <p:spPr bwMode="auto">
            <a:xfrm>
              <a:off x="4018" y="2511"/>
              <a:ext cx="7" cy="494"/>
            </a:xfrm>
            <a:prstGeom prst="rect">
              <a:avLst/>
            </a:prstGeom>
            <a:solidFill>
              <a:srgbClr val="008564"/>
            </a:solidFill>
            <a:ln w="9525">
              <a:noFill/>
              <a:miter lim="800000"/>
              <a:headEnd/>
              <a:tailEnd/>
            </a:ln>
          </p:spPr>
          <p:txBody>
            <a:bodyPr/>
            <a:lstStyle/>
            <a:p>
              <a:endParaRPr lang="en-GB"/>
            </a:p>
          </p:txBody>
        </p:sp>
        <p:sp>
          <p:nvSpPr>
            <p:cNvPr id="54517" name="Rectangle 245"/>
            <p:cNvSpPr>
              <a:spLocks noChangeArrowheads="1"/>
            </p:cNvSpPr>
            <p:nvPr/>
          </p:nvSpPr>
          <p:spPr bwMode="auto">
            <a:xfrm>
              <a:off x="4025" y="2511"/>
              <a:ext cx="13" cy="494"/>
            </a:xfrm>
            <a:prstGeom prst="rect">
              <a:avLst/>
            </a:prstGeom>
            <a:solidFill>
              <a:srgbClr val="007F5F"/>
            </a:solidFill>
            <a:ln w="9525">
              <a:noFill/>
              <a:miter lim="800000"/>
              <a:headEnd/>
              <a:tailEnd/>
            </a:ln>
          </p:spPr>
          <p:txBody>
            <a:bodyPr/>
            <a:lstStyle/>
            <a:p>
              <a:endParaRPr lang="en-GB"/>
            </a:p>
          </p:txBody>
        </p:sp>
        <p:sp>
          <p:nvSpPr>
            <p:cNvPr id="54518" name="Rectangle 246"/>
            <p:cNvSpPr>
              <a:spLocks noChangeArrowheads="1"/>
            </p:cNvSpPr>
            <p:nvPr/>
          </p:nvSpPr>
          <p:spPr bwMode="auto">
            <a:xfrm>
              <a:off x="4038" y="2511"/>
              <a:ext cx="12" cy="494"/>
            </a:xfrm>
            <a:prstGeom prst="rect">
              <a:avLst/>
            </a:prstGeom>
            <a:solidFill>
              <a:srgbClr val="007759"/>
            </a:solidFill>
            <a:ln w="9525">
              <a:noFill/>
              <a:miter lim="800000"/>
              <a:headEnd/>
              <a:tailEnd/>
            </a:ln>
          </p:spPr>
          <p:txBody>
            <a:bodyPr/>
            <a:lstStyle/>
            <a:p>
              <a:endParaRPr lang="en-GB"/>
            </a:p>
          </p:txBody>
        </p:sp>
        <p:sp>
          <p:nvSpPr>
            <p:cNvPr id="54519" name="Rectangle 247"/>
            <p:cNvSpPr>
              <a:spLocks noChangeArrowheads="1"/>
            </p:cNvSpPr>
            <p:nvPr/>
          </p:nvSpPr>
          <p:spPr bwMode="auto">
            <a:xfrm>
              <a:off x="4050" y="2511"/>
              <a:ext cx="13" cy="494"/>
            </a:xfrm>
            <a:prstGeom prst="rect">
              <a:avLst/>
            </a:prstGeom>
            <a:solidFill>
              <a:srgbClr val="007054"/>
            </a:solidFill>
            <a:ln w="9525">
              <a:noFill/>
              <a:miter lim="800000"/>
              <a:headEnd/>
              <a:tailEnd/>
            </a:ln>
          </p:spPr>
          <p:txBody>
            <a:bodyPr/>
            <a:lstStyle/>
            <a:p>
              <a:endParaRPr lang="en-GB"/>
            </a:p>
          </p:txBody>
        </p:sp>
        <p:sp>
          <p:nvSpPr>
            <p:cNvPr id="54520" name="Rectangle 248"/>
            <p:cNvSpPr>
              <a:spLocks noChangeArrowheads="1"/>
            </p:cNvSpPr>
            <p:nvPr/>
          </p:nvSpPr>
          <p:spPr bwMode="auto">
            <a:xfrm>
              <a:off x="4063" y="2511"/>
              <a:ext cx="7" cy="494"/>
            </a:xfrm>
            <a:prstGeom prst="rect">
              <a:avLst/>
            </a:prstGeom>
            <a:solidFill>
              <a:srgbClr val="006B51"/>
            </a:solidFill>
            <a:ln w="9525">
              <a:noFill/>
              <a:miter lim="800000"/>
              <a:headEnd/>
              <a:tailEnd/>
            </a:ln>
          </p:spPr>
          <p:txBody>
            <a:bodyPr/>
            <a:lstStyle/>
            <a:p>
              <a:endParaRPr lang="en-GB"/>
            </a:p>
          </p:txBody>
        </p:sp>
        <p:sp>
          <p:nvSpPr>
            <p:cNvPr id="54521" name="Rectangle 249"/>
            <p:cNvSpPr>
              <a:spLocks noChangeArrowheads="1"/>
            </p:cNvSpPr>
            <p:nvPr/>
          </p:nvSpPr>
          <p:spPr bwMode="auto">
            <a:xfrm>
              <a:off x="4070" y="2511"/>
              <a:ext cx="13" cy="494"/>
            </a:xfrm>
            <a:prstGeom prst="rect">
              <a:avLst/>
            </a:prstGeom>
            <a:solidFill>
              <a:srgbClr val="00674E"/>
            </a:solidFill>
            <a:ln w="9525">
              <a:noFill/>
              <a:miter lim="800000"/>
              <a:headEnd/>
              <a:tailEnd/>
            </a:ln>
          </p:spPr>
          <p:txBody>
            <a:bodyPr/>
            <a:lstStyle/>
            <a:p>
              <a:endParaRPr lang="en-GB"/>
            </a:p>
          </p:txBody>
        </p:sp>
        <p:sp>
          <p:nvSpPr>
            <p:cNvPr id="54522" name="Rectangle 250"/>
            <p:cNvSpPr>
              <a:spLocks noChangeArrowheads="1"/>
            </p:cNvSpPr>
            <p:nvPr/>
          </p:nvSpPr>
          <p:spPr bwMode="auto">
            <a:xfrm>
              <a:off x="4083" y="2511"/>
              <a:ext cx="13" cy="494"/>
            </a:xfrm>
            <a:prstGeom prst="rect">
              <a:avLst/>
            </a:prstGeom>
            <a:solidFill>
              <a:srgbClr val="00634B"/>
            </a:solidFill>
            <a:ln w="9525">
              <a:noFill/>
              <a:miter lim="800000"/>
              <a:headEnd/>
              <a:tailEnd/>
            </a:ln>
          </p:spPr>
          <p:txBody>
            <a:bodyPr/>
            <a:lstStyle/>
            <a:p>
              <a:endParaRPr lang="en-GB"/>
            </a:p>
          </p:txBody>
        </p:sp>
        <p:sp>
          <p:nvSpPr>
            <p:cNvPr id="54523" name="Rectangle 251"/>
            <p:cNvSpPr>
              <a:spLocks noChangeArrowheads="1"/>
            </p:cNvSpPr>
            <p:nvPr/>
          </p:nvSpPr>
          <p:spPr bwMode="auto">
            <a:xfrm>
              <a:off x="4096" y="2511"/>
              <a:ext cx="6" cy="494"/>
            </a:xfrm>
            <a:prstGeom prst="rect">
              <a:avLst/>
            </a:prstGeom>
            <a:solidFill>
              <a:srgbClr val="006049"/>
            </a:solidFill>
            <a:ln w="9525">
              <a:noFill/>
              <a:miter lim="800000"/>
              <a:headEnd/>
              <a:tailEnd/>
            </a:ln>
          </p:spPr>
          <p:txBody>
            <a:bodyPr/>
            <a:lstStyle/>
            <a:p>
              <a:endParaRPr lang="en-GB"/>
            </a:p>
          </p:txBody>
        </p:sp>
        <p:sp>
          <p:nvSpPr>
            <p:cNvPr id="54524" name="Rectangle 252"/>
            <p:cNvSpPr>
              <a:spLocks noChangeArrowheads="1"/>
            </p:cNvSpPr>
            <p:nvPr/>
          </p:nvSpPr>
          <p:spPr bwMode="auto">
            <a:xfrm>
              <a:off x="4102" y="2511"/>
              <a:ext cx="13" cy="494"/>
            </a:xfrm>
            <a:prstGeom prst="rect">
              <a:avLst/>
            </a:prstGeom>
            <a:solidFill>
              <a:srgbClr val="005F47"/>
            </a:solidFill>
            <a:ln w="9525">
              <a:noFill/>
              <a:miter lim="800000"/>
              <a:headEnd/>
              <a:tailEnd/>
            </a:ln>
          </p:spPr>
          <p:txBody>
            <a:bodyPr/>
            <a:lstStyle/>
            <a:p>
              <a:endParaRPr lang="en-GB"/>
            </a:p>
          </p:txBody>
        </p:sp>
      </p:grpSp>
      <p:sp>
        <p:nvSpPr>
          <p:cNvPr id="54525" name="Rectangle 253"/>
          <p:cNvSpPr>
            <a:spLocks noChangeArrowheads="1"/>
          </p:cNvSpPr>
          <p:nvPr/>
        </p:nvSpPr>
        <p:spPr bwMode="auto">
          <a:xfrm>
            <a:off x="5700713" y="3986213"/>
            <a:ext cx="831850" cy="784225"/>
          </a:xfrm>
          <a:prstGeom prst="rect">
            <a:avLst/>
          </a:prstGeom>
          <a:noFill/>
          <a:ln w="9525">
            <a:noFill/>
            <a:miter lim="800000"/>
            <a:headEnd/>
            <a:tailEnd/>
          </a:ln>
        </p:spPr>
        <p:txBody>
          <a:bodyPr/>
          <a:lstStyle/>
          <a:p>
            <a:endParaRPr lang="en-GB"/>
          </a:p>
        </p:txBody>
      </p:sp>
      <p:grpSp>
        <p:nvGrpSpPr>
          <p:cNvPr id="7" name="Group 254"/>
          <p:cNvGrpSpPr>
            <a:grpSpLocks/>
          </p:cNvGrpSpPr>
          <p:nvPr/>
        </p:nvGrpSpPr>
        <p:grpSpPr bwMode="auto">
          <a:xfrm>
            <a:off x="6697663" y="3297238"/>
            <a:ext cx="831850" cy="1473200"/>
            <a:chOff x="4219" y="2077"/>
            <a:chExt cx="524" cy="928"/>
          </a:xfrm>
        </p:grpSpPr>
        <p:sp>
          <p:nvSpPr>
            <p:cNvPr id="54527" name="Rectangle 255"/>
            <p:cNvSpPr>
              <a:spLocks noChangeArrowheads="1"/>
            </p:cNvSpPr>
            <p:nvPr/>
          </p:nvSpPr>
          <p:spPr bwMode="auto">
            <a:xfrm>
              <a:off x="4219" y="2077"/>
              <a:ext cx="13" cy="928"/>
            </a:xfrm>
            <a:prstGeom prst="rect">
              <a:avLst/>
            </a:prstGeom>
            <a:solidFill>
              <a:srgbClr val="005F47"/>
            </a:solidFill>
            <a:ln w="9525">
              <a:noFill/>
              <a:miter lim="800000"/>
              <a:headEnd/>
              <a:tailEnd/>
            </a:ln>
          </p:spPr>
          <p:txBody>
            <a:bodyPr/>
            <a:lstStyle/>
            <a:p>
              <a:endParaRPr lang="en-GB"/>
            </a:p>
          </p:txBody>
        </p:sp>
        <p:sp>
          <p:nvSpPr>
            <p:cNvPr id="54528" name="Rectangle 256"/>
            <p:cNvSpPr>
              <a:spLocks noChangeArrowheads="1"/>
            </p:cNvSpPr>
            <p:nvPr/>
          </p:nvSpPr>
          <p:spPr bwMode="auto">
            <a:xfrm>
              <a:off x="4232" y="2077"/>
              <a:ext cx="6" cy="928"/>
            </a:xfrm>
            <a:prstGeom prst="rect">
              <a:avLst/>
            </a:prstGeom>
            <a:solidFill>
              <a:srgbClr val="006049"/>
            </a:solidFill>
            <a:ln w="9525">
              <a:noFill/>
              <a:miter lim="800000"/>
              <a:headEnd/>
              <a:tailEnd/>
            </a:ln>
          </p:spPr>
          <p:txBody>
            <a:bodyPr/>
            <a:lstStyle/>
            <a:p>
              <a:endParaRPr lang="en-GB"/>
            </a:p>
          </p:txBody>
        </p:sp>
        <p:sp>
          <p:nvSpPr>
            <p:cNvPr id="54529" name="Rectangle 257"/>
            <p:cNvSpPr>
              <a:spLocks noChangeArrowheads="1"/>
            </p:cNvSpPr>
            <p:nvPr/>
          </p:nvSpPr>
          <p:spPr bwMode="auto">
            <a:xfrm>
              <a:off x="4238" y="2077"/>
              <a:ext cx="13" cy="928"/>
            </a:xfrm>
            <a:prstGeom prst="rect">
              <a:avLst/>
            </a:prstGeom>
            <a:solidFill>
              <a:srgbClr val="00634B"/>
            </a:solidFill>
            <a:ln w="9525">
              <a:noFill/>
              <a:miter lim="800000"/>
              <a:headEnd/>
              <a:tailEnd/>
            </a:ln>
          </p:spPr>
          <p:txBody>
            <a:bodyPr/>
            <a:lstStyle/>
            <a:p>
              <a:endParaRPr lang="en-GB"/>
            </a:p>
          </p:txBody>
        </p:sp>
        <p:sp>
          <p:nvSpPr>
            <p:cNvPr id="54530" name="Rectangle 258"/>
            <p:cNvSpPr>
              <a:spLocks noChangeArrowheads="1"/>
            </p:cNvSpPr>
            <p:nvPr/>
          </p:nvSpPr>
          <p:spPr bwMode="auto">
            <a:xfrm>
              <a:off x="4251" y="2077"/>
              <a:ext cx="13" cy="928"/>
            </a:xfrm>
            <a:prstGeom prst="rect">
              <a:avLst/>
            </a:prstGeom>
            <a:solidFill>
              <a:srgbClr val="00674E"/>
            </a:solidFill>
            <a:ln w="9525">
              <a:noFill/>
              <a:miter lim="800000"/>
              <a:headEnd/>
              <a:tailEnd/>
            </a:ln>
          </p:spPr>
          <p:txBody>
            <a:bodyPr/>
            <a:lstStyle/>
            <a:p>
              <a:endParaRPr lang="en-GB"/>
            </a:p>
          </p:txBody>
        </p:sp>
        <p:sp>
          <p:nvSpPr>
            <p:cNvPr id="54531" name="Rectangle 259"/>
            <p:cNvSpPr>
              <a:spLocks noChangeArrowheads="1"/>
            </p:cNvSpPr>
            <p:nvPr/>
          </p:nvSpPr>
          <p:spPr bwMode="auto">
            <a:xfrm>
              <a:off x="4264" y="2077"/>
              <a:ext cx="6" cy="928"/>
            </a:xfrm>
            <a:prstGeom prst="rect">
              <a:avLst/>
            </a:prstGeom>
            <a:solidFill>
              <a:srgbClr val="006B51"/>
            </a:solidFill>
            <a:ln w="9525">
              <a:noFill/>
              <a:miter lim="800000"/>
              <a:headEnd/>
              <a:tailEnd/>
            </a:ln>
          </p:spPr>
          <p:txBody>
            <a:bodyPr/>
            <a:lstStyle/>
            <a:p>
              <a:endParaRPr lang="en-GB"/>
            </a:p>
          </p:txBody>
        </p:sp>
        <p:sp>
          <p:nvSpPr>
            <p:cNvPr id="54532" name="Rectangle 260"/>
            <p:cNvSpPr>
              <a:spLocks noChangeArrowheads="1"/>
            </p:cNvSpPr>
            <p:nvPr/>
          </p:nvSpPr>
          <p:spPr bwMode="auto">
            <a:xfrm>
              <a:off x="4270" y="2077"/>
              <a:ext cx="13" cy="928"/>
            </a:xfrm>
            <a:prstGeom prst="rect">
              <a:avLst/>
            </a:prstGeom>
            <a:solidFill>
              <a:srgbClr val="007054"/>
            </a:solidFill>
            <a:ln w="9525">
              <a:noFill/>
              <a:miter lim="800000"/>
              <a:headEnd/>
              <a:tailEnd/>
            </a:ln>
          </p:spPr>
          <p:txBody>
            <a:bodyPr/>
            <a:lstStyle/>
            <a:p>
              <a:endParaRPr lang="en-GB"/>
            </a:p>
          </p:txBody>
        </p:sp>
        <p:sp>
          <p:nvSpPr>
            <p:cNvPr id="54533" name="Rectangle 261"/>
            <p:cNvSpPr>
              <a:spLocks noChangeArrowheads="1"/>
            </p:cNvSpPr>
            <p:nvPr/>
          </p:nvSpPr>
          <p:spPr bwMode="auto">
            <a:xfrm>
              <a:off x="4283" y="2077"/>
              <a:ext cx="13" cy="928"/>
            </a:xfrm>
            <a:prstGeom prst="rect">
              <a:avLst/>
            </a:prstGeom>
            <a:solidFill>
              <a:srgbClr val="007759"/>
            </a:solidFill>
            <a:ln w="9525">
              <a:noFill/>
              <a:miter lim="800000"/>
              <a:headEnd/>
              <a:tailEnd/>
            </a:ln>
          </p:spPr>
          <p:txBody>
            <a:bodyPr/>
            <a:lstStyle/>
            <a:p>
              <a:endParaRPr lang="en-GB"/>
            </a:p>
          </p:txBody>
        </p:sp>
        <p:sp>
          <p:nvSpPr>
            <p:cNvPr id="54534" name="Rectangle 262"/>
            <p:cNvSpPr>
              <a:spLocks noChangeArrowheads="1"/>
            </p:cNvSpPr>
            <p:nvPr/>
          </p:nvSpPr>
          <p:spPr bwMode="auto">
            <a:xfrm>
              <a:off x="4296" y="2077"/>
              <a:ext cx="7" cy="928"/>
            </a:xfrm>
            <a:prstGeom prst="rect">
              <a:avLst/>
            </a:prstGeom>
            <a:solidFill>
              <a:srgbClr val="007D5E"/>
            </a:solidFill>
            <a:ln w="9525">
              <a:noFill/>
              <a:miter lim="800000"/>
              <a:headEnd/>
              <a:tailEnd/>
            </a:ln>
          </p:spPr>
          <p:txBody>
            <a:bodyPr/>
            <a:lstStyle/>
            <a:p>
              <a:endParaRPr lang="en-GB"/>
            </a:p>
          </p:txBody>
        </p:sp>
        <p:sp>
          <p:nvSpPr>
            <p:cNvPr id="54535" name="Rectangle 263"/>
            <p:cNvSpPr>
              <a:spLocks noChangeArrowheads="1"/>
            </p:cNvSpPr>
            <p:nvPr/>
          </p:nvSpPr>
          <p:spPr bwMode="auto">
            <a:xfrm>
              <a:off x="4303" y="2077"/>
              <a:ext cx="13" cy="928"/>
            </a:xfrm>
            <a:prstGeom prst="rect">
              <a:avLst/>
            </a:prstGeom>
            <a:solidFill>
              <a:srgbClr val="008362"/>
            </a:solidFill>
            <a:ln w="9525">
              <a:noFill/>
              <a:miter lim="800000"/>
              <a:headEnd/>
              <a:tailEnd/>
            </a:ln>
          </p:spPr>
          <p:txBody>
            <a:bodyPr/>
            <a:lstStyle/>
            <a:p>
              <a:endParaRPr lang="en-GB"/>
            </a:p>
          </p:txBody>
        </p:sp>
        <p:sp>
          <p:nvSpPr>
            <p:cNvPr id="54536" name="Rectangle 264"/>
            <p:cNvSpPr>
              <a:spLocks noChangeArrowheads="1"/>
            </p:cNvSpPr>
            <p:nvPr/>
          </p:nvSpPr>
          <p:spPr bwMode="auto">
            <a:xfrm>
              <a:off x="4316" y="2077"/>
              <a:ext cx="13" cy="928"/>
            </a:xfrm>
            <a:prstGeom prst="rect">
              <a:avLst/>
            </a:prstGeom>
            <a:solidFill>
              <a:srgbClr val="008C69"/>
            </a:solidFill>
            <a:ln w="9525">
              <a:noFill/>
              <a:miter lim="800000"/>
              <a:headEnd/>
              <a:tailEnd/>
            </a:ln>
          </p:spPr>
          <p:txBody>
            <a:bodyPr/>
            <a:lstStyle/>
            <a:p>
              <a:endParaRPr lang="en-GB"/>
            </a:p>
          </p:txBody>
        </p:sp>
        <p:sp>
          <p:nvSpPr>
            <p:cNvPr id="54537" name="Rectangle 265"/>
            <p:cNvSpPr>
              <a:spLocks noChangeArrowheads="1"/>
            </p:cNvSpPr>
            <p:nvPr/>
          </p:nvSpPr>
          <p:spPr bwMode="auto">
            <a:xfrm>
              <a:off x="4329" y="2077"/>
              <a:ext cx="13" cy="928"/>
            </a:xfrm>
            <a:prstGeom prst="rect">
              <a:avLst/>
            </a:prstGeom>
            <a:solidFill>
              <a:srgbClr val="00946F"/>
            </a:solidFill>
            <a:ln w="9525">
              <a:noFill/>
              <a:miter lim="800000"/>
              <a:headEnd/>
              <a:tailEnd/>
            </a:ln>
          </p:spPr>
          <p:txBody>
            <a:bodyPr/>
            <a:lstStyle/>
            <a:p>
              <a:endParaRPr lang="en-GB"/>
            </a:p>
          </p:txBody>
        </p:sp>
        <p:sp>
          <p:nvSpPr>
            <p:cNvPr id="54538" name="Rectangle 266"/>
            <p:cNvSpPr>
              <a:spLocks noChangeArrowheads="1"/>
            </p:cNvSpPr>
            <p:nvPr/>
          </p:nvSpPr>
          <p:spPr bwMode="auto">
            <a:xfrm>
              <a:off x="4342" y="2077"/>
              <a:ext cx="6" cy="928"/>
            </a:xfrm>
            <a:prstGeom prst="rect">
              <a:avLst/>
            </a:prstGeom>
            <a:solidFill>
              <a:srgbClr val="009B74"/>
            </a:solidFill>
            <a:ln w="9525">
              <a:noFill/>
              <a:miter lim="800000"/>
              <a:headEnd/>
              <a:tailEnd/>
            </a:ln>
          </p:spPr>
          <p:txBody>
            <a:bodyPr/>
            <a:lstStyle/>
            <a:p>
              <a:endParaRPr lang="en-GB"/>
            </a:p>
          </p:txBody>
        </p:sp>
        <p:sp>
          <p:nvSpPr>
            <p:cNvPr id="54539" name="Rectangle 267"/>
            <p:cNvSpPr>
              <a:spLocks noChangeArrowheads="1"/>
            </p:cNvSpPr>
            <p:nvPr/>
          </p:nvSpPr>
          <p:spPr bwMode="auto">
            <a:xfrm>
              <a:off x="4348" y="2077"/>
              <a:ext cx="13" cy="928"/>
            </a:xfrm>
            <a:prstGeom prst="rect">
              <a:avLst/>
            </a:prstGeom>
            <a:solidFill>
              <a:srgbClr val="00A179"/>
            </a:solidFill>
            <a:ln w="9525">
              <a:noFill/>
              <a:miter lim="800000"/>
              <a:headEnd/>
              <a:tailEnd/>
            </a:ln>
          </p:spPr>
          <p:txBody>
            <a:bodyPr/>
            <a:lstStyle/>
            <a:p>
              <a:endParaRPr lang="en-GB"/>
            </a:p>
          </p:txBody>
        </p:sp>
        <p:sp>
          <p:nvSpPr>
            <p:cNvPr id="54540" name="Rectangle 268"/>
            <p:cNvSpPr>
              <a:spLocks noChangeArrowheads="1"/>
            </p:cNvSpPr>
            <p:nvPr/>
          </p:nvSpPr>
          <p:spPr bwMode="auto">
            <a:xfrm>
              <a:off x="4361" y="2077"/>
              <a:ext cx="13" cy="928"/>
            </a:xfrm>
            <a:prstGeom prst="rect">
              <a:avLst/>
            </a:prstGeom>
            <a:solidFill>
              <a:srgbClr val="00AA7F"/>
            </a:solidFill>
            <a:ln w="9525">
              <a:noFill/>
              <a:miter lim="800000"/>
              <a:headEnd/>
              <a:tailEnd/>
            </a:ln>
          </p:spPr>
          <p:txBody>
            <a:bodyPr/>
            <a:lstStyle/>
            <a:p>
              <a:endParaRPr lang="en-GB"/>
            </a:p>
          </p:txBody>
        </p:sp>
        <p:sp>
          <p:nvSpPr>
            <p:cNvPr id="54541" name="Rectangle 269"/>
            <p:cNvSpPr>
              <a:spLocks noChangeArrowheads="1"/>
            </p:cNvSpPr>
            <p:nvPr/>
          </p:nvSpPr>
          <p:spPr bwMode="auto">
            <a:xfrm>
              <a:off x="4374" y="2077"/>
              <a:ext cx="6" cy="928"/>
            </a:xfrm>
            <a:prstGeom prst="rect">
              <a:avLst/>
            </a:prstGeom>
            <a:solidFill>
              <a:srgbClr val="00AF83"/>
            </a:solidFill>
            <a:ln w="9525">
              <a:noFill/>
              <a:miter lim="800000"/>
              <a:headEnd/>
              <a:tailEnd/>
            </a:ln>
          </p:spPr>
          <p:txBody>
            <a:bodyPr/>
            <a:lstStyle/>
            <a:p>
              <a:endParaRPr lang="en-GB"/>
            </a:p>
          </p:txBody>
        </p:sp>
        <p:sp>
          <p:nvSpPr>
            <p:cNvPr id="54542" name="Rectangle 270"/>
            <p:cNvSpPr>
              <a:spLocks noChangeArrowheads="1"/>
            </p:cNvSpPr>
            <p:nvPr/>
          </p:nvSpPr>
          <p:spPr bwMode="auto">
            <a:xfrm>
              <a:off x="4380" y="2077"/>
              <a:ext cx="13" cy="928"/>
            </a:xfrm>
            <a:prstGeom prst="rect">
              <a:avLst/>
            </a:prstGeom>
            <a:solidFill>
              <a:srgbClr val="00B487"/>
            </a:solidFill>
            <a:ln w="9525">
              <a:noFill/>
              <a:miter lim="800000"/>
              <a:headEnd/>
              <a:tailEnd/>
            </a:ln>
          </p:spPr>
          <p:txBody>
            <a:bodyPr/>
            <a:lstStyle/>
            <a:p>
              <a:endParaRPr lang="en-GB"/>
            </a:p>
          </p:txBody>
        </p:sp>
        <p:sp>
          <p:nvSpPr>
            <p:cNvPr id="54543" name="Rectangle 271"/>
            <p:cNvSpPr>
              <a:spLocks noChangeArrowheads="1"/>
            </p:cNvSpPr>
            <p:nvPr/>
          </p:nvSpPr>
          <p:spPr bwMode="auto">
            <a:xfrm>
              <a:off x="4393" y="2077"/>
              <a:ext cx="13" cy="928"/>
            </a:xfrm>
            <a:prstGeom prst="rect">
              <a:avLst/>
            </a:prstGeom>
            <a:solidFill>
              <a:srgbClr val="00BA8B"/>
            </a:solidFill>
            <a:ln w="9525">
              <a:noFill/>
              <a:miter lim="800000"/>
              <a:headEnd/>
              <a:tailEnd/>
            </a:ln>
          </p:spPr>
          <p:txBody>
            <a:bodyPr/>
            <a:lstStyle/>
            <a:p>
              <a:endParaRPr lang="en-GB"/>
            </a:p>
          </p:txBody>
        </p:sp>
        <p:sp>
          <p:nvSpPr>
            <p:cNvPr id="54544" name="Rectangle 272"/>
            <p:cNvSpPr>
              <a:spLocks noChangeArrowheads="1"/>
            </p:cNvSpPr>
            <p:nvPr/>
          </p:nvSpPr>
          <p:spPr bwMode="auto">
            <a:xfrm>
              <a:off x="4406" y="2077"/>
              <a:ext cx="7" cy="928"/>
            </a:xfrm>
            <a:prstGeom prst="rect">
              <a:avLst/>
            </a:prstGeom>
            <a:solidFill>
              <a:srgbClr val="00BE8E"/>
            </a:solidFill>
            <a:ln w="9525">
              <a:noFill/>
              <a:miter lim="800000"/>
              <a:headEnd/>
              <a:tailEnd/>
            </a:ln>
          </p:spPr>
          <p:txBody>
            <a:bodyPr/>
            <a:lstStyle/>
            <a:p>
              <a:endParaRPr lang="en-GB"/>
            </a:p>
          </p:txBody>
        </p:sp>
        <p:sp>
          <p:nvSpPr>
            <p:cNvPr id="54545" name="Rectangle 273"/>
            <p:cNvSpPr>
              <a:spLocks noChangeArrowheads="1"/>
            </p:cNvSpPr>
            <p:nvPr/>
          </p:nvSpPr>
          <p:spPr bwMode="auto">
            <a:xfrm>
              <a:off x="4413" y="2077"/>
              <a:ext cx="13" cy="928"/>
            </a:xfrm>
            <a:prstGeom prst="rect">
              <a:avLst/>
            </a:prstGeom>
            <a:solidFill>
              <a:srgbClr val="00C191"/>
            </a:solidFill>
            <a:ln w="9525">
              <a:noFill/>
              <a:miter lim="800000"/>
              <a:headEnd/>
              <a:tailEnd/>
            </a:ln>
          </p:spPr>
          <p:txBody>
            <a:bodyPr/>
            <a:lstStyle/>
            <a:p>
              <a:endParaRPr lang="en-GB"/>
            </a:p>
          </p:txBody>
        </p:sp>
        <p:sp>
          <p:nvSpPr>
            <p:cNvPr id="54546" name="Rectangle 274"/>
            <p:cNvSpPr>
              <a:spLocks noChangeArrowheads="1"/>
            </p:cNvSpPr>
            <p:nvPr/>
          </p:nvSpPr>
          <p:spPr bwMode="auto">
            <a:xfrm>
              <a:off x="4426" y="2077"/>
              <a:ext cx="13" cy="928"/>
            </a:xfrm>
            <a:prstGeom prst="rect">
              <a:avLst/>
            </a:prstGeom>
            <a:solidFill>
              <a:srgbClr val="00C593"/>
            </a:solidFill>
            <a:ln w="9525">
              <a:noFill/>
              <a:miter lim="800000"/>
              <a:headEnd/>
              <a:tailEnd/>
            </a:ln>
          </p:spPr>
          <p:txBody>
            <a:bodyPr/>
            <a:lstStyle/>
            <a:p>
              <a:endParaRPr lang="en-GB"/>
            </a:p>
          </p:txBody>
        </p:sp>
        <p:sp>
          <p:nvSpPr>
            <p:cNvPr id="54547" name="Rectangle 275"/>
            <p:cNvSpPr>
              <a:spLocks noChangeArrowheads="1"/>
            </p:cNvSpPr>
            <p:nvPr/>
          </p:nvSpPr>
          <p:spPr bwMode="auto">
            <a:xfrm>
              <a:off x="4439" y="2077"/>
              <a:ext cx="6" cy="928"/>
            </a:xfrm>
            <a:prstGeom prst="rect">
              <a:avLst/>
            </a:prstGeom>
            <a:solidFill>
              <a:srgbClr val="00C795"/>
            </a:solidFill>
            <a:ln w="9525">
              <a:noFill/>
              <a:miter lim="800000"/>
              <a:headEnd/>
              <a:tailEnd/>
            </a:ln>
          </p:spPr>
          <p:txBody>
            <a:bodyPr/>
            <a:lstStyle/>
            <a:p>
              <a:endParaRPr lang="en-GB"/>
            </a:p>
          </p:txBody>
        </p:sp>
        <p:sp>
          <p:nvSpPr>
            <p:cNvPr id="54548" name="Rectangle 276"/>
            <p:cNvSpPr>
              <a:spLocks noChangeArrowheads="1"/>
            </p:cNvSpPr>
            <p:nvPr/>
          </p:nvSpPr>
          <p:spPr bwMode="auto">
            <a:xfrm>
              <a:off x="4445" y="2077"/>
              <a:ext cx="13" cy="928"/>
            </a:xfrm>
            <a:prstGeom prst="rect">
              <a:avLst/>
            </a:prstGeom>
            <a:solidFill>
              <a:srgbClr val="00C896"/>
            </a:solidFill>
            <a:ln w="9525">
              <a:noFill/>
              <a:miter lim="800000"/>
              <a:headEnd/>
              <a:tailEnd/>
            </a:ln>
          </p:spPr>
          <p:txBody>
            <a:bodyPr/>
            <a:lstStyle/>
            <a:p>
              <a:endParaRPr lang="en-GB"/>
            </a:p>
          </p:txBody>
        </p:sp>
        <p:sp>
          <p:nvSpPr>
            <p:cNvPr id="54549" name="Rectangle 277"/>
            <p:cNvSpPr>
              <a:spLocks noChangeArrowheads="1"/>
            </p:cNvSpPr>
            <p:nvPr/>
          </p:nvSpPr>
          <p:spPr bwMode="auto">
            <a:xfrm>
              <a:off x="4458" y="2077"/>
              <a:ext cx="13" cy="928"/>
            </a:xfrm>
            <a:prstGeom prst="rect">
              <a:avLst/>
            </a:prstGeom>
            <a:solidFill>
              <a:srgbClr val="00CA97"/>
            </a:solidFill>
            <a:ln w="9525">
              <a:noFill/>
              <a:miter lim="800000"/>
              <a:headEnd/>
              <a:tailEnd/>
            </a:ln>
          </p:spPr>
          <p:txBody>
            <a:bodyPr/>
            <a:lstStyle/>
            <a:p>
              <a:endParaRPr lang="en-GB"/>
            </a:p>
          </p:txBody>
        </p:sp>
        <p:sp>
          <p:nvSpPr>
            <p:cNvPr id="54550" name="Rectangle 278"/>
            <p:cNvSpPr>
              <a:spLocks noChangeArrowheads="1"/>
            </p:cNvSpPr>
            <p:nvPr/>
          </p:nvSpPr>
          <p:spPr bwMode="auto">
            <a:xfrm>
              <a:off x="4471" y="2077"/>
              <a:ext cx="6" cy="928"/>
            </a:xfrm>
            <a:prstGeom prst="rect">
              <a:avLst/>
            </a:prstGeom>
            <a:solidFill>
              <a:srgbClr val="00CB98"/>
            </a:solidFill>
            <a:ln w="9525">
              <a:noFill/>
              <a:miter lim="800000"/>
              <a:headEnd/>
              <a:tailEnd/>
            </a:ln>
          </p:spPr>
          <p:txBody>
            <a:bodyPr/>
            <a:lstStyle/>
            <a:p>
              <a:endParaRPr lang="en-GB"/>
            </a:p>
          </p:txBody>
        </p:sp>
        <p:sp>
          <p:nvSpPr>
            <p:cNvPr id="54551" name="Rectangle 279"/>
            <p:cNvSpPr>
              <a:spLocks noChangeArrowheads="1"/>
            </p:cNvSpPr>
            <p:nvPr/>
          </p:nvSpPr>
          <p:spPr bwMode="auto">
            <a:xfrm>
              <a:off x="4477" y="2077"/>
              <a:ext cx="13" cy="928"/>
            </a:xfrm>
            <a:prstGeom prst="rect">
              <a:avLst/>
            </a:prstGeom>
            <a:solidFill>
              <a:srgbClr val="00CB98"/>
            </a:solidFill>
            <a:ln w="9525">
              <a:noFill/>
              <a:miter lim="800000"/>
              <a:headEnd/>
              <a:tailEnd/>
            </a:ln>
          </p:spPr>
          <p:txBody>
            <a:bodyPr/>
            <a:lstStyle/>
            <a:p>
              <a:endParaRPr lang="en-GB"/>
            </a:p>
          </p:txBody>
        </p:sp>
        <p:sp>
          <p:nvSpPr>
            <p:cNvPr id="54552" name="Rectangle 280"/>
            <p:cNvSpPr>
              <a:spLocks noChangeArrowheads="1"/>
            </p:cNvSpPr>
            <p:nvPr/>
          </p:nvSpPr>
          <p:spPr bwMode="auto">
            <a:xfrm>
              <a:off x="4490" y="2077"/>
              <a:ext cx="13" cy="928"/>
            </a:xfrm>
            <a:prstGeom prst="rect">
              <a:avLst/>
            </a:prstGeom>
            <a:solidFill>
              <a:srgbClr val="00CA97"/>
            </a:solidFill>
            <a:ln w="9525">
              <a:noFill/>
              <a:miter lim="800000"/>
              <a:headEnd/>
              <a:tailEnd/>
            </a:ln>
          </p:spPr>
          <p:txBody>
            <a:bodyPr/>
            <a:lstStyle/>
            <a:p>
              <a:endParaRPr lang="en-GB"/>
            </a:p>
          </p:txBody>
        </p:sp>
        <p:sp>
          <p:nvSpPr>
            <p:cNvPr id="54553" name="Rectangle 281"/>
            <p:cNvSpPr>
              <a:spLocks noChangeArrowheads="1"/>
            </p:cNvSpPr>
            <p:nvPr/>
          </p:nvSpPr>
          <p:spPr bwMode="auto">
            <a:xfrm>
              <a:off x="4503" y="2077"/>
              <a:ext cx="13" cy="928"/>
            </a:xfrm>
            <a:prstGeom prst="rect">
              <a:avLst/>
            </a:prstGeom>
            <a:solidFill>
              <a:srgbClr val="00C896"/>
            </a:solidFill>
            <a:ln w="9525">
              <a:noFill/>
              <a:miter lim="800000"/>
              <a:headEnd/>
              <a:tailEnd/>
            </a:ln>
          </p:spPr>
          <p:txBody>
            <a:bodyPr/>
            <a:lstStyle/>
            <a:p>
              <a:endParaRPr lang="en-GB"/>
            </a:p>
          </p:txBody>
        </p:sp>
        <p:sp>
          <p:nvSpPr>
            <p:cNvPr id="54554" name="Rectangle 282"/>
            <p:cNvSpPr>
              <a:spLocks noChangeArrowheads="1"/>
            </p:cNvSpPr>
            <p:nvPr/>
          </p:nvSpPr>
          <p:spPr bwMode="auto">
            <a:xfrm>
              <a:off x="4516" y="2077"/>
              <a:ext cx="7" cy="928"/>
            </a:xfrm>
            <a:prstGeom prst="rect">
              <a:avLst/>
            </a:prstGeom>
            <a:solidFill>
              <a:srgbClr val="00C795"/>
            </a:solidFill>
            <a:ln w="9525">
              <a:noFill/>
              <a:miter lim="800000"/>
              <a:headEnd/>
              <a:tailEnd/>
            </a:ln>
          </p:spPr>
          <p:txBody>
            <a:bodyPr/>
            <a:lstStyle/>
            <a:p>
              <a:endParaRPr lang="en-GB"/>
            </a:p>
          </p:txBody>
        </p:sp>
        <p:sp>
          <p:nvSpPr>
            <p:cNvPr id="54555" name="Rectangle 283"/>
            <p:cNvSpPr>
              <a:spLocks noChangeArrowheads="1"/>
            </p:cNvSpPr>
            <p:nvPr/>
          </p:nvSpPr>
          <p:spPr bwMode="auto">
            <a:xfrm>
              <a:off x="4523" y="2077"/>
              <a:ext cx="13" cy="928"/>
            </a:xfrm>
            <a:prstGeom prst="rect">
              <a:avLst/>
            </a:prstGeom>
            <a:solidFill>
              <a:srgbClr val="00C593"/>
            </a:solidFill>
            <a:ln w="9525">
              <a:noFill/>
              <a:miter lim="800000"/>
              <a:headEnd/>
              <a:tailEnd/>
            </a:ln>
          </p:spPr>
          <p:txBody>
            <a:bodyPr/>
            <a:lstStyle/>
            <a:p>
              <a:endParaRPr lang="en-GB"/>
            </a:p>
          </p:txBody>
        </p:sp>
        <p:sp>
          <p:nvSpPr>
            <p:cNvPr id="54556" name="Rectangle 284"/>
            <p:cNvSpPr>
              <a:spLocks noChangeArrowheads="1"/>
            </p:cNvSpPr>
            <p:nvPr/>
          </p:nvSpPr>
          <p:spPr bwMode="auto">
            <a:xfrm>
              <a:off x="4536" y="2077"/>
              <a:ext cx="13" cy="928"/>
            </a:xfrm>
            <a:prstGeom prst="rect">
              <a:avLst/>
            </a:prstGeom>
            <a:solidFill>
              <a:srgbClr val="00C191"/>
            </a:solidFill>
            <a:ln w="9525">
              <a:noFill/>
              <a:miter lim="800000"/>
              <a:headEnd/>
              <a:tailEnd/>
            </a:ln>
          </p:spPr>
          <p:txBody>
            <a:bodyPr/>
            <a:lstStyle/>
            <a:p>
              <a:endParaRPr lang="en-GB"/>
            </a:p>
          </p:txBody>
        </p:sp>
        <p:sp>
          <p:nvSpPr>
            <p:cNvPr id="54557" name="Rectangle 285"/>
            <p:cNvSpPr>
              <a:spLocks noChangeArrowheads="1"/>
            </p:cNvSpPr>
            <p:nvPr/>
          </p:nvSpPr>
          <p:spPr bwMode="auto">
            <a:xfrm>
              <a:off x="4549" y="2077"/>
              <a:ext cx="6" cy="928"/>
            </a:xfrm>
            <a:prstGeom prst="rect">
              <a:avLst/>
            </a:prstGeom>
            <a:solidFill>
              <a:srgbClr val="00BE8E"/>
            </a:solidFill>
            <a:ln w="9525">
              <a:noFill/>
              <a:miter lim="800000"/>
              <a:headEnd/>
              <a:tailEnd/>
            </a:ln>
          </p:spPr>
          <p:txBody>
            <a:bodyPr/>
            <a:lstStyle/>
            <a:p>
              <a:endParaRPr lang="en-GB"/>
            </a:p>
          </p:txBody>
        </p:sp>
        <p:sp>
          <p:nvSpPr>
            <p:cNvPr id="54558" name="Rectangle 286"/>
            <p:cNvSpPr>
              <a:spLocks noChangeArrowheads="1"/>
            </p:cNvSpPr>
            <p:nvPr/>
          </p:nvSpPr>
          <p:spPr bwMode="auto">
            <a:xfrm>
              <a:off x="4555" y="2077"/>
              <a:ext cx="13" cy="928"/>
            </a:xfrm>
            <a:prstGeom prst="rect">
              <a:avLst/>
            </a:prstGeom>
            <a:solidFill>
              <a:srgbClr val="00BA8B"/>
            </a:solidFill>
            <a:ln w="9525">
              <a:noFill/>
              <a:miter lim="800000"/>
              <a:headEnd/>
              <a:tailEnd/>
            </a:ln>
          </p:spPr>
          <p:txBody>
            <a:bodyPr/>
            <a:lstStyle/>
            <a:p>
              <a:endParaRPr lang="en-GB"/>
            </a:p>
          </p:txBody>
        </p:sp>
        <p:sp>
          <p:nvSpPr>
            <p:cNvPr id="54559" name="Rectangle 287"/>
            <p:cNvSpPr>
              <a:spLocks noChangeArrowheads="1"/>
            </p:cNvSpPr>
            <p:nvPr/>
          </p:nvSpPr>
          <p:spPr bwMode="auto">
            <a:xfrm>
              <a:off x="4568" y="2077"/>
              <a:ext cx="13" cy="928"/>
            </a:xfrm>
            <a:prstGeom prst="rect">
              <a:avLst/>
            </a:prstGeom>
            <a:solidFill>
              <a:srgbClr val="00B487"/>
            </a:solidFill>
            <a:ln w="9525">
              <a:noFill/>
              <a:miter lim="800000"/>
              <a:headEnd/>
              <a:tailEnd/>
            </a:ln>
          </p:spPr>
          <p:txBody>
            <a:bodyPr/>
            <a:lstStyle/>
            <a:p>
              <a:endParaRPr lang="en-GB"/>
            </a:p>
          </p:txBody>
        </p:sp>
        <p:sp>
          <p:nvSpPr>
            <p:cNvPr id="54560" name="Rectangle 288"/>
            <p:cNvSpPr>
              <a:spLocks noChangeArrowheads="1"/>
            </p:cNvSpPr>
            <p:nvPr/>
          </p:nvSpPr>
          <p:spPr bwMode="auto">
            <a:xfrm>
              <a:off x="4581" y="2077"/>
              <a:ext cx="6" cy="928"/>
            </a:xfrm>
            <a:prstGeom prst="rect">
              <a:avLst/>
            </a:prstGeom>
            <a:solidFill>
              <a:srgbClr val="00AF83"/>
            </a:solidFill>
            <a:ln w="9525">
              <a:noFill/>
              <a:miter lim="800000"/>
              <a:headEnd/>
              <a:tailEnd/>
            </a:ln>
          </p:spPr>
          <p:txBody>
            <a:bodyPr/>
            <a:lstStyle/>
            <a:p>
              <a:endParaRPr lang="en-GB"/>
            </a:p>
          </p:txBody>
        </p:sp>
        <p:sp>
          <p:nvSpPr>
            <p:cNvPr id="54561" name="Rectangle 289"/>
            <p:cNvSpPr>
              <a:spLocks noChangeArrowheads="1"/>
            </p:cNvSpPr>
            <p:nvPr/>
          </p:nvSpPr>
          <p:spPr bwMode="auto">
            <a:xfrm>
              <a:off x="4587" y="2077"/>
              <a:ext cx="13" cy="928"/>
            </a:xfrm>
            <a:prstGeom prst="rect">
              <a:avLst/>
            </a:prstGeom>
            <a:solidFill>
              <a:srgbClr val="00AA7F"/>
            </a:solidFill>
            <a:ln w="9525">
              <a:noFill/>
              <a:miter lim="800000"/>
              <a:headEnd/>
              <a:tailEnd/>
            </a:ln>
          </p:spPr>
          <p:txBody>
            <a:bodyPr/>
            <a:lstStyle/>
            <a:p>
              <a:endParaRPr lang="en-GB"/>
            </a:p>
          </p:txBody>
        </p:sp>
        <p:sp>
          <p:nvSpPr>
            <p:cNvPr id="54562" name="Rectangle 290"/>
            <p:cNvSpPr>
              <a:spLocks noChangeArrowheads="1"/>
            </p:cNvSpPr>
            <p:nvPr/>
          </p:nvSpPr>
          <p:spPr bwMode="auto">
            <a:xfrm>
              <a:off x="4600" y="2077"/>
              <a:ext cx="13" cy="928"/>
            </a:xfrm>
            <a:prstGeom prst="rect">
              <a:avLst/>
            </a:prstGeom>
            <a:solidFill>
              <a:srgbClr val="00A179"/>
            </a:solidFill>
            <a:ln w="9525">
              <a:noFill/>
              <a:miter lim="800000"/>
              <a:headEnd/>
              <a:tailEnd/>
            </a:ln>
          </p:spPr>
          <p:txBody>
            <a:bodyPr/>
            <a:lstStyle/>
            <a:p>
              <a:endParaRPr lang="en-GB"/>
            </a:p>
          </p:txBody>
        </p:sp>
        <p:sp>
          <p:nvSpPr>
            <p:cNvPr id="54563" name="Rectangle 291"/>
            <p:cNvSpPr>
              <a:spLocks noChangeArrowheads="1"/>
            </p:cNvSpPr>
            <p:nvPr/>
          </p:nvSpPr>
          <p:spPr bwMode="auto">
            <a:xfrm>
              <a:off x="4613" y="2077"/>
              <a:ext cx="7" cy="928"/>
            </a:xfrm>
            <a:prstGeom prst="rect">
              <a:avLst/>
            </a:prstGeom>
            <a:solidFill>
              <a:srgbClr val="009B74"/>
            </a:solidFill>
            <a:ln w="9525">
              <a:noFill/>
              <a:miter lim="800000"/>
              <a:headEnd/>
              <a:tailEnd/>
            </a:ln>
          </p:spPr>
          <p:txBody>
            <a:bodyPr/>
            <a:lstStyle/>
            <a:p>
              <a:endParaRPr lang="en-GB"/>
            </a:p>
          </p:txBody>
        </p:sp>
        <p:sp>
          <p:nvSpPr>
            <p:cNvPr id="54564" name="Rectangle 292"/>
            <p:cNvSpPr>
              <a:spLocks noChangeArrowheads="1"/>
            </p:cNvSpPr>
            <p:nvPr/>
          </p:nvSpPr>
          <p:spPr bwMode="auto">
            <a:xfrm>
              <a:off x="4620" y="2077"/>
              <a:ext cx="13" cy="928"/>
            </a:xfrm>
            <a:prstGeom prst="rect">
              <a:avLst/>
            </a:prstGeom>
            <a:solidFill>
              <a:srgbClr val="00946F"/>
            </a:solidFill>
            <a:ln w="9525">
              <a:noFill/>
              <a:miter lim="800000"/>
              <a:headEnd/>
              <a:tailEnd/>
            </a:ln>
          </p:spPr>
          <p:txBody>
            <a:bodyPr/>
            <a:lstStyle/>
            <a:p>
              <a:endParaRPr lang="en-GB"/>
            </a:p>
          </p:txBody>
        </p:sp>
        <p:sp>
          <p:nvSpPr>
            <p:cNvPr id="54565" name="Rectangle 293"/>
            <p:cNvSpPr>
              <a:spLocks noChangeArrowheads="1"/>
            </p:cNvSpPr>
            <p:nvPr/>
          </p:nvSpPr>
          <p:spPr bwMode="auto">
            <a:xfrm>
              <a:off x="4633" y="2077"/>
              <a:ext cx="13" cy="928"/>
            </a:xfrm>
            <a:prstGeom prst="rect">
              <a:avLst/>
            </a:prstGeom>
            <a:solidFill>
              <a:srgbClr val="008C69"/>
            </a:solidFill>
            <a:ln w="9525">
              <a:noFill/>
              <a:miter lim="800000"/>
              <a:headEnd/>
              <a:tailEnd/>
            </a:ln>
          </p:spPr>
          <p:txBody>
            <a:bodyPr/>
            <a:lstStyle/>
            <a:p>
              <a:endParaRPr lang="en-GB"/>
            </a:p>
          </p:txBody>
        </p:sp>
        <p:sp>
          <p:nvSpPr>
            <p:cNvPr id="54566" name="Rectangle 294"/>
            <p:cNvSpPr>
              <a:spLocks noChangeArrowheads="1"/>
            </p:cNvSpPr>
            <p:nvPr/>
          </p:nvSpPr>
          <p:spPr bwMode="auto">
            <a:xfrm>
              <a:off x="4646" y="2077"/>
              <a:ext cx="6" cy="928"/>
            </a:xfrm>
            <a:prstGeom prst="rect">
              <a:avLst/>
            </a:prstGeom>
            <a:solidFill>
              <a:srgbClr val="008564"/>
            </a:solidFill>
            <a:ln w="9525">
              <a:noFill/>
              <a:miter lim="800000"/>
              <a:headEnd/>
              <a:tailEnd/>
            </a:ln>
          </p:spPr>
          <p:txBody>
            <a:bodyPr/>
            <a:lstStyle/>
            <a:p>
              <a:endParaRPr lang="en-GB"/>
            </a:p>
          </p:txBody>
        </p:sp>
        <p:sp>
          <p:nvSpPr>
            <p:cNvPr id="54567" name="Rectangle 295"/>
            <p:cNvSpPr>
              <a:spLocks noChangeArrowheads="1"/>
            </p:cNvSpPr>
            <p:nvPr/>
          </p:nvSpPr>
          <p:spPr bwMode="auto">
            <a:xfrm>
              <a:off x="4652" y="2077"/>
              <a:ext cx="13" cy="928"/>
            </a:xfrm>
            <a:prstGeom prst="rect">
              <a:avLst/>
            </a:prstGeom>
            <a:solidFill>
              <a:srgbClr val="007F5F"/>
            </a:solidFill>
            <a:ln w="9525">
              <a:noFill/>
              <a:miter lim="800000"/>
              <a:headEnd/>
              <a:tailEnd/>
            </a:ln>
          </p:spPr>
          <p:txBody>
            <a:bodyPr/>
            <a:lstStyle/>
            <a:p>
              <a:endParaRPr lang="en-GB"/>
            </a:p>
          </p:txBody>
        </p:sp>
        <p:sp>
          <p:nvSpPr>
            <p:cNvPr id="54568" name="Rectangle 296"/>
            <p:cNvSpPr>
              <a:spLocks noChangeArrowheads="1"/>
            </p:cNvSpPr>
            <p:nvPr/>
          </p:nvSpPr>
          <p:spPr bwMode="auto">
            <a:xfrm>
              <a:off x="4665" y="2077"/>
              <a:ext cx="13" cy="928"/>
            </a:xfrm>
            <a:prstGeom prst="rect">
              <a:avLst/>
            </a:prstGeom>
            <a:solidFill>
              <a:srgbClr val="007759"/>
            </a:solidFill>
            <a:ln w="9525">
              <a:noFill/>
              <a:miter lim="800000"/>
              <a:headEnd/>
              <a:tailEnd/>
            </a:ln>
          </p:spPr>
          <p:txBody>
            <a:bodyPr/>
            <a:lstStyle/>
            <a:p>
              <a:endParaRPr lang="en-GB"/>
            </a:p>
          </p:txBody>
        </p:sp>
        <p:sp>
          <p:nvSpPr>
            <p:cNvPr id="54569" name="Rectangle 297"/>
            <p:cNvSpPr>
              <a:spLocks noChangeArrowheads="1"/>
            </p:cNvSpPr>
            <p:nvPr/>
          </p:nvSpPr>
          <p:spPr bwMode="auto">
            <a:xfrm>
              <a:off x="4678" y="2077"/>
              <a:ext cx="13" cy="928"/>
            </a:xfrm>
            <a:prstGeom prst="rect">
              <a:avLst/>
            </a:prstGeom>
            <a:solidFill>
              <a:srgbClr val="007054"/>
            </a:solidFill>
            <a:ln w="9525">
              <a:noFill/>
              <a:miter lim="800000"/>
              <a:headEnd/>
              <a:tailEnd/>
            </a:ln>
          </p:spPr>
          <p:txBody>
            <a:bodyPr/>
            <a:lstStyle/>
            <a:p>
              <a:endParaRPr lang="en-GB"/>
            </a:p>
          </p:txBody>
        </p:sp>
        <p:sp>
          <p:nvSpPr>
            <p:cNvPr id="54570" name="Rectangle 298"/>
            <p:cNvSpPr>
              <a:spLocks noChangeArrowheads="1"/>
            </p:cNvSpPr>
            <p:nvPr/>
          </p:nvSpPr>
          <p:spPr bwMode="auto">
            <a:xfrm>
              <a:off x="4691" y="2077"/>
              <a:ext cx="6" cy="928"/>
            </a:xfrm>
            <a:prstGeom prst="rect">
              <a:avLst/>
            </a:prstGeom>
            <a:solidFill>
              <a:srgbClr val="006B51"/>
            </a:solidFill>
            <a:ln w="9525">
              <a:noFill/>
              <a:miter lim="800000"/>
              <a:headEnd/>
              <a:tailEnd/>
            </a:ln>
          </p:spPr>
          <p:txBody>
            <a:bodyPr/>
            <a:lstStyle/>
            <a:p>
              <a:endParaRPr lang="en-GB"/>
            </a:p>
          </p:txBody>
        </p:sp>
        <p:sp>
          <p:nvSpPr>
            <p:cNvPr id="54571" name="Rectangle 299"/>
            <p:cNvSpPr>
              <a:spLocks noChangeArrowheads="1"/>
            </p:cNvSpPr>
            <p:nvPr/>
          </p:nvSpPr>
          <p:spPr bwMode="auto">
            <a:xfrm>
              <a:off x="4697" y="2077"/>
              <a:ext cx="13" cy="928"/>
            </a:xfrm>
            <a:prstGeom prst="rect">
              <a:avLst/>
            </a:prstGeom>
            <a:solidFill>
              <a:srgbClr val="00674E"/>
            </a:solidFill>
            <a:ln w="9525">
              <a:noFill/>
              <a:miter lim="800000"/>
              <a:headEnd/>
              <a:tailEnd/>
            </a:ln>
          </p:spPr>
          <p:txBody>
            <a:bodyPr/>
            <a:lstStyle/>
            <a:p>
              <a:endParaRPr lang="en-GB"/>
            </a:p>
          </p:txBody>
        </p:sp>
        <p:sp>
          <p:nvSpPr>
            <p:cNvPr id="54572" name="Rectangle 300"/>
            <p:cNvSpPr>
              <a:spLocks noChangeArrowheads="1"/>
            </p:cNvSpPr>
            <p:nvPr/>
          </p:nvSpPr>
          <p:spPr bwMode="auto">
            <a:xfrm>
              <a:off x="4710" y="2077"/>
              <a:ext cx="13" cy="928"/>
            </a:xfrm>
            <a:prstGeom prst="rect">
              <a:avLst/>
            </a:prstGeom>
            <a:solidFill>
              <a:srgbClr val="00634B"/>
            </a:solidFill>
            <a:ln w="9525">
              <a:noFill/>
              <a:miter lim="800000"/>
              <a:headEnd/>
              <a:tailEnd/>
            </a:ln>
          </p:spPr>
          <p:txBody>
            <a:bodyPr/>
            <a:lstStyle/>
            <a:p>
              <a:endParaRPr lang="en-GB"/>
            </a:p>
          </p:txBody>
        </p:sp>
        <p:sp>
          <p:nvSpPr>
            <p:cNvPr id="54573" name="Rectangle 301"/>
            <p:cNvSpPr>
              <a:spLocks noChangeArrowheads="1"/>
            </p:cNvSpPr>
            <p:nvPr/>
          </p:nvSpPr>
          <p:spPr bwMode="auto">
            <a:xfrm>
              <a:off x="4723" y="2077"/>
              <a:ext cx="7" cy="928"/>
            </a:xfrm>
            <a:prstGeom prst="rect">
              <a:avLst/>
            </a:prstGeom>
            <a:solidFill>
              <a:srgbClr val="006049"/>
            </a:solidFill>
            <a:ln w="9525">
              <a:noFill/>
              <a:miter lim="800000"/>
              <a:headEnd/>
              <a:tailEnd/>
            </a:ln>
          </p:spPr>
          <p:txBody>
            <a:bodyPr/>
            <a:lstStyle/>
            <a:p>
              <a:endParaRPr lang="en-GB"/>
            </a:p>
          </p:txBody>
        </p:sp>
        <p:sp>
          <p:nvSpPr>
            <p:cNvPr id="54574" name="Rectangle 302"/>
            <p:cNvSpPr>
              <a:spLocks noChangeArrowheads="1"/>
            </p:cNvSpPr>
            <p:nvPr/>
          </p:nvSpPr>
          <p:spPr bwMode="auto">
            <a:xfrm>
              <a:off x="4730" y="2077"/>
              <a:ext cx="13" cy="928"/>
            </a:xfrm>
            <a:prstGeom prst="rect">
              <a:avLst/>
            </a:prstGeom>
            <a:solidFill>
              <a:srgbClr val="005F47"/>
            </a:solidFill>
            <a:ln w="9525">
              <a:noFill/>
              <a:miter lim="800000"/>
              <a:headEnd/>
              <a:tailEnd/>
            </a:ln>
          </p:spPr>
          <p:txBody>
            <a:bodyPr/>
            <a:lstStyle/>
            <a:p>
              <a:endParaRPr lang="en-GB"/>
            </a:p>
          </p:txBody>
        </p:sp>
      </p:grpSp>
      <p:sp>
        <p:nvSpPr>
          <p:cNvPr id="54575" name="Rectangle 303"/>
          <p:cNvSpPr>
            <a:spLocks noChangeArrowheads="1"/>
          </p:cNvSpPr>
          <p:nvPr/>
        </p:nvSpPr>
        <p:spPr bwMode="auto">
          <a:xfrm>
            <a:off x="6697663" y="3297238"/>
            <a:ext cx="831850" cy="1473200"/>
          </a:xfrm>
          <a:prstGeom prst="rect">
            <a:avLst/>
          </a:prstGeom>
          <a:noFill/>
          <a:ln w="9525">
            <a:noFill/>
            <a:miter lim="800000"/>
            <a:headEnd/>
            <a:tailEnd/>
          </a:ln>
        </p:spPr>
        <p:txBody>
          <a:bodyPr/>
          <a:lstStyle/>
          <a:p>
            <a:endParaRPr lang="en-GB"/>
          </a:p>
        </p:txBody>
      </p:sp>
      <p:grpSp>
        <p:nvGrpSpPr>
          <p:cNvPr id="8" name="Group 304"/>
          <p:cNvGrpSpPr>
            <a:grpSpLocks/>
          </p:cNvGrpSpPr>
          <p:nvPr/>
        </p:nvGrpSpPr>
        <p:grpSpPr bwMode="auto">
          <a:xfrm>
            <a:off x="7693025" y="2309813"/>
            <a:ext cx="831850" cy="2460625"/>
            <a:chOff x="4846" y="1455"/>
            <a:chExt cx="524" cy="1550"/>
          </a:xfrm>
        </p:grpSpPr>
        <p:sp>
          <p:nvSpPr>
            <p:cNvPr id="54577" name="Rectangle 305"/>
            <p:cNvSpPr>
              <a:spLocks noChangeArrowheads="1"/>
            </p:cNvSpPr>
            <p:nvPr/>
          </p:nvSpPr>
          <p:spPr bwMode="auto">
            <a:xfrm>
              <a:off x="4846" y="1455"/>
              <a:ext cx="13" cy="1550"/>
            </a:xfrm>
            <a:prstGeom prst="rect">
              <a:avLst/>
            </a:prstGeom>
            <a:solidFill>
              <a:srgbClr val="005F47"/>
            </a:solidFill>
            <a:ln w="9525">
              <a:noFill/>
              <a:miter lim="800000"/>
              <a:headEnd/>
              <a:tailEnd/>
            </a:ln>
          </p:spPr>
          <p:txBody>
            <a:bodyPr/>
            <a:lstStyle/>
            <a:p>
              <a:endParaRPr lang="en-GB"/>
            </a:p>
          </p:txBody>
        </p:sp>
        <p:sp>
          <p:nvSpPr>
            <p:cNvPr id="54578" name="Rectangle 306"/>
            <p:cNvSpPr>
              <a:spLocks noChangeArrowheads="1"/>
            </p:cNvSpPr>
            <p:nvPr/>
          </p:nvSpPr>
          <p:spPr bwMode="auto">
            <a:xfrm>
              <a:off x="4859" y="1455"/>
              <a:ext cx="7" cy="1550"/>
            </a:xfrm>
            <a:prstGeom prst="rect">
              <a:avLst/>
            </a:prstGeom>
            <a:solidFill>
              <a:srgbClr val="006049"/>
            </a:solidFill>
            <a:ln w="9525">
              <a:noFill/>
              <a:miter lim="800000"/>
              <a:headEnd/>
              <a:tailEnd/>
            </a:ln>
          </p:spPr>
          <p:txBody>
            <a:bodyPr/>
            <a:lstStyle/>
            <a:p>
              <a:endParaRPr lang="en-GB"/>
            </a:p>
          </p:txBody>
        </p:sp>
        <p:sp>
          <p:nvSpPr>
            <p:cNvPr id="54579" name="Rectangle 307"/>
            <p:cNvSpPr>
              <a:spLocks noChangeArrowheads="1"/>
            </p:cNvSpPr>
            <p:nvPr/>
          </p:nvSpPr>
          <p:spPr bwMode="auto">
            <a:xfrm>
              <a:off x="4866" y="1455"/>
              <a:ext cx="13" cy="1550"/>
            </a:xfrm>
            <a:prstGeom prst="rect">
              <a:avLst/>
            </a:prstGeom>
            <a:solidFill>
              <a:srgbClr val="00634B"/>
            </a:solidFill>
            <a:ln w="9525">
              <a:noFill/>
              <a:miter lim="800000"/>
              <a:headEnd/>
              <a:tailEnd/>
            </a:ln>
          </p:spPr>
          <p:txBody>
            <a:bodyPr/>
            <a:lstStyle/>
            <a:p>
              <a:endParaRPr lang="en-GB"/>
            </a:p>
          </p:txBody>
        </p:sp>
        <p:sp>
          <p:nvSpPr>
            <p:cNvPr id="54580" name="Rectangle 308"/>
            <p:cNvSpPr>
              <a:spLocks noChangeArrowheads="1"/>
            </p:cNvSpPr>
            <p:nvPr/>
          </p:nvSpPr>
          <p:spPr bwMode="auto">
            <a:xfrm>
              <a:off x="4879" y="1455"/>
              <a:ext cx="12" cy="1550"/>
            </a:xfrm>
            <a:prstGeom prst="rect">
              <a:avLst/>
            </a:prstGeom>
            <a:solidFill>
              <a:srgbClr val="00674E"/>
            </a:solidFill>
            <a:ln w="9525">
              <a:noFill/>
              <a:miter lim="800000"/>
              <a:headEnd/>
              <a:tailEnd/>
            </a:ln>
          </p:spPr>
          <p:txBody>
            <a:bodyPr/>
            <a:lstStyle/>
            <a:p>
              <a:endParaRPr lang="en-GB"/>
            </a:p>
          </p:txBody>
        </p:sp>
        <p:sp>
          <p:nvSpPr>
            <p:cNvPr id="54581" name="Rectangle 309"/>
            <p:cNvSpPr>
              <a:spLocks noChangeArrowheads="1"/>
            </p:cNvSpPr>
            <p:nvPr/>
          </p:nvSpPr>
          <p:spPr bwMode="auto">
            <a:xfrm>
              <a:off x="4891" y="1455"/>
              <a:ext cx="7" cy="1550"/>
            </a:xfrm>
            <a:prstGeom prst="rect">
              <a:avLst/>
            </a:prstGeom>
            <a:solidFill>
              <a:srgbClr val="006B51"/>
            </a:solidFill>
            <a:ln w="9525">
              <a:noFill/>
              <a:miter lim="800000"/>
              <a:headEnd/>
              <a:tailEnd/>
            </a:ln>
          </p:spPr>
          <p:txBody>
            <a:bodyPr/>
            <a:lstStyle/>
            <a:p>
              <a:endParaRPr lang="en-GB"/>
            </a:p>
          </p:txBody>
        </p:sp>
        <p:sp>
          <p:nvSpPr>
            <p:cNvPr id="54582" name="Rectangle 310"/>
            <p:cNvSpPr>
              <a:spLocks noChangeArrowheads="1"/>
            </p:cNvSpPr>
            <p:nvPr/>
          </p:nvSpPr>
          <p:spPr bwMode="auto">
            <a:xfrm>
              <a:off x="4898" y="1455"/>
              <a:ext cx="13" cy="1550"/>
            </a:xfrm>
            <a:prstGeom prst="rect">
              <a:avLst/>
            </a:prstGeom>
            <a:solidFill>
              <a:srgbClr val="007054"/>
            </a:solidFill>
            <a:ln w="9525">
              <a:noFill/>
              <a:miter lim="800000"/>
              <a:headEnd/>
              <a:tailEnd/>
            </a:ln>
          </p:spPr>
          <p:txBody>
            <a:bodyPr/>
            <a:lstStyle/>
            <a:p>
              <a:endParaRPr lang="en-GB"/>
            </a:p>
          </p:txBody>
        </p:sp>
        <p:sp>
          <p:nvSpPr>
            <p:cNvPr id="54583" name="Rectangle 311"/>
            <p:cNvSpPr>
              <a:spLocks noChangeArrowheads="1"/>
            </p:cNvSpPr>
            <p:nvPr/>
          </p:nvSpPr>
          <p:spPr bwMode="auto">
            <a:xfrm>
              <a:off x="4911" y="1455"/>
              <a:ext cx="13" cy="1550"/>
            </a:xfrm>
            <a:prstGeom prst="rect">
              <a:avLst/>
            </a:prstGeom>
            <a:solidFill>
              <a:srgbClr val="007759"/>
            </a:solidFill>
            <a:ln w="9525">
              <a:noFill/>
              <a:miter lim="800000"/>
              <a:headEnd/>
              <a:tailEnd/>
            </a:ln>
          </p:spPr>
          <p:txBody>
            <a:bodyPr/>
            <a:lstStyle/>
            <a:p>
              <a:endParaRPr lang="en-GB"/>
            </a:p>
          </p:txBody>
        </p:sp>
        <p:sp>
          <p:nvSpPr>
            <p:cNvPr id="54584" name="Rectangle 312"/>
            <p:cNvSpPr>
              <a:spLocks noChangeArrowheads="1"/>
            </p:cNvSpPr>
            <p:nvPr/>
          </p:nvSpPr>
          <p:spPr bwMode="auto">
            <a:xfrm>
              <a:off x="4924" y="1455"/>
              <a:ext cx="6" cy="1550"/>
            </a:xfrm>
            <a:prstGeom prst="rect">
              <a:avLst/>
            </a:prstGeom>
            <a:solidFill>
              <a:srgbClr val="007D5E"/>
            </a:solidFill>
            <a:ln w="9525">
              <a:noFill/>
              <a:miter lim="800000"/>
              <a:headEnd/>
              <a:tailEnd/>
            </a:ln>
          </p:spPr>
          <p:txBody>
            <a:bodyPr/>
            <a:lstStyle/>
            <a:p>
              <a:endParaRPr lang="en-GB"/>
            </a:p>
          </p:txBody>
        </p:sp>
        <p:sp>
          <p:nvSpPr>
            <p:cNvPr id="54585" name="Rectangle 313"/>
            <p:cNvSpPr>
              <a:spLocks noChangeArrowheads="1"/>
            </p:cNvSpPr>
            <p:nvPr/>
          </p:nvSpPr>
          <p:spPr bwMode="auto">
            <a:xfrm>
              <a:off x="4930" y="1455"/>
              <a:ext cx="13" cy="1550"/>
            </a:xfrm>
            <a:prstGeom prst="rect">
              <a:avLst/>
            </a:prstGeom>
            <a:solidFill>
              <a:srgbClr val="008362"/>
            </a:solidFill>
            <a:ln w="9525">
              <a:noFill/>
              <a:miter lim="800000"/>
              <a:headEnd/>
              <a:tailEnd/>
            </a:ln>
          </p:spPr>
          <p:txBody>
            <a:bodyPr/>
            <a:lstStyle/>
            <a:p>
              <a:endParaRPr lang="en-GB"/>
            </a:p>
          </p:txBody>
        </p:sp>
        <p:sp>
          <p:nvSpPr>
            <p:cNvPr id="54586" name="Rectangle 314"/>
            <p:cNvSpPr>
              <a:spLocks noChangeArrowheads="1"/>
            </p:cNvSpPr>
            <p:nvPr/>
          </p:nvSpPr>
          <p:spPr bwMode="auto">
            <a:xfrm>
              <a:off x="4943" y="1455"/>
              <a:ext cx="13" cy="1550"/>
            </a:xfrm>
            <a:prstGeom prst="rect">
              <a:avLst/>
            </a:prstGeom>
            <a:solidFill>
              <a:srgbClr val="008C69"/>
            </a:solidFill>
            <a:ln w="9525">
              <a:noFill/>
              <a:miter lim="800000"/>
              <a:headEnd/>
              <a:tailEnd/>
            </a:ln>
          </p:spPr>
          <p:txBody>
            <a:bodyPr/>
            <a:lstStyle/>
            <a:p>
              <a:endParaRPr lang="en-GB"/>
            </a:p>
          </p:txBody>
        </p:sp>
        <p:sp>
          <p:nvSpPr>
            <p:cNvPr id="54587" name="Rectangle 315"/>
            <p:cNvSpPr>
              <a:spLocks noChangeArrowheads="1"/>
            </p:cNvSpPr>
            <p:nvPr/>
          </p:nvSpPr>
          <p:spPr bwMode="auto">
            <a:xfrm>
              <a:off x="4956" y="1455"/>
              <a:ext cx="13" cy="1550"/>
            </a:xfrm>
            <a:prstGeom prst="rect">
              <a:avLst/>
            </a:prstGeom>
            <a:solidFill>
              <a:srgbClr val="00946F"/>
            </a:solidFill>
            <a:ln w="9525">
              <a:noFill/>
              <a:miter lim="800000"/>
              <a:headEnd/>
              <a:tailEnd/>
            </a:ln>
          </p:spPr>
          <p:txBody>
            <a:bodyPr/>
            <a:lstStyle/>
            <a:p>
              <a:endParaRPr lang="en-GB"/>
            </a:p>
          </p:txBody>
        </p:sp>
        <p:sp>
          <p:nvSpPr>
            <p:cNvPr id="54588" name="Rectangle 316"/>
            <p:cNvSpPr>
              <a:spLocks noChangeArrowheads="1"/>
            </p:cNvSpPr>
            <p:nvPr/>
          </p:nvSpPr>
          <p:spPr bwMode="auto">
            <a:xfrm>
              <a:off x="4969" y="1455"/>
              <a:ext cx="7" cy="1550"/>
            </a:xfrm>
            <a:prstGeom prst="rect">
              <a:avLst/>
            </a:prstGeom>
            <a:solidFill>
              <a:srgbClr val="009B74"/>
            </a:solidFill>
            <a:ln w="9525">
              <a:noFill/>
              <a:miter lim="800000"/>
              <a:headEnd/>
              <a:tailEnd/>
            </a:ln>
          </p:spPr>
          <p:txBody>
            <a:bodyPr/>
            <a:lstStyle/>
            <a:p>
              <a:endParaRPr lang="en-GB"/>
            </a:p>
          </p:txBody>
        </p:sp>
        <p:sp>
          <p:nvSpPr>
            <p:cNvPr id="54589" name="Rectangle 317"/>
            <p:cNvSpPr>
              <a:spLocks noChangeArrowheads="1"/>
            </p:cNvSpPr>
            <p:nvPr/>
          </p:nvSpPr>
          <p:spPr bwMode="auto">
            <a:xfrm>
              <a:off x="4976" y="1455"/>
              <a:ext cx="13" cy="1550"/>
            </a:xfrm>
            <a:prstGeom prst="rect">
              <a:avLst/>
            </a:prstGeom>
            <a:solidFill>
              <a:srgbClr val="00A179"/>
            </a:solidFill>
            <a:ln w="9525">
              <a:noFill/>
              <a:miter lim="800000"/>
              <a:headEnd/>
              <a:tailEnd/>
            </a:ln>
          </p:spPr>
          <p:txBody>
            <a:bodyPr/>
            <a:lstStyle/>
            <a:p>
              <a:endParaRPr lang="en-GB"/>
            </a:p>
          </p:txBody>
        </p:sp>
        <p:sp>
          <p:nvSpPr>
            <p:cNvPr id="54590" name="Rectangle 318"/>
            <p:cNvSpPr>
              <a:spLocks noChangeArrowheads="1"/>
            </p:cNvSpPr>
            <p:nvPr/>
          </p:nvSpPr>
          <p:spPr bwMode="auto">
            <a:xfrm>
              <a:off x="4989" y="1455"/>
              <a:ext cx="12" cy="1550"/>
            </a:xfrm>
            <a:prstGeom prst="rect">
              <a:avLst/>
            </a:prstGeom>
            <a:solidFill>
              <a:srgbClr val="00AA7F"/>
            </a:solidFill>
            <a:ln w="9525">
              <a:noFill/>
              <a:miter lim="800000"/>
              <a:headEnd/>
              <a:tailEnd/>
            </a:ln>
          </p:spPr>
          <p:txBody>
            <a:bodyPr/>
            <a:lstStyle/>
            <a:p>
              <a:endParaRPr lang="en-GB"/>
            </a:p>
          </p:txBody>
        </p:sp>
        <p:sp>
          <p:nvSpPr>
            <p:cNvPr id="54591" name="Rectangle 319"/>
            <p:cNvSpPr>
              <a:spLocks noChangeArrowheads="1"/>
            </p:cNvSpPr>
            <p:nvPr/>
          </p:nvSpPr>
          <p:spPr bwMode="auto">
            <a:xfrm>
              <a:off x="5001" y="1455"/>
              <a:ext cx="7" cy="1550"/>
            </a:xfrm>
            <a:prstGeom prst="rect">
              <a:avLst/>
            </a:prstGeom>
            <a:solidFill>
              <a:srgbClr val="00AF83"/>
            </a:solidFill>
            <a:ln w="9525">
              <a:noFill/>
              <a:miter lim="800000"/>
              <a:headEnd/>
              <a:tailEnd/>
            </a:ln>
          </p:spPr>
          <p:txBody>
            <a:bodyPr/>
            <a:lstStyle/>
            <a:p>
              <a:endParaRPr lang="en-GB"/>
            </a:p>
          </p:txBody>
        </p:sp>
        <p:sp>
          <p:nvSpPr>
            <p:cNvPr id="54592" name="Rectangle 320"/>
            <p:cNvSpPr>
              <a:spLocks noChangeArrowheads="1"/>
            </p:cNvSpPr>
            <p:nvPr/>
          </p:nvSpPr>
          <p:spPr bwMode="auto">
            <a:xfrm>
              <a:off x="5008" y="1455"/>
              <a:ext cx="13" cy="1550"/>
            </a:xfrm>
            <a:prstGeom prst="rect">
              <a:avLst/>
            </a:prstGeom>
            <a:solidFill>
              <a:srgbClr val="00B487"/>
            </a:solidFill>
            <a:ln w="9525">
              <a:noFill/>
              <a:miter lim="800000"/>
              <a:headEnd/>
              <a:tailEnd/>
            </a:ln>
          </p:spPr>
          <p:txBody>
            <a:bodyPr/>
            <a:lstStyle/>
            <a:p>
              <a:endParaRPr lang="en-GB"/>
            </a:p>
          </p:txBody>
        </p:sp>
        <p:sp>
          <p:nvSpPr>
            <p:cNvPr id="54593" name="Rectangle 321"/>
            <p:cNvSpPr>
              <a:spLocks noChangeArrowheads="1"/>
            </p:cNvSpPr>
            <p:nvPr/>
          </p:nvSpPr>
          <p:spPr bwMode="auto">
            <a:xfrm>
              <a:off x="5021" y="1455"/>
              <a:ext cx="13" cy="1550"/>
            </a:xfrm>
            <a:prstGeom prst="rect">
              <a:avLst/>
            </a:prstGeom>
            <a:solidFill>
              <a:srgbClr val="00BA8B"/>
            </a:solidFill>
            <a:ln w="9525">
              <a:noFill/>
              <a:miter lim="800000"/>
              <a:headEnd/>
              <a:tailEnd/>
            </a:ln>
          </p:spPr>
          <p:txBody>
            <a:bodyPr/>
            <a:lstStyle/>
            <a:p>
              <a:endParaRPr lang="en-GB"/>
            </a:p>
          </p:txBody>
        </p:sp>
        <p:sp>
          <p:nvSpPr>
            <p:cNvPr id="54594" name="Rectangle 322"/>
            <p:cNvSpPr>
              <a:spLocks noChangeArrowheads="1"/>
            </p:cNvSpPr>
            <p:nvPr/>
          </p:nvSpPr>
          <p:spPr bwMode="auto">
            <a:xfrm>
              <a:off x="5034" y="1455"/>
              <a:ext cx="6" cy="1550"/>
            </a:xfrm>
            <a:prstGeom prst="rect">
              <a:avLst/>
            </a:prstGeom>
            <a:solidFill>
              <a:srgbClr val="00BE8E"/>
            </a:solidFill>
            <a:ln w="9525">
              <a:noFill/>
              <a:miter lim="800000"/>
              <a:headEnd/>
              <a:tailEnd/>
            </a:ln>
          </p:spPr>
          <p:txBody>
            <a:bodyPr/>
            <a:lstStyle/>
            <a:p>
              <a:endParaRPr lang="en-GB"/>
            </a:p>
          </p:txBody>
        </p:sp>
        <p:sp>
          <p:nvSpPr>
            <p:cNvPr id="54595" name="Rectangle 323"/>
            <p:cNvSpPr>
              <a:spLocks noChangeArrowheads="1"/>
            </p:cNvSpPr>
            <p:nvPr/>
          </p:nvSpPr>
          <p:spPr bwMode="auto">
            <a:xfrm>
              <a:off x="5040" y="1455"/>
              <a:ext cx="13" cy="1550"/>
            </a:xfrm>
            <a:prstGeom prst="rect">
              <a:avLst/>
            </a:prstGeom>
            <a:solidFill>
              <a:srgbClr val="00C191"/>
            </a:solidFill>
            <a:ln w="9525">
              <a:noFill/>
              <a:miter lim="800000"/>
              <a:headEnd/>
              <a:tailEnd/>
            </a:ln>
          </p:spPr>
          <p:txBody>
            <a:bodyPr/>
            <a:lstStyle/>
            <a:p>
              <a:endParaRPr lang="en-GB"/>
            </a:p>
          </p:txBody>
        </p:sp>
        <p:sp>
          <p:nvSpPr>
            <p:cNvPr id="54596" name="Rectangle 324"/>
            <p:cNvSpPr>
              <a:spLocks noChangeArrowheads="1"/>
            </p:cNvSpPr>
            <p:nvPr/>
          </p:nvSpPr>
          <p:spPr bwMode="auto">
            <a:xfrm>
              <a:off x="5053" y="1455"/>
              <a:ext cx="13" cy="1550"/>
            </a:xfrm>
            <a:prstGeom prst="rect">
              <a:avLst/>
            </a:prstGeom>
            <a:solidFill>
              <a:srgbClr val="00C593"/>
            </a:solidFill>
            <a:ln w="9525">
              <a:noFill/>
              <a:miter lim="800000"/>
              <a:headEnd/>
              <a:tailEnd/>
            </a:ln>
          </p:spPr>
          <p:txBody>
            <a:bodyPr/>
            <a:lstStyle/>
            <a:p>
              <a:endParaRPr lang="en-GB"/>
            </a:p>
          </p:txBody>
        </p:sp>
        <p:sp>
          <p:nvSpPr>
            <p:cNvPr id="54597" name="Rectangle 325"/>
            <p:cNvSpPr>
              <a:spLocks noChangeArrowheads="1"/>
            </p:cNvSpPr>
            <p:nvPr/>
          </p:nvSpPr>
          <p:spPr bwMode="auto">
            <a:xfrm>
              <a:off x="5066" y="1455"/>
              <a:ext cx="7" cy="1550"/>
            </a:xfrm>
            <a:prstGeom prst="rect">
              <a:avLst/>
            </a:prstGeom>
            <a:solidFill>
              <a:srgbClr val="00C795"/>
            </a:solidFill>
            <a:ln w="9525">
              <a:noFill/>
              <a:miter lim="800000"/>
              <a:headEnd/>
              <a:tailEnd/>
            </a:ln>
          </p:spPr>
          <p:txBody>
            <a:bodyPr/>
            <a:lstStyle/>
            <a:p>
              <a:endParaRPr lang="en-GB"/>
            </a:p>
          </p:txBody>
        </p:sp>
        <p:sp>
          <p:nvSpPr>
            <p:cNvPr id="54598" name="Rectangle 326"/>
            <p:cNvSpPr>
              <a:spLocks noChangeArrowheads="1"/>
            </p:cNvSpPr>
            <p:nvPr/>
          </p:nvSpPr>
          <p:spPr bwMode="auto">
            <a:xfrm>
              <a:off x="5073" y="1455"/>
              <a:ext cx="13" cy="1550"/>
            </a:xfrm>
            <a:prstGeom prst="rect">
              <a:avLst/>
            </a:prstGeom>
            <a:solidFill>
              <a:srgbClr val="00C896"/>
            </a:solidFill>
            <a:ln w="9525">
              <a:noFill/>
              <a:miter lim="800000"/>
              <a:headEnd/>
              <a:tailEnd/>
            </a:ln>
          </p:spPr>
          <p:txBody>
            <a:bodyPr/>
            <a:lstStyle/>
            <a:p>
              <a:endParaRPr lang="en-GB"/>
            </a:p>
          </p:txBody>
        </p:sp>
        <p:sp>
          <p:nvSpPr>
            <p:cNvPr id="54599" name="Rectangle 327"/>
            <p:cNvSpPr>
              <a:spLocks noChangeArrowheads="1"/>
            </p:cNvSpPr>
            <p:nvPr/>
          </p:nvSpPr>
          <p:spPr bwMode="auto">
            <a:xfrm>
              <a:off x="5086" y="1455"/>
              <a:ext cx="12" cy="1550"/>
            </a:xfrm>
            <a:prstGeom prst="rect">
              <a:avLst/>
            </a:prstGeom>
            <a:solidFill>
              <a:srgbClr val="00CA97"/>
            </a:solidFill>
            <a:ln w="9525">
              <a:noFill/>
              <a:miter lim="800000"/>
              <a:headEnd/>
              <a:tailEnd/>
            </a:ln>
          </p:spPr>
          <p:txBody>
            <a:bodyPr/>
            <a:lstStyle/>
            <a:p>
              <a:endParaRPr lang="en-GB"/>
            </a:p>
          </p:txBody>
        </p:sp>
        <p:sp>
          <p:nvSpPr>
            <p:cNvPr id="54600" name="Rectangle 328"/>
            <p:cNvSpPr>
              <a:spLocks noChangeArrowheads="1"/>
            </p:cNvSpPr>
            <p:nvPr/>
          </p:nvSpPr>
          <p:spPr bwMode="auto">
            <a:xfrm>
              <a:off x="5098" y="1455"/>
              <a:ext cx="7" cy="1550"/>
            </a:xfrm>
            <a:prstGeom prst="rect">
              <a:avLst/>
            </a:prstGeom>
            <a:solidFill>
              <a:srgbClr val="00CB98"/>
            </a:solidFill>
            <a:ln w="9525">
              <a:noFill/>
              <a:miter lim="800000"/>
              <a:headEnd/>
              <a:tailEnd/>
            </a:ln>
          </p:spPr>
          <p:txBody>
            <a:bodyPr/>
            <a:lstStyle/>
            <a:p>
              <a:endParaRPr lang="en-GB"/>
            </a:p>
          </p:txBody>
        </p:sp>
        <p:sp>
          <p:nvSpPr>
            <p:cNvPr id="54601" name="Rectangle 329"/>
            <p:cNvSpPr>
              <a:spLocks noChangeArrowheads="1"/>
            </p:cNvSpPr>
            <p:nvPr/>
          </p:nvSpPr>
          <p:spPr bwMode="auto">
            <a:xfrm>
              <a:off x="5105" y="1455"/>
              <a:ext cx="13" cy="1550"/>
            </a:xfrm>
            <a:prstGeom prst="rect">
              <a:avLst/>
            </a:prstGeom>
            <a:solidFill>
              <a:srgbClr val="00CB98"/>
            </a:solidFill>
            <a:ln w="9525">
              <a:noFill/>
              <a:miter lim="800000"/>
              <a:headEnd/>
              <a:tailEnd/>
            </a:ln>
          </p:spPr>
          <p:txBody>
            <a:bodyPr/>
            <a:lstStyle/>
            <a:p>
              <a:endParaRPr lang="en-GB"/>
            </a:p>
          </p:txBody>
        </p:sp>
        <p:sp>
          <p:nvSpPr>
            <p:cNvPr id="54602" name="Rectangle 330"/>
            <p:cNvSpPr>
              <a:spLocks noChangeArrowheads="1"/>
            </p:cNvSpPr>
            <p:nvPr/>
          </p:nvSpPr>
          <p:spPr bwMode="auto">
            <a:xfrm>
              <a:off x="5118" y="1455"/>
              <a:ext cx="13" cy="1550"/>
            </a:xfrm>
            <a:prstGeom prst="rect">
              <a:avLst/>
            </a:prstGeom>
            <a:solidFill>
              <a:srgbClr val="00CA97"/>
            </a:solidFill>
            <a:ln w="9525">
              <a:noFill/>
              <a:miter lim="800000"/>
              <a:headEnd/>
              <a:tailEnd/>
            </a:ln>
          </p:spPr>
          <p:txBody>
            <a:bodyPr/>
            <a:lstStyle/>
            <a:p>
              <a:endParaRPr lang="en-GB"/>
            </a:p>
          </p:txBody>
        </p:sp>
        <p:sp>
          <p:nvSpPr>
            <p:cNvPr id="54603" name="Rectangle 331"/>
            <p:cNvSpPr>
              <a:spLocks noChangeArrowheads="1"/>
            </p:cNvSpPr>
            <p:nvPr/>
          </p:nvSpPr>
          <p:spPr bwMode="auto">
            <a:xfrm>
              <a:off x="5131" y="1455"/>
              <a:ext cx="13" cy="1550"/>
            </a:xfrm>
            <a:prstGeom prst="rect">
              <a:avLst/>
            </a:prstGeom>
            <a:solidFill>
              <a:srgbClr val="00C896"/>
            </a:solidFill>
            <a:ln w="9525">
              <a:noFill/>
              <a:miter lim="800000"/>
              <a:headEnd/>
              <a:tailEnd/>
            </a:ln>
          </p:spPr>
          <p:txBody>
            <a:bodyPr/>
            <a:lstStyle/>
            <a:p>
              <a:endParaRPr lang="en-GB"/>
            </a:p>
          </p:txBody>
        </p:sp>
        <p:sp>
          <p:nvSpPr>
            <p:cNvPr id="54604" name="Rectangle 332"/>
            <p:cNvSpPr>
              <a:spLocks noChangeArrowheads="1"/>
            </p:cNvSpPr>
            <p:nvPr/>
          </p:nvSpPr>
          <p:spPr bwMode="auto">
            <a:xfrm>
              <a:off x="5144" y="1455"/>
              <a:ext cx="6" cy="1550"/>
            </a:xfrm>
            <a:prstGeom prst="rect">
              <a:avLst/>
            </a:prstGeom>
            <a:solidFill>
              <a:srgbClr val="00C795"/>
            </a:solidFill>
            <a:ln w="9525">
              <a:noFill/>
              <a:miter lim="800000"/>
              <a:headEnd/>
              <a:tailEnd/>
            </a:ln>
          </p:spPr>
          <p:txBody>
            <a:bodyPr/>
            <a:lstStyle/>
            <a:p>
              <a:endParaRPr lang="en-GB"/>
            </a:p>
          </p:txBody>
        </p:sp>
        <p:sp>
          <p:nvSpPr>
            <p:cNvPr id="54605" name="Rectangle 333"/>
            <p:cNvSpPr>
              <a:spLocks noChangeArrowheads="1"/>
            </p:cNvSpPr>
            <p:nvPr/>
          </p:nvSpPr>
          <p:spPr bwMode="auto">
            <a:xfrm>
              <a:off x="5150" y="1455"/>
              <a:ext cx="13" cy="1550"/>
            </a:xfrm>
            <a:prstGeom prst="rect">
              <a:avLst/>
            </a:prstGeom>
            <a:solidFill>
              <a:srgbClr val="00C593"/>
            </a:solidFill>
            <a:ln w="9525">
              <a:noFill/>
              <a:miter lim="800000"/>
              <a:headEnd/>
              <a:tailEnd/>
            </a:ln>
          </p:spPr>
          <p:txBody>
            <a:bodyPr/>
            <a:lstStyle/>
            <a:p>
              <a:endParaRPr lang="en-GB"/>
            </a:p>
          </p:txBody>
        </p:sp>
        <p:sp>
          <p:nvSpPr>
            <p:cNvPr id="54606" name="Rectangle 334"/>
            <p:cNvSpPr>
              <a:spLocks noChangeArrowheads="1"/>
            </p:cNvSpPr>
            <p:nvPr/>
          </p:nvSpPr>
          <p:spPr bwMode="auto">
            <a:xfrm>
              <a:off x="5163" y="1455"/>
              <a:ext cx="13" cy="1550"/>
            </a:xfrm>
            <a:prstGeom prst="rect">
              <a:avLst/>
            </a:prstGeom>
            <a:solidFill>
              <a:srgbClr val="00C191"/>
            </a:solidFill>
            <a:ln w="9525">
              <a:noFill/>
              <a:miter lim="800000"/>
              <a:headEnd/>
              <a:tailEnd/>
            </a:ln>
          </p:spPr>
          <p:txBody>
            <a:bodyPr/>
            <a:lstStyle/>
            <a:p>
              <a:endParaRPr lang="en-GB"/>
            </a:p>
          </p:txBody>
        </p:sp>
        <p:sp>
          <p:nvSpPr>
            <p:cNvPr id="54607" name="Rectangle 335"/>
            <p:cNvSpPr>
              <a:spLocks noChangeArrowheads="1"/>
            </p:cNvSpPr>
            <p:nvPr/>
          </p:nvSpPr>
          <p:spPr bwMode="auto">
            <a:xfrm>
              <a:off x="5176" y="1455"/>
              <a:ext cx="7" cy="1550"/>
            </a:xfrm>
            <a:prstGeom prst="rect">
              <a:avLst/>
            </a:prstGeom>
            <a:solidFill>
              <a:srgbClr val="00BE8E"/>
            </a:solidFill>
            <a:ln w="9525">
              <a:noFill/>
              <a:miter lim="800000"/>
              <a:headEnd/>
              <a:tailEnd/>
            </a:ln>
          </p:spPr>
          <p:txBody>
            <a:bodyPr/>
            <a:lstStyle/>
            <a:p>
              <a:endParaRPr lang="en-GB"/>
            </a:p>
          </p:txBody>
        </p:sp>
        <p:sp>
          <p:nvSpPr>
            <p:cNvPr id="54608" name="Rectangle 336"/>
            <p:cNvSpPr>
              <a:spLocks noChangeArrowheads="1"/>
            </p:cNvSpPr>
            <p:nvPr/>
          </p:nvSpPr>
          <p:spPr bwMode="auto">
            <a:xfrm>
              <a:off x="5183" y="1455"/>
              <a:ext cx="13" cy="1550"/>
            </a:xfrm>
            <a:prstGeom prst="rect">
              <a:avLst/>
            </a:prstGeom>
            <a:solidFill>
              <a:srgbClr val="00BA8B"/>
            </a:solidFill>
            <a:ln w="9525">
              <a:noFill/>
              <a:miter lim="800000"/>
              <a:headEnd/>
              <a:tailEnd/>
            </a:ln>
          </p:spPr>
          <p:txBody>
            <a:bodyPr/>
            <a:lstStyle/>
            <a:p>
              <a:endParaRPr lang="en-GB"/>
            </a:p>
          </p:txBody>
        </p:sp>
        <p:sp>
          <p:nvSpPr>
            <p:cNvPr id="54609" name="Rectangle 337"/>
            <p:cNvSpPr>
              <a:spLocks noChangeArrowheads="1"/>
            </p:cNvSpPr>
            <p:nvPr/>
          </p:nvSpPr>
          <p:spPr bwMode="auto">
            <a:xfrm>
              <a:off x="5196" y="1455"/>
              <a:ext cx="12" cy="1550"/>
            </a:xfrm>
            <a:prstGeom prst="rect">
              <a:avLst/>
            </a:prstGeom>
            <a:solidFill>
              <a:srgbClr val="00B487"/>
            </a:solidFill>
            <a:ln w="9525">
              <a:noFill/>
              <a:miter lim="800000"/>
              <a:headEnd/>
              <a:tailEnd/>
            </a:ln>
          </p:spPr>
          <p:txBody>
            <a:bodyPr/>
            <a:lstStyle/>
            <a:p>
              <a:endParaRPr lang="en-GB"/>
            </a:p>
          </p:txBody>
        </p:sp>
        <p:sp>
          <p:nvSpPr>
            <p:cNvPr id="54610" name="Rectangle 338"/>
            <p:cNvSpPr>
              <a:spLocks noChangeArrowheads="1"/>
            </p:cNvSpPr>
            <p:nvPr/>
          </p:nvSpPr>
          <p:spPr bwMode="auto">
            <a:xfrm>
              <a:off x="5208" y="1455"/>
              <a:ext cx="7" cy="1550"/>
            </a:xfrm>
            <a:prstGeom prst="rect">
              <a:avLst/>
            </a:prstGeom>
            <a:solidFill>
              <a:srgbClr val="00AF83"/>
            </a:solidFill>
            <a:ln w="9525">
              <a:noFill/>
              <a:miter lim="800000"/>
              <a:headEnd/>
              <a:tailEnd/>
            </a:ln>
          </p:spPr>
          <p:txBody>
            <a:bodyPr/>
            <a:lstStyle/>
            <a:p>
              <a:endParaRPr lang="en-GB"/>
            </a:p>
          </p:txBody>
        </p:sp>
        <p:sp>
          <p:nvSpPr>
            <p:cNvPr id="54611" name="Rectangle 339"/>
            <p:cNvSpPr>
              <a:spLocks noChangeArrowheads="1"/>
            </p:cNvSpPr>
            <p:nvPr/>
          </p:nvSpPr>
          <p:spPr bwMode="auto">
            <a:xfrm>
              <a:off x="5215" y="1455"/>
              <a:ext cx="13" cy="1550"/>
            </a:xfrm>
            <a:prstGeom prst="rect">
              <a:avLst/>
            </a:prstGeom>
            <a:solidFill>
              <a:srgbClr val="00AA7F"/>
            </a:solidFill>
            <a:ln w="9525">
              <a:noFill/>
              <a:miter lim="800000"/>
              <a:headEnd/>
              <a:tailEnd/>
            </a:ln>
          </p:spPr>
          <p:txBody>
            <a:bodyPr/>
            <a:lstStyle/>
            <a:p>
              <a:endParaRPr lang="en-GB"/>
            </a:p>
          </p:txBody>
        </p:sp>
        <p:sp>
          <p:nvSpPr>
            <p:cNvPr id="54612" name="Rectangle 340"/>
            <p:cNvSpPr>
              <a:spLocks noChangeArrowheads="1"/>
            </p:cNvSpPr>
            <p:nvPr/>
          </p:nvSpPr>
          <p:spPr bwMode="auto">
            <a:xfrm>
              <a:off x="5228" y="1455"/>
              <a:ext cx="13" cy="1550"/>
            </a:xfrm>
            <a:prstGeom prst="rect">
              <a:avLst/>
            </a:prstGeom>
            <a:solidFill>
              <a:srgbClr val="00A179"/>
            </a:solidFill>
            <a:ln w="9525">
              <a:noFill/>
              <a:miter lim="800000"/>
              <a:headEnd/>
              <a:tailEnd/>
            </a:ln>
          </p:spPr>
          <p:txBody>
            <a:bodyPr/>
            <a:lstStyle/>
            <a:p>
              <a:endParaRPr lang="en-GB"/>
            </a:p>
          </p:txBody>
        </p:sp>
        <p:sp>
          <p:nvSpPr>
            <p:cNvPr id="54613" name="Rectangle 341"/>
            <p:cNvSpPr>
              <a:spLocks noChangeArrowheads="1"/>
            </p:cNvSpPr>
            <p:nvPr/>
          </p:nvSpPr>
          <p:spPr bwMode="auto">
            <a:xfrm>
              <a:off x="5241" y="1455"/>
              <a:ext cx="6" cy="1550"/>
            </a:xfrm>
            <a:prstGeom prst="rect">
              <a:avLst/>
            </a:prstGeom>
            <a:solidFill>
              <a:srgbClr val="009B74"/>
            </a:solidFill>
            <a:ln w="9525">
              <a:noFill/>
              <a:miter lim="800000"/>
              <a:headEnd/>
              <a:tailEnd/>
            </a:ln>
          </p:spPr>
          <p:txBody>
            <a:bodyPr/>
            <a:lstStyle/>
            <a:p>
              <a:endParaRPr lang="en-GB"/>
            </a:p>
          </p:txBody>
        </p:sp>
        <p:sp>
          <p:nvSpPr>
            <p:cNvPr id="54614" name="Rectangle 342"/>
            <p:cNvSpPr>
              <a:spLocks noChangeArrowheads="1"/>
            </p:cNvSpPr>
            <p:nvPr/>
          </p:nvSpPr>
          <p:spPr bwMode="auto">
            <a:xfrm>
              <a:off x="5247" y="1455"/>
              <a:ext cx="13" cy="1550"/>
            </a:xfrm>
            <a:prstGeom prst="rect">
              <a:avLst/>
            </a:prstGeom>
            <a:solidFill>
              <a:srgbClr val="00946F"/>
            </a:solidFill>
            <a:ln w="9525">
              <a:noFill/>
              <a:miter lim="800000"/>
              <a:headEnd/>
              <a:tailEnd/>
            </a:ln>
          </p:spPr>
          <p:txBody>
            <a:bodyPr/>
            <a:lstStyle/>
            <a:p>
              <a:endParaRPr lang="en-GB"/>
            </a:p>
          </p:txBody>
        </p:sp>
        <p:sp>
          <p:nvSpPr>
            <p:cNvPr id="54615" name="Rectangle 343"/>
            <p:cNvSpPr>
              <a:spLocks noChangeArrowheads="1"/>
            </p:cNvSpPr>
            <p:nvPr/>
          </p:nvSpPr>
          <p:spPr bwMode="auto">
            <a:xfrm>
              <a:off x="5260" y="1455"/>
              <a:ext cx="13" cy="1550"/>
            </a:xfrm>
            <a:prstGeom prst="rect">
              <a:avLst/>
            </a:prstGeom>
            <a:solidFill>
              <a:srgbClr val="008C69"/>
            </a:solidFill>
            <a:ln w="9525">
              <a:noFill/>
              <a:miter lim="800000"/>
              <a:headEnd/>
              <a:tailEnd/>
            </a:ln>
          </p:spPr>
          <p:txBody>
            <a:bodyPr/>
            <a:lstStyle/>
            <a:p>
              <a:endParaRPr lang="en-GB"/>
            </a:p>
          </p:txBody>
        </p:sp>
        <p:sp>
          <p:nvSpPr>
            <p:cNvPr id="54616" name="Rectangle 344"/>
            <p:cNvSpPr>
              <a:spLocks noChangeArrowheads="1"/>
            </p:cNvSpPr>
            <p:nvPr/>
          </p:nvSpPr>
          <p:spPr bwMode="auto">
            <a:xfrm>
              <a:off x="5273" y="1455"/>
              <a:ext cx="7" cy="1550"/>
            </a:xfrm>
            <a:prstGeom prst="rect">
              <a:avLst/>
            </a:prstGeom>
            <a:solidFill>
              <a:srgbClr val="008564"/>
            </a:solidFill>
            <a:ln w="9525">
              <a:noFill/>
              <a:miter lim="800000"/>
              <a:headEnd/>
              <a:tailEnd/>
            </a:ln>
          </p:spPr>
          <p:txBody>
            <a:bodyPr/>
            <a:lstStyle/>
            <a:p>
              <a:endParaRPr lang="en-GB"/>
            </a:p>
          </p:txBody>
        </p:sp>
        <p:sp>
          <p:nvSpPr>
            <p:cNvPr id="54617" name="Rectangle 345"/>
            <p:cNvSpPr>
              <a:spLocks noChangeArrowheads="1"/>
            </p:cNvSpPr>
            <p:nvPr/>
          </p:nvSpPr>
          <p:spPr bwMode="auto">
            <a:xfrm>
              <a:off x="5280" y="1455"/>
              <a:ext cx="13" cy="1550"/>
            </a:xfrm>
            <a:prstGeom prst="rect">
              <a:avLst/>
            </a:prstGeom>
            <a:solidFill>
              <a:srgbClr val="007F5F"/>
            </a:solidFill>
            <a:ln w="9525">
              <a:noFill/>
              <a:miter lim="800000"/>
              <a:headEnd/>
              <a:tailEnd/>
            </a:ln>
          </p:spPr>
          <p:txBody>
            <a:bodyPr/>
            <a:lstStyle/>
            <a:p>
              <a:endParaRPr lang="en-GB"/>
            </a:p>
          </p:txBody>
        </p:sp>
        <p:sp>
          <p:nvSpPr>
            <p:cNvPr id="54618" name="Rectangle 346"/>
            <p:cNvSpPr>
              <a:spLocks noChangeArrowheads="1"/>
            </p:cNvSpPr>
            <p:nvPr/>
          </p:nvSpPr>
          <p:spPr bwMode="auto">
            <a:xfrm>
              <a:off x="5293" y="1455"/>
              <a:ext cx="13" cy="1550"/>
            </a:xfrm>
            <a:prstGeom prst="rect">
              <a:avLst/>
            </a:prstGeom>
            <a:solidFill>
              <a:srgbClr val="007759"/>
            </a:solidFill>
            <a:ln w="9525">
              <a:noFill/>
              <a:miter lim="800000"/>
              <a:headEnd/>
              <a:tailEnd/>
            </a:ln>
          </p:spPr>
          <p:txBody>
            <a:bodyPr/>
            <a:lstStyle/>
            <a:p>
              <a:endParaRPr lang="en-GB"/>
            </a:p>
          </p:txBody>
        </p:sp>
        <p:sp>
          <p:nvSpPr>
            <p:cNvPr id="54619" name="Rectangle 347"/>
            <p:cNvSpPr>
              <a:spLocks noChangeArrowheads="1"/>
            </p:cNvSpPr>
            <p:nvPr/>
          </p:nvSpPr>
          <p:spPr bwMode="auto">
            <a:xfrm>
              <a:off x="5306" y="1455"/>
              <a:ext cx="12" cy="1550"/>
            </a:xfrm>
            <a:prstGeom prst="rect">
              <a:avLst/>
            </a:prstGeom>
            <a:solidFill>
              <a:srgbClr val="007054"/>
            </a:solidFill>
            <a:ln w="9525">
              <a:noFill/>
              <a:miter lim="800000"/>
              <a:headEnd/>
              <a:tailEnd/>
            </a:ln>
          </p:spPr>
          <p:txBody>
            <a:bodyPr/>
            <a:lstStyle/>
            <a:p>
              <a:endParaRPr lang="en-GB"/>
            </a:p>
          </p:txBody>
        </p:sp>
        <p:sp>
          <p:nvSpPr>
            <p:cNvPr id="54620" name="Rectangle 348"/>
            <p:cNvSpPr>
              <a:spLocks noChangeArrowheads="1"/>
            </p:cNvSpPr>
            <p:nvPr/>
          </p:nvSpPr>
          <p:spPr bwMode="auto">
            <a:xfrm>
              <a:off x="5318" y="1455"/>
              <a:ext cx="7" cy="1550"/>
            </a:xfrm>
            <a:prstGeom prst="rect">
              <a:avLst/>
            </a:prstGeom>
            <a:solidFill>
              <a:srgbClr val="006B51"/>
            </a:solidFill>
            <a:ln w="9525">
              <a:noFill/>
              <a:miter lim="800000"/>
              <a:headEnd/>
              <a:tailEnd/>
            </a:ln>
          </p:spPr>
          <p:txBody>
            <a:bodyPr/>
            <a:lstStyle/>
            <a:p>
              <a:endParaRPr lang="en-GB"/>
            </a:p>
          </p:txBody>
        </p:sp>
        <p:sp>
          <p:nvSpPr>
            <p:cNvPr id="54621" name="Rectangle 349"/>
            <p:cNvSpPr>
              <a:spLocks noChangeArrowheads="1"/>
            </p:cNvSpPr>
            <p:nvPr/>
          </p:nvSpPr>
          <p:spPr bwMode="auto">
            <a:xfrm>
              <a:off x="5325" y="1455"/>
              <a:ext cx="13" cy="1550"/>
            </a:xfrm>
            <a:prstGeom prst="rect">
              <a:avLst/>
            </a:prstGeom>
            <a:solidFill>
              <a:srgbClr val="00674E"/>
            </a:solidFill>
            <a:ln w="9525">
              <a:noFill/>
              <a:miter lim="800000"/>
              <a:headEnd/>
              <a:tailEnd/>
            </a:ln>
          </p:spPr>
          <p:txBody>
            <a:bodyPr/>
            <a:lstStyle/>
            <a:p>
              <a:endParaRPr lang="en-GB"/>
            </a:p>
          </p:txBody>
        </p:sp>
        <p:sp>
          <p:nvSpPr>
            <p:cNvPr id="54622" name="Rectangle 350"/>
            <p:cNvSpPr>
              <a:spLocks noChangeArrowheads="1"/>
            </p:cNvSpPr>
            <p:nvPr/>
          </p:nvSpPr>
          <p:spPr bwMode="auto">
            <a:xfrm>
              <a:off x="5338" y="1455"/>
              <a:ext cx="13" cy="1550"/>
            </a:xfrm>
            <a:prstGeom prst="rect">
              <a:avLst/>
            </a:prstGeom>
            <a:solidFill>
              <a:srgbClr val="00634B"/>
            </a:solidFill>
            <a:ln w="9525">
              <a:noFill/>
              <a:miter lim="800000"/>
              <a:headEnd/>
              <a:tailEnd/>
            </a:ln>
          </p:spPr>
          <p:txBody>
            <a:bodyPr/>
            <a:lstStyle/>
            <a:p>
              <a:endParaRPr lang="en-GB"/>
            </a:p>
          </p:txBody>
        </p:sp>
        <p:sp>
          <p:nvSpPr>
            <p:cNvPr id="54623" name="Rectangle 351"/>
            <p:cNvSpPr>
              <a:spLocks noChangeArrowheads="1"/>
            </p:cNvSpPr>
            <p:nvPr/>
          </p:nvSpPr>
          <p:spPr bwMode="auto">
            <a:xfrm>
              <a:off x="5351" y="1455"/>
              <a:ext cx="6" cy="1550"/>
            </a:xfrm>
            <a:prstGeom prst="rect">
              <a:avLst/>
            </a:prstGeom>
            <a:solidFill>
              <a:srgbClr val="006049"/>
            </a:solidFill>
            <a:ln w="9525">
              <a:noFill/>
              <a:miter lim="800000"/>
              <a:headEnd/>
              <a:tailEnd/>
            </a:ln>
          </p:spPr>
          <p:txBody>
            <a:bodyPr/>
            <a:lstStyle/>
            <a:p>
              <a:endParaRPr lang="en-GB"/>
            </a:p>
          </p:txBody>
        </p:sp>
        <p:sp>
          <p:nvSpPr>
            <p:cNvPr id="54624" name="Rectangle 352"/>
            <p:cNvSpPr>
              <a:spLocks noChangeArrowheads="1"/>
            </p:cNvSpPr>
            <p:nvPr/>
          </p:nvSpPr>
          <p:spPr bwMode="auto">
            <a:xfrm>
              <a:off x="5357" y="1455"/>
              <a:ext cx="13" cy="1550"/>
            </a:xfrm>
            <a:prstGeom prst="rect">
              <a:avLst/>
            </a:prstGeom>
            <a:solidFill>
              <a:srgbClr val="005F47"/>
            </a:solidFill>
            <a:ln w="9525">
              <a:noFill/>
              <a:miter lim="800000"/>
              <a:headEnd/>
              <a:tailEnd/>
            </a:ln>
          </p:spPr>
          <p:txBody>
            <a:bodyPr/>
            <a:lstStyle/>
            <a:p>
              <a:endParaRPr lang="en-GB"/>
            </a:p>
          </p:txBody>
        </p:sp>
      </p:grpSp>
      <p:sp>
        <p:nvSpPr>
          <p:cNvPr id="54625" name="Rectangle 353"/>
          <p:cNvSpPr>
            <a:spLocks noChangeArrowheads="1"/>
          </p:cNvSpPr>
          <p:nvPr/>
        </p:nvSpPr>
        <p:spPr bwMode="auto">
          <a:xfrm>
            <a:off x="7693025" y="2309813"/>
            <a:ext cx="831850" cy="2460625"/>
          </a:xfrm>
          <a:prstGeom prst="rect">
            <a:avLst/>
          </a:prstGeom>
          <a:noFill/>
          <a:ln w="9525">
            <a:noFill/>
            <a:miter lim="800000"/>
            <a:headEnd/>
            <a:tailEnd/>
          </a:ln>
        </p:spPr>
        <p:txBody>
          <a:bodyPr/>
          <a:lstStyle/>
          <a:p>
            <a:endParaRPr lang="en-GB"/>
          </a:p>
        </p:txBody>
      </p:sp>
      <p:sp>
        <p:nvSpPr>
          <p:cNvPr id="54626" name="Line 354"/>
          <p:cNvSpPr>
            <a:spLocks noChangeShapeType="1"/>
          </p:cNvSpPr>
          <p:nvPr/>
        </p:nvSpPr>
        <p:spPr bwMode="auto">
          <a:xfrm>
            <a:off x="1633538" y="1816100"/>
            <a:ext cx="1587" cy="2954338"/>
          </a:xfrm>
          <a:prstGeom prst="line">
            <a:avLst/>
          </a:prstGeom>
          <a:noFill/>
          <a:ln w="9525">
            <a:solidFill>
              <a:srgbClr val="000000"/>
            </a:solidFill>
            <a:round/>
            <a:headEnd/>
            <a:tailEnd/>
          </a:ln>
        </p:spPr>
        <p:txBody>
          <a:bodyPr/>
          <a:lstStyle/>
          <a:p>
            <a:endParaRPr lang="en-GB"/>
          </a:p>
        </p:txBody>
      </p:sp>
      <p:sp>
        <p:nvSpPr>
          <p:cNvPr id="54627" name="Line 355"/>
          <p:cNvSpPr>
            <a:spLocks noChangeShapeType="1"/>
          </p:cNvSpPr>
          <p:nvPr/>
        </p:nvSpPr>
        <p:spPr bwMode="auto">
          <a:xfrm>
            <a:off x="1541463" y="4770438"/>
            <a:ext cx="92075" cy="1587"/>
          </a:xfrm>
          <a:prstGeom prst="line">
            <a:avLst/>
          </a:prstGeom>
          <a:noFill/>
          <a:ln w="9525">
            <a:solidFill>
              <a:srgbClr val="000000"/>
            </a:solidFill>
            <a:round/>
            <a:headEnd/>
            <a:tailEnd/>
          </a:ln>
        </p:spPr>
        <p:txBody>
          <a:bodyPr/>
          <a:lstStyle/>
          <a:p>
            <a:endParaRPr lang="en-GB"/>
          </a:p>
        </p:txBody>
      </p:sp>
      <p:sp>
        <p:nvSpPr>
          <p:cNvPr id="54628" name="Line 356"/>
          <p:cNvSpPr>
            <a:spLocks noChangeShapeType="1"/>
          </p:cNvSpPr>
          <p:nvPr/>
        </p:nvSpPr>
        <p:spPr bwMode="auto">
          <a:xfrm>
            <a:off x="1541463" y="4276725"/>
            <a:ext cx="92075" cy="1588"/>
          </a:xfrm>
          <a:prstGeom prst="line">
            <a:avLst/>
          </a:prstGeom>
          <a:noFill/>
          <a:ln w="9525">
            <a:solidFill>
              <a:srgbClr val="000000"/>
            </a:solidFill>
            <a:round/>
            <a:headEnd/>
            <a:tailEnd/>
          </a:ln>
        </p:spPr>
        <p:txBody>
          <a:bodyPr/>
          <a:lstStyle/>
          <a:p>
            <a:endParaRPr lang="en-GB"/>
          </a:p>
        </p:txBody>
      </p:sp>
      <p:sp>
        <p:nvSpPr>
          <p:cNvPr id="54629" name="Line 357"/>
          <p:cNvSpPr>
            <a:spLocks noChangeShapeType="1"/>
          </p:cNvSpPr>
          <p:nvPr/>
        </p:nvSpPr>
        <p:spPr bwMode="auto">
          <a:xfrm>
            <a:off x="1541463" y="3783013"/>
            <a:ext cx="92075" cy="1587"/>
          </a:xfrm>
          <a:prstGeom prst="line">
            <a:avLst/>
          </a:prstGeom>
          <a:noFill/>
          <a:ln w="9525">
            <a:solidFill>
              <a:srgbClr val="000000"/>
            </a:solidFill>
            <a:round/>
            <a:headEnd/>
            <a:tailEnd/>
          </a:ln>
        </p:spPr>
        <p:txBody>
          <a:bodyPr/>
          <a:lstStyle/>
          <a:p>
            <a:endParaRPr lang="en-GB"/>
          </a:p>
        </p:txBody>
      </p:sp>
      <p:sp>
        <p:nvSpPr>
          <p:cNvPr id="54630" name="Line 358"/>
          <p:cNvSpPr>
            <a:spLocks noChangeShapeType="1"/>
          </p:cNvSpPr>
          <p:nvPr/>
        </p:nvSpPr>
        <p:spPr bwMode="auto">
          <a:xfrm>
            <a:off x="1541463" y="3297238"/>
            <a:ext cx="92075" cy="1587"/>
          </a:xfrm>
          <a:prstGeom prst="line">
            <a:avLst/>
          </a:prstGeom>
          <a:noFill/>
          <a:ln w="9525">
            <a:solidFill>
              <a:srgbClr val="000000"/>
            </a:solidFill>
            <a:round/>
            <a:headEnd/>
            <a:tailEnd/>
          </a:ln>
        </p:spPr>
        <p:txBody>
          <a:bodyPr/>
          <a:lstStyle/>
          <a:p>
            <a:endParaRPr lang="en-GB"/>
          </a:p>
        </p:txBody>
      </p:sp>
      <p:sp>
        <p:nvSpPr>
          <p:cNvPr id="54631" name="Line 359"/>
          <p:cNvSpPr>
            <a:spLocks noChangeShapeType="1"/>
          </p:cNvSpPr>
          <p:nvPr/>
        </p:nvSpPr>
        <p:spPr bwMode="auto">
          <a:xfrm>
            <a:off x="1541463" y="2803525"/>
            <a:ext cx="92075" cy="1588"/>
          </a:xfrm>
          <a:prstGeom prst="line">
            <a:avLst/>
          </a:prstGeom>
          <a:noFill/>
          <a:ln w="9525">
            <a:solidFill>
              <a:srgbClr val="000000"/>
            </a:solidFill>
            <a:round/>
            <a:headEnd/>
            <a:tailEnd/>
          </a:ln>
        </p:spPr>
        <p:txBody>
          <a:bodyPr/>
          <a:lstStyle/>
          <a:p>
            <a:endParaRPr lang="en-GB"/>
          </a:p>
        </p:txBody>
      </p:sp>
      <p:sp>
        <p:nvSpPr>
          <p:cNvPr id="54632" name="Line 360"/>
          <p:cNvSpPr>
            <a:spLocks noChangeShapeType="1"/>
          </p:cNvSpPr>
          <p:nvPr/>
        </p:nvSpPr>
        <p:spPr bwMode="auto">
          <a:xfrm>
            <a:off x="1541463" y="2309813"/>
            <a:ext cx="92075" cy="1587"/>
          </a:xfrm>
          <a:prstGeom prst="line">
            <a:avLst/>
          </a:prstGeom>
          <a:noFill/>
          <a:ln w="9525">
            <a:solidFill>
              <a:srgbClr val="000000"/>
            </a:solidFill>
            <a:round/>
            <a:headEnd/>
            <a:tailEnd/>
          </a:ln>
        </p:spPr>
        <p:txBody>
          <a:bodyPr/>
          <a:lstStyle/>
          <a:p>
            <a:endParaRPr lang="en-GB"/>
          </a:p>
        </p:txBody>
      </p:sp>
      <p:sp>
        <p:nvSpPr>
          <p:cNvPr id="54633" name="Line 361"/>
          <p:cNvSpPr>
            <a:spLocks noChangeShapeType="1"/>
          </p:cNvSpPr>
          <p:nvPr/>
        </p:nvSpPr>
        <p:spPr bwMode="auto">
          <a:xfrm>
            <a:off x="1541463" y="1816100"/>
            <a:ext cx="92075" cy="1588"/>
          </a:xfrm>
          <a:prstGeom prst="line">
            <a:avLst/>
          </a:prstGeom>
          <a:noFill/>
          <a:ln w="9525">
            <a:solidFill>
              <a:srgbClr val="000000"/>
            </a:solidFill>
            <a:round/>
            <a:headEnd/>
            <a:tailEnd/>
          </a:ln>
        </p:spPr>
        <p:txBody>
          <a:bodyPr/>
          <a:lstStyle/>
          <a:p>
            <a:endParaRPr lang="en-GB"/>
          </a:p>
        </p:txBody>
      </p:sp>
      <p:sp>
        <p:nvSpPr>
          <p:cNvPr id="54634" name="Line 362"/>
          <p:cNvSpPr>
            <a:spLocks noChangeShapeType="1"/>
          </p:cNvSpPr>
          <p:nvPr/>
        </p:nvSpPr>
        <p:spPr bwMode="auto">
          <a:xfrm>
            <a:off x="1633538" y="4770438"/>
            <a:ext cx="6973887" cy="1587"/>
          </a:xfrm>
          <a:prstGeom prst="line">
            <a:avLst/>
          </a:prstGeom>
          <a:noFill/>
          <a:ln w="9525">
            <a:solidFill>
              <a:srgbClr val="000000"/>
            </a:solidFill>
            <a:round/>
            <a:headEnd/>
            <a:tailEnd/>
          </a:ln>
        </p:spPr>
        <p:txBody>
          <a:bodyPr/>
          <a:lstStyle/>
          <a:p>
            <a:endParaRPr lang="en-GB"/>
          </a:p>
        </p:txBody>
      </p:sp>
      <p:sp>
        <p:nvSpPr>
          <p:cNvPr id="54635" name="Line 363"/>
          <p:cNvSpPr>
            <a:spLocks noChangeShapeType="1"/>
          </p:cNvSpPr>
          <p:nvPr/>
        </p:nvSpPr>
        <p:spPr bwMode="auto">
          <a:xfrm flipV="1">
            <a:off x="1633538" y="4770438"/>
            <a:ext cx="1587" cy="87312"/>
          </a:xfrm>
          <a:prstGeom prst="line">
            <a:avLst/>
          </a:prstGeom>
          <a:noFill/>
          <a:ln w="9525">
            <a:solidFill>
              <a:srgbClr val="000000"/>
            </a:solidFill>
            <a:round/>
            <a:headEnd/>
            <a:tailEnd/>
          </a:ln>
        </p:spPr>
        <p:txBody>
          <a:bodyPr/>
          <a:lstStyle/>
          <a:p>
            <a:endParaRPr lang="en-GB"/>
          </a:p>
        </p:txBody>
      </p:sp>
      <p:sp>
        <p:nvSpPr>
          <p:cNvPr id="54636" name="Line 364"/>
          <p:cNvSpPr>
            <a:spLocks noChangeShapeType="1"/>
          </p:cNvSpPr>
          <p:nvPr/>
        </p:nvSpPr>
        <p:spPr bwMode="auto">
          <a:xfrm flipV="1">
            <a:off x="2630488" y="4770438"/>
            <a:ext cx="1587" cy="87312"/>
          </a:xfrm>
          <a:prstGeom prst="line">
            <a:avLst/>
          </a:prstGeom>
          <a:noFill/>
          <a:ln w="9525">
            <a:solidFill>
              <a:srgbClr val="000000"/>
            </a:solidFill>
            <a:round/>
            <a:headEnd/>
            <a:tailEnd/>
          </a:ln>
        </p:spPr>
        <p:txBody>
          <a:bodyPr/>
          <a:lstStyle/>
          <a:p>
            <a:endParaRPr lang="en-GB"/>
          </a:p>
        </p:txBody>
      </p:sp>
      <p:sp>
        <p:nvSpPr>
          <p:cNvPr id="54637" name="Line 365"/>
          <p:cNvSpPr>
            <a:spLocks noChangeShapeType="1"/>
          </p:cNvSpPr>
          <p:nvPr/>
        </p:nvSpPr>
        <p:spPr bwMode="auto">
          <a:xfrm flipV="1">
            <a:off x="3625850" y="4770438"/>
            <a:ext cx="1588" cy="87312"/>
          </a:xfrm>
          <a:prstGeom prst="line">
            <a:avLst/>
          </a:prstGeom>
          <a:noFill/>
          <a:ln w="9525">
            <a:solidFill>
              <a:srgbClr val="000000"/>
            </a:solidFill>
            <a:round/>
            <a:headEnd/>
            <a:tailEnd/>
          </a:ln>
        </p:spPr>
        <p:txBody>
          <a:bodyPr/>
          <a:lstStyle/>
          <a:p>
            <a:endParaRPr lang="en-GB"/>
          </a:p>
        </p:txBody>
      </p:sp>
      <p:sp>
        <p:nvSpPr>
          <p:cNvPr id="54638" name="Line 366"/>
          <p:cNvSpPr>
            <a:spLocks noChangeShapeType="1"/>
          </p:cNvSpPr>
          <p:nvPr/>
        </p:nvSpPr>
        <p:spPr bwMode="auto">
          <a:xfrm flipV="1">
            <a:off x="4622800" y="4770438"/>
            <a:ext cx="1588" cy="87312"/>
          </a:xfrm>
          <a:prstGeom prst="line">
            <a:avLst/>
          </a:prstGeom>
          <a:noFill/>
          <a:ln w="9525">
            <a:solidFill>
              <a:srgbClr val="000000"/>
            </a:solidFill>
            <a:round/>
            <a:headEnd/>
            <a:tailEnd/>
          </a:ln>
        </p:spPr>
        <p:txBody>
          <a:bodyPr/>
          <a:lstStyle/>
          <a:p>
            <a:endParaRPr lang="en-GB"/>
          </a:p>
        </p:txBody>
      </p:sp>
      <p:sp>
        <p:nvSpPr>
          <p:cNvPr id="54639" name="Line 367"/>
          <p:cNvSpPr>
            <a:spLocks noChangeShapeType="1"/>
          </p:cNvSpPr>
          <p:nvPr/>
        </p:nvSpPr>
        <p:spPr bwMode="auto">
          <a:xfrm flipV="1">
            <a:off x="5618163" y="4770438"/>
            <a:ext cx="1587" cy="87312"/>
          </a:xfrm>
          <a:prstGeom prst="line">
            <a:avLst/>
          </a:prstGeom>
          <a:noFill/>
          <a:ln w="9525">
            <a:solidFill>
              <a:srgbClr val="000000"/>
            </a:solidFill>
            <a:round/>
            <a:headEnd/>
            <a:tailEnd/>
          </a:ln>
        </p:spPr>
        <p:txBody>
          <a:bodyPr/>
          <a:lstStyle/>
          <a:p>
            <a:endParaRPr lang="en-GB"/>
          </a:p>
        </p:txBody>
      </p:sp>
      <p:sp>
        <p:nvSpPr>
          <p:cNvPr id="54640" name="Line 368"/>
          <p:cNvSpPr>
            <a:spLocks noChangeShapeType="1"/>
          </p:cNvSpPr>
          <p:nvPr/>
        </p:nvSpPr>
        <p:spPr bwMode="auto">
          <a:xfrm flipV="1">
            <a:off x="6615113" y="4770438"/>
            <a:ext cx="1587" cy="87312"/>
          </a:xfrm>
          <a:prstGeom prst="line">
            <a:avLst/>
          </a:prstGeom>
          <a:noFill/>
          <a:ln w="9525">
            <a:solidFill>
              <a:srgbClr val="000000"/>
            </a:solidFill>
            <a:round/>
            <a:headEnd/>
            <a:tailEnd/>
          </a:ln>
        </p:spPr>
        <p:txBody>
          <a:bodyPr/>
          <a:lstStyle/>
          <a:p>
            <a:endParaRPr lang="en-GB"/>
          </a:p>
        </p:txBody>
      </p:sp>
      <p:sp>
        <p:nvSpPr>
          <p:cNvPr id="54641" name="Line 369"/>
          <p:cNvSpPr>
            <a:spLocks noChangeShapeType="1"/>
          </p:cNvSpPr>
          <p:nvPr/>
        </p:nvSpPr>
        <p:spPr bwMode="auto">
          <a:xfrm flipV="1">
            <a:off x="7610475" y="4770438"/>
            <a:ext cx="1588" cy="87312"/>
          </a:xfrm>
          <a:prstGeom prst="line">
            <a:avLst/>
          </a:prstGeom>
          <a:noFill/>
          <a:ln w="9525">
            <a:solidFill>
              <a:srgbClr val="000000"/>
            </a:solidFill>
            <a:round/>
            <a:headEnd/>
            <a:tailEnd/>
          </a:ln>
        </p:spPr>
        <p:txBody>
          <a:bodyPr/>
          <a:lstStyle/>
          <a:p>
            <a:endParaRPr lang="en-GB"/>
          </a:p>
        </p:txBody>
      </p:sp>
      <p:sp>
        <p:nvSpPr>
          <p:cNvPr id="54642" name="Line 370"/>
          <p:cNvSpPr>
            <a:spLocks noChangeShapeType="1"/>
          </p:cNvSpPr>
          <p:nvPr/>
        </p:nvSpPr>
        <p:spPr bwMode="auto">
          <a:xfrm flipV="1">
            <a:off x="8607425" y="4770438"/>
            <a:ext cx="1588" cy="87312"/>
          </a:xfrm>
          <a:prstGeom prst="line">
            <a:avLst/>
          </a:prstGeom>
          <a:noFill/>
          <a:ln w="9525">
            <a:solidFill>
              <a:srgbClr val="000000"/>
            </a:solidFill>
            <a:round/>
            <a:headEnd/>
            <a:tailEnd/>
          </a:ln>
        </p:spPr>
        <p:txBody>
          <a:bodyPr/>
          <a:lstStyle/>
          <a:p>
            <a:endParaRPr lang="en-GB"/>
          </a:p>
        </p:txBody>
      </p:sp>
      <p:sp>
        <p:nvSpPr>
          <p:cNvPr id="54643" name="Rectangle 371"/>
          <p:cNvSpPr>
            <a:spLocks noChangeArrowheads="1"/>
          </p:cNvSpPr>
          <p:nvPr/>
        </p:nvSpPr>
        <p:spPr bwMode="auto">
          <a:xfrm>
            <a:off x="1308100" y="4614863"/>
            <a:ext cx="155575" cy="334962"/>
          </a:xfrm>
          <a:prstGeom prst="rect">
            <a:avLst/>
          </a:prstGeom>
          <a:noFill/>
          <a:ln w="9525">
            <a:noFill/>
            <a:miter lim="800000"/>
            <a:headEnd/>
            <a:tailEnd/>
          </a:ln>
        </p:spPr>
        <p:txBody>
          <a:bodyPr wrap="none" lIns="0" tIns="0" rIns="0" bIns="0">
            <a:spAutoFit/>
          </a:bodyPr>
          <a:lstStyle/>
          <a:p>
            <a:pPr algn="ctr" eaLnBrk="0" hangingPunct="0"/>
            <a:r>
              <a:rPr lang="en-US" sz="2200"/>
              <a:t>0</a:t>
            </a:r>
            <a:endParaRPr lang="en-US" sz="2400"/>
          </a:p>
        </p:txBody>
      </p:sp>
      <p:sp>
        <p:nvSpPr>
          <p:cNvPr id="54644" name="Rectangle 372"/>
          <p:cNvSpPr>
            <a:spLocks noChangeArrowheads="1"/>
          </p:cNvSpPr>
          <p:nvPr/>
        </p:nvSpPr>
        <p:spPr bwMode="auto">
          <a:xfrm>
            <a:off x="1149350" y="4121150"/>
            <a:ext cx="311150" cy="334963"/>
          </a:xfrm>
          <a:prstGeom prst="rect">
            <a:avLst/>
          </a:prstGeom>
          <a:noFill/>
          <a:ln w="9525">
            <a:noFill/>
            <a:miter lim="800000"/>
            <a:headEnd/>
            <a:tailEnd/>
          </a:ln>
        </p:spPr>
        <p:txBody>
          <a:bodyPr wrap="none" lIns="0" tIns="0" rIns="0" bIns="0">
            <a:spAutoFit/>
          </a:bodyPr>
          <a:lstStyle/>
          <a:p>
            <a:pPr algn="ctr" eaLnBrk="0" hangingPunct="0"/>
            <a:r>
              <a:rPr lang="en-US" sz="2200"/>
              <a:t>10</a:t>
            </a:r>
            <a:endParaRPr lang="en-US" sz="2400"/>
          </a:p>
        </p:txBody>
      </p:sp>
      <p:sp>
        <p:nvSpPr>
          <p:cNvPr id="54645" name="Rectangle 373"/>
          <p:cNvSpPr>
            <a:spLocks noChangeArrowheads="1"/>
          </p:cNvSpPr>
          <p:nvPr/>
        </p:nvSpPr>
        <p:spPr bwMode="auto">
          <a:xfrm>
            <a:off x="1149350" y="3627438"/>
            <a:ext cx="311150" cy="334962"/>
          </a:xfrm>
          <a:prstGeom prst="rect">
            <a:avLst/>
          </a:prstGeom>
          <a:noFill/>
          <a:ln w="9525">
            <a:noFill/>
            <a:miter lim="800000"/>
            <a:headEnd/>
            <a:tailEnd/>
          </a:ln>
        </p:spPr>
        <p:txBody>
          <a:bodyPr wrap="none" lIns="0" tIns="0" rIns="0" bIns="0">
            <a:spAutoFit/>
          </a:bodyPr>
          <a:lstStyle/>
          <a:p>
            <a:pPr algn="ctr" eaLnBrk="0" hangingPunct="0"/>
            <a:r>
              <a:rPr lang="en-US" sz="2200"/>
              <a:t>20</a:t>
            </a:r>
            <a:endParaRPr lang="en-US" sz="2400"/>
          </a:p>
        </p:txBody>
      </p:sp>
      <p:sp>
        <p:nvSpPr>
          <p:cNvPr id="54646" name="Rectangle 374"/>
          <p:cNvSpPr>
            <a:spLocks noChangeArrowheads="1"/>
          </p:cNvSpPr>
          <p:nvPr/>
        </p:nvSpPr>
        <p:spPr bwMode="auto">
          <a:xfrm>
            <a:off x="1149350" y="3143250"/>
            <a:ext cx="311150" cy="334963"/>
          </a:xfrm>
          <a:prstGeom prst="rect">
            <a:avLst/>
          </a:prstGeom>
          <a:noFill/>
          <a:ln w="9525">
            <a:noFill/>
            <a:miter lim="800000"/>
            <a:headEnd/>
            <a:tailEnd/>
          </a:ln>
        </p:spPr>
        <p:txBody>
          <a:bodyPr wrap="none" lIns="0" tIns="0" rIns="0" bIns="0">
            <a:spAutoFit/>
          </a:bodyPr>
          <a:lstStyle/>
          <a:p>
            <a:pPr algn="ctr" eaLnBrk="0" hangingPunct="0"/>
            <a:r>
              <a:rPr lang="en-US" sz="2200"/>
              <a:t>30</a:t>
            </a:r>
            <a:endParaRPr lang="en-US" sz="2400"/>
          </a:p>
        </p:txBody>
      </p:sp>
      <p:sp>
        <p:nvSpPr>
          <p:cNvPr id="54647" name="Rectangle 375"/>
          <p:cNvSpPr>
            <a:spLocks noChangeArrowheads="1"/>
          </p:cNvSpPr>
          <p:nvPr/>
        </p:nvSpPr>
        <p:spPr bwMode="auto">
          <a:xfrm>
            <a:off x="1149350" y="2649538"/>
            <a:ext cx="311150" cy="334962"/>
          </a:xfrm>
          <a:prstGeom prst="rect">
            <a:avLst/>
          </a:prstGeom>
          <a:noFill/>
          <a:ln w="9525">
            <a:noFill/>
            <a:miter lim="800000"/>
            <a:headEnd/>
            <a:tailEnd/>
          </a:ln>
        </p:spPr>
        <p:txBody>
          <a:bodyPr wrap="none" lIns="0" tIns="0" rIns="0" bIns="0">
            <a:spAutoFit/>
          </a:bodyPr>
          <a:lstStyle/>
          <a:p>
            <a:pPr algn="ctr" eaLnBrk="0" hangingPunct="0"/>
            <a:r>
              <a:rPr lang="en-US" sz="2200"/>
              <a:t>40</a:t>
            </a:r>
            <a:endParaRPr lang="en-US" sz="2400"/>
          </a:p>
        </p:txBody>
      </p:sp>
      <p:sp>
        <p:nvSpPr>
          <p:cNvPr id="54648" name="Rectangle 376"/>
          <p:cNvSpPr>
            <a:spLocks noChangeArrowheads="1"/>
          </p:cNvSpPr>
          <p:nvPr/>
        </p:nvSpPr>
        <p:spPr bwMode="auto">
          <a:xfrm>
            <a:off x="1149350" y="2154238"/>
            <a:ext cx="311150" cy="334962"/>
          </a:xfrm>
          <a:prstGeom prst="rect">
            <a:avLst/>
          </a:prstGeom>
          <a:noFill/>
          <a:ln w="9525">
            <a:noFill/>
            <a:miter lim="800000"/>
            <a:headEnd/>
            <a:tailEnd/>
          </a:ln>
        </p:spPr>
        <p:txBody>
          <a:bodyPr wrap="none" lIns="0" tIns="0" rIns="0" bIns="0">
            <a:spAutoFit/>
          </a:bodyPr>
          <a:lstStyle/>
          <a:p>
            <a:pPr algn="ctr" eaLnBrk="0" hangingPunct="0"/>
            <a:r>
              <a:rPr lang="en-US" sz="2200"/>
              <a:t>50</a:t>
            </a:r>
            <a:endParaRPr lang="en-US" sz="2400"/>
          </a:p>
        </p:txBody>
      </p:sp>
      <p:sp>
        <p:nvSpPr>
          <p:cNvPr id="54649" name="Rectangle 377"/>
          <p:cNvSpPr>
            <a:spLocks noChangeArrowheads="1"/>
          </p:cNvSpPr>
          <p:nvPr/>
        </p:nvSpPr>
        <p:spPr bwMode="auto">
          <a:xfrm>
            <a:off x="1149350" y="1660525"/>
            <a:ext cx="311150" cy="334963"/>
          </a:xfrm>
          <a:prstGeom prst="rect">
            <a:avLst/>
          </a:prstGeom>
          <a:noFill/>
          <a:ln w="9525">
            <a:noFill/>
            <a:miter lim="800000"/>
            <a:headEnd/>
            <a:tailEnd/>
          </a:ln>
        </p:spPr>
        <p:txBody>
          <a:bodyPr wrap="none" lIns="0" tIns="0" rIns="0" bIns="0">
            <a:spAutoFit/>
          </a:bodyPr>
          <a:lstStyle/>
          <a:p>
            <a:pPr algn="ctr" eaLnBrk="0" hangingPunct="0"/>
            <a:r>
              <a:rPr lang="en-US" sz="2200"/>
              <a:t>60</a:t>
            </a:r>
            <a:endParaRPr lang="en-US" sz="2400"/>
          </a:p>
        </p:txBody>
      </p:sp>
      <p:sp>
        <p:nvSpPr>
          <p:cNvPr id="54650" name="Rectangle 378"/>
          <p:cNvSpPr>
            <a:spLocks noChangeArrowheads="1"/>
          </p:cNvSpPr>
          <p:nvPr/>
        </p:nvSpPr>
        <p:spPr bwMode="auto">
          <a:xfrm>
            <a:off x="1830388" y="5011738"/>
            <a:ext cx="715962" cy="334962"/>
          </a:xfrm>
          <a:prstGeom prst="rect">
            <a:avLst/>
          </a:prstGeom>
          <a:noFill/>
          <a:ln w="9525">
            <a:noFill/>
            <a:miter lim="800000"/>
            <a:headEnd/>
            <a:tailEnd/>
          </a:ln>
        </p:spPr>
        <p:txBody>
          <a:bodyPr wrap="none" lIns="0" tIns="0" rIns="0" bIns="0">
            <a:spAutoFit/>
          </a:bodyPr>
          <a:lstStyle/>
          <a:p>
            <a:pPr algn="ctr" eaLnBrk="0" hangingPunct="0"/>
            <a:r>
              <a:rPr lang="en-US" sz="2200"/>
              <a:t>60-64</a:t>
            </a:r>
            <a:endParaRPr lang="en-US" sz="2400"/>
          </a:p>
        </p:txBody>
      </p:sp>
      <p:sp>
        <p:nvSpPr>
          <p:cNvPr id="54651" name="Rectangle 379"/>
          <p:cNvSpPr>
            <a:spLocks noChangeArrowheads="1"/>
          </p:cNvSpPr>
          <p:nvPr/>
        </p:nvSpPr>
        <p:spPr bwMode="auto">
          <a:xfrm>
            <a:off x="2825750" y="5011738"/>
            <a:ext cx="715963" cy="334962"/>
          </a:xfrm>
          <a:prstGeom prst="rect">
            <a:avLst/>
          </a:prstGeom>
          <a:noFill/>
          <a:ln w="9525">
            <a:noFill/>
            <a:miter lim="800000"/>
            <a:headEnd/>
            <a:tailEnd/>
          </a:ln>
        </p:spPr>
        <p:txBody>
          <a:bodyPr wrap="none" lIns="0" tIns="0" rIns="0" bIns="0">
            <a:spAutoFit/>
          </a:bodyPr>
          <a:lstStyle/>
          <a:p>
            <a:pPr algn="ctr" eaLnBrk="0" hangingPunct="0"/>
            <a:r>
              <a:rPr lang="en-US" sz="2200"/>
              <a:t>65-69</a:t>
            </a:r>
            <a:endParaRPr lang="en-US" sz="2400"/>
          </a:p>
        </p:txBody>
      </p:sp>
      <p:sp>
        <p:nvSpPr>
          <p:cNvPr id="54652" name="Rectangle 380"/>
          <p:cNvSpPr>
            <a:spLocks noChangeArrowheads="1"/>
          </p:cNvSpPr>
          <p:nvPr/>
        </p:nvSpPr>
        <p:spPr bwMode="auto">
          <a:xfrm>
            <a:off x="3822700" y="5011738"/>
            <a:ext cx="715963" cy="334962"/>
          </a:xfrm>
          <a:prstGeom prst="rect">
            <a:avLst/>
          </a:prstGeom>
          <a:noFill/>
          <a:ln w="9525">
            <a:noFill/>
            <a:miter lim="800000"/>
            <a:headEnd/>
            <a:tailEnd/>
          </a:ln>
        </p:spPr>
        <p:txBody>
          <a:bodyPr wrap="none" lIns="0" tIns="0" rIns="0" bIns="0">
            <a:spAutoFit/>
          </a:bodyPr>
          <a:lstStyle/>
          <a:p>
            <a:pPr algn="ctr" eaLnBrk="0" hangingPunct="0"/>
            <a:r>
              <a:rPr lang="en-US" sz="2200"/>
              <a:t>70-74</a:t>
            </a:r>
            <a:endParaRPr lang="en-US" sz="2400"/>
          </a:p>
        </p:txBody>
      </p:sp>
      <p:sp>
        <p:nvSpPr>
          <p:cNvPr id="54653" name="Rectangle 381"/>
          <p:cNvSpPr>
            <a:spLocks noChangeArrowheads="1"/>
          </p:cNvSpPr>
          <p:nvPr/>
        </p:nvSpPr>
        <p:spPr bwMode="auto">
          <a:xfrm>
            <a:off x="4818063" y="5011738"/>
            <a:ext cx="715962" cy="334962"/>
          </a:xfrm>
          <a:prstGeom prst="rect">
            <a:avLst/>
          </a:prstGeom>
          <a:noFill/>
          <a:ln w="9525">
            <a:noFill/>
            <a:miter lim="800000"/>
            <a:headEnd/>
            <a:tailEnd/>
          </a:ln>
        </p:spPr>
        <p:txBody>
          <a:bodyPr wrap="none" lIns="0" tIns="0" rIns="0" bIns="0">
            <a:spAutoFit/>
          </a:bodyPr>
          <a:lstStyle/>
          <a:p>
            <a:pPr algn="ctr" eaLnBrk="0" hangingPunct="0"/>
            <a:r>
              <a:rPr lang="en-US" sz="2200"/>
              <a:t>75-79</a:t>
            </a:r>
            <a:endParaRPr lang="en-US" sz="2400"/>
          </a:p>
        </p:txBody>
      </p:sp>
      <p:sp>
        <p:nvSpPr>
          <p:cNvPr id="54654" name="Rectangle 382"/>
          <p:cNvSpPr>
            <a:spLocks noChangeArrowheads="1"/>
          </p:cNvSpPr>
          <p:nvPr/>
        </p:nvSpPr>
        <p:spPr bwMode="auto">
          <a:xfrm>
            <a:off x="5815013" y="5011738"/>
            <a:ext cx="715962" cy="334962"/>
          </a:xfrm>
          <a:prstGeom prst="rect">
            <a:avLst/>
          </a:prstGeom>
          <a:noFill/>
          <a:ln w="9525">
            <a:noFill/>
            <a:miter lim="800000"/>
            <a:headEnd/>
            <a:tailEnd/>
          </a:ln>
        </p:spPr>
        <p:txBody>
          <a:bodyPr wrap="none" lIns="0" tIns="0" rIns="0" bIns="0">
            <a:spAutoFit/>
          </a:bodyPr>
          <a:lstStyle/>
          <a:p>
            <a:pPr algn="ctr" eaLnBrk="0" hangingPunct="0"/>
            <a:r>
              <a:rPr lang="en-US" sz="2200"/>
              <a:t>80-84</a:t>
            </a:r>
            <a:endParaRPr lang="en-US" sz="2400"/>
          </a:p>
        </p:txBody>
      </p:sp>
      <p:sp>
        <p:nvSpPr>
          <p:cNvPr id="54655" name="Rectangle 383"/>
          <p:cNvSpPr>
            <a:spLocks noChangeArrowheads="1"/>
          </p:cNvSpPr>
          <p:nvPr/>
        </p:nvSpPr>
        <p:spPr bwMode="auto">
          <a:xfrm>
            <a:off x="6942138" y="5011738"/>
            <a:ext cx="474662" cy="334962"/>
          </a:xfrm>
          <a:prstGeom prst="rect">
            <a:avLst/>
          </a:prstGeom>
          <a:noFill/>
          <a:ln w="9525">
            <a:noFill/>
            <a:miter lim="800000"/>
            <a:headEnd/>
            <a:tailEnd/>
          </a:ln>
        </p:spPr>
        <p:txBody>
          <a:bodyPr wrap="none" lIns="0" tIns="0" rIns="0" bIns="0">
            <a:spAutoFit/>
          </a:bodyPr>
          <a:lstStyle/>
          <a:p>
            <a:pPr algn="ctr" eaLnBrk="0" hangingPunct="0"/>
            <a:r>
              <a:rPr lang="en-US" sz="2200"/>
              <a:t>85+</a:t>
            </a:r>
            <a:endParaRPr lang="en-US" sz="2400"/>
          </a:p>
        </p:txBody>
      </p:sp>
      <p:sp>
        <p:nvSpPr>
          <p:cNvPr id="54656" name="Rectangle 384"/>
          <p:cNvSpPr>
            <a:spLocks noChangeArrowheads="1"/>
          </p:cNvSpPr>
          <p:nvPr/>
        </p:nvSpPr>
        <p:spPr bwMode="auto">
          <a:xfrm>
            <a:off x="7937500" y="5011738"/>
            <a:ext cx="474663" cy="334962"/>
          </a:xfrm>
          <a:prstGeom prst="rect">
            <a:avLst/>
          </a:prstGeom>
          <a:noFill/>
          <a:ln w="9525">
            <a:noFill/>
            <a:miter lim="800000"/>
            <a:headEnd/>
            <a:tailEnd/>
          </a:ln>
        </p:spPr>
        <p:txBody>
          <a:bodyPr wrap="none" lIns="0" tIns="0" rIns="0" bIns="0">
            <a:spAutoFit/>
          </a:bodyPr>
          <a:lstStyle/>
          <a:p>
            <a:pPr algn="ctr" eaLnBrk="0" hangingPunct="0"/>
            <a:r>
              <a:rPr lang="en-US" sz="2200"/>
              <a:t>95+</a:t>
            </a:r>
            <a:endParaRPr lang="en-US" sz="2400"/>
          </a:p>
        </p:txBody>
      </p:sp>
      <p:sp>
        <p:nvSpPr>
          <p:cNvPr id="54657" name="Rectangle 385"/>
          <p:cNvSpPr>
            <a:spLocks noChangeArrowheads="1"/>
          </p:cNvSpPr>
          <p:nvPr/>
        </p:nvSpPr>
        <p:spPr bwMode="auto">
          <a:xfrm>
            <a:off x="4443413" y="5476875"/>
            <a:ext cx="1446212" cy="334963"/>
          </a:xfrm>
          <a:prstGeom prst="rect">
            <a:avLst/>
          </a:prstGeom>
          <a:noFill/>
          <a:ln w="9525">
            <a:noFill/>
            <a:miter lim="800000"/>
            <a:headEnd/>
            <a:tailEnd/>
          </a:ln>
        </p:spPr>
        <p:txBody>
          <a:bodyPr wrap="none" lIns="0" tIns="0" rIns="0" bIns="0">
            <a:spAutoFit/>
          </a:bodyPr>
          <a:lstStyle/>
          <a:p>
            <a:pPr algn="ctr" eaLnBrk="0" hangingPunct="0"/>
            <a:r>
              <a:rPr lang="en-US" sz="2200"/>
              <a:t>Age (years)</a:t>
            </a:r>
            <a:endParaRPr lang="en-US" sz="2400"/>
          </a:p>
        </p:txBody>
      </p:sp>
      <p:sp>
        <p:nvSpPr>
          <p:cNvPr id="54658" name="Rectangle 386"/>
          <p:cNvSpPr>
            <a:spLocks noChangeArrowheads="1"/>
          </p:cNvSpPr>
          <p:nvPr/>
        </p:nvSpPr>
        <p:spPr bwMode="auto">
          <a:xfrm rot="16200000">
            <a:off x="-172243" y="3017043"/>
            <a:ext cx="1911350" cy="334963"/>
          </a:xfrm>
          <a:prstGeom prst="rect">
            <a:avLst/>
          </a:prstGeom>
          <a:noFill/>
          <a:ln w="9525">
            <a:noFill/>
            <a:miter lim="800000"/>
            <a:headEnd/>
            <a:tailEnd/>
          </a:ln>
        </p:spPr>
        <p:txBody>
          <a:bodyPr wrap="none" lIns="0" tIns="0" rIns="0" bIns="0">
            <a:spAutoFit/>
          </a:bodyPr>
          <a:lstStyle/>
          <a:p>
            <a:pPr algn="ctr" eaLnBrk="0" hangingPunct="0"/>
            <a:r>
              <a:rPr lang="en-US" sz="2200"/>
              <a:t>Prevalence (%)</a:t>
            </a:r>
            <a:endParaRPr lang="en-US" sz="2400"/>
          </a:p>
        </p:txBody>
      </p:sp>
      <p:sp>
        <p:nvSpPr>
          <p:cNvPr id="54659" name="Text Box 387"/>
          <p:cNvSpPr txBox="1">
            <a:spLocks noChangeArrowheads="1"/>
          </p:cNvSpPr>
          <p:nvPr/>
        </p:nvSpPr>
        <p:spPr bwMode="auto">
          <a:xfrm>
            <a:off x="2197100" y="4191000"/>
            <a:ext cx="514350" cy="366713"/>
          </a:xfrm>
          <a:prstGeom prst="rect">
            <a:avLst/>
          </a:prstGeom>
          <a:noFill/>
          <a:ln w="38100">
            <a:noFill/>
            <a:miter lim="800000"/>
            <a:headEnd/>
            <a:tailEnd/>
          </a:ln>
          <a:effectLst/>
        </p:spPr>
        <p:txBody>
          <a:bodyPr wrap="none" anchor="ctr">
            <a:spAutoFit/>
          </a:bodyPr>
          <a:lstStyle/>
          <a:p>
            <a:pPr algn="ctr" eaLnBrk="0" hangingPunct="0"/>
            <a:r>
              <a:rPr lang="en-US"/>
              <a:t>1%</a:t>
            </a:r>
          </a:p>
        </p:txBody>
      </p:sp>
      <p:sp>
        <p:nvSpPr>
          <p:cNvPr id="54660" name="Text Box 388"/>
          <p:cNvSpPr txBox="1">
            <a:spLocks noChangeArrowheads="1"/>
          </p:cNvSpPr>
          <p:nvPr/>
        </p:nvSpPr>
        <p:spPr bwMode="auto">
          <a:xfrm>
            <a:off x="3111500" y="4114800"/>
            <a:ext cx="514350" cy="366713"/>
          </a:xfrm>
          <a:prstGeom prst="rect">
            <a:avLst/>
          </a:prstGeom>
          <a:noFill/>
          <a:ln w="38100">
            <a:noFill/>
            <a:miter lim="800000"/>
            <a:headEnd/>
            <a:tailEnd/>
          </a:ln>
          <a:effectLst/>
        </p:spPr>
        <p:txBody>
          <a:bodyPr wrap="none" anchor="ctr">
            <a:spAutoFit/>
          </a:bodyPr>
          <a:lstStyle/>
          <a:p>
            <a:pPr algn="ctr" eaLnBrk="0" hangingPunct="0"/>
            <a:r>
              <a:rPr lang="en-US"/>
              <a:t>2%</a:t>
            </a:r>
          </a:p>
        </p:txBody>
      </p:sp>
      <p:sp>
        <p:nvSpPr>
          <p:cNvPr id="54661" name="Text Box 389"/>
          <p:cNvSpPr txBox="1">
            <a:spLocks noChangeArrowheads="1"/>
          </p:cNvSpPr>
          <p:nvPr/>
        </p:nvSpPr>
        <p:spPr bwMode="auto">
          <a:xfrm>
            <a:off x="4025900" y="4038600"/>
            <a:ext cx="514350" cy="366713"/>
          </a:xfrm>
          <a:prstGeom prst="rect">
            <a:avLst/>
          </a:prstGeom>
          <a:noFill/>
          <a:ln w="38100">
            <a:noFill/>
            <a:miter lim="800000"/>
            <a:headEnd/>
            <a:tailEnd/>
          </a:ln>
          <a:effectLst/>
        </p:spPr>
        <p:txBody>
          <a:bodyPr wrap="none" anchor="ctr">
            <a:spAutoFit/>
          </a:bodyPr>
          <a:lstStyle/>
          <a:p>
            <a:pPr algn="ctr" eaLnBrk="0" hangingPunct="0"/>
            <a:r>
              <a:rPr lang="en-US"/>
              <a:t>4%</a:t>
            </a:r>
          </a:p>
        </p:txBody>
      </p:sp>
      <p:sp>
        <p:nvSpPr>
          <p:cNvPr id="54662" name="Text Box 390"/>
          <p:cNvSpPr txBox="1">
            <a:spLocks noChangeArrowheads="1"/>
          </p:cNvSpPr>
          <p:nvPr/>
        </p:nvSpPr>
        <p:spPr bwMode="auto">
          <a:xfrm>
            <a:off x="4940300" y="3886200"/>
            <a:ext cx="514350" cy="366713"/>
          </a:xfrm>
          <a:prstGeom prst="rect">
            <a:avLst/>
          </a:prstGeom>
          <a:noFill/>
          <a:ln w="38100">
            <a:noFill/>
            <a:miter lim="800000"/>
            <a:headEnd/>
            <a:tailEnd/>
          </a:ln>
          <a:effectLst/>
        </p:spPr>
        <p:txBody>
          <a:bodyPr wrap="none" anchor="ctr">
            <a:spAutoFit/>
          </a:bodyPr>
          <a:lstStyle/>
          <a:p>
            <a:pPr algn="ctr" eaLnBrk="0" hangingPunct="0"/>
            <a:r>
              <a:rPr lang="en-US"/>
              <a:t>8%</a:t>
            </a:r>
          </a:p>
        </p:txBody>
      </p:sp>
      <p:sp>
        <p:nvSpPr>
          <p:cNvPr id="54663" name="Text Box 391"/>
          <p:cNvSpPr txBox="1">
            <a:spLocks noChangeArrowheads="1"/>
          </p:cNvSpPr>
          <p:nvPr/>
        </p:nvSpPr>
        <p:spPr bwMode="auto">
          <a:xfrm>
            <a:off x="5791200" y="3505200"/>
            <a:ext cx="641350" cy="366713"/>
          </a:xfrm>
          <a:prstGeom prst="rect">
            <a:avLst/>
          </a:prstGeom>
          <a:noFill/>
          <a:ln w="38100">
            <a:noFill/>
            <a:miter lim="800000"/>
            <a:headEnd/>
            <a:tailEnd/>
          </a:ln>
          <a:effectLst/>
        </p:spPr>
        <p:txBody>
          <a:bodyPr wrap="none" anchor="ctr">
            <a:spAutoFit/>
          </a:bodyPr>
          <a:lstStyle/>
          <a:p>
            <a:pPr algn="ctr" eaLnBrk="0" hangingPunct="0"/>
            <a:r>
              <a:rPr lang="en-US"/>
              <a:t>16%</a:t>
            </a:r>
          </a:p>
        </p:txBody>
      </p:sp>
      <p:sp>
        <p:nvSpPr>
          <p:cNvPr id="54664" name="Text Box 392"/>
          <p:cNvSpPr txBox="1">
            <a:spLocks noChangeArrowheads="1"/>
          </p:cNvSpPr>
          <p:nvPr/>
        </p:nvSpPr>
        <p:spPr bwMode="auto">
          <a:xfrm>
            <a:off x="6705600" y="2819400"/>
            <a:ext cx="641350" cy="366713"/>
          </a:xfrm>
          <a:prstGeom prst="rect">
            <a:avLst/>
          </a:prstGeom>
          <a:noFill/>
          <a:ln w="38100">
            <a:noFill/>
            <a:miter lim="800000"/>
            <a:headEnd/>
            <a:tailEnd/>
          </a:ln>
          <a:effectLst/>
        </p:spPr>
        <p:txBody>
          <a:bodyPr wrap="none" anchor="ctr">
            <a:spAutoFit/>
          </a:bodyPr>
          <a:lstStyle/>
          <a:p>
            <a:pPr algn="ctr" eaLnBrk="0" hangingPunct="0"/>
            <a:r>
              <a:rPr lang="en-US"/>
              <a:t>30%</a:t>
            </a:r>
          </a:p>
        </p:txBody>
      </p:sp>
      <p:sp>
        <p:nvSpPr>
          <p:cNvPr id="54665" name="Text Box 393"/>
          <p:cNvSpPr txBox="1">
            <a:spLocks noChangeArrowheads="1"/>
          </p:cNvSpPr>
          <p:nvPr/>
        </p:nvSpPr>
        <p:spPr bwMode="auto">
          <a:xfrm>
            <a:off x="7620000" y="1905000"/>
            <a:ext cx="641350" cy="366713"/>
          </a:xfrm>
          <a:prstGeom prst="rect">
            <a:avLst/>
          </a:prstGeom>
          <a:noFill/>
          <a:ln w="38100">
            <a:noFill/>
            <a:miter lim="800000"/>
            <a:headEnd/>
            <a:tailEnd/>
          </a:ln>
          <a:effectLst/>
        </p:spPr>
        <p:txBody>
          <a:bodyPr wrap="none" anchor="ctr">
            <a:spAutoFit/>
          </a:bodyPr>
          <a:lstStyle/>
          <a:p>
            <a:pPr algn="ctr" eaLnBrk="0" hangingPunct="0"/>
            <a:r>
              <a:rPr lang="en-US"/>
              <a:t>50%</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p82867"/>
          <p:cNvPicPr>
            <a:picLocks noChangeAspect="1" noChangeArrowheads="1"/>
          </p:cNvPicPr>
          <p:nvPr/>
        </p:nvPicPr>
        <p:blipFill>
          <a:blip r:embed="rId3" cstate="print"/>
          <a:srcRect/>
          <a:stretch>
            <a:fillRect/>
          </a:stretch>
        </p:blipFill>
        <p:spPr bwMode="auto">
          <a:xfrm>
            <a:off x="971550" y="188913"/>
            <a:ext cx="6965950" cy="5813425"/>
          </a:xfrm>
          <a:prstGeom prst="rect">
            <a:avLst/>
          </a:prstGeom>
          <a:noFill/>
          <a:ln w="9525">
            <a:noFill/>
            <a:miter lim="800000"/>
            <a:headEnd/>
            <a:tailEnd/>
          </a:ln>
        </p:spPr>
      </p:pic>
      <p:sp>
        <p:nvSpPr>
          <p:cNvPr id="64515" name="Text Box 3"/>
          <p:cNvSpPr txBox="1">
            <a:spLocks noChangeArrowheads="1"/>
          </p:cNvSpPr>
          <p:nvPr/>
        </p:nvSpPr>
        <p:spPr bwMode="auto">
          <a:xfrm>
            <a:off x="539750" y="5876925"/>
            <a:ext cx="5616575" cy="274638"/>
          </a:xfrm>
          <a:prstGeom prst="rect">
            <a:avLst/>
          </a:prstGeom>
          <a:noFill/>
          <a:ln w="9525">
            <a:noFill/>
            <a:miter lim="800000"/>
            <a:headEnd/>
            <a:tailEnd/>
          </a:ln>
        </p:spPr>
        <p:txBody>
          <a:bodyPr>
            <a:spAutoFit/>
          </a:bodyPr>
          <a:lstStyle/>
          <a:p>
            <a:pPr>
              <a:spcBef>
                <a:spcPct val="50000"/>
              </a:spcBef>
            </a:pPr>
            <a:r>
              <a:rPr lang="en-US" sz="1200"/>
              <a:t>van der Flier and Scheltens 2005 JNNP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noFill/>
        </p:spPr>
        <p:txBody>
          <a:bodyPr lIns="92075" tIns="46038" rIns="92075" bIns="46038"/>
          <a:lstStyle/>
          <a:p>
            <a:pPr defTabSz="762000"/>
            <a:r>
              <a:rPr lang="en-GB"/>
              <a:t>Dementia </a:t>
            </a:r>
            <a:r>
              <a:rPr lang="en-GB" sz="3600"/>
              <a:t>epidemiology</a:t>
            </a:r>
          </a:p>
        </p:txBody>
      </p:sp>
      <p:sp>
        <p:nvSpPr>
          <p:cNvPr id="56323" name="Rectangle 3"/>
          <p:cNvSpPr>
            <a:spLocks noGrp="1" noChangeArrowheads="1"/>
          </p:cNvSpPr>
          <p:nvPr>
            <p:ph type="body" idx="4294967295"/>
          </p:nvPr>
        </p:nvSpPr>
        <p:spPr>
          <a:noFill/>
        </p:spPr>
        <p:txBody>
          <a:bodyPr lIns="92075" tIns="46038" rIns="92075" bIns="46038"/>
          <a:lstStyle/>
          <a:p>
            <a:pPr marL="609600" indent="-609600" defTabSz="762000"/>
            <a:r>
              <a:rPr lang="en-GB"/>
              <a:t>6% of individuals over 65</a:t>
            </a:r>
            <a:r>
              <a:rPr lang="en-GB" baseline="44000"/>
              <a:t>1</a:t>
            </a:r>
          </a:p>
          <a:p>
            <a:pPr marL="609600" indent="-609600" defTabSz="762000"/>
            <a:r>
              <a:rPr lang="en-GB"/>
              <a:t>20% of individuals over 80</a:t>
            </a:r>
          </a:p>
          <a:p>
            <a:pPr marL="609600" indent="-609600" defTabSz="762000"/>
            <a:r>
              <a:rPr lang="en-GB"/>
              <a:t>790,000 cases in UK</a:t>
            </a:r>
            <a:r>
              <a:rPr lang="en-GB" baseline="46000"/>
              <a:t>2</a:t>
            </a:r>
          </a:p>
          <a:p>
            <a:pPr marL="609600" indent="-609600" defTabSz="762000"/>
            <a:r>
              <a:rPr lang="en-GB"/>
              <a:t>Average GP will see 1-2 new cases each year</a:t>
            </a:r>
            <a:endParaRPr lang="en-GB" sz="1200"/>
          </a:p>
          <a:p>
            <a:pPr marL="609600" indent="-609600" defTabSz="762000"/>
            <a:endParaRPr lang="en-GB"/>
          </a:p>
          <a:p>
            <a:pPr marL="609600" indent="-609600" defTabSz="762000">
              <a:buFontTx/>
              <a:buAutoNum type="arabicPeriod"/>
            </a:pPr>
            <a:r>
              <a:rPr lang="en-GB" sz="1800"/>
              <a:t>Lobo </a:t>
            </a:r>
            <a:r>
              <a:rPr lang="en-GB" sz="1800" i="1"/>
              <a:t>et al</a:t>
            </a:r>
            <a:r>
              <a:rPr lang="en-GB" sz="1800"/>
              <a:t> 2001</a:t>
            </a:r>
          </a:p>
          <a:p>
            <a:pPr marL="609600" indent="-609600" defTabSz="762000">
              <a:buFontTx/>
              <a:buAutoNum type="arabicPeriod"/>
            </a:pPr>
            <a:r>
              <a:rPr lang="en-GB" sz="1800"/>
              <a:t>Alzheimer’s society, 2007</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GB" sz="4000"/>
              <a:t>Dementia- epidemiology </a:t>
            </a:r>
            <a:endParaRPr lang="en-US" sz="4000"/>
          </a:p>
        </p:txBody>
      </p:sp>
      <p:sp>
        <p:nvSpPr>
          <p:cNvPr id="58371" name="Rectangle 3"/>
          <p:cNvSpPr>
            <a:spLocks noGrp="1" noChangeArrowheads="1"/>
          </p:cNvSpPr>
          <p:nvPr>
            <p:ph type="body" idx="4294967295"/>
          </p:nvPr>
        </p:nvSpPr>
        <p:spPr/>
        <p:txBody>
          <a:bodyPr/>
          <a:lstStyle/>
          <a:p>
            <a:endParaRPr lang="en-GB"/>
          </a:p>
          <a:p>
            <a:r>
              <a:rPr lang="en-GB"/>
              <a:t>Alzheimer’s dementia			50%</a:t>
            </a:r>
          </a:p>
          <a:p>
            <a:r>
              <a:rPr lang="en-GB"/>
              <a:t>Vascular dementia			20%</a:t>
            </a:r>
          </a:p>
          <a:p>
            <a:r>
              <a:rPr lang="en-GB"/>
              <a:t>Mixed AD/Vascular			20%</a:t>
            </a:r>
          </a:p>
          <a:p>
            <a:r>
              <a:rPr lang="en-GB"/>
              <a:t>Dementia with Lewy bodies		5%</a:t>
            </a:r>
          </a:p>
          <a:p>
            <a:endParaRPr lang="en-GB"/>
          </a:p>
          <a:p>
            <a:pPr lvl="1"/>
            <a:r>
              <a:rPr lang="en-GB"/>
              <a:t>Antemorbid diagnosis correct 70-80%</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GB" sz="4000"/>
              <a:t>Dementia- epidemiology</a:t>
            </a:r>
            <a:endParaRPr lang="en-US" sz="4000"/>
          </a:p>
        </p:txBody>
      </p:sp>
      <p:sp>
        <p:nvSpPr>
          <p:cNvPr id="60419" name="Rectangle 3"/>
          <p:cNvSpPr>
            <a:spLocks noGrp="1" noChangeArrowheads="1"/>
          </p:cNvSpPr>
          <p:nvPr>
            <p:ph type="body" idx="4294967295"/>
          </p:nvPr>
        </p:nvSpPr>
        <p:spPr/>
        <p:txBody>
          <a:bodyPr/>
          <a:lstStyle/>
          <a:p>
            <a:pPr>
              <a:buFontTx/>
              <a:buNone/>
            </a:pPr>
            <a:r>
              <a:rPr lang="en-GB"/>
              <a:t>Common causes of Early Onset Dementia (EOD) (ie dementia before 65)</a:t>
            </a:r>
          </a:p>
          <a:p>
            <a:pPr lvl="1"/>
            <a:r>
              <a:rPr lang="en-GB"/>
              <a:t>Alzheimer’s disease- 34%</a:t>
            </a:r>
          </a:p>
          <a:p>
            <a:pPr lvl="1"/>
            <a:r>
              <a:rPr lang="en-GB"/>
              <a:t>VaD – 18%</a:t>
            </a:r>
          </a:p>
          <a:p>
            <a:pPr lvl="1"/>
            <a:r>
              <a:rPr lang="en-GB"/>
              <a:t>Frontotemporal Dementia (FTD)- 12%</a:t>
            </a:r>
          </a:p>
          <a:p>
            <a:pPr lvl="1"/>
            <a:r>
              <a:rPr lang="en-GB"/>
              <a:t>Alcohol related dementia – 10%</a:t>
            </a:r>
          </a:p>
          <a:p>
            <a:pPr lvl="1"/>
            <a:r>
              <a:rPr lang="en-GB"/>
              <a:t>Huntington’s disease - 5%</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GB" sz="4000"/>
              <a:t>Dementia- epidemiology</a:t>
            </a:r>
            <a:endParaRPr lang="en-US" sz="4000"/>
          </a:p>
        </p:txBody>
      </p:sp>
      <p:sp>
        <p:nvSpPr>
          <p:cNvPr id="62467" name="Rectangle 3"/>
          <p:cNvSpPr>
            <a:spLocks noGrp="1" noChangeArrowheads="1"/>
          </p:cNvSpPr>
          <p:nvPr>
            <p:ph type="body" idx="4294967295"/>
          </p:nvPr>
        </p:nvSpPr>
        <p:spPr/>
        <p:txBody>
          <a:bodyPr/>
          <a:lstStyle/>
          <a:p>
            <a:pPr>
              <a:lnSpc>
                <a:spcPct val="81000"/>
              </a:lnSpc>
            </a:pPr>
            <a:r>
              <a:rPr lang="en-GB" sz="2800"/>
              <a:t>Dementia very rare before age 40</a:t>
            </a:r>
          </a:p>
          <a:p>
            <a:pPr>
              <a:lnSpc>
                <a:spcPct val="81000"/>
              </a:lnSpc>
            </a:pPr>
            <a:r>
              <a:rPr lang="en-GB" sz="2800"/>
              <a:t>Prevalence doubles every 5 years from age 40</a:t>
            </a:r>
          </a:p>
          <a:p>
            <a:pPr>
              <a:lnSpc>
                <a:spcPct val="81000"/>
              </a:lnSpc>
            </a:pPr>
            <a:r>
              <a:rPr lang="en-GB" sz="2800"/>
              <a:t>Affects 1% of people aged 65 to 74</a:t>
            </a:r>
          </a:p>
          <a:p>
            <a:pPr>
              <a:lnSpc>
                <a:spcPct val="81000"/>
              </a:lnSpc>
            </a:pPr>
            <a:r>
              <a:rPr lang="en-GB" sz="2800"/>
              <a:t>Costs in UK £13.5 billion (2006)</a:t>
            </a:r>
          </a:p>
          <a:p>
            <a:pPr>
              <a:lnSpc>
                <a:spcPct val="81000"/>
              </a:lnSpc>
            </a:pPr>
            <a:endParaRPr lang="en-GB" sz="2800"/>
          </a:p>
          <a:p>
            <a:pPr>
              <a:lnSpc>
                <a:spcPct val="81000"/>
              </a:lnSpc>
            </a:pPr>
            <a:r>
              <a:rPr lang="en-GB" sz="2800"/>
              <a:t>Growing evidence for risk factors: genetic, clinical and environmental.</a:t>
            </a:r>
          </a:p>
          <a:p>
            <a:pPr lvl="1">
              <a:lnSpc>
                <a:spcPct val="80000"/>
              </a:lnSpc>
            </a:pPr>
            <a:endParaRPr lang="en-US" sz="2400"/>
          </a:p>
          <a:p>
            <a:pPr lvl="1">
              <a:lnSpc>
                <a:spcPct val="80000"/>
              </a:lnSpc>
            </a:pPr>
            <a:r>
              <a:rPr lang="en-US" sz="2400"/>
              <a:t>Window of opportunity for non-pharmacological risk modification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t>Risk Factors</a:t>
            </a:r>
          </a:p>
        </p:txBody>
      </p:sp>
      <p:sp>
        <p:nvSpPr>
          <p:cNvPr id="66563" name="Rectangle 3"/>
          <p:cNvSpPr>
            <a:spLocks noGrp="1" noChangeArrowheads="1"/>
          </p:cNvSpPr>
          <p:nvPr>
            <p:ph type="body" idx="1"/>
          </p:nvPr>
        </p:nvSpPr>
        <p:spPr/>
        <p:txBody>
          <a:bodyPr/>
          <a:lstStyle/>
          <a:p>
            <a:pPr>
              <a:lnSpc>
                <a:spcPct val="90000"/>
              </a:lnSpc>
            </a:pPr>
            <a:r>
              <a:rPr lang="en-GB" sz="2400"/>
              <a:t>Age</a:t>
            </a:r>
          </a:p>
          <a:p>
            <a:pPr>
              <a:lnSpc>
                <a:spcPct val="90000"/>
              </a:lnSpc>
            </a:pPr>
            <a:endParaRPr lang="en-GB" sz="2400"/>
          </a:p>
          <a:p>
            <a:pPr>
              <a:lnSpc>
                <a:spcPct val="90000"/>
              </a:lnSpc>
            </a:pPr>
            <a:r>
              <a:rPr lang="en-GB" sz="2400"/>
              <a:t>ApoE</a:t>
            </a:r>
            <a:r>
              <a:rPr lang="en-GB" sz="2400">
                <a:latin typeface="Symbol" pitchFamily="18" charset="2"/>
              </a:rPr>
              <a:t>e</a:t>
            </a:r>
            <a:r>
              <a:rPr lang="en-GB" sz="2400"/>
              <a:t>4, TOMM40 other genes</a:t>
            </a:r>
          </a:p>
          <a:p>
            <a:pPr>
              <a:lnSpc>
                <a:spcPct val="90000"/>
              </a:lnSpc>
            </a:pPr>
            <a:endParaRPr lang="en-GB" sz="2400"/>
          </a:p>
          <a:p>
            <a:pPr>
              <a:lnSpc>
                <a:spcPct val="90000"/>
              </a:lnSpc>
            </a:pPr>
            <a:r>
              <a:rPr lang="en-GB" sz="2400"/>
              <a:t>Head injury with sustained loss of consciousness</a:t>
            </a:r>
          </a:p>
          <a:p>
            <a:pPr>
              <a:lnSpc>
                <a:spcPct val="90000"/>
              </a:lnSpc>
            </a:pPr>
            <a:endParaRPr lang="en-GB" sz="2400"/>
          </a:p>
          <a:p>
            <a:pPr>
              <a:lnSpc>
                <a:spcPct val="90000"/>
              </a:lnSpc>
            </a:pPr>
            <a:r>
              <a:rPr lang="en-GB" sz="2400"/>
              <a:t>Diabetes and cardiovascular disease and diet in men.</a:t>
            </a:r>
          </a:p>
          <a:p>
            <a:pPr>
              <a:lnSpc>
                <a:spcPct val="90000"/>
              </a:lnSpc>
            </a:pPr>
            <a:endParaRPr lang="en-GB" sz="2400"/>
          </a:p>
          <a:p>
            <a:pPr>
              <a:lnSpc>
                <a:spcPct val="90000"/>
              </a:lnSpc>
            </a:pPr>
            <a:r>
              <a:rPr lang="en-GB" sz="2400"/>
              <a:t>Obesity, depression, cholinergic burden and diet in woman.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Classification</a:t>
            </a:r>
          </a:p>
        </p:txBody>
      </p:sp>
      <p:sp>
        <p:nvSpPr>
          <p:cNvPr id="15363" name="Rectangle 3"/>
          <p:cNvSpPr>
            <a:spLocks noGrp="1" noChangeArrowheads="1"/>
          </p:cNvSpPr>
          <p:nvPr>
            <p:ph type="body" idx="1"/>
          </p:nvPr>
        </p:nvSpPr>
        <p:spPr>
          <a:xfrm>
            <a:off x="457200" y="1600200"/>
            <a:ext cx="5627688" cy="4525963"/>
          </a:xfrm>
        </p:spPr>
        <p:txBody>
          <a:bodyPr/>
          <a:lstStyle/>
          <a:p>
            <a:pPr>
              <a:lnSpc>
                <a:spcPct val="90000"/>
              </a:lnSpc>
            </a:pPr>
            <a:r>
              <a:rPr lang="en-GB" sz="2400" dirty="0" smtClean="0"/>
              <a:t>Alzheimer’s </a:t>
            </a:r>
            <a:r>
              <a:rPr lang="en-GB" sz="2400" dirty="0"/>
              <a:t>disease is NOT the same thing as Alzheimer’s dementia</a:t>
            </a:r>
          </a:p>
          <a:p>
            <a:pPr>
              <a:lnSpc>
                <a:spcPct val="90000"/>
              </a:lnSpc>
            </a:pPr>
            <a:endParaRPr lang="en-GB" sz="2400" dirty="0"/>
          </a:p>
          <a:p>
            <a:pPr lvl="1">
              <a:lnSpc>
                <a:spcPct val="90000"/>
              </a:lnSpc>
            </a:pPr>
            <a:r>
              <a:rPr lang="en-GB" sz="2000" dirty="0"/>
              <a:t>Alzheimer’s disease is a pathological diagnosis.</a:t>
            </a:r>
          </a:p>
          <a:p>
            <a:pPr>
              <a:lnSpc>
                <a:spcPct val="90000"/>
              </a:lnSpc>
            </a:pPr>
            <a:endParaRPr lang="en-GB" sz="2400" dirty="0"/>
          </a:p>
          <a:p>
            <a:pPr lvl="1">
              <a:lnSpc>
                <a:spcPct val="90000"/>
              </a:lnSpc>
            </a:pPr>
            <a:r>
              <a:rPr lang="en-GB" sz="2000" dirty="0"/>
              <a:t>Alzheimer’s dementia is a clinical syndrome thought to be due to underlying Alzheimer’s disease.</a:t>
            </a:r>
          </a:p>
          <a:p>
            <a:pPr>
              <a:lnSpc>
                <a:spcPct val="90000"/>
              </a:lnSpc>
            </a:pPr>
            <a:endParaRPr lang="en-GB" sz="2400" dirty="0"/>
          </a:p>
        </p:txBody>
      </p:sp>
      <p:pic>
        <p:nvPicPr>
          <p:cNvPr id="15364" name="Picture 4"/>
          <p:cNvPicPr>
            <a:picLocks noChangeAspect="1" noChangeArrowheads="1"/>
          </p:cNvPicPr>
          <p:nvPr/>
        </p:nvPicPr>
        <p:blipFill>
          <a:blip r:embed="rId3" cstate="print"/>
          <a:srcRect/>
          <a:stretch>
            <a:fillRect/>
          </a:stretch>
        </p:blipFill>
        <p:spPr bwMode="auto">
          <a:xfrm>
            <a:off x="6516688" y="2276475"/>
            <a:ext cx="2393950" cy="31924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95288" y="692150"/>
            <a:ext cx="8424862" cy="50419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68611" name="Line 3"/>
          <p:cNvSpPr>
            <a:spLocks noChangeShapeType="1"/>
          </p:cNvSpPr>
          <p:nvPr/>
        </p:nvSpPr>
        <p:spPr bwMode="auto">
          <a:xfrm>
            <a:off x="755650" y="1125538"/>
            <a:ext cx="0" cy="4175125"/>
          </a:xfrm>
          <a:prstGeom prst="line">
            <a:avLst/>
          </a:prstGeom>
          <a:noFill/>
          <a:ln w="9525">
            <a:solidFill>
              <a:schemeClr val="tx1"/>
            </a:solidFill>
            <a:round/>
            <a:headEnd/>
            <a:tailEnd/>
          </a:ln>
          <a:effectLst/>
        </p:spPr>
        <p:txBody>
          <a:bodyPr/>
          <a:lstStyle/>
          <a:p>
            <a:endParaRPr lang="en-GB"/>
          </a:p>
        </p:txBody>
      </p:sp>
      <p:sp>
        <p:nvSpPr>
          <p:cNvPr id="68612" name="Line 4"/>
          <p:cNvSpPr>
            <a:spLocks noChangeShapeType="1"/>
          </p:cNvSpPr>
          <p:nvPr/>
        </p:nvSpPr>
        <p:spPr bwMode="auto">
          <a:xfrm>
            <a:off x="755650" y="5300663"/>
            <a:ext cx="7704138" cy="0"/>
          </a:xfrm>
          <a:prstGeom prst="line">
            <a:avLst/>
          </a:prstGeom>
          <a:noFill/>
          <a:ln w="9525">
            <a:solidFill>
              <a:schemeClr val="tx1"/>
            </a:solidFill>
            <a:round/>
            <a:headEnd/>
            <a:tailEnd/>
          </a:ln>
          <a:effectLst/>
        </p:spPr>
        <p:txBody>
          <a:bodyPr/>
          <a:lstStyle/>
          <a:p>
            <a:endParaRPr lang="en-GB"/>
          </a:p>
        </p:txBody>
      </p:sp>
      <p:sp>
        <p:nvSpPr>
          <p:cNvPr id="68613" name="Freeform 5"/>
          <p:cNvSpPr>
            <a:spLocks/>
          </p:cNvSpPr>
          <p:nvPr/>
        </p:nvSpPr>
        <p:spPr bwMode="auto">
          <a:xfrm>
            <a:off x="827088" y="2193925"/>
            <a:ext cx="7345362" cy="2566988"/>
          </a:xfrm>
          <a:custGeom>
            <a:avLst/>
            <a:gdLst/>
            <a:ahLst/>
            <a:cxnLst>
              <a:cxn ang="0">
                <a:pos x="0" y="1594"/>
              </a:cxn>
              <a:cxn ang="0">
                <a:pos x="953" y="1594"/>
              </a:cxn>
              <a:cxn ang="0">
                <a:pos x="1452" y="1458"/>
              </a:cxn>
              <a:cxn ang="0">
                <a:pos x="1905" y="1141"/>
              </a:cxn>
              <a:cxn ang="0">
                <a:pos x="2223" y="869"/>
              </a:cxn>
              <a:cxn ang="0">
                <a:pos x="2540" y="597"/>
              </a:cxn>
              <a:cxn ang="0">
                <a:pos x="2813" y="370"/>
              </a:cxn>
              <a:cxn ang="0">
                <a:pos x="3312" y="143"/>
              </a:cxn>
              <a:cxn ang="0">
                <a:pos x="3720" y="52"/>
              </a:cxn>
              <a:cxn ang="0">
                <a:pos x="4128" y="7"/>
              </a:cxn>
              <a:cxn ang="0">
                <a:pos x="4627" y="7"/>
              </a:cxn>
            </a:cxnLst>
            <a:rect l="0" t="0" r="r" b="b"/>
            <a:pathLst>
              <a:path w="4627" h="1617">
                <a:moveTo>
                  <a:pt x="0" y="1594"/>
                </a:moveTo>
                <a:cubicBezTo>
                  <a:pt x="355" y="1605"/>
                  <a:pt x="711" y="1617"/>
                  <a:pt x="953" y="1594"/>
                </a:cubicBezTo>
                <a:cubicBezTo>
                  <a:pt x="1195" y="1571"/>
                  <a:pt x="1293" y="1534"/>
                  <a:pt x="1452" y="1458"/>
                </a:cubicBezTo>
                <a:cubicBezTo>
                  <a:pt x="1611" y="1382"/>
                  <a:pt x="1777" y="1239"/>
                  <a:pt x="1905" y="1141"/>
                </a:cubicBezTo>
                <a:cubicBezTo>
                  <a:pt x="2033" y="1043"/>
                  <a:pt x="2117" y="960"/>
                  <a:pt x="2223" y="869"/>
                </a:cubicBezTo>
                <a:cubicBezTo>
                  <a:pt x="2329" y="778"/>
                  <a:pt x="2442" y="680"/>
                  <a:pt x="2540" y="597"/>
                </a:cubicBezTo>
                <a:cubicBezTo>
                  <a:pt x="2638" y="514"/>
                  <a:pt x="2684" y="446"/>
                  <a:pt x="2813" y="370"/>
                </a:cubicBezTo>
                <a:cubicBezTo>
                  <a:pt x="2942" y="294"/>
                  <a:pt x="3161" y="196"/>
                  <a:pt x="3312" y="143"/>
                </a:cubicBezTo>
                <a:cubicBezTo>
                  <a:pt x="3463" y="90"/>
                  <a:pt x="3584" y="75"/>
                  <a:pt x="3720" y="52"/>
                </a:cubicBezTo>
                <a:cubicBezTo>
                  <a:pt x="3856" y="29"/>
                  <a:pt x="3977" y="14"/>
                  <a:pt x="4128" y="7"/>
                </a:cubicBezTo>
                <a:cubicBezTo>
                  <a:pt x="4279" y="0"/>
                  <a:pt x="4453" y="3"/>
                  <a:pt x="4627" y="7"/>
                </a:cubicBezTo>
              </a:path>
            </a:pathLst>
          </a:custGeom>
          <a:noFill/>
          <a:ln w="19050">
            <a:solidFill>
              <a:srgbClr val="FF0000"/>
            </a:solidFill>
            <a:round/>
            <a:headEnd/>
            <a:tailEnd/>
          </a:ln>
          <a:effectLst/>
        </p:spPr>
        <p:txBody>
          <a:bodyPr/>
          <a:lstStyle/>
          <a:p>
            <a:endParaRPr lang="en-GB"/>
          </a:p>
        </p:txBody>
      </p:sp>
      <p:sp>
        <p:nvSpPr>
          <p:cNvPr id="68614" name="Freeform 6"/>
          <p:cNvSpPr>
            <a:spLocks/>
          </p:cNvSpPr>
          <p:nvPr/>
        </p:nvSpPr>
        <p:spPr bwMode="auto">
          <a:xfrm>
            <a:off x="827088" y="1184275"/>
            <a:ext cx="7189787" cy="3163888"/>
          </a:xfrm>
          <a:custGeom>
            <a:avLst/>
            <a:gdLst/>
            <a:ahLst/>
            <a:cxnLst>
              <a:cxn ang="0">
                <a:pos x="0" y="8"/>
              </a:cxn>
              <a:cxn ang="0">
                <a:pos x="1225" y="8"/>
              </a:cxn>
              <a:cxn ang="0">
                <a:pos x="2178" y="53"/>
              </a:cxn>
              <a:cxn ang="0">
                <a:pos x="3175" y="144"/>
              </a:cxn>
              <a:cxn ang="0">
                <a:pos x="3720" y="280"/>
              </a:cxn>
              <a:cxn ang="0">
                <a:pos x="4083" y="552"/>
              </a:cxn>
              <a:cxn ang="0">
                <a:pos x="4264" y="915"/>
              </a:cxn>
              <a:cxn ang="0">
                <a:pos x="4529" y="1993"/>
              </a:cxn>
            </a:cxnLst>
            <a:rect l="0" t="0" r="r" b="b"/>
            <a:pathLst>
              <a:path w="4529" h="1993">
                <a:moveTo>
                  <a:pt x="0" y="8"/>
                </a:moveTo>
                <a:cubicBezTo>
                  <a:pt x="431" y="4"/>
                  <a:pt x="862" y="0"/>
                  <a:pt x="1225" y="8"/>
                </a:cubicBezTo>
                <a:cubicBezTo>
                  <a:pt x="1588" y="16"/>
                  <a:pt x="1853" y="30"/>
                  <a:pt x="2178" y="53"/>
                </a:cubicBezTo>
                <a:cubicBezTo>
                  <a:pt x="2503" y="76"/>
                  <a:pt x="2918" y="106"/>
                  <a:pt x="3175" y="144"/>
                </a:cubicBezTo>
                <a:cubicBezTo>
                  <a:pt x="3432" y="182"/>
                  <a:pt x="3569" y="212"/>
                  <a:pt x="3720" y="280"/>
                </a:cubicBezTo>
                <a:cubicBezTo>
                  <a:pt x="3871" y="348"/>
                  <a:pt x="3992" y="446"/>
                  <a:pt x="4083" y="552"/>
                </a:cubicBezTo>
                <a:cubicBezTo>
                  <a:pt x="4174" y="658"/>
                  <a:pt x="4190" y="675"/>
                  <a:pt x="4264" y="915"/>
                </a:cubicBezTo>
                <a:cubicBezTo>
                  <a:pt x="4338" y="1155"/>
                  <a:pt x="4474" y="1769"/>
                  <a:pt x="4529" y="1993"/>
                </a:cubicBezTo>
              </a:path>
            </a:pathLst>
          </a:custGeom>
          <a:noFill/>
          <a:ln w="19050">
            <a:solidFill>
              <a:srgbClr val="003366"/>
            </a:solidFill>
            <a:round/>
            <a:headEnd/>
            <a:tailEnd/>
          </a:ln>
          <a:effectLst/>
        </p:spPr>
        <p:txBody>
          <a:bodyPr/>
          <a:lstStyle/>
          <a:p>
            <a:endParaRPr lang="en-GB"/>
          </a:p>
        </p:txBody>
      </p:sp>
      <p:sp>
        <p:nvSpPr>
          <p:cNvPr id="68615" name="Text Box 7"/>
          <p:cNvSpPr txBox="1">
            <a:spLocks noChangeArrowheads="1"/>
          </p:cNvSpPr>
          <p:nvPr/>
        </p:nvSpPr>
        <p:spPr bwMode="auto">
          <a:xfrm>
            <a:off x="827088" y="83661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003264"/>
                </a:solidFill>
              </a:rPr>
              <a:t>Clinical Changes</a:t>
            </a:r>
          </a:p>
        </p:txBody>
      </p:sp>
      <p:sp>
        <p:nvSpPr>
          <p:cNvPr id="68616" name="Text Box 8"/>
          <p:cNvSpPr txBox="1">
            <a:spLocks noChangeArrowheads="1"/>
          </p:cNvSpPr>
          <p:nvPr/>
        </p:nvSpPr>
        <p:spPr bwMode="auto">
          <a:xfrm>
            <a:off x="827088" y="486886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FF0000"/>
                </a:solidFill>
              </a:rPr>
              <a:t>Disease</a:t>
            </a:r>
          </a:p>
        </p:txBody>
      </p:sp>
      <p:sp>
        <p:nvSpPr>
          <p:cNvPr id="68617" name="Rectangle 9"/>
          <p:cNvSpPr>
            <a:spLocks noChangeArrowheads="1"/>
          </p:cNvSpPr>
          <p:nvPr/>
        </p:nvSpPr>
        <p:spPr bwMode="auto">
          <a:xfrm>
            <a:off x="900113" y="1412875"/>
            <a:ext cx="1727200" cy="3168650"/>
          </a:xfrm>
          <a:prstGeom prst="rect">
            <a:avLst/>
          </a:prstGeom>
          <a:solidFill>
            <a:schemeClr val="accent1"/>
          </a:solidFill>
          <a:ln w="9525">
            <a:solidFill>
              <a:schemeClr val="tx1"/>
            </a:solidFill>
            <a:miter lim="800000"/>
            <a:headEnd/>
            <a:tailEnd/>
          </a:ln>
          <a:effectLst/>
        </p:spPr>
        <p:txBody>
          <a:bodyPr wrap="none" anchor="ctr"/>
          <a:lstStyle/>
          <a:p>
            <a:pPr algn="ctr"/>
            <a:r>
              <a:rPr lang="en-GB"/>
              <a:t>Normal</a:t>
            </a:r>
          </a:p>
        </p:txBody>
      </p:sp>
      <p:sp>
        <p:nvSpPr>
          <p:cNvPr id="68618" name="Rectangle 10"/>
          <p:cNvSpPr>
            <a:spLocks noChangeArrowheads="1"/>
          </p:cNvSpPr>
          <p:nvPr/>
        </p:nvSpPr>
        <p:spPr bwMode="auto">
          <a:xfrm>
            <a:off x="2627313" y="1412875"/>
            <a:ext cx="1727200" cy="3168650"/>
          </a:xfrm>
          <a:prstGeom prst="rect">
            <a:avLst/>
          </a:prstGeom>
          <a:noFill/>
          <a:ln w="9525">
            <a:solidFill>
              <a:schemeClr val="tx1"/>
            </a:solidFill>
            <a:miter lim="800000"/>
            <a:headEnd/>
            <a:tailEnd/>
          </a:ln>
          <a:effectLst/>
        </p:spPr>
        <p:txBody>
          <a:bodyPr wrap="none" anchor="ctr"/>
          <a:lstStyle/>
          <a:p>
            <a:pPr algn="ctr"/>
            <a:r>
              <a:rPr lang="en-GB"/>
              <a:t>At Risk</a:t>
            </a:r>
          </a:p>
        </p:txBody>
      </p:sp>
      <p:sp>
        <p:nvSpPr>
          <p:cNvPr id="68619" name="Rectangle 11"/>
          <p:cNvSpPr>
            <a:spLocks noChangeArrowheads="1"/>
          </p:cNvSpPr>
          <p:nvPr/>
        </p:nvSpPr>
        <p:spPr bwMode="auto">
          <a:xfrm>
            <a:off x="4356100" y="1412875"/>
            <a:ext cx="1727200" cy="3168650"/>
          </a:xfrm>
          <a:prstGeom prst="rect">
            <a:avLst/>
          </a:prstGeom>
          <a:noFill/>
          <a:ln w="9525">
            <a:solidFill>
              <a:schemeClr val="tx1"/>
            </a:solidFill>
            <a:miter lim="800000"/>
            <a:headEnd/>
            <a:tailEnd/>
          </a:ln>
          <a:effectLst/>
        </p:spPr>
        <p:txBody>
          <a:bodyPr wrap="none"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t>Incipient </a:t>
            </a:r>
          </a:p>
          <a:p>
            <a:pPr algn="ctr"/>
            <a:r>
              <a:rPr lang="en-GB"/>
              <a:t>Dementia</a:t>
            </a:r>
          </a:p>
        </p:txBody>
      </p:sp>
      <p:sp>
        <p:nvSpPr>
          <p:cNvPr id="68620" name="Rectangle 12"/>
          <p:cNvSpPr>
            <a:spLocks noChangeArrowheads="1"/>
          </p:cNvSpPr>
          <p:nvPr/>
        </p:nvSpPr>
        <p:spPr bwMode="auto">
          <a:xfrm>
            <a:off x="6084888" y="1412875"/>
            <a:ext cx="2087562" cy="3168650"/>
          </a:xfrm>
          <a:prstGeom prst="rect">
            <a:avLst/>
          </a:prstGeom>
          <a:noFill/>
          <a:ln w="9525">
            <a:solidFill>
              <a:schemeClr val="tx1"/>
            </a:solidFill>
            <a:miter lim="800000"/>
            <a:headEnd/>
            <a:tailEnd/>
          </a:ln>
          <a:effectLst/>
        </p:spPr>
        <p:txBody>
          <a:bodyPr wrap="none" anchor="ctr"/>
          <a:lstStyle/>
          <a:p>
            <a:pPr algn="ctr"/>
            <a:endParaRPr lang="en-GB"/>
          </a:p>
          <a:p>
            <a:pPr algn="ctr"/>
            <a:r>
              <a:rPr lang="en-GB"/>
              <a:t>Dementia</a:t>
            </a:r>
          </a:p>
        </p:txBody>
      </p:sp>
      <p:sp>
        <p:nvSpPr>
          <p:cNvPr id="68621" name="Line 13"/>
          <p:cNvSpPr>
            <a:spLocks noChangeShapeType="1"/>
          </p:cNvSpPr>
          <p:nvPr/>
        </p:nvSpPr>
        <p:spPr bwMode="auto">
          <a:xfrm>
            <a:off x="6732588" y="1412875"/>
            <a:ext cx="0" cy="1439863"/>
          </a:xfrm>
          <a:prstGeom prst="line">
            <a:avLst/>
          </a:prstGeom>
          <a:noFill/>
          <a:ln w="9525">
            <a:solidFill>
              <a:schemeClr val="tx1"/>
            </a:solidFill>
            <a:round/>
            <a:headEnd/>
            <a:tailEnd/>
          </a:ln>
          <a:effectLst/>
        </p:spPr>
        <p:txBody>
          <a:bodyPr/>
          <a:lstStyle/>
          <a:p>
            <a:endParaRPr lang="en-GB"/>
          </a:p>
        </p:txBody>
      </p:sp>
      <p:sp>
        <p:nvSpPr>
          <p:cNvPr id="68622" name="Line 14"/>
          <p:cNvSpPr>
            <a:spLocks noChangeShapeType="1"/>
          </p:cNvSpPr>
          <p:nvPr/>
        </p:nvSpPr>
        <p:spPr bwMode="auto">
          <a:xfrm>
            <a:off x="7524750" y="1412875"/>
            <a:ext cx="0" cy="1439863"/>
          </a:xfrm>
          <a:prstGeom prst="line">
            <a:avLst/>
          </a:prstGeom>
          <a:noFill/>
          <a:ln w="9525">
            <a:solidFill>
              <a:schemeClr val="tx1"/>
            </a:solidFill>
            <a:round/>
            <a:headEnd/>
            <a:tailEnd/>
          </a:ln>
          <a:effectLst/>
        </p:spPr>
        <p:txBody>
          <a:bodyPr/>
          <a:lstStyle/>
          <a:p>
            <a:endParaRPr lang="en-GB"/>
          </a:p>
        </p:txBody>
      </p:sp>
      <p:sp>
        <p:nvSpPr>
          <p:cNvPr id="68623" name="Line 15"/>
          <p:cNvSpPr>
            <a:spLocks noChangeShapeType="1"/>
          </p:cNvSpPr>
          <p:nvPr/>
        </p:nvSpPr>
        <p:spPr bwMode="auto">
          <a:xfrm>
            <a:off x="6732588" y="3357563"/>
            <a:ext cx="0" cy="1223962"/>
          </a:xfrm>
          <a:prstGeom prst="line">
            <a:avLst/>
          </a:prstGeom>
          <a:noFill/>
          <a:ln w="9525">
            <a:solidFill>
              <a:schemeClr val="tx1"/>
            </a:solidFill>
            <a:round/>
            <a:headEnd/>
            <a:tailEnd/>
          </a:ln>
          <a:effectLst/>
        </p:spPr>
        <p:txBody>
          <a:bodyPr/>
          <a:lstStyle/>
          <a:p>
            <a:endParaRPr lang="en-GB"/>
          </a:p>
        </p:txBody>
      </p:sp>
      <p:sp>
        <p:nvSpPr>
          <p:cNvPr id="68624" name="Line 16"/>
          <p:cNvSpPr>
            <a:spLocks noChangeShapeType="1"/>
          </p:cNvSpPr>
          <p:nvPr/>
        </p:nvSpPr>
        <p:spPr bwMode="auto">
          <a:xfrm>
            <a:off x="7524750" y="3357563"/>
            <a:ext cx="0" cy="1223962"/>
          </a:xfrm>
          <a:prstGeom prst="line">
            <a:avLst/>
          </a:prstGeom>
          <a:noFill/>
          <a:ln w="9525">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95288" y="692150"/>
            <a:ext cx="8424862" cy="50419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70659" name="Line 3"/>
          <p:cNvSpPr>
            <a:spLocks noChangeShapeType="1"/>
          </p:cNvSpPr>
          <p:nvPr/>
        </p:nvSpPr>
        <p:spPr bwMode="auto">
          <a:xfrm>
            <a:off x="755650" y="1125538"/>
            <a:ext cx="0" cy="4175125"/>
          </a:xfrm>
          <a:prstGeom prst="line">
            <a:avLst/>
          </a:prstGeom>
          <a:noFill/>
          <a:ln w="9525">
            <a:solidFill>
              <a:schemeClr val="tx1"/>
            </a:solidFill>
            <a:round/>
            <a:headEnd/>
            <a:tailEnd/>
          </a:ln>
          <a:effectLst/>
        </p:spPr>
        <p:txBody>
          <a:bodyPr/>
          <a:lstStyle/>
          <a:p>
            <a:endParaRPr lang="en-GB"/>
          </a:p>
        </p:txBody>
      </p:sp>
      <p:sp>
        <p:nvSpPr>
          <p:cNvPr id="70660" name="Line 4"/>
          <p:cNvSpPr>
            <a:spLocks noChangeShapeType="1"/>
          </p:cNvSpPr>
          <p:nvPr/>
        </p:nvSpPr>
        <p:spPr bwMode="auto">
          <a:xfrm>
            <a:off x="755650" y="5300663"/>
            <a:ext cx="7704138" cy="0"/>
          </a:xfrm>
          <a:prstGeom prst="line">
            <a:avLst/>
          </a:prstGeom>
          <a:noFill/>
          <a:ln w="9525">
            <a:solidFill>
              <a:schemeClr val="tx1"/>
            </a:solidFill>
            <a:round/>
            <a:headEnd/>
            <a:tailEnd/>
          </a:ln>
          <a:effectLst/>
        </p:spPr>
        <p:txBody>
          <a:bodyPr/>
          <a:lstStyle/>
          <a:p>
            <a:endParaRPr lang="en-GB"/>
          </a:p>
        </p:txBody>
      </p:sp>
      <p:sp>
        <p:nvSpPr>
          <p:cNvPr id="70661" name="Freeform 5"/>
          <p:cNvSpPr>
            <a:spLocks/>
          </p:cNvSpPr>
          <p:nvPr/>
        </p:nvSpPr>
        <p:spPr bwMode="auto">
          <a:xfrm>
            <a:off x="827088" y="2193925"/>
            <a:ext cx="7345362" cy="2566988"/>
          </a:xfrm>
          <a:custGeom>
            <a:avLst/>
            <a:gdLst/>
            <a:ahLst/>
            <a:cxnLst>
              <a:cxn ang="0">
                <a:pos x="0" y="1594"/>
              </a:cxn>
              <a:cxn ang="0">
                <a:pos x="953" y="1594"/>
              </a:cxn>
              <a:cxn ang="0">
                <a:pos x="1452" y="1458"/>
              </a:cxn>
              <a:cxn ang="0">
                <a:pos x="1905" y="1141"/>
              </a:cxn>
              <a:cxn ang="0">
                <a:pos x="2223" y="869"/>
              </a:cxn>
              <a:cxn ang="0">
                <a:pos x="2540" y="597"/>
              </a:cxn>
              <a:cxn ang="0">
                <a:pos x="2813" y="370"/>
              </a:cxn>
              <a:cxn ang="0">
                <a:pos x="3312" y="143"/>
              </a:cxn>
              <a:cxn ang="0">
                <a:pos x="3720" y="52"/>
              </a:cxn>
              <a:cxn ang="0">
                <a:pos x="4128" y="7"/>
              </a:cxn>
              <a:cxn ang="0">
                <a:pos x="4627" y="7"/>
              </a:cxn>
            </a:cxnLst>
            <a:rect l="0" t="0" r="r" b="b"/>
            <a:pathLst>
              <a:path w="4627" h="1617">
                <a:moveTo>
                  <a:pt x="0" y="1594"/>
                </a:moveTo>
                <a:cubicBezTo>
                  <a:pt x="355" y="1605"/>
                  <a:pt x="711" y="1617"/>
                  <a:pt x="953" y="1594"/>
                </a:cubicBezTo>
                <a:cubicBezTo>
                  <a:pt x="1195" y="1571"/>
                  <a:pt x="1293" y="1534"/>
                  <a:pt x="1452" y="1458"/>
                </a:cubicBezTo>
                <a:cubicBezTo>
                  <a:pt x="1611" y="1382"/>
                  <a:pt x="1777" y="1239"/>
                  <a:pt x="1905" y="1141"/>
                </a:cubicBezTo>
                <a:cubicBezTo>
                  <a:pt x="2033" y="1043"/>
                  <a:pt x="2117" y="960"/>
                  <a:pt x="2223" y="869"/>
                </a:cubicBezTo>
                <a:cubicBezTo>
                  <a:pt x="2329" y="778"/>
                  <a:pt x="2442" y="680"/>
                  <a:pt x="2540" y="597"/>
                </a:cubicBezTo>
                <a:cubicBezTo>
                  <a:pt x="2638" y="514"/>
                  <a:pt x="2684" y="446"/>
                  <a:pt x="2813" y="370"/>
                </a:cubicBezTo>
                <a:cubicBezTo>
                  <a:pt x="2942" y="294"/>
                  <a:pt x="3161" y="196"/>
                  <a:pt x="3312" y="143"/>
                </a:cubicBezTo>
                <a:cubicBezTo>
                  <a:pt x="3463" y="90"/>
                  <a:pt x="3584" y="75"/>
                  <a:pt x="3720" y="52"/>
                </a:cubicBezTo>
                <a:cubicBezTo>
                  <a:pt x="3856" y="29"/>
                  <a:pt x="3977" y="14"/>
                  <a:pt x="4128" y="7"/>
                </a:cubicBezTo>
                <a:cubicBezTo>
                  <a:pt x="4279" y="0"/>
                  <a:pt x="4453" y="3"/>
                  <a:pt x="4627" y="7"/>
                </a:cubicBezTo>
              </a:path>
            </a:pathLst>
          </a:custGeom>
          <a:noFill/>
          <a:ln w="19050">
            <a:solidFill>
              <a:srgbClr val="FF0000"/>
            </a:solidFill>
            <a:round/>
            <a:headEnd/>
            <a:tailEnd/>
          </a:ln>
          <a:effectLst/>
        </p:spPr>
        <p:txBody>
          <a:bodyPr/>
          <a:lstStyle/>
          <a:p>
            <a:endParaRPr lang="en-GB"/>
          </a:p>
        </p:txBody>
      </p:sp>
      <p:sp>
        <p:nvSpPr>
          <p:cNvPr id="70662" name="Freeform 6"/>
          <p:cNvSpPr>
            <a:spLocks/>
          </p:cNvSpPr>
          <p:nvPr/>
        </p:nvSpPr>
        <p:spPr bwMode="auto">
          <a:xfrm>
            <a:off x="827088" y="1184275"/>
            <a:ext cx="7189787" cy="3163888"/>
          </a:xfrm>
          <a:custGeom>
            <a:avLst/>
            <a:gdLst/>
            <a:ahLst/>
            <a:cxnLst>
              <a:cxn ang="0">
                <a:pos x="0" y="8"/>
              </a:cxn>
              <a:cxn ang="0">
                <a:pos x="1225" y="8"/>
              </a:cxn>
              <a:cxn ang="0">
                <a:pos x="2178" y="53"/>
              </a:cxn>
              <a:cxn ang="0">
                <a:pos x="3175" y="144"/>
              </a:cxn>
              <a:cxn ang="0">
                <a:pos x="3720" y="280"/>
              </a:cxn>
              <a:cxn ang="0">
                <a:pos x="4083" y="552"/>
              </a:cxn>
              <a:cxn ang="0">
                <a:pos x="4264" y="915"/>
              </a:cxn>
              <a:cxn ang="0">
                <a:pos x="4529" y="1993"/>
              </a:cxn>
            </a:cxnLst>
            <a:rect l="0" t="0" r="r" b="b"/>
            <a:pathLst>
              <a:path w="4529" h="1993">
                <a:moveTo>
                  <a:pt x="0" y="8"/>
                </a:moveTo>
                <a:cubicBezTo>
                  <a:pt x="431" y="4"/>
                  <a:pt x="862" y="0"/>
                  <a:pt x="1225" y="8"/>
                </a:cubicBezTo>
                <a:cubicBezTo>
                  <a:pt x="1588" y="16"/>
                  <a:pt x="1853" y="30"/>
                  <a:pt x="2178" y="53"/>
                </a:cubicBezTo>
                <a:cubicBezTo>
                  <a:pt x="2503" y="76"/>
                  <a:pt x="2918" y="106"/>
                  <a:pt x="3175" y="144"/>
                </a:cubicBezTo>
                <a:cubicBezTo>
                  <a:pt x="3432" y="182"/>
                  <a:pt x="3569" y="212"/>
                  <a:pt x="3720" y="280"/>
                </a:cubicBezTo>
                <a:cubicBezTo>
                  <a:pt x="3871" y="348"/>
                  <a:pt x="3992" y="446"/>
                  <a:pt x="4083" y="552"/>
                </a:cubicBezTo>
                <a:cubicBezTo>
                  <a:pt x="4174" y="658"/>
                  <a:pt x="4190" y="675"/>
                  <a:pt x="4264" y="915"/>
                </a:cubicBezTo>
                <a:cubicBezTo>
                  <a:pt x="4338" y="1155"/>
                  <a:pt x="4474" y="1769"/>
                  <a:pt x="4529" y="1993"/>
                </a:cubicBezTo>
              </a:path>
            </a:pathLst>
          </a:custGeom>
          <a:noFill/>
          <a:ln w="19050">
            <a:solidFill>
              <a:srgbClr val="003366"/>
            </a:solidFill>
            <a:round/>
            <a:headEnd/>
            <a:tailEnd/>
          </a:ln>
          <a:effectLst/>
        </p:spPr>
        <p:txBody>
          <a:bodyPr/>
          <a:lstStyle/>
          <a:p>
            <a:endParaRPr lang="en-GB"/>
          </a:p>
        </p:txBody>
      </p:sp>
      <p:sp>
        <p:nvSpPr>
          <p:cNvPr id="70663" name="Text Box 7"/>
          <p:cNvSpPr txBox="1">
            <a:spLocks noChangeArrowheads="1"/>
          </p:cNvSpPr>
          <p:nvPr/>
        </p:nvSpPr>
        <p:spPr bwMode="auto">
          <a:xfrm>
            <a:off x="827088" y="83661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003264"/>
                </a:solidFill>
              </a:rPr>
              <a:t>Clinical Changes</a:t>
            </a:r>
          </a:p>
        </p:txBody>
      </p:sp>
      <p:sp>
        <p:nvSpPr>
          <p:cNvPr id="70664" name="Text Box 8"/>
          <p:cNvSpPr txBox="1">
            <a:spLocks noChangeArrowheads="1"/>
          </p:cNvSpPr>
          <p:nvPr/>
        </p:nvSpPr>
        <p:spPr bwMode="auto">
          <a:xfrm>
            <a:off x="827088" y="486886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FF0000"/>
                </a:solidFill>
              </a:rPr>
              <a:t>Disease</a:t>
            </a:r>
          </a:p>
        </p:txBody>
      </p:sp>
      <p:sp>
        <p:nvSpPr>
          <p:cNvPr id="70665" name="Rectangle 9"/>
          <p:cNvSpPr>
            <a:spLocks noChangeArrowheads="1"/>
          </p:cNvSpPr>
          <p:nvPr/>
        </p:nvSpPr>
        <p:spPr bwMode="auto">
          <a:xfrm>
            <a:off x="900113" y="1412875"/>
            <a:ext cx="1727200" cy="3168650"/>
          </a:xfrm>
          <a:prstGeom prst="rect">
            <a:avLst/>
          </a:prstGeom>
          <a:solidFill>
            <a:schemeClr val="accent1"/>
          </a:solidFill>
          <a:ln w="9525">
            <a:solidFill>
              <a:schemeClr val="tx1"/>
            </a:solidFill>
            <a:miter lim="800000"/>
            <a:headEnd/>
            <a:tailEnd/>
          </a:ln>
          <a:effectLst/>
        </p:spPr>
        <p:txBody>
          <a:bodyPr wrap="none" anchor="ctr"/>
          <a:lstStyle/>
          <a:p>
            <a:pPr algn="ctr"/>
            <a:r>
              <a:rPr lang="en-GB"/>
              <a:t>Normal</a:t>
            </a:r>
          </a:p>
        </p:txBody>
      </p:sp>
      <p:sp>
        <p:nvSpPr>
          <p:cNvPr id="70666" name="Rectangle 10"/>
          <p:cNvSpPr>
            <a:spLocks noChangeArrowheads="1"/>
          </p:cNvSpPr>
          <p:nvPr/>
        </p:nvSpPr>
        <p:spPr bwMode="auto">
          <a:xfrm>
            <a:off x="2627313" y="1412875"/>
            <a:ext cx="1727200" cy="3168650"/>
          </a:xfrm>
          <a:prstGeom prst="rect">
            <a:avLst/>
          </a:prstGeom>
          <a:noFill/>
          <a:ln w="9525">
            <a:solidFill>
              <a:schemeClr val="tx1"/>
            </a:solidFill>
            <a:miter lim="800000"/>
            <a:headEnd/>
            <a:tailEnd/>
          </a:ln>
          <a:effectLst/>
        </p:spPr>
        <p:txBody>
          <a:bodyPr wrap="none" anchor="ctr"/>
          <a:lstStyle/>
          <a:p>
            <a:pPr algn="ctr"/>
            <a:r>
              <a:rPr lang="en-GB"/>
              <a:t>At Risk</a:t>
            </a:r>
          </a:p>
        </p:txBody>
      </p:sp>
      <p:sp>
        <p:nvSpPr>
          <p:cNvPr id="70667" name="Rectangle 11"/>
          <p:cNvSpPr>
            <a:spLocks noChangeArrowheads="1"/>
          </p:cNvSpPr>
          <p:nvPr/>
        </p:nvSpPr>
        <p:spPr bwMode="auto">
          <a:xfrm>
            <a:off x="4356100" y="1412875"/>
            <a:ext cx="1727200" cy="3168650"/>
          </a:xfrm>
          <a:prstGeom prst="rect">
            <a:avLst/>
          </a:prstGeom>
          <a:noFill/>
          <a:ln w="9525">
            <a:solidFill>
              <a:schemeClr val="tx1"/>
            </a:solidFill>
            <a:miter lim="800000"/>
            <a:headEnd/>
            <a:tailEnd/>
          </a:ln>
          <a:effectLst/>
        </p:spPr>
        <p:txBody>
          <a:bodyPr wrap="none"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t>Incipient </a:t>
            </a:r>
          </a:p>
          <a:p>
            <a:pPr algn="ctr"/>
            <a:r>
              <a:rPr lang="en-GB"/>
              <a:t>Dementia</a:t>
            </a:r>
          </a:p>
        </p:txBody>
      </p:sp>
      <p:sp>
        <p:nvSpPr>
          <p:cNvPr id="70668" name="Rectangle 12"/>
          <p:cNvSpPr>
            <a:spLocks noChangeArrowheads="1"/>
          </p:cNvSpPr>
          <p:nvPr/>
        </p:nvSpPr>
        <p:spPr bwMode="auto">
          <a:xfrm>
            <a:off x="6084888" y="1412875"/>
            <a:ext cx="2087562" cy="3168650"/>
          </a:xfrm>
          <a:prstGeom prst="rect">
            <a:avLst/>
          </a:prstGeom>
          <a:noFill/>
          <a:ln w="9525">
            <a:solidFill>
              <a:schemeClr val="tx1"/>
            </a:solidFill>
            <a:miter lim="800000"/>
            <a:headEnd/>
            <a:tailEnd/>
          </a:ln>
          <a:effectLst/>
        </p:spPr>
        <p:txBody>
          <a:bodyPr wrap="none" anchor="ctr"/>
          <a:lstStyle/>
          <a:p>
            <a:pPr algn="ctr"/>
            <a:endParaRPr lang="en-GB"/>
          </a:p>
          <a:p>
            <a:pPr algn="ctr"/>
            <a:r>
              <a:rPr lang="en-GB"/>
              <a:t>Dementia</a:t>
            </a:r>
          </a:p>
        </p:txBody>
      </p:sp>
      <p:sp>
        <p:nvSpPr>
          <p:cNvPr id="70669" name="Line 13"/>
          <p:cNvSpPr>
            <a:spLocks noChangeShapeType="1"/>
          </p:cNvSpPr>
          <p:nvPr/>
        </p:nvSpPr>
        <p:spPr bwMode="auto">
          <a:xfrm>
            <a:off x="6732588" y="1412875"/>
            <a:ext cx="0" cy="1439863"/>
          </a:xfrm>
          <a:prstGeom prst="line">
            <a:avLst/>
          </a:prstGeom>
          <a:noFill/>
          <a:ln w="9525">
            <a:solidFill>
              <a:schemeClr val="tx1"/>
            </a:solidFill>
            <a:round/>
            <a:headEnd/>
            <a:tailEnd/>
          </a:ln>
          <a:effectLst/>
        </p:spPr>
        <p:txBody>
          <a:bodyPr/>
          <a:lstStyle/>
          <a:p>
            <a:endParaRPr lang="en-GB"/>
          </a:p>
        </p:txBody>
      </p:sp>
      <p:sp>
        <p:nvSpPr>
          <p:cNvPr id="70670" name="Line 14"/>
          <p:cNvSpPr>
            <a:spLocks noChangeShapeType="1"/>
          </p:cNvSpPr>
          <p:nvPr/>
        </p:nvSpPr>
        <p:spPr bwMode="auto">
          <a:xfrm>
            <a:off x="7524750" y="1412875"/>
            <a:ext cx="0" cy="1439863"/>
          </a:xfrm>
          <a:prstGeom prst="line">
            <a:avLst/>
          </a:prstGeom>
          <a:noFill/>
          <a:ln w="9525">
            <a:solidFill>
              <a:schemeClr val="tx1"/>
            </a:solidFill>
            <a:round/>
            <a:headEnd/>
            <a:tailEnd/>
          </a:ln>
          <a:effectLst/>
        </p:spPr>
        <p:txBody>
          <a:bodyPr/>
          <a:lstStyle/>
          <a:p>
            <a:endParaRPr lang="en-GB"/>
          </a:p>
        </p:txBody>
      </p:sp>
      <p:sp>
        <p:nvSpPr>
          <p:cNvPr id="70671" name="Line 15"/>
          <p:cNvSpPr>
            <a:spLocks noChangeShapeType="1"/>
          </p:cNvSpPr>
          <p:nvPr/>
        </p:nvSpPr>
        <p:spPr bwMode="auto">
          <a:xfrm>
            <a:off x="6732588" y="3357563"/>
            <a:ext cx="0" cy="1223962"/>
          </a:xfrm>
          <a:prstGeom prst="line">
            <a:avLst/>
          </a:prstGeom>
          <a:noFill/>
          <a:ln w="9525">
            <a:solidFill>
              <a:schemeClr val="tx1"/>
            </a:solidFill>
            <a:round/>
            <a:headEnd/>
            <a:tailEnd/>
          </a:ln>
          <a:effectLst/>
        </p:spPr>
        <p:txBody>
          <a:bodyPr/>
          <a:lstStyle/>
          <a:p>
            <a:endParaRPr lang="en-GB"/>
          </a:p>
        </p:txBody>
      </p:sp>
      <p:sp>
        <p:nvSpPr>
          <p:cNvPr id="70672" name="Line 16"/>
          <p:cNvSpPr>
            <a:spLocks noChangeShapeType="1"/>
          </p:cNvSpPr>
          <p:nvPr/>
        </p:nvSpPr>
        <p:spPr bwMode="auto">
          <a:xfrm>
            <a:off x="7524750" y="3357563"/>
            <a:ext cx="0" cy="1223962"/>
          </a:xfrm>
          <a:prstGeom prst="line">
            <a:avLst/>
          </a:prstGeom>
          <a:noFill/>
          <a:ln w="9525">
            <a:solidFill>
              <a:schemeClr val="tx1"/>
            </a:solidFill>
            <a:round/>
            <a:headEnd/>
            <a:tailEnd/>
          </a:ln>
          <a:effectLst/>
        </p:spPr>
        <p:txBody>
          <a:bodyPr/>
          <a:lstStyle/>
          <a:p>
            <a:endParaRPr lang="en-GB"/>
          </a:p>
        </p:txBody>
      </p:sp>
      <p:sp>
        <p:nvSpPr>
          <p:cNvPr id="70673" name="AutoShape 17"/>
          <p:cNvSpPr>
            <a:spLocks noChangeArrowheads="1"/>
          </p:cNvSpPr>
          <p:nvPr/>
        </p:nvSpPr>
        <p:spPr bwMode="auto">
          <a:xfrm>
            <a:off x="2339975" y="4797425"/>
            <a:ext cx="576263" cy="792163"/>
          </a:xfrm>
          <a:prstGeom prst="upArrow">
            <a:avLst>
              <a:gd name="adj1" fmla="val 50000"/>
              <a:gd name="adj2" fmla="val 34366"/>
            </a:avLst>
          </a:prstGeom>
          <a:solidFill>
            <a:srgbClr val="00FF00"/>
          </a:solidFill>
          <a:ln w="9525">
            <a:solidFill>
              <a:schemeClr val="tx1"/>
            </a:solidFill>
            <a:miter lim="800000"/>
            <a:headEnd/>
            <a:tailEnd/>
          </a:ln>
          <a:effectLst/>
        </p:spPr>
        <p:txBody>
          <a:bodyPr vert="eaVert" wrap="none" anchor="ctr"/>
          <a:lstStyle/>
          <a:p>
            <a:endParaRPr lang="en-GB"/>
          </a:p>
        </p:txBody>
      </p:sp>
      <p:sp>
        <p:nvSpPr>
          <p:cNvPr id="70674" name="Text Box 18"/>
          <p:cNvSpPr txBox="1">
            <a:spLocks noChangeArrowheads="1"/>
          </p:cNvSpPr>
          <p:nvPr/>
        </p:nvSpPr>
        <p:spPr bwMode="auto">
          <a:xfrm>
            <a:off x="395288" y="5516563"/>
            <a:ext cx="4464050" cy="376237"/>
          </a:xfrm>
          <a:prstGeom prst="rect">
            <a:avLst/>
          </a:prstGeom>
          <a:solidFill>
            <a:srgbClr val="00FF00"/>
          </a:solidFill>
          <a:ln w="9525">
            <a:solidFill>
              <a:schemeClr val="tx1"/>
            </a:solidFill>
            <a:miter lim="800000"/>
            <a:headEnd/>
            <a:tailEnd/>
          </a:ln>
          <a:effectLst/>
        </p:spPr>
        <p:txBody>
          <a:bodyPr>
            <a:spAutoFit/>
          </a:bodyPr>
          <a:lstStyle/>
          <a:p>
            <a:pPr algn="ctr">
              <a:spcBef>
                <a:spcPct val="50000"/>
              </a:spcBef>
            </a:pPr>
            <a:r>
              <a:rPr lang="en-GB"/>
              <a:t>IDENTIFIED EPIDEMIOLOGICAL RISK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95288" y="692150"/>
            <a:ext cx="8424862" cy="50419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72707" name="Line 3"/>
          <p:cNvSpPr>
            <a:spLocks noChangeShapeType="1"/>
          </p:cNvSpPr>
          <p:nvPr/>
        </p:nvSpPr>
        <p:spPr bwMode="auto">
          <a:xfrm>
            <a:off x="755650" y="1125538"/>
            <a:ext cx="0" cy="4175125"/>
          </a:xfrm>
          <a:prstGeom prst="line">
            <a:avLst/>
          </a:prstGeom>
          <a:noFill/>
          <a:ln w="9525">
            <a:solidFill>
              <a:schemeClr val="tx1"/>
            </a:solidFill>
            <a:round/>
            <a:headEnd/>
            <a:tailEnd/>
          </a:ln>
          <a:effectLst/>
        </p:spPr>
        <p:txBody>
          <a:bodyPr/>
          <a:lstStyle/>
          <a:p>
            <a:endParaRPr lang="en-GB"/>
          </a:p>
        </p:txBody>
      </p:sp>
      <p:sp>
        <p:nvSpPr>
          <p:cNvPr id="72708" name="Line 4"/>
          <p:cNvSpPr>
            <a:spLocks noChangeShapeType="1"/>
          </p:cNvSpPr>
          <p:nvPr/>
        </p:nvSpPr>
        <p:spPr bwMode="auto">
          <a:xfrm>
            <a:off x="755650" y="5300663"/>
            <a:ext cx="7704138" cy="0"/>
          </a:xfrm>
          <a:prstGeom prst="line">
            <a:avLst/>
          </a:prstGeom>
          <a:noFill/>
          <a:ln w="9525">
            <a:solidFill>
              <a:schemeClr val="tx1"/>
            </a:solidFill>
            <a:round/>
            <a:headEnd/>
            <a:tailEnd/>
          </a:ln>
          <a:effectLst/>
        </p:spPr>
        <p:txBody>
          <a:bodyPr/>
          <a:lstStyle/>
          <a:p>
            <a:endParaRPr lang="en-GB"/>
          </a:p>
        </p:txBody>
      </p:sp>
      <p:sp>
        <p:nvSpPr>
          <p:cNvPr id="72709" name="Freeform 5"/>
          <p:cNvSpPr>
            <a:spLocks/>
          </p:cNvSpPr>
          <p:nvPr/>
        </p:nvSpPr>
        <p:spPr bwMode="auto">
          <a:xfrm>
            <a:off x="827088" y="2193925"/>
            <a:ext cx="7345362" cy="2566988"/>
          </a:xfrm>
          <a:custGeom>
            <a:avLst/>
            <a:gdLst/>
            <a:ahLst/>
            <a:cxnLst>
              <a:cxn ang="0">
                <a:pos x="0" y="1594"/>
              </a:cxn>
              <a:cxn ang="0">
                <a:pos x="953" y="1594"/>
              </a:cxn>
              <a:cxn ang="0">
                <a:pos x="1452" y="1458"/>
              </a:cxn>
              <a:cxn ang="0">
                <a:pos x="1905" y="1141"/>
              </a:cxn>
              <a:cxn ang="0">
                <a:pos x="2223" y="869"/>
              </a:cxn>
              <a:cxn ang="0">
                <a:pos x="2540" y="597"/>
              </a:cxn>
              <a:cxn ang="0">
                <a:pos x="2813" y="370"/>
              </a:cxn>
              <a:cxn ang="0">
                <a:pos x="3312" y="143"/>
              </a:cxn>
              <a:cxn ang="0">
                <a:pos x="3720" y="52"/>
              </a:cxn>
              <a:cxn ang="0">
                <a:pos x="4128" y="7"/>
              </a:cxn>
              <a:cxn ang="0">
                <a:pos x="4627" y="7"/>
              </a:cxn>
            </a:cxnLst>
            <a:rect l="0" t="0" r="r" b="b"/>
            <a:pathLst>
              <a:path w="4627" h="1617">
                <a:moveTo>
                  <a:pt x="0" y="1594"/>
                </a:moveTo>
                <a:cubicBezTo>
                  <a:pt x="355" y="1605"/>
                  <a:pt x="711" y="1617"/>
                  <a:pt x="953" y="1594"/>
                </a:cubicBezTo>
                <a:cubicBezTo>
                  <a:pt x="1195" y="1571"/>
                  <a:pt x="1293" y="1534"/>
                  <a:pt x="1452" y="1458"/>
                </a:cubicBezTo>
                <a:cubicBezTo>
                  <a:pt x="1611" y="1382"/>
                  <a:pt x="1777" y="1239"/>
                  <a:pt x="1905" y="1141"/>
                </a:cubicBezTo>
                <a:cubicBezTo>
                  <a:pt x="2033" y="1043"/>
                  <a:pt x="2117" y="960"/>
                  <a:pt x="2223" y="869"/>
                </a:cubicBezTo>
                <a:cubicBezTo>
                  <a:pt x="2329" y="778"/>
                  <a:pt x="2442" y="680"/>
                  <a:pt x="2540" y="597"/>
                </a:cubicBezTo>
                <a:cubicBezTo>
                  <a:pt x="2638" y="514"/>
                  <a:pt x="2684" y="446"/>
                  <a:pt x="2813" y="370"/>
                </a:cubicBezTo>
                <a:cubicBezTo>
                  <a:pt x="2942" y="294"/>
                  <a:pt x="3161" y="196"/>
                  <a:pt x="3312" y="143"/>
                </a:cubicBezTo>
                <a:cubicBezTo>
                  <a:pt x="3463" y="90"/>
                  <a:pt x="3584" y="75"/>
                  <a:pt x="3720" y="52"/>
                </a:cubicBezTo>
                <a:cubicBezTo>
                  <a:pt x="3856" y="29"/>
                  <a:pt x="3977" y="14"/>
                  <a:pt x="4128" y="7"/>
                </a:cubicBezTo>
                <a:cubicBezTo>
                  <a:pt x="4279" y="0"/>
                  <a:pt x="4453" y="3"/>
                  <a:pt x="4627" y="7"/>
                </a:cubicBezTo>
              </a:path>
            </a:pathLst>
          </a:custGeom>
          <a:noFill/>
          <a:ln w="19050">
            <a:solidFill>
              <a:srgbClr val="FF0000"/>
            </a:solidFill>
            <a:round/>
            <a:headEnd/>
            <a:tailEnd/>
          </a:ln>
          <a:effectLst/>
        </p:spPr>
        <p:txBody>
          <a:bodyPr/>
          <a:lstStyle/>
          <a:p>
            <a:endParaRPr lang="en-GB"/>
          </a:p>
        </p:txBody>
      </p:sp>
      <p:sp>
        <p:nvSpPr>
          <p:cNvPr id="72710" name="Freeform 6"/>
          <p:cNvSpPr>
            <a:spLocks/>
          </p:cNvSpPr>
          <p:nvPr/>
        </p:nvSpPr>
        <p:spPr bwMode="auto">
          <a:xfrm>
            <a:off x="827088" y="1184275"/>
            <a:ext cx="7189787" cy="3163888"/>
          </a:xfrm>
          <a:custGeom>
            <a:avLst/>
            <a:gdLst/>
            <a:ahLst/>
            <a:cxnLst>
              <a:cxn ang="0">
                <a:pos x="0" y="8"/>
              </a:cxn>
              <a:cxn ang="0">
                <a:pos x="1225" y="8"/>
              </a:cxn>
              <a:cxn ang="0">
                <a:pos x="2178" y="53"/>
              </a:cxn>
              <a:cxn ang="0">
                <a:pos x="3175" y="144"/>
              </a:cxn>
              <a:cxn ang="0">
                <a:pos x="3720" y="280"/>
              </a:cxn>
              <a:cxn ang="0">
                <a:pos x="4083" y="552"/>
              </a:cxn>
              <a:cxn ang="0">
                <a:pos x="4264" y="915"/>
              </a:cxn>
              <a:cxn ang="0">
                <a:pos x="4529" y="1993"/>
              </a:cxn>
            </a:cxnLst>
            <a:rect l="0" t="0" r="r" b="b"/>
            <a:pathLst>
              <a:path w="4529" h="1993">
                <a:moveTo>
                  <a:pt x="0" y="8"/>
                </a:moveTo>
                <a:cubicBezTo>
                  <a:pt x="431" y="4"/>
                  <a:pt x="862" y="0"/>
                  <a:pt x="1225" y="8"/>
                </a:cubicBezTo>
                <a:cubicBezTo>
                  <a:pt x="1588" y="16"/>
                  <a:pt x="1853" y="30"/>
                  <a:pt x="2178" y="53"/>
                </a:cubicBezTo>
                <a:cubicBezTo>
                  <a:pt x="2503" y="76"/>
                  <a:pt x="2918" y="106"/>
                  <a:pt x="3175" y="144"/>
                </a:cubicBezTo>
                <a:cubicBezTo>
                  <a:pt x="3432" y="182"/>
                  <a:pt x="3569" y="212"/>
                  <a:pt x="3720" y="280"/>
                </a:cubicBezTo>
                <a:cubicBezTo>
                  <a:pt x="3871" y="348"/>
                  <a:pt x="3992" y="446"/>
                  <a:pt x="4083" y="552"/>
                </a:cubicBezTo>
                <a:cubicBezTo>
                  <a:pt x="4174" y="658"/>
                  <a:pt x="4190" y="675"/>
                  <a:pt x="4264" y="915"/>
                </a:cubicBezTo>
                <a:cubicBezTo>
                  <a:pt x="4338" y="1155"/>
                  <a:pt x="4474" y="1769"/>
                  <a:pt x="4529" y="1993"/>
                </a:cubicBezTo>
              </a:path>
            </a:pathLst>
          </a:custGeom>
          <a:noFill/>
          <a:ln w="19050">
            <a:solidFill>
              <a:srgbClr val="003366"/>
            </a:solidFill>
            <a:round/>
            <a:headEnd/>
            <a:tailEnd/>
          </a:ln>
          <a:effectLst/>
        </p:spPr>
        <p:txBody>
          <a:bodyPr/>
          <a:lstStyle/>
          <a:p>
            <a:endParaRPr lang="en-GB"/>
          </a:p>
        </p:txBody>
      </p:sp>
      <p:sp>
        <p:nvSpPr>
          <p:cNvPr id="72711" name="Text Box 7"/>
          <p:cNvSpPr txBox="1">
            <a:spLocks noChangeArrowheads="1"/>
          </p:cNvSpPr>
          <p:nvPr/>
        </p:nvSpPr>
        <p:spPr bwMode="auto">
          <a:xfrm>
            <a:off x="827088" y="83661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003264"/>
                </a:solidFill>
              </a:rPr>
              <a:t>Clinical Changes</a:t>
            </a:r>
          </a:p>
        </p:txBody>
      </p:sp>
      <p:sp>
        <p:nvSpPr>
          <p:cNvPr id="72712" name="Text Box 8"/>
          <p:cNvSpPr txBox="1">
            <a:spLocks noChangeArrowheads="1"/>
          </p:cNvSpPr>
          <p:nvPr/>
        </p:nvSpPr>
        <p:spPr bwMode="auto">
          <a:xfrm>
            <a:off x="827088" y="486886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FF0000"/>
                </a:solidFill>
              </a:rPr>
              <a:t>Disease</a:t>
            </a:r>
          </a:p>
        </p:txBody>
      </p:sp>
      <p:sp>
        <p:nvSpPr>
          <p:cNvPr id="72713" name="Rectangle 9"/>
          <p:cNvSpPr>
            <a:spLocks noChangeArrowheads="1"/>
          </p:cNvSpPr>
          <p:nvPr/>
        </p:nvSpPr>
        <p:spPr bwMode="auto">
          <a:xfrm>
            <a:off x="900113" y="1412875"/>
            <a:ext cx="1727200" cy="3168650"/>
          </a:xfrm>
          <a:prstGeom prst="rect">
            <a:avLst/>
          </a:prstGeom>
          <a:solidFill>
            <a:schemeClr val="accent1"/>
          </a:solidFill>
          <a:ln w="9525">
            <a:solidFill>
              <a:schemeClr val="tx1"/>
            </a:solidFill>
            <a:miter lim="800000"/>
            <a:headEnd/>
            <a:tailEnd/>
          </a:ln>
          <a:effectLst/>
        </p:spPr>
        <p:txBody>
          <a:bodyPr wrap="none" anchor="ctr"/>
          <a:lstStyle/>
          <a:p>
            <a:pPr algn="ctr"/>
            <a:r>
              <a:rPr lang="en-GB"/>
              <a:t>Normal</a:t>
            </a:r>
          </a:p>
        </p:txBody>
      </p:sp>
      <p:sp>
        <p:nvSpPr>
          <p:cNvPr id="72714" name="Rectangle 10"/>
          <p:cNvSpPr>
            <a:spLocks noChangeArrowheads="1"/>
          </p:cNvSpPr>
          <p:nvPr/>
        </p:nvSpPr>
        <p:spPr bwMode="auto">
          <a:xfrm>
            <a:off x="2627313" y="1412875"/>
            <a:ext cx="1727200" cy="3168650"/>
          </a:xfrm>
          <a:prstGeom prst="rect">
            <a:avLst/>
          </a:prstGeom>
          <a:noFill/>
          <a:ln w="9525">
            <a:solidFill>
              <a:schemeClr val="tx1"/>
            </a:solidFill>
            <a:miter lim="800000"/>
            <a:headEnd/>
            <a:tailEnd/>
          </a:ln>
          <a:effectLst/>
        </p:spPr>
        <p:txBody>
          <a:bodyPr wrap="none" anchor="ctr"/>
          <a:lstStyle/>
          <a:p>
            <a:pPr algn="ctr"/>
            <a:r>
              <a:rPr lang="en-GB"/>
              <a:t>At Risk</a:t>
            </a:r>
          </a:p>
        </p:txBody>
      </p:sp>
      <p:sp>
        <p:nvSpPr>
          <p:cNvPr id="72715" name="Rectangle 11"/>
          <p:cNvSpPr>
            <a:spLocks noChangeArrowheads="1"/>
          </p:cNvSpPr>
          <p:nvPr/>
        </p:nvSpPr>
        <p:spPr bwMode="auto">
          <a:xfrm>
            <a:off x="4356100" y="1412875"/>
            <a:ext cx="1727200" cy="3168650"/>
          </a:xfrm>
          <a:prstGeom prst="rect">
            <a:avLst/>
          </a:prstGeom>
          <a:noFill/>
          <a:ln w="9525">
            <a:solidFill>
              <a:schemeClr val="tx1"/>
            </a:solidFill>
            <a:miter lim="800000"/>
            <a:headEnd/>
            <a:tailEnd/>
          </a:ln>
          <a:effectLst/>
        </p:spPr>
        <p:txBody>
          <a:bodyPr wrap="none"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t>Incipient </a:t>
            </a:r>
          </a:p>
          <a:p>
            <a:pPr algn="ctr"/>
            <a:r>
              <a:rPr lang="en-GB"/>
              <a:t>Dementia</a:t>
            </a:r>
          </a:p>
        </p:txBody>
      </p:sp>
      <p:sp>
        <p:nvSpPr>
          <p:cNvPr id="72716" name="Rectangle 12"/>
          <p:cNvSpPr>
            <a:spLocks noChangeArrowheads="1"/>
          </p:cNvSpPr>
          <p:nvPr/>
        </p:nvSpPr>
        <p:spPr bwMode="auto">
          <a:xfrm>
            <a:off x="6084888" y="1412875"/>
            <a:ext cx="2087562" cy="3168650"/>
          </a:xfrm>
          <a:prstGeom prst="rect">
            <a:avLst/>
          </a:prstGeom>
          <a:noFill/>
          <a:ln w="9525">
            <a:solidFill>
              <a:schemeClr val="tx1"/>
            </a:solidFill>
            <a:miter lim="800000"/>
            <a:headEnd/>
            <a:tailEnd/>
          </a:ln>
          <a:effectLst/>
        </p:spPr>
        <p:txBody>
          <a:bodyPr wrap="none" anchor="ctr"/>
          <a:lstStyle/>
          <a:p>
            <a:pPr algn="ctr"/>
            <a:endParaRPr lang="en-GB"/>
          </a:p>
          <a:p>
            <a:pPr algn="ctr"/>
            <a:r>
              <a:rPr lang="en-GB"/>
              <a:t>Dementia</a:t>
            </a:r>
          </a:p>
        </p:txBody>
      </p:sp>
      <p:sp>
        <p:nvSpPr>
          <p:cNvPr id="72717" name="Line 13"/>
          <p:cNvSpPr>
            <a:spLocks noChangeShapeType="1"/>
          </p:cNvSpPr>
          <p:nvPr/>
        </p:nvSpPr>
        <p:spPr bwMode="auto">
          <a:xfrm>
            <a:off x="6732588" y="1412875"/>
            <a:ext cx="0" cy="1439863"/>
          </a:xfrm>
          <a:prstGeom prst="line">
            <a:avLst/>
          </a:prstGeom>
          <a:noFill/>
          <a:ln w="9525">
            <a:solidFill>
              <a:schemeClr val="tx1"/>
            </a:solidFill>
            <a:round/>
            <a:headEnd/>
            <a:tailEnd/>
          </a:ln>
          <a:effectLst/>
        </p:spPr>
        <p:txBody>
          <a:bodyPr/>
          <a:lstStyle/>
          <a:p>
            <a:endParaRPr lang="en-GB"/>
          </a:p>
        </p:txBody>
      </p:sp>
      <p:sp>
        <p:nvSpPr>
          <p:cNvPr id="72718" name="Line 14"/>
          <p:cNvSpPr>
            <a:spLocks noChangeShapeType="1"/>
          </p:cNvSpPr>
          <p:nvPr/>
        </p:nvSpPr>
        <p:spPr bwMode="auto">
          <a:xfrm>
            <a:off x="7524750" y="1412875"/>
            <a:ext cx="0" cy="1439863"/>
          </a:xfrm>
          <a:prstGeom prst="line">
            <a:avLst/>
          </a:prstGeom>
          <a:noFill/>
          <a:ln w="9525">
            <a:solidFill>
              <a:schemeClr val="tx1"/>
            </a:solidFill>
            <a:round/>
            <a:headEnd/>
            <a:tailEnd/>
          </a:ln>
          <a:effectLst/>
        </p:spPr>
        <p:txBody>
          <a:bodyPr/>
          <a:lstStyle/>
          <a:p>
            <a:endParaRPr lang="en-GB"/>
          </a:p>
        </p:txBody>
      </p:sp>
      <p:sp>
        <p:nvSpPr>
          <p:cNvPr id="72719" name="Line 15"/>
          <p:cNvSpPr>
            <a:spLocks noChangeShapeType="1"/>
          </p:cNvSpPr>
          <p:nvPr/>
        </p:nvSpPr>
        <p:spPr bwMode="auto">
          <a:xfrm>
            <a:off x="6732588" y="3357563"/>
            <a:ext cx="0" cy="1223962"/>
          </a:xfrm>
          <a:prstGeom prst="line">
            <a:avLst/>
          </a:prstGeom>
          <a:noFill/>
          <a:ln w="9525">
            <a:solidFill>
              <a:schemeClr val="tx1"/>
            </a:solidFill>
            <a:round/>
            <a:headEnd/>
            <a:tailEnd/>
          </a:ln>
          <a:effectLst/>
        </p:spPr>
        <p:txBody>
          <a:bodyPr/>
          <a:lstStyle/>
          <a:p>
            <a:endParaRPr lang="en-GB"/>
          </a:p>
        </p:txBody>
      </p:sp>
      <p:sp>
        <p:nvSpPr>
          <p:cNvPr id="72720" name="Line 16"/>
          <p:cNvSpPr>
            <a:spLocks noChangeShapeType="1"/>
          </p:cNvSpPr>
          <p:nvPr/>
        </p:nvSpPr>
        <p:spPr bwMode="auto">
          <a:xfrm>
            <a:off x="7524750" y="3357563"/>
            <a:ext cx="0" cy="1223962"/>
          </a:xfrm>
          <a:prstGeom prst="line">
            <a:avLst/>
          </a:prstGeom>
          <a:noFill/>
          <a:ln w="9525">
            <a:solidFill>
              <a:schemeClr val="tx1"/>
            </a:solidFill>
            <a:round/>
            <a:headEnd/>
            <a:tailEnd/>
          </a:ln>
          <a:effectLst/>
        </p:spPr>
        <p:txBody>
          <a:bodyPr/>
          <a:lstStyle/>
          <a:p>
            <a:endParaRPr lang="en-GB"/>
          </a:p>
        </p:txBody>
      </p:sp>
      <p:sp>
        <p:nvSpPr>
          <p:cNvPr id="72721" name="AutoShape 17"/>
          <p:cNvSpPr>
            <a:spLocks noChangeArrowheads="1"/>
          </p:cNvSpPr>
          <p:nvPr/>
        </p:nvSpPr>
        <p:spPr bwMode="auto">
          <a:xfrm>
            <a:off x="5867400" y="1628775"/>
            <a:ext cx="576263" cy="3887788"/>
          </a:xfrm>
          <a:prstGeom prst="upArrow">
            <a:avLst>
              <a:gd name="adj1" fmla="val 50000"/>
              <a:gd name="adj2" fmla="val 168664"/>
            </a:avLst>
          </a:prstGeom>
          <a:solidFill>
            <a:srgbClr val="00FF00"/>
          </a:solidFill>
          <a:ln w="9525">
            <a:solidFill>
              <a:schemeClr val="tx1"/>
            </a:solidFill>
            <a:miter lim="800000"/>
            <a:headEnd/>
            <a:tailEnd/>
          </a:ln>
          <a:effectLst/>
        </p:spPr>
        <p:txBody>
          <a:bodyPr vert="eaVert" wrap="none" anchor="ctr"/>
          <a:lstStyle/>
          <a:p>
            <a:endParaRPr lang="en-GB"/>
          </a:p>
        </p:txBody>
      </p:sp>
      <p:sp>
        <p:nvSpPr>
          <p:cNvPr id="72722" name="Text Box 18"/>
          <p:cNvSpPr txBox="1">
            <a:spLocks noChangeArrowheads="1"/>
          </p:cNvSpPr>
          <p:nvPr/>
        </p:nvSpPr>
        <p:spPr bwMode="auto">
          <a:xfrm>
            <a:off x="395288" y="5516563"/>
            <a:ext cx="6769100" cy="376237"/>
          </a:xfrm>
          <a:prstGeom prst="rect">
            <a:avLst/>
          </a:prstGeom>
          <a:solidFill>
            <a:srgbClr val="00FF00"/>
          </a:solidFill>
          <a:ln w="9525">
            <a:solidFill>
              <a:schemeClr val="tx1"/>
            </a:solidFill>
            <a:miter lim="800000"/>
            <a:headEnd/>
            <a:tailEnd/>
          </a:ln>
          <a:effectLst/>
        </p:spPr>
        <p:txBody>
          <a:bodyPr>
            <a:spAutoFit/>
          </a:bodyPr>
          <a:lstStyle/>
          <a:p>
            <a:pPr algn="ctr">
              <a:spcBef>
                <a:spcPct val="50000"/>
              </a:spcBef>
            </a:pPr>
            <a:r>
              <a:rPr lang="en-GB"/>
              <a:t>INTERVENTION FOR IDENTIFIED EPIDEMIOLOGICAL RISK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95288" y="692150"/>
            <a:ext cx="8424862" cy="504190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74755" name="Line 3"/>
          <p:cNvSpPr>
            <a:spLocks noChangeShapeType="1"/>
          </p:cNvSpPr>
          <p:nvPr/>
        </p:nvSpPr>
        <p:spPr bwMode="auto">
          <a:xfrm>
            <a:off x="755650" y="1125538"/>
            <a:ext cx="0" cy="4175125"/>
          </a:xfrm>
          <a:prstGeom prst="line">
            <a:avLst/>
          </a:prstGeom>
          <a:noFill/>
          <a:ln w="9525">
            <a:solidFill>
              <a:schemeClr val="tx1"/>
            </a:solidFill>
            <a:round/>
            <a:headEnd/>
            <a:tailEnd/>
          </a:ln>
          <a:effectLst/>
        </p:spPr>
        <p:txBody>
          <a:bodyPr/>
          <a:lstStyle/>
          <a:p>
            <a:endParaRPr lang="en-GB"/>
          </a:p>
        </p:txBody>
      </p:sp>
      <p:sp>
        <p:nvSpPr>
          <p:cNvPr id="74756" name="Line 4"/>
          <p:cNvSpPr>
            <a:spLocks noChangeShapeType="1"/>
          </p:cNvSpPr>
          <p:nvPr/>
        </p:nvSpPr>
        <p:spPr bwMode="auto">
          <a:xfrm>
            <a:off x="755650" y="5300663"/>
            <a:ext cx="7704138" cy="0"/>
          </a:xfrm>
          <a:prstGeom prst="line">
            <a:avLst/>
          </a:prstGeom>
          <a:noFill/>
          <a:ln w="9525">
            <a:solidFill>
              <a:schemeClr val="tx1"/>
            </a:solidFill>
            <a:round/>
            <a:headEnd/>
            <a:tailEnd/>
          </a:ln>
          <a:effectLst/>
        </p:spPr>
        <p:txBody>
          <a:bodyPr/>
          <a:lstStyle/>
          <a:p>
            <a:endParaRPr lang="en-GB"/>
          </a:p>
        </p:txBody>
      </p:sp>
      <p:sp>
        <p:nvSpPr>
          <p:cNvPr id="74757" name="Freeform 5"/>
          <p:cNvSpPr>
            <a:spLocks/>
          </p:cNvSpPr>
          <p:nvPr/>
        </p:nvSpPr>
        <p:spPr bwMode="auto">
          <a:xfrm>
            <a:off x="827088" y="2193925"/>
            <a:ext cx="7345362" cy="2566988"/>
          </a:xfrm>
          <a:custGeom>
            <a:avLst/>
            <a:gdLst/>
            <a:ahLst/>
            <a:cxnLst>
              <a:cxn ang="0">
                <a:pos x="0" y="1594"/>
              </a:cxn>
              <a:cxn ang="0">
                <a:pos x="953" y="1594"/>
              </a:cxn>
              <a:cxn ang="0">
                <a:pos x="1452" y="1458"/>
              </a:cxn>
              <a:cxn ang="0">
                <a:pos x="1905" y="1141"/>
              </a:cxn>
              <a:cxn ang="0">
                <a:pos x="2223" y="869"/>
              </a:cxn>
              <a:cxn ang="0">
                <a:pos x="2540" y="597"/>
              </a:cxn>
              <a:cxn ang="0">
                <a:pos x="2813" y="370"/>
              </a:cxn>
              <a:cxn ang="0">
                <a:pos x="3312" y="143"/>
              </a:cxn>
              <a:cxn ang="0">
                <a:pos x="3720" y="52"/>
              </a:cxn>
              <a:cxn ang="0">
                <a:pos x="4128" y="7"/>
              </a:cxn>
              <a:cxn ang="0">
                <a:pos x="4627" y="7"/>
              </a:cxn>
            </a:cxnLst>
            <a:rect l="0" t="0" r="r" b="b"/>
            <a:pathLst>
              <a:path w="4627" h="1617">
                <a:moveTo>
                  <a:pt x="0" y="1594"/>
                </a:moveTo>
                <a:cubicBezTo>
                  <a:pt x="355" y="1605"/>
                  <a:pt x="711" y="1617"/>
                  <a:pt x="953" y="1594"/>
                </a:cubicBezTo>
                <a:cubicBezTo>
                  <a:pt x="1195" y="1571"/>
                  <a:pt x="1293" y="1534"/>
                  <a:pt x="1452" y="1458"/>
                </a:cubicBezTo>
                <a:cubicBezTo>
                  <a:pt x="1611" y="1382"/>
                  <a:pt x="1777" y="1239"/>
                  <a:pt x="1905" y="1141"/>
                </a:cubicBezTo>
                <a:cubicBezTo>
                  <a:pt x="2033" y="1043"/>
                  <a:pt x="2117" y="960"/>
                  <a:pt x="2223" y="869"/>
                </a:cubicBezTo>
                <a:cubicBezTo>
                  <a:pt x="2329" y="778"/>
                  <a:pt x="2442" y="680"/>
                  <a:pt x="2540" y="597"/>
                </a:cubicBezTo>
                <a:cubicBezTo>
                  <a:pt x="2638" y="514"/>
                  <a:pt x="2684" y="446"/>
                  <a:pt x="2813" y="370"/>
                </a:cubicBezTo>
                <a:cubicBezTo>
                  <a:pt x="2942" y="294"/>
                  <a:pt x="3161" y="196"/>
                  <a:pt x="3312" y="143"/>
                </a:cubicBezTo>
                <a:cubicBezTo>
                  <a:pt x="3463" y="90"/>
                  <a:pt x="3584" y="75"/>
                  <a:pt x="3720" y="52"/>
                </a:cubicBezTo>
                <a:cubicBezTo>
                  <a:pt x="3856" y="29"/>
                  <a:pt x="3977" y="14"/>
                  <a:pt x="4128" y="7"/>
                </a:cubicBezTo>
                <a:cubicBezTo>
                  <a:pt x="4279" y="0"/>
                  <a:pt x="4453" y="3"/>
                  <a:pt x="4627" y="7"/>
                </a:cubicBezTo>
              </a:path>
            </a:pathLst>
          </a:custGeom>
          <a:noFill/>
          <a:ln w="19050">
            <a:solidFill>
              <a:srgbClr val="FF0000"/>
            </a:solidFill>
            <a:round/>
            <a:headEnd/>
            <a:tailEnd/>
          </a:ln>
          <a:effectLst/>
        </p:spPr>
        <p:txBody>
          <a:bodyPr/>
          <a:lstStyle/>
          <a:p>
            <a:endParaRPr lang="en-GB"/>
          </a:p>
        </p:txBody>
      </p:sp>
      <p:sp>
        <p:nvSpPr>
          <p:cNvPr id="74758" name="Freeform 6"/>
          <p:cNvSpPr>
            <a:spLocks/>
          </p:cNvSpPr>
          <p:nvPr/>
        </p:nvSpPr>
        <p:spPr bwMode="auto">
          <a:xfrm>
            <a:off x="827088" y="1184275"/>
            <a:ext cx="7189787" cy="3163888"/>
          </a:xfrm>
          <a:custGeom>
            <a:avLst/>
            <a:gdLst/>
            <a:ahLst/>
            <a:cxnLst>
              <a:cxn ang="0">
                <a:pos x="0" y="8"/>
              </a:cxn>
              <a:cxn ang="0">
                <a:pos x="1225" y="8"/>
              </a:cxn>
              <a:cxn ang="0">
                <a:pos x="2178" y="53"/>
              </a:cxn>
              <a:cxn ang="0">
                <a:pos x="3175" y="144"/>
              </a:cxn>
              <a:cxn ang="0">
                <a:pos x="3720" y="280"/>
              </a:cxn>
              <a:cxn ang="0">
                <a:pos x="4083" y="552"/>
              </a:cxn>
              <a:cxn ang="0">
                <a:pos x="4264" y="915"/>
              </a:cxn>
              <a:cxn ang="0">
                <a:pos x="4529" y="1993"/>
              </a:cxn>
            </a:cxnLst>
            <a:rect l="0" t="0" r="r" b="b"/>
            <a:pathLst>
              <a:path w="4529" h="1993">
                <a:moveTo>
                  <a:pt x="0" y="8"/>
                </a:moveTo>
                <a:cubicBezTo>
                  <a:pt x="431" y="4"/>
                  <a:pt x="862" y="0"/>
                  <a:pt x="1225" y="8"/>
                </a:cubicBezTo>
                <a:cubicBezTo>
                  <a:pt x="1588" y="16"/>
                  <a:pt x="1853" y="30"/>
                  <a:pt x="2178" y="53"/>
                </a:cubicBezTo>
                <a:cubicBezTo>
                  <a:pt x="2503" y="76"/>
                  <a:pt x="2918" y="106"/>
                  <a:pt x="3175" y="144"/>
                </a:cubicBezTo>
                <a:cubicBezTo>
                  <a:pt x="3432" y="182"/>
                  <a:pt x="3569" y="212"/>
                  <a:pt x="3720" y="280"/>
                </a:cubicBezTo>
                <a:cubicBezTo>
                  <a:pt x="3871" y="348"/>
                  <a:pt x="3992" y="446"/>
                  <a:pt x="4083" y="552"/>
                </a:cubicBezTo>
                <a:cubicBezTo>
                  <a:pt x="4174" y="658"/>
                  <a:pt x="4190" y="675"/>
                  <a:pt x="4264" y="915"/>
                </a:cubicBezTo>
                <a:cubicBezTo>
                  <a:pt x="4338" y="1155"/>
                  <a:pt x="4474" y="1769"/>
                  <a:pt x="4529" y="1993"/>
                </a:cubicBezTo>
              </a:path>
            </a:pathLst>
          </a:custGeom>
          <a:noFill/>
          <a:ln w="19050">
            <a:solidFill>
              <a:srgbClr val="003366"/>
            </a:solidFill>
            <a:round/>
            <a:headEnd/>
            <a:tailEnd/>
          </a:ln>
          <a:effectLst/>
        </p:spPr>
        <p:txBody>
          <a:bodyPr/>
          <a:lstStyle/>
          <a:p>
            <a:endParaRPr lang="en-GB"/>
          </a:p>
        </p:txBody>
      </p:sp>
      <p:sp>
        <p:nvSpPr>
          <p:cNvPr id="74759" name="Text Box 7"/>
          <p:cNvSpPr txBox="1">
            <a:spLocks noChangeArrowheads="1"/>
          </p:cNvSpPr>
          <p:nvPr/>
        </p:nvSpPr>
        <p:spPr bwMode="auto">
          <a:xfrm>
            <a:off x="827088" y="83661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003264"/>
                </a:solidFill>
              </a:rPr>
              <a:t>Clinical Changes</a:t>
            </a:r>
          </a:p>
        </p:txBody>
      </p:sp>
      <p:sp>
        <p:nvSpPr>
          <p:cNvPr id="74760" name="Text Box 8"/>
          <p:cNvSpPr txBox="1">
            <a:spLocks noChangeArrowheads="1"/>
          </p:cNvSpPr>
          <p:nvPr/>
        </p:nvSpPr>
        <p:spPr bwMode="auto">
          <a:xfrm>
            <a:off x="827088" y="4868863"/>
            <a:ext cx="2160587" cy="336550"/>
          </a:xfrm>
          <a:prstGeom prst="rect">
            <a:avLst/>
          </a:prstGeom>
          <a:noFill/>
          <a:ln w="9525">
            <a:noFill/>
            <a:miter lim="800000"/>
            <a:headEnd/>
            <a:tailEnd/>
          </a:ln>
          <a:effectLst/>
        </p:spPr>
        <p:txBody>
          <a:bodyPr>
            <a:spAutoFit/>
          </a:bodyPr>
          <a:lstStyle/>
          <a:p>
            <a:pPr>
              <a:spcBef>
                <a:spcPct val="50000"/>
              </a:spcBef>
            </a:pPr>
            <a:r>
              <a:rPr lang="en-GB" sz="1600">
                <a:solidFill>
                  <a:srgbClr val="FF0000"/>
                </a:solidFill>
              </a:rPr>
              <a:t>Disease</a:t>
            </a:r>
          </a:p>
        </p:txBody>
      </p:sp>
      <p:sp>
        <p:nvSpPr>
          <p:cNvPr id="74761" name="Rectangle 9"/>
          <p:cNvSpPr>
            <a:spLocks noChangeArrowheads="1"/>
          </p:cNvSpPr>
          <p:nvPr/>
        </p:nvSpPr>
        <p:spPr bwMode="auto">
          <a:xfrm>
            <a:off x="900113" y="1412875"/>
            <a:ext cx="1727200" cy="3168650"/>
          </a:xfrm>
          <a:prstGeom prst="rect">
            <a:avLst/>
          </a:prstGeom>
          <a:solidFill>
            <a:schemeClr val="accent1"/>
          </a:solidFill>
          <a:ln w="9525">
            <a:solidFill>
              <a:schemeClr val="tx1"/>
            </a:solidFill>
            <a:miter lim="800000"/>
            <a:headEnd/>
            <a:tailEnd/>
          </a:ln>
          <a:effectLst/>
        </p:spPr>
        <p:txBody>
          <a:bodyPr wrap="none" anchor="ctr"/>
          <a:lstStyle/>
          <a:p>
            <a:pPr algn="ctr"/>
            <a:r>
              <a:rPr lang="en-GB"/>
              <a:t>Normal</a:t>
            </a:r>
          </a:p>
        </p:txBody>
      </p:sp>
      <p:sp>
        <p:nvSpPr>
          <p:cNvPr id="74762" name="Rectangle 10"/>
          <p:cNvSpPr>
            <a:spLocks noChangeArrowheads="1"/>
          </p:cNvSpPr>
          <p:nvPr/>
        </p:nvSpPr>
        <p:spPr bwMode="auto">
          <a:xfrm>
            <a:off x="2627313" y="1412875"/>
            <a:ext cx="1727200" cy="3168650"/>
          </a:xfrm>
          <a:prstGeom prst="rect">
            <a:avLst/>
          </a:prstGeom>
          <a:noFill/>
          <a:ln w="9525">
            <a:solidFill>
              <a:schemeClr val="tx1"/>
            </a:solidFill>
            <a:miter lim="800000"/>
            <a:headEnd/>
            <a:tailEnd/>
          </a:ln>
          <a:effectLst/>
        </p:spPr>
        <p:txBody>
          <a:bodyPr wrap="none" anchor="ctr"/>
          <a:lstStyle/>
          <a:p>
            <a:pPr algn="ctr"/>
            <a:r>
              <a:rPr lang="en-GB"/>
              <a:t>At Risk</a:t>
            </a:r>
          </a:p>
        </p:txBody>
      </p:sp>
      <p:sp>
        <p:nvSpPr>
          <p:cNvPr id="74763" name="Rectangle 11"/>
          <p:cNvSpPr>
            <a:spLocks noChangeArrowheads="1"/>
          </p:cNvSpPr>
          <p:nvPr/>
        </p:nvSpPr>
        <p:spPr bwMode="auto">
          <a:xfrm>
            <a:off x="4356100" y="1412875"/>
            <a:ext cx="1727200" cy="3168650"/>
          </a:xfrm>
          <a:prstGeom prst="rect">
            <a:avLst/>
          </a:prstGeom>
          <a:noFill/>
          <a:ln w="9525">
            <a:solidFill>
              <a:schemeClr val="tx1"/>
            </a:solidFill>
            <a:miter lim="800000"/>
            <a:headEnd/>
            <a:tailEnd/>
          </a:ln>
          <a:effectLst/>
        </p:spPr>
        <p:txBody>
          <a:bodyPr wrap="none"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t>Incipient </a:t>
            </a:r>
          </a:p>
          <a:p>
            <a:pPr algn="ctr"/>
            <a:r>
              <a:rPr lang="en-GB"/>
              <a:t>Dementia</a:t>
            </a:r>
          </a:p>
        </p:txBody>
      </p:sp>
      <p:sp>
        <p:nvSpPr>
          <p:cNvPr id="74764" name="Rectangle 12"/>
          <p:cNvSpPr>
            <a:spLocks noChangeArrowheads="1"/>
          </p:cNvSpPr>
          <p:nvPr/>
        </p:nvSpPr>
        <p:spPr bwMode="auto">
          <a:xfrm>
            <a:off x="6084888" y="1412875"/>
            <a:ext cx="2087562" cy="3168650"/>
          </a:xfrm>
          <a:prstGeom prst="rect">
            <a:avLst/>
          </a:prstGeom>
          <a:noFill/>
          <a:ln w="9525">
            <a:solidFill>
              <a:schemeClr val="tx1"/>
            </a:solidFill>
            <a:miter lim="800000"/>
            <a:headEnd/>
            <a:tailEnd/>
          </a:ln>
          <a:effectLst/>
        </p:spPr>
        <p:txBody>
          <a:bodyPr wrap="none" anchor="ctr"/>
          <a:lstStyle/>
          <a:p>
            <a:pPr algn="ctr"/>
            <a:endParaRPr lang="en-GB"/>
          </a:p>
          <a:p>
            <a:pPr algn="ctr"/>
            <a:r>
              <a:rPr lang="en-GB"/>
              <a:t>Dementia</a:t>
            </a:r>
          </a:p>
        </p:txBody>
      </p:sp>
      <p:sp>
        <p:nvSpPr>
          <p:cNvPr id="74765" name="Line 13"/>
          <p:cNvSpPr>
            <a:spLocks noChangeShapeType="1"/>
          </p:cNvSpPr>
          <p:nvPr/>
        </p:nvSpPr>
        <p:spPr bwMode="auto">
          <a:xfrm>
            <a:off x="6732588" y="1412875"/>
            <a:ext cx="0" cy="1439863"/>
          </a:xfrm>
          <a:prstGeom prst="line">
            <a:avLst/>
          </a:prstGeom>
          <a:noFill/>
          <a:ln w="9525">
            <a:solidFill>
              <a:schemeClr val="tx1"/>
            </a:solidFill>
            <a:round/>
            <a:headEnd/>
            <a:tailEnd/>
          </a:ln>
          <a:effectLst/>
        </p:spPr>
        <p:txBody>
          <a:bodyPr/>
          <a:lstStyle/>
          <a:p>
            <a:endParaRPr lang="en-GB"/>
          </a:p>
        </p:txBody>
      </p:sp>
      <p:sp>
        <p:nvSpPr>
          <p:cNvPr id="74766" name="Line 14"/>
          <p:cNvSpPr>
            <a:spLocks noChangeShapeType="1"/>
          </p:cNvSpPr>
          <p:nvPr/>
        </p:nvSpPr>
        <p:spPr bwMode="auto">
          <a:xfrm>
            <a:off x="7524750" y="1412875"/>
            <a:ext cx="0" cy="1439863"/>
          </a:xfrm>
          <a:prstGeom prst="line">
            <a:avLst/>
          </a:prstGeom>
          <a:noFill/>
          <a:ln w="9525">
            <a:solidFill>
              <a:schemeClr val="tx1"/>
            </a:solidFill>
            <a:round/>
            <a:headEnd/>
            <a:tailEnd/>
          </a:ln>
          <a:effectLst/>
        </p:spPr>
        <p:txBody>
          <a:bodyPr/>
          <a:lstStyle/>
          <a:p>
            <a:endParaRPr lang="en-GB"/>
          </a:p>
        </p:txBody>
      </p:sp>
      <p:sp>
        <p:nvSpPr>
          <p:cNvPr id="74767" name="Line 15"/>
          <p:cNvSpPr>
            <a:spLocks noChangeShapeType="1"/>
          </p:cNvSpPr>
          <p:nvPr/>
        </p:nvSpPr>
        <p:spPr bwMode="auto">
          <a:xfrm>
            <a:off x="6732588" y="3357563"/>
            <a:ext cx="0" cy="1223962"/>
          </a:xfrm>
          <a:prstGeom prst="line">
            <a:avLst/>
          </a:prstGeom>
          <a:noFill/>
          <a:ln w="9525">
            <a:solidFill>
              <a:schemeClr val="tx1"/>
            </a:solidFill>
            <a:round/>
            <a:headEnd/>
            <a:tailEnd/>
          </a:ln>
          <a:effectLst/>
        </p:spPr>
        <p:txBody>
          <a:bodyPr/>
          <a:lstStyle/>
          <a:p>
            <a:endParaRPr lang="en-GB"/>
          </a:p>
        </p:txBody>
      </p:sp>
      <p:sp>
        <p:nvSpPr>
          <p:cNvPr id="74768" name="Line 16"/>
          <p:cNvSpPr>
            <a:spLocks noChangeShapeType="1"/>
          </p:cNvSpPr>
          <p:nvPr/>
        </p:nvSpPr>
        <p:spPr bwMode="auto">
          <a:xfrm>
            <a:off x="7524750" y="3357563"/>
            <a:ext cx="0" cy="1223962"/>
          </a:xfrm>
          <a:prstGeom prst="line">
            <a:avLst/>
          </a:prstGeom>
          <a:noFill/>
          <a:ln w="9525">
            <a:solidFill>
              <a:schemeClr val="tx1"/>
            </a:solidFill>
            <a:round/>
            <a:headEnd/>
            <a:tailEnd/>
          </a:ln>
          <a:effectLst/>
        </p:spPr>
        <p:txBody>
          <a:bodyPr/>
          <a:lstStyle/>
          <a:p>
            <a:endParaRPr lang="en-GB"/>
          </a:p>
        </p:txBody>
      </p:sp>
      <p:sp>
        <p:nvSpPr>
          <p:cNvPr id="74769" name="AutoShape 17"/>
          <p:cNvSpPr>
            <a:spLocks noChangeArrowheads="1"/>
          </p:cNvSpPr>
          <p:nvPr/>
        </p:nvSpPr>
        <p:spPr bwMode="auto">
          <a:xfrm>
            <a:off x="2627313" y="1557338"/>
            <a:ext cx="576262" cy="3959225"/>
          </a:xfrm>
          <a:prstGeom prst="upArrow">
            <a:avLst>
              <a:gd name="adj1" fmla="val 50000"/>
              <a:gd name="adj2" fmla="val 171763"/>
            </a:avLst>
          </a:prstGeom>
          <a:solidFill>
            <a:srgbClr val="00FF00"/>
          </a:solidFill>
          <a:ln w="9525">
            <a:solidFill>
              <a:schemeClr val="tx1"/>
            </a:solidFill>
            <a:miter lim="800000"/>
            <a:headEnd/>
            <a:tailEnd/>
          </a:ln>
          <a:effectLst/>
        </p:spPr>
        <p:txBody>
          <a:bodyPr vert="eaVert" wrap="none" anchor="ctr"/>
          <a:lstStyle/>
          <a:p>
            <a:endParaRPr lang="en-GB"/>
          </a:p>
        </p:txBody>
      </p:sp>
      <p:sp>
        <p:nvSpPr>
          <p:cNvPr id="74770" name="Text Box 18"/>
          <p:cNvSpPr txBox="1">
            <a:spLocks noChangeArrowheads="1"/>
          </p:cNvSpPr>
          <p:nvPr/>
        </p:nvSpPr>
        <p:spPr bwMode="auto">
          <a:xfrm>
            <a:off x="395288" y="5516563"/>
            <a:ext cx="6769100" cy="376237"/>
          </a:xfrm>
          <a:prstGeom prst="rect">
            <a:avLst/>
          </a:prstGeom>
          <a:solidFill>
            <a:srgbClr val="00FF00"/>
          </a:solidFill>
          <a:ln w="9525">
            <a:solidFill>
              <a:schemeClr val="tx1"/>
            </a:solidFill>
            <a:miter lim="800000"/>
            <a:headEnd/>
            <a:tailEnd/>
          </a:ln>
          <a:effectLst/>
        </p:spPr>
        <p:txBody>
          <a:bodyPr>
            <a:spAutoFit/>
          </a:bodyPr>
          <a:lstStyle/>
          <a:p>
            <a:pPr algn="ctr">
              <a:spcBef>
                <a:spcPct val="50000"/>
              </a:spcBef>
            </a:pPr>
            <a:r>
              <a:rPr lang="en-GB"/>
              <a:t>INTERVENTION FOR IDENTIFIED EPIDEMIOLOGICAL RISK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t>The Concept of MCI</a:t>
            </a:r>
          </a:p>
        </p:txBody>
      </p:sp>
      <p:sp>
        <p:nvSpPr>
          <p:cNvPr id="78851" name="Rectangle 3"/>
          <p:cNvSpPr>
            <a:spLocks noGrp="1" noChangeArrowheads="1"/>
          </p:cNvSpPr>
          <p:nvPr>
            <p:ph type="body" idx="1"/>
          </p:nvPr>
        </p:nvSpPr>
        <p:spPr/>
        <p:txBody>
          <a:bodyPr/>
          <a:lstStyle/>
          <a:p>
            <a:pPr>
              <a:lnSpc>
                <a:spcPct val="90000"/>
              </a:lnSpc>
            </a:pPr>
            <a:r>
              <a:rPr lang="en-GB"/>
              <a:t>Mild Cognitive Impairment</a:t>
            </a:r>
          </a:p>
          <a:p>
            <a:pPr>
              <a:lnSpc>
                <a:spcPct val="90000"/>
              </a:lnSpc>
            </a:pPr>
            <a:endParaRPr lang="en-GB"/>
          </a:p>
          <a:p>
            <a:pPr>
              <a:lnSpc>
                <a:spcPct val="90000"/>
              </a:lnSpc>
            </a:pPr>
            <a:r>
              <a:rPr lang="en-GB"/>
              <a:t>Dementia always preceded by ‘MCI’</a:t>
            </a:r>
          </a:p>
          <a:p>
            <a:pPr>
              <a:lnSpc>
                <a:spcPct val="90000"/>
              </a:lnSpc>
            </a:pPr>
            <a:r>
              <a:rPr lang="en-GB"/>
              <a:t>MCI does not always lead to dementia.</a:t>
            </a:r>
          </a:p>
          <a:p>
            <a:pPr>
              <a:lnSpc>
                <a:spcPct val="90000"/>
              </a:lnSpc>
            </a:pPr>
            <a:endParaRPr lang="en-GB"/>
          </a:p>
          <a:p>
            <a:pPr>
              <a:lnSpc>
                <a:spcPct val="90000"/>
              </a:lnSpc>
            </a:pPr>
            <a:r>
              <a:rPr lang="en-GB"/>
              <a:t>Very unstable ‘diagnosis’ and represents a very closely temporally related stage of illness.</a:t>
            </a:r>
          </a:p>
          <a:p>
            <a:pPr lvl="1">
              <a:lnSpc>
                <a:spcPct val="90000"/>
              </a:lnSpc>
            </a:pPr>
            <a:r>
              <a:rPr lang="en-GB" sz="1800"/>
              <a:t>Matthew, 2008 (JAGS)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smtClean="0"/>
              <a:t>Other Dementias</a:t>
            </a:r>
            <a:endParaRPr lang="en-GB" dirty="0"/>
          </a:p>
        </p:txBody>
      </p:sp>
      <p:sp>
        <p:nvSpPr>
          <p:cNvPr id="6147" name="Rectangle 3"/>
          <p:cNvSpPr>
            <a:spLocks noGrp="1" noChangeArrowheads="1"/>
          </p:cNvSpPr>
          <p:nvPr>
            <p:ph type="body" idx="1"/>
          </p:nvPr>
        </p:nvSpPr>
        <p:spPr/>
        <p:txBody>
          <a:bodyPr/>
          <a:lstStyle/>
          <a:p>
            <a:pPr>
              <a:lnSpc>
                <a:spcPct val="80000"/>
              </a:lnSpc>
            </a:pPr>
            <a:r>
              <a:rPr lang="en-GB" sz="2000"/>
              <a:t>Topics to cover:</a:t>
            </a:r>
          </a:p>
          <a:p>
            <a:pPr>
              <a:lnSpc>
                <a:spcPct val="80000"/>
              </a:lnSpc>
            </a:pPr>
            <a:endParaRPr lang="en-GB" sz="2000"/>
          </a:p>
          <a:p>
            <a:pPr lvl="1">
              <a:lnSpc>
                <a:spcPct val="80000"/>
              </a:lnSpc>
            </a:pPr>
            <a:r>
              <a:rPr lang="en-GB" sz="1800"/>
              <a:t>Early and Atypical AD</a:t>
            </a:r>
          </a:p>
          <a:p>
            <a:pPr>
              <a:lnSpc>
                <a:spcPct val="80000"/>
              </a:lnSpc>
            </a:pPr>
            <a:endParaRPr lang="en-GB" sz="2000"/>
          </a:p>
          <a:p>
            <a:pPr lvl="1">
              <a:lnSpc>
                <a:spcPct val="80000"/>
              </a:lnSpc>
            </a:pPr>
            <a:r>
              <a:rPr lang="en-GB" sz="1800"/>
              <a:t>Other common dementias</a:t>
            </a:r>
          </a:p>
          <a:p>
            <a:pPr lvl="2">
              <a:lnSpc>
                <a:spcPct val="80000"/>
              </a:lnSpc>
            </a:pPr>
            <a:r>
              <a:rPr lang="en-GB" sz="1600"/>
              <a:t>Vascular Dementia</a:t>
            </a:r>
          </a:p>
          <a:p>
            <a:pPr lvl="2">
              <a:lnSpc>
                <a:spcPct val="80000"/>
              </a:lnSpc>
            </a:pPr>
            <a:r>
              <a:rPr lang="en-GB" sz="1600"/>
              <a:t>Lewy Body Dementia</a:t>
            </a:r>
          </a:p>
          <a:p>
            <a:pPr lvl="2">
              <a:lnSpc>
                <a:spcPct val="80000"/>
              </a:lnSpc>
            </a:pPr>
            <a:r>
              <a:rPr lang="en-GB" sz="1600"/>
              <a:t>Fronto-temporal dementia</a:t>
            </a:r>
          </a:p>
          <a:p>
            <a:pPr>
              <a:lnSpc>
                <a:spcPct val="80000"/>
              </a:lnSpc>
            </a:pPr>
            <a:endParaRPr lang="en-GB" sz="2000"/>
          </a:p>
          <a:p>
            <a:pPr lvl="1">
              <a:lnSpc>
                <a:spcPct val="80000"/>
              </a:lnSpc>
            </a:pPr>
            <a:r>
              <a:rPr lang="en-GB" sz="1800"/>
              <a:t>More rare dementias and dementias associated with other neurological disorders</a:t>
            </a:r>
          </a:p>
          <a:p>
            <a:pPr>
              <a:lnSpc>
                <a:spcPct val="80000"/>
              </a:lnSpc>
            </a:pPr>
            <a:endParaRPr lang="en-GB" sz="2000"/>
          </a:p>
          <a:p>
            <a:pPr lvl="1">
              <a:lnSpc>
                <a:spcPct val="80000"/>
              </a:lnSpc>
            </a:pPr>
            <a:r>
              <a:rPr lang="en-GB" sz="1800"/>
              <a:t>Neuroimaging</a:t>
            </a:r>
          </a:p>
          <a:p>
            <a:pPr>
              <a:lnSpc>
                <a:spcPct val="80000"/>
              </a:lnSpc>
            </a:pPr>
            <a:endParaRPr lang="en-GB" sz="2000"/>
          </a:p>
          <a:p>
            <a:pPr lvl="1">
              <a:lnSpc>
                <a:spcPct val="80000"/>
              </a:lnSpc>
            </a:pPr>
            <a:r>
              <a:rPr lang="en-GB" sz="1800"/>
              <a:t>Biomarkers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Early and Atypical AD</a:t>
            </a:r>
          </a:p>
        </p:txBody>
      </p:sp>
      <p:sp>
        <p:nvSpPr>
          <p:cNvPr id="8195" name="Rectangle 3"/>
          <p:cNvSpPr>
            <a:spLocks noGrp="1" noChangeArrowheads="1"/>
          </p:cNvSpPr>
          <p:nvPr>
            <p:ph type="body" idx="1"/>
          </p:nvPr>
        </p:nvSpPr>
        <p:spPr/>
        <p:txBody>
          <a:bodyPr/>
          <a:lstStyle/>
          <a:p>
            <a:pPr>
              <a:lnSpc>
                <a:spcPct val="80000"/>
              </a:lnSpc>
            </a:pPr>
            <a:r>
              <a:rPr lang="en-GB" sz="2400"/>
              <a:t>Early AD may be ‘Wild Type’ or secondary to a Fully Penetrant Autosomal Dominant genetic mutation.</a:t>
            </a:r>
          </a:p>
          <a:p>
            <a:pPr>
              <a:lnSpc>
                <a:spcPct val="80000"/>
              </a:lnSpc>
            </a:pPr>
            <a:endParaRPr lang="en-GB" sz="2400"/>
          </a:p>
          <a:p>
            <a:pPr>
              <a:lnSpc>
                <a:spcPct val="80000"/>
              </a:lnSpc>
            </a:pPr>
            <a:r>
              <a:rPr lang="en-GB" sz="2400"/>
              <a:t> Presenilin 1 and Presenilin 2 mutations in or around the cleavage site of APP.</a:t>
            </a:r>
          </a:p>
          <a:p>
            <a:pPr>
              <a:lnSpc>
                <a:spcPct val="80000"/>
              </a:lnSpc>
            </a:pPr>
            <a:r>
              <a:rPr lang="en-GB" sz="2400"/>
              <a:t>APP gene mutations manifest greater likelihood of BACE activity to generate A</a:t>
            </a:r>
            <a:r>
              <a:rPr lang="en-GB" sz="2400">
                <a:latin typeface="Symbol" pitchFamily="18" charset="2"/>
              </a:rPr>
              <a:t>b</a:t>
            </a:r>
            <a:r>
              <a:rPr lang="en-GB" sz="2400"/>
              <a:t>42</a:t>
            </a:r>
          </a:p>
          <a:p>
            <a:pPr>
              <a:lnSpc>
                <a:spcPct val="80000"/>
              </a:lnSpc>
            </a:pPr>
            <a:endParaRPr lang="en-GB" sz="2400"/>
          </a:p>
          <a:p>
            <a:pPr>
              <a:lnSpc>
                <a:spcPct val="80000"/>
              </a:lnSpc>
            </a:pPr>
            <a:r>
              <a:rPr lang="en-GB" sz="2400"/>
              <a:t>Represent &lt;1% of all AD cases and tend to develop in patients &lt;50.</a:t>
            </a:r>
          </a:p>
          <a:p>
            <a:pPr>
              <a:lnSpc>
                <a:spcPct val="80000"/>
              </a:lnSpc>
            </a:pPr>
            <a:endParaRPr lang="en-GB" sz="2400"/>
          </a:p>
          <a:p>
            <a:pPr>
              <a:lnSpc>
                <a:spcPct val="80000"/>
              </a:lnSpc>
            </a:pPr>
            <a:r>
              <a:rPr lang="en-GB" sz="2400"/>
              <a:t>Uncertainty if have more malignant course of decline.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t>Atypical AD</a:t>
            </a:r>
          </a:p>
        </p:txBody>
      </p:sp>
      <p:sp>
        <p:nvSpPr>
          <p:cNvPr id="43011" name="Rectangle 3"/>
          <p:cNvSpPr>
            <a:spLocks noGrp="1" noChangeArrowheads="1"/>
          </p:cNvSpPr>
          <p:nvPr>
            <p:ph type="body" idx="1"/>
          </p:nvPr>
        </p:nvSpPr>
        <p:spPr/>
        <p:txBody>
          <a:bodyPr/>
          <a:lstStyle/>
          <a:p>
            <a:pPr>
              <a:lnSpc>
                <a:spcPct val="80000"/>
              </a:lnSpc>
            </a:pPr>
            <a:r>
              <a:rPr lang="en-GB" sz="2800"/>
              <a:t>Posterior Cortical Atrophy </a:t>
            </a:r>
          </a:p>
          <a:p>
            <a:pPr lvl="1">
              <a:lnSpc>
                <a:spcPct val="80000"/>
              </a:lnSpc>
            </a:pPr>
            <a:r>
              <a:rPr lang="en-GB" sz="2400"/>
              <a:t>(Terry Pratchet)</a:t>
            </a:r>
          </a:p>
          <a:p>
            <a:pPr lvl="1">
              <a:lnSpc>
                <a:spcPct val="80000"/>
              </a:lnSpc>
            </a:pPr>
            <a:endParaRPr lang="en-GB" sz="2400"/>
          </a:p>
          <a:p>
            <a:pPr lvl="1">
              <a:lnSpc>
                <a:spcPct val="80000"/>
              </a:lnSpc>
            </a:pPr>
            <a:r>
              <a:rPr lang="en-GB" sz="2400"/>
              <a:t>Effects posterior/parietal lobe function in preference to mesial temporal. Visuospatial rather than amnestic problems predominate.</a:t>
            </a:r>
          </a:p>
          <a:p>
            <a:pPr lvl="1">
              <a:lnSpc>
                <a:spcPct val="80000"/>
              </a:lnSpc>
            </a:pPr>
            <a:endParaRPr lang="en-GB" sz="2400"/>
          </a:p>
          <a:p>
            <a:pPr>
              <a:lnSpc>
                <a:spcPct val="80000"/>
              </a:lnSpc>
            </a:pPr>
            <a:r>
              <a:rPr lang="en-GB" sz="2800"/>
              <a:t>Frontal Variant of AD</a:t>
            </a:r>
          </a:p>
          <a:p>
            <a:pPr lvl="1">
              <a:lnSpc>
                <a:spcPct val="80000"/>
              </a:lnSpc>
            </a:pPr>
            <a:r>
              <a:rPr lang="en-GB" sz="2400"/>
              <a:t>Earlier presentation with executive dysfunction – less likely to have language difficulties (seen in FTLD) and tends to be onset at ages normally associated with late-onset AD (FTLD Patients tend to have younger age of onset)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Vascular Dementia</a:t>
            </a:r>
          </a:p>
        </p:txBody>
      </p:sp>
      <p:sp>
        <p:nvSpPr>
          <p:cNvPr id="45059" name="Rectangle 3"/>
          <p:cNvSpPr>
            <a:spLocks noGrp="1" noChangeArrowheads="1"/>
          </p:cNvSpPr>
          <p:nvPr>
            <p:ph type="body" idx="1"/>
          </p:nvPr>
        </p:nvSpPr>
        <p:spPr/>
        <p:txBody>
          <a:bodyPr/>
          <a:lstStyle/>
          <a:p>
            <a:r>
              <a:rPr lang="en-GB"/>
              <a:t>Has suffered through lack of clear diagnostic guidelines and overlap in pathology, clinical presentation and risk factors with AD.</a:t>
            </a:r>
          </a:p>
          <a:p>
            <a:endParaRPr lang="en-GB"/>
          </a:p>
          <a:p>
            <a:r>
              <a:rPr lang="en-GB"/>
              <a:t>NINDS-AIREN Criteria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NINDS-AIREN Criteria</a:t>
            </a:r>
          </a:p>
        </p:txBody>
      </p:sp>
      <p:sp>
        <p:nvSpPr>
          <p:cNvPr id="47107" name="Rectangle 3"/>
          <p:cNvSpPr>
            <a:spLocks noGrp="1" noChangeArrowheads="1"/>
          </p:cNvSpPr>
          <p:nvPr>
            <p:ph type="body" idx="1"/>
          </p:nvPr>
        </p:nvSpPr>
        <p:spPr/>
        <p:txBody>
          <a:bodyPr/>
          <a:lstStyle/>
          <a:p>
            <a:pPr>
              <a:lnSpc>
                <a:spcPct val="80000"/>
              </a:lnSpc>
              <a:buFontTx/>
              <a:buNone/>
            </a:pPr>
            <a:r>
              <a:rPr lang="en-GB" sz="1200"/>
              <a:t>I. The criteria for the clinical diagnosis of </a:t>
            </a:r>
            <a:r>
              <a:rPr lang="en-GB" sz="1200" i="1"/>
              <a:t>probable</a:t>
            </a:r>
            <a:r>
              <a:rPr lang="en-GB" sz="1200"/>
              <a:t> vascular dementia include </a:t>
            </a:r>
            <a:r>
              <a:rPr lang="en-GB" sz="1200" i="1"/>
              <a:t>all</a:t>
            </a:r>
            <a:r>
              <a:rPr lang="en-GB" sz="1200"/>
              <a:t> of the following:</a:t>
            </a:r>
          </a:p>
          <a:p>
            <a:pPr>
              <a:lnSpc>
                <a:spcPct val="80000"/>
              </a:lnSpc>
            </a:pPr>
            <a:endParaRPr lang="en-GB" sz="1200" i="1"/>
          </a:p>
          <a:p>
            <a:pPr>
              <a:lnSpc>
                <a:spcPct val="80000"/>
              </a:lnSpc>
            </a:pPr>
            <a:r>
              <a:rPr lang="en-GB" sz="1200" i="1"/>
              <a:t>Dementia</a:t>
            </a:r>
            <a:r>
              <a:rPr lang="en-GB" sz="1200"/>
              <a:t> defined by cognitive decline from a previously higher level of functioning and manifested by impairment of memory and of two or more cognitive domains (orientation, attention, language, visuospatial functions, executive functions, motor control, and praxis), preferable established by clinical examination and documented by neuropsychological testing; deficits should be severe enough to interfere with activities of daily living not due to physical effects of stroke alone.</a:t>
            </a:r>
            <a:br>
              <a:rPr lang="en-GB" sz="1200"/>
            </a:br>
            <a:endParaRPr lang="en-GB" sz="1200"/>
          </a:p>
          <a:p>
            <a:pPr>
              <a:lnSpc>
                <a:spcPct val="80000"/>
              </a:lnSpc>
            </a:pPr>
            <a:r>
              <a:rPr lang="en-GB" sz="1200" i="1"/>
              <a:t>Exclusion criteria</a:t>
            </a:r>
            <a:r>
              <a:rPr lang="en-GB" sz="1200"/>
              <a:t>: cases with disturbance of consciousness, delirium, psychosis, severe aphasia, or major sensorimotor impairment precluding neuropsychological testing. Also excluded are systemic disorders or other brain diseases (such as AD) that in and of themselves could account for deficits in memory and cognition.</a:t>
            </a:r>
          </a:p>
          <a:p>
            <a:pPr>
              <a:lnSpc>
                <a:spcPct val="80000"/>
              </a:lnSpc>
            </a:pPr>
            <a:endParaRPr lang="en-GB" sz="1200" i="1"/>
          </a:p>
          <a:p>
            <a:pPr>
              <a:lnSpc>
                <a:spcPct val="80000"/>
              </a:lnSpc>
            </a:pPr>
            <a:r>
              <a:rPr lang="en-GB" sz="1200" i="1"/>
              <a:t>Cerebrovascular disease</a:t>
            </a:r>
            <a:r>
              <a:rPr lang="en-GB" sz="1200"/>
              <a:t>, defined by the presence of focal signs on neurologic examination, such as hemiparesis, lower facial weakness, Babinski sign, sensory deficit, hemianopia, and dysarthria consistent with stroke (with or without history of stroke), and evidence of nof relevant CVD by brain imaging (CT or MRI) including </a:t>
            </a:r>
            <a:r>
              <a:rPr lang="en-GB" sz="1200" i="1"/>
              <a:t>multiple large vessel infarcts</a:t>
            </a:r>
            <a:r>
              <a:rPr lang="en-GB" sz="1200"/>
              <a:t> or a </a:t>
            </a:r>
            <a:r>
              <a:rPr lang="en-GB" sz="1200" i="1"/>
              <a:t>single strategically placed infarct</a:t>
            </a:r>
            <a:r>
              <a:rPr lang="en-GB" sz="1200"/>
              <a:t> (angular gyrus, thalamus, basal forebrain, or PCA or ACA territories), as well as </a:t>
            </a:r>
            <a:r>
              <a:rPr lang="en-GB" sz="1200" i="1"/>
              <a:t>multiple basal ganglia </a:t>
            </a:r>
            <a:r>
              <a:rPr lang="en-GB" sz="1200"/>
              <a:t>and </a:t>
            </a:r>
            <a:r>
              <a:rPr lang="en-GB" sz="1200" i="1"/>
              <a:t>white matter lacunes</a:t>
            </a:r>
            <a:r>
              <a:rPr lang="en-GB" sz="1200"/>
              <a:t>, or </a:t>
            </a:r>
            <a:r>
              <a:rPr lang="en-GB" sz="1200" i="1"/>
              <a:t>extensive periventricular white matter lesions</a:t>
            </a:r>
            <a:r>
              <a:rPr lang="en-GB" sz="1200"/>
              <a:t>, or combinations thereof.</a:t>
            </a:r>
          </a:p>
          <a:p>
            <a:pPr>
              <a:lnSpc>
                <a:spcPct val="80000"/>
              </a:lnSpc>
            </a:pPr>
            <a:endParaRPr lang="en-GB" sz="1200" i="1"/>
          </a:p>
          <a:p>
            <a:pPr>
              <a:lnSpc>
                <a:spcPct val="80000"/>
              </a:lnSpc>
            </a:pPr>
            <a:r>
              <a:rPr lang="en-GB" sz="1200" i="1"/>
              <a:t>A relationship between the above two disorders</a:t>
            </a:r>
            <a:r>
              <a:rPr lang="en-GB" sz="1200"/>
              <a:t>, manifested or inferred by the presence of one or more of the following: (a) onset of dementia within 3 months following a recognized stroke; (b) abrupt deterioration in cognitive functions; or fluctuating, stepwise progression of cognitive deficits.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z="4000"/>
              <a:t>Alzheimer’s disease post mortem diagnosis</a:t>
            </a:r>
          </a:p>
        </p:txBody>
      </p:sp>
      <p:sp>
        <p:nvSpPr>
          <p:cNvPr id="17411" name="Rectangle 3"/>
          <p:cNvSpPr>
            <a:spLocks noGrp="1" noChangeArrowheads="1"/>
          </p:cNvSpPr>
          <p:nvPr>
            <p:ph type="body" idx="1"/>
          </p:nvPr>
        </p:nvSpPr>
        <p:spPr/>
        <p:txBody>
          <a:bodyPr/>
          <a:lstStyle/>
          <a:p>
            <a:endParaRPr lang="en-US"/>
          </a:p>
        </p:txBody>
      </p:sp>
      <p:pic>
        <p:nvPicPr>
          <p:cNvPr id="17412" name="Picture 4"/>
          <p:cNvPicPr>
            <a:picLocks noChangeAspect="1" noChangeArrowheads="1"/>
          </p:cNvPicPr>
          <p:nvPr/>
        </p:nvPicPr>
        <p:blipFill>
          <a:blip r:embed="rId3" cstate="print"/>
          <a:srcRect/>
          <a:stretch>
            <a:fillRect/>
          </a:stretch>
        </p:blipFill>
        <p:spPr bwMode="auto">
          <a:xfrm>
            <a:off x="468313" y="1982788"/>
            <a:ext cx="3676650" cy="339090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cstate="print"/>
          <a:srcRect/>
          <a:stretch>
            <a:fillRect/>
          </a:stretch>
        </p:blipFill>
        <p:spPr bwMode="auto">
          <a:xfrm>
            <a:off x="5319713" y="1989138"/>
            <a:ext cx="3341687" cy="338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1295400" y="71438"/>
            <a:ext cx="6516688" cy="4005262"/>
            <a:chOff x="0" y="0"/>
            <a:chExt cx="5783" cy="3277"/>
          </a:xfrm>
        </p:grpSpPr>
        <p:pic>
          <p:nvPicPr>
            <p:cNvPr id="51203" name="Picture 3" descr=" ">
              <a:hlinkClick r:id="rId3"/>
            </p:cNvPr>
            <p:cNvPicPr preferRelativeResize="0">
              <a:picLocks noChangeArrowheads="1"/>
            </p:cNvPicPr>
            <p:nvPr/>
          </p:nvPicPr>
          <p:blipFill>
            <a:blip r:embed="rId4" cstate="print"/>
            <a:srcRect/>
            <a:stretch>
              <a:fillRect/>
            </a:stretch>
          </p:blipFill>
          <p:spPr bwMode="auto">
            <a:xfrm>
              <a:off x="4375" y="1661"/>
              <a:ext cx="1408" cy="1616"/>
            </a:xfrm>
            <a:prstGeom prst="rect">
              <a:avLst/>
            </a:prstGeom>
            <a:noFill/>
          </p:spPr>
        </p:pic>
        <p:pic>
          <p:nvPicPr>
            <p:cNvPr id="51204" name="Picture 4" descr=" ">
              <a:hlinkClick r:id="rId5"/>
            </p:cNvPr>
            <p:cNvPicPr preferRelativeResize="0">
              <a:picLocks noChangeArrowheads="1"/>
            </p:cNvPicPr>
            <p:nvPr/>
          </p:nvPicPr>
          <p:blipFill>
            <a:blip r:embed="rId6" cstate="print"/>
            <a:srcRect/>
            <a:stretch>
              <a:fillRect/>
            </a:stretch>
          </p:blipFill>
          <p:spPr bwMode="auto">
            <a:xfrm>
              <a:off x="2924" y="1661"/>
              <a:ext cx="1408" cy="1616"/>
            </a:xfrm>
            <a:prstGeom prst="rect">
              <a:avLst/>
            </a:prstGeom>
            <a:noFill/>
          </p:spPr>
        </p:pic>
        <p:pic>
          <p:nvPicPr>
            <p:cNvPr id="51205" name="Picture 5" descr=" ">
              <a:hlinkClick r:id="rId7"/>
            </p:cNvPr>
            <p:cNvPicPr preferRelativeResize="0">
              <a:picLocks noChangeArrowheads="1"/>
            </p:cNvPicPr>
            <p:nvPr/>
          </p:nvPicPr>
          <p:blipFill>
            <a:blip r:embed="rId8" cstate="print"/>
            <a:srcRect/>
            <a:stretch>
              <a:fillRect/>
            </a:stretch>
          </p:blipFill>
          <p:spPr bwMode="auto">
            <a:xfrm>
              <a:off x="1474" y="1661"/>
              <a:ext cx="1408" cy="1616"/>
            </a:xfrm>
            <a:prstGeom prst="rect">
              <a:avLst/>
            </a:prstGeom>
            <a:noFill/>
          </p:spPr>
        </p:pic>
        <p:pic>
          <p:nvPicPr>
            <p:cNvPr id="51206" name="Picture 6" descr="s4176f1p5"/>
            <p:cNvPicPr preferRelativeResize="0">
              <a:picLocks noChangeArrowheads="1"/>
            </p:cNvPicPr>
            <p:nvPr/>
          </p:nvPicPr>
          <p:blipFill>
            <a:blip r:embed="rId9" cstate="print"/>
            <a:srcRect/>
            <a:stretch>
              <a:fillRect/>
            </a:stretch>
          </p:blipFill>
          <p:spPr bwMode="auto">
            <a:xfrm>
              <a:off x="0" y="1661"/>
              <a:ext cx="1408" cy="1616"/>
            </a:xfrm>
            <a:prstGeom prst="rect">
              <a:avLst/>
            </a:prstGeom>
            <a:noFill/>
          </p:spPr>
        </p:pic>
        <p:pic>
          <p:nvPicPr>
            <p:cNvPr id="51207" name="Picture 7" descr=" ">
              <a:hlinkClick r:id="rId10"/>
            </p:cNvPr>
            <p:cNvPicPr preferRelativeResize="0">
              <a:picLocks noChangeArrowheads="1"/>
            </p:cNvPicPr>
            <p:nvPr/>
          </p:nvPicPr>
          <p:blipFill>
            <a:blip r:embed="rId11" cstate="print"/>
            <a:srcRect/>
            <a:stretch>
              <a:fillRect/>
            </a:stretch>
          </p:blipFill>
          <p:spPr bwMode="auto">
            <a:xfrm>
              <a:off x="4375" y="0"/>
              <a:ext cx="1408" cy="1616"/>
            </a:xfrm>
            <a:prstGeom prst="rect">
              <a:avLst/>
            </a:prstGeom>
            <a:noFill/>
          </p:spPr>
        </p:pic>
        <p:pic>
          <p:nvPicPr>
            <p:cNvPr id="51208" name="Picture 8" descr=" ">
              <a:hlinkClick r:id="rId12"/>
            </p:cNvPr>
            <p:cNvPicPr preferRelativeResize="0">
              <a:picLocks noChangeArrowheads="1"/>
            </p:cNvPicPr>
            <p:nvPr/>
          </p:nvPicPr>
          <p:blipFill>
            <a:blip r:embed="rId13" cstate="print"/>
            <a:srcRect/>
            <a:stretch>
              <a:fillRect/>
            </a:stretch>
          </p:blipFill>
          <p:spPr bwMode="auto">
            <a:xfrm>
              <a:off x="2925" y="0"/>
              <a:ext cx="1408" cy="1616"/>
            </a:xfrm>
            <a:prstGeom prst="rect">
              <a:avLst/>
            </a:prstGeom>
            <a:noFill/>
          </p:spPr>
        </p:pic>
        <p:pic>
          <p:nvPicPr>
            <p:cNvPr id="51209" name="Picture 9" descr=" ">
              <a:hlinkClick r:id="rId14"/>
            </p:cNvPr>
            <p:cNvPicPr preferRelativeResize="0">
              <a:picLocks noChangeArrowheads="1"/>
            </p:cNvPicPr>
            <p:nvPr/>
          </p:nvPicPr>
          <p:blipFill>
            <a:blip r:embed="rId15" cstate="print"/>
            <a:srcRect/>
            <a:stretch>
              <a:fillRect/>
            </a:stretch>
          </p:blipFill>
          <p:spPr bwMode="auto">
            <a:xfrm>
              <a:off x="1474" y="0"/>
              <a:ext cx="1408" cy="1616"/>
            </a:xfrm>
            <a:prstGeom prst="rect">
              <a:avLst/>
            </a:prstGeom>
            <a:noFill/>
          </p:spPr>
        </p:pic>
        <p:pic>
          <p:nvPicPr>
            <p:cNvPr id="51210" name="Picture 10" descr=" ">
              <a:hlinkClick r:id="rId16"/>
            </p:cNvPr>
            <p:cNvPicPr>
              <a:picLocks noChangeAspect="1" noChangeArrowheads="1"/>
            </p:cNvPicPr>
            <p:nvPr/>
          </p:nvPicPr>
          <p:blipFill>
            <a:blip r:embed="rId17" cstate="print"/>
            <a:srcRect/>
            <a:stretch>
              <a:fillRect/>
            </a:stretch>
          </p:blipFill>
          <p:spPr bwMode="auto">
            <a:xfrm>
              <a:off x="0" y="0"/>
              <a:ext cx="1407" cy="1616"/>
            </a:xfrm>
            <a:prstGeom prst="rect">
              <a:avLst/>
            </a:prstGeom>
            <a:noFill/>
          </p:spPr>
        </p:pic>
      </p:grpSp>
      <p:sp>
        <p:nvSpPr>
          <p:cNvPr id="51211" name="Rectangle 11"/>
          <p:cNvSpPr>
            <a:spLocks noChangeArrowheads="1"/>
          </p:cNvSpPr>
          <p:nvPr/>
        </p:nvSpPr>
        <p:spPr bwMode="auto">
          <a:xfrm>
            <a:off x="806450" y="4175125"/>
            <a:ext cx="7510463" cy="1917700"/>
          </a:xfrm>
          <a:prstGeom prst="rect">
            <a:avLst/>
          </a:prstGeom>
          <a:noFill/>
          <a:ln w="9525">
            <a:noFill/>
            <a:miter lim="800000"/>
            <a:headEnd/>
            <a:tailEnd/>
          </a:ln>
          <a:effectLst/>
        </p:spPr>
        <p:txBody>
          <a:bodyPr anchor="ctr">
            <a:spAutoFit/>
          </a:bodyPr>
          <a:lstStyle/>
          <a:p>
            <a:pPr marL="342900" indent="-342900"/>
            <a:r>
              <a:rPr lang="en-GB" sz="1200" b="1">
                <a:latin typeface="Trebuchet MS" pitchFamily="34" charset="0"/>
              </a:rPr>
              <a:t>Reference images for classifying WML grade for the ARIC Study.</a:t>
            </a:r>
            <a:r>
              <a:rPr lang="en-GB" sz="1200">
                <a:latin typeface="Trebuchet MS" pitchFamily="34" charset="0"/>
              </a:rPr>
              <a:t> </a:t>
            </a:r>
          </a:p>
          <a:p>
            <a:pPr marL="342900" indent="-342900">
              <a:buFontTx/>
              <a:buAutoNum type="arabicPeriod"/>
            </a:pPr>
            <a:r>
              <a:rPr lang="en-GB" sz="1200">
                <a:latin typeface="Trebuchet MS" pitchFamily="34" charset="0"/>
              </a:rPr>
              <a:t>Discontinuous periventricular rim or minimal "dots" of subcortical white matter</a:t>
            </a:r>
          </a:p>
          <a:p>
            <a:pPr marL="342900" indent="-342900">
              <a:buFontTx/>
              <a:buAutoNum type="arabicPeriod"/>
            </a:pPr>
            <a:r>
              <a:rPr lang="en-GB" sz="1200">
                <a:latin typeface="Trebuchet MS" pitchFamily="34" charset="0"/>
              </a:rPr>
              <a:t>Thin continuous periventricular rim or few patches of subcortical WML</a:t>
            </a:r>
          </a:p>
          <a:p>
            <a:pPr marL="342900" indent="-342900">
              <a:buFontTx/>
              <a:buAutoNum type="arabicPeriod"/>
            </a:pPr>
            <a:r>
              <a:rPr lang="en-GB" sz="1200">
                <a:latin typeface="Trebuchet MS" pitchFamily="34" charset="0"/>
              </a:rPr>
              <a:t>Thicker continuous periventricular rim with scattered patches of subcortical WML </a:t>
            </a:r>
          </a:p>
          <a:p>
            <a:pPr marL="342900" indent="-342900">
              <a:buFontTx/>
              <a:buAutoNum type="arabicPeriod"/>
            </a:pPr>
            <a:r>
              <a:rPr lang="en-GB" sz="1200">
                <a:latin typeface="Trebuchet MS" pitchFamily="34" charset="0"/>
              </a:rPr>
              <a:t>Thicker shaggier periventricular rim and mild subcortical WML, may have minimal confluent        periventricular lesions</a:t>
            </a:r>
          </a:p>
          <a:p>
            <a:pPr marL="342900" indent="-342900">
              <a:buFontTx/>
              <a:buAutoNum type="arabicPeriod"/>
            </a:pPr>
            <a:r>
              <a:rPr lang="en-GB" sz="1200">
                <a:latin typeface="Trebuchet MS" pitchFamily="34" charset="0"/>
              </a:rPr>
              <a:t>Mild periventricular confluence surrounding frontal and occipital horns </a:t>
            </a:r>
          </a:p>
          <a:p>
            <a:pPr marL="342900" indent="-342900">
              <a:buFontTx/>
              <a:buAutoNum type="arabicPeriod"/>
            </a:pPr>
            <a:r>
              <a:rPr lang="en-GB" sz="1200">
                <a:latin typeface="Trebuchet MS" pitchFamily="34" charset="0"/>
              </a:rPr>
              <a:t>Moderate periventricular confluence surrounding frontal and occipital horns</a:t>
            </a:r>
          </a:p>
          <a:p>
            <a:pPr marL="342900" indent="-342900">
              <a:buFontTx/>
              <a:buAutoNum type="arabicPeriod"/>
            </a:pPr>
            <a:r>
              <a:rPr lang="en-GB" sz="1200">
                <a:latin typeface="Trebuchet MS" pitchFamily="34" charset="0"/>
              </a:rPr>
              <a:t>Periventricular confluence with moderate involvement of centrum semiovale</a:t>
            </a:r>
          </a:p>
          <a:p>
            <a:pPr marL="342900" indent="-342900">
              <a:buFontTx/>
              <a:buAutoNum type="arabicPeriod"/>
            </a:pPr>
            <a:r>
              <a:rPr lang="en-GB" sz="1200">
                <a:latin typeface="Trebuchet MS" pitchFamily="34" charset="0"/>
              </a:rPr>
              <a:t>Periventricular confluence involving most of centrum semiovale</a:t>
            </a:r>
          </a:p>
        </p:txBody>
      </p:sp>
      <p:sp>
        <p:nvSpPr>
          <p:cNvPr id="51212" name="AutoShape 12">
            <a:hlinkClick r:id="" action="ppaction://hlinkshowjump?jump=previousslide" highlightClick="1"/>
          </p:cNvPr>
          <p:cNvSpPr>
            <a:spLocks noChangeArrowheads="1"/>
          </p:cNvSpPr>
          <p:nvPr/>
        </p:nvSpPr>
        <p:spPr bwMode="auto">
          <a:xfrm>
            <a:off x="8316913" y="5805488"/>
            <a:ext cx="287337" cy="215900"/>
          </a:xfrm>
          <a:prstGeom prst="actionButtonBackPrevious">
            <a:avLst/>
          </a:prstGeom>
          <a:no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Lacunar Infarcts</a:t>
            </a:r>
          </a:p>
        </p:txBody>
      </p:sp>
      <p:sp>
        <p:nvSpPr>
          <p:cNvPr id="53251" name="Rectangle 3"/>
          <p:cNvSpPr>
            <a:spLocks noGrp="1" noChangeArrowheads="1"/>
          </p:cNvSpPr>
          <p:nvPr>
            <p:ph type="body" idx="1"/>
          </p:nvPr>
        </p:nvSpPr>
        <p:spPr/>
        <p:txBody>
          <a:bodyPr/>
          <a:lstStyle/>
          <a:p>
            <a:endParaRPr lang="en-US"/>
          </a:p>
        </p:txBody>
      </p:sp>
      <p:pic>
        <p:nvPicPr>
          <p:cNvPr id="53253" name="Picture 5" descr="small_lacune_silver"/>
          <p:cNvPicPr>
            <a:picLocks noChangeAspect="1" noChangeArrowheads="1"/>
          </p:cNvPicPr>
          <p:nvPr/>
        </p:nvPicPr>
        <p:blipFill>
          <a:blip r:embed="rId3" cstate="print"/>
          <a:srcRect/>
          <a:stretch>
            <a:fillRect/>
          </a:stretch>
        </p:blipFill>
        <p:spPr bwMode="auto">
          <a:xfrm>
            <a:off x="6443663" y="1628775"/>
            <a:ext cx="2328862" cy="1746250"/>
          </a:xfrm>
          <a:prstGeom prst="rect">
            <a:avLst/>
          </a:prstGeom>
          <a:noFill/>
        </p:spPr>
      </p:pic>
      <p:pic>
        <p:nvPicPr>
          <p:cNvPr id="53255" name="Picture 7" descr="Leucoaraiose1"/>
          <p:cNvPicPr>
            <a:picLocks noChangeAspect="1" noChangeArrowheads="1"/>
          </p:cNvPicPr>
          <p:nvPr/>
        </p:nvPicPr>
        <p:blipFill>
          <a:blip r:embed="rId4" cstate="print"/>
          <a:srcRect/>
          <a:stretch>
            <a:fillRect/>
          </a:stretch>
        </p:blipFill>
        <p:spPr bwMode="auto">
          <a:xfrm>
            <a:off x="468313" y="1628775"/>
            <a:ext cx="5472112" cy="448151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Strategic Infarct (Thalamus)</a:t>
            </a:r>
          </a:p>
        </p:txBody>
      </p:sp>
      <p:pic>
        <p:nvPicPr>
          <p:cNvPr id="55300" name="Picture 4" descr="a27fig01"/>
          <p:cNvPicPr>
            <a:picLocks noChangeAspect="1" noChangeArrowheads="1"/>
          </p:cNvPicPr>
          <p:nvPr/>
        </p:nvPicPr>
        <p:blipFill>
          <a:blip r:embed="rId3" cstate="print"/>
          <a:srcRect/>
          <a:stretch>
            <a:fillRect/>
          </a:stretch>
        </p:blipFill>
        <p:spPr bwMode="auto">
          <a:xfrm>
            <a:off x="1116013" y="1300163"/>
            <a:ext cx="7200900" cy="4905375"/>
          </a:xfrm>
          <a:prstGeom prst="rect">
            <a:avLst/>
          </a:prstGeom>
          <a:noFill/>
        </p:spPr>
      </p:pic>
      <p:sp>
        <p:nvSpPr>
          <p:cNvPr id="55301" name="Rectangle 5"/>
          <p:cNvSpPr>
            <a:spLocks noChangeArrowheads="1"/>
          </p:cNvSpPr>
          <p:nvPr/>
        </p:nvSpPr>
        <p:spPr bwMode="auto">
          <a:xfrm>
            <a:off x="7308850" y="5734050"/>
            <a:ext cx="1008063" cy="215900"/>
          </a:xfrm>
          <a:prstGeom prst="rect">
            <a:avLst/>
          </a:prstGeom>
          <a:noFill/>
          <a:ln w="9525">
            <a:noFill/>
            <a:miter lim="800000"/>
            <a:headEnd/>
            <a:tailEnd/>
          </a:ln>
          <a:effectLst/>
        </p:spPr>
        <p:txBody>
          <a:bodyPr wrap="none" anchor="ctr"/>
          <a:lstStyle/>
          <a:p>
            <a:endParaRPr lang="en-GB"/>
          </a:p>
        </p:txBody>
      </p:sp>
      <p:sp>
        <p:nvSpPr>
          <p:cNvPr id="55302" name="Rectangle 6"/>
          <p:cNvSpPr>
            <a:spLocks noChangeArrowheads="1"/>
          </p:cNvSpPr>
          <p:nvPr/>
        </p:nvSpPr>
        <p:spPr bwMode="auto">
          <a:xfrm>
            <a:off x="7308850" y="5734050"/>
            <a:ext cx="1008063" cy="287338"/>
          </a:xfrm>
          <a:prstGeom prst="rect">
            <a:avLst/>
          </a:prstGeom>
          <a:solidFill>
            <a:schemeClr val="bg1"/>
          </a:solidFill>
          <a:ln w="9525">
            <a:noFill/>
            <a:miter lim="800000"/>
            <a:headEnd/>
            <a:tailEnd/>
          </a:ln>
          <a:effectLst/>
        </p:spPr>
        <p:txBody>
          <a:bodyPr wrap="none" anchor="ctr"/>
          <a:lstStyle/>
          <a:p>
            <a:endParaRPr lang="en-GB"/>
          </a:p>
        </p:txBody>
      </p:sp>
      <p:sp>
        <p:nvSpPr>
          <p:cNvPr id="55303" name="Rectangle 7"/>
          <p:cNvSpPr>
            <a:spLocks noChangeArrowheads="1"/>
          </p:cNvSpPr>
          <p:nvPr/>
        </p:nvSpPr>
        <p:spPr bwMode="auto">
          <a:xfrm>
            <a:off x="1187450" y="5949950"/>
            <a:ext cx="2016125" cy="287338"/>
          </a:xfrm>
          <a:prstGeom prst="rect">
            <a:avLst/>
          </a:prstGeom>
          <a:solidFill>
            <a:schemeClr val="bg1"/>
          </a:soli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NINDS-AIREN Criteria (2)</a:t>
            </a:r>
          </a:p>
        </p:txBody>
      </p:sp>
      <p:sp>
        <p:nvSpPr>
          <p:cNvPr id="49155" name="Rectangle 3"/>
          <p:cNvSpPr>
            <a:spLocks noGrp="1" noChangeArrowheads="1"/>
          </p:cNvSpPr>
          <p:nvPr>
            <p:ph type="body" idx="1"/>
          </p:nvPr>
        </p:nvSpPr>
        <p:spPr>
          <a:xfrm>
            <a:off x="457200" y="1268413"/>
            <a:ext cx="8229600" cy="4897437"/>
          </a:xfrm>
        </p:spPr>
        <p:txBody>
          <a:bodyPr/>
          <a:lstStyle/>
          <a:p>
            <a:pPr>
              <a:lnSpc>
                <a:spcPct val="80000"/>
              </a:lnSpc>
              <a:buFontTx/>
              <a:buNone/>
            </a:pPr>
            <a:r>
              <a:rPr lang="en-GB" sz="1600"/>
              <a:t>II. </a:t>
            </a:r>
            <a:r>
              <a:rPr lang="en-GB" sz="1600" b="1"/>
              <a:t>Clinical</a:t>
            </a:r>
            <a:r>
              <a:rPr lang="en-GB" sz="1600"/>
              <a:t> features consistent with the diagnosis of </a:t>
            </a:r>
            <a:r>
              <a:rPr lang="en-GB" sz="1600" i="1"/>
              <a:t>probable</a:t>
            </a:r>
            <a:r>
              <a:rPr lang="en-GB" sz="1600"/>
              <a:t> vascular dementia include the following:</a:t>
            </a:r>
          </a:p>
          <a:p>
            <a:pPr>
              <a:lnSpc>
                <a:spcPct val="80000"/>
              </a:lnSpc>
              <a:buFontTx/>
              <a:buNone/>
            </a:pPr>
            <a:endParaRPr lang="en-GB" sz="1600"/>
          </a:p>
          <a:p>
            <a:pPr>
              <a:lnSpc>
                <a:spcPct val="80000"/>
              </a:lnSpc>
              <a:buFontTx/>
              <a:buAutoNum type="alphaLcParenBoth"/>
            </a:pPr>
            <a:r>
              <a:rPr lang="en-GB" sz="1600"/>
              <a:t>Early presence of gait disturbance (small-step gait or marche a petits pas, or magnetic, apraxic-ataxic or parkinsonian gait)</a:t>
            </a:r>
          </a:p>
          <a:p>
            <a:pPr>
              <a:lnSpc>
                <a:spcPct val="80000"/>
              </a:lnSpc>
              <a:buFontTx/>
              <a:buAutoNum type="alphaLcParenBoth"/>
            </a:pPr>
            <a:r>
              <a:rPr lang="en-GB" sz="1600"/>
              <a:t>History of unsteadiness and frequent, unprovoked falls</a:t>
            </a:r>
          </a:p>
          <a:p>
            <a:pPr>
              <a:lnSpc>
                <a:spcPct val="80000"/>
              </a:lnSpc>
              <a:buFontTx/>
              <a:buAutoNum type="alphaLcParenBoth"/>
            </a:pPr>
            <a:r>
              <a:rPr lang="en-GB" sz="1600"/>
              <a:t>Early urinary frequency, urgency, and other urinary symptoms not explained by urologic disease</a:t>
            </a:r>
          </a:p>
          <a:p>
            <a:pPr>
              <a:lnSpc>
                <a:spcPct val="80000"/>
              </a:lnSpc>
              <a:buFontTx/>
              <a:buAutoNum type="alphaLcParenBoth"/>
            </a:pPr>
            <a:r>
              <a:rPr lang="en-GB" sz="1600"/>
              <a:t>Pseudobulbar palsy</a:t>
            </a:r>
          </a:p>
          <a:p>
            <a:pPr>
              <a:lnSpc>
                <a:spcPct val="80000"/>
              </a:lnSpc>
              <a:buFontTx/>
              <a:buAutoNum type="alphaLcParenBoth"/>
            </a:pPr>
            <a:r>
              <a:rPr lang="en-GB" sz="1600"/>
              <a:t>Personality and mood changes, abulia, depression, emotional incontinence, or other subcortical deficits including psychomotor retardation and abnormal executive function.</a:t>
            </a:r>
          </a:p>
          <a:p>
            <a:pPr>
              <a:lnSpc>
                <a:spcPct val="80000"/>
              </a:lnSpc>
              <a:buFontTx/>
              <a:buNone/>
            </a:pPr>
            <a:endParaRPr lang="en-GB" sz="1600"/>
          </a:p>
          <a:p>
            <a:pPr>
              <a:lnSpc>
                <a:spcPct val="80000"/>
              </a:lnSpc>
              <a:buFontTx/>
              <a:buNone/>
            </a:pPr>
            <a:r>
              <a:rPr lang="en-GB" sz="1600"/>
              <a:t>III. Features that make the diagnosis of vascular dementia </a:t>
            </a:r>
            <a:r>
              <a:rPr lang="en-GB" sz="1600" b="1"/>
              <a:t>uncertain</a:t>
            </a:r>
            <a:r>
              <a:rPr lang="en-GB" sz="1600"/>
              <a:t> or </a:t>
            </a:r>
            <a:r>
              <a:rPr lang="en-GB" sz="1600" b="1"/>
              <a:t>unlikely</a:t>
            </a:r>
            <a:r>
              <a:rPr lang="en-GB" sz="1600"/>
              <a:t> include</a:t>
            </a:r>
          </a:p>
          <a:p>
            <a:pPr>
              <a:lnSpc>
                <a:spcPct val="80000"/>
              </a:lnSpc>
              <a:buFontTx/>
              <a:buNone/>
            </a:pPr>
            <a:endParaRPr lang="en-GB" sz="1600"/>
          </a:p>
          <a:p>
            <a:pPr>
              <a:lnSpc>
                <a:spcPct val="80000"/>
              </a:lnSpc>
              <a:buFontTx/>
              <a:buNone/>
            </a:pPr>
            <a:r>
              <a:rPr lang="en-GB" sz="1600"/>
              <a:t>(a) Early onset of of memory deficit and progressive worsening of memory deficit and progressive worsening of memory and other cognitive functions such as language (transcortical sensory aphasia), motor skills (apraxia), and perception (agnosia), in the absence of corresponding focal lesions on brain imaging; </a:t>
            </a:r>
          </a:p>
          <a:p>
            <a:pPr>
              <a:lnSpc>
                <a:spcPct val="80000"/>
              </a:lnSpc>
              <a:buFontTx/>
              <a:buNone/>
            </a:pPr>
            <a:r>
              <a:rPr lang="en-GB" sz="1600"/>
              <a:t>(b) Absence of focal neurological signs, other than cognitive disturbance</a:t>
            </a:r>
          </a:p>
          <a:p>
            <a:pPr>
              <a:lnSpc>
                <a:spcPct val="80000"/>
              </a:lnSpc>
              <a:buFontTx/>
              <a:buNone/>
            </a:pPr>
            <a:r>
              <a:rPr lang="en-GB" sz="1600"/>
              <a:t>(c) Absence of cerebrovascular lesions on brain CT or MRI.</a:t>
            </a:r>
          </a:p>
          <a:p>
            <a:pPr>
              <a:lnSpc>
                <a:spcPct val="80000"/>
              </a:lnSpc>
              <a:buFontTx/>
              <a:buNone/>
            </a:pPr>
            <a:endParaRPr lang="en-GB" sz="16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t>NINDS-AIREN Criteria (3)</a:t>
            </a:r>
          </a:p>
        </p:txBody>
      </p:sp>
      <p:sp>
        <p:nvSpPr>
          <p:cNvPr id="57347" name="Rectangle 3"/>
          <p:cNvSpPr>
            <a:spLocks noGrp="1" noChangeArrowheads="1"/>
          </p:cNvSpPr>
          <p:nvPr>
            <p:ph type="body" idx="1"/>
          </p:nvPr>
        </p:nvSpPr>
        <p:spPr/>
        <p:txBody>
          <a:bodyPr/>
          <a:lstStyle/>
          <a:p>
            <a:pPr>
              <a:lnSpc>
                <a:spcPct val="80000"/>
              </a:lnSpc>
              <a:buFontTx/>
              <a:buNone/>
            </a:pPr>
            <a:r>
              <a:rPr lang="en-GB" sz="1600"/>
              <a:t>IV. Clinical diagnosis of </a:t>
            </a:r>
            <a:r>
              <a:rPr lang="en-GB" sz="1600" i="1"/>
              <a:t>possible</a:t>
            </a:r>
            <a:r>
              <a:rPr lang="en-GB" sz="1600"/>
              <a:t> vascular dementia may be made in the presence of dementia (section I-1) with focal neurologic signs in patients in whom brain imaging studies to confirm definite CVD are missing; or in the absence of clear temporal relationship between dementia and stroke; or in patients with subtle onset and variable course (plateau or improvement) of cognitive deficits and evidence of relevant CVD.</a:t>
            </a:r>
          </a:p>
          <a:p>
            <a:pPr>
              <a:lnSpc>
                <a:spcPct val="80000"/>
              </a:lnSpc>
              <a:buFontTx/>
              <a:buNone/>
            </a:pPr>
            <a:endParaRPr lang="en-GB" sz="1600"/>
          </a:p>
          <a:p>
            <a:pPr>
              <a:lnSpc>
                <a:spcPct val="80000"/>
              </a:lnSpc>
              <a:buFontTx/>
              <a:buNone/>
            </a:pPr>
            <a:r>
              <a:rPr lang="en-GB" sz="1600"/>
              <a:t>V. Criteria for diagnosis of </a:t>
            </a:r>
            <a:r>
              <a:rPr lang="en-GB" sz="1600" i="1"/>
              <a:t>definite</a:t>
            </a:r>
            <a:r>
              <a:rPr lang="en-GB" sz="1600"/>
              <a:t> vascular dementia are (a) clinical criteria for </a:t>
            </a:r>
            <a:r>
              <a:rPr lang="en-GB" sz="1600" i="1"/>
              <a:t>probable</a:t>
            </a:r>
            <a:r>
              <a:rPr lang="en-GB" sz="1600"/>
              <a:t>vascular dementia; (b) histopathologic evidence of CVD obtained from biopsy or autopsy; (c) absence of neurofibrillary tangles and neuritic plaques exceeding those expected for age; and (d) absence of other clinical or pathological disorder capable of producing dementia.</a:t>
            </a:r>
          </a:p>
          <a:p>
            <a:pPr>
              <a:lnSpc>
                <a:spcPct val="80000"/>
              </a:lnSpc>
              <a:buFontTx/>
              <a:buNone/>
            </a:pPr>
            <a:endParaRPr lang="en-GB" sz="1600"/>
          </a:p>
          <a:p>
            <a:pPr>
              <a:lnSpc>
                <a:spcPct val="80000"/>
              </a:lnSpc>
              <a:buFontTx/>
              <a:buNone/>
            </a:pPr>
            <a:r>
              <a:rPr lang="en-GB" sz="1600"/>
              <a:t>VI. Classification of vascular dementia for research purposes may be made on the basis of clinical, radiologic, and neuropathologic features, for subcategories or defined conditions such as cortical vascular dementia, subcortical vascular dementia, BD, and thalamic dementia.</a:t>
            </a:r>
            <a:br>
              <a:rPr lang="en-GB" sz="1600"/>
            </a:br>
            <a:r>
              <a:rPr lang="en-GB" sz="1600"/>
              <a:t>The term "AD </a:t>
            </a:r>
            <a:r>
              <a:rPr lang="en-GB" sz="1600" i="1"/>
              <a:t>with</a:t>
            </a:r>
            <a:r>
              <a:rPr lang="en-GB" sz="1600"/>
              <a:t> CVD" should be reserved to classify patients fulfilling the clinical criteria for possible AD and who also present clinical or brain imaging evidence of relevant CVD. Traditionally, these patients have been included with VaD in epidemiologic studies. The term "mixed dementia," used hitherto, should be avoided</a:t>
            </a:r>
          </a:p>
          <a:p>
            <a:pPr>
              <a:lnSpc>
                <a:spcPct val="80000"/>
              </a:lnSpc>
            </a:pPr>
            <a:endParaRPr lang="en-GB" sz="1600"/>
          </a:p>
          <a:p>
            <a:pPr>
              <a:lnSpc>
                <a:spcPct val="80000"/>
              </a:lnSpc>
            </a:pPr>
            <a:endParaRPr lang="en-GB" sz="1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GB" sz="4000"/>
              <a:t>Dementia with Lewy Bodies</a:t>
            </a:r>
            <a:endParaRPr lang="en-US" sz="4000"/>
          </a:p>
        </p:txBody>
      </p:sp>
      <p:sp>
        <p:nvSpPr>
          <p:cNvPr id="59395" name="Rectangle 3"/>
          <p:cNvSpPr>
            <a:spLocks noGrp="1" noChangeArrowheads="1"/>
          </p:cNvSpPr>
          <p:nvPr>
            <p:ph type="body" idx="4294967295"/>
          </p:nvPr>
        </p:nvSpPr>
        <p:spPr/>
        <p:txBody>
          <a:bodyPr/>
          <a:lstStyle/>
          <a:p>
            <a:r>
              <a:rPr lang="en-GB" sz="1800"/>
              <a:t>Lewy Body is an aggregation of mis-folded </a:t>
            </a:r>
            <a:r>
              <a:rPr lang="en-GB" sz="1800">
                <a:latin typeface="Symbol" pitchFamily="18" charset="2"/>
              </a:rPr>
              <a:t>a</a:t>
            </a:r>
            <a:r>
              <a:rPr lang="en-GB" sz="1800"/>
              <a:t>-synuclein. It is a cytoplasmic inclusion body associated with both Parkinson’s disease (when located in Basal Ganglia) and Dementia if in Cortices.</a:t>
            </a:r>
          </a:p>
          <a:p>
            <a:endParaRPr lang="en-GB" sz="2000"/>
          </a:p>
          <a:p>
            <a:endParaRPr lang="en-US"/>
          </a:p>
        </p:txBody>
      </p:sp>
      <p:pic>
        <p:nvPicPr>
          <p:cNvPr id="59397" name="Picture 5" descr="10004-72"/>
          <p:cNvPicPr>
            <a:picLocks noChangeAspect="1" noChangeArrowheads="1"/>
          </p:cNvPicPr>
          <p:nvPr/>
        </p:nvPicPr>
        <p:blipFill>
          <a:blip r:embed="rId3" cstate="print"/>
          <a:srcRect/>
          <a:stretch>
            <a:fillRect/>
          </a:stretch>
        </p:blipFill>
        <p:spPr bwMode="auto">
          <a:xfrm>
            <a:off x="3770313" y="2636838"/>
            <a:ext cx="4762500" cy="3581400"/>
          </a:xfrm>
          <a:prstGeom prst="rect">
            <a:avLst/>
          </a:prstGeom>
          <a:noFill/>
        </p:spPr>
      </p:pic>
      <p:pic>
        <p:nvPicPr>
          <p:cNvPr id="59399" name="Picture 7" descr="0728%2020c%20006a"/>
          <p:cNvPicPr>
            <a:picLocks noChangeAspect="1" noChangeArrowheads="1"/>
          </p:cNvPicPr>
          <p:nvPr/>
        </p:nvPicPr>
        <p:blipFill>
          <a:blip r:embed="rId4" cstate="print"/>
          <a:srcRect/>
          <a:stretch>
            <a:fillRect/>
          </a:stretch>
        </p:blipFill>
        <p:spPr bwMode="auto">
          <a:xfrm>
            <a:off x="755650" y="2636838"/>
            <a:ext cx="2438400" cy="2438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0"/>
            <a:ext cx="8229600" cy="1143000"/>
          </a:xfrm>
        </p:spPr>
        <p:txBody>
          <a:bodyPr/>
          <a:lstStyle/>
          <a:p>
            <a:r>
              <a:rPr lang="en-GB"/>
              <a:t>Lewy Body Dementia </a:t>
            </a:r>
          </a:p>
        </p:txBody>
      </p:sp>
      <p:sp>
        <p:nvSpPr>
          <p:cNvPr id="61443" name="Rectangle 3"/>
          <p:cNvSpPr>
            <a:spLocks noGrp="1" noChangeArrowheads="1"/>
          </p:cNvSpPr>
          <p:nvPr>
            <p:ph type="body" idx="1"/>
          </p:nvPr>
        </p:nvSpPr>
        <p:spPr>
          <a:xfrm>
            <a:off x="179388" y="1052513"/>
            <a:ext cx="8785225" cy="4525962"/>
          </a:xfrm>
        </p:spPr>
        <p:txBody>
          <a:bodyPr/>
          <a:lstStyle/>
          <a:p>
            <a:pPr marL="0" indent="0">
              <a:lnSpc>
                <a:spcPct val="80000"/>
              </a:lnSpc>
              <a:buFontTx/>
              <a:buNone/>
            </a:pPr>
            <a:r>
              <a:rPr lang="en-GB" sz="1400" b="1"/>
              <a:t>Consensus criteria for the clinical diagnosis of probable and possible dementia with Lewy bodies</a:t>
            </a:r>
            <a:r>
              <a:rPr lang="en-GB" sz="1400"/>
              <a:t/>
            </a:r>
            <a:br>
              <a:rPr lang="en-GB" sz="1400"/>
            </a:br>
            <a:endParaRPr lang="en-GB" sz="1400"/>
          </a:p>
          <a:p>
            <a:pPr marL="0" indent="0">
              <a:lnSpc>
                <a:spcPct val="80000"/>
              </a:lnSpc>
              <a:buFontTx/>
              <a:buNone/>
            </a:pPr>
            <a:r>
              <a:rPr lang="en-GB" sz="1200"/>
              <a:t>The central feature required for a diagnosis of dementia with Lewy bodies (DLB) is progressive cognitive decline of sufficient magnitude to interfere with normal social or occupational function. Prominent or persistent memory impairment may not necessarily occur in the early stages but is usually evident with progression. Deficits on tests of attention and of frontal-subcortical skills and visuospatial ability may be especially prominent. </a:t>
            </a:r>
            <a:br>
              <a:rPr lang="en-GB" sz="1200"/>
            </a:br>
            <a:endParaRPr lang="en-GB" sz="1200"/>
          </a:p>
          <a:p>
            <a:pPr marL="0" indent="0">
              <a:lnSpc>
                <a:spcPct val="80000"/>
              </a:lnSpc>
              <a:buFontTx/>
              <a:buNone/>
            </a:pPr>
            <a:r>
              <a:rPr lang="en-GB" sz="1200"/>
              <a:t>Two of the following core features are essential for a diagnosis of probable DLB, one is essential for possible DLB. </a:t>
            </a:r>
            <a:br>
              <a:rPr lang="en-GB" sz="1200"/>
            </a:br>
            <a:endParaRPr lang="en-GB" sz="1200"/>
          </a:p>
          <a:p>
            <a:pPr marL="1385888" lvl="1" indent="-577850">
              <a:lnSpc>
                <a:spcPct val="80000"/>
              </a:lnSpc>
              <a:buFontTx/>
              <a:buNone/>
            </a:pPr>
            <a:r>
              <a:rPr lang="en-GB" sz="1200"/>
              <a:t>Fluctuating cognition with pronounced variations in attention and alertness. </a:t>
            </a:r>
          </a:p>
          <a:p>
            <a:pPr marL="1385888" lvl="1" indent="-577850">
              <a:lnSpc>
                <a:spcPct val="80000"/>
              </a:lnSpc>
              <a:buFontTx/>
              <a:buNone/>
            </a:pPr>
            <a:r>
              <a:rPr lang="en-GB" sz="1200"/>
              <a:t>Recurrent visual hallucinations which are typically well formed and detailed. </a:t>
            </a:r>
          </a:p>
          <a:p>
            <a:pPr marL="1385888" lvl="1" indent="-577850">
              <a:lnSpc>
                <a:spcPct val="80000"/>
              </a:lnSpc>
              <a:buFontTx/>
              <a:buNone/>
            </a:pPr>
            <a:r>
              <a:rPr lang="en-GB" sz="1200"/>
              <a:t>Spontaneous motor features of parkinsonism. </a:t>
            </a:r>
            <a:br>
              <a:rPr lang="en-GB" sz="1200"/>
            </a:br>
            <a:endParaRPr lang="en-GB" sz="1200"/>
          </a:p>
          <a:p>
            <a:pPr marL="0" indent="0">
              <a:lnSpc>
                <a:spcPct val="80000"/>
              </a:lnSpc>
              <a:buFontTx/>
              <a:buNone/>
            </a:pPr>
            <a:endParaRPr lang="en-GB" sz="1200"/>
          </a:p>
          <a:p>
            <a:pPr marL="0" indent="0">
              <a:lnSpc>
                <a:spcPct val="80000"/>
              </a:lnSpc>
              <a:buFontTx/>
              <a:buNone/>
            </a:pPr>
            <a:r>
              <a:rPr lang="en-GB" sz="1200"/>
              <a:t>Features supportive of the diagnosis are: </a:t>
            </a:r>
            <a:br>
              <a:rPr lang="en-GB" sz="1200"/>
            </a:br>
            <a:endParaRPr lang="en-GB" sz="1200"/>
          </a:p>
          <a:p>
            <a:pPr marL="1385888" lvl="1" indent="-577850">
              <a:lnSpc>
                <a:spcPct val="80000"/>
              </a:lnSpc>
              <a:buFontTx/>
              <a:buNone/>
            </a:pPr>
            <a:r>
              <a:rPr lang="en-GB" sz="1200"/>
              <a:t>Repeated falls </a:t>
            </a:r>
          </a:p>
          <a:p>
            <a:pPr marL="1385888" lvl="1" indent="-577850">
              <a:lnSpc>
                <a:spcPct val="80000"/>
              </a:lnSpc>
              <a:buFontTx/>
              <a:buNone/>
            </a:pPr>
            <a:r>
              <a:rPr lang="en-GB" sz="1200"/>
              <a:t>Syncope </a:t>
            </a:r>
          </a:p>
          <a:p>
            <a:pPr marL="1385888" lvl="1" indent="-577850">
              <a:lnSpc>
                <a:spcPct val="80000"/>
              </a:lnSpc>
              <a:buFontTx/>
              <a:buNone/>
            </a:pPr>
            <a:r>
              <a:rPr lang="en-GB" sz="1200"/>
              <a:t>Transient loss of consciousness </a:t>
            </a:r>
          </a:p>
          <a:p>
            <a:pPr marL="1385888" lvl="1" indent="-577850">
              <a:lnSpc>
                <a:spcPct val="80000"/>
              </a:lnSpc>
              <a:buFontTx/>
              <a:buNone/>
            </a:pPr>
            <a:r>
              <a:rPr lang="en-GB" sz="1200"/>
              <a:t>Neuroleptic sensitivity </a:t>
            </a:r>
          </a:p>
          <a:p>
            <a:pPr marL="1385888" lvl="1" indent="-577850">
              <a:lnSpc>
                <a:spcPct val="80000"/>
              </a:lnSpc>
              <a:buFontTx/>
              <a:buNone/>
            </a:pPr>
            <a:r>
              <a:rPr lang="en-GB" sz="1200"/>
              <a:t>Systematised delusions </a:t>
            </a:r>
          </a:p>
          <a:p>
            <a:pPr marL="1385888" lvl="1" indent="-577850">
              <a:lnSpc>
                <a:spcPct val="80000"/>
              </a:lnSpc>
              <a:buFontTx/>
              <a:buNone/>
            </a:pPr>
            <a:r>
              <a:rPr lang="en-GB" sz="1200"/>
              <a:t>Hallucinations in other modalities. </a:t>
            </a:r>
            <a:br>
              <a:rPr lang="en-GB" sz="1200"/>
            </a:br>
            <a:endParaRPr lang="en-GB" sz="1800"/>
          </a:p>
          <a:p>
            <a:pPr marL="0" indent="0">
              <a:lnSpc>
                <a:spcPct val="80000"/>
              </a:lnSpc>
              <a:buFontTx/>
              <a:buNone/>
            </a:pPr>
            <a:r>
              <a:rPr lang="en-GB" sz="1200"/>
              <a:t>A diagnosis of DLB is less likely in the presence of: </a:t>
            </a:r>
            <a:br>
              <a:rPr lang="en-GB" sz="1200"/>
            </a:br>
            <a:endParaRPr lang="en-GB" sz="1200"/>
          </a:p>
          <a:p>
            <a:pPr marL="0" indent="0">
              <a:lnSpc>
                <a:spcPct val="80000"/>
              </a:lnSpc>
              <a:buFontTx/>
              <a:buNone/>
            </a:pPr>
            <a:r>
              <a:rPr lang="en-GB" sz="1200"/>
              <a:t>Stroke disease, evident as focal neurological signs or on brain imaging. </a:t>
            </a:r>
          </a:p>
          <a:p>
            <a:pPr marL="0" indent="0">
              <a:lnSpc>
                <a:spcPct val="80000"/>
              </a:lnSpc>
              <a:buFontTx/>
              <a:buNone/>
            </a:pPr>
            <a:r>
              <a:rPr lang="en-GB" sz="1200"/>
              <a:t>Evidence on physical examination and investigation of any physical illness, or other brain disorder, sufficient to account for the clinical picture. </a:t>
            </a:r>
          </a:p>
          <a:p>
            <a:pPr marL="0" indent="0">
              <a:lnSpc>
                <a:spcPct val="80000"/>
              </a:lnSpc>
            </a:pPr>
            <a:endParaRPr lang="en-GB" sz="1200"/>
          </a:p>
        </p:txBody>
      </p:sp>
      <p:sp>
        <p:nvSpPr>
          <p:cNvPr id="61444" name="Line 4"/>
          <p:cNvSpPr>
            <a:spLocks noChangeShapeType="1"/>
          </p:cNvSpPr>
          <p:nvPr/>
        </p:nvSpPr>
        <p:spPr bwMode="auto">
          <a:xfrm>
            <a:off x="107950" y="2133600"/>
            <a:ext cx="8712200" cy="0"/>
          </a:xfrm>
          <a:prstGeom prst="line">
            <a:avLst/>
          </a:prstGeom>
          <a:noFill/>
          <a:ln w="9525">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Fronto Temporal Dementia</a:t>
            </a:r>
          </a:p>
        </p:txBody>
      </p:sp>
      <p:sp>
        <p:nvSpPr>
          <p:cNvPr id="63491" name="Rectangle 3"/>
          <p:cNvSpPr>
            <a:spLocks noGrp="1" noChangeArrowheads="1"/>
          </p:cNvSpPr>
          <p:nvPr>
            <p:ph type="body" idx="1"/>
          </p:nvPr>
        </p:nvSpPr>
        <p:spPr>
          <a:xfrm>
            <a:off x="457200" y="1600200"/>
            <a:ext cx="4114800" cy="4525963"/>
          </a:xfrm>
        </p:spPr>
        <p:txBody>
          <a:bodyPr/>
          <a:lstStyle/>
          <a:p>
            <a:pPr>
              <a:lnSpc>
                <a:spcPct val="90000"/>
              </a:lnSpc>
            </a:pPr>
            <a:r>
              <a:rPr lang="en-GB"/>
              <a:t>Less common (&lt;5%)</a:t>
            </a:r>
          </a:p>
          <a:p>
            <a:pPr>
              <a:lnSpc>
                <a:spcPct val="90000"/>
              </a:lnSpc>
            </a:pPr>
            <a:endParaRPr lang="en-GB"/>
          </a:p>
          <a:p>
            <a:pPr>
              <a:lnSpc>
                <a:spcPct val="90000"/>
              </a:lnSpc>
            </a:pPr>
            <a:r>
              <a:rPr lang="en-GB"/>
              <a:t>Tends to affect younger patients – tends to come into contact with neurologists in UK </a:t>
            </a:r>
            <a:r>
              <a:rPr lang="en-GB" i="1"/>
              <a:t>cf</a:t>
            </a:r>
            <a:r>
              <a:rPr lang="en-GB"/>
              <a:t> Psychiatrists.</a:t>
            </a:r>
          </a:p>
        </p:txBody>
      </p:sp>
      <p:pic>
        <p:nvPicPr>
          <p:cNvPr id="63493" name="Picture 5" descr="b041003b"/>
          <p:cNvPicPr>
            <a:picLocks noChangeAspect="1" noChangeArrowheads="1"/>
          </p:cNvPicPr>
          <p:nvPr/>
        </p:nvPicPr>
        <p:blipFill>
          <a:blip r:embed="rId3" cstate="print"/>
          <a:srcRect/>
          <a:stretch>
            <a:fillRect/>
          </a:stretch>
        </p:blipFill>
        <p:spPr bwMode="auto">
          <a:xfrm>
            <a:off x="4913313" y="1700213"/>
            <a:ext cx="3568700" cy="432117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a:t>Frontotemporal Dementia</a:t>
            </a:r>
          </a:p>
        </p:txBody>
      </p:sp>
      <p:sp>
        <p:nvSpPr>
          <p:cNvPr id="65539" name="Rectangle 3"/>
          <p:cNvSpPr>
            <a:spLocks noGrp="1" noChangeArrowheads="1"/>
          </p:cNvSpPr>
          <p:nvPr>
            <p:ph type="body" idx="1"/>
          </p:nvPr>
        </p:nvSpPr>
        <p:spPr/>
        <p:txBody>
          <a:bodyPr/>
          <a:lstStyle/>
          <a:p>
            <a:pPr marL="0" indent="0">
              <a:lnSpc>
                <a:spcPct val="80000"/>
              </a:lnSpc>
              <a:buFontTx/>
              <a:buNone/>
            </a:pPr>
            <a:r>
              <a:rPr lang="en-GB" sz="1400" b="1"/>
              <a:t>Personality and behaviour change</a:t>
            </a:r>
          </a:p>
          <a:p>
            <a:pPr marL="0" indent="0">
              <a:lnSpc>
                <a:spcPct val="80000"/>
              </a:lnSpc>
              <a:buFontTx/>
              <a:buNone/>
            </a:pPr>
            <a:r>
              <a:rPr lang="en-GB" sz="1400"/>
              <a:t>Lack insight, and lose the ability to empathise with others. This can make them appear selfish and unfeeling become extrovert when they were previously introverted, or withdrawn when they were previously outgoing behave inappropriately - for example, making tactless comments, joking at the 'wrong' moments, or being rude. lose their inhibitions - for example, exhibiting sexual behaviour in public become aggressive be easily distracted develop routines - for example, compulsive rituals.</a:t>
            </a:r>
          </a:p>
          <a:p>
            <a:pPr marL="0" indent="0">
              <a:lnSpc>
                <a:spcPct val="80000"/>
              </a:lnSpc>
              <a:buFontTx/>
              <a:buNone/>
            </a:pPr>
            <a:endParaRPr lang="en-GB" sz="1400" b="1"/>
          </a:p>
          <a:p>
            <a:pPr marL="0" indent="0">
              <a:lnSpc>
                <a:spcPct val="80000"/>
              </a:lnSpc>
              <a:buFontTx/>
              <a:buNone/>
            </a:pPr>
            <a:r>
              <a:rPr lang="en-GB" sz="1400" b="1"/>
              <a:t>Language difficulties</a:t>
            </a:r>
          </a:p>
          <a:p>
            <a:pPr marL="0" indent="0">
              <a:lnSpc>
                <a:spcPct val="80000"/>
              </a:lnSpc>
              <a:buFontTx/>
              <a:buNone/>
            </a:pPr>
            <a:r>
              <a:rPr lang="en-GB" sz="1400"/>
              <a:t>The person with fronto-temporal dementia may experience language difficulties, including: problems finding the right words a lack of spontaneous conversation circumlocution, using many words to describe something simple a reduction in or lack of speech.</a:t>
            </a:r>
          </a:p>
          <a:p>
            <a:pPr marL="0" indent="0">
              <a:lnSpc>
                <a:spcPct val="80000"/>
              </a:lnSpc>
              <a:buFontTx/>
              <a:buNone/>
            </a:pPr>
            <a:endParaRPr lang="en-GB" sz="1400" b="1"/>
          </a:p>
          <a:p>
            <a:pPr marL="0" indent="0">
              <a:lnSpc>
                <a:spcPct val="80000"/>
              </a:lnSpc>
              <a:buFontTx/>
              <a:buNone/>
            </a:pPr>
            <a:r>
              <a:rPr lang="en-GB" sz="1400" b="1"/>
              <a:t>Changes in eating habits</a:t>
            </a:r>
          </a:p>
          <a:p>
            <a:pPr marL="0" indent="0">
              <a:lnSpc>
                <a:spcPct val="80000"/>
              </a:lnSpc>
              <a:buFontTx/>
              <a:buNone/>
            </a:pPr>
            <a:r>
              <a:rPr lang="en-GB" sz="1400"/>
              <a:t>The person may overeat and/or develop a liking for sweet foods. </a:t>
            </a:r>
          </a:p>
          <a:p>
            <a:pPr marL="0" indent="0">
              <a:lnSpc>
                <a:spcPct val="80000"/>
              </a:lnSpc>
              <a:buFontTx/>
              <a:buNone/>
            </a:pPr>
            <a:endParaRPr lang="en-GB" sz="1400" b="1"/>
          </a:p>
          <a:p>
            <a:pPr marL="0" indent="0">
              <a:lnSpc>
                <a:spcPct val="80000"/>
              </a:lnSpc>
              <a:buFontTx/>
              <a:buNone/>
            </a:pPr>
            <a:r>
              <a:rPr lang="en-GB" sz="1400" b="1"/>
              <a:t>Later stages</a:t>
            </a:r>
          </a:p>
          <a:p>
            <a:pPr marL="0" indent="0">
              <a:lnSpc>
                <a:spcPct val="80000"/>
              </a:lnSpc>
              <a:buFontTx/>
              <a:buNone/>
            </a:pPr>
            <a:r>
              <a:rPr lang="en-GB" sz="1400"/>
              <a:t>The rate of progression of fronto-temporal dementia varies enormously, ranging from less than two years to over ten years. </a:t>
            </a:r>
          </a:p>
          <a:p>
            <a:pPr marL="0" indent="0">
              <a:lnSpc>
                <a:spcPct val="80000"/>
              </a:lnSpc>
              <a:buFontTx/>
              <a:buNone/>
            </a:pPr>
            <a:endParaRPr lang="en-GB" sz="1400"/>
          </a:p>
          <a:p>
            <a:pPr marL="0" indent="0">
              <a:lnSpc>
                <a:spcPct val="80000"/>
              </a:lnSpc>
              <a:buFontTx/>
              <a:buNone/>
            </a:pPr>
            <a:r>
              <a:rPr lang="en-GB" sz="1400"/>
              <a:t>In the later stages, the damage to the brain is usually more generalised, and symptoms usually appear to be similar to those of Alzheimer's disease. People affected may no longer recognise friends and family, and may need nursing care.</a:t>
            </a:r>
            <a:endParaRPr lang="en-GB" sz="1400" b="1"/>
          </a:p>
          <a:p>
            <a:pPr marL="0" indent="0">
              <a:lnSpc>
                <a:spcPct val="80000"/>
              </a:lnSpc>
              <a:buFontTx/>
              <a:buNone/>
            </a:pPr>
            <a:endParaRPr lang="en-GB" sz="14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t>FTD Diagnostic Criteria</a:t>
            </a:r>
          </a:p>
        </p:txBody>
      </p:sp>
      <p:sp>
        <p:nvSpPr>
          <p:cNvPr id="67587" name="Rectangle 3"/>
          <p:cNvSpPr>
            <a:spLocks noGrp="1" noChangeArrowheads="1"/>
          </p:cNvSpPr>
          <p:nvPr>
            <p:ph type="body" idx="1"/>
          </p:nvPr>
        </p:nvSpPr>
        <p:spPr/>
        <p:txBody>
          <a:bodyPr/>
          <a:lstStyle/>
          <a:p>
            <a:pPr marL="0" indent="0">
              <a:lnSpc>
                <a:spcPct val="80000"/>
              </a:lnSpc>
              <a:buFontTx/>
              <a:buNone/>
            </a:pPr>
            <a:r>
              <a:rPr lang="en-GB" sz="2000" b="1"/>
              <a:t>FTD: Clinical profile</a:t>
            </a:r>
          </a:p>
          <a:p>
            <a:pPr marL="0" indent="0">
              <a:lnSpc>
                <a:spcPct val="80000"/>
              </a:lnSpc>
              <a:buFontTx/>
              <a:buNone/>
            </a:pPr>
            <a:r>
              <a:rPr lang="en-GB" sz="2000"/>
              <a:t> </a:t>
            </a:r>
          </a:p>
          <a:p>
            <a:pPr marL="0" indent="0">
              <a:lnSpc>
                <a:spcPct val="80000"/>
              </a:lnSpc>
              <a:buFontTx/>
              <a:buNone/>
            </a:pPr>
            <a:r>
              <a:rPr lang="en-GB" sz="2000"/>
              <a:t>Frontotemporal dementia (FTD): </a:t>
            </a:r>
          </a:p>
          <a:p>
            <a:pPr marL="0" indent="0">
              <a:lnSpc>
                <a:spcPct val="80000"/>
              </a:lnSpc>
              <a:buFontTx/>
              <a:buNone/>
            </a:pPr>
            <a:r>
              <a:rPr lang="en-GB" sz="2000"/>
              <a:t>Character change and disordered social conduct.</a:t>
            </a:r>
          </a:p>
          <a:p>
            <a:pPr marL="0" indent="0">
              <a:lnSpc>
                <a:spcPct val="80000"/>
              </a:lnSpc>
              <a:buFontTx/>
              <a:buNone/>
            </a:pPr>
            <a:endParaRPr lang="en-GB" sz="2000"/>
          </a:p>
          <a:p>
            <a:pPr marL="0" indent="0">
              <a:lnSpc>
                <a:spcPct val="80000"/>
              </a:lnSpc>
              <a:buFontTx/>
              <a:buNone/>
            </a:pPr>
            <a:r>
              <a:rPr lang="en-GB" sz="2000"/>
              <a:t>Instrumental functions relatively well preserved.</a:t>
            </a:r>
          </a:p>
          <a:p>
            <a:pPr marL="0" indent="0">
              <a:lnSpc>
                <a:spcPct val="80000"/>
              </a:lnSpc>
              <a:buFontTx/>
              <a:buNone/>
            </a:pPr>
            <a:endParaRPr lang="en-GB" sz="2000"/>
          </a:p>
          <a:p>
            <a:pPr marL="0" indent="0">
              <a:lnSpc>
                <a:spcPct val="80000"/>
              </a:lnSpc>
            </a:pPr>
            <a:r>
              <a:rPr lang="en-GB" sz="2000"/>
              <a:t>Progressive nonfluent aphasia (PA): </a:t>
            </a:r>
          </a:p>
          <a:p>
            <a:pPr marL="830263" lvl="1">
              <a:lnSpc>
                <a:spcPct val="80000"/>
              </a:lnSpc>
            </a:pPr>
            <a:r>
              <a:rPr lang="en-GB" sz="1800"/>
              <a:t>Disorder of expressive language is the dominantfeature initially and throughout the disease course. Other aspects of cognition are intact or relatively well preserved.</a:t>
            </a:r>
          </a:p>
          <a:p>
            <a:pPr marL="0" indent="0">
              <a:lnSpc>
                <a:spcPct val="80000"/>
              </a:lnSpc>
              <a:buFontTx/>
              <a:buNone/>
            </a:pPr>
            <a:r>
              <a:rPr lang="en-GB" sz="2000"/>
              <a:t></a:t>
            </a:r>
          </a:p>
          <a:p>
            <a:pPr marL="0" indent="0">
              <a:lnSpc>
                <a:spcPct val="80000"/>
              </a:lnSpc>
            </a:pPr>
            <a:r>
              <a:rPr lang="en-GB" sz="2000"/>
              <a:t>Semantic aphasia and associative agnosia dementia (Semantic dementia, SD):</a:t>
            </a:r>
          </a:p>
          <a:p>
            <a:pPr marL="830263" lvl="1">
              <a:lnSpc>
                <a:spcPct val="80000"/>
              </a:lnSpc>
            </a:pPr>
            <a:r>
              <a:rPr lang="en-GB" sz="1800"/>
              <a:t>Impaired understanding of word meaning and/or object identity.</a:t>
            </a:r>
          </a:p>
        </p:txBody>
      </p:sp>
      <p:sp>
        <p:nvSpPr>
          <p:cNvPr id="67588" name="Line 4"/>
          <p:cNvSpPr>
            <a:spLocks noChangeShapeType="1"/>
          </p:cNvSpPr>
          <p:nvPr/>
        </p:nvSpPr>
        <p:spPr bwMode="auto">
          <a:xfrm>
            <a:off x="250825" y="3573463"/>
            <a:ext cx="8497888" cy="0"/>
          </a:xfrm>
          <a:prstGeom prst="line">
            <a:avLst/>
          </a:prstGeom>
          <a:noFill/>
          <a:ln w="9525">
            <a:solidFill>
              <a:schemeClr val="tx1"/>
            </a:solidFill>
            <a:round/>
            <a:headEnd/>
            <a:tailEnd/>
          </a:ln>
          <a:effectLst/>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0" y="66675"/>
          <a:ext cx="9144000" cy="6838950"/>
        </p:xfrm>
        <a:graphic>
          <a:graphicData uri="http://schemas.openxmlformats.org/presentationml/2006/ole">
            <mc:AlternateContent xmlns:mc="http://schemas.openxmlformats.org/markup-compatibility/2006">
              <mc:Choice xmlns:v="urn:schemas-microsoft-com:vml" Requires="v">
                <p:oleObj spid="_x0000_s110597" name="Slide" r:id="rId4" imgW="5373360" imgH="4018680" progId="PowerPoint.Slide.8">
                  <p:embed/>
                </p:oleObj>
              </mc:Choice>
              <mc:Fallback>
                <p:oleObj name="Slide" r:id="rId4" imgW="5373360" imgH="4018680"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675"/>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GB" sz="4000"/>
              <a:t>Other Less Common Dementias</a:t>
            </a:r>
            <a:endParaRPr lang="en-US" sz="4000"/>
          </a:p>
        </p:txBody>
      </p:sp>
      <p:sp>
        <p:nvSpPr>
          <p:cNvPr id="10243" name="Rectangle 3"/>
          <p:cNvSpPr>
            <a:spLocks noGrp="1" noChangeArrowheads="1"/>
          </p:cNvSpPr>
          <p:nvPr>
            <p:ph type="body" idx="4294967295"/>
          </p:nvPr>
        </p:nvSpPr>
        <p:spPr/>
        <p:txBody>
          <a:bodyPr/>
          <a:lstStyle/>
          <a:p>
            <a:pPr>
              <a:lnSpc>
                <a:spcPct val="80000"/>
              </a:lnSpc>
            </a:pPr>
            <a:r>
              <a:rPr lang="en-GB" sz="2800"/>
              <a:t>Neurodegenerative:</a:t>
            </a:r>
          </a:p>
          <a:p>
            <a:pPr lvl="1">
              <a:lnSpc>
                <a:spcPct val="80000"/>
              </a:lnSpc>
            </a:pPr>
            <a:r>
              <a:rPr lang="en-GB" sz="2400"/>
              <a:t>Progressive Supranuclear Palsy (PSP)</a:t>
            </a:r>
          </a:p>
          <a:p>
            <a:pPr lvl="1">
              <a:lnSpc>
                <a:spcPct val="80000"/>
              </a:lnSpc>
            </a:pPr>
            <a:r>
              <a:rPr lang="en-GB" sz="2400"/>
              <a:t>CorticoBasilar Degeneration</a:t>
            </a:r>
          </a:p>
          <a:p>
            <a:pPr lvl="1">
              <a:lnSpc>
                <a:spcPct val="80000"/>
              </a:lnSpc>
            </a:pPr>
            <a:r>
              <a:rPr lang="en-GB" sz="2400"/>
              <a:t>Huntington’s Disease (HD)</a:t>
            </a:r>
          </a:p>
          <a:p>
            <a:pPr lvl="1">
              <a:lnSpc>
                <a:spcPct val="80000"/>
              </a:lnSpc>
            </a:pPr>
            <a:r>
              <a:rPr lang="en-GB" sz="2400"/>
              <a:t>Wilson’s disease (WD)</a:t>
            </a:r>
          </a:p>
          <a:p>
            <a:pPr>
              <a:lnSpc>
                <a:spcPct val="80000"/>
              </a:lnSpc>
            </a:pPr>
            <a:endParaRPr lang="en-GB" sz="2800"/>
          </a:p>
          <a:p>
            <a:pPr>
              <a:lnSpc>
                <a:spcPct val="80000"/>
              </a:lnSpc>
            </a:pPr>
            <a:r>
              <a:rPr lang="en-GB" sz="2800"/>
              <a:t>Inflammatory</a:t>
            </a:r>
          </a:p>
          <a:p>
            <a:pPr lvl="1">
              <a:lnSpc>
                <a:spcPct val="80000"/>
              </a:lnSpc>
            </a:pPr>
            <a:r>
              <a:rPr lang="en-GB" sz="2400"/>
              <a:t>Multiple sclerosis</a:t>
            </a:r>
          </a:p>
          <a:p>
            <a:pPr lvl="1">
              <a:lnSpc>
                <a:spcPct val="80000"/>
              </a:lnSpc>
            </a:pPr>
            <a:r>
              <a:rPr lang="en-GB" sz="2400"/>
              <a:t>Systemic lupus erythromatosis</a:t>
            </a:r>
          </a:p>
          <a:p>
            <a:pPr lvl="1">
              <a:lnSpc>
                <a:spcPct val="80000"/>
              </a:lnSpc>
            </a:pPr>
            <a:r>
              <a:rPr lang="en-GB" sz="2400"/>
              <a:t>Sarcoidosis</a:t>
            </a:r>
          </a:p>
          <a:p>
            <a:pPr lvl="1">
              <a:lnSpc>
                <a:spcPct val="80000"/>
              </a:lnSpc>
            </a:pPr>
            <a:r>
              <a:rPr lang="en-GB" sz="2400"/>
              <a:t>Vasculitis</a:t>
            </a:r>
            <a:endParaRPr lang="en-US" sz="2400"/>
          </a:p>
          <a:p>
            <a:pPr>
              <a:lnSpc>
                <a:spcPct val="80000"/>
              </a:lnSpc>
            </a:pPr>
            <a:endParaRPr lang="en-US" sz="2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GB"/>
              <a:t>Other causes</a:t>
            </a:r>
            <a:endParaRPr lang="en-US"/>
          </a:p>
        </p:txBody>
      </p:sp>
      <p:sp>
        <p:nvSpPr>
          <p:cNvPr id="14339" name="Rectangle 3"/>
          <p:cNvSpPr>
            <a:spLocks noGrp="1" noChangeArrowheads="1"/>
          </p:cNvSpPr>
          <p:nvPr>
            <p:ph type="body" idx="4294967295"/>
          </p:nvPr>
        </p:nvSpPr>
        <p:spPr/>
        <p:txBody>
          <a:bodyPr/>
          <a:lstStyle/>
          <a:p>
            <a:pPr>
              <a:lnSpc>
                <a:spcPct val="80000"/>
              </a:lnSpc>
            </a:pPr>
            <a:r>
              <a:rPr lang="en-GB" sz="2000"/>
              <a:t>Infective Aetiology</a:t>
            </a:r>
          </a:p>
          <a:p>
            <a:pPr lvl="1">
              <a:lnSpc>
                <a:spcPct val="80000"/>
              </a:lnSpc>
            </a:pPr>
            <a:r>
              <a:rPr lang="en-GB" sz="1600"/>
              <a:t>Human immunodeficiency virus</a:t>
            </a:r>
          </a:p>
          <a:p>
            <a:pPr lvl="1">
              <a:lnSpc>
                <a:spcPct val="80000"/>
              </a:lnSpc>
            </a:pPr>
            <a:r>
              <a:rPr lang="en-GB" sz="1600"/>
              <a:t>Herpes simplex virus</a:t>
            </a:r>
          </a:p>
          <a:p>
            <a:pPr lvl="1">
              <a:lnSpc>
                <a:spcPct val="80000"/>
              </a:lnSpc>
            </a:pPr>
            <a:r>
              <a:rPr lang="en-GB" sz="1600"/>
              <a:t>JC papova virus- progressive multifocal leukoencephalopathy</a:t>
            </a:r>
          </a:p>
          <a:p>
            <a:pPr lvl="1">
              <a:lnSpc>
                <a:spcPct val="80000"/>
              </a:lnSpc>
            </a:pPr>
            <a:r>
              <a:rPr lang="en-GB" sz="1600"/>
              <a:t>Measles (subacute sclerosing panencephalitis)</a:t>
            </a:r>
          </a:p>
          <a:p>
            <a:pPr lvl="1">
              <a:lnSpc>
                <a:spcPct val="80000"/>
              </a:lnSpc>
            </a:pPr>
            <a:r>
              <a:rPr lang="en-GB" sz="1600"/>
              <a:t>Cerebral abscess</a:t>
            </a:r>
          </a:p>
          <a:p>
            <a:pPr lvl="1">
              <a:lnSpc>
                <a:spcPct val="80000"/>
              </a:lnSpc>
            </a:pPr>
            <a:r>
              <a:rPr lang="en-GB" sz="1600"/>
              <a:t>Prion diseases</a:t>
            </a:r>
          </a:p>
          <a:p>
            <a:pPr lvl="1">
              <a:lnSpc>
                <a:spcPct val="80000"/>
              </a:lnSpc>
              <a:buFontTx/>
              <a:buNone/>
            </a:pPr>
            <a:endParaRPr lang="en-US" sz="1600"/>
          </a:p>
          <a:p>
            <a:pPr>
              <a:lnSpc>
                <a:spcPct val="80000"/>
              </a:lnSpc>
            </a:pPr>
            <a:r>
              <a:rPr lang="en-GB" sz="2000"/>
              <a:t>Nutritional</a:t>
            </a:r>
          </a:p>
          <a:p>
            <a:pPr lvl="1">
              <a:lnSpc>
                <a:spcPct val="80000"/>
              </a:lnSpc>
            </a:pPr>
            <a:r>
              <a:rPr lang="en-GB" sz="1600"/>
              <a:t>Thiamine deficiency</a:t>
            </a:r>
          </a:p>
          <a:p>
            <a:pPr lvl="1">
              <a:lnSpc>
                <a:spcPct val="80000"/>
              </a:lnSpc>
            </a:pPr>
            <a:r>
              <a:rPr lang="en-GB" sz="1600"/>
              <a:t>B12 deficiency</a:t>
            </a:r>
          </a:p>
          <a:p>
            <a:pPr>
              <a:lnSpc>
                <a:spcPct val="80000"/>
              </a:lnSpc>
            </a:pPr>
            <a:endParaRPr lang="en-GB" sz="1600"/>
          </a:p>
          <a:p>
            <a:pPr>
              <a:lnSpc>
                <a:spcPct val="80000"/>
              </a:lnSpc>
            </a:pPr>
            <a:r>
              <a:rPr lang="en-GB" sz="2000"/>
              <a:t>Malignancy</a:t>
            </a:r>
          </a:p>
          <a:p>
            <a:pPr lvl="1">
              <a:lnSpc>
                <a:spcPct val="80000"/>
              </a:lnSpc>
            </a:pPr>
            <a:r>
              <a:rPr lang="en-GB" sz="1600"/>
              <a:t>Primary (e.g. glioma, meningioma)</a:t>
            </a:r>
          </a:p>
          <a:p>
            <a:pPr lvl="1">
              <a:lnSpc>
                <a:spcPct val="80000"/>
              </a:lnSpc>
            </a:pPr>
            <a:r>
              <a:rPr lang="en-GB" sz="1600"/>
              <a:t>Metastatic</a:t>
            </a:r>
          </a:p>
          <a:p>
            <a:pPr lvl="1">
              <a:lnSpc>
                <a:spcPct val="80000"/>
              </a:lnSpc>
            </a:pPr>
            <a:r>
              <a:rPr lang="en-GB" sz="1600"/>
              <a:t>Paraneoplastic ( esp. small cell lung, breast, ovary)</a:t>
            </a:r>
            <a:endParaRPr lang="en-US" sz="1600"/>
          </a:p>
          <a:p>
            <a:pPr lvl="1">
              <a:lnSpc>
                <a:spcPct val="80000"/>
              </a:lnSpc>
              <a:buFontTx/>
              <a:buNone/>
            </a:pPr>
            <a:endParaRPr lang="en-US" sz="16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GB"/>
              <a:t>Other causes </a:t>
            </a:r>
            <a:endParaRPr lang="en-US"/>
          </a:p>
        </p:txBody>
      </p:sp>
      <p:sp>
        <p:nvSpPr>
          <p:cNvPr id="18435" name="Rectangle 3"/>
          <p:cNvSpPr>
            <a:spLocks noGrp="1" noChangeArrowheads="1"/>
          </p:cNvSpPr>
          <p:nvPr>
            <p:ph type="body" idx="4294967295"/>
          </p:nvPr>
        </p:nvSpPr>
        <p:spPr/>
        <p:txBody>
          <a:bodyPr/>
          <a:lstStyle/>
          <a:p>
            <a:r>
              <a:rPr lang="en-GB" sz="2000"/>
              <a:t>Normal pressure hydrocephalus</a:t>
            </a:r>
          </a:p>
          <a:p>
            <a:r>
              <a:rPr lang="en-GB" sz="2000"/>
              <a:t>Substance misuse (e.g. alcohol, benzodiazepines)</a:t>
            </a:r>
          </a:p>
          <a:p>
            <a:r>
              <a:rPr lang="en-GB" sz="2000"/>
              <a:t>Heavy metal poisoning (arsenic, lead, mercury)</a:t>
            </a:r>
            <a:endParaRPr lang="en-US" sz="2000"/>
          </a:p>
          <a:p>
            <a:r>
              <a:rPr lang="en-GB" sz="2000"/>
              <a:t>Cerebral autosomal dominant arteriopathy with subcortical infarcts and leukoencephalopathy (CADASIL)</a:t>
            </a:r>
          </a:p>
          <a:p>
            <a:endParaRPr lang="en-GB" sz="2000"/>
          </a:p>
          <a:p>
            <a:r>
              <a:rPr lang="en-US" sz="2000"/>
              <a:t>Some “treatable” dementias (very rare)</a:t>
            </a:r>
          </a:p>
          <a:p>
            <a:pPr lvl="1"/>
            <a:r>
              <a:rPr lang="en-US" sz="1800"/>
              <a:t>vitamin deficiency (B1, B12)</a:t>
            </a:r>
          </a:p>
          <a:p>
            <a:pPr lvl="1"/>
            <a:r>
              <a:rPr lang="en-US" sz="1800"/>
              <a:t>syphilis</a:t>
            </a:r>
          </a:p>
          <a:p>
            <a:pPr lvl="1"/>
            <a:r>
              <a:rPr lang="en-US" sz="1800"/>
              <a:t>normal pressure hydrocephalus</a:t>
            </a:r>
          </a:p>
          <a:p>
            <a:pPr lvl="1"/>
            <a:r>
              <a:rPr lang="en-US" sz="1800"/>
              <a:t>hypothyroidism</a:t>
            </a:r>
          </a:p>
          <a:p>
            <a:pPr lvl="1"/>
            <a:r>
              <a:rPr lang="en-US" sz="1800"/>
              <a:t>cerebral tumours (especially meningiomas)</a:t>
            </a:r>
          </a:p>
          <a:p>
            <a:pPr lvl="1"/>
            <a:r>
              <a:rPr lang="en-US" sz="1800"/>
              <a:t>subdural haematoma</a:t>
            </a:r>
          </a:p>
          <a:p>
            <a:endParaRPr lang="en-GB" sz="1800"/>
          </a:p>
          <a:p>
            <a:endParaRPr lang="en-GB"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a:t>Neuroimaging</a:t>
            </a:r>
          </a:p>
        </p:txBody>
      </p:sp>
      <p:sp>
        <p:nvSpPr>
          <p:cNvPr id="71683" name="Rectangle 3"/>
          <p:cNvSpPr>
            <a:spLocks noGrp="1" noChangeArrowheads="1"/>
          </p:cNvSpPr>
          <p:nvPr>
            <p:ph type="body" idx="1"/>
          </p:nvPr>
        </p:nvSpPr>
        <p:spPr/>
        <p:txBody>
          <a:bodyPr/>
          <a:lstStyle/>
          <a:p>
            <a:pPr marL="609600" indent="-609600"/>
            <a:r>
              <a:rPr lang="en-GB"/>
              <a:t>The role of neuroimaging in clinical practice and research:</a:t>
            </a:r>
          </a:p>
          <a:p>
            <a:pPr marL="609600" indent="-609600"/>
            <a:endParaRPr lang="en-GB"/>
          </a:p>
          <a:p>
            <a:pPr marL="609600" indent="-609600">
              <a:buFontTx/>
              <a:buAutoNum type="arabicPeriod"/>
            </a:pPr>
            <a:r>
              <a:rPr lang="en-GB" sz="2000"/>
              <a:t>Exclude rarities (eg tumours)</a:t>
            </a:r>
          </a:p>
          <a:p>
            <a:pPr marL="609600" indent="-609600">
              <a:buFontTx/>
              <a:buAutoNum type="arabicPeriod"/>
            </a:pPr>
            <a:r>
              <a:rPr lang="en-GB" sz="2000"/>
              <a:t>Support (but rarely refutes) clinical diagnosis</a:t>
            </a:r>
          </a:p>
          <a:p>
            <a:pPr marL="609600" indent="-609600">
              <a:buFontTx/>
              <a:buAutoNum type="arabicPeriod"/>
            </a:pPr>
            <a:r>
              <a:rPr lang="en-GB" sz="2000"/>
              <a:t>Track changes over time to aid diagnostic accuracy.</a:t>
            </a:r>
          </a:p>
          <a:p>
            <a:pPr marL="609600" indent="-609600">
              <a:buFontTx/>
              <a:buAutoNum type="arabicPeriod"/>
            </a:pPr>
            <a:r>
              <a:rPr lang="en-GB" sz="2000"/>
              <a:t>New techniques to identify pre-manifest disease</a:t>
            </a:r>
          </a:p>
          <a:p>
            <a:pPr marL="609600" indent="-609600">
              <a:buFontTx/>
              <a:buAutoNum type="arabicPeriod"/>
            </a:pPr>
            <a:r>
              <a:rPr lang="en-GB" sz="2000"/>
              <a:t>Differentiate between subtypes of dementia (Vascular, LBD and AD)</a:t>
            </a:r>
          </a:p>
          <a:p>
            <a:pPr marL="609600" indent="-609600">
              <a:buFontTx/>
              <a:buAutoNum type="arabicPeriod"/>
            </a:pPr>
            <a:endParaRPr lang="en-GB"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sz="4000"/>
              <a:t>Neuroimaging to Track Changes</a:t>
            </a:r>
          </a:p>
        </p:txBody>
      </p:sp>
      <p:sp>
        <p:nvSpPr>
          <p:cNvPr id="73731" name="Rectangle 3"/>
          <p:cNvSpPr>
            <a:spLocks noGrp="1" noChangeArrowheads="1"/>
          </p:cNvSpPr>
          <p:nvPr>
            <p:ph type="body" idx="1"/>
          </p:nvPr>
        </p:nvSpPr>
        <p:spPr/>
        <p:txBody>
          <a:bodyPr/>
          <a:lstStyle/>
          <a:p>
            <a:r>
              <a:rPr lang="en-GB"/>
              <a:t>Cross-sectional imaging is fraught with interpretation difficulties:</a:t>
            </a:r>
          </a:p>
          <a:p>
            <a:pPr lvl="1"/>
            <a:r>
              <a:rPr lang="en-GB"/>
              <a:t>Large overlap between volumes in AD and normal aging.</a:t>
            </a:r>
          </a:p>
          <a:p>
            <a:pPr lvl="1"/>
            <a:endParaRPr lang="en-GB"/>
          </a:p>
          <a:p>
            <a:r>
              <a:rPr lang="en-GB"/>
              <a:t>Longitudinal assessment to observe atrophy more dynamically.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2"/>
          <p:cNvPicPr>
            <a:picLocks noChangeArrowheads="1"/>
          </p:cNvPicPr>
          <p:nvPr/>
        </p:nvPicPr>
        <p:blipFill>
          <a:blip r:embed="rId3" cstate="print"/>
          <a:srcRect l="67967"/>
          <a:stretch>
            <a:fillRect/>
          </a:stretch>
        </p:blipFill>
        <p:spPr bwMode="auto">
          <a:xfrm>
            <a:off x="303213" y="557213"/>
            <a:ext cx="8380412" cy="5967412"/>
          </a:xfrm>
          <a:prstGeom prst="rect">
            <a:avLst/>
          </a:prstGeom>
          <a:noFill/>
          <a:ln w="9525">
            <a:noFill/>
            <a:miter lim="800000"/>
            <a:headEnd/>
            <a:tailEnd/>
          </a:ln>
          <a:effectLst/>
        </p:spPr>
      </p:pic>
      <p:sp>
        <p:nvSpPr>
          <p:cNvPr id="75779" name="Rectangle 3"/>
          <p:cNvSpPr>
            <a:spLocks noChangeArrowheads="1"/>
          </p:cNvSpPr>
          <p:nvPr/>
        </p:nvSpPr>
        <p:spPr bwMode="auto">
          <a:xfrm>
            <a:off x="0" y="6335713"/>
            <a:ext cx="9144000" cy="522287"/>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75780" name="Rectangle 4"/>
          <p:cNvSpPr>
            <a:spLocks noChangeArrowheads="1"/>
          </p:cNvSpPr>
          <p:nvPr/>
        </p:nvSpPr>
        <p:spPr bwMode="auto">
          <a:xfrm>
            <a:off x="0" y="180975"/>
            <a:ext cx="490538" cy="6323013"/>
          </a:xfrm>
          <a:prstGeom prst="rect">
            <a:avLst/>
          </a:prstGeom>
          <a:solidFill>
            <a:srgbClr val="000000"/>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hangingPunct="0"/>
            <a:endParaRPr lang="en-US" sz="2400">
              <a:latin typeface="Times New Roman" pitchFamily="18" charset="0"/>
            </a:endParaRPr>
          </a:p>
        </p:txBody>
      </p:sp>
      <p:sp>
        <p:nvSpPr>
          <p:cNvPr id="77827" name="Rectangle 3"/>
          <p:cNvSpPr>
            <a:spLocks noChangeArrowheads="1"/>
          </p:cNvSpPr>
          <p:nvPr/>
        </p:nvSpPr>
        <p:spPr bwMode="auto">
          <a:xfrm>
            <a:off x="3395663" y="6248400"/>
            <a:ext cx="5526087" cy="457200"/>
          </a:xfrm>
          <a:prstGeom prst="rect">
            <a:avLst/>
          </a:prstGeom>
          <a:noFill/>
          <a:ln w="9525">
            <a:noFill/>
            <a:miter lim="800000"/>
            <a:headEnd/>
            <a:tailEnd/>
          </a:ln>
          <a:effectLst/>
        </p:spPr>
        <p:txBody>
          <a:bodyPr wrap="none" lIns="92075" tIns="46038" rIns="92075" bIns="46038" anchor="ctr"/>
          <a:lstStyle/>
          <a:p>
            <a:pPr algn="r" eaLnBrk="0" hangingPunct="0"/>
            <a:endParaRPr lang="en-US" sz="2400">
              <a:latin typeface="Times New Roman" pitchFamily="18" charset="0"/>
            </a:endParaRPr>
          </a:p>
        </p:txBody>
      </p:sp>
      <p:pic>
        <p:nvPicPr>
          <p:cNvPr id="77828" name="Picture 4"/>
          <p:cNvPicPr>
            <a:picLocks noChangeArrowheads="1"/>
          </p:cNvPicPr>
          <p:nvPr/>
        </p:nvPicPr>
        <p:blipFill>
          <a:blip r:embed="rId3" cstate="print"/>
          <a:srcRect/>
          <a:stretch>
            <a:fillRect/>
          </a:stretch>
        </p:blipFill>
        <p:spPr bwMode="auto">
          <a:xfrm>
            <a:off x="63500" y="296863"/>
            <a:ext cx="9004300" cy="1987550"/>
          </a:xfrm>
          <a:prstGeom prst="rect">
            <a:avLst/>
          </a:prstGeom>
          <a:noFill/>
          <a:ln w="9525">
            <a:noFill/>
            <a:miter lim="800000"/>
            <a:headEnd/>
            <a:tailEnd/>
          </a:ln>
          <a:effectLst/>
        </p:spPr>
      </p:pic>
      <p:sp>
        <p:nvSpPr>
          <p:cNvPr id="77829" name="Rectangle 5"/>
          <p:cNvSpPr>
            <a:spLocks noChangeArrowheads="1"/>
          </p:cNvSpPr>
          <p:nvPr/>
        </p:nvSpPr>
        <p:spPr bwMode="auto">
          <a:xfrm>
            <a:off x="12700" y="5880100"/>
            <a:ext cx="9147175" cy="4572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GB" sz="2400">
                <a:latin typeface="Times New Roman" pitchFamily="18" charset="0"/>
              </a:rPr>
              <a:t>Time 0			    18months			36months</a:t>
            </a:r>
          </a:p>
        </p:txBody>
      </p:sp>
      <p:pic>
        <p:nvPicPr>
          <p:cNvPr id="77830" name="Picture 6"/>
          <p:cNvPicPr>
            <a:picLocks noChangeArrowheads="1"/>
          </p:cNvPicPr>
          <p:nvPr/>
        </p:nvPicPr>
        <p:blipFill>
          <a:blip r:embed="rId4" cstate="print"/>
          <a:srcRect l="76781" t="65750" r="15070"/>
          <a:stretch>
            <a:fillRect/>
          </a:stretch>
        </p:blipFill>
        <p:spPr bwMode="auto">
          <a:xfrm>
            <a:off x="6430963" y="3608388"/>
            <a:ext cx="2319337" cy="2155825"/>
          </a:xfrm>
          <a:prstGeom prst="rect">
            <a:avLst/>
          </a:prstGeom>
          <a:noFill/>
          <a:ln w="12700">
            <a:solidFill>
              <a:srgbClr val="FFFF00"/>
            </a:solidFill>
            <a:miter lim="800000"/>
            <a:headEnd/>
            <a:tailEnd/>
          </a:ln>
          <a:effectLst/>
        </p:spPr>
      </p:pic>
      <p:pic>
        <p:nvPicPr>
          <p:cNvPr id="77831" name="Picture 7"/>
          <p:cNvPicPr>
            <a:picLocks noChangeArrowheads="1"/>
          </p:cNvPicPr>
          <p:nvPr/>
        </p:nvPicPr>
        <p:blipFill>
          <a:blip r:embed="rId5" cstate="print"/>
          <a:srcRect l="41370" t="66901" r="50421"/>
          <a:stretch>
            <a:fillRect/>
          </a:stretch>
        </p:blipFill>
        <p:spPr bwMode="auto">
          <a:xfrm>
            <a:off x="3340100" y="3705225"/>
            <a:ext cx="2409825" cy="2149475"/>
          </a:xfrm>
          <a:prstGeom prst="rect">
            <a:avLst/>
          </a:prstGeom>
          <a:noFill/>
          <a:ln w="12700">
            <a:solidFill>
              <a:srgbClr val="FFFF00"/>
            </a:solidFill>
            <a:miter lim="800000"/>
            <a:headEnd/>
            <a:tailEnd/>
          </a:ln>
          <a:effectLst/>
        </p:spPr>
      </p:pic>
      <p:sp>
        <p:nvSpPr>
          <p:cNvPr id="77832" name="Rectangle 8"/>
          <p:cNvSpPr>
            <a:spLocks noChangeArrowheads="1"/>
          </p:cNvSpPr>
          <p:nvPr/>
        </p:nvSpPr>
        <p:spPr bwMode="auto">
          <a:xfrm>
            <a:off x="622300" y="1689100"/>
            <a:ext cx="660400" cy="584200"/>
          </a:xfrm>
          <a:prstGeom prst="rect">
            <a:avLst/>
          </a:prstGeom>
          <a:noFill/>
          <a:ln w="12700">
            <a:solidFill>
              <a:srgbClr val="FFFF00"/>
            </a:solidFill>
            <a:miter lim="800000"/>
            <a:headEnd/>
            <a:tailEnd/>
          </a:ln>
          <a:effectLst/>
        </p:spPr>
        <p:txBody>
          <a:bodyPr wrap="none" lIns="90488" tIns="44450" rIns="90488" bIns="44450" anchor="ctr"/>
          <a:lstStyle/>
          <a:p>
            <a:pPr eaLnBrk="0" hangingPunct="0">
              <a:spcBef>
                <a:spcPct val="50000"/>
              </a:spcBef>
            </a:pPr>
            <a:endParaRPr lang="en-US" sz="2400">
              <a:latin typeface="Times New Roman" pitchFamily="18" charset="0"/>
            </a:endParaRPr>
          </a:p>
        </p:txBody>
      </p:sp>
      <p:sp>
        <p:nvSpPr>
          <p:cNvPr id="77833" name="Line 9"/>
          <p:cNvSpPr>
            <a:spLocks noChangeShapeType="1"/>
          </p:cNvSpPr>
          <p:nvPr/>
        </p:nvSpPr>
        <p:spPr bwMode="auto">
          <a:xfrm>
            <a:off x="823913" y="2257425"/>
            <a:ext cx="428625" cy="1214438"/>
          </a:xfrm>
          <a:prstGeom prst="line">
            <a:avLst/>
          </a:prstGeom>
          <a:noFill/>
          <a:ln w="12700">
            <a:solidFill>
              <a:srgbClr val="FFFF00"/>
            </a:solidFill>
            <a:round/>
            <a:headEnd type="none" w="sm" len="sm"/>
            <a:tailEnd type="stealth" w="med" len="med"/>
          </a:ln>
          <a:effectLst/>
        </p:spPr>
        <p:txBody>
          <a:bodyPr/>
          <a:lstStyle/>
          <a:p>
            <a:endParaRPr lang="en-GB"/>
          </a:p>
        </p:txBody>
      </p:sp>
      <p:sp>
        <p:nvSpPr>
          <p:cNvPr id="77834" name="Rectangle 10"/>
          <p:cNvSpPr>
            <a:spLocks noChangeArrowheads="1"/>
          </p:cNvSpPr>
          <p:nvPr/>
        </p:nvSpPr>
        <p:spPr bwMode="auto">
          <a:xfrm>
            <a:off x="3746500" y="1689100"/>
            <a:ext cx="736600" cy="584200"/>
          </a:xfrm>
          <a:prstGeom prst="rect">
            <a:avLst/>
          </a:prstGeom>
          <a:noFill/>
          <a:ln w="12700">
            <a:solidFill>
              <a:srgbClr val="FFFF00"/>
            </a:solidFill>
            <a:miter lim="800000"/>
            <a:headEnd/>
            <a:tailEnd/>
          </a:ln>
          <a:effectLst/>
        </p:spPr>
        <p:txBody>
          <a:bodyPr wrap="none" lIns="90488" tIns="44450" rIns="90488" bIns="44450" anchor="ctr"/>
          <a:lstStyle/>
          <a:p>
            <a:pPr eaLnBrk="0" hangingPunct="0">
              <a:spcBef>
                <a:spcPct val="50000"/>
              </a:spcBef>
            </a:pPr>
            <a:endParaRPr lang="en-US" sz="2400">
              <a:latin typeface="Times New Roman" pitchFamily="18" charset="0"/>
            </a:endParaRPr>
          </a:p>
        </p:txBody>
      </p:sp>
      <p:sp>
        <p:nvSpPr>
          <p:cNvPr id="77835" name="Rectangle 11"/>
          <p:cNvSpPr>
            <a:spLocks noChangeArrowheads="1"/>
          </p:cNvSpPr>
          <p:nvPr/>
        </p:nvSpPr>
        <p:spPr bwMode="auto">
          <a:xfrm>
            <a:off x="6946900" y="1689100"/>
            <a:ext cx="736600" cy="584200"/>
          </a:xfrm>
          <a:prstGeom prst="rect">
            <a:avLst/>
          </a:prstGeom>
          <a:noFill/>
          <a:ln w="12700">
            <a:solidFill>
              <a:srgbClr val="FFFF00"/>
            </a:solidFill>
            <a:miter lim="800000"/>
            <a:headEnd/>
            <a:tailEnd/>
          </a:ln>
          <a:effectLst/>
        </p:spPr>
        <p:txBody>
          <a:bodyPr wrap="none" lIns="90488" tIns="44450" rIns="90488" bIns="44450" anchor="ctr"/>
          <a:lstStyle/>
          <a:p>
            <a:pPr eaLnBrk="0" hangingPunct="0">
              <a:spcBef>
                <a:spcPct val="50000"/>
              </a:spcBef>
            </a:pPr>
            <a:endParaRPr lang="en-US" sz="2400">
              <a:latin typeface="Times New Roman" pitchFamily="18" charset="0"/>
            </a:endParaRPr>
          </a:p>
        </p:txBody>
      </p:sp>
      <p:sp>
        <p:nvSpPr>
          <p:cNvPr id="77836" name="Line 12"/>
          <p:cNvSpPr>
            <a:spLocks noChangeShapeType="1"/>
          </p:cNvSpPr>
          <p:nvPr/>
        </p:nvSpPr>
        <p:spPr bwMode="auto">
          <a:xfrm>
            <a:off x="4114800" y="2286000"/>
            <a:ext cx="125413" cy="1244600"/>
          </a:xfrm>
          <a:prstGeom prst="line">
            <a:avLst/>
          </a:prstGeom>
          <a:noFill/>
          <a:ln w="12700">
            <a:solidFill>
              <a:srgbClr val="FFFF00"/>
            </a:solidFill>
            <a:round/>
            <a:headEnd type="none" w="sm" len="sm"/>
            <a:tailEnd type="stealth" w="med" len="med"/>
          </a:ln>
          <a:effectLst/>
        </p:spPr>
        <p:txBody>
          <a:bodyPr/>
          <a:lstStyle/>
          <a:p>
            <a:endParaRPr lang="en-GB"/>
          </a:p>
        </p:txBody>
      </p:sp>
      <p:sp>
        <p:nvSpPr>
          <p:cNvPr id="77837" name="Line 13"/>
          <p:cNvSpPr>
            <a:spLocks noChangeShapeType="1"/>
          </p:cNvSpPr>
          <p:nvPr/>
        </p:nvSpPr>
        <p:spPr bwMode="auto">
          <a:xfrm>
            <a:off x="7239000" y="2286000"/>
            <a:ext cx="3175" cy="1200150"/>
          </a:xfrm>
          <a:prstGeom prst="line">
            <a:avLst/>
          </a:prstGeom>
          <a:noFill/>
          <a:ln w="12700">
            <a:solidFill>
              <a:srgbClr val="FFFF00"/>
            </a:solidFill>
            <a:round/>
            <a:headEnd type="none" w="sm" len="sm"/>
            <a:tailEnd type="stealth" w="med" len="med"/>
          </a:ln>
          <a:effectLst/>
        </p:spPr>
        <p:txBody>
          <a:bodyPr/>
          <a:lstStyle/>
          <a:p>
            <a:endParaRPr lang="en-GB"/>
          </a:p>
        </p:txBody>
      </p:sp>
      <p:pic>
        <p:nvPicPr>
          <p:cNvPr id="77838" name="Picture 14"/>
          <p:cNvPicPr>
            <a:picLocks noChangeArrowheads="1"/>
          </p:cNvPicPr>
          <p:nvPr/>
        </p:nvPicPr>
        <p:blipFill>
          <a:blip r:embed="rId6" cstate="print"/>
          <a:srcRect l="6410" t="68071" r="86011"/>
          <a:stretch>
            <a:fillRect/>
          </a:stretch>
        </p:blipFill>
        <p:spPr bwMode="auto">
          <a:xfrm>
            <a:off x="400050" y="3600450"/>
            <a:ext cx="2400300" cy="2233613"/>
          </a:xfrm>
          <a:prstGeom prst="rect">
            <a:avLst/>
          </a:prstGeom>
          <a:noFill/>
          <a:ln w="12700">
            <a:solidFill>
              <a:srgbClr val="FFFF00"/>
            </a:solidFill>
            <a:miter lim="800000"/>
            <a:headEnd/>
            <a:tailEnd/>
          </a:ln>
          <a:effectLst/>
        </p:spPr>
      </p:pic>
      <p:grpSp>
        <p:nvGrpSpPr>
          <p:cNvPr id="77839" name="Group 15"/>
          <p:cNvGrpSpPr>
            <a:grpSpLocks/>
          </p:cNvGrpSpPr>
          <p:nvPr/>
        </p:nvGrpSpPr>
        <p:grpSpPr bwMode="auto">
          <a:xfrm>
            <a:off x="149225" y="2682875"/>
            <a:ext cx="687388" cy="617538"/>
            <a:chOff x="94" y="1690"/>
            <a:chExt cx="433" cy="389"/>
          </a:xfrm>
        </p:grpSpPr>
        <p:pic>
          <p:nvPicPr>
            <p:cNvPr id="77840" name="Picture 16"/>
            <p:cNvPicPr>
              <a:picLocks noChangeArrowheads="1"/>
            </p:cNvPicPr>
            <p:nvPr/>
          </p:nvPicPr>
          <p:blipFill>
            <a:blip r:embed="rId7" cstate="print"/>
            <a:srcRect l="6410" t="68071" r="86011"/>
            <a:stretch>
              <a:fillRect/>
            </a:stretch>
          </p:blipFill>
          <p:spPr bwMode="auto">
            <a:xfrm>
              <a:off x="94" y="1690"/>
              <a:ext cx="433" cy="389"/>
            </a:xfrm>
            <a:prstGeom prst="rect">
              <a:avLst/>
            </a:prstGeom>
            <a:noFill/>
            <a:ln w="12700">
              <a:solidFill>
                <a:srgbClr val="FFFF00"/>
              </a:solidFill>
              <a:miter lim="800000"/>
              <a:headEnd/>
              <a:tailEnd/>
            </a:ln>
            <a:effectLst/>
          </p:spPr>
        </p:pic>
        <p:sp>
          <p:nvSpPr>
            <p:cNvPr id="77841" name="Freeform 17"/>
            <p:cNvSpPr>
              <a:spLocks/>
            </p:cNvSpPr>
            <p:nvPr/>
          </p:nvSpPr>
          <p:spPr bwMode="auto">
            <a:xfrm>
              <a:off x="130" y="1762"/>
              <a:ext cx="205" cy="112"/>
            </a:xfrm>
            <a:custGeom>
              <a:avLst/>
              <a:gdLst/>
              <a:ahLst/>
              <a:cxnLst>
                <a:cxn ang="0">
                  <a:pos x="72" y="24"/>
                </a:cxn>
                <a:cxn ang="0">
                  <a:pos x="61" y="23"/>
                </a:cxn>
                <a:cxn ang="0">
                  <a:pos x="52" y="22"/>
                </a:cxn>
                <a:cxn ang="0">
                  <a:pos x="42" y="25"/>
                </a:cxn>
                <a:cxn ang="0">
                  <a:pos x="33" y="29"/>
                </a:cxn>
                <a:cxn ang="0">
                  <a:pos x="23" y="35"/>
                </a:cxn>
                <a:cxn ang="0">
                  <a:pos x="13" y="42"/>
                </a:cxn>
                <a:cxn ang="0">
                  <a:pos x="5" y="49"/>
                </a:cxn>
                <a:cxn ang="0">
                  <a:pos x="0" y="59"/>
                </a:cxn>
                <a:cxn ang="0">
                  <a:pos x="0" y="68"/>
                </a:cxn>
                <a:cxn ang="0">
                  <a:pos x="3" y="77"/>
                </a:cxn>
                <a:cxn ang="0">
                  <a:pos x="7" y="86"/>
                </a:cxn>
                <a:cxn ang="0">
                  <a:pos x="11" y="95"/>
                </a:cxn>
                <a:cxn ang="0">
                  <a:pos x="19" y="104"/>
                </a:cxn>
                <a:cxn ang="0">
                  <a:pos x="28" y="109"/>
                </a:cxn>
                <a:cxn ang="0">
                  <a:pos x="38" y="111"/>
                </a:cxn>
                <a:cxn ang="0">
                  <a:pos x="49" y="111"/>
                </a:cxn>
                <a:cxn ang="0">
                  <a:pos x="58" y="111"/>
                </a:cxn>
                <a:cxn ang="0">
                  <a:pos x="69" y="111"/>
                </a:cxn>
                <a:cxn ang="0">
                  <a:pos x="80" y="111"/>
                </a:cxn>
                <a:cxn ang="0">
                  <a:pos x="89" y="111"/>
                </a:cxn>
                <a:cxn ang="0">
                  <a:pos x="100" y="109"/>
                </a:cxn>
                <a:cxn ang="0">
                  <a:pos x="110" y="109"/>
                </a:cxn>
                <a:cxn ang="0">
                  <a:pos x="123" y="106"/>
                </a:cxn>
                <a:cxn ang="0">
                  <a:pos x="132" y="101"/>
                </a:cxn>
                <a:cxn ang="0">
                  <a:pos x="142" y="97"/>
                </a:cxn>
                <a:cxn ang="0">
                  <a:pos x="151" y="91"/>
                </a:cxn>
                <a:cxn ang="0">
                  <a:pos x="161" y="86"/>
                </a:cxn>
                <a:cxn ang="0">
                  <a:pos x="170" y="83"/>
                </a:cxn>
                <a:cxn ang="0">
                  <a:pos x="180" y="79"/>
                </a:cxn>
                <a:cxn ang="0">
                  <a:pos x="189" y="73"/>
                </a:cxn>
                <a:cxn ang="0">
                  <a:pos x="193" y="64"/>
                </a:cxn>
                <a:cxn ang="0">
                  <a:pos x="204" y="51"/>
                </a:cxn>
                <a:cxn ang="0">
                  <a:pos x="201" y="42"/>
                </a:cxn>
                <a:cxn ang="0">
                  <a:pos x="196" y="33"/>
                </a:cxn>
                <a:cxn ang="0">
                  <a:pos x="189" y="24"/>
                </a:cxn>
                <a:cxn ang="0">
                  <a:pos x="180" y="17"/>
                </a:cxn>
                <a:cxn ang="0">
                  <a:pos x="170" y="12"/>
                </a:cxn>
                <a:cxn ang="0">
                  <a:pos x="161" y="8"/>
                </a:cxn>
                <a:cxn ang="0">
                  <a:pos x="151" y="6"/>
                </a:cxn>
                <a:cxn ang="0">
                  <a:pos x="142" y="3"/>
                </a:cxn>
                <a:cxn ang="0">
                  <a:pos x="132" y="0"/>
                </a:cxn>
                <a:cxn ang="0">
                  <a:pos x="122" y="0"/>
                </a:cxn>
                <a:cxn ang="0">
                  <a:pos x="114" y="5"/>
                </a:cxn>
                <a:cxn ang="0">
                  <a:pos x="113" y="14"/>
                </a:cxn>
                <a:cxn ang="0">
                  <a:pos x="119" y="23"/>
                </a:cxn>
                <a:cxn ang="0">
                  <a:pos x="119" y="32"/>
                </a:cxn>
                <a:cxn ang="0">
                  <a:pos x="111" y="37"/>
                </a:cxn>
                <a:cxn ang="0">
                  <a:pos x="101" y="36"/>
                </a:cxn>
                <a:cxn ang="0">
                  <a:pos x="91" y="33"/>
                </a:cxn>
                <a:cxn ang="0">
                  <a:pos x="81" y="30"/>
                </a:cxn>
                <a:cxn ang="0">
                  <a:pos x="70" y="25"/>
                </a:cxn>
                <a:cxn ang="0">
                  <a:pos x="68" y="30"/>
                </a:cxn>
              </a:cxnLst>
              <a:rect l="0" t="0" r="r" b="b"/>
              <a:pathLst>
                <a:path w="205" h="112">
                  <a:moveTo>
                    <a:pt x="81" y="30"/>
                  </a:moveTo>
                  <a:lnTo>
                    <a:pt x="75" y="24"/>
                  </a:lnTo>
                  <a:lnTo>
                    <a:pt x="72" y="24"/>
                  </a:lnTo>
                  <a:lnTo>
                    <a:pt x="69" y="24"/>
                  </a:lnTo>
                  <a:lnTo>
                    <a:pt x="65" y="23"/>
                  </a:lnTo>
                  <a:lnTo>
                    <a:pt x="61" y="23"/>
                  </a:lnTo>
                  <a:lnTo>
                    <a:pt x="58" y="21"/>
                  </a:lnTo>
                  <a:lnTo>
                    <a:pt x="55" y="21"/>
                  </a:lnTo>
                  <a:lnTo>
                    <a:pt x="52" y="22"/>
                  </a:lnTo>
                  <a:lnTo>
                    <a:pt x="49" y="23"/>
                  </a:lnTo>
                  <a:lnTo>
                    <a:pt x="45" y="23"/>
                  </a:lnTo>
                  <a:lnTo>
                    <a:pt x="42" y="25"/>
                  </a:lnTo>
                  <a:lnTo>
                    <a:pt x="39" y="26"/>
                  </a:lnTo>
                  <a:lnTo>
                    <a:pt x="36" y="27"/>
                  </a:lnTo>
                  <a:lnTo>
                    <a:pt x="33" y="29"/>
                  </a:lnTo>
                  <a:lnTo>
                    <a:pt x="29" y="31"/>
                  </a:lnTo>
                  <a:lnTo>
                    <a:pt x="26" y="34"/>
                  </a:lnTo>
                  <a:lnTo>
                    <a:pt x="23" y="35"/>
                  </a:lnTo>
                  <a:lnTo>
                    <a:pt x="20" y="38"/>
                  </a:lnTo>
                  <a:lnTo>
                    <a:pt x="17" y="40"/>
                  </a:lnTo>
                  <a:lnTo>
                    <a:pt x="13" y="42"/>
                  </a:lnTo>
                  <a:lnTo>
                    <a:pt x="10" y="44"/>
                  </a:lnTo>
                  <a:lnTo>
                    <a:pt x="7" y="46"/>
                  </a:lnTo>
                  <a:lnTo>
                    <a:pt x="5" y="49"/>
                  </a:lnTo>
                  <a:lnTo>
                    <a:pt x="3" y="52"/>
                  </a:lnTo>
                  <a:lnTo>
                    <a:pt x="1" y="55"/>
                  </a:lnTo>
                  <a:lnTo>
                    <a:pt x="0" y="59"/>
                  </a:lnTo>
                  <a:lnTo>
                    <a:pt x="0" y="62"/>
                  </a:lnTo>
                  <a:lnTo>
                    <a:pt x="0" y="65"/>
                  </a:lnTo>
                  <a:lnTo>
                    <a:pt x="0" y="68"/>
                  </a:lnTo>
                  <a:lnTo>
                    <a:pt x="1" y="71"/>
                  </a:lnTo>
                  <a:lnTo>
                    <a:pt x="2" y="74"/>
                  </a:lnTo>
                  <a:lnTo>
                    <a:pt x="3" y="77"/>
                  </a:lnTo>
                  <a:lnTo>
                    <a:pt x="4" y="80"/>
                  </a:lnTo>
                  <a:lnTo>
                    <a:pt x="6" y="83"/>
                  </a:lnTo>
                  <a:lnTo>
                    <a:pt x="7" y="86"/>
                  </a:lnTo>
                  <a:lnTo>
                    <a:pt x="8" y="89"/>
                  </a:lnTo>
                  <a:lnTo>
                    <a:pt x="9" y="92"/>
                  </a:lnTo>
                  <a:lnTo>
                    <a:pt x="11" y="95"/>
                  </a:lnTo>
                  <a:lnTo>
                    <a:pt x="13" y="98"/>
                  </a:lnTo>
                  <a:lnTo>
                    <a:pt x="17" y="101"/>
                  </a:lnTo>
                  <a:lnTo>
                    <a:pt x="19" y="104"/>
                  </a:lnTo>
                  <a:lnTo>
                    <a:pt x="22" y="106"/>
                  </a:lnTo>
                  <a:lnTo>
                    <a:pt x="25" y="108"/>
                  </a:lnTo>
                  <a:lnTo>
                    <a:pt x="28" y="109"/>
                  </a:lnTo>
                  <a:lnTo>
                    <a:pt x="32" y="111"/>
                  </a:lnTo>
                  <a:lnTo>
                    <a:pt x="35" y="111"/>
                  </a:lnTo>
                  <a:lnTo>
                    <a:pt x="38" y="111"/>
                  </a:lnTo>
                  <a:lnTo>
                    <a:pt x="41" y="111"/>
                  </a:lnTo>
                  <a:lnTo>
                    <a:pt x="45" y="111"/>
                  </a:lnTo>
                  <a:lnTo>
                    <a:pt x="49" y="111"/>
                  </a:lnTo>
                  <a:lnTo>
                    <a:pt x="52" y="111"/>
                  </a:lnTo>
                  <a:lnTo>
                    <a:pt x="55" y="109"/>
                  </a:lnTo>
                  <a:lnTo>
                    <a:pt x="58" y="111"/>
                  </a:lnTo>
                  <a:lnTo>
                    <a:pt x="61" y="111"/>
                  </a:lnTo>
                  <a:lnTo>
                    <a:pt x="65" y="111"/>
                  </a:lnTo>
                  <a:lnTo>
                    <a:pt x="69" y="111"/>
                  </a:lnTo>
                  <a:lnTo>
                    <a:pt x="72" y="111"/>
                  </a:lnTo>
                  <a:lnTo>
                    <a:pt x="76" y="111"/>
                  </a:lnTo>
                  <a:lnTo>
                    <a:pt x="80" y="111"/>
                  </a:lnTo>
                  <a:lnTo>
                    <a:pt x="83" y="111"/>
                  </a:lnTo>
                  <a:lnTo>
                    <a:pt x="86" y="111"/>
                  </a:lnTo>
                  <a:lnTo>
                    <a:pt x="89" y="111"/>
                  </a:lnTo>
                  <a:lnTo>
                    <a:pt x="92" y="111"/>
                  </a:lnTo>
                  <a:lnTo>
                    <a:pt x="97" y="111"/>
                  </a:lnTo>
                  <a:lnTo>
                    <a:pt x="100" y="109"/>
                  </a:lnTo>
                  <a:lnTo>
                    <a:pt x="103" y="109"/>
                  </a:lnTo>
                  <a:lnTo>
                    <a:pt x="106" y="109"/>
                  </a:lnTo>
                  <a:lnTo>
                    <a:pt x="110" y="109"/>
                  </a:lnTo>
                  <a:lnTo>
                    <a:pt x="114" y="107"/>
                  </a:lnTo>
                  <a:lnTo>
                    <a:pt x="120" y="107"/>
                  </a:lnTo>
                  <a:lnTo>
                    <a:pt x="123" y="106"/>
                  </a:lnTo>
                  <a:lnTo>
                    <a:pt x="127" y="105"/>
                  </a:lnTo>
                  <a:lnTo>
                    <a:pt x="129" y="102"/>
                  </a:lnTo>
                  <a:lnTo>
                    <a:pt x="132" y="101"/>
                  </a:lnTo>
                  <a:lnTo>
                    <a:pt x="135" y="100"/>
                  </a:lnTo>
                  <a:lnTo>
                    <a:pt x="138" y="99"/>
                  </a:lnTo>
                  <a:lnTo>
                    <a:pt x="142" y="97"/>
                  </a:lnTo>
                  <a:lnTo>
                    <a:pt x="145" y="95"/>
                  </a:lnTo>
                  <a:lnTo>
                    <a:pt x="148" y="93"/>
                  </a:lnTo>
                  <a:lnTo>
                    <a:pt x="151" y="91"/>
                  </a:lnTo>
                  <a:lnTo>
                    <a:pt x="154" y="89"/>
                  </a:lnTo>
                  <a:lnTo>
                    <a:pt x="158" y="88"/>
                  </a:lnTo>
                  <a:lnTo>
                    <a:pt x="161" y="86"/>
                  </a:lnTo>
                  <a:lnTo>
                    <a:pt x="164" y="86"/>
                  </a:lnTo>
                  <a:lnTo>
                    <a:pt x="167" y="84"/>
                  </a:lnTo>
                  <a:lnTo>
                    <a:pt x="170" y="83"/>
                  </a:lnTo>
                  <a:lnTo>
                    <a:pt x="174" y="82"/>
                  </a:lnTo>
                  <a:lnTo>
                    <a:pt x="177" y="81"/>
                  </a:lnTo>
                  <a:lnTo>
                    <a:pt x="180" y="79"/>
                  </a:lnTo>
                  <a:lnTo>
                    <a:pt x="183" y="78"/>
                  </a:lnTo>
                  <a:lnTo>
                    <a:pt x="185" y="75"/>
                  </a:lnTo>
                  <a:lnTo>
                    <a:pt x="189" y="73"/>
                  </a:lnTo>
                  <a:lnTo>
                    <a:pt x="190" y="70"/>
                  </a:lnTo>
                  <a:lnTo>
                    <a:pt x="192" y="67"/>
                  </a:lnTo>
                  <a:lnTo>
                    <a:pt x="193" y="64"/>
                  </a:lnTo>
                  <a:lnTo>
                    <a:pt x="194" y="61"/>
                  </a:lnTo>
                  <a:lnTo>
                    <a:pt x="200" y="55"/>
                  </a:lnTo>
                  <a:lnTo>
                    <a:pt x="204" y="51"/>
                  </a:lnTo>
                  <a:lnTo>
                    <a:pt x="204" y="48"/>
                  </a:lnTo>
                  <a:lnTo>
                    <a:pt x="202" y="45"/>
                  </a:lnTo>
                  <a:lnTo>
                    <a:pt x="201" y="42"/>
                  </a:lnTo>
                  <a:lnTo>
                    <a:pt x="200" y="39"/>
                  </a:lnTo>
                  <a:lnTo>
                    <a:pt x="198" y="36"/>
                  </a:lnTo>
                  <a:lnTo>
                    <a:pt x="196" y="33"/>
                  </a:lnTo>
                  <a:lnTo>
                    <a:pt x="193" y="30"/>
                  </a:lnTo>
                  <a:lnTo>
                    <a:pt x="190" y="27"/>
                  </a:lnTo>
                  <a:lnTo>
                    <a:pt x="189" y="24"/>
                  </a:lnTo>
                  <a:lnTo>
                    <a:pt x="185" y="22"/>
                  </a:lnTo>
                  <a:lnTo>
                    <a:pt x="183" y="19"/>
                  </a:lnTo>
                  <a:lnTo>
                    <a:pt x="180" y="17"/>
                  </a:lnTo>
                  <a:lnTo>
                    <a:pt x="177" y="15"/>
                  </a:lnTo>
                  <a:lnTo>
                    <a:pt x="174" y="13"/>
                  </a:lnTo>
                  <a:lnTo>
                    <a:pt x="170" y="12"/>
                  </a:lnTo>
                  <a:lnTo>
                    <a:pt x="167" y="10"/>
                  </a:lnTo>
                  <a:lnTo>
                    <a:pt x="164" y="9"/>
                  </a:lnTo>
                  <a:lnTo>
                    <a:pt x="161" y="8"/>
                  </a:lnTo>
                  <a:lnTo>
                    <a:pt x="158" y="7"/>
                  </a:lnTo>
                  <a:lnTo>
                    <a:pt x="154" y="6"/>
                  </a:lnTo>
                  <a:lnTo>
                    <a:pt x="151" y="6"/>
                  </a:lnTo>
                  <a:lnTo>
                    <a:pt x="148" y="4"/>
                  </a:lnTo>
                  <a:lnTo>
                    <a:pt x="145" y="3"/>
                  </a:lnTo>
                  <a:lnTo>
                    <a:pt x="142" y="3"/>
                  </a:lnTo>
                  <a:lnTo>
                    <a:pt x="138" y="2"/>
                  </a:lnTo>
                  <a:lnTo>
                    <a:pt x="135" y="1"/>
                  </a:lnTo>
                  <a:lnTo>
                    <a:pt x="132" y="0"/>
                  </a:lnTo>
                  <a:lnTo>
                    <a:pt x="129" y="0"/>
                  </a:lnTo>
                  <a:lnTo>
                    <a:pt x="126" y="0"/>
                  </a:lnTo>
                  <a:lnTo>
                    <a:pt x="122" y="0"/>
                  </a:lnTo>
                  <a:lnTo>
                    <a:pt x="119" y="1"/>
                  </a:lnTo>
                  <a:lnTo>
                    <a:pt x="116" y="2"/>
                  </a:lnTo>
                  <a:lnTo>
                    <a:pt x="114" y="5"/>
                  </a:lnTo>
                  <a:lnTo>
                    <a:pt x="114" y="8"/>
                  </a:lnTo>
                  <a:lnTo>
                    <a:pt x="113" y="11"/>
                  </a:lnTo>
                  <a:lnTo>
                    <a:pt x="113" y="14"/>
                  </a:lnTo>
                  <a:lnTo>
                    <a:pt x="115" y="17"/>
                  </a:lnTo>
                  <a:lnTo>
                    <a:pt x="117" y="20"/>
                  </a:lnTo>
                  <a:lnTo>
                    <a:pt x="119" y="23"/>
                  </a:lnTo>
                  <a:lnTo>
                    <a:pt x="119" y="26"/>
                  </a:lnTo>
                  <a:lnTo>
                    <a:pt x="119" y="29"/>
                  </a:lnTo>
                  <a:lnTo>
                    <a:pt x="119" y="32"/>
                  </a:lnTo>
                  <a:lnTo>
                    <a:pt x="118" y="38"/>
                  </a:lnTo>
                  <a:lnTo>
                    <a:pt x="114" y="36"/>
                  </a:lnTo>
                  <a:lnTo>
                    <a:pt x="111" y="37"/>
                  </a:lnTo>
                  <a:lnTo>
                    <a:pt x="107" y="37"/>
                  </a:lnTo>
                  <a:lnTo>
                    <a:pt x="104" y="37"/>
                  </a:lnTo>
                  <a:lnTo>
                    <a:pt x="101" y="36"/>
                  </a:lnTo>
                  <a:lnTo>
                    <a:pt x="98" y="36"/>
                  </a:lnTo>
                  <a:lnTo>
                    <a:pt x="95" y="34"/>
                  </a:lnTo>
                  <a:lnTo>
                    <a:pt x="91" y="33"/>
                  </a:lnTo>
                  <a:lnTo>
                    <a:pt x="88" y="32"/>
                  </a:lnTo>
                  <a:lnTo>
                    <a:pt x="85" y="31"/>
                  </a:lnTo>
                  <a:lnTo>
                    <a:pt x="81" y="30"/>
                  </a:lnTo>
                  <a:lnTo>
                    <a:pt x="76" y="27"/>
                  </a:lnTo>
                  <a:lnTo>
                    <a:pt x="73" y="26"/>
                  </a:lnTo>
                  <a:lnTo>
                    <a:pt x="70" y="25"/>
                  </a:lnTo>
                  <a:lnTo>
                    <a:pt x="68" y="30"/>
                  </a:lnTo>
                  <a:lnTo>
                    <a:pt x="74" y="24"/>
                  </a:lnTo>
                  <a:lnTo>
                    <a:pt x="68" y="30"/>
                  </a:lnTo>
                  <a:lnTo>
                    <a:pt x="74" y="24"/>
                  </a:lnTo>
                </a:path>
              </a:pathLst>
            </a:custGeom>
            <a:solidFill>
              <a:srgbClr val="FFFF00"/>
            </a:solidFill>
            <a:ln w="12700" cap="rnd" cmpd="sng">
              <a:solidFill>
                <a:srgbClr val="FFFF00"/>
              </a:solidFill>
              <a:prstDash val="solid"/>
              <a:round/>
              <a:headEnd type="none" w="sm" len="sm"/>
              <a:tailEnd type="none" w="sm" len="sm"/>
            </a:ln>
            <a:effectLst/>
          </p:spPr>
          <p:txBody>
            <a:bodyPr/>
            <a:lstStyle/>
            <a:p>
              <a:endParaRPr lang="en-GB"/>
            </a:p>
          </p:txBody>
        </p:sp>
      </p:grpSp>
      <p:sp>
        <p:nvSpPr>
          <p:cNvPr id="77842" name="Rectangle 18"/>
          <p:cNvSpPr>
            <a:spLocks noChangeArrowheads="1"/>
          </p:cNvSpPr>
          <p:nvPr/>
        </p:nvSpPr>
        <p:spPr bwMode="auto">
          <a:xfrm>
            <a:off x="217488" y="2819400"/>
            <a:ext cx="184150" cy="457200"/>
          </a:xfrm>
          <a:prstGeom prst="rect">
            <a:avLst/>
          </a:prstGeom>
          <a:noFill/>
          <a:ln w="9525">
            <a:noFill/>
            <a:miter lim="800000"/>
            <a:headEnd/>
            <a:tailEnd/>
          </a:ln>
          <a:effectLst/>
        </p:spPr>
        <p:txBody>
          <a:bodyPr lIns="92075" tIns="46038" rIns="92075" bIns="46038">
            <a:spAutoFit/>
          </a:bodyPr>
          <a:lstStyle/>
          <a:p>
            <a:pPr defTabSz="762000" eaLnBrk="0" hangingPunct="0">
              <a:spcBef>
                <a:spcPct val="50000"/>
              </a:spcBef>
            </a:pPr>
            <a:r>
              <a:rPr lang="en-GB" sz="2400">
                <a:latin typeface="Times New Roman" pitchFamily="18" charset="0"/>
              </a:rPr>
              <a:t>H</a:t>
            </a:r>
          </a:p>
        </p:txBody>
      </p:sp>
      <p:sp>
        <p:nvSpPr>
          <p:cNvPr id="77843" name="Rectangle 19"/>
          <p:cNvSpPr>
            <a:spLocks noChangeArrowheads="1"/>
          </p:cNvSpPr>
          <p:nvPr/>
        </p:nvSpPr>
        <p:spPr bwMode="auto">
          <a:xfrm>
            <a:off x="990600" y="6400800"/>
            <a:ext cx="4016375" cy="457200"/>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sz="2400">
                <a:solidFill>
                  <a:srgbClr val="FFFF00"/>
                </a:solidFill>
                <a:latin typeface="Times New Roman" pitchFamily="18" charset="0"/>
              </a:rPr>
              <a:t>Serial coronal MRI of mild AD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rrowheads="1"/>
          </p:cNvPicPr>
          <p:nvPr/>
        </p:nvPicPr>
        <p:blipFill>
          <a:blip r:embed="rId3" cstate="print"/>
          <a:srcRect/>
          <a:stretch>
            <a:fillRect/>
          </a:stretch>
        </p:blipFill>
        <p:spPr bwMode="auto">
          <a:xfrm>
            <a:off x="2317750" y="1177925"/>
            <a:ext cx="1851025" cy="1851025"/>
          </a:xfrm>
          <a:prstGeom prst="rect">
            <a:avLst/>
          </a:prstGeom>
          <a:noFill/>
          <a:ln w="9525">
            <a:noFill/>
            <a:miter lim="800000"/>
            <a:headEnd/>
            <a:tailEnd/>
          </a:ln>
          <a:effectLst/>
        </p:spPr>
      </p:pic>
      <p:pic>
        <p:nvPicPr>
          <p:cNvPr id="79875" name="Picture 3"/>
          <p:cNvPicPr>
            <a:picLocks noChangeArrowheads="1"/>
          </p:cNvPicPr>
          <p:nvPr/>
        </p:nvPicPr>
        <p:blipFill>
          <a:blip r:embed="rId4" cstate="print"/>
          <a:srcRect/>
          <a:stretch>
            <a:fillRect/>
          </a:stretch>
        </p:blipFill>
        <p:spPr bwMode="auto">
          <a:xfrm>
            <a:off x="4967288" y="1176338"/>
            <a:ext cx="1849437" cy="1849437"/>
          </a:xfrm>
          <a:prstGeom prst="rect">
            <a:avLst/>
          </a:prstGeom>
          <a:noFill/>
          <a:ln w="9525">
            <a:noFill/>
            <a:miter lim="800000"/>
            <a:headEnd/>
            <a:tailEnd/>
          </a:ln>
          <a:effectLst/>
        </p:spPr>
      </p:pic>
      <p:pic>
        <p:nvPicPr>
          <p:cNvPr id="79876" name="Picture 4"/>
          <p:cNvPicPr>
            <a:picLocks noChangeArrowheads="1"/>
          </p:cNvPicPr>
          <p:nvPr/>
        </p:nvPicPr>
        <p:blipFill>
          <a:blip r:embed="rId5" cstate="print"/>
          <a:srcRect/>
          <a:stretch>
            <a:fillRect/>
          </a:stretch>
        </p:blipFill>
        <p:spPr bwMode="auto">
          <a:xfrm>
            <a:off x="3646488" y="3825875"/>
            <a:ext cx="1849437" cy="1849438"/>
          </a:xfrm>
          <a:prstGeom prst="rect">
            <a:avLst/>
          </a:prstGeom>
          <a:noFill/>
          <a:ln w="9525">
            <a:noFill/>
            <a:miter lim="800000"/>
            <a:headEnd/>
            <a:tailEnd/>
          </a:ln>
          <a:effectLst/>
        </p:spPr>
      </p:pic>
      <p:sp>
        <p:nvSpPr>
          <p:cNvPr id="79877" name="Line 5"/>
          <p:cNvSpPr>
            <a:spLocks noChangeShapeType="1"/>
          </p:cNvSpPr>
          <p:nvPr/>
        </p:nvSpPr>
        <p:spPr bwMode="auto">
          <a:xfrm>
            <a:off x="3055938" y="3060700"/>
            <a:ext cx="1490662" cy="381000"/>
          </a:xfrm>
          <a:prstGeom prst="line">
            <a:avLst/>
          </a:prstGeom>
          <a:noFill/>
          <a:ln w="25400">
            <a:solidFill>
              <a:schemeClr val="tx1"/>
            </a:solidFill>
            <a:round/>
            <a:headEnd type="none" w="sm" len="sm"/>
            <a:tailEnd type="stealth" w="med" len="lg"/>
          </a:ln>
          <a:effectLst/>
        </p:spPr>
        <p:txBody>
          <a:bodyPr/>
          <a:lstStyle/>
          <a:p>
            <a:endParaRPr lang="en-GB"/>
          </a:p>
        </p:txBody>
      </p:sp>
      <p:sp>
        <p:nvSpPr>
          <p:cNvPr id="79878" name="Line 6"/>
          <p:cNvSpPr>
            <a:spLocks noChangeShapeType="1"/>
          </p:cNvSpPr>
          <p:nvPr/>
        </p:nvSpPr>
        <p:spPr bwMode="auto">
          <a:xfrm flipH="1">
            <a:off x="4584700" y="3108325"/>
            <a:ext cx="1498600" cy="333375"/>
          </a:xfrm>
          <a:prstGeom prst="line">
            <a:avLst/>
          </a:prstGeom>
          <a:noFill/>
          <a:ln w="25400">
            <a:solidFill>
              <a:schemeClr val="tx1"/>
            </a:solidFill>
            <a:round/>
            <a:headEnd type="none" w="sm" len="sm"/>
            <a:tailEnd type="stealth" w="med" len="lg"/>
          </a:ln>
          <a:effectLst/>
        </p:spPr>
        <p:txBody>
          <a:bodyPr/>
          <a:lstStyle/>
          <a:p>
            <a:endParaRPr lang="en-GB"/>
          </a:p>
        </p:txBody>
      </p:sp>
      <p:sp>
        <p:nvSpPr>
          <p:cNvPr id="79879" name="Line 7"/>
          <p:cNvSpPr>
            <a:spLocks noChangeShapeType="1"/>
          </p:cNvSpPr>
          <p:nvPr/>
        </p:nvSpPr>
        <p:spPr bwMode="auto">
          <a:xfrm>
            <a:off x="4572000" y="3467100"/>
            <a:ext cx="0" cy="457200"/>
          </a:xfrm>
          <a:prstGeom prst="line">
            <a:avLst/>
          </a:prstGeom>
          <a:noFill/>
          <a:ln w="25400">
            <a:solidFill>
              <a:schemeClr val="tx1"/>
            </a:solidFill>
            <a:round/>
            <a:headEnd type="none" w="sm" len="sm"/>
            <a:tailEnd type="stealth" w="med" len="lg"/>
          </a:ln>
          <a:effectLst/>
        </p:spPr>
        <p:txBody>
          <a:bodyPr/>
          <a:lstStyle/>
          <a:p>
            <a:endParaRPr lang="en-GB"/>
          </a:p>
        </p:txBody>
      </p:sp>
      <p:sp>
        <p:nvSpPr>
          <p:cNvPr id="79880" name="Rectangle 8"/>
          <p:cNvSpPr>
            <a:spLocks noChangeArrowheads="1"/>
          </p:cNvSpPr>
          <p:nvPr/>
        </p:nvSpPr>
        <p:spPr bwMode="auto">
          <a:xfrm>
            <a:off x="152400" y="5684838"/>
            <a:ext cx="8763000" cy="427037"/>
          </a:xfrm>
          <a:prstGeom prst="rect">
            <a:avLst/>
          </a:prstGeom>
          <a:noFill/>
          <a:ln w="9525">
            <a:noFill/>
            <a:miter lim="800000"/>
            <a:headEnd/>
            <a:tailEnd/>
          </a:ln>
          <a:effectLst/>
        </p:spPr>
        <p:txBody>
          <a:bodyPr lIns="92075" tIns="46038" rIns="92075" bIns="46038">
            <a:spAutoFit/>
          </a:bodyPr>
          <a:lstStyle/>
          <a:p>
            <a:pPr algn="ctr" defTabSz="762000" eaLnBrk="0" hangingPunct="0"/>
            <a:r>
              <a:rPr lang="en-GB" sz="2200">
                <a:latin typeface="Times New Roman" pitchFamily="18" charset="0"/>
              </a:rPr>
              <a:t>Complex brain structure</a:t>
            </a:r>
          </a:p>
        </p:txBody>
      </p:sp>
      <p:sp>
        <p:nvSpPr>
          <p:cNvPr id="79881" name="Rectangle 9"/>
          <p:cNvSpPr>
            <a:spLocks noChangeArrowheads="1"/>
          </p:cNvSpPr>
          <p:nvPr/>
        </p:nvSpPr>
        <p:spPr bwMode="auto">
          <a:xfrm>
            <a:off x="3352800" y="290513"/>
            <a:ext cx="2328863" cy="579437"/>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3200" b="1">
                <a:solidFill>
                  <a:schemeClr val="bg1"/>
                </a:solidFill>
                <a:latin typeface="Times New Roman" pitchFamily="18" charset="0"/>
              </a:rPr>
              <a:t>Registration</a:t>
            </a:r>
          </a:p>
        </p:txBody>
      </p:sp>
      <p:sp>
        <p:nvSpPr>
          <p:cNvPr id="79882" name="Rectangle 10"/>
          <p:cNvSpPr>
            <a:spLocks noChangeArrowheads="1"/>
          </p:cNvSpPr>
          <p:nvPr/>
        </p:nvSpPr>
        <p:spPr bwMode="auto">
          <a:xfrm>
            <a:off x="1524000" y="2590800"/>
            <a:ext cx="1600200" cy="396875"/>
          </a:xfrm>
          <a:prstGeom prst="rect">
            <a:avLst/>
          </a:prstGeom>
          <a:noFill/>
          <a:ln w="9525">
            <a:noFill/>
            <a:miter lim="800000"/>
            <a:headEnd/>
            <a:tailEnd/>
          </a:ln>
          <a:effectLst/>
        </p:spPr>
        <p:txBody>
          <a:bodyPr lIns="92075" tIns="46038" rIns="92075" bIns="46038">
            <a:spAutoFit/>
          </a:bodyPr>
          <a:lstStyle/>
          <a:p>
            <a:pPr defTabSz="762000" eaLnBrk="0" hangingPunct="0">
              <a:spcBef>
                <a:spcPct val="50000"/>
              </a:spcBef>
            </a:pPr>
            <a:r>
              <a:rPr lang="en-GB" sz="2000">
                <a:latin typeface="Times New Roman" pitchFamily="18" charset="0"/>
              </a:rPr>
              <a:t>Scan 1</a:t>
            </a:r>
          </a:p>
        </p:txBody>
      </p:sp>
      <p:sp>
        <p:nvSpPr>
          <p:cNvPr id="79883" name="Rectangle 11"/>
          <p:cNvSpPr>
            <a:spLocks noChangeArrowheads="1"/>
          </p:cNvSpPr>
          <p:nvPr/>
        </p:nvSpPr>
        <p:spPr bwMode="auto">
          <a:xfrm>
            <a:off x="6804025" y="2590800"/>
            <a:ext cx="1501775" cy="396875"/>
          </a:xfrm>
          <a:prstGeom prst="rect">
            <a:avLst/>
          </a:prstGeom>
          <a:noFill/>
          <a:ln w="9525">
            <a:noFill/>
            <a:miter lim="800000"/>
            <a:headEnd/>
            <a:tailEnd/>
          </a:ln>
          <a:effectLst/>
        </p:spPr>
        <p:txBody>
          <a:bodyPr lIns="92075" tIns="46038" rIns="92075" bIns="46038">
            <a:spAutoFit/>
          </a:bodyPr>
          <a:lstStyle/>
          <a:p>
            <a:pPr defTabSz="762000" eaLnBrk="0" hangingPunct="0">
              <a:spcBef>
                <a:spcPct val="50000"/>
              </a:spcBef>
            </a:pPr>
            <a:r>
              <a:rPr lang="en-GB" sz="2000">
                <a:latin typeface="Times New Roman" pitchFamily="18" charset="0"/>
              </a:rPr>
              <a:t>Scan 2</a:t>
            </a:r>
          </a:p>
        </p:txBody>
      </p:sp>
      <p:sp>
        <p:nvSpPr>
          <p:cNvPr id="79884" name="Text Box 12"/>
          <p:cNvSpPr txBox="1">
            <a:spLocks noChangeArrowheads="1"/>
          </p:cNvSpPr>
          <p:nvPr/>
        </p:nvSpPr>
        <p:spPr bwMode="auto">
          <a:xfrm>
            <a:off x="6227763" y="5876925"/>
            <a:ext cx="1800225" cy="304800"/>
          </a:xfrm>
          <a:prstGeom prst="rect">
            <a:avLst/>
          </a:prstGeom>
          <a:noFill/>
          <a:ln w="9525">
            <a:noFill/>
            <a:miter lim="800000"/>
            <a:headEnd/>
            <a:tailEnd/>
          </a:ln>
          <a:effectLst/>
        </p:spPr>
        <p:txBody>
          <a:bodyPr>
            <a:spAutoFit/>
          </a:bodyPr>
          <a:lstStyle/>
          <a:p>
            <a:pPr>
              <a:spcBef>
                <a:spcPct val="50000"/>
              </a:spcBef>
            </a:pPr>
            <a:r>
              <a:rPr lang="en-GB" sz="1400">
                <a:latin typeface="Times New Roman" pitchFamily="18" charset="0"/>
              </a:rPr>
              <a:t>Nick Fox  - IoN, UCL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rrowheads="1"/>
          </p:cNvPicPr>
          <p:nvPr/>
        </p:nvPicPr>
        <p:blipFill>
          <a:blip r:embed="rId3" cstate="print"/>
          <a:srcRect/>
          <a:stretch>
            <a:fillRect/>
          </a:stretch>
        </p:blipFill>
        <p:spPr bwMode="auto">
          <a:xfrm>
            <a:off x="900113" y="188913"/>
            <a:ext cx="7343775" cy="5942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2"/>
          <p:cNvSpPr>
            <a:spLocks noChangeShapeType="1"/>
          </p:cNvSpPr>
          <p:nvPr/>
        </p:nvSpPr>
        <p:spPr bwMode="auto">
          <a:xfrm>
            <a:off x="1919288" y="1641475"/>
            <a:ext cx="0" cy="3719513"/>
          </a:xfrm>
          <a:prstGeom prst="line">
            <a:avLst/>
          </a:prstGeom>
          <a:noFill/>
          <a:ln w="12700">
            <a:solidFill>
              <a:schemeClr val="tx1"/>
            </a:solidFill>
            <a:round/>
            <a:headEnd type="none" w="sm" len="sm"/>
            <a:tailEnd type="none" w="sm" len="sm"/>
          </a:ln>
          <a:effectLst/>
        </p:spPr>
        <p:txBody>
          <a:bodyPr/>
          <a:lstStyle/>
          <a:p>
            <a:endParaRPr lang="en-GB"/>
          </a:p>
        </p:txBody>
      </p:sp>
      <p:sp>
        <p:nvSpPr>
          <p:cNvPr id="83971" name="Line 3"/>
          <p:cNvSpPr>
            <a:spLocks noChangeShapeType="1"/>
          </p:cNvSpPr>
          <p:nvPr/>
        </p:nvSpPr>
        <p:spPr bwMode="auto">
          <a:xfrm>
            <a:off x="1822450" y="5360988"/>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2" name="Line 4"/>
          <p:cNvSpPr>
            <a:spLocks noChangeShapeType="1"/>
          </p:cNvSpPr>
          <p:nvPr/>
        </p:nvSpPr>
        <p:spPr bwMode="auto">
          <a:xfrm>
            <a:off x="1822450" y="4738688"/>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3" name="Line 5"/>
          <p:cNvSpPr>
            <a:spLocks noChangeShapeType="1"/>
          </p:cNvSpPr>
          <p:nvPr/>
        </p:nvSpPr>
        <p:spPr bwMode="auto">
          <a:xfrm>
            <a:off x="1822450" y="4116388"/>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4" name="Line 6"/>
          <p:cNvSpPr>
            <a:spLocks noChangeShapeType="1"/>
          </p:cNvSpPr>
          <p:nvPr/>
        </p:nvSpPr>
        <p:spPr bwMode="auto">
          <a:xfrm>
            <a:off x="1822450" y="3506788"/>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5" name="Line 7"/>
          <p:cNvSpPr>
            <a:spLocks noChangeShapeType="1"/>
          </p:cNvSpPr>
          <p:nvPr/>
        </p:nvSpPr>
        <p:spPr bwMode="auto">
          <a:xfrm>
            <a:off x="1822450" y="2882900"/>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6" name="Line 8"/>
          <p:cNvSpPr>
            <a:spLocks noChangeShapeType="1"/>
          </p:cNvSpPr>
          <p:nvPr/>
        </p:nvSpPr>
        <p:spPr bwMode="auto">
          <a:xfrm>
            <a:off x="1822450" y="2262188"/>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7" name="Line 9"/>
          <p:cNvSpPr>
            <a:spLocks noChangeShapeType="1"/>
          </p:cNvSpPr>
          <p:nvPr/>
        </p:nvSpPr>
        <p:spPr bwMode="auto">
          <a:xfrm>
            <a:off x="1822450" y="1641475"/>
            <a:ext cx="193675" cy="0"/>
          </a:xfrm>
          <a:prstGeom prst="line">
            <a:avLst/>
          </a:prstGeom>
          <a:noFill/>
          <a:ln w="12700">
            <a:solidFill>
              <a:srgbClr val="FFF10F"/>
            </a:solidFill>
            <a:round/>
            <a:headEnd type="none" w="sm" len="sm"/>
            <a:tailEnd type="none" w="sm" len="sm"/>
          </a:ln>
          <a:effectLst/>
        </p:spPr>
        <p:txBody>
          <a:bodyPr/>
          <a:lstStyle/>
          <a:p>
            <a:endParaRPr lang="en-GB"/>
          </a:p>
        </p:txBody>
      </p:sp>
      <p:sp>
        <p:nvSpPr>
          <p:cNvPr id="83978" name="Line 10"/>
          <p:cNvSpPr>
            <a:spLocks noChangeShapeType="1"/>
          </p:cNvSpPr>
          <p:nvPr/>
        </p:nvSpPr>
        <p:spPr bwMode="auto">
          <a:xfrm>
            <a:off x="1919288" y="5360988"/>
            <a:ext cx="6113462" cy="0"/>
          </a:xfrm>
          <a:prstGeom prst="line">
            <a:avLst/>
          </a:prstGeom>
          <a:noFill/>
          <a:ln w="12700">
            <a:solidFill>
              <a:schemeClr val="tx1"/>
            </a:solidFill>
            <a:round/>
            <a:headEnd type="none" w="sm" len="sm"/>
            <a:tailEnd type="none" w="sm" len="sm"/>
          </a:ln>
          <a:effectLst/>
        </p:spPr>
        <p:txBody>
          <a:bodyPr/>
          <a:lstStyle/>
          <a:p>
            <a:endParaRPr lang="en-GB"/>
          </a:p>
        </p:txBody>
      </p:sp>
      <p:sp>
        <p:nvSpPr>
          <p:cNvPr id="83979" name="Line 11"/>
          <p:cNvSpPr>
            <a:spLocks noChangeShapeType="1"/>
          </p:cNvSpPr>
          <p:nvPr/>
        </p:nvSpPr>
        <p:spPr bwMode="auto">
          <a:xfrm flipV="1">
            <a:off x="1919288" y="5251450"/>
            <a:ext cx="0" cy="219075"/>
          </a:xfrm>
          <a:prstGeom prst="line">
            <a:avLst/>
          </a:prstGeom>
          <a:noFill/>
          <a:ln w="12700">
            <a:solidFill>
              <a:srgbClr val="FFF10F"/>
            </a:solidFill>
            <a:round/>
            <a:headEnd type="none" w="sm" len="sm"/>
            <a:tailEnd type="none" w="sm" len="sm"/>
          </a:ln>
          <a:effectLst/>
        </p:spPr>
        <p:txBody>
          <a:bodyPr/>
          <a:lstStyle/>
          <a:p>
            <a:endParaRPr lang="en-GB"/>
          </a:p>
        </p:txBody>
      </p:sp>
      <p:sp>
        <p:nvSpPr>
          <p:cNvPr id="83980" name="Line 12"/>
          <p:cNvSpPr>
            <a:spLocks noChangeShapeType="1"/>
          </p:cNvSpPr>
          <p:nvPr/>
        </p:nvSpPr>
        <p:spPr bwMode="auto">
          <a:xfrm flipV="1">
            <a:off x="3956050" y="5251450"/>
            <a:ext cx="0" cy="219075"/>
          </a:xfrm>
          <a:prstGeom prst="line">
            <a:avLst/>
          </a:prstGeom>
          <a:noFill/>
          <a:ln w="12700">
            <a:solidFill>
              <a:srgbClr val="FFF10F"/>
            </a:solidFill>
            <a:round/>
            <a:headEnd type="none" w="sm" len="sm"/>
            <a:tailEnd type="none" w="sm" len="sm"/>
          </a:ln>
          <a:effectLst/>
        </p:spPr>
        <p:txBody>
          <a:bodyPr/>
          <a:lstStyle/>
          <a:p>
            <a:endParaRPr lang="en-GB"/>
          </a:p>
        </p:txBody>
      </p:sp>
      <p:sp>
        <p:nvSpPr>
          <p:cNvPr id="83981" name="Line 13"/>
          <p:cNvSpPr>
            <a:spLocks noChangeShapeType="1"/>
          </p:cNvSpPr>
          <p:nvPr/>
        </p:nvSpPr>
        <p:spPr bwMode="auto">
          <a:xfrm flipV="1">
            <a:off x="5994400" y="5251450"/>
            <a:ext cx="0" cy="219075"/>
          </a:xfrm>
          <a:prstGeom prst="line">
            <a:avLst/>
          </a:prstGeom>
          <a:noFill/>
          <a:ln w="12700">
            <a:solidFill>
              <a:srgbClr val="FFF10F"/>
            </a:solidFill>
            <a:round/>
            <a:headEnd type="none" w="sm" len="sm"/>
            <a:tailEnd type="none" w="sm" len="sm"/>
          </a:ln>
          <a:effectLst/>
        </p:spPr>
        <p:txBody>
          <a:bodyPr/>
          <a:lstStyle/>
          <a:p>
            <a:endParaRPr lang="en-GB"/>
          </a:p>
        </p:txBody>
      </p:sp>
      <p:sp>
        <p:nvSpPr>
          <p:cNvPr id="83982" name="Line 14"/>
          <p:cNvSpPr>
            <a:spLocks noChangeShapeType="1"/>
          </p:cNvSpPr>
          <p:nvPr/>
        </p:nvSpPr>
        <p:spPr bwMode="auto">
          <a:xfrm flipV="1">
            <a:off x="8032750" y="5251450"/>
            <a:ext cx="0" cy="219075"/>
          </a:xfrm>
          <a:prstGeom prst="line">
            <a:avLst/>
          </a:prstGeom>
          <a:noFill/>
          <a:ln w="12700">
            <a:solidFill>
              <a:srgbClr val="FFF10F"/>
            </a:solidFill>
            <a:round/>
            <a:headEnd type="none" w="sm" len="sm"/>
            <a:tailEnd type="none" w="sm" len="sm"/>
          </a:ln>
          <a:effectLst/>
        </p:spPr>
        <p:txBody>
          <a:bodyPr/>
          <a:lstStyle/>
          <a:p>
            <a:endParaRPr lang="en-GB"/>
          </a:p>
        </p:txBody>
      </p:sp>
      <p:sp>
        <p:nvSpPr>
          <p:cNvPr id="83983" name="Line 15"/>
          <p:cNvSpPr>
            <a:spLocks noChangeShapeType="1"/>
          </p:cNvSpPr>
          <p:nvPr/>
        </p:nvSpPr>
        <p:spPr bwMode="auto">
          <a:xfrm flipV="1">
            <a:off x="1919288" y="1792288"/>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3984" name="Line 16"/>
          <p:cNvSpPr>
            <a:spLocks noChangeShapeType="1"/>
          </p:cNvSpPr>
          <p:nvPr/>
        </p:nvSpPr>
        <p:spPr bwMode="auto">
          <a:xfrm>
            <a:off x="1822450" y="1792288"/>
            <a:ext cx="203200"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85" name="Line 17"/>
          <p:cNvSpPr>
            <a:spLocks noChangeShapeType="1"/>
          </p:cNvSpPr>
          <p:nvPr/>
        </p:nvSpPr>
        <p:spPr bwMode="auto">
          <a:xfrm flipV="1">
            <a:off x="3521075" y="1966913"/>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3986" name="Line 18"/>
          <p:cNvSpPr>
            <a:spLocks noChangeShapeType="1"/>
          </p:cNvSpPr>
          <p:nvPr/>
        </p:nvSpPr>
        <p:spPr bwMode="auto">
          <a:xfrm>
            <a:off x="3422650" y="1966913"/>
            <a:ext cx="204788"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87" name="Line 19"/>
          <p:cNvSpPr>
            <a:spLocks noChangeShapeType="1"/>
          </p:cNvSpPr>
          <p:nvPr/>
        </p:nvSpPr>
        <p:spPr bwMode="auto">
          <a:xfrm flipV="1">
            <a:off x="4257675" y="1912938"/>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3988" name="Line 20"/>
          <p:cNvSpPr>
            <a:spLocks noChangeShapeType="1"/>
          </p:cNvSpPr>
          <p:nvPr/>
        </p:nvSpPr>
        <p:spPr bwMode="auto">
          <a:xfrm>
            <a:off x="4159250" y="1912938"/>
            <a:ext cx="204788"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89" name="Line 21"/>
          <p:cNvSpPr>
            <a:spLocks noChangeShapeType="1"/>
          </p:cNvSpPr>
          <p:nvPr/>
        </p:nvSpPr>
        <p:spPr bwMode="auto">
          <a:xfrm flipV="1">
            <a:off x="5430838" y="1662113"/>
            <a:ext cx="0" cy="163512"/>
          </a:xfrm>
          <a:prstGeom prst="line">
            <a:avLst/>
          </a:prstGeom>
          <a:noFill/>
          <a:ln w="50800">
            <a:solidFill>
              <a:srgbClr val="FFF10F"/>
            </a:solidFill>
            <a:round/>
            <a:headEnd type="none" w="sm" len="sm"/>
            <a:tailEnd type="none" w="sm" len="sm"/>
          </a:ln>
          <a:effectLst/>
        </p:spPr>
        <p:txBody>
          <a:bodyPr/>
          <a:lstStyle/>
          <a:p>
            <a:endParaRPr lang="en-GB"/>
          </a:p>
        </p:txBody>
      </p:sp>
      <p:sp>
        <p:nvSpPr>
          <p:cNvPr id="83990" name="Line 22"/>
          <p:cNvSpPr>
            <a:spLocks noChangeShapeType="1"/>
          </p:cNvSpPr>
          <p:nvPr/>
        </p:nvSpPr>
        <p:spPr bwMode="auto">
          <a:xfrm>
            <a:off x="5334000" y="1662113"/>
            <a:ext cx="204788"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91" name="Line 23"/>
          <p:cNvSpPr>
            <a:spLocks noChangeShapeType="1"/>
          </p:cNvSpPr>
          <p:nvPr/>
        </p:nvSpPr>
        <p:spPr bwMode="auto">
          <a:xfrm flipV="1">
            <a:off x="6683375" y="1749425"/>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3992" name="Line 24"/>
          <p:cNvSpPr>
            <a:spLocks noChangeShapeType="1"/>
          </p:cNvSpPr>
          <p:nvPr/>
        </p:nvSpPr>
        <p:spPr bwMode="auto">
          <a:xfrm>
            <a:off x="6586538" y="1749425"/>
            <a:ext cx="203200"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93" name="Line 25"/>
          <p:cNvSpPr>
            <a:spLocks noChangeShapeType="1"/>
          </p:cNvSpPr>
          <p:nvPr/>
        </p:nvSpPr>
        <p:spPr bwMode="auto">
          <a:xfrm>
            <a:off x="1919288" y="1944688"/>
            <a:ext cx="0" cy="165100"/>
          </a:xfrm>
          <a:prstGeom prst="line">
            <a:avLst/>
          </a:prstGeom>
          <a:noFill/>
          <a:ln w="50800">
            <a:solidFill>
              <a:srgbClr val="FFF10F"/>
            </a:solidFill>
            <a:round/>
            <a:headEnd type="none" w="sm" len="sm"/>
            <a:tailEnd type="none" w="sm" len="sm"/>
          </a:ln>
          <a:effectLst/>
        </p:spPr>
        <p:txBody>
          <a:bodyPr/>
          <a:lstStyle/>
          <a:p>
            <a:endParaRPr lang="en-GB"/>
          </a:p>
        </p:txBody>
      </p:sp>
      <p:sp>
        <p:nvSpPr>
          <p:cNvPr id="83994" name="Line 26"/>
          <p:cNvSpPr>
            <a:spLocks noChangeShapeType="1"/>
          </p:cNvSpPr>
          <p:nvPr/>
        </p:nvSpPr>
        <p:spPr bwMode="auto">
          <a:xfrm>
            <a:off x="1822450" y="2109788"/>
            <a:ext cx="203200"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95" name="Line 27"/>
          <p:cNvSpPr>
            <a:spLocks noChangeShapeType="1"/>
          </p:cNvSpPr>
          <p:nvPr/>
        </p:nvSpPr>
        <p:spPr bwMode="auto">
          <a:xfrm>
            <a:off x="3521075" y="2119313"/>
            <a:ext cx="0" cy="153987"/>
          </a:xfrm>
          <a:prstGeom prst="line">
            <a:avLst/>
          </a:prstGeom>
          <a:noFill/>
          <a:ln w="50800">
            <a:solidFill>
              <a:srgbClr val="FFF10F"/>
            </a:solidFill>
            <a:round/>
            <a:headEnd type="none" w="sm" len="sm"/>
            <a:tailEnd type="none" w="sm" len="sm"/>
          </a:ln>
          <a:effectLst/>
        </p:spPr>
        <p:txBody>
          <a:bodyPr/>
          <a:lstStyle/>
          <a:p>
            <a:endParaRPr lang="en-GB"/>
          </a:p>
        </p:txBody>
      </p:sp>
      <p:sp>
        <p:nvSpPr>
          <p:cNvPr id="83996" name="Line 28"/>
          <p:cNvSpPr>
            <a:spLocks noChangeShapeType="1"/>
          </p:cNvSpPr>
          <p:nvPr/>
        </p:nvSpPr>
        <p:spPr bwMode="auto">
          <a:xfrm>
            <a:off x="3422650" y="2273300"/>
            <a:ext cx="204788"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97" name="Line 29"/>
          <p:cNvSpPr>
            <a:spLocks noChangeShapeType="1"/>
          </p:cNvSpPr>
          <p:nvPr/>
        </p:nvSpPr>
        <p:spPr bwMode="auto">
          <a:xfrm>
            <a:off x="4257675" y="2065338"/>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3998" name="Line 30"/>
          <p:cNvSpPr>
            <a:spLocks noChangeShapeType="1"/>
          </p:cNvSpPr>
          <p:nvPr/>
        </p:nvSpPr>
        <p:spPr bwMode="auto">
          <a:xfrm>
            <a:off x="4159250" y="2217738"/>
            <a:ext cx="204788" cy="0"/>
          </a:xfrm>
          <a:prstGeom prst="line">
            <a:avLst/>
          </a:prstGeom>
          <a:noFill/>
          <a:ln w="50800">
            <a:solidFill>
              <a:srgbClr val="FFF10F"/>
            </a:solidFill>
            <a:round/>
            <a:headEnd type="none" w="sm" len="sm"/>
            <a:tailEnd type="none" w="sm" len="sm"/>
          </a:ln>
          <a:effectLst/>
        </p:spPr>
        <p:txBody>
          <a:bodyPr/>
          <a:lstStyle/>
          <a:p>
            <a:endParaRPr lang="en-GB"/>
          </a:p>
        </p:txBody>
      </p:sp>
      <p:sp>
        <p:nvSpPr>
          <p:cNvPr id="83999" name="Line 31"/>
          <p:cNvSpPr>
            <a:spLocks noChangeShapeType="1"/>
          </p:cNvSpPr>
          <p:nvPr/>
        </p:nvSpPr>
        <p:spPr bwMode="auto">
          <a:xfrm>
            <a:off x="5430838" y="1825625"/>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4000" name="Line 32"/>
          <p:cNvSpPr>
            <a:spLocks noChangeShapeType="1"/>
          </p:cNvSpPr>
          <p:nvPr/>
        </p:nvSpPr>
        <p:spPr bwMode="auto">
          <a:xfrm>
            <a:off x="5334000" y="1978025"/>
            <a:ext cx="204788" cy="0"/>
          </a:xfrm>
          <a:prstGeom prst="line">
            <a:avLst/>
          </a:prstGeom>
          <a:noFill/>
          <a:ln w="50800">
            <a:solidFill>
              <a:srgbClr val="FFF10F"/>
            </a:solidFill>
            <a:round/>
            <a:headEnd type="none" w="sm" len="sm"/>
            <a:tailEnd type="none" w="sm" len="sm"/>
          </a:ln>
          <a:effectLst/>
        </p:spPr>
        <p:txBody>
          <a:bodyPr/>
          <a:lstStyle/>
          <a:p>
            <a:endParaRPr lang="en-GB"/>
          </a:p>
        </p:txBody>
      </p:sp>
      <p:sp>
        <p:nvSpPr>
          <p:cNvPr id="84001" name="Line 33"/>
          <p:cNvSpPr>
            <a:spLocks noChangeShapeType="1"/>
          </p:cNvSpPr>
          <p:nvPr/>
        </p:nvSpPr>
        <p:spPr bwMode="auto">
          <a:xfrm>
            <a:off x="6683375" y="1901825"/>
            <a:ext cx="0" cy="152400"/>
          </a:xfrm>
          <a:prstGeom prst="line">
            <a:avLst/>
          </a:prstGeom>
          <a:noFill/>
          <a:ln w="50800">
            <a:solidFill>
              <a:srgbClr val="FFF10F"/>
            </a:solidFill>
            <a:round/>
            <a:headEnd type="none" w="sm" len="sm"/>
            <a:tailEnd type="none" w="sm" len="sm"/>
          </a:ln>
          <a:effectLst/>
        </p:spPr>
        <p:txBody>
          <a:bodyPr/>
          <a:lstStyle/>
          <a:p>
            <a:endParaRPr lang="en-GB"/>
          </a:p>
        </p:txBody>
      </p:sp>
      <p:sp>
        <p:nvSpPr>
          <p:cNvPr id="84002" name="Line 34"/>
          <p:cNvSpPr>
            <a:spLocks noChangeShapeType="1"/>
          </p:cNvSpPr>
          <p:nvPr/>
        </p:nvSpPr>
        <p:spPr bwMode="auto">
          <a:xfrm>
            <a:off x="6586538" y="2054225"/>
            <a:ext cx="203200" cy="0"/>
          </a:xfrm>
          <a:prstGeom prst="line">
            <a:avLst/>
          </a:prstGeom>
          <a:noFill/>
          <a:ln w="50800">
            <a:solidFill>
              <a:srgbClr val="FFF10F"/>
            </a:solidFill>
            <a:round/>
            <a:headEnd type="none" w="sm" len="sm"/>
            <a:tailEnd type="none" w="sm" len="sm"/>
          </a:ln>
          <a:effectLst/>
        </p:spPr>
        <p:txBody>
          <a:bodyPr/>
          <a:lstStyle/>
          <a:p>
            <a:endParaRPr lang="en-GB"/>
          </a:p>
        </p:txBody>
      </p:sp>
      <p:sp>
        <p:nvSpPr>
          <p:cNvPr id="84003" name="Freeform 35"/>
          <p:cNvSpPr>
            <a:spLocks/>
          </p:cNvSpPr>
          <p:nvPr/>
        </p:nvSpPr>
        <p:spPr bwMode="auto">
          <a:xfrm>
            <a:off x="1822450" y="1835150"/>
            <a:ext cx="195263" cy="220663"/>
          </a:xfrm>
          <a:custGeom>
            <a:avLst/>
            <a:gdLst/>
            <a:ahLst/>
            <a:cxnLst>
              <a:cxn ang="0">
                <a:pos x="61" y="0"/>
              </a:cxn>
              <a:cxn ang="0">
                <a:pos x="122" y="69"/>
              </a:cxn>
              <a:cxn ang="0">
                <a:pos x="61" y="138"/>
              </a:cxn>
              <a:cxn ang="0">
                <a:pos x="0" y="69"/>
              </a:cxn>
              <a:cxn ang="0">
                <a:pos x="61" y="0"/>
              </a:cxn>
            </a:cxnLst>
            <a:rect l="0" t="0" r="r" b="b"/>
            <a:pathLst>
              <a:path w="123" h="139">
                <a:moveTo>
                  <a:pt x="61" y="0"/>
                </a:moveTo>
                <a:lnTo>
                  <a:pt x="122" y="69"/>
                </a:lnTo>
                <a:lnTo>
                  <a:pt x="61" y="138"/>
                </a:lnTo>
                <a:lnTo>
                  <a:pt x="0" y="69"/>
                </a:lnTo>
                <a:lnTo>
                  <a:pt x="61" y="0"/>
                </a:lnTo>
              </a:path>
            </a:pathLst>
          </a:custGeom>
          <a:solidFill>
            <a:srgbClr val="FF0033"/>
          </a:solidFill>
          <a:ln w="50800" cap="rnd" cmpd="sng">
            <a:solidFill>
              <a:srgbClr val="FF0033"/>
            </a:solidFill>
            <a:prstDash val="solid"/>
            <a:round/>
            <a:headEnd/>
            <a:tailEnd/>
          </a:ln>
          <a:effectLst/>
        </p:spPr>
        <p:txBody>
          <a:bodyPr/>
          <a:lstStyle/>
          <a:p>
            <a:endParaRPr lang="en-GB"/>
          </a:p>
        </p:txBody>
      </p:sp>
      <p:sp>
        <p:nvSpPr>
          <p:cNvPr id="84004" name="Freeform 36"/>
          <p:cNvSpPr>
            <a:spLocks/>
          </p:cNvSpPr>
          <p:nvPr/>
        </p:nvSpPr>
        <p:spPr bwMode="auto">
          <a:xfrm>
            <a:off x="3422650" y="1958975"/>
            <a:ext cx="196850" cy="219075"/>
          </a:xfrm>
          <a:custGeom>
            <a:avLst/>
            <a:gdLst/>
            <a:ahLst/>
            <a:cxnLst>
              <a:cxn ang="0">
                <a:pos x="61" y="0"/>
              </a:cxn>
              <a:cxn ang="0">
                <a:pos x="123" y="68"/>
              </a:cxn>
              <a:cxn ang="0">
                <a:pos x="61" y="137"/>
              </a:cxn>
              <a:cxn ang="0">
                <a:pos x="0" y="68"/>
              </a:cxn>
              <a:cxn ang="0">
                <a:pos x="61" y="0"/>
              </a:cxn>
            </a:cxnLst>
            <a:rect l="0" t="0" r="r" b="b"/>
            <a:pathLst>
              <a:path w="124" h="138">
                <a:moveTo>
                  <a:pt x="61" y="0"/>
                </a:moveTo>
                <a:lnTo>
                  <a:pt x="123" y="68"/>
                </a:lnTo>
                <a:lnTo>
                  <a:pt x="61" y="137"/>
                </a:lnTo>
                <a:lnTo>
                  <a:pt x="0" y="68"/>
                </a:lnTo>
                <a:lnTo>
                  <a:pt x="61" y="0"/>
                </a:lnTo>
              </a:path>
            </a:pathLst>
          </a:custGeom>
          <a:solidFill>
            <a:srgbClr val="FF0033"/>
          </a:solidFill>
          <a:ln w="50800" cap="rnd" cmpd="sng">
            <a:solidFill>
              <a:srgbClr val="FF0033"/>
            </a:solidFill>
            <a:prstDash val="solid"/>
            <a:round/>
            <a:headEnd/>
            <a:tailEnd/>
          </a:ln>
          <a:effectLst/>
        </p:spPr>
        <p:txBody>
          <a:bodyPr/>
          <a:lstStyle/>
          <a:p>
            <a:endParaRPr lang="en-GB"/>
          </a:p>
        </p:txBody>
      </p:sp>
      <p:sp>
        <p:nvSpPr>
          <p:cNvPr id="84005" name="Freeform 37"/>
          <p:cNvSpPr>
            <a:spLocks/>
          </p:cNvSpPr>
          <p:nvPr/>
        </p:nvSpPr>
        <p:spPr bwMode="auto">
          <a:xfrm>
            <a:off x="4159250" y="1955800"/>
            <a:ext cx="196850" cy="220663"/>
          </a:xfrm>
          <a:custGeom>
            <a:avLst/>
            <a:gdLst/>
            <a:ahLst/>
            <a:cxnLst>
              <a:cxn ang="0">
                <a:pos x="61" y="0"/>
              </a:cxn>
              <a:cxn ang="0">
                <a:pos x="123" y="69"/>
              </a:cxn>
              <a:cxn ang="0">
                <a:pos x="61" y="138"/>
              </a:cxn>
              <a:cxn ang="0">
                <a:pos x="0" y="69"/>
              </a:cxn>
              <a:cxn ang="0">
                <a:pos x="61" y="0"/>
              </a:cxn>
            </a:cxnLst>
            <a:rect l="0" t="0" r="r" b="b"/>
            <a:pathLst>
              <a:path w="124" h="139">
                <a:moveTo>
                  <a:pt x="61" y="0"/>
                </a:moveTo>
                <a:lnTo>
                  <a:pt x="123" y="69"/>
                </a:lnTo>
                <a:lnTo>
                  <a:pt x="61" y="138"/>
                </a:lnTo>
                <a:lnTo>
                  <a:pt x="0" y="69"/>
                </a:lnTo>
                <a:lnTo>
                  <a:pt x="61" y="0"/>
                </a:lnTo>
              </a:path>
            </a:pathLst>
          </a:custGeom>
          <a:solidFill>
            <a:srgbClr val="FF0033"/>
          </a:solidFill>
          <a:ln w="50800" cap="rnd" cmpd="sng">
            <a:solidFill>
              <a:srgbClr val="FF0033"/>
            </a:solidFill>
            <a:prstDash val="solid"/>
            <a:round/>
            <a:headEnd/>
            <a:tailEnd/>
          </a:ln>
          <a:effectLst/>
        </p:spPr>
        <p:txBody>
          <a:bodyPr/>
          <a:lstStyle/>
          <a:p>
            <a:endParaRPr lang="en-GB"/>
          </a:p>
        </p:txBody>
      </p:sp>
      <p:sp>
        <p:nvSpPr>
          <p:cNvPr id="84006" name="Freeform 38"/>
          <p:cNvSpPr>
            <a:spLocks/>
          </p:cNvSpPr>
          <p:nvPr/>
        </p:nvSpPr>
        <p:spPr bwMode="auto">
          <a:xfrm>
            <a:off x="5334000" y="1717675"/>
            <a:ext cx="196850" cy="217488"/>
          </a:xfrm>
          <a:custGeom>
            <a:avLst/>
            <a:gdLst/>
            <a:ahLst/>
            <a:cxnLst>
              <a:cxn ang="0">
                <a:pos x="61" y="0"/>
              </a:cxn>
              <a:cxn ang="0">
                <a:pos x="123" y="68"/>
              </a:cxn>
              <a:cxn ang="0">
                <a:pos x="61" y="136"/>
              </a:cxn>
              <a:cxn ang="0">
                <a:pos x="0" y="68"/>
              </a:cxn>
              <a:cxn ang="0">
                <a:pos x="61" y="0"/>
              </a:cxn>
            </a:cxnLst>
            <a:rect l="0" t="0" r="r" b="b"/>
            <a:pathLst>
              <a:path w="124" h="137">
                <a:moveTo>
                  <a:pt x="61" y="0"/>
                </a:moveTo>
                <a:lnTo>
                  <a:pt x="123" y="68"/>
                </a:lnTo>
                <a:lnTo>
                  <a:pt x="61" y="136"/>
                </a:lnTo>
                <a:lnTo>
                  <a:pt x="0" y="68"/>
                </a:lnTo>
                <a:lnTo>
                  <a:pt x="61" y="0"/>
                </a:lnTo>
              </a:path>
            </a:pathLst>
          </a:custGeom>
          <a:solidFill>
            <a:srgbClr val="FF0033"/>
          </a:solidFill>
          <a:ln w="50800" cap="rnd" cmpd="sng">
            <a:solidFill>
              <a:srgbClr val="FF0033"/>
            </a:solidFill>
            <a:prstDash val="solid"/>
            <a:round/>
            <a:headEnd/>
            <a:tailEnd/>
          </a:ln>
          <a:effectLst/>
        </p:spPr>
        <p:txBody>
          <a:bodyPr/>
          <a:lstStyle/>
          <a:p>
            <a:endParaRPr lang="en-GB"/>
          </a:p>
        </p:txBody>
      </p:sp>
      <p:sp>
        <p:nvSpPr>
          <p:cNvPr id="84007" name="Freeform 39"/>
          <p:cNvSpPr>
            <a:spLocks/>
          </p:cNvSpPr>
          <p:nvPr/>
        </p:nvSpPr>
        <p:spPr bwMode="auto">
          <a:xfrm>
            <a:off x="6586538" y="1792288"/>
            <a:ext cx="195262" cy="220662"/>
          </a:xfrm>
          <a:custGeom>
            <a:avLst/>
            <a:gdLst/>
            <a:ahLst/>
            <a:cxnLst>
              <a:cxn ang="0">
                <a:pos x="60" y="0"/>
              </a:cxn>
              <a:cxn ang="0">
                <a:pos x="122" y="69"/>
              </a:cxn>
              <a:cxn ang="0">
                <a:pos x="60" y="138"/>
              </a:cxn>
              <a:cxn ang="0">
                <a:pos x="0" y="69"/>
              </a:cxn>
              <a:cxn ang="0">
                <a:pos x="60" y="0"/>
              </a:cxn>
            </a:cxnLst>
            <a:rect l="0" t="0" r="r" b="b"/>
            <a:pathLst>
              <a:path w="123" h="139">
                <a:moveTo>
                  <a:pt x="60" y="0"/>
                </a:moveTo>
                <a:lnTo>
                  <a:pt x="122" y="69"/>
                </a:lnTo>
                <a:lnTo>
                  <a:pt x="60" y="138"/>
                </a:lnTo>
                <a:lnTo>
                  <a:pt x="0" y="69"/>
                </a:lnTo>
                <a:lnTo>
                  <a:pt x="60" y="0"/>
                </a:lnTo>
              </a:path>
            </a:pathLst>
          </a:custGeom>
          <a:solidFill>
            <a:srgbClr val="FF0033"/>
          </a:solidFill>
          <a:ln w="50800" cap="rnd" cmpd="sng">
            <a:solidFill>
              <a:srgbClr val="FF0033"/>
            </a:solidFill>
            <a:prstDash val="solid"/>
            <a:round/>
            <a:headEnd/>
            <a:tailEnd/>
          </a:ln>
          <a:effectLst/>
        </p:spPr>
        <p:txBody>
          <a:bodyPr/>
          <a:lstStyle/>
          <a:p>
            <a:endParaRPr lang="en-GB"/>
          </a:p>
        </p:txBody>
      </p:sp>
      <p:sp>
        <p:nvSpPr>
          <p:cNvPr id="84008" name="Line 40"/>
          <p:cNvSpPr>
            <a:spLocks noChangeShapeType="1"/>
          </p:cNvSpPr>
          <p:nvPr/>
        </p:nvSpPr>
        <p:spPr bwMode="auto">
          <a:xfrm flipV="1">
            <a:off x="1925638" y="1898650"/>
            <a:ext cx="4762500" cy="50800"/>
          </a:xfrm>
          <a:prstGeom prst="line">
            <a:avLst/>
          </a:prstGeom>
          <a:noFill/>
          <a:ln w="50800">
            <a:solidFill>
              <a:srgbClr val="FFF10F"/>
            </a:solidFill>
            <a:round/>
            <a:headEnd type="none" w="sm" len="sm"/>
            <a:tailEnd type="none" w="sm" len="sm"/>
          </a:ln>
          <a:effectLst/>
        </p:spPr>
        <p:txBody>
          <a:bodyPr/>
          <a:lstStyle/>
          <a:p>
            <a:endParaRPr lang="en-GB"/>
          </a:p>
        </p:txBody>
      </p:sp>
      <p:sp>
        <p:nvSpPr>
          <p:cNvPr id="84009" name="Rectangle 41"/>
          <p:cNvSpPr>
            <a:spLocks noChangeArrowheads="1"/>
          </p:cNvSpPr>
          <p:nvPr/>
        </p:nvSpPr>
        <p:spPr bwMode="auto">
          <a:xfrm>
            <a:off x="3136900" y="849313"/>
            <a:ext cx="2889250" cy="579437"/>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800" b="1"/>
              <a:t>Healthy Ageing</a:t>
            </a:r>
            <a:r>
              <a:rPr lang="en-GB" sz="3200" b="1"/>
              <a:t> </a:t>
            </a:r>
          </a:p>
        </p:txBody>
      </p:sp>
      <p:sp>
        <p:nvSpPr>
          <p:cNvPr id="84010" name="Rectangle 42"/>
          <p:cNvSpPr>
            <a:spLocks noChangeArrowheads="1"/>
          </p:cNvSpPr>
          <p:nvPr/>
        </p:nvSpPr>
        <p:spPr bwMode="auto">
          <a:xfrm>
            <a:off x="2660650" y="228600"/>
            <a:ext cx="4538663" cy="579438"/>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3200" b="1">
                <a:solidFill>
                  <a:srgbClr val="FFF10F"/>
                </a:solidFill>
              </a:rPr>
              <a:t>Brain Volume vs. Time</a:t>
            </a:r>
          </a:p>
        </p:txBody>
      </p:sp>
      <p:sp>
        <p:nvSpPr>
          <p:cNvPr id="84011" name="Rectangle 43"/>
          <p:cNvSpPr>
            <a:spLocks noChangeArrowheads="1"/>
          </p:cNvSpPr>
          <p:nvPr/>
        </p:nvSpPr>
        <p:spPr bwMode="auto">
          <a:xfrm>
            <a:off x="984250" y="5087938"/>
            <a:ext cx="777875"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89.0</a:t>
            </a:r>
          </a:p>
        </p:txBody>
      </p:sp>
      <p:sp>
        <p:nvSpPr>
          <p:cNvPr id="84012" name="Rectangle 44"/>
          <p:cNvSpPr>
            <a:spLocks noChangeArrowheads="1"/>
          </p:cNvSpPr>
          <p:nvPr/>
        </p:nvSpPr>
        <p:spPr bwMode="auto">
          <a:xfrm>
            <a:off x="984250" y="4465638"/>
            <a:ext cx="777875"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91.0</a:t>
            </a:r>
          </a:p>
        </p:txBody>
      </p:sp>
      <p:sp>
        <p:nvSpPr>
          <p:cNvPr id="84013" name="Rectangle 45"/>
          <p:cNvSpPr>
            <a:spLocks noChangeArrowheads="1"/>
          </p:cNvSpPr>
          <p:nvPr/>
        </p:nvSpPr>
        <p:spPr bwMode="auto">
          <a:xfrm>
            <a:off x="984250" y="3844925"/>
            <a:ext cx="777875"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93.0</a:t>
            </a:r>
          </a:p>
        </p:txBody>
      </p:sp>
      <p:sp>
        <p:nvSpPr>
          <p:cNvPr id="84014" name="Rectangle 46"/>
          <p:cNvSpPr>
            <a:spLocks noChangeArrowheads="1"/>
          </p:cNvSpPr>
          <p:nvPr/>
        </p:nvSpPr>
        <p:spPr bwMode="auto">
          <a:xfrm>
            <a:off x="984250" y="3232150"/>
            <a:ext cx="777875"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95.0</a:t>
            </a:r>
          </a:p>
        </p:txBody>
      </p:sp>
      <p:sp>
        <p:nvSpPr>
          <p:cNvPr id="84015" name="Rectangle 47"/>
          <p:cNvSpPr>
            <a:spLocks noChangeArrowheads="1"/>
          </p:cNvSpPr>
          <p:nvPr/>
        </p:nvSpPr>
        <p:spPr bwMode="auto">
          <a:xfrm>
            <a:off x="984250" y="2611438"/>
            <a:ext cx="777875"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97.0</a:t>
            </a:r>
          </a:p>
        </p:txBody>
      </p:sp>
      <p:sp>
        <p:nvSpPr>
          <p:cNvPr id="84016" name="Rectangle 48"/>
          <p:cNvSpPr>
            <a:spLocks noChangeArrowheads="1"/>
          </p:cNvSpPr>
          <p:nvPr/>
        </p:nvSpPr>
        <p:spPr bwMode="auto">
          <a:xfrm>
            <a:off x="984250" y="1989138"/>
            <a:ext cx="777875"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99.0</a:t>
            </a:r>
          </a:p>
        </p:txBody>
      </p:sp>
      <p:sp>
        <p:nvSpPr>
          <p:cNvPr id="84017" name="Rectangle 49"/>
          <p:cNvSpPr>
            <a:spLocks noChangeArrowheads="1"/>
          </p:cNvSpPr>
          <p:nvPr/>
        </p:nvSpPr>
        <p:spPr bwMode="auto">
          <a:xfrm>
            <a:off x="809625" y="1366838"/>
            <a:ext cx="947738"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101.0</a:t>
            </a:r>
          </a:p>
        </p:txBody>
      </p:sp>
      <p:sp>
        <p:nvSpPr>
          <p:cNvPr id="84018" name="Rectangle 50"/>
          <p:cNvSpPr>
            <a:spLocks noChangeArrowheads="1"/>
          </p:cNvSpPr>
          <p:nvPr/>
        </p:nvSpPr>
        <p:spPr bwMode="auto">
          <a:xfrm>
            <a:off x="1749425" y="5645150"/>
            <a:ext cx="354013"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0</a:t>
            </a:r>
          </a:p>
        </p:txBody>
      </p:sp>
      <p:sp>
        <p:nvSpPr>
          <p:cNvPr id="84019" name="Rectangle 51"/>
          <p:cNvSpPr>
            <a:spLocks noChangeArrowheads="1"/>
          </p:cNvSpPr>
          <p:nvPr/>
        </p:nvSpPr>
        <p:spPr bwMode="auto">
          <a:xfrm>
            <a:off x="3613150" y="5645150"/>
            <a:ext cx="693738"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500</a:t>
            </a:r>
          </a:p>
        </p:txBody>
      </p:sp>
      <p:sp>
        <p:nvSpPr>
          <p:cNvPr id="84020" name="Rectangle 52"/>
          <p:cNvSpPr>
            <a:spLocks noChangeArrowheads="1"/>
          </p:cNvSpPr>
          <p:nvPr/>
        </p:nvSpPr>
        <p:spPr bwMode="auto">
          <a:xfrm>
            <a:off x="5564188" y="5645150"/>
            <a:ext cx="863600"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1000</a:t>
            </a:r>
          </a:p>
        </p:txBody>
      </p:sp>
      <p:sp>
        <p:nvSpPr>
          <p:cNvPr id="84021" name="Rectangle 53"/>
          <p:cNvSpPr>
            <a:spLocks noChangeArrowheads="1"/>
          </p:cNvSpPr>
          <p:nvPr/>
        </p:nvSpPr>
        <p:spPr bwMode="auto">
          <a:xfrm>
            <a:off x="7600950" y="5645150"/>
            <a:ext cx="863600"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t>1500</a:t>
            </a:r>
          </a:p>
        </p:txBody>
      </p:sp>
      <p:sp>
        <p:nvSpPr>
          <p:cNvPr id="84022" name="Rectangle 54"/>
          <p:cNvSpPr>
            <a:spLocks noChangeArrowheads="1"/>
          </p:cNvSpPr>
          <p:nvPr/>
        </p:nvSpPr>
        <p:spPr bwMode="auto">
          <a:xfrm>
            <a:off x="3313113" y="5949950"/>
            <a:ext cx="3116262"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b="1"/>
              <a:t>Days from first scan</a:t>
            </a:r>
          </a:p>
        </p:txBody>
      </p:sp>
      <p:sp>
        <p:nvSpPr>
          <p:cNvPr id="84023" name="Rectangle 55"/>
          <p:cNvSpPr>
            <a:spLocks noChangeArrowheads="1"/>
          </p:cNvSpPr>
          <p:nvPr/>
        </p:nvSpPr>
        <p:spPr bwMode="auto">
          <a:xfrm rot="16200000">
            <a:off x="430213" y="3544888"/>
            <a:ext cx="500062" cy="519112"/>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800" b="1"/>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3" cstate="print"/>
          <a:srcRect l="67967"/>
          <a:stretch>
            <a:fillRect/>
          </a:stretch>
        </p:blipFill>
        <p:spPr bwMode="auto">
          <a:xfrm>
            <a:off x="303213" y="557213"/>
            <a:ext cx="8380412" cy="5824537"/>
          </a:xfrm>
          <a:prstGeom prst="rect">
            <a:avLst/>
          </a:prstGeom>
          <a:noFill/>
          <a:ln w="9525">
            <a:noFill/>
            <a:miter lim="800000"/>
            <a:headEnd/>
            <a:tailEnd/>
          </a:ln>
          <a:effectLst/>
        </p:spPr>
      </p:pic>
      <p:sp>
        <p:nvSpPr>
          <p:cNvPr id="23555" name="Rectangle 3"/>
          <p:cNvSpPr>
            <a:spLocks noChangeArrowheads="1"/>
          </p:cNvSpPr>
          <p:nvPr/>
        </p:nvSpPr>
        <p:spPr bwMode="auto">
          <a:xfrm>
            <a:off x="0" y="6335713"/>
            <a:ext cx="9144000" cy="522287"/>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23556" name="Rectangle 4"/>
          <p:cNvSpPr>
            <a:spLocks noChangeArrowheads="1"/>
          </p:cNvSpPr>
          <p:nvPr/>
        </p:nvSpPr>
        <p:spPr bwMode="auto">
          <a:xfrm>
            <a:off x="0" y="180975"/>
            <a:ext cx="490538" cy="6323013"/>
          </a:xfrm>
          <a:prstGeom prst="rect">
            <a:avLst/>
          </a:prstGeom>
          <a:solidFill>
            <a:srgbClr val="000000"/>
          </a:solidFill>
          <a:ln w="9525">
            <a:solidFill>
              <a:schemeClr val="tx1"/>
            </a:solidFill>
            <a:miter lim="800000"/>
            <a:headEnd/>
            <a:tailEnd/>
          </a:ln>
          <a:effectLst/>
        </p:spPr>
        <p:txBody>
          <a:bodyPr wrap="none" anchor="ctr"/>
          <a:lstStyle/>
          <a:p>
            <a:endParaRPr lang="en-GB"/>
          </a:p>
        </p:txBody>
      </p:sp>
      <p:sp>
        <p:nvSpPr>
          <p:cNvPr id="23557" name="AutoShape 5"/>
          <p:cNvSpPr>
            <a:spLocks noChangeArrowheads="1"/>
          </p:cNvSpPr>
          <p:nvPr/>
        </p:nvSpPr>
        <p:spPr bwMode="auto">
          <a:xfrm rot="2186919">
            <a:off x="2339975" y="4437063"/>
            <a:ext cx="792163" cy="431800"/>
          </a:xfrm>
          <a:prstGeom prst="rightArrow">
            <a:avLst>
              <a:gd name="adj1" fmla="val 50000"/>
              <a:gd name="adj2" fmla="val 45864"/>
            </a:avLst>
          </a:prstGeom>
          <a:solidFill>
            <a:srgbClr val="FF0000"/>
          </a:solidFill>
          <a:ln w="9525">
            <a:solidFill>
              <a:schemeClr val="tx1"/>
            </a:solidFill>
            <a:miter lim="800000"/>
            <a:headEnd/>
            <a:tailEnd/>
          </a:ln>
          <a:effectLst/>
        </p:spPr>
        <p:txBody>
          <a:bodyPr wrap="none" anchor="ctr"/>
          <a:lstStyle/>
          <a:p>
            <a:endParaRPr lang="en-GB"/>
          </a:p>
        </p:txBody>
      </p:sp>
      <p:sp>
        <p:nvSpPr>
          <p:cNvPr id="23558" name="AutoShape 6"/>
          <p:cNvSpPr>
            <a:spLocks noChangeArrowheads="1"/>
          </p:cNvSpPr>
          <p:nvPr/>
        </p:nvSpPr>
        <p:spPr bwMode="auto">
          <a:xfrm rot="2186919">
            <a:off x="3203575" y="2708275"/>
            <a:ext cx="792163" cy="431800"/>
          </a:xfrm>
          <a:prstGeom prst="rightArrow">
            <a:avLst>
              <a:gd name="adj1" fmla="val 50000"/>
              <a:gd name="adj2" fmla="val 45864"/>
            </a:avLst>
          </a:prstGeom>
          <a:solidFill>
            <a:srgbClr val="FF0000"/>
          </a:solidFill>
          <a:ln w="9525">
            <a:solidFill>
              <a:schemeClr val="tx1"/>
            </a:solidFill>
            <a:miter lim="800000"/>
            <a:headEnd/>
            <a:tailEnd/>
          </a:ln>
          <a:effectLst/>
        </p:spPr>
        <p:txBody>
          <a:bodyPr wrap="none" anchor="ctr"/>
          <a:lstStyle/>
          <a:p>
            <a:endParaRPr lang="en-GB"/>
          </a:p>
        </p:txBody>
      </p:sp>
      <p:sp>
        <p:nvSpPr>
          <p:cNvPr id="23559" name="AutoShape 7"/>
          <p:cNvSpPr>
            <a:spLocks noChangeArrowheads="1"/>
          </p:cNvSpPr>
          <p:nvPr/>
        </p:nvSpPr>
        <p:spPr bwMode="auto">
          <a:xfrm rot="2186919">
            <a:off x="5148263" y="4437063"/>
            <a:ext cx="792162" cy="431800"/>
          </a:xfrm>
          <a:prstGeom prst="rightArrow">
            <a:avLst>
              <a:gd name="adj1" fmla="val 50000"/>
              <a:gd name="adj2" fmla="val 45864"/>
            </a:avLst>
          </a:prstGeom>
          <a:solidFill>
            <a:srgbClr val="FF0000"/>
          </a:solidFill>
          <a:ln w="9525">
            <a:solidFill>
              <a:schemeClr val="tx1"/>
            </a:solidFill>
            <a:miter lim="800000"/>
            <a:headEnd/>
            <a:tailEnd/>
          </a:ln>
          <a:effectLst/>
        </p:spPr>
        <p:txBody>
          <a:bodyPr wrap="none" anchor="ctr"/>
          <a:lstStyle/>
          <a:p>
            <a:endParaRPr lang="en-GB"/>
          </a:p>
        </p:txBody>
      </p:sp>
      <p:sp>
        <p:nvSpPr>
          <p:cNvPr id="23560" name="AutoShape 8"/>
          <p:cNvSpPr>
            <a:spLocks noChangeArrowheads="1"/>
          </p:cNvSpPr>
          <p:nvPr/>
        </p:nvSpPr>
        <p:spPr bwMode="auto">
          <a:xfrm rot="2186919">
            <a:off x="6156325" y="3644900"/>
            <a:ext cx="792163" cy="431800"/>
          </a:xfrm>
          <a:prstGeom prst="rightArrow">
            <a:avLst>
              <a:gd name="adj1" fmla="val 50000"/>
              <a:gd name="adj2" fmla="val 45864"/>
            </a:avLst>
          </a:prstGeom>
          <a:solidFill>
            <a:srgbClr val="FF0000"/>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395288" y="333375"/>
            <a:ext cx="8964612" cy="6219825"/>
            <a:chOff x="48" y="384"/>
            <a:chExt cx="5647" cy="3918"/>
          </a:xfrm>
        </p:grpSpPr>
        <p:sp>
          <p:nvSpPr>
            <p:cNvPr id="86019" name="Line 3"/>
            <p:cNvSpPr>
              <a:spLocks noChangeShapeType="1"/>
            </p:cNvSpPr>
            <p:nvPr/>
          </p:nvSpPr>
          <p:spPr bwMode="auto">
            <a:xfrm>
              <a:off x="1023" y="978"/>
              <a:ext cx="0" cy="2575"/>
            </a:xfrm>
            <a:prstGeom prst="line">
              <a:avLst/>
            </a:prstGeom>
            <a:noFill/>
            <a:ln w="12700">
              <a:solidFill>
                <a:srgbClr val="FAFD00"/>
              </a:solidFill>
              <a:round/>
              <a:headEnd type="none" w="sm" len="sm"/>
              <a:tailEnd type="none" w="sm" len="sm"/>
            </a:ln>
            <a:effectLst/>
          </p:spPr>
          <p:txBody>
            <a:bodyPr/>
            <a:lstStyle/>
            <a:p>
              <a:endParaRPr lang="en-GB"/>
            </a:p>
          </p:txBody>
        </p:sp>
        <p:sp>
          <p:nvSpPr>
            <p:cNvPr id="86020" name="Line 4"/>
            <p:cNvSpPr>
              <a:spLocks noChangeShapeType="1"/>
            </p:cNvSpPr>
            <p:nvPr/>
          </p:nvSpPr>
          <p:spPr bwMode="auto">
            <a:xfrm>
              <a:off x="953" y="3553"/>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1" name="Line 5"/>
            <p:cNvSpPr>
              <a:spLocks noChangeShapeType="1"/>
            </p:cNvSpPr>
            <p:nvPr/>
          </p:nvSpPr>
          <p:spPr bwMode="auto">
            <a:xfrm>
              <a:off x="953" y="3187"/>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2" name="Line 6"/>
            <p:cNvSpPr>
              <a:spLocks noChangeShapeType="1"/>
            </p:cNvSpPr>
            <p:nvPr/>
          </p:nvSpPr>
          <p:spPr bwMode="auto">
            <a:xfrm>
              <a:off x="953" y="2819"/>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3" name="Line 7"/>
            <p:cNvSpPr>
              <a:spLocks noChangeShapeType="1"/>
            </p:cNvSpPr>
            <p:nvPr/>
          </p:nvSpPr>
          <p:spPr bwMode="auto">
            <a:xfrm>
              <a:off x="953" y="2453"/>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4" name="Line 8"/>
            <p:cNvSpPr>
              <a:spLocks noChangeShapeType="1"/>
            </p:cNvSpPr>
            <p:nvPr/>
          </p:nvSpPr>
          <p:spPr bwMode="auto">
            <a:xfrm>
              <a:off x="953" y="2079"/>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5" name="Line 9"/>
            <p:cNvSpPr>
              <a:spLocks noChangeShapeType="1"/>
            </p:cNvSpPr>
            <p:nvPr/>
          </p:nvSpPr>
          <p:spPr bwMode="auto">
            <a:xfrm>
              <a:off x="953" y="1713"/>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6" name="Line 10"/>
            <p:cNvSpPr>
              <a:spLocks noChangeShapeType="1"/>
            </p:cNvSpPr>
            <p:nvPr/>
          </p:nvSpPr>
          <p:spPr bwMode="auto">
            <a:xfrm>
              <a:off x="953" y="1344"/>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7" name="Line 11"/>
            <p:cNvSpPr>
              <a:spLocks noChangeShapeType="1"/>
            </p:cNvSpPr>
            <p:nvPr/>
          </p:nvSpPr>
          <p:spPr bwMode="auto">
            <a:xfrm>
              <a:off x="953" y="978"/>
              <a:ext cx="139"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8" name="Line 12"/>
            <p:cNvSpPr>
              <a:spLocks noChangeShapeType="1"/>
            </p:cNvSpPr>
            <p:nvPr/>
          </p:nvSpPr>
          <p:spPr bwMode="auto">
            <a:xfrm>
              <a:off x="1023" y="3553"/>
              <a:ext cx="4384" cy="0"/>
            </a:xfrm>
            <a:prstGeom prst="line">
              <a:avLst/>
            </a:prstGeom>
            <a:noFill/>
            <a:ln w="12700">
              <a:solidFill>
                <a:srgbClr val="FAFD00"/>
              </a:solidFill>
              <a:round/>
              <a:headEnd type="none" w="sm" len="sm"/>
              <a:tailEnd type="none" w="sm" len="sm"/>
            </a:ln>
            <a:effectLst/>
          </p:spPr>
          <p:txBody>
            <a:bodyPr/>
            <a:lstStyle/>
            <a:p>
              <a:endParaRPr lang="en-GB"/>
            </a:p>
          </p:txBody>
        </p:sp>
        <p:sp>
          <p:nvSpPr>
            <p:cNvPr id="86029" name="Line 13"/>
            <p:cNvSpPr>
              <a:spLocks noChangeShapeType="1"/>
            </p:cNvSpPr>
            <p:nvPr/>
          </p:nvSpPr>
          <p:spPr bwMode="auto">
            <a:xfrm flipV="1">
              <a:off x="1023" y="3478"/>
              <a:ext cx="0" cy="149"/>
            </a:xfrm>
            <a:prstGeom prst="line">
              <a:avLst/>
            </a:prstGeom>
            <a:noFill/>
            <a:ln w="12700">
              <a:solidFill>
                <a:srgbClr val="FAFD00"/>
              </a:solidFill>
              <a:round/>
              <a:headEnd type="none" w="sm" len="sm"/>
              <a:tailEnd type="none" w="sm" len="sm"/>
            </a:ln>
            <a:effectLst/>
          </p:spPr>
          <p:txBody>
            <a:bodyPr/>
            <a:lstStyle/>
            <a:p>
              <a:endParaRPr lang="en-GB"/>
            </a:p>
          </p:txBody>
        </p:sp>
        <p:sp>
          <p:nvSpPr>
            <p:cNvPr id="86030" name="Line 14"/>
            <p:cNvSpPr>
              <a:spLocks noChangeShapeType="1"/>
            </p:cNvSpPr>
            <p:nvPr/>
          </p:nvSpPr>
          <p:spPr bwMode="auto">
            <a:xfrm flipV="1">
              <a:off x="2487" y="3478"/>
              <a:ext cx="0" cy="149"/>
            </a:xfrm>
            <a:prstGeom prst="line">
              <a:avLst/>
            </a:prstGeom>
            <a:noFill/>
            <a:ln w="12700">
              <a:solidFill>
                <a:srgbClr val="FAFD00"/>
              </a:solidFill>
              <a:round/>
              <a:headEnd type="none" w="sm" len="sm"/>
              <a:tailEnd type="none" w="sm" len="sm"/>
            </a:ln>
            <a:effectLst/>
          </p:spPr>
          <p:txBody>
            <a:bodyPr/>
            <a:lstStyle/>
            <a:p>
              <a:endParaRPr lang="en-GB"/>
            </a:p>
          </p:txBody>
        </p:sp>
        <p:sp>
          <p:nvSpPr>
            <p:cNvPr id="86031" name="Line 15"/>
            <p:cNvSpPr>
              <a:spLocks noChangeShapeType="1"/>
            </p:cNvSpPr>
            <p:nvPr/>
          </p:nvSpPr>
          <p:spPr bwMode="auto">
            <a:xfrm flipV="1">
              <a:off x="3943" y="3478"/>
              <a:ext cx="0" cy="149"/>
            </a:xfrm>
            <a:prstGeom prst="line">
              <a:avLst/>
            </a:prstGeom>
            <a:noFill/>
            <a:ln w="12700">
              <a:solidFill>
                <a:srgbClr val="FAFD00"/>
              </a:solidFill>
              <a:round/>
              <a:headEnd type="none" w="sm" len="sm"/>
              <a:tailEnd type="none" w="sm" len="sm"/>
            </a:ln>
            <a:effectLst/>
          </p:spPr>
          <p:txBody>
            <a:bodyPr/>
            <a:lstStyle/>
            <a:p>
              <a:endParaRPr lang="en-GB"/>
            </a:p>
          </p:txBody>
        </p:sp>
        <p:sp>
          <p:nvSpPr>
            <p:cNvPr id="86032" name="Line 16"/>
            <p:cNvSpPr>
              <a:spLocks noChangeShapeType="1"/>
            </p:cNvSpPr>
            <p:nvPr/>
          </p:nvSpPr>
          <p:spPr bwMode="auto">
            <a:xfrm flipV="1">
              <a:off x="5407" y="3478"/>
              <a:ext cx="0" cy="149"/>
            </a:xfrm>
            <a:prstGeom prst="line">
              <a:avLst/>
            </a:prstGeom>
            <a:noFill/>
            <a:ln w="12700">
              <a:solidFill>
                <a:srgbClr val="FAFD00"/>
              </a:solidFill>
              <a:round/>
              <a:headEnd type="none" w="sm" len="sm"/>
              <a:tailEnd type="none" w="sm" len="sm"/>
            </a:ln>
            <a:effectLst/>
          </p:spPr>
          <p:txBody>
            <a:bodyPr/>
            <a:lstStyle/>
            <a:p>
              <a:endParaRPr lang="en-GB"/>
            </a:p>
          </p:txBody>
        </p:sp>
        <p:sp>
          <p:nvSpPr>
            <p:cNvPr id="86033" name="Line 17"/>
            <p:cNvSpPr>
              <a:spLocks noChangeShapeType="1"/>
            </p:cNvSpPr>
            <p:nvPr/>
          </p:nvSpPr>
          <p:spPr bwMode="auto">
            <a:xfrm flipV="1">
              <a:off x="1023" y="888"/>
              <a:ext cx="0" cy="90"/>
            </a:xfrm>
            <a:prstGeom prst="line">
              <a:avLst/>
            </a:prstGeom>
            <a:noFill/>
            <a:ln w="50800">
              <a:solidFill>
                <a:srgbClr val="FAFD00"/>
              </a:solidFill>
              <a:round/>
              <a:headEnd type="none" w="sm" len="sm"/>
              <a:tailEnd type="none" w="sm" len="sm"/>
            </a:ln>
            <a:effectLst/>
          </p:spPr>
          <p:txBody>
            <a:bodyPr/>
            <a:lstStyle/>
            <a:p>
              <a:endParaRPr lang="en-GB"/>
            </a:p>
          </p:txBody>
        </p:sp>
        <p:sp>
          <p:nvSpPr>
            <p:cNvPr id="86034" name="Line 18"/>
            <p:cNvSpPr>
              <a:spLocks noChangeShapeType="1"/>
            </p:cNvSpPr>
            <p:nvPr/>
          </p:nvSpPr>
          <p:spPr bwMode="auto">
            <a:xfrm>
              <a:off x="953" y="888"/>
              <a:ext cx="147"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35" name="Line 19"/>
            <p:cNvSpPr>
              <a:spLocks noChangeShapeType="1"/>
            </p:cNvSpPr>
            <p:nvPr/>
          </p:nvSpPr>
          <p:spPr bwMode="auto">
            <a:xfrm flipV="1">
              <a:off x="2418" y="1906"/>
              <a:ext cx="0" cy="90"/>
            </a:xfrm>
            <a:prstGeom prst="line">
              <a:avLst/>
            </a:prstGeom>
            <a:noFill/>
            <a:ln w="50800">
              <a:solidFill>
                <a:srgbClr val="FAFD00"/>
              </a:solidFill>
              <a:round/>
              <a:headEnd type="none" w="sm" len="sm"/>
              <a:tailEnd type="none" w="sm" len="sm"/>
            </a:ln>
            <a:effectLst/>
          </p:spPr>
          <p:txBody>
            <a:bodyPr/>
            <a:lstStyle/>
            <a:p>
              <a:endParaRPr lang="en-GB"/>
            </a:p>
          </p:txBody>
        </p:sp>
        <p:sp>
          <p:nvSpPr>
            <p:cNvPr id="86036" name="Line 20"/>
            <p:cNvSpPr>
              <a:spLocks noChangeShapeType="1"/>
            </p:cNvSpPr>
            <p:nvPr/>
          </p:nvSpPr>
          <p:spPr bwMode="auto">
            <a:xfrm>
              <a:off x="2349" y="1906"/>
              <a:ext cx="145"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37" name="Line 21"/>
            <p:cNvSpPr>
              <a:spLocks noChangeShapeType="1"/>
            </p:cNvSpPr>
            <p:nvPr/>
          </p:nvSpPr>
          <p:spPr bwMode="auto">
            <a:xfrm flipV="1">
              <a:off x="3077" y="2318"/>
              <a:ext cx="0" cy="90"/>
            </a:xfrm>
            <a:prstGeom prst="line">
              <a:avLst/>
            </a:prstGeom>
            <a:noFill/>
            <a:ln w="50800">
              <a:solidFill>
                <a:srgbClr val="FAFD00"/>
              </a:solidFill>
              <a:round/>
              <a:headEnd type="none" w="sm" len="sm"/>
              <a:tailEnd type="none" w="sm" len="sm"/>
            </a:ln>
            <a:effectLst/>
          </p:spPr>
          <p:txBody>
            <a:bodyPr/>
            <a:lstStyle/>
            <a:p>
              <a:endParaRPr lang="en-GB"/>
            </a:p>
          </p:txBody>
        </p:sp>
        <p:sp>
          <p:nvSpPr>
            <p:cNvPr id="86038" name="Line 22"/>
            <p:cNvSpPr>
              <a:spLocks noChangeShapeType="1"/>
            </p:cNvSpPr>
            <p:nvPr/>
          </p:nvSpPr>
          <p:spPr bwMode="auto">
            <a:xfrm>
              <a:off x="3007" y="2318"/>
              <a:ext cx="146"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39" name="Line 23"/>
            <p:cNvSpPr>
              <a:spLocks noChangeShapeType="1"/>
            </p:cNvSpPr>
            <p:nvPr/>
          </p:nvSpPr>
          <p:spPr bwMode="auto">
            <a:xfrm flipV="1">
              <a:off x="3680" y="2954"/>
              <a:ext cx="0" cy="89"/>
            </a:xfrm>
            <a:prstGeom prst="line">
              <a:avLst/>
            </a:prstGeom>
            <a:noFill/>
            <a:ln w="50800">
              <a:solidFill>
                <a:srgbClr val="FAFD00"/>
              </a:solidFill>
              <a:round/>
              <a:headEnd type="none" w="sm" len="sm"/>
              <a:tailEnd type="none" w="sm" len="sm"/>
            </a:ln>
            <a:effectLst/>
          </p:spPr>
          <p:txBody>
            <a:bodyPr/>
            <a:lstStyle/>
            <a:p>
              <a:endParaRPr lang="en-GB"/>
            </a:p>
          </p:txBody>
        </p:sp>
        <p:sp>
          <p:nvSpPr>
            <p:cNvPr id="86040" name="Line 24"/>
            <p:cNvSpPr>
              <a:spLocks noChangeShapeType="1"/>
            </p:cNvSpPr>
            <p:nvPr/>
          </p:nvSpPr>
          <p:spPr bwMode="auto">
            <a:xfrm>
              <a:off x="3611" y="2954"/>
              <a:ext cx="146"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41" name="Line 25"/>
            <p:cNvSpPr>
              <a:spLocks noChangeShapeType="1"/>
            </p:cNvSpPr>
            <p:nvPr/>
          </p:nvSpPr>
          <p:spPr bwMode="auto">
            <a:xfrm flipV="1">
              <a:off x="3951" y="3298"/>
              <a:ext cx="0" cy="98"/>
            </a:xfrm>
            <a:prstGeom prst="line">
              <a:avLst/>
            </a:prstGeom>
            <a:noFill/>
            <a:ln w="50800">
              <a:solidFill>
                <a:srgbClr val="FAFD00"/>
              </a:solidFill>
              <a:round/>
              <a:headEnd type="none" w="sm" len="sm"/>
              <a:tailEnd type="none" w="sm" len="sm"/>
            </a:ln>
            <a:effectLst/>
          </p:spPr>
          <p:txBody>
            <a:bodyPr/>
            <a:lstStyle/>
            <a:p>
              <a:endParaRPr lang="en-GB"/>
            </a:p>
          </p:txBody>
        </p:sp>
        <p:sp>
          <p:nvSpPr>
            <p:cNvPr id="86042" name="Line 26"/>
            <p:cNvSpPr>
              <a:spLocks noChangeShapeType="1"/>
            </p:cNvSpPr>
            <p:nvPr/>
          </p:nvSpPr>
          <p:spPr bwMode="auto">
            <a:xfrm>
              <a:off x="3881" y="3298"/>
              <a:ext cx="146"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43" name="Line 27"/>
            <p:cNvSpPr>
              <a:spLocks noChangeShapeType="1"/>
            </p:cNvSpPr>
            <p:nvPr/>
          </p:nvSpPr>
          <p:spPr bwMode="auto">
            <a:xfrm>
              <a:off x="1023" y="978"/>
              <a:ext cx="0" cy="90"/>
            </a:xfrm>
            <a:prstGeom prst="line">
              <a:avLst/>
            </a:prstGeom>
            <a:noFill/>
            <a:ln w="50800">
              <a:solidFill>
                <a:srgbClr val="FAFD00"/>
              </a:solidFill>
              <a:round/>
              <a:headEnd type="none" w="sm" len="sm"/>
              <a:tailEnd type="none" w="sm" len="sm"/>
            </a:ln>
            <a:effectLst/>
          </p:spPr>
          <p:txBody>
            <a:bodyPr/>
            <a:lstStyle/>
            <a:p>
              <a:endParaRPr lang="en-GB"/>
            </a:p>
          </p:txBody>
        </p:sp>
        <p:sp>
          <p:nvSpPr>
            <p:cNvPr id="86044" name="Line 28"/>
            <p:cNvSpPr>
              <a:spLocks noChangeShapeType="1"/>
            </p:cNvSpPr>
            <p:nvPr/>
          </p:nvSpPr>
          <p:spPr bwMode="auto">
            <a:xfrm>
              <a:off x="953" y="1068"/>
              <a:ext cx="147"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45" name="Line 29"/>
            <p:cNvSpPr>
              <a:spLocks noChangeShapeType="1"/>
            </p:cNvSpPr>
            <p:nvPr/>
          </p:nvSpPr>
          <p:spPr bwMode="auto">
            <a:xfrm>
              <a:off x="2418" y="1996"/>
              <a:ext cx="0" cy="97"/>
            </a:xfrm>
            <a:prstGeom prst="line">
              <a:avLst/>
            </a:prstGeom>
            <a:noFill/>
            <a:ln w="50800">
              <a:solidFill>
                <a:srgbClr val="FAFD00"/>
              </a:solidFill>
              <a:round/>
              <a:headEnd type="none" w="sm" len="sm"/>
              <a:tailEnd type="none" w="sm" len="sm"/>
            </a:ln>
            <a:effectLst/>
          </p:spPr>
          <p:txBody>
            <a:bodyPr/>
            <a:lstStyle/>
            <a:p>
              <a:endParaRPr lang="en-GB"/>
            </a:p>
          </p:txBody>
        </p:sp>
        <p:sp>
          <p:nvSpPr>
            <p:cNvPr id="86046" name="Line 30"/>
            <p:cNvSpPr>
              <a:spLocks noChangeShapeType="1"/>
            </p:cNvSpPr>
            <p:nvPr/>
          </p:nvSpPr>
          <p:spPr bwMode="auto">
            <a:xfrm>
              <a:off x="2349" y="2093"/>
              <a:ext cx="145"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47" name="Line 31"/>
            <p:cNvSpPr>
              <a:spLocks noChangeShapeType="1"/>
            </p:cNvSpPr>
            <p:nvPr/>
          </p:nvSpPr>
          <p:spPr bwMode="auto">
            <a:xfrm>
              <a:off x="3077" y="2408"/>
              <a:ext cx="0" cy="89"/>
            </a:xfrm>
            <a:prstGeom prst="line">
              <a:avLst/>
            </a:prstGeom>
            <a:noFill/>
            <a:ln w="50800">
              <a:solidFill>
                <a:srgbClr val="FAFD00"/>
              </a:solidFill>
              <a:round/>
              <a:headEnd type="none" w="sm" len="sm"/>
              <a:tailEnd type="none" w="sm" len="sm"/>
            </a:ln>
            <a:effectLst/>
          </p:spPr>
          <p:txBody>
            <a:bodyPr/>
            <a:lstStyle/>
            <a:p>
              <a:endParaRPr lang="en-GB"/>
            </a:p>
          </p:txBody>
        </p:sp>
        <p:sp>
          <p:nvSpPr>
            <p:cNvPr id="86048" name="Line 32"/>
            <p:cNvSpPr>
              <a:spLocks noChangeShapeType="1"/>
            </p:cNvSpPr>
            <p:nvPr/>
          </p:nvSpPr>
          <p:spPr bwMode="auto">
            <a:xfrm>
              <a:off x="3007" y="2497"/>
              <a:ext cx="146"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49" name="Line 33"/>
            <p:cNvSpPr>
              <a:spLocks noChangeShapeType="1"/>
            </p:cNvSpPr>
            <p:nvPr/>
          </p:nvSpPr>
          <p:spPr bwMode="auto">
            <a:xfrm>
              <a:off x="3680" y="3043"/>
              <a:ext cx="0" cy="99"/>
            </a:xfrm>
            <a:prstGeom prst="line">
              <a:avLst/>
            </a:prstGeom>
            <a:noFill/>
            <a:ln w="50800">
              <a:solidFill>
                <a:srgbClr val="FAFD00"/>
              </a:solidFill>
              <a:round/>
              <a:headEnd type="none" w="sm" len="sm"/>
              <a:tailEnd type="none" w="sm" len="sm"/>
            </a:ln>
            <a:effectLst/>
          </p:spPr>
          <p:txBody>
            <a:bodyPr/>
            <a:lstStyle/>
            <a:p>
              <a:endParaRPr lang="en-GB"/>
            </a:p>
          </p:txBody>
        </p:sp>
        <p:sp>
          <p:nvSpPr>
            <p:cNvPr id="86050" name="Line 34"/>
            <p:cNvSpPr>
              <a:spLocks noChangeShapeType="1"/>
            </p:cNvSpPr>
            <p:nvPr/>
          </p:nvSpPr>
          <p:spPr bwMode="auto">
            <a:xfrm>
              <a:off x="3611" y="3142"/>
              <a:ext cx="146"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51" name="Line 35"/>
            <p:cNvSpPr>
              <a:spLocks noChangeShapeType="1"/>
            </p:cNvSpPr>
            <p:nvPr/>
          </p:nvSpPr>
          <p:spPr bwMode="auto">
            <a:xfrm>
              <a:off x="3951" y="3396"/>
              <a:ext cx="0" cy="89"/>
            </a:xfrm>
            <a:prstGeom prst="line">
              <a:avLst/>
            </a:prstGeom>
            <a:noFill/>
            <a:ln w="50800">
              <a:solidFill>
                <a:srgbClr val="FAFD00"/>
              </a:solidFill>
              <a:round/>
              <a:headEnd type="none" w="sm" len="sm"/>
              <a:tailEnd type="none" w="sm" len="sm"/>
            </a:ln>
            <a:effectLst/>
          </p:spPr>
          <p:txBody>
            <a:bodyPr/>
            <a:lstStyle/>
            <a:p>
              <a:endParaRPr lang="en-GB"/>
            </a:p>
          </p:txBody>
        </p:sp>
        <p:sp>
          <p:nvSpPr>
            <p:cNvPr id="86052" name="Line 36"/>
            <p:cNvSpPr>
              <a:spLocks noChangeShapeType="1"/>
            </p:cNvSpPr>
            <p:nvPr/>
          </p:nvSpPr>
          <p:spPr bwMode="auto">
            <a:xfrm>
              <a:off x="3881" y="3485"/>
              <a:ext cx="146" cy="0"/>
            </a:xfrm>
            <a:prstGeom prst="line">
              <a:avLst/>
            </a:prstGeom>
            <a:noFill/>
            <a:ln w="50800">
              <a:solidFill>
                <a:srgbClr val="FAFD00"/>
              </a:solidFill>
              <a:round/>
              <a:headEnd type="none" w="sm" len="sm"/>
              <a:tailEnd type="none" w="sm" len="sm"/>
            </a:ln>
            <a:effectLst/>
          </p:spPr>
          <p:txBody>
            <a:bodyPr/>
            <a:lstStyle/>
            <a:p>
              <a:endParaRPr lang="en-GB"/>
            </a:p>
          </p:txBody>
        </p:sp>
        <p:sp>
          <p:nvSpPr>
            <p:cNvPr id="86053" name="Freeform 37"/>
            <p:cNvSpPr>
              <a:spLocks/>
            </p:cNvSpPr>
            <p:nvPr/>
          </p:nvSpPr>
          <p:spPr bwMode="auto">
            <a:xfrm>
              <a:off x="953" y="903"/>
              <a:ext cx="140" cy="151"/>
            </a:xfrm>
            <a:custGeom>
              <a:avLst/>
              <a:gdLst/>
              <a:ahLst/>
              <a:cxnLst>
                <a:cxn ang="0">
                  <a:pos x="70" y="0"/>
                </a:cxn>
                <a:cxn ang="0">
                  <a:pos x="139" y="75"/>
                </a:cxn>
                <a:cxn ang="0">
                  <a:pos x="70" y="150"/>
                </a:cxn>
                <a:cxn ang="0">
                  <a:pos x="0" y="75"/>
                </a:cxn>
                <a:cxn ang="0">
                  <a:pos x="70" y="0"/>
                </a:cxn>
              </a:cxnLst>
              <a:rect l="0" t="0" r="r" b="b"/>
              <a:pathLst>
                <a:path w="140" h="151">
                  <a:moveTo>
                    <a:pt x="70" y="0"/>
                  </a:moveTo>
                  <a:lnTo>
                    <a:pt x="139" y="75"/>
                  </a:lnTo>
                  <a:lnTo>
                    <a:pt x="70" y="150"/>
                  </a:lnTo>
                  <a:lnTo>
                    <a:pt x="0" y="75"/>
                  </a:lnTo>
                  <a:lnTo>
                    <a:pt x="70" y="0"/>
                  </a:lnTo>
                </a:path>
              </a:pathLst>
            </a:custGeom>
            <a:solidFill>
              <a:srgbClr val="FC0128"/>
            </a:solidFill>
            <a:ln w="50800" cap="rnd" cmpd="sng">
              <a:solidFill>
                <a:srgbClr val="FC0128"/>
              </a:solidFill>
              <a:prstDash val="solid"/>
              <a:round/>
              <a:headEnd/>
              <a:tailEnd/>
            </a:ln>
            <a:effectLst/>
          </p:spPr>
          <p:txBody>
            <a:bodyPr/>
            <a:lstStyle/>
            <a:p>
              <a:endParaRPr lang="en-GB"/>
            </a:p>
          </p:txBody>
        </p:sp>
        <p:sp>
          <p:nvSpPr>
            <p:cNvPr id="86054" name="Freeform 38"/>
            <p:cNvSpPr>
              <a:spLocks/>
            </p:cNvSpPr>
            <p:nvPr/>
          </p:nvSpPr>
          <p:spPr bwMode="auto">
            <a:xfrm>
              <a:off x="2349" y="1922"/>
              <a:ext cx="139" cy="150"/>
            </a:xfrm>
            <a:custGeom>
              <a:avLst/>
              <a:gdLst/>
              <a:ahLst/>
              <a:cxnLst>
                <a:cxn ang="0">
                  <a:pos x="68" y="0"/>
                </a:cxn>
                <a:cxn ang="0">
                  <a:pos x="138" y="74"/>
                </a:cxn>
                <a:cxn ang="0">
                  <a:pos x="68" y="149"/>
                </a:cxn>
                <a:cxn ang="0">
                  <a:pos x="0" y="74"/>
                </a:cxn>
                <a:cxn ang="0">
                  <a:pos x="68" y="0"/>
                </a:cxn>
              </a:cxnLst>
              <a:rect l="0" t="0" r="r" b="b"/>
              <a:pathLst>
                <a:path w="139" h="150">
                  <a:moveTo>
                    <a:pt x="68" y="0"/>
                  </a:moveTo>
                  <a:lnTo>
                    <a:pt x="138" y="74"/>
                  </a:lnTo>
                  <a:lnTo>
                    <a:pt x="68" y="149"/>
                  </a:lnTo>
                  <a:lnTo>
                    <a:pt x="0" y="74"/>
                  </a:lnTo>
                  <a:lnTo>
                    <a:pt x="68" y="0"/>
                  </a:lnTo>
                </a:path>
              </a:pathLst>
            </a:custGeom>
            <a:solidFill>
              <a:srgbClr val="FC0128"/>
            </a:solidFill>
            <a:ln w="50800" cap="rnd" cmpd="sng">
              <a:solidFill>
                <a:srgbClr val="FC0128"/>
              </a:solidFill>
              <a:prstDash val="solid"/>
              <a:round/>
              <a:headEnd/>
              <a:tailEnd/>
            </a:ln>
            <a:effectLst/>
          </p:spPr>
          <p:txBody>
            <a:bodyPr/>
            <a:lstStyle/>
            <a:p>
              <a:endParaRPr lang="en-GB"/>
            </a:p>
          </p:txBody>
        </p:sp>
        <p:sp>
          <p:nvSpPr>
            <p:cNvPr id="86055" name="Freeform 39"/>
            <p:cNvSpPr>
              <a:spLocks/>
            </p:cNvSpPr>
            <p:nvPr/>
          </p:nvSpPr>
          <p:spPr bwMode="auto">
            <a:xfrm>
              <a:off x="3007" y="2334"/>
              <a:ext cx="140" cy="150"/>
            </a:xfrm>
            <a:custGeom>
              <a:avLst/>
              <a:gdLst/>
              <a:ahLst/>
              <a:cxnLst>
                <a:cxn ang="0">
                  <a:pos x="70" y="0"/>
                </a:cxn>
                <a:cxn ang="0">
                  <a:pos x="139" y="74"/>
                </a:cxn>
                <a:cxn ang="0">
                  <a:pos x="70" y="149"/>
                </a:cxn>
                <a:cxn ang="0">
                  <a:pos x="0" y="74"/>
                </a:cxn>
                <a:cxn ang="0">
                  <a:pos x="70" y="0"/>
                </a:cxn>
              </a:cxnLst>
              <a:rect l="0" t="0" r="r" b="b"/>
              <a:pathLst>
                <a:path w="140" h="150">
                  <a:moveTo>
                    <a:pt x="70" y="0"/>
                  </a:moveTo>
                  <a:lnTo>
                    <a:pt x="139" y="74"/>
                  </a:lnTo>
                  <a:lnTo>
                    <a:pt x="70" y="149"/>
                  </a:lnTo>
                  <a:lnTo>
                    <a:pt x="0" y="74"/>
                  </a:lnTo>
                  <a:lnTo>
                    <a:pt x="70" y="0"/>
                  </a:lnTo>
                </a:path>
              </a:pathLst>
            </a:custGeom>
            <a:solidFill>
              <a:srgbClr val="FC0128"/>
            </a:solidFill>
            <a:ln w="50800" cap="rnd" cmpd="sng">
              <a:solidFill>
                <a:srgbClr val="FC0128"/>
              </a:solidFill>
              <a:prstDash val="solid"/>
              <a:round/>
              <a:headEnd/>
              <a:tailEnd/>
            </a:ln>
            <a:effectLst/>
          </p:spPr>
          <p:txBody>
            <a:bodyPr/>
            <a:lstStyle/>
            <a:p>
              <a:endParaRPr lang="en-GB"/>
            </a:p>
          </p:txBody>
        </p:sp>
        <p:sp>
          <p:nvSpPr>
            <p:cNvPr id="86056" name="Freeform 40"/>
            <p:cNvSpPr>
              <a:spLocks/>
            </p:cNvSpPr>
            <p:nvPr/>
          </p:nvSpPr>
          <p:spPr bwMode="auto">
            <a:xfrm>
              <a:off x="3611" y="2969"/>
              <a:ext cx="140" cy="151"/>
            </a:xfrm>
            <a:custGeom>
              <a:avLst/>
              <a:gdLst/>
              <a:ahLst/>
              <a:cxnLst>
                <a:cxn ang="0">
                  <a:pos x="68" y="0"/>
                </a:cxn>
                <a:cxn ang="0">
                  <a:pos x="139" y="74"/>
                </a:cxn>
                <a:cxn ang="0">
                  <a:pos x="68" y="150"/>
                </a:cxn>
                <a:cxn ang="0">
                  <a:pos x="0" y="74"/>
                </a:cxn>
                <a:cxn ang="0">
                  <a:pos x="68" y="0"/>
                </a:cxn>
              </a:cxnLst>
              <a:rect l="0" t="0" r="r" b="b"/>
              <a:pathLst>
                <a:path w="140" h="151">
                  <a:moveTo>
                    <a:pt x="68" y="0"/>
                  </a:moveTo>
                  <a:lnTo>
                    <a:pt x="139" y="74"/>
                  </a:lnTo>
                  <a:lnTo>
                    <a:pt x="68" y="150"/>
                  </a:lnTo>
                  <a:lnTo>
                    <a:pt x="0" y="74"/>
                  </a:lnTo>
                  <a:lnTo>
                    <a:pt x="68" y="0"/>
                  </a:lnTo>
                </a:path>
              </a:pathLst>
            </a:custGeom>
            <a:solidFill>
              <a:srgbClr val="FC0128"/>
            </a:solidFill>
            <a:ln w="50800" cap="rnd" cmpd="sng">
              <a:solidFill>
                <a:srgbClr val="FC0128"/>
              </a:solidFill>
              <a:prstDash val="solid"/>
              <a:round/>
              <a:headEnd/>
              <a:tailEnd/>
            </a:ln>
            <a:effectLst/>
          </p:spPr>
          <p:txBody>
            <a:bodyPr/>
            <a:lstStyle/>
            <a:p>
              <a:endParaRPr lang="en-GB"/>
            </a:p>
          </p:txBody>
        </p:sp>
        <p:sp>
          <p:nvSpPr>
            <p:cNvPr id="86057" name="Freeform 41"/>
            <p:cNvSpPr>
              <a:spLocks/>
            </p:cNvSpPr>
            <p:nvPr/>
          </p:nvSpPr>
          <p:spPr bwMode="auto">
            <a:xfrm>
              <a:off x="3881" y="3321"/>
              <a:ext cx="139" cy="151"/>
            </a:xfrm>
            <a:custGeom>
              <a:avLst/>
              <a:gdLst/>
              <a:ahLst/>
              <a:cxnLst>
                <a:cxn ang="0">
                  <a:pos x="69" y="0"/>
                </a:cxn>
                <a:cxn ang="0">
                  <a:pos x="138" y="74"/>
                </a:cxn>
                <a:cxn ang="0">
                  <a:pos x="69" y="150"/>
                </a:cxn>
                <a:cxn ang="0">
                  <a:pos x="0" y="74"/>
                </a:cxn>
                <a:cxn ang="0">
                  <a:pos x="69" y="0"/>
                </a:cxn>
              </a:cxnLst>
              <a:rect l="0" t="0" r="r" b="b"/>
              <a:pathLst>
                <a:path w="139" h="151">
                  <a:moveTo>
                    <a:pt x="69" y="0"/>
                  </a:moveTo>
                  <a:lnTo>
                    <a:pt x="138" y="74"/>
                  </a:lnTo>
                  <a:lnTo>
                    <a:pt x="69" y="150"/>
                  </a:lnTo>
                  <a:lnTo>
                    <a:pt x="0" y="74"/>
                  </a:lnTo>
                  <a:lnTo>
                    <a:pt x="69" y="0"/>
                  </a:lnTo>
                </a:path>
              </a:pathLst>
            </a:custGeom>
            <a:solidFill>
              <a:srgbClr val="FC0128"/>
            </a:solidFill>
            <a:ln w="50800" cap="rnd" cmpd="sng">
              <a:solidFill>
                <a:srgbClr val="FC0128"/>
              </a:solidFill>
              <a:prstDash val="solid"/>
              <a:round/>
              <a:headEnd/>
              <a:tailEnd/>
            </a:ln>
            <a:effectLst/>
          </p:spPr>
          <p:txBody>
            <a:bodyPr/>
            <a:lstStyle/>
            <a:p>
              <a:endParaRPr lang="en-GB"/>
            </a:p>
          </p:txBody>
        </p:sp>
        <p:sp>
          <p:nvSpPr>
            <p:cNvPr id="86058" name="Freeform 42"/>
            <p:cNvSpPr>
              <a:spLocks/>
            </p:cNvSpPr>
            <p:nvPr/>
          </p:nvSpPr>
          <p:spPr bwMode="auto">
            <a:xfrm>
              <a:off x="1023" y="993"/>
              <a:ext cx="2929" cy="2359"/>
            </a:xfrm>
            <a:custGeom>
              <a:avLst/>
              <a:gdLst/>
              <a:ahLst/>
              <a:cxnLst>
                <a:cxn ang="0">
                  <a:pos x="34" y="15"/>
                </a:cxn>
                <a:cxn ang="0">
                  <a:pos x="89" y="52"/>
                </a:cxn>
                <a:cxn ang="0">
                  <a:pos x="145" y="82"/>
                </a:cxn>
                <a:cxn ang="0">
                  <a:pos x="201" y="112"/>
                </a:cxn>
                <a:cxn ang="0">
                  <a:pos x="249" y="143"/>
                </a:cxn>
                <a:cxn ang="0">
                  <a:pos x="304" y="172"/>
                </a:cxn>
                <a:cxn ang="0">
                  <a:pos x="360" y="209"/>
                </a:cxn>
                <a:cxn ang="0">
                  <a:pos x="416" y="240"/>
                </a:cxn>
                <a:cxn ang="0">
                  <a:pos x="471" y="277"/>
                </a:cxn>
                <a:cxn ang="0">
                  <a:pos x="526" y="307"/>
                </a:cxn>
                <a:cxn ang="0">
                  <a:pos x="576" y="344"/>
                </a:cxn>
                <a:cxn ang="0">
                  <a:pos x="631" y="382"/>
                </a:cxn>
                <a:cxn ang="0">
                  <a:pos x="686" y="419"/>
                </a:cxn>
                <a:cxn ang="0">
                  <a:pos x="741" y="456"/>
                </a:cxn>
                <a:cxn ang="0">
                  <a:pos x="797" y="494"/>
                </a:cxn>
                <a:cxn ang="0">
                  <a:pos x="846" y="532"/>
                </a:cxn>
                <a:cxn ang="0">
                  <a:pos x="901" y="569"/>
                </a:cxn>
                <a:cxn ang="0">
                  <a:pos x="956" y="606"/>
                </a:cxn>
                <a:cxn ang="0">
                  <a:pos x="1013" y="643"/>
                </a:cxn>
                <a:cxn ang="0">
                  <a:pos x="1068" y="680"/>
                </a:cxn>
                <a:cxn ang="0">
                  <a:pos x="1123" y="725"/>
                </a:cxn>
                <a:cxn ang="0">
                  <a:pos x="1171" y="764"/>
                </a:cxn>
                <a:cxn ang="0">
                  <a:pos x="1228" y="808"/>
                </a:cxn>
                <a:cxn ang="0">
                  <a:pos x="1283" y="846"/>
                </a:cxn>
                <a:cxn ang="0">
                  <a:pos x="1338" y="890"/>
                </a:cxn>
                <a:cxn ang="0">
                  <a:pos x="1394" y="935"/>
                </a:cxn>
                <a:cxn ang="0">
                  <a:pos x="1443" y="972"/>
                </a:cxn>
                <a:cxn ang="0">
                  <a:pos x="1498" y="1017"/>
                </a:cxn>
                <a:cxn ang="0">
                  <a:pos x="1553" y="1062"/>
                </a:cxn>
                <a:cxn ang="0">
                  <a:pos x="1609" y="1107"/>
                </a:cxn>
                <a:cxn ang="0">
                  <a:pos x="1665" y="1153"/>
                </a:cxn>
                <a:cxn ang="0">
                  <a:pos x="1720" y="1198"/>
                </a:cxn>
                <a:cxn ang="0">
                  <a:pos x="1768" y="1242"/>
                </a:cxn>
                <a:cxn ang="0">
                  <a:pos x="1825" y="1295"/>
                </a:cxn>
                <a:cxn ang="0">
                  <a:pos x="1880" y="1340"/>
                </a:cxn>
                <a:cxn ang="0">
                  <a:pos x="1935" y="1385"/>
                </a:cxn>
                <a:cxn ang="0">
                  <a:pos x="1990" y="1437"/>
                </a:cxn>
                <a:cxn ang="0">
                  <a:pos x="2040" y="1482"/>
                </a:cxn>
                <a:cxn ang="0">
                  <a:pos x="2095" y="1534"/>
                </a:cxn>
                <a:cxn ang="0">
                  <a:pos x="2150" y="1587"/>
                </a:cxn>
                <a:cxn ang="0">
                  <a:pos x="2205" y="1638"/>
                </a:cxn>
                <a:cxn ang="0">
                  <a:pos x="2261" y="1683"/>
                </a:cxn>
                <a:cxn ang="0">
                  <a:pos x="2317" y="1736"/>
                </a:cxn>
                <a:cxn ang="0">
                  <a:pos x="2365" y="1788"/>
                </a:cxn>
                <a:cxn ang="0">
                  <a:pos x="2420" y="1840"/>
                </a:cxn>
                <a:cxn ang="0">
                  <a:pos x="2477" y="1893"/>
                </a:cxn>
                <a:cxn ang="0">
                  <a:pos x="2532" y="1945"/>
                </a:cxn>
                <a:cxn ang="0">
                  <a:pos x="2587" y="2006"/>
                </a:cxn>
                <a:cxn ang="0">
                  <a:pos x="2635" y="2058"/>
                </a:cxn>
                <a:cxn ang="0">
                  <a:pos x="2692" y="2110"/>
                </a:cxn>
                <a:cxn ang="0">
                  <a:pos x="2747" y="2170"/>
                </a:cxn>
                <a:cxn ang="0">
                  <a:pos x="2802" y="2222"/>
                </a:cxn>
                <a:cxn ang="0">
                  <a:pos x="2858" y="2282"/>
                </a:cxn>
                <a:cxn ang="0">
                  <a:pos x="2913" y="2335"/>
                </a:cxn>
              </a:cxnLst>
              <a:rect l="0" t="0" r="r" b="b"/>
              <a:pathLst>
                <a:path w="2929" h="2359">
                  <a:moveTo>
                    <a:pt x="0" y="0"/>
                  </a:moveTo>
                  <a:lnTo>
                    <a:pt x="20" y="7"/>
                  </a:lnTo>
                  <a:lnTo>
                    <a:pt x="34" y="15"/>
                  </a:lnTo>
                  <a:lnTo>
                    <a:pt x="55" y="30"/>
                  </a:lnTo>
                  <a:lnTo>
                    <a:pt x="68" y="38"/>
                  </a:lnTo>
                  <a:lnTo>
                    <a:pt x="89" y="52"/>
                  </a:lnTo>
                  <a:lnTo>
                    <a:pt x="110" y="59"/>
                  </a:lnTo>
                  <a:lnTo>
                    <a:pt x="124" y="67"/>
                  </a:lnTo>
                  <a:lnTo>
                    <a:pt x="145" y="82"/>
                  </a:lnTo>
                  <a:lnTo>
                    <a:pt x="159" y="90"/>
                  </a:lnTo>
                  <a:lnTo>
                    <a:pt x="180" y="98"/>
                  </a:lnTo>
                  <a:lnTo>
                    <a:pt x="201" y="112"/>
                  </a:lnTo>
                  <a:lnTo>
                    <a:pt x="214" y="120"/>
                  </a:lnTo>
                  <a:lnTo>
                    <a:pt x="235" y="135"/>
                  </a:lnTo>
                  <a:lnTo>
                    <a:pt x="249" y="143"/>
                  </a:lnTo>
                  <a:lnTo>
                    <a:pt x="270" y="157"/>
                  </a:lnTo>
                  <a:lnTo>
                    <a:pt x="291" y="164"/>
                  </a:lnTo>
                  <a:lnTo>
                    <a:pt x="304" y="172"/>
                  </a:lnTo>
                  <a:lnTo>
                    <a:pt x="325" y="187"/>
                  </a:lnTo>
                  <a:lnTo>
                    <a:pt x="346" y="194"/>
                  </a:lnTo>
                  <a:lnTo>
                    <a:pt x="360" y="209"/>
                  </a:lnTo>
                  <a:lnTo>
                    <a:pt x="380" y="217"/>
                  </a:lnTo>
                  <a:lnTo>
                    <a:pt x="395" y="232"/>
                  </a:lnTo>
                  <a:lnTo>
                    <a:pt x="416" y="240"/>
                  </a:lnTo>
                  <a:lnTo>
                    <a:pt x="437" y="254"/>
                  </a:lnTo>
                  <a:lnTo>
                    <a:pt x="450" y="262"/>
                  </a:lnTo>
                  <a:lnTo>
                    <a:pt x="471" y="277"/>
                  </a:lnTo>
                  <a:lnTo>
                    <a:pt x="485" y="285"/>
                  </a:lnTo>
                  <a:lnTo>
                    <a:pt x="506" y="299"/>
                  </a:lnTo>
                  <a:lnTo>
                    <a:pt x="526" y="307"/>
                  </a:lnTo>
                  <a:lnTo>
                    <a:pt x="540" y="322"/>
                  </a:lnTo>
                  <a:lnTo>
                    <a:pt x="561" y="337"/>
                  </a:lnTo>
                  <a:lnTo>
                    <a:pt x="576" y="344"/>
                  </a:lnTo>
                  <a:lnTo>
                    <a:pt x="596" y="359"/>
                  </a:lnTo>
                  <a:lnTo>
                    <a:pt x="617" y="367"/>
                  </a:lnTo>
                  <a:lnTo>
                    <a:pt x="631" y="382"/>
                  </a:lnTo>
                  <a:lnTo>
                    <a:pt x="652" y="389"/>
                  </a:lnTo>
                  <a:lnTo>
                    <a:pt x="665" y="404"/>
                  </a:lnTo>
                  <a:lnTo>
                    <a:pt x="686" y="419"/>
                  </a:lnTo>
                  <a:lnTo>
                    <a:pt x="707" y="427"/>
                  </a:lnTo>
                  <a:lnTo>
                    <a:pt x="721" y="441"/>
                  </a:lnTo>
                  <a:lnTo>
                    <a:pt x="741" y="456"/>
                  </a:lnTo>
                  <a:lnTo>
                    <a:pt x="755" y="464"/>
                  </a:lnTo>
                  <a:lnTo>
                    <a:pt x="776" y="479"/>
                  </a:lnTo>
                  <a:lnTo>
                    <a:pt x="797" y="494"/>
                  </a:lnTo>
                  <a:lnTo>
                    <a:pt x="811" y="501"/>
                  </a:lnTo>
                  <a:lnTo>
                    <a:pt x="832" y="516"/>
                  </a:lnTo>
                  <a:lnTo>
                    <a:pt x="846" y="532"/>
                  </a:lnTo>
                  <a:lnTo>
                    <a:pt x="867" y="538"/>
                  </a:lnTo>
                  <a:lnTo>
                    <a:pt x="888" y="554"/>
                  </a:lnTo>
                  <a:lnTo>
                    <a:pt x="901" y="569"/>
                  </a:lnTo>
                  <a:lnTo>
                    <a:pt x="922" y="577"/>
                  </a:lnTo>
                  <a:lnTo>
                    <a:pt x="943" y="591"/>
                  </a:lnTo>
                  <a:lnTo>
                    <a:pt x="956" y="606"/>
                  </a:lnTo>
                  <a:lnTo>
                    <a:pt x="977" y="621"/>
                  </a:lnTo>
                  <a:lnTo>
                    <a:pt x="992" y="628"/>
                  </a:lnTo>
                  <a:lnTo>
                    <a:pt x="1013" y="643"/>
                  </a:lnTo>
                  <a:lnTo>
                    <a:pt x="1033" y="659"/>
                  </a:lnTo>
                  <a:lnTo>
                    <a:pt x="1047" y="674"/>
                  </a:lnTo>
                  <a:lnTo>
                    <a:pt x="1068" y="680"/>
                  </a:lnTo>
                  <a:lnTo>
                    <a:pt x="1082" y="696"/>
                  </a:lnTo>
                  <a:lnTo>
                    <a:pt x="1102" y="711"/>
                  </a:lnTo>
                  <a:lnTo>
                    <a:pt x="1123" y="725"/>
                  </a:lnTo>
                  <a:lnTo>
                    <a:pt x="1137" y="741"/>
                  </a:lnTo>
                  <a:lnTo>
                    <a:pt x="1158" y="748"/>
                  </a:lnTo>
                  <a:lnTo>
                    <a:pt x="1171" y="764"/>
                  </a:lnTo>
                  <a:lnTo>
                    <a:pt x="1192" y="778"/>
                  </a:lnTo>
                  <a:lnTo>
                    <a:pt x="1213" y="793"/>
                  </a:lnTo>
                  <a:lnTo>
                    <a:pt x="1228" y="808"/>
                  </a:lnTo>
                  <a:lnTo>
                    <a:pt x="1249" y="823"/>
                  </a:lnTo>
                  <a:lnTo>
                    <a:pt x="1262" y="830"/>
                  </a:lnTo>
                  <a:lnTo>
                    <a:pt x="1283" y="846"/>
                  </a:lnTo>
                  <a:lnTo>
                    <a:pt x="1304" y="861"/>
                  </a:lnTo>
                  <a:lnTo>
                    <a:pt x="1317" y="875"/>
                  </a:lnTo>
                  <a:lnTo>
                    <a:pt x="1338" y="890"/>
                  </a:lnTo>
                  <a:lnTo>
                    <a:pt x="1352" y="906"/>
                  </a:lnTo>
                  <a:lnTo>
                    <a:pt x="1373" y="920"/>
                  </a:lnTo>
                  <a:lnTo>
                    <a:pt x="1394" y="935"/>
                  </a:lnTo>
                  <a:lnTo>
                    <a:pt x="1408" y="950"/>
                  </a:lnTo>
                  <a:lnTo>
                    <a:pt x="1428" y="958"/>
                  </a:lnTo>
                  <a:lnTo>
                    <a:pt x="1443" y="972"/>
                  </a:lnTo>
                  <a:lnTo>
                    <a:pt x="1464" y="988"/>
                  </a:lnTo>
                  <a:lnTo>
                    <a:pt x="1484" y="1003"/>
                  </a:lnTo>
                  <a:lnTo>
                    <a:pt x="1498" y="1017"/>
                  </a:lnTo>
                  <a:lnTo>
                    <a:pt x="1519" y="1033"/>
                  </a:lnTo>
                  <a:lnTo>
                    <a:pt x="1540" y="1048"/>
                  </a:lnTo>
                  <a:lnTo>
                    <a:pt x="1553" y="1062"/>
                  </a:lnTo>
                  <a:lnTo>
                    <a:pt x="1574" y="1077"/>
                  </a:lnTo>
                  <a:lnTo>
                    <a:pt x="1588" y="1093"/>
                  </a:lnTo>
                  <a:lnTo>
                    <a:pt x="1609" y="1107"/>
                  </a:lnTo>
                  <a:lnTo>
                    <a:pt x="1629" y="1122"/>
                  </a:lnTo>
                  <a:lnTo>
                    <a:pt x="1644" y="1137"/>
                  </a:lnTo>
                  <a:lnTo>
                    <a:pt x="1665" y="1153"/>
                  </a:lnTo>
                  <a:lnTo>
                    <a:pt x="1678" y="1167"/>
                  </a:lnTo>
                  <a:lnTo>
                    <a:pt x="1699" y="1182"/>
                  </a:lnTo>
                  <a:lnTo>
                    <a:pt x="1720" y="1198"/>
                  </a:lnTo>
                  <a:lnTo>
                    <a:pt x="1734" y="1212"/>
                  </a:lnTo>
                  <a:lnTo>
                    <a:pt x="1755" y="1227"/>
                  </a:lnTo>
                  <a:lnTo>
                    <a:pt x="1768" y="1242"/>
                  </a:lnTo>
                  <a:lnTo>
                    <a:pt x="1789" y="1264"/>
                  </a:lnTo>
                  <a:lnTo>
                    <a:pt x="1810" y="1280"/>
                  </a:lnTo>
                  <a:lnTo>
                    <a:pt x="1825" y="1295"/>
                  </a:lnTo>
                  <a:lnTo>
                    <a:pt x="1844" y="1309"/>
                  </a:lnTo>
                  <a:lnTo>
                    <a:pt x="1859" y="1324"/>
                  </a:lnTo>
                  <a:lnTo>
                    <a:pt x="1880" y="1340"/>
                  </a:lnTo>
                  <a:lnTo>
                    <a:pt x="1901" y="1354"/>
                  </a:lnTo>
                  <a:lnTo>
                    <a:pt x="1914" y="1369"/>
                  </a:lnTo>
                  <a:lnTo>
                    <a:pt x="1935" y="1385"/>
                  </a:lnTo>
                  <a:lnTo>
                    <a:pt x="1949" y="1406"/>
                  </a:lnTo>
                  <a:lnTo>
                    <a:pt x="1970" y="1422"/>
                  </a:lnTo>
                  <a:lnTo>
                    <a:pt x="1990" y="1437"/>
                  </a:lnTo>
                  <a:lnTo>
                    <a:pt x="2004" y="1451"/>
                  </a:lnTo>
                  <a:lnTo>
                    <a:pt x="2025" y="1467"/>
                  </a:lnTo>
                  <a:lnTo>
                    <a:pt x="2040" y="1482"/>
                  </a:lnTo>
                  <a:lnTo>
                    <a:pt x="2060" y="1504"/>
                  </a:lnTo>
                  <a:lnTo>
                    <a:pt x="2081" y="1519"/>
                  </a:lnTo>
                  <a:lnTo>
                    <a:pt x="2095" y="1534"/>
                  </a:lnTo>
                  <a:lnTo>
                    <a:pt x="2116" y="1549"/>
                  </a:lnTo>
                  <a:lnTo>
                    <a:pt x="2137" y="1572"/>
                  </a:lnTo>
                  <a:lnTo>
                    <a:pt x="2150" y="1587"/>
                  </a:lnTo>
                  <a:lnTo>
                    <a:pt x="2171" y="1601"/>
                  </a:lnTo>
                  <a:lnTo>
                    <a:pt x="2185" y="1616"/>
                  </a:lnTo>
                  <a:lnTo>
                    <a:pt x="2205" y="1638"/>
                  </a:lnTo>
                  <a:lnTo>
                    <a:pt x="2226" y="1654"/>
                  </a:lnTo>
                  <a:lnTo>
                    <a:pt x="2240" y="1669"/>
                  </a:lnTo>
                  <a:lnTo>
                    <a:pt x="2261" y="1683"/>
                  </a:lnTo>
                  <a:lnTo>
                    <a:pt x="2275" y="1706"/>
                  </a:lnTo>
                  <a:lnTo>
                    <a:pt x="2296" y="1721"/>
                  </a:lnTo>
                  <a:lnTo>
                    <a:pt x="2317" y="1736"/>
                  </a:lnTo>
                  <a:lnTo>
                    <a:pt x="2331" y="1758"/>
                  </a:lnTo>
                  <a:lnTo>
                    <a:pt x="2352" y="1774"/>
                  </a:lnTo>
                  <a:lnTo>
                    <a:pt x="2365" y="1788"/>
                  </a:lnTo>
                  <a:lnTo>
                    <a:pt x="2386" y="1803"/>
                  </a:lnTo>
                  <a:lnTo>
                    <a:pt x="2407" y="1825"/>
                  </a:lnTo>
                  <a:lnTo>
                    <a:pt x="2420" y="1840"/>
                  </a:lnTo>
                  <a:lnTo>
                    <a:pt x="2441" y="1863"/>
                  </a:lnTo>
                  <a:lnTo>
                    <a:pt x="2456" y="1878"/>
                  </a:lnTo>
                  <a:lnTo>
                    <a:pt x="2477" y="1893"/>
                  </a:lnTo>
                  <a:lnTo>
                    <a:pt x="2497" y="1916"/>
                  </a:lnTo>
                  <a:lnTo>
                    <a:pt x="2511" y="1930"/>
                  </a:lnTo>
                  <a:lnTo>
                    <a:pt x="2532" y="1945"/>
                  </a:lnTo>
                  <a:lnTo>
                    <a:pt x="2546" y="1968"/>
                  </a:lnTo>
                  <a:lnTo>
                    <a:pt x="2566" y="1983"/>
                  </a:lnTo>
                  <a:lnTo>
                    <a:pt x="2587" y="2006"/>
                  </a:lnTo>
                  <a:lnTo>
                    <a:pt x="2601" y="2020"/>
                  </a:lnTo>
                  <a:lnTo>
                    <a:pt x="2622" y="2035"/>
                  </a:lnTo>
                  <a:lnTo>
                    <a:pt x="2635" y="2058"/>
                  </a:lnTo>
                  <a:lnTo>
                    <a:pt x="2656" y="2072"/>
                  </a:lnTo>
                  <a:lnTo>
                    <a:pt x="2677" y="2095"/>
                  </a:lnTo>
                  <a:lnTo>
                    <a:pt x="2692" y="2110"/>
                  </a:lnTo>
                  <a:lnTo>
                    <a:pt x="2713" y="2132"/>
                  </a:lnTo>
                  <a:lnTo>
                    <a:pt x="2733" y="2148"/>
                  </a:lnTo>
                  <a:lnTo>
                    <a:pt x="2747" y="2170"/>
                  </a:lnTo>
                  <a:lnTo>
                    <a:pt x="2768" y="2185"/>
                  </a:lnTo>
                  <a:lnTo>
                    <a:pt x="2781" y="2208"/>
                  </a:lnTo>
                  <a:lnTo>
                    <a:pt x="2802" y="2222"/>
                  </a:lnTo>
                  <a:lnTo>
                    <a:pt x="2823" y="2245"/>
                  </a:lnTo>
                  <a:lnTo>
                    <a:pt x="2837" y="2259"/>
                  </a:lnTo>
                  <a:lnTo>
                    <a:pt x="2858" y="2282"/>
                  </a:lnTo>
                  <a:lnTo>
                    <a:pt x="2872" y="2297"/>
                  </a:lnTo>
                  <a:lnTo>
                    <a:pt x="2893" y="2319"/>
                  </a:lnTo>
                  <a:lnTo>
                    <a:pt x="2913" y="2335"/>
                  </a:lnTo>
                  <a:lnTo>
                    <a:pt x="2928" y="2358"/>
                  </a:lnTo>
                </a:path>
              </a:pathLst>
            </a:custGeom>
            <a:noFill/>
            <a:ln w="25400" cap="rnd" cmpd="sng">
              <a:solidFill>
                <a:srgbClr val="FAFD00"/>
              </a:solidFill>
              <a:prstDash val="solid"/>
              <a:round/>
              <a:headEnd type="none" w="sm" len="sm"/>
              <a:tailEnd type="none" w="sm" len="sm"/>
            </a:ln>
            <a:effectLst/>
          </p:spPr>
          <p:txBody>
            <a:bodyPr/>
            <a:lstStyle/>
            <a:p>
              <a:endParaRPr lang="en-GB"/>
            </a:p>
          </p:txBody>
        </p:sp>
        <p:sp>
          <p:nvSpPr>
            <p:cNvPr id="86059" name="Rectangle 43"/>
            <p:cNvSpPr>
              <a:spLocks noChangeArrowheads="1"/>
            </p:cNvSpPr>
            <p:nvPr/>
          </p:nvSpPr>
          <p:spPr bwMode="auto">
            <a:xfrm>
              <a:off x="1150" y="384"/>
              <a:ext cx="3557" cy="360"/>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3500" b="1">
                  <a:solidFill>
                    <a:srgbClr val="FAFD00"/>
                  </a:solidFill>
                </a:rPr>
                <a:t>AD: brain volume vs. time</a:t>
              </a:r>
            </a:p>
          </p:txBody>
        </p:sp>
        <p:sp>
          <p:nvSpPr>
            <p:cNvPr id="86060" name="Rectangle 44"/>
            <p:cNvSpPr>
              <a:spLocks noChangeArrowheads="1"/>
            </p:cNvSpPr>
            <p:nvPr/>
          </p:nvSpPr>
          <p:spPr bwMode="auto">
            <a:xfrm>
              <a:off x="403" y="3387"/>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86</a:t>
              </a:r>
            </a:p>
          </p:txBody>
        </p:sp>
        <p:sp>
          <p:nvSpPr>
            <p:cNvPr id="86061" name="Rectangle 45"/>
            <p:cNvSpPr>
              <a:spLocks noChangeArrowheads="1"/>
            </p:cNvSpPr>
            <p:nvPr/>
          </p:nvSpPr>
          <p:spPr bwMode="auto">
            <a:xfrm>
              <a:off x="403" y="3021"/>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88</a:t>
              </a:r>
            </a:p>
          </p:txBody>
        </p:sp>
        <p:sp>
          <p:nvSpPr>
            <p:cNvPr id="86062" name="Rectangle 46"/>
            <p:cNvSpPr>
              <a:spLocks noChangeArrowheads="1"/>
            </p:cNvSpPr>
            <p:nvPr/>
          </p:nvSpPr>
          <p:spPr bwMode="auto">
            <a:xfrm>
              <a:off x="403" y="2655"/>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90</a:t>
              </a:r>
            </a:p>
          </p:txBody>
        </p:sp>
        <p:sp>
          <p:nvSpPr>
            <p:cNvPr id="86063" name="Rectangle 47"/>
            <p:cNvSpPr>
              <a:spLocks noChangeArrowheads="1"/>
            </p:cNvSpPr>
            <p:nvPr/>
          </p:nvSpPr>
          <p:spPr bwMode="auto">
            <a:xfrm>
              <a:off x="403" y="2287"/>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92</a:t>
              </a:r>
            </a:p>
          </p:txBody>
        </p:sp>
        <p:sp>
          <p:nvSpPr>
            <p:cNvPr id="86064" name="Rectangle 48"/>
            <p:cNvSpPr>
              <a:spLocks noChangeArrowheads="1"/>
            </p:cNvSpPr>
            <p:nvPr/>
          </p:nvSpPr>
          <p:spPr bwMode="auto">
            <a:xfrm>
              <a:off x="403" y="1913"/>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94</a:t>
              </a:r>
            </a:p>
          </p:txBody>
        </p:sp>
        <p:sp>
          <p:nvSpPr>
            <p:cNvPr id="86065" name="Rectangle 49"/>
            <p:cNvSpPr>
              <a:spLocks noChangeArrowheads="1"/>
            </p:cNvSpPr>
            <p:nvPr/>
          </p:nvSpPr>
          <p:spPr bwMode="auto">
            <a:xfrm>
              <a:off x="403" y="1547"/>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96</a:t>
              </a:r>
            </a:p>
          </p:txBody>
        </p:sp>
        <p:sp>
          <p:nvSpPr>
            <p:cNvPr id="86066" name="Rectangle 50"/>
            <p:cNvSpPr>
              <a:spLocks noChangeArrowheads="1"/>
            </p:cNvSpPr>
            <p:nvPr/>
          </p:nvSpPr>
          <p:spPr bwMode="auto">
            <a:xfrm>
              <a:off x="403" y="1179"/>
              <a:ext cx="35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98</a:t>
              </a:r>
            </a:p>
          </p:txBody>
        </p:sp>
        <p:sp>
          <p:nvSpPr>
            <p:cNvPr id="86067" name="Rectangle 51"/>
            <p:cNvSpPr>
              <a:spLocks noChangeArrowheads="1"/>
            </p:cNvSpPr>
            <p:nvPr/>
          </p:nvSpPr>
          <p:spPr bwMode="auto">
            <a:xfrm>
              <a:off x="277" y="813"/>
              <a:ext cx="47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100</a:t>
              </a:r>
            </a:p>
          </p:txBody>
        </p:sp>
        <p:sp>
          <p:nvSpPr>
            <p:cNvPr id="86068" name="Rectangle 52"/>
            <p:cNvSpPr>
              <a:spLocks noChangeArrowheads="1"/>
            </p:cNvSpPr>
            <p:nvPr/>
          </p:nvSpPr>
          <p:spPr bwMode="auto">
            <a:xfrm>
              <a:off x="900" y="3770"/>
              <a:ext cx="23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0</a:t>
              </a:r>
            </a:p>
          </p:txBody>
        </p:sp>
        <p:sp>
          <p:nvSpPr>
            <p:cNvPr id="86069" name="Rectangle 53"/>
            <p:cNvSpPr>
              <a:spLocks noChangeArrowheads="1"/>
            </p:cNvSpPr>
            <p:nvPr/>
          </p:nvSpPr>
          <p:spPr bwMode="auto">
            <a:xfrm>
              <a:off x="2238" y="3770"/>
              <a:ext cx="476"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500</a:t>
              </a:r>
            </a:p>
          </p:txBody>
        </p:sp>
        <p:sp>
          <p:nvSpPr>
            <p:cNvPr id="86070" name="Rectangle 54"/>
            <p:cNvSpPr>
              <a:spLocks noChangeArrowheads="1"/>
            </p:cNvSpPr>
            <p:nvPr/>
          </p:nvSpPr>
          <p:spPr bwMode="auto">
            <a:xfrm>
              <a:off x="3634" y="3770"/>
              <a:ext cx="597"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1000</a:t>
              </a:r>
            </a:p>
          </p:txBody>
        </p:sp>
        <p:sp>
          <p:nvSpPr>
            <p:cNvPr id="86071" name="Rectangle 55"/>
            <p:cNvSpPr>
              <a:spLocks noChangeArrowheads="1"/>
            </p:cNvSpPr>
            <p:nvPr/>
          </p:nvSpPr>
          <p:spPr bwMode="auto">
            <a:xfrm>
              <a:off x="5098" y="3770"/>
              <a:ext cx="597"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1500</a:t>
              </a:r>
            </a:p>
          </p:txBody>
        </p:sp>
        <p:sp>
          <p:nvSpPr>
            <p:cNvPr id="86072" name="Rectangle 56"/>
            <p:cNvSpPr>
              <a:spLocks noChangeArrowheads="1"/>
            </p:cNvSpPr>
            <p:nvPr/>
          </p:nvSpPr>
          <p:spPr bwMode="auto">
            <a:xfrm>
              <a:off x="2066" y="4011"/>
              <a:ext cx="2024" cy="291"/>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2700">
                  <a:solidFill>
                    <a:srgbClr val="FAFD00"/>
                  </a:solidFill>
                </a:rPr>
                <a:t>Days from first scan</a:t>
              </a:r>
            </a:p>
          </p:txBody>
        </p:sp>
        <p:sp>
          <p:nvSpPr>
            <p:cNvPr id="86073" name="Rectangle 57"/>
            <p:cNvSpPr>
              <a:spLocks noChangeArrowheads="1"/>
            </p:cNvSpPr>
            <p:nvPr/>
          </p:nvSpPr>
          <p:spPr bwMode="auto">
            <a:xfrm>
              <a:off x="48" y="1149"/>
              <a:ext cx="344" cy="334"/>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en-GB" sz="3200" b="1">
                  <a:solidFill>
                    <a:srgbClr val="FAFD00"/>
                  </a:solidFill>
                </a:rPr>
                <a:t>%</a:t>
              </a:r>
            </a:p>
          </p:txBody>
        </p:sp>
      </p:grpSp>
      <p:sp>
        <p:nvSpPr>
          <p:cNvPr id="86074" name="Rectangle 58"/>
          <p:cNvSpPr>
            <a:spLocks noChangeArrowheads="1"/>
          </p:cNvSpPr>
          <p:nvPr/>
        </p:nvSpPr>
        <p:spPr bwMode="auto">
          <a:xfrm>
            <a:off x="395288" y="6092825"/>
            <a:ext cx="3168650" cy="765175"/>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86075" name="Rectangle 59"/>
          <p:cNvSpPr>
            <a:spLocks noChangeArrowheads="1"/>
          </p:cNvSpPr>
          <p:nvPr/>
        </p:nvSpPr>
        <p:spPr bwMode="auto">
          <a:xfrm>
            <a:off x="7019925" y="6308725"/>
            <a:ext cx="1728788" cy="549275"/>
          </a:xfrm>
          <a:prstGeom prst="rect">
            <a:avLst/>
          </a:prstGeom>
          <a:solidFill>
            <a:schemeClr val="tx1"/>
          </a:solidFill>
          <a:ln w="9525">
            <a:solidFill>
              <a:schemeClr val="tx1"/>
            </a:solidFill>
            <a:miter lim="800000"/>
            <a:headEnd/>
            <a:tailEnd/>
          </a:ln>
          <a:effectLst/>
        </p:spPr>
        <p:txBody>
          <a:bodyPr wrap="none" anchor="ctr"/>
          <a:lstStyle/>
          <a:p>
            <a:endParaRPr lang="en-GB"/>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Line 2"/>
          <p:cNvSpPr>
            <a:spLocks noChangeShapeType="1"/>
          </p:cNvSpPr>
          <p:nvPr/>
        </p:nvSpPr>
        <p:spPr bwMode="auto">
          <a:xfrm>
            <a:off x="1168400" y="1027113"/>
            <a:ext cx="0" cy="4237037"/>
          </a:xfrm>
          <a:prstGeom prst="line">
            <a:avLst/>
          </a:prstGeom>
          <a:noFill/>
          <a:ln w="12700">
            <a:solidFill>
              <a:srgbClr val="FFFF00"/>
            </a:solidFill>
            <a:round/>
            <a:headEnd type="none" w="sm" len="sm"/>
            <a:tailEnd type="none" w="sm" len="sm"/>
          </a:ln>
          <a:effectLst/>
        </p:spPr>
        <p:txBody>
          <a:bodyPr/>
          <a:lstStyle/>
          <a:p>
            <a:endParaRPr lang="en-GB"/>
          </a:p>
        </p:txBody>
      </p:sp>
      <p:sp>
        <p:nvSpPr>
          <p:cNvPr id="88067" name="Line 3"/>
          <p:cNvSpPr>
            <a:spLocks noChangeShapeType="1"/>
          </p:cNvSpPr>
          <p:nvPr/>
        </p:nvSpPr>
        <p:spPr bwMode="auto">
          <a:xfrm>
            <a:off x="1127125" y="5264150"/>
            <a:ext cx="412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68" name="Line 4"/>
          <p:cNvSpPr>
            <a:spLocks noChangeShapeType="1"/>
          </p:cNvSpPr>
          <p:nvPr/>
        </p:nvSpPr>
        <p:spPr bwMode="auto">
          <a:xfrm>
            <a:off x="1127125" y="4418013"/>
            <a:ext cx="412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69" name="Line 5"/>
          <p:cNvSpPr>
            <a:spLocks noChangeShapeType="1"/>
          </p:cNvSpPr>
          <p:nvPr/>
        </p:nvSpPr>
        <p:spPr bwMode="auto">
          <a:xfrm>
            <a:off x="1127125" y="3570288"/>
            <a:ext cx="412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70" name="Line 6"/>
          <p:cNvSpPr>
            <a:spLocks noChangeShapeType="1"/>
          </p:cNvSpPr>
          <p:nvPr/>
        </p:nvSpPr>
        <p:spPr bwMode="auto">
          <a:xfrm>
            <a:off x="1127125" y="2722563"/>
            <a:ext cx="412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71" name="Line 7"/>
          <p:cNvSpPr>
            <a:spLocks noChangeShapeType="1"/>
          </p:cNvSpPr>
          <p:nvPr/>
        </p:nvSpPr>
        <p:spPr bwMode="auto">
          <a:xfrm>
            <a:off x="1127125" y="1874838"/>
            <a:ext cx="412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72" name="Line 8"/>
          <p:cNvSpPr>
            <a:spLocks noChangeShapeType="1"/>
          </p:cNvSpPr>
          <p:nvPr/>
        </p:nvSpPr>
        <p:spPr bwMode="auto">
          <a:xfrm>
            <a:off x="1127125" y="1027113"/>
            <a:ext cx="412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73" name="Line 9"/>
          <p:cNvSpPr>
            <a:spLocks noChangeShapeType="1"/>
          </p:cNvSpPr>
          <p:nvPr/>
        </p:nvSpPr>
        <p:spPr bwMode="auto">
          <a:xfrm>
            <a:off x="1168400" y="5264150"/>
            <a:ext cx="7699375"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74" name="Line 10"/>
          <p:cNvSpPr>
            <a:spLocks noChangeShapeType="1"/>
          </p:cNvSpPr>
          <p:nvPr/>
        </p:nvSpPr>
        <p:spPr bwMode="auto">
          <a:xfrm flipV="1">
            <a:off x="1168400" y="5264150"/>
            <a:ext cx="0" cy="41275"/>
          </a:xfrm>
          <a:prstGeom prst="line">
            <a:avLst/>
          </a:prstGeom>
          <a:noFill/>
          <a:ln w="12700">
            <a:solidFill>
              <a:srgbClr val="FFFF00"/>
            </a:solidFill>
            <a:round/>
            <a:headEnd type="none" w="sm" len="sm"/>
            <a:tailEnd type="none" w="sm" len="sm"/>
          </a:ln>
          <a:effectLst/>
        </p:spPr>
        <p:txBody>
          <a:bodyPr/>
          <a:lstStyle/>
          <a:p>
            <a:endParaRPr lang="en-GB"/>
          </a:p>
        </p:txBody>
      </p:sp>
      <p:sp>
        <p:nvSpPr>
          <p:cNvPr id="88075" name="Line 11"/>
          <p:cNvSpPr>
            <a:spLocks noChangeShapeType="1"/>
          </p:cNvSpPr>
          <p:nvPr/>
        </p:nvSpPr>
        <p:spPr bwMode="auto">
          <a:xfrm flipV="1">
            <a:off x="2708275" y="5264150"/>
            <a:ext cx="0" cy="41275"/>
          </a:xfrm>
          <a:prstGeom prst="line">
            <a:avLst/>
          </a:prstGeom>
          <a:noFill/>
          <a:ln w="12700">
            <a:solidFill>
              <a:srgbClr val="FFFF00"/>
            </a:solidFill>
            <a:round/>
            <a:headEnd type="none" w="sm" len="sm"/>
            <a:tailEnd type="none" w="sm" len="sm"/>
          </a:ln>
          <a:effectLst/>
        </p:spPr>
        <p:txBody>
          <a:bodyPr/>
          <a:lstStyle/>
          <a:p>
            <a:endParaRPr lang="en-GB"/>
          </a:p>
        </p:txBody>
      </p:sp>
      <p:sp>
        <p:nvSpPr>
          <p:cNvPr id="88076" name="Line 12"/>
          <p:cNvSpPr>
            <a:spLocks noChangeShapeType="1"/>
          </p:cNvSpPr>
          <p:nvPr/>
        </p:nvSpPr>
        <p:spPr bwMode="auto">
          <a:xfrm flipV="1">
            <a:off x="4248150" y="5264150"/>
            <a:ext cx="0" cy="41275"/>
          </a:xfrm>
          <a:prstGeom prst="line">
            <a:avLst/>
          </a:prstGeom>
          <a:noFill/>
          <a:ln w="12700">
            <a:solidFill>
              <a:srgbClr val="FFFF00"/>
            </a:solidFill>
            <a:round/>
            <a:headEnd type="none" w="sm" len="sm"/>
            <a:tailEnd type="none" w="sm" len="sm"/>
          </a:ln>
          <a:effectLst/>
        </p:spPr>
        <p:txBody>
          <a:bodyPr/>
          <a:lstStyle/>
          <a:p>
            <a:endParaRPr lang="en-GB"/>
          </a:p>
        </p:txBody>
      </p:sp>
      <p:sp>
        <p:nvSpPr>
          <p:cNvPr id="88077" name="Line 13"/>
          <p:cNvSpPr>
            <a:spLocks noChangeShapeType="1"/>
          </p:cNvSpPr>
          <p:nvPr/>
        </p:nvSpPr>
        <p:spPr bwMode="auto">
          <a:xfrm flipV="1">
            <a:off x="5788025" y="5264150"/>
            <a:ext cx="0" cy="41275"/>
          </a:xfrm>
          <a:prstGeom prst="line">
            <a:avLst/>
          </a:prstGeom>
          <a:noFill/>
          <a:ln w="12700">
            <a:solidFill>
              <a:srgbClr val="FFFF00"/>
            </a:solidFill>
            <a:round/>
            <a:headEnd type="none" w="sm" len="sm"/>
            <a:tailEnd type="none" w="sm" len="sm"/>
          </a:ln>
          <a:effectLst/>
        </p:spPr>
        <p:txBody>
          <a:bodyPr/>
          <a:lstStyle/>
          <a:p>
            <a:endParaRPr lang="en-GB"/>
          </a:p>
        </p:txBody>
      </p:sp>
      <p:sp>
        <p:nvSpPr>
          <p:cNvPr id="88078" name="Line 14"/>
          <p:cNvSpPr>
            <a:spLocks noChangeShapeType="1"/>
          </p:cNvSpPr>
          <p:nvPr/>
        </p:nvSpPr>
        <p:spPr bwMode="auto">
          <a:xfrm flipV="1">
            <a:off x="7327900" y="5264150"/>
            <a:ext cx="0" cy="41275"/>
          </a:xfrm>
          <a:prstGeom prst="line">
            <a:avLst/>
          </a:prstGeom>
          <a:noFill/>
          <a:ln w="12700">
            <a:solidFill>
              <a:srgbClr val="FFFF00"/>
            </a:solidFill>
            <a:round/>
            <a:headEnd type="none" w="sm" len="sm"/>
            <a:tailEnd type="none" w="sm" len="sm"/>
          </a:ln>
          <a:effectLst/>
        </p:spPr>
        <p:txBody>
          <a:bodyPr/>
          <a:lstStyle/>
          <a:p>
            <a:endParaRPr lang="en-GB"/>
          </a:p>
        </p:txBody>
      </p:sp>
      <p:sp>
        <p:nvSpPr>
          <p:cNvPr id="88079" name="Line 15"/>
          <p:cNvSpPr>
            <a:spLocks noChangeShapeType="1"/>
          </p:cNvSpPr>
          <p:nvPr/>
        </p:nvSpPr>
        <p:spPr bwMode="auto">
          <a:xfrm flipV="1">
            <a:off x="8867775" y="5264150"/>
            <a:ext cx="0" cy="41275"/>
          </a:xfrm>
          <a:prstGeom prst="line">
            <a:avLst/>
          </a:prstGeom>
          <a:noFill/>
          <a:ln w="12700">
            <a:solidFill>
              <a:srgbClr val="FFFF00"/>
            </a:solidFill>
            <a:round/>
            <a:headEnd type="none" w="sm" len="sm"/>
            <a:tailEnd type="none" w="sm" len="sm"/>
          </a:ln>
          <a:effectLst/>
        </p:spPr>
        <p:txBody>
          <a:bodyPr/>
          <a:lstStyle/>
          <a:p>
            <a:endParaRPr lang="en-GB"/>
          </a:p>
        </p:txBody>
      </p:sp>
      <p:sp>
        <p:nvSpPr>
          <p:cNvPr id="88080" name="Line 16"/>
          <p:cNvSpPr>
            <a:spLocks noChangeShapeType="1"/>
          </p:cNvSpPr>
          <p:nvPr/>
        </p:nvSpPr>
        <p:spPr bwMode="auto">
          <a:xfrm flipV="1">
            <a:off x="1168400" y="1862138"/>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81" name="Line 17"/>
          <p:cNvSpPr>
            <a:spLocks noChangeShapeType="1"/>
          </p:cNvSpPr>
          <p:nvPr/>
        </p:nvSpPr>
        <p:spPr bwMode="auto">
          <a:xfrm flipV="1">
            <a:off x="1731963" y="1927225"/>
            <a:ext cx="0" cy="14288"/>
          </a:xfrm>
          <a:prstGeom prst="line">
            <a:avLst/>
          </a:prstGeom>
          <a:noFill/>
          <a:ln w="12700">
            <a:solidFill>
              <a:srgbClr val="FFFF00"/>
            </a:solidFill>
            <a:round/>
            <a:headEnd type="none" w="sm" len="sm"/>
            <a:tailEnd type="none" w="sm" len="sm"/>
          </a:ln>
          <a:effectLst/>
        </p:spPr>
        <p:txBody>
          <a:bodyPr/>
          <a:lstStyle/>
          <a:p>
            <a:endParaRPr lang="en-GB"/>
          </a:p>
        </p:txBody>
      </p:sp>
      <p:sp>
        <p:nvSpPr>
          <p:cNvPr id="88082" name="Line 18"/>
          <p:cNvSpPr>
            <a:spLocks noChangeShapeType="1"/>
          </p:cNvSpPr>
          <p:nvPr/>
        </p:nvSpPr>
        <p:spPr bwMode="auto">
          <a:xfrm flipV="1">
            <a:off x="2584450" y="2073275"/>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83" name="Line 19"/>
          <p:cNvSpPr>
            <a:spLocks noChangeShapeType="1"/>
          </p:cNvSpPr>
          <p:nvPr/>
        </p:nvSpPr>
        <p:spPr bwMode="auto">
          <a:xfrm>
            <a:off x="2543175" y="2073275"/>
            <a:ext cx="96838"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84" name="Line 20"/>
          <p:cNvSpPr>
            <a:spLocks noChangeShapeType="1"/>
          </p:cNvSpPr>
          <p:nvPr/>
        </p:nvSpPr>
        <p:spPr bwMode="auto">
          <a:xfrm flipV="1">
            <a:off x="3863975" y="2378075"/>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85" name="Line 21"/>
          <p:cNvSpPr>
            <a:spLocks noChangeShapeType="1"/>
          </p:cNvSpPr>
          <p:nvPr/>
        </p:nvSpPr>
        <p:spPr bwMode="auto">
          <a:xfrm flipV="1">
            <a:off x="4110038" y="2430463"/>
            <a:ext cx="0" cy="14287"/>
          </a:xfrm>
          <a:prstGeom prst="line">
            <a:avLst/>
          </a:prstGeom>
          <a:noFill/>
          <a:ln w="12700">
            <a:solidFill>
              <a:srgbClr val="FFFF00"/>
            </a:solidFill>
            <a:round/>
            <a:headEnd type="none" w="sm" len="sm"/>
            <a:tailEnd type="none" w="sm" len="sm"/>
          </a:ln>
          <a:effectLst/>
        </p:spPr>
        <p:txBody>
          <a:bodyPr/>
          <a:lstStyle/>
          <a:p>
            <a:endParaRPr lang="en-GB"/>
          </a:p>
        </p:txBody>
      </p:sp>
      <p:sp>
        <p:nvSpPr>
          <p:cNvPr id="88086" name="Line 22"/>
          <p:cNvSpPr>
            <a:spLocks noChangeShapeType="1"/>
          </p:cNvSpPr>
          <p:nvPr/>
        </p:nvSpPr>
        <p:spPr bwMode="auto">
          <a:xfrm flipV="1">
            <a:off x="4495800" y="2457450"/>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87" name="Line 23"/>
          <p:cNvSpPr>
            <a:spLocks noChangeShapeType="1"/>
          </p:cNvSpPr>
          <p:nvPr/>
        </p:nvSpPr>
        <p:spPr bwMode="auto">
          <a:xfrm flipV="1">
            <a:off x="4867275" y="2470150"/>
            <a:ext cx="0" cy="14288"/>
          </a:xfrm>
          <a:prstGeom prst="line">
            <a:avLst/>
          </a:prstGeom>
          <a:noFill/>
          <a:ln w="12700">
            <a:solidFill>
              <a:srgbClr val="FFFF00"/>
            </a:solidFill>
            <a:round/>
            <a:headEnd type="none" w="sm" len="sm"/>
            <a:tailEnd type="none" w="sm" len="sm"/>
          </a:ln>
          <a:effectLst/>
        </p:spPr>
        <p:txBody>
          <a:bodyPr/>
          <a:lstStyle/>
          <a:p>
            <a:endParaRPr lang="en-GB"/>
          </a:p>
        </p:txBody>
      </p:sp>
      <p:sp>
        <p:nvSpPr>
          <p:cNvPr id="88088" name="Line 24"/>
          <p:cNvSpPr>
            <a:spLocks noChangeShapeType="1"/>
          </p:cNvSpPr>
          <p:nvPr/>
        </p:nvSpPr>
        <p:spPr bwMode="auto">
          <a:xfrm>
            <a:off x="4826000" y="2470150"/>
            <a:ext cx="95250" cy="0"/>
          </a:xfrm>
          <a:prstGeom prst="line">
            <a:avLst/>
          </a:prstGeom>
          <a:noFill/>
          <a:ln w="12700">
            <a:solidFill>
              <a:srgbClr val="FFFF00"/>
            </a:solidFill>
            <a:round/>
            <a:headEnd type="none" w="sm" len="sm"/>
            <a:tailEnd type="none" w="sm" len="sm"/>
          </a:ln>
          <a:effectLst/>
        </p:spPr>
        <p:txBody>
          <a:bodyPr/>
          <a:lstStyle/>
          <a:p>
            <a:endParaRPr lang="en-GB"/>
          </a:p>
        </p:txBody>
      </p:sp>
      <p:sp>
        <p:nvSpPr>
          <p:cNvPr id="88089" name="Line 25"/>
          <p:cNvSpPr>
            <a:spLocks noChangeShapeType="1"/>
          </p:cNvSpPr>
          <p:nvPr/>
        </p:nvSpPr>
        <p:spPr bwMode="auto">
          <a:xfrm flipV="1">
            <a:off x="5334000" y="2549525"/>
            <a:ext cx="0" cy="14288"/>
          </a:xfrm>
          <a:prstGeom prst="line">
            <a:avLst/>
          </a:prstGeom>
          <a:noFill/>
          <a:ln w="12700">
            <a:solidFill>
              <a:srgbClr val="FFFF00"/>
            </a:solidFill>
            <a:round/>
            <a:headEnd type="none" w="sm" len="sm"/>
            <a:tailEnd type="none" w="sm" len="sm"/>
          </a:ln>
          <a:effectLst/>
        </p:spPr>
        <p:txBody>
          <a:bodyPr/>
          <a:lstStyle/>
          <a:p>
            <a:endParaRPr lang="en-GB"/>
          </a:p>
        </p:txBody>
      </p:sp>
      <p:sp>
        <p:nvSpPr>
          <p:cNvPr id="88090" name="Line 26"/>
          <p:cNvSpPr>
            <a:spLocks noChangeShapeType="1"/>
          </p:cNvSpPr>
          <p:nvPr/>
        </p:nvSpPr>
        <p:spPr bwMode="auto">
          <a:xfrm flipV="1">
            <a:off x="5980113" y="2722563"/>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1" name="Line 27"/>
          <p:cNvSpPr>
            <a:spLocks noChangeShapeType="1"/>
          </p:cNvSpPr>
          <p:nvPr/>
        </p:nvSpPr>
        <p:spPr bwMode="auto">
          <a:xfrm flipV="1">
            <a:off x="6557963" y="2908300"/>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2" name="Line 28"/>
          <p:cNvSpPr>
            <a:spLocks noChangeShapeType="1"/>
          </p:cNvSpPr>
          <p:nvPr/>
        </p:nvSpPr>
        <p:spPr bwMode="auto">
          <a:xfrm flipV="1">
            <a:off x="7383463" y="3213100"/>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3" name="Line 29"/>
          <p:cNvSpPr>
            <a:spLocks noChangeShapeType="1"/>
          </p:cNvSpPr>
          <p:nvPr/>
        </p:nvSpPr>
        <p:spPr bwMode="auto">
          <a:xfrm flipV="1">
            <a:off x="8826500" y="4219575"/>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4" name="Line 30"/>
          <p:cNvSpPr>
            <a:spLocks noChangeShapeType="1"/>
          </p:cNvSpPr>
          <p:nvPr/>
        </p:nvSpPr>
        <p:spPr bwMode="auto">
          <a:xfrm>
            <a:off x="1168400" y="1874838"/>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5" name="Line 31"/>
          <p:cNvSpPr>
            <a:spLocks noChangeShapeType="1"/>
          </p:cNvSpPr>
          <p:nvPr/>
        </p:nvSpPr>
        <p:spPr bwMode="auto">
          <a:xfrm>
            <a:off x="1731963" y="1941513"/>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6" name="Line 32"/>
          <p:cNvSpPr>
            <a:spLocks noChangeShapeType="1"/>
          </p:cNvSpPr>
          <p:nvPr/>
        </p:nvSpPr>
        <p:spPr bwMode="auto">
          <a:xfrm>
            <a:off x="2584450" y="2085975"/>
            <a:ext cx="0" cy="14288"/>
          </a:xfrm>
          <a:prstGeom prst="line">
            <a:avLst/>
          </a:prstGeom>
          <a:noFill/>
          <a:ln w="12700">
            <a:solidFill>
              <a:srgbClr val="FFFF00"/>
            </a:solidFill>
            <a:round/>
            <a:headEnd type="none" w="sm" len="sm"/>
            <a:tailEnd type="none" w="sm" len="sm"/>
          </a:ln>
          <a:effectLst/>
        </p:spPr>
        <p:txBody>
          <a:bodyPr/>
          <a:lstStyle/>
          <a:p>
            <a:endParaRPr lang="en-GB"/>
          </a:p>
        </p:txBody>
      </p:sp>
      <p:sp>
        <p:nvSpPr>
          <p:cNvPr id="88097" name="Line 33"/>
          <p:cNvSpPr>
            <a:spLocks noChangeShapeType="1"/>
          </p:cNvSpPr>
          <p:nvPr/>
        </p:nvSpPr>
        <p:spPr bwMode="auto">
          <a:xfrm>
            <a:off x="3863975" y="2390775"/>
            <a:ext cx="0" cy="14288"/>
          </a:xfrm>
          <a:prstGeom prst="line">
            <a:avLst/>
          </a:prstGeom>
          <a:noFill/>
          <a:ln w="12700">
            <a:solidFill>
              <a:srgbClr val="FFFF00"/>
            </a:solidFill>
            <a:round/>
            <a:headEnd type="none" w="sm" len="sm"/>
            <a:tailEnd type="none" w="sm" len="sm"/>
          </a:ln>
          <a:effectLst/>
        </p:spPr>
        <p:txBody>
          <a:bodyPr/>
          <a:lstStyle/>
          <a:p>
            <a:endParaRPr lang="en-GB"/>
          </a:p>
        </p:txBody>
      </p:sp>
      <p:sp>
        <p:nvSpPr>
          <p:cNvPr id="88098" name="Line 34"/>
          <p:cNvSpPr>
            <a:spLocks noChangeShapeType="1"/>
          </p:cNvSpPr>
          <p:nvPr/>
        </p:nvSpPr>
        <p:spPr bwMode="auto">
          <a:xfrm>
            <a:off x="4110038" y="2444750"/>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099" name="Line 35"/>
          <p:cNvSpPr>
            <a:spLocks noChangeShapeType="1"/>
          </p:cNvSpPr>
          <p:nvPr/>
        </p:nvSpPr>
        <p:spPr bwMode="auto">
          <a:xfrm>
            <a:off x="4495800" y="2470150"/>
            <a:ext cx="0" cy="14288"/>
          </a:xfrm>
          <a:prstGeom prst="line">
            <a:avLst/>
          </a:prstGeom>
          <a:noFill/>
          <a:ln w="12700">
            <a:solidFill>
              <a:srgbClr val="FFFF00"/>
            </a:solidFill>
            <a:round/>
            <a:headEnd type="none" w="sm" len="sm"/>
            <a:tailEnd type="none" w="sm" len="sm"/>
          </a:ln>
          <a:effectLst/>
        </p:spPr>
        <p:txBody>
          <a:bodyPr/>
          <a:lstStyle/>
          <a:p>
            <a:endParaRPr lang="en-GB"/>
          </a:p>
        </p:txBody>
      </p:sp>
      <p:sp>
        <p:nvSpPr>
          <p:cNvPr id="88100" name="Line 36"/>
          <p:cNvSpPr>
            <a:spLocks noChangeShapeType="1"/>
          </p:cNvSpPr>
          <p:nvPr/>
        </p:nvSpPr>
        <p:spPr bwMode="auto">
          <a:xfrm>
            <a:off x="4867275" y="2484438"/>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101" name="Line 37"/>
          <p:cNvSpPr>
            <a:spLocks noChangeShapeType="1"/>
          </p:cNvSpPr>
          <p:nvPr/>
        </p:nvSpPr>
        <p:spPr bwMode="auto">
          <a:xfrm>
            <a:off x="4826000" y="2497138"/>
            <a:ext cx="95250" cy="0"/>
          </a:xfrm>
          <a:prstGeom prst="line">
            <a:avLst/>
          </a:prstGeom>
          <a:noFill/>
          <a:ln w="12700">
            <a:solidFill>
              <a:srgbClr val="FFFF00"/>
            </a:solidFill>
            <a:round/>
            <a:headEnd type="none" w="sm" len="sm"/>
            <a:tailEnd type="none" w="sm" len="sm"/>
          </a:ln>
          <a:effectLst/>
        </p:spPr>
        <p:txBody>
          <a:bodyPr/>
          <a:lstStyle/>
          <a:p>
            <a:endParaRPr lang="en-GB"/>
          </a:p>
        </p:txBody>
      </p:sp>
      <p:sp>
        <p:nvSpPr>
          <p:cNvPr id="88102" name="Line 38"/>
          <p:cNvSpPr>
            <a:spLocks noChangeShapeType="1"/>
          </p:cNvSpPr>
          <p:nvPr/>
        </p:nvSpPr>
        <p:spPr bwMode="auto">
          <a:xfrm>
            <a:off x="5334000" y="2563813"/>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103" name="Line 39"/>
          <p:cNvSpPr>
            <a:spLocks noChangeShapeType="1"/>
          </p:cNvSpPr>
          <p:nvPr/>
        </p:nvSpPr>
        <p:spPr bwMode="auto">
          <a:xfrm>
            <a:off x="5980113" y="2735263"/>
            <a:ext cx="0" cy="26987"/>
          </a:xfrm>
          <a:prstGeom prst="line">
            <a:avLst/>
          </a:prstGeom>
          <a:noFill/>
          <a:ln w="12700">
            <a:solidFill>
              <a:srgbClr val="FFFF00"/>
            </a:solidFill>
            <a:round/>
            <a:headEnd type="none" w="sm" len="sm"/>
            <a:tailEnd type="none" w="sm" len="sm"/>
          </a:ln>
          <a:effectLst/>
        </p:spPr>
        <p:txBody>
          <a:bodyPr/>
          <a:lstStyle/>
          <a:p>
            <a:endParaRPr lang="en-GB"/>
          </a:p>
        </p:txBody>
      </p:sp>
      <p:sp>
        <p:nvSpPr>
          <p:cNvPr id="88104" name="Line 40"/>
          <p:cNvSpPr>
            <a:spLocks noChangeShapeType="1"/>
          </p:cNvSpPr>
          <p:nvPr/>
        </p:nvSpPr>
        <p:spPr bwMode="auto">
          <a:xfrm>
            <a:off x="6557963" y="2921000"/>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105" name="Line 41"/>
          <p:cNvSpPr>
            <a:spLocks noChangeShapeType="1"/>
          </p:cNvSpPr>
          <p:nvPr/>
        </p:nvSpPr>
        <p:spPr bwMode="auto">
          <a:xfrm>
            <a:off x="7383463" y="3225800"/>
            <a:ext cx="0" cy="12700"/>
          </a:xfrm>
          <a:prstGeom prst="line">
            <a:avLst/>
          </a:prstGeom>
          <a:noFill/>
          <a:ln w="12700">
            <a:solidFill>
              <a:srgbClr val="FFFF00"/>
            </a:solidFill>
            <a:round/>
            <a:headEnd type="none" w="sm" len="sm"/>
            <a:tailEnd type="none" w="sm" len="sm"/>
          </a:ln>
          <a:effectLst/>
        </p:spPr>
        <p:txBody>
          <a:bodyPr/>
          <a:lstStyle/>
          <a:p>
            <a:endParaRPr lang="en-GB"/>
          </a:p>
        </p:txBody>
      </p:sp>
      <p:sp>
        <p:nvSpPr>
          <p:cNvPr id="88106" name="Line 42"/>
          <p:cNvSpPr>
            <a:spLocks noChangeShapeType="1"/>
          </p:cNvSpPr>
          <p:nvPr/>
        </p:nvSpPr>
        <p:spPr bwMode="auto">
          <a:xfrm>
            <a:off x="8826500" y="4232275"/>
            <a:ext cx="25400" cy="0"/>
          </a:xfrm>
          <a:prstGeom prst="line">
            <a:avLst/>
          </a:prstGeom>
          <a:noFill/>
          <a:ln w="12700">
            <a:solidFill>
              <a:srgbClr val="FFFF00"/>
            </a:solidFill>
            <a:round/>
            <a:headEnd type="none" w="sm" len="sm"/>
            <a:tailEnd type="none" w="sm" len="sm"/>
          </a:ln>
          <a:effectLst/>
        </p:spPr>
        <p:txBody>
          <a:bodyPr/>
          <a:lstStyle/>
          <a:p>
            <a:endParaRPr lang="en-GB"/>
          </a:p>
        </p:txBody>
      </p:sp>
      <p:sp>
        <p:nvSpPr>
          <p:cNvPr id="88107" name="Rectangle 43"/>
          <p:cNvSpPr>
            <a:spLocks noChangeArrowheads="1"/>
          </p:cNvSpPr>
          <p:nvPr/>
        </p:nvSpPr>
        <p:spPr bwMode="auto">
          <a:xfrm>
            <a:off x="1133475" y="1841500"/>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08" name="Rectangle 44"/>
          <p:cNvSpPr>
            <a:spLocks noChangeArrowheads="1"/>
          </p:cNvSpPr>
          <p:nvPr/>
        </p:nvSpPr>
        <p:spPr bwMode="auto">
          <a:xfrm>
            <a:off x="1697038" y="1908175"/>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09" name="Rectangle 45"/>
          <p:cNvSpPr>
            <a:spLocks noChangeArrowheads="1"/>
          </p:cNvSpPr>
          <p:nvPr/>
        </p:nvSpPr>
        <p:spPr bwMode="auto">
          <a:xfrm>
            <a:off x="2549525" y="2052638"/>
            <a:ext cx="69850" cy="68262"/>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0" name="Rectangle 46"/>
          <p:cNvSpPr>
            <a:spLocks noChangeArrowheads="1"/>
          </p:cNvSpPr>
          <p:nvPr/>
        </p:nvSpPr>
        <p:spPr bwMode="auto">
          <a:xfrm>
            <a:off x="3829050" y="2357438"/>
            <a:ext cx="68263"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1" name="Rectangle 47"/>
          <p:cNvSpPr>
            <a:spLocks noChangeArrowheads="1"/>
          </p:cNvSpPr>
          <p:nvPr/>
        </p:nvSpPr>
        <p:spPr bwMode="auto">
          <a:xfrm>
            <a:off x="4075113" y="2411413"/>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2" name="Rectangle 48"/>
          <p:cNvSpPr>
            <a:spLocks noChangeArrowheads="1"/>
          </p:cNvSpPr>
          <p:nvPr/>
        </p:nvSpPr>
        <p:spPr bwMode="auto">
          <a:xfrm>
            <a:off x="4460875" y="2436813"/>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3" name="Rectangle 49"/>
          <p:cNvSpPr>
            <a:spLocks noChangeArrowheads="1"/>
          </p:cNvSpPr>
          <p:nvPr/>
        </p:nvSpPr>
        <p:spPr bwMode="auto">
          <a:xfrm>
            <a:off x="4832350" y="2451100"/>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4" name="Rectangle 50"/>
          <p:cNvSpPr>
            <a:spLocks noChangeArrowheads="1"/>
          </p:cNvSpPr>
          <p:nvPr/>
        </p:nvSpPr>
        <p:spPr bwMode="auto">
          <a:xfrm>
            <a:off x="5299075" y="2530475"/>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5" name="Rectangle 51"/>
          <p:cNvSpPr>
            <a:spLocks noChangeArrowheads="1"/>
          </p:cNvSpPr>
          <p:nvPr/>
        </p:nvSpPr>
        <p:spPr bwMode="auto">
          <a:xfrm>
            <a:off x="5945188" y="2701925"/>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6" name="Rectangle 52"/>
          <p:cNvSpPr>
            <a:spLocks noChangeArrowheads="1"/>
          </p:cNvSpPr>
          <p:nvPr/>
        </p:nvSpPr>
        <p:spPr bwMode="auto">
          <a:xfrm>
            <a:off x="6523038" y="2887663"/>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7" name="Rectangle 53"/>
          <p:cNvSpPr>
            <a:spLocks noChangeArrowheads="1"/>
          </p:cNvSpPr>
          <p:nvPr/>
        </p:nvSpPr>
        <p:spPr bwMode="auto">
          <a:xfrm>
            <a:off x="7348538" y="3192463"/>
            <a:ext cx="68262"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8" name="Rectangle 54"/>
          <p:cNvSpPr>
            <a:spLocks noChangeArrowheads="1"/>
          </p:cNvSpPr>
          <p:nvPr/>
        </p:nvSpPr>
        <p:spPr bwMode="auto">
          <a:xfrm>
            <a:off x="8791575" y="4198938"/>
            <a:ext cx="69850" cy="66675"/>
          </a:xfrm>
          <a:prstGeom prst="rect">
            <a:avLst/>
          </a:prstGeom>
          <a:solidFill>
            <a:srgbClr val="FFFF00"/>
          </a:solidFill>
          <a:ln w="12700">
            <a:solidFill>
              <a:srgbClr val="FFFF00"/>
            </a:solidFill>
            <a:miter lim="800000"/>
            <a:headEnd/>
            <a:tailEnd/>
          </a:ln>
          <a:effectLst/>
        </p:spPr>
        <p:txBody>
          <a:bodyPr wrap="none" anchor="ctr"/>
          <a:lstStyle/>
          <a:p>
            <a:endParaRPr lang="en-GB"/>
          </a:p>
        </p:txBody>
      </p:sp>
      <p:sp>
        <p:nvSpPr>
          <p:cNvPr id="88119" name="Freeform 55"/>
          <p:cNvSpPr>
            <a:spLocks/>
          </p:cNvSpPr>
          <p:nvPr/>
        </p:nvSpPr>
        <p:spPr bwMode="auto">
          <a:xfrm>
            <a:off x="1168400" y="1954213"/>
            <a:ext cx="7659688" cy="2120900"/>
          </a:xfrm>
          <a:custGeom>
            <a:avLst/>
            <a:gdLst/>
            <a:ahLst/>
            <a:cxnLst>
              <a:cxn ang="0">
                <a:pos x="61" y="0"/>
              </a:cxn>
              <a:cxn ang="0">
                <a:pos x="165" y="8"/>
              </a:cxn>
              <a:cxn ang="0">
                <a:pos x="260" y="8"/>
              </a:cxn>
              <a:cxn ang="0">
                <a:pos x="355" y="17"/>
              </a:cxn>
              <a:cxn ang="0">
                <a:pos x="450" y="25"/>
              </a:cxn>
              <a:cxn ang="0">
                <a:pos x="546" y="25"/>
              </a:cxn>
              <a:cxn ang="0">
                <a:pos x="641" y="33"/>
              </a:cxn>
              <a:cxn ang="0">
                <a:pos x="736" y="50"/>
              </a:cxn>
              <a:cxn ang="0">
                <a:pos x="831" y="58"/>
              </a:cxn>
              <a:cxn ang="0">
                <a:pos x="935" y="67"/>
              </a:cxn>
              <a:cxn ang="0">
                <a:pos x="1031" y="75"/>
              </a:cxn>
              <a:cxn ang="0">
                <a:pos x="1126" y="92"/>
              </a:cxn>
              <a:cxn ang="0">
                <a:pos x="1221" y="109"/>
              </a:cxn>
              <a:cxn ang="0">
                <a:pos x="1316" y="117"/>
              </a:cxn>
              <a:cxn ang="0">
                <a:pos x="1412" y="134"/>
              </a:cxn>
              <a:cxn ang="0">
                <a:pos x="1507" y="150"/>
              </a:cxn>
              <a:cxn ang="0">
                <a:pos x="1611" y="167"/>
              </a:cxn>
              <a:cxn ang="0">
                <a:pos x="1706" y="192"/>
              </a:cxn>
              <a:cxn ang="0">
                <a:pos x="1801" y="209"/>
              </a:cxn>
              <a:cxn ang="0">
                <a:pos x="1897" y="234"/>
              </a:cxn>
              <a:cxn ang="0">
                <a:pos x="1992" y="250"/>
              </a:cxn>
              <a:cxn ang="0">
                <a:pos x="2087" y="275"/>
              </a:cxn>
              <a:cxn ang="0">
                <a:pos x="2182" y="300"/>
              </a:cxn>
              <a:cxn ang="0">
                <a:pos x="2278" y="325"/>
              </a:cxn>
              <a:cxn ang="0">
                <a:pos x="2382" y="350"/>
              </a:cxn>
              <a:cxn ang="0">
                <a:pos x="2477" y="375"/>
              </a:cxn>
              <a:cxn ang="0">
                <a:pos x="2572" y="400"/>
              </a:cxn>
              <a:cxn ang="0">
                <a:pos x="2667" y="434"/>
              </a:cxn>
              <a:cxn ang="0">
                <a:pos x="2763" y="459"/>
              </a:cxn>
              <a:cxn ang="0">
                <a:pos x="2858" y="492"/>
              </a:cxn>
              <a:cxn ang="0">
                <a:pos x="2953" y="526"/>
              </a:cxn>
              <a:cxn ang="0">
                <a:pos x="3057" y="559"/>
              </a:cxn>
              <a:cxn ang="0">
                <a:pos x="3152" y="592"/>
              </a:cxn>
              <a:cxn ang="0">
                <a:pos x="3248" y="626"/>
              </a:cxn>
              <a:cxn ang="0">
                <a:pos x="3343" y="659"/>
              </a:cxn>
              <a:cxn ang="0">
                <a:pos x="3438" y="701"/>
              </a:cxn>
              <a:cxn ang="0">
                <a:pos x="3533" y="734"/>
              </a:cxn>
              <a:cxn ang="0">
                <a:pos x="3629" y="776"/>
              </a:cxn>
              <a:cxn ang="0">
                <a:pos x="3724" y="818"/>
              </a:cxn>
              <a:cxn ang="0">
                <a:pos x="3828" y="851"/>
              </a:cxn>
              <a:cxn ang="0">
                <a:pos x="3923" y="893"/>
              </a:cxn>
              <a:cxn ang="0">
                <a:pos x="4018" y="934"/>
              </a:cxn>
              <a:cxn ang="0">
                <a:pos x="4114" y="984"/>
              </a:cxn>
              <a:cxn ang="0">
                <a:pos x="4209" y="1026"/>
              </a:cxn>
              <a:cxn ang="0">
                <a:pos x="4304" y="1068"/>
              </a:cxn>
              <a:cxn ang="0">
                <a:pos x="4399" y="1118"/>
              </a:cxn>
              <a:cxn ang="0">
                <a:pos x="4503" y="1168"/>
              </a:cxn>
              <a:cxn ang="0">
                <a:pos x="4599" y="1218"/>
              </a:cxn>
              <a:cxn ang="0">
                <a:pos x="4694" y="1260"/>
              </a:cxn>
              <a:cxn ang="0">
                <a:pos x="4789" y="1318"/>
              </a:cxn>
            </a:cxnLst>
            <a:rect l="0" t="0" r="r" b="b"/>
            <a:pathLst>
              <a:path w="4825" h="1336">
                <a:moveTo>
                  <a:pt x="0" y="0"/>
                </a:moveTo>
                <a:lnTo>
                  <a:pt x="35" y="0"/>
                </a:lnTo>
                <a:lnTo>
                  <a:pt x="61" y="0"/>
                </a:lnTo>
                <a:lnTo>
                  <a:pt x="95" y="8"/>
                </a:lnTo>
                <a:lnTo>
                  <a:pt x="130" y="8"/>
                </a:lnTo>
                <a:lnTo>
                  <a:pt x="165" y="8"/>
                </a:lnTo>
                <a:lnTo>
                  <a:pt x="191" y="8"/>
                </a:lnTo>
                <a:lnTo>
                  <a:pt x="225" y="8"/>
                </a:lnTo>
                <a:lnTo>
                  <a:pt x="260" y="8"/>
                </a:lnTo>
                <a:lnTo>
                  <a:pt x="286" y="17"/>
                </a:lnTo>
                <a:lnTo>
                  <a:pt x="321" y="17"/>
                </a:lnTo>
                <a:lnTo>
                  <a:pt x="355" y="17"/>
                </a:lnTo>
                <a:lnTo>
                  <a:pt x="390" y="17"/>
                </a:lnTo>
                <a:lnTo>
                  <a:pt x="416" y="17"/>
                </a:lnTo>
                <a:lnTo>
                  <a:pt x="450" y="25"/>
                </a:lnTo>
                <a:lnTo>
                  <a:pt x="485" y="25"/>
                </a:lnTo>
                <a:lnTo>
                  <a:pt x="511" y="25"/>
                </a:lnTo>
                <a:lnTo>
                  <a:pt x="546" y="25"/>
                </a:lnTo>
                <a:lnTo>
                  <a:pt x="580" y="33"/>
                </a:lnTo>
                <a:lnTo>
                  <a:pt x="615" y="33"/>
                </a:lnTo>
                <a:lnTo>
                  <a:pt x="641" y="33"/>
                </a:lnTo>
                <a:lnTo>
                  <a:pt x="676" y="42"/>
                </a:lnTo>
                <a:lnTo>
                  <a:pt x="710" y="42"/>
                </a:lnTo>
                <a:lnTo>
                  <a:pt x="736" y="50"/>
                </a:lnTo>
                <a:lnTo>
                  <a:pt x="771" y="50"/>
                </a:lnTo>
                <a:lnTo>
                  <a:pt x="806" y="50"/>
                </a:lnTo>
                <a:lnTo>
                  <a:pt x="831" y="58"/>
                </a:lnTo>
                <a:lnTo>
                  <a:pt x="866" y="58"/>
                </a:lnTo>
                <a:lnTo>
                  <a:pt x="901" y="67"/>
                </a:lnTo>
                <a:lnTo>
                  <a:pt x="935" y="67"/>
                </a:lnTo>
                <a:lnTo>
                  <a:pt x="961" y="67"/>
                </a:lnTo>
                <a:lnTo>
                  <a:pt x="996" y="75"/>
                </a:lnTo>
                <a:lnTo>
                  <a:pt x="1031" y="75"/>
                </a:lnTo>
                <a:lnTo>
                  <a:pt x="1057" y="83"/>
                </a:lnTo>
                <a:lnTo>
                  <a:pt x="1091" y="83"/>
                </a:lnTo>
                <a:lnTo>
                  <a:pt x="1126" y="92"/>
                </a:lnTo>
                <a:lnTo>
                  <a:pt x="1161" y="100"/>
                </a:lnTo>
                <a:lnTo>
                  <a:pt x="1187" y="100"/>
                </a:lnTo>
                <a:lnTo>
                  <a:pt x="1221" y="109"/>
                </a:lnTo>
                <a:lnTo>
                  <a:pt x="1256" y="109"/>
                </a:lnTo>
                <a:lnTo>
                  <a:pt x="1282" y="117"/>
                </a:lnTo>
                <a:lnTo>
                  <a:pt x="1316" y="117"/>
                </a:lnTo>
                <a:lnTo>
                  <a:pt x="1351" y="125"/>
                </a:lnTo>
                <a:lnTo>
                  <a:pt x="1386" y="134"/>
                </a:lnTo>
                <a:lnTo>
                  <a:pt x="1412" y="134"/>
                </a:lnTo>
                <a:lnTo>
                  <a:pt x="1446" y="142"/>
                </a:lnTo>
                <a:lnTo>
                  <a:pt x="1481" y="150"/>
                </a:lnTo>
                <a:lnTo>
                  <a:pt x="1507" y="150"/>
                </a:lnTo>
                <a:lnTo>
                  <a:pt x="1542" y="159"/>
                </a:lnTo>
                <a:lnTo>
                  <a:pt x="1576" y="167"/>
                </a:lnTo>
                <a:lnTo>
                  <a:pt x="1611" y="167"/>
                </a:lnTo>
                <a:lnTo>
                  <a:pt x="1637" y="175"/>
                </a:lnTo>
                <a:lnTo>
                  <a:pt x="1672" y="184"/>
                </a:lnTo>
                <a:lnTo>
                  <a:pt x="1706" y="192"/>
                </a:lnTo>
                <a:lnTo>
                  <a:pt x="1732" y="200"/>
                </a:lnTo>
                <a:lnTo>
                  <a:pt x="1767" y="200"/>
                </a:lnTo>
                <a:lnTo>
                  <a:pt x="1801" y="209"/>
                </a:lnTo>
                <a:lnTo>
                  <a:pt x="1836" y="217"/>
                </a:lnTo>
                <a:lnTo>
                  <a:pt x="1862" y="225"/>
                </a:lnTo>
                <a:lnTo>
                  <a:pt x="1897" y="234"/>
                </a:lnTo>
                <a:lnTo>
                  <a:pt x="1931" y="234"/>
                </a:lnTo>
                <a:lnTo>
                  <a:pt x="1957" y="242"/>
                </a:lnTo>
                <a:lnTo>
                  <a:pt x="1992" y="250"/>
                </a:lnTo>
                <a:lnTo>
                  <a:pt x="2027" y="259"/>
                </a:lnTo>
                <a:lnTo>
                  <a:pt x="2053" y="267"/>
                </a:lnTo>
                <a:lnTo>
                  <a:pt x="2087" y="275"/>
                </a:lnTo>
                <a:lnTo>
                  <a:pt x="2122" y="284"/>
                </a:lnTo>
                <a:lnTo>
                  <a:pt x="2156" y="292"/>
                </a:lnTo>
                <a:lnTo>
                  <a:pt x="2182" y="300"/>
                </a:lnTo>
                <a:lnTo>
                  <a:pt x="2217" y="309"/>
                </a:lnTo>
                <a:lnTo>
                  <a:pt x="2252" y="317"/>
                </a:lnTo>
                <a:lnTo>
                  <a:pt x="2278" y="325"/>
                </a:lnTo>
                <a:lnTo>
                  <a:pt x="2312" y="334"/>
                </a:lnTo>
                <a:lnTo>
                  <a:pt x="2347" y="342"/>
                </a:lnTo>
                <a:lnTo>
                  <a:pt x="2382" y="350"/>
                </a:lnTo>
                <a:lnTo>
                  <a:pt x="2408" y="359"/>
                </a:lnTo>
                <a:lnTo>
                  <a:pt x="2442" y="367"/>
                </a:lnTo>
                <a:lnTo>
                  <a:pt x="2477" y="375"/>
                </a:lnTo>
                <a:lnTo>
                  <a:pt x="2503" y="384"/>
                </a:lnTo>
                <a:lnTo>
                  <a:pt x="2538" y="392"/>
                </a:lnTo>
                <a:lnTo>
                  <a:pt x="2572" y="400"/>
                </a:lnTo>
                <a:lnTo>
                  <a:pt x="2607" y="417"/>
                </a:lnTo>
                <a:lnTo>
                  <a:pt x="2633" y="425"/>
                </a:lnTo>
                <a:lnTo>
                  <a:pt x="2667" y="434"/>
                </a:lnTo>
                <a:lnTo>
                  <a:pt x="2702" y="442"/>
                </a:lnTo>
                <a:lnTo>
                  <a:pt x="2728" y="451"/>
                </a:lnTo>
                <a:lnTo>
                  <a:pt x="2763" y="459"/>
                </a:lnTo>
                <a:lnTo>
                  <a:pt x="2797" y="476"/>
                </a:lnTo>
                <a:lnTo>
                  <a:pt x="2832" y="484"/>
                </a:lnTo>
                <a:lnTo>
                  <a:pt x="2858" y="492"/>
                </a:lnTo>
                <a:lnTo>
                  <a:pt x="2893" y="501"/>
                </a:lnTo>
                <a:lnTo>
                  <a:pt x="2927" y="517"/>
                </a:lnTo>
                <a:lnTo>
                  <a:pt x="2953" y="526"/>
                </a:lnTo>
                <a:lnTo>
                  <a:pt x="2988" y="534"/>
                </a:lnTo>
                <a:lnTo>
                  <a:pt x="3023" y="542"/>
                </a:lnTo>
                <a:lnTo>
                  <a:pt x="3057" y="559"/>
                </a:lnTo>
                <a:lnTo>
                  <a:pt x="3083" y="567"/>
                </a:lnTo>
                <a:lnTo>
                  <a:pt x="3118" y="576"/>
                </a:lnTo>
                <a:lnTo>
                  <a:pt x="3152" y="592"/>
                </a:lnTo>
                <a:lnTo>
                  <a:pt x="3178" y="601"/>
                </a:lnTo>
                <a:lnTo>
                  <a:pt x="3213" y="617"/>
                </a:lnTo>
                <a:lnTo>
                  <a:pt x="3248" y="626"/>
                </a:lnTo>
                <a:lnTo>
                  <a:pt x="3282" y="634"/>
                </a:lnTo>
                <a:lnTo>
                  <a:pt x="3308" y="651"/>
                </a:lnTo>
                <a:lnTo>
                  <a:pt x="3343" y="659"/>
                </a:lnTo>
                <a:lnTo>
                  <a:pt x="3378" y="676"/>
                </a:lnTo>
                <a:lnTo>
                  <a:pt x="3404" y="684"/>
                </a:lnTo>
                <a:lnTo>
                  <a:pt x="3438" y="701"/>
                </a:lnTo>
                <a:lnTo>
                  <a:pt x="3473" y="709"/>
                </a:lnTo>
                <a:lnTo>
                  <a:pt x="3499" y="726"/>
                </a:lnTo>
                <a:lnTo>
                  <a:pt x="3533" y="734"/>
                </a:lnTo>
                <a:lnTo>
                  <a:pt x="3568" y="751"/>
                </a:lnTo>
                <a:lnTo>
                  <a:pt x="3603" y="759"/>
                </a:lnTo>
                <a:lnTo>
                  <a:pt x="3629" y="776"/>
                </a:lnTo>
                <a:lnTo>
                  <a:pt x="3663" y="784"/>
                </a:lnTo>
                <a:lnTo>
                  <a:pt x="3698" y="801"/>
                </a:lnTo>
                <a:lnTo>
                  <a:pt x="3724" y="818"/>
                </a:lnTo>
                <a:lnTo>
                  <a:pt x="3759" y="826"/>
                </a:lnTo>
                <a:lnTo>
                  <a:pt x="3793" y="843"/>
                </a:lnTo>
                <a:lnTo>
                  <a:pt x="3828" y="851"/>
                </a:lnTo>
                <a:lnTo>
                  <a:pt x="3854" y="868"/>
                </a:lnTo>
                <a:lnTo>
                  <a:pt x="3889" y="884"/>
                </a:lnTo>
                <a:lnTo>
                  <a:pt x="3923" y="893"/>
                </a:lnTo>
                <a:lnTo>
                  <a:pt x="3949" y="909"/>
                </a:lnTo>
                <a:lnTo>
                  <a:pt x="3984" y="926"/>
                </a:lnTo>
                <a:lnTo>
                  <a:pt x="4018" y="934"/>
                </a:lnTo>
                <a:lnTo>
                  <a:pt x="4053" y="951"/>
                </a:lnTo>
                <a:lnTo>
                  <a:pt x="4079" y="968"/>
                </a:lnTo>
                <a:lnTo>
                  <a:pt x="4114" y="984"/>
                </a:lnTo>
                <a:lnTo>
                  <a:pt x="4148" y="993"/>
                </a:lnTo>
                <a:lnTo>
                  <a:pt x="4174" y="1009"/>
                </a:lnTo>
                <a:lnTo>
                  <a:pt x="4209" y="1026"/>
                </a:lnTo>
                <a:lnTo>
                  <a:pt x="4244" y="1043"/>
                </a:lnTo>
                <a:lnTo>
                  <a:pt x="4278" y="1059"/>
                </a:lnTo>
                <a:lnTo>
                  <a:pt x="4304" y="1068"/>
                </a:lnTo>
                <a:lnTo>
                  <a:pt x="4339" y="1084"/>
                </a:lnTo>
                <a:lnTo>
                  <a:pt x="4373" y="1101"/>
                </a:lnTo>
                <a:lnTo>
                  <a:pt x="4399" y="1118"/>
                </a:lnTo>
                <a:lnTo>
                  <a:pt x="4434" y="1135"/>
                </a:lnTo>
                <a:lnTo>
                  <a:pt x="4469" y="1151"/>
                </a:lnTo>
                <a:lnTo>
                  <a:pt x="4503" y="1168"/>
                </a:lnTo>
                <a:lnTo>
                  <a:pt x="4529" y="1185"/>
                </a:lnTo>
                <a:lnTo>
                  <a:pt x="4564" y="1201"/>
                </a:lnTo>
                <a:lnTo>
                  <a:pt x="4599" y="1218"/>
                </a:lnTo>
                <a:lnTo>
                  <a:pt x="4625" y="1235"/>
                </a:lnTo>
                <a:lnTo>
                  <a:pt x="4659" y="1243"/>
                </a:lnTo>
                <a:lnTo>
                  <a:pt x="4694" y="1260"/>
                </a:lnTo>
                <a:lnTo>
                  <a:pt x="4729" y="1276"/>
                </a:lnTo>
                <a:lnTo>
                  <a:pt x="4755" y="1293"/>
                </a:lnTo>
                <a:lnTo>
                  <a:pt x="4789" y="1318"/>
                </a:lnTo>
                <a:lnTo>
                  <a:pt x="4824" y="1335"/>
                </a:lnTo>
              </a:path>
            </a:pathLst>
          </a:custGeom>
          <a:noFill/>
          <a:ln w="25400" cap="rnd" cmpd="sng">
            <a:solidFill>
              <a:srgbClr val="FFFF00"/>
            </a:solidFill>
            <a:prstDash val="solid"/>
            <a:round/>
            <a:headEnd type="none" w="sm" len="sm"/>
            <a:tailEnd type="none" w="sm" len="sm"/>
          </a:ln>
          <a:effectLst/>
        </p:spPr>
        <p:txBody>
          <a:bodyPr/>
          <a:lstStyle/>
          <a:p>
            <a:endParaRPr lang="en-GB"/>
          </a:p>
        </p:txBody>
      </p:sp>
      <p:sp>
        <p:nvSpPr>
          <p:cNvPr id="88120" name="Rectangle 56"/>
          <p:cNvSpPr>
            <a:spLocks noChangeArrowheads="1"/>
          </p:cNvSpPr>
          <p:nvPr/>
        </p:nvSpPr>
        <p:spPr bwMode="auto">
          <a:xfrm>
            <a:off x="677863" y="5100638"/>
            <a:ext cx="438150" cy="366712"/>
          </a:xfrm>
          <a:prstGeom prst="rect">
            <a:avLst/>
          </a:prstGeom>
          <a:noFill/>
          <a:ln w="9525">
            <a:noFill/>
            <a:miter lim="800000"/>
            <a:headEnd/>
            <a:tailEnd/>
          </a:ln>
          <a:effectLst/>
        </p:spPr>
        <p:txBody>
          <a:bodyPr wrap="none" lIns="92075" tIns="46038" rIns="92075" bIns="46038">
            <a:spAutoFit/>
          </a:bodyPr>
          <a:lstStyle/>
          <a:p>
            <a:pPr eaLnBrk="0" hangingPunct="0"/>
            <a:r>
              <a:rPr lang="en-GB">
                <a:solidFill>
                  <a:schemeClr val="bg1"/>
                </a:solidFill>
              </a:rPr>
              <a:t>65</a:t>
            </a:r>
          </a:p>
        </p:txBody>
      </p:sp>
      <p:sp>
        <p:nvSpPr>
          <p:cNvPr id="88121" name="Rectangle 57"/>
          <p:cNvSpPr>
            <a:spLocks noChangeArrowheads="1"/>
          </p:cNvSpPr>
          <p:nvPr/>
        </p:nvSpPr>
        <p:spPr bwMode="auto">
          <a:xfrm>
            <a:off x="677863" y="4252913"/>
            <a:ext cx="438150" cy="366712"/>
          </a:xfrm>
          <a:prstGeom prst="rect">
            <a:avLst/>
          </a:prstGeom>
          <a:noFill/>
          <a:ln w="9525">
            <a:noFill/>
            <a:miter lim="800000"/>
            <a:headEnd/>
            <a:tailEnd/>
          </a:ln>
          <a:effectLst/>
        </p:spPr>
        <p:txBody>
          <a:bodyPr wrap="none" lIns="92075" tIns="46038" rIns="92075" bIns="46038">
            <a:spAutoFit/>
          </a:bodyPr>
          <a:lstStyle/>
          <a:p>
            <a:pPr eaLnBrk="0" hangingPunct="0"/>
            <a:r>
              <a:rPr lang="en-GB">
                <a:solidFill>
                  <a:schemeClr val="bg1"/>
                </a:solidFill>
              </a:rPr>
              <a:t>70</a:t>
            </a:r>
          </a:p>
        </p:txBody>
      </p:sp>
      <p:sp>
        <p:nvSpPr>
          <p:cNvPr id="88122" name="Rectangle 58"/>
          <p:cNvSpPr>
            <a:spLocks noChangeArrowheads="1"/>
          </p:cNvSpPr>
          <p:nvPr/>
        </p:nvSpPr>
        <p:spPr bwMode="auto">
          <a:xfrm>
            <a:off x="677863" y="3405188"/>
            <a:ext cx="438150" cy="366712"/>
          </a:xfrm>
          <a:prstGeom prst="rect">
            <a:avLst/>
          </a:prstGeom>
          <a:noFill/>
          <a:ln w="9525">
            <a:noFill/>
            <a:miter lim="800000"/>
            <a:headEnd/>
            <a:tailEnd/>
          </a:ln>
          <a:effectLst/>
        </p:spPr>
        <p:txBody>
          <a:bodyPr wrap="none" lIns="92075" tIns="46038" rIns="92075" bIns="46038">
            <a:spAutoFit/>
          </a:bodyPr>
          <a:lstStyle/>
          <a:p>
            <a:pPr eaLnBrk="0" hangingPunct="0"/>
            <a:r>
              <a:rPr lang="en-GB">
                <a:solidFill>
                  <a:schemeClr val="bg1"/>
                </a:solidFill>
              </a:rPr>
              <a:t>75</a:t>
            </a:r>
          </a:p>
        </p:txBody>
      </p:sp>
      <p:sp>
        <p:nvSpPr>
          <p:cNvPr id="88123" name="Rectangle 59"/>
          <p:cNvSpPr>
            <a:spLocks noChangeArrowheads="1"/>
          </p:cNvSpPr>
          <p:nvPr/>
        </p:nvSpPr>
        <p:spPr bwMode="auto">
          <a:xfrm>
            <a:off x="677863" y="2557463"/>
            <a:ext cx="438150" cy="366712"/>
          </a:xfrm>
          <a:prstGeom prst="rect">
            <a:avLst/>
          </a:prstGeom>
          <a:noFill/>
          <a:ln w="9525">
            <a:noFill/>
            <a:miter lim="800000"/>
            <a:headEnd/>
            <a:tailEnd/>
          </a:ln>
          <a:effectLst/>
        </p:spPr>
        <p:txBody>
          <a:bodyPr wrap="none" lIns="92075" tIns="46038" rIns="92075" bIns="46038">
            <a:spAutoFit/>
          </a:bodyPr>
          <a:lstStyle/>
          <a:p>
            <a:pPr eaLnBrk="0" hangingPunct="0"/>
            <a:r>
              <a:rPr lang="en-GB">
                <a:solidFill>
                  <a:schemeClr val="bg1"/>
                </a:solidFill>
              </a:rPr>
              <a:t>80</a:t>
            </a:r>
          </a:p>
        </p:txBody>
      </p:sp>
      <p:sp>
        <p:nvSpPr>
          <p:cNvPr id="88124" name="Rectangle 60"/>
          <p:cNvSpPr>
            <a:spLocks noChangeArrowheads="1"/>
          </p:cNvSpPr>
          <p:nvPr/>
        </p:nvSpPr>
        <p:spPr bwMode="auto">
          <a:xfrm>
            <a:off x="677863" y="1711325"/>
            <a:ext cx="438150" cy="366713"/>
          </a:xfrm>
          <a:prstGeom prst="rect">
            <a:avLst/>
          </a:prstGeom>
          <a:noFill/>
          <a:ln w="9525">
            <a:noFill/>
            <a:miter lim="800000"/>
            <a:headEnd/>
            <a:tailEnd/>
          </a:ln>
          <a:effectLst/>
        </p:spPr>
        <p:txBody>
          <a:bodyPr wrap="none" lIns="92075" tIns="46038" rIns="92075" bIns="46038">
            <a:spAutoFit/>
          </a:bodyPr>
          <a:lstStyle/>
          <a:p>
            <a:pPr eaLnBrk="0" hangingPunct="0"/>
            <a:r>
              <a:rPr lang="en-GB">
                <a:solidFill>
                  <a:schemeClr val="bg1"/>
                </a:solidFill>
              </a:rPr>
              <a:t>85</a:t>
            </a:r>
          </a:p>
        </p:txBody>
      </p:sp>
      <p:sp>
        <p:nvSpPr>
          <p:cNvPr id="88125" name="Rectangle 61"/>
          <p:cNvSpPr>
            <a:spLocks noChangeArrowheads="1"/>
          </p:cNvSpPr>
          <p:nvPr/>
        </p:nvSpPr>
        <p:spPr bwMode="auto">
          <a:xfrm>
            <a:off x="677863" y="863600"/>
            <a:ext cx="641350" cy="366713"/>
          </a:xfrm>
          <a:prstGeom prst="rect">
            <a:avLst/>
          </a:prstGeom>
          <a:noFill/>
          <a:ln w="9525">
            <a:noFill/>
            <a:miter lim="800000"/>
            <a:headEnd/>
            <a:tailEnd/>
          </a:ln>
          <a:effectLst/>
        </p:spPr>
        <p:txBody>
          <a:bodyPr wrap="none" lIns="92075" tIns="46038" rIns="92075" bIns="46038">
            <a:spAutoFit/>
          </a:bodyPr>
          <a:lstStyle/>
          <a:p>
            <a:pPr eaLnBrk="0" hangingPunct="0"/>
            <a:r>
              <a:rPr lang="en-GB">
                <a:solidFill>
                  <a:schemeClr val="bg1"/>
                </a:solidFill>
              </a:rPr>
              <a:t>90%</a:t>
            </a:r>
          </a:p>
        </p:txBody>
      </p:sp>
      <p:sp>
        <p:nvSpPr>
          <p:cNvPr id="88126" name="Rectangle 62"/>
          <p:cNvSpPr>
            <a:spLocks noChangeArrowheads="1"/>
          </p:cNvSpPr>
          <p:nvPr/>
        </p:nvSpPr>
        <p:spPr bwMode="auto">
          <a:xfrm>
            <a:off x="1035050" y="5337175"/>
            <a:ext cx="268288" cy="274638"/>
          </a:xfrm>
          <a:prstGeom prst="rect">
            <a:avLst/>
          </a:prstGeom>
          <a:noFill/>
          <a:ln w="9525">
            <a:noFill/>
            <a:miter lim="800000"/>
            <a:headEnd/>
            <a:tailEnd/>
          </a:ln>
          <a:effectLst/>
        </p:spPr>
        <p:txBody>
          <a:bodyPr wrap="none" lIns="92075" tIns="46038" rIns="92075" bIns="46038">
            <a:spAutoFit/>
          </a:bodyPr>
          <a:lstStyle/>
          <a:p>
            <a:pPr eaLnBrk="0" hangingPunct="0"/>
            <a:r>
              <a:rPr lang="en-GB" sz="1200">
                <a:solidFill>
                  <a:schemeClr val="bg1"/>
                </a:solidFill>
              </a:rPr>
              <a:t>0</a:t>
            </a:r>
          </a:p>
        </p:txBody>
      </p:sp>
      <p:sp>
        <p:nvSpPr>
          <p:cNvPr id="88127" name="Rectangle 63"/>
          <p:cNvSpPr>
            <a:spLocks noChangeArrowheads="1"/>
          </p:cNvSpPr>
          <p:nvPr/>
        </p:nvSpPr>
        <p:spPr bwMode="auto">
          <a:xfrm>
            <a:off x="2492375" y="5337175"/>
            <a:ext cx="522288" cy="336550"/>
          </a:xfrm>
          <a:prstGeom prst="rect">
            <a:avLst/>
          </a:prstGeom>
          <a:noFill/>
          <a:ln w="9525">
            <a:noFill/>
            <a:miter lim="800000"/>
            <a:headEnd/>
            <a:tailEnd/>
          </a:ln>
          <a:effectLst/>
        </p:spPr>
        <p:txBody>
          <a:bodyPr wrap="none" lIns="92075" tIns="46038" rIns="92075" bIns="46038">
            <a:spAutoFit/>
          </a:bodyPr>
          <a:lstStyle/>
          <a:p>
            <a:pPr eaLnBrk="0" hangingPunct="0"/>
            <a:r>
              <a:rPr lang="en-GB" sz="1600">
                <a:solidFill>
                  <a:schemeClr val="bg1"/>
                </a:solidFill>
              </a:rPr>
              <a:t>500</a:t>
            </a:r>
          </a:p>
        </p:txBody>
      </p:sp>
      <p:sp>
        <p:nvSpPr>
          <p:cNvPr id="88128" name="Rectangle 64"/>
          <p:cNvSpPr>
            <a:spLocks noChangeArrowheads="1"/>
          </p:cNvSpPr>
          <p:nvPr/>
        </p:nvSpPr>
        <p:spPr bwMode="auto">
          <a:xfrm>
            <a:off x="3990975" y="5337175"/>
            <a:ext cx="635000" cy="336550"/>
          </a:xfrm>
          <a:prstGeom prst="rect">
            <a:avLst/>
          </a:prstGeom>
          <a:noFill/>
          <a:ln w="9525">
            <a:noFill/>
            <a:miter lim="800000"/>
            <a:headEnd/>
            <a:tailEnd/>
          </a:ln>
          <a:effectLst/>
        </p:spPr>
        <p:txBody>
          <a:bodyPr wrap="none" lIns="92075" tIns="46038" rIns="92075" bIns="46038">
            <a:spAutoFit/>
          </a:bodyPr>
          <a:lstStyle/>
          <a:p>
            <a:pPr eaLnBrk="0" hangingPunct="0"/>
            <a:r>
              <a:rPr lang="en-GB" sz="1600">
                <a:solidFill>
                  <a:schemeClr val="bg1"/>
                </a:solidFill>
              </a:rPr>
              <a:t>1000</a:t>
            </a:r>
          </a:p>
        </p:txBody>
      </p:sp>
      <p:sp>
        <p:nvSpPr>
          <p:cNvPr id="88129" name="Rectangle 65"/>
          <p:cNvSpPr>
            <a:spLocks noChangeArrowheads="1"/>
          </p:cNvSpPr>
          <p:nvPr/>
        </p:nvSpPr>
        <p:spPr bwMode="auto">
          <a:xfrm>
            <a:off x="5530850" y="5337175"/>
            <a:ext cx="635000" cy="336550"/>
          </a:xfrm>
          <a:prstGeom prst="rect">
            <a:avLst/>
          </a:prstGeom>
          <a:noFill/>
          <a:ln w="9525">
            <a:noFill/>
            <a:miter lim="800000"/>
            <a:headEnd/>
            <a:tailEnd/>
          </a:ln>
          <a:effectLst/>
        </p:spPr>
        <p:txBody>
          <a:bodyPr wrap="none" lIns="92075" tIns="46038" rIns="92075" bIns="46038">
            <a:spAutoFit/>
          </a:bodyPr>
          <a:lstStyle/>
          <a:p>
            <a:pPr eaLnBrk="0" hangingPunct="0"/>
            <a:r>
              <a:rPr lang="en-GB" sz="1600">
                <a:solidFill>
                  <a:schemeClr val="bg1"/>
                </a:solidFill>
              </a:rPr>
              <a:t>1500</a:t>
            </a:r>
          </a:p>
        </p:txBody>
      </p:sp>
      <p:sp>
        <p:nvSpPr>
          <p:cNvPr id="88130" name="Rectangle 66"/>
          <p:cNvSpPr>
            <a:spLocks noChangeArrowheads="1"/>
          </p:cNvSpPr>
          <p:nvPr/>
        </p:nvSpPr>
        <p:spPr bwMode="auto">
          <a:xfrm>
            <a:off x="7070725" y="5337175"/>
            <a:ext cx="635000" cy="336550"/>
          </a:xfrm>
          <a:prstGeom prst="rect">
            <a:avLst/>
          </a:prstGeom>
          <a:noFill/>
          <a:ln w="9525">
            <a:noFill/>
            <a:miter lim="800000"/>
            <a:headEnd/>
            <a:tailEnd/>
          </a:ln>
          <a:effectLst/>
        </p:spPr>
        <p:txBody>
          <a:bodyPr wrap="none" lIns="92075" tIns="46038" rIns="92075" bIns="46038">
            <a:spAutoFit/>
          </a:bodyPr>
          <a:lstStyle/>
          <a:p>
            <a:pPr eaLnBrk="0" hangingPunct="0"/>
            <a:r>
              <a:rPr lang="en-GB" sz="1600">
                <a:solidFill>
                  <a:schemeClr val="bg1"/>
                </a:solidFill>
              </a:rPr>
              <a:t>2000</a:t>
            </a:r>
          </a:p>
        </p:txBody>
      </p:sp>
      <p:sp>
        <p:nvSpPr>
          <p:cNvPr id="88131" name="Rectangle 67"/>
          <p:cNvSpPr>
            <a:spLocks noChangeArrowheads="1"/>
          </p:cNvSpPr>
          <p:nvPr/>
        </p:nvSpPr>
        <p:spPr bwMode="auto">
          <a:xfrm>
            <a:off x="8610600" y="5337175"/>
            <a:ext cx="635000" cy="336550"/>
          </a:xfrm>
          <a:prstGeom prst="rect">
            <a:avLst/>
          </a:prstGeom>
          <a:noFill/>
          <a:ln w="9525">
            <a:noFill/>
            <a:miter lim="800000"/>
            <a:headEnd/>
            <a:tailEnd/>
          </a:ln>
          <a:effectLst/>
        </p:spPr>
        <p:txBody>
          <a:bodyPr wrap="none" lIns="92075" tIns="46038" rIns="92075" bIns="46038">
            <a:spAutoFit/>
          </a:bodyPr>
          <a:lstStyle/>
          <a:p>
            <a:pPr eaLnBrk="0" hangingPunct="0"/>
            <a:r>
              <a:rPr lang="en-GB" sz="1600">
                <a:solidFill>
                  <a:schemeClr val="bg1"/>
                </a:solidFill>
              </a:rPr>
              <a:t>2500</a:t>
            </a:r>
          </a:p>
        </p:txBody>
      </p:sp>
      <p:sp>
        <p:nvSpPr>
          <p:cNvPr id="88132" name="Rectangle 68"/>
          <p:cNvSpPr>
            <a:spLocks noChangeArrowheads="1"/>
          </p:cNvSpPr>
          <p:nvPr/>
        </p:nvSpPr>
        <p:spPr bwMode="auto">
          <a:xfrm>
            <a:off x="3509963" y="5618163"/>
            <a:ext cx="5122862" cy="579437"/>
          </a:xfrm>
          <a:prstGeom prst="rect">
            <a:avLst/>
          </a:prstGeom>
          <a:noFill/>
          <a:ln w="9525">
            <a:noFill/>
            <a:miter lim="800000"/>
            <a:headEnd/>
            <a:tailEnd/>
          </a:ln>
          <a:effectLst/>
        </p:spPr>
        <p:txBody>
          <a:bodyPr wrap="none" lIns="92075" tIns="46038" rIns="92075" bIns="46038">
            <a:spAutoFit/>
          </a:bodyPr>
          <a:lstStyle/>
          <a:p>
            <a:pPr eaLnBrk="0" hangingPunct="0"/>
            <a:r>
              <a:rPr lang="en-GB" sz="3200">
                <a:solidFill>
                  <a:schemeClr val="bg1"/>
                </a:solidFill>
                <a:effectLst>
                  <a:outerShdw blurRad="38100" dist="38100" dir="2700000" algn="tl">
                    <a:srgbClr val="808080"/>
                  </a:outerShdw>
                </a:effectLst>
              </a:rPr>
              <a:t>Time since first scan (days)</a:t>
            </a:r>
          </a:p>
        </p:txBody>
      </p:sp>
      <p:sp>
        <p:nvSpPr>
          <p:cNvPr id="88133" name="Rectangle 69"/>
          <p:cNvSpPr>
            <a:spLocks noChangeArrowheads="1"/>
          </p:cNvSpPr>
          <p:nvPr/>
        </p:nvSpPr>
        <p:spPr bwMode="auto">
          <a:xfrm rot="16200000">
            <a:off x="-1388268" y="3329781"/>
            <a:ext cx="3816350" cy="579437"/>
          </a:xfrm>
          <a:prstGeom prst="rect">
            <a:avLst/>
          </a:prstGeom>
          <a:noFill/>
          <a:ln w="9525">
            <a:noFill/>
            <a:miter lim="800000"/>
            <a:headEnd/>
            <a:tailEnd/>
          </a:ln>
          <a:effectLst/>
        </p:spPr>
        <p:txBody>
          <a:bodyPr wrap="none" lIns="92075" tIns="46038" rIns="92075" bIns="46038">
            <a:spAutoFit/>
          </a:bodyPr>
          <a:lstStyle/>
          <a:p>
            <a:pPr eaLnBrk="0" hangingPunct="0"/>
            <a:r>
              <a:rPr lang="en-GB" sz="3200">
                <a:solidFill>
                  <a:schemeClr val="bg1"/>
                </a:solidFill>
                <a:effectLst>
                  <a:outerShdw blurRad="38100" dist="38100" dir="2700000" algn="tl">
                    <a:srgbClr val="808080"/>
                  </a:outerShdw>
                </a:effectLst>
              </a:rPr>
              <a:t>Brain Volume /  TIV </a:t>
            </a:r>
          </a:p>
        </p:txBody>
      </p:sp>
      <p:sp>
        <p:nvSpPr>
          <p:cNvPr id="88134" name="Rectangle 70"/>
          <p:cNvSpPr>
            <a:spLocks noChangeArrowheads="1"/>
          </p:cNvSpPr>
          <p:nvPr/>
        </p:nvSpPr>
        <p:spPr bwMode="auto">
          <a:xfrm>
            <a:off x="3429000" y="3048000"/>
            <a:ext cx="1624013"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solidFill>
                  <a:schemeClr val="bg1"/>
                </a:solidFill>
                <a:effectLst>
                  <a:outerShdw blurRad="38100" dist="38100" dir="2700000" algn="tl">
                    <a:srgbClr val="808080"/>
                  </a:outerShdw>
                </a:effectLst>
              </a:rPr>
              <a:t>Symptoms</a:t>
            </a:r>
          </a:p>
        </p:txBody>
      </p:sp>
      <p:sp>
        <p:nvSpPr>
          <p:cNvPr id="88135" name="Line 71"/>
          <p:cNvSpPr>
            <a:spLocks noChangeShapeType="1"/>
          </p:cNvSpPr>
          <p:nvPr/>
        </p:nvSpPr>
        <p:spPr bwMode="auto">
          <a:xfrm flipV="1">
            <a:off x="4618038" y="2514600"/>
            <a:ext cx="0" cy="609600"/>
          </a:xfrm>
          <a:prstGeom prst="line">
            <a:avLst/>
          </a:prstGeom>
          <a:noFill/>
          <a:ln w="12700">
            <a:solidFill>
              <a:schemeClr val="tx1"/>
            </a:solidFill>
            <a:round/>
            <a:headEnd type="none" w="sm" len="sm"/>
            <a:tailEnd type="stealth" w="med" len="lg"/>
          </a:ln>
          <a:effectLst/>
        </p:spPr>
        <p:txBody>
          <a:bodyPr/>
          <a:lstStyle/>
          <a:p>
            <a:endParaRPr lang="en-GB"/>
          </a:p>
        </p:txBody>
      </p:sp>
      <p:sp>
        <p:nvSpPr>
          <p:cNvPr id="88136" name="Line 72"/>
          <p:cNvSpPr>
            <a:spLocks noChangeShapeType="1"/>
          </p:cNvSpPr>
          <p:nvPr/>
        </p:nvSpPr>
        <p:spPr bwMode="auto">
          <a:xfrm>
            <a:off x="1176338" y="1589088"/>
            <a:ext cx="7186612" cy="1587"/>
          </a:xfrm>
          <a:prstGeom prst="line">
            <a:avLst/>
          </a:prstGeom>
          <a:noFill/>
          <a:ln w="12700">
            <a:solidFill>
              <a:schemeClr val="bg1"/>
            </a:solidFill>
            <a:round/>
            <a:headEnd type="none" w="sm" len="sm"/>
            <a:tailEnd type="none" w="sm" len="sm"/>
          </a:ln>
          <a:effectLst/>
        </p:spPr>
        <p:txBody>
          <a:bodyPr/>
          <a:lstStyle/>
          <a:p>
            <a:endParaRPr lang="en-GB"/>
          </a:p>
        </p:txBody>
      </p:sp>
      <p:sp>
        <p:nvSpPr>
          <p:cNvPr id="88137" name="Line 73"/>
          <p:cNvSpPr>
            <a:spLocks noChangeShapeType="1"/>
          </p:cNvSpPr>
          <p:nvPr/>
        </p:nvSpPr>
        <p:spPr bwMode="auto">
          <a:xfrm flipV="1">
            <a:off x="1176338" y="2247900"/>
            <a:ext cx="7167562" cy="4763"/>
          </a:xfrm>
          <a:prstGeom prst="line">
            <a:avLst/>
          </a:prstGeom>
          <a:noFill/>
          <a:ln w="12700">
            <a:solidFill>
              <a:schemeClr val="bg1"/>
            </a:solidFill>
            <a:round/>
            <a:headEnd type="none" w="sm" len="sm"/>
            <a:tailEnd type="none" w="sm" len="sm"/>
          </a:ln>
          <a:effectLst/>
        </p:spPr>
        <p:txBody>
          <a:bodyPr/>
          <a:lstStyle/>
          <a:p>
            <a:endParaRPr lang="en-GB"/>
          </a:p>
        </p:txBody>
      </p:sp>
      <p:sp>
        <p:nvSpPr>
          <p:cNvPr id="88138" name="Rectangle 74"/>
          <p:cNvSpPr>
            <a:spLocks noChangeArrowheads="1"/>
          </p:cNvSpPr>
          <p:nvPr/>
        </p:nvSpPr>
        <p:spPr bwMode="auto">
          <a:xfrm>
            <a:off x="5981700" y="1762125"/>
            <a:ext cx="2238375" cy="336550"/>
          </a:xfrm>
          <a:prstGeom prst="rect">
            <a:avLst/>
          </a:prstGeom>
          <a:noFill/>
          <a:ln w="9525">
            <a:noFill/>
            <a:miter lim="800000"/>
            <a:headEnd/>
            <a:tailEnd/>
          </a:ln>
          <a:effectLst/>
        </p:spPr>
        <p:txBody>
          <a:bodyPr lIns="92075" tIns="46038" rIns="92075" bIns="46038">
            <a:spAutoFit/>
          </a:bodyPr>
          <a:lstStyle/>
          <a:p>
            <a:pPr defTabSz="762000" eaLnBrk="0" hangingPunct="0">
              <a:spcBef>
                <a:spcPct val="50000"/>
              </a:spcBef>
            </a:pPr>
            <a:r>
              <a:rPr lang="en-GB" sz="1600">
                <a:solidFill>
                  <a:schemeClr val="bg1"/>
                </a:solidFill>
                <a:latin typeface="Times New Roman" pitchFamily="18" charset="0"/>
              </a:rPr>
              <a:t>Normal range: 95%CI</a:t>
            </a:r>
          </a:p>
        </p:txBody>
      </p:sp>
      <p:sp>
        <p:nvSpPr>
          <p:cNvPr id="88139" name="Line 75"/>
          <p:cNvSpPr>
            <a:spLocks noChangeShapeType="1"/>
          </p:cNvSpPr>
          <p:nvPr/>
        </p:nvSpPr>
        <p:spPr bwMode="auto">
          <a:xfrm>
            <a:off x="8048625" y="1657350"/>
            <a:ext cx="0" cy="466725"/>
          </a:xfrm>
          <a:prstGeom prst="line">
            <a:avLst/>
          </a:prstGeom>
          <a:noFill/>
          <a:ln w="12700">
            <a:solidFill>
              <a:schemeClr val="tx1"/>
            </a:solidFill>
            <a:round/>
            <a:headEnd type="stealth" w="med" len="lg"/>
            <a:tailEnd type="stealth" w="med" len="lg"/>
          </a:ln>
          <a:effectLst/>
        </p:spPr>
        <p:txBody>
          <a:bodyPr/>
          <a:lstStyle/>
          <a:p>
            <a:endParaRPr lang="en-GB"/>
          </a:p>
        </p:txBody>
      </p:sp>
      <p:sp>
        <p:nvSpPr>
          <p:cNvPr id="88140" name="Text Box 76"/>
          <p:cNvSpPr txBox="1">
            <a:spLocks noChangeArrowheads="1"/>
          </p:cNvSpPr>
          <p:nvPr/>
        </p:nvSpPr>
        <p:spPr bwMode="auto">
          <a:xfrm>
            <a:off x="2133600" y="152400"/>
            <a:ext cx="6092825" cy="1158875"/>
          </a:xfrm>
          <a:prstGeom prst="rect">
            <a:avLst/>
          </a:prstGeom>
          <a:noFill/>
          <a:ln w="12700">
            <a:noFill/>
            <a:miter lim="800000"/>
            <a:headEnd type="none" w="sm" len="sm"/>
            <a:tailEnd type="none" w="sm" len="sm"/>
          </a:ln>
          <a:effectLst/>
        </p:spPr>
        <p:txBody>
          <a:bodyPr wrap="none">
            <a:spAutoFit/>
          </a:bodyPr>
          <a:lstStyle/>
          <a:p>
            <a:pPr eaLnBrk="0" hangingPunct="0"/>
            <a:r>
              <a:rPr lang="en-GB" sz="3500" b="1">
                <a:solidFill>
                  <a:schemeClr val="bg1"/>
                </a:solidFill>
              </a:rPr>
              <a:t>Presymptomatic AD: </a:t>
            </a:r>
          </a:p>
          <a:p>
            <a:pPr eaLnBrk="0" hangingPunct="0"/>
            <a:r>
              <a:rPr lang="en-GB" sz="3500" b="1">
                <a:solidFill>
                  <a:schemeClr val="bg1"/>
                </a:solidFill>
              </a:rPr>
              <a:t>atrophy precedes diagnosis</a:t>
            </a:r>
          </a:p>
        </p:txBody>
      </p:sp>
      <p:sp>
        <p:nvSpPr>
          <p:cNvPr id="88141" name="Rectangle 77"/>
          <p:cNvSpPr>
            <a:spLocks noChangeArrowheads="1"/>
          </p:cNvSpPr>
          <p:nvPr/>
        </p:nvSpPr>
        <p:spPr bwMode="auto">
          <a:xfrm>
            <a:off x="4951413" y="3581400"/>
            <a:ext cx="1525587" cy="45720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400">
                <a:solidFill>
                  <a:schemeClr val="bg1"/>
                </a:solidFill>
                <a:effectLst>
                  <a:outerShdw blurRad="38100" dist="38100" dir="2700000" algn="tl">
                    <a:srgbClr val="808080"/>
                  </a:outerShdw>
                </a:effectLst>
              </a:rPr>
              <a:t>Diagnosis</a:t>
            </a:r>
          </a:p>
        </p:txBody>
      </p:sp>
      <p:sp>
        <p:nvSpPr>
          <p:cNvPr id="88142" name="Line 78"/>
          <p:cNvSpPr>
            <a:spLocks noChangeShapeType="1"/>
          </p:cNvSpPr>
          <p:nvPr/>
        </p:nvSpPr>
        <p:spPr bwMode="auto">
          <a:xfrm flipV="1">
            <a:off x="5562600" y="3048000"/>
            <a:ext cx="0" cy="609600"/>
          </a:xfrm>
          <a:prstGeom prst="line">
            <a:avLst/>
          </a:prstGeom>
          <a:noFill/>
          <a:ln w="12700">
            <a:solidFill>
              <a:schemeClr val="bg1"/>
            </a:solidFill>
            <a:round/>
            <a:headEnd type="none" w="sm" len="sm"/>
            <a:tailEnd type="stealth" w="med" len="lg"/>
          </a:ln>
          <a:effectLst/>
        </p:spPr>
        <p:txBody>
          <a:bodyPr/>
          <a:lstStyle/>
          <a:p>
            <a:endParaRPr lang="en-GB"/>
          </a:p>
        </p:txBody>
      </p:sp>
      <p:sp>
        <p:nvSpPr>
          <p:cNvPr id="88143" name="Text Box 79"/>
          <p:cNvSpPr txBox="1">
            <a:spLocks noChangeArrowheads="1"/>
          </p:cNvSpPr>
          <p:nvPr/>
        </p:nvSpPr>
        <p:spPr bwMode="auto">
          <a:xfrm>
            <a:off x="2339975" y="6165850"/>
            <a:ext cx="4876800" cy="4572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GB" sz="2400">
                <a:solidFill>
                  <a:schemeClr val="bg1"/>
                </a:solidFill>
                <a:latin typeface="Times New Roman" pitchFamily="18" charset="0"/>
              </a:rPr>
              <a:t>Measured using BSI – Fox et al 2001</a:t>
            </a:r>
          </a:p>
        </p:txBody>
      </p:sp>
      <p:sp>
        <p:nvSpPr>
          <p:cNvPr id="88144" name="Rectangle 80"/>
          <p:cNvSpPr>
            <a:spLocks noChangeArrowheads="1"/>
          </p:cNvSpPr>
          <p:nvPr/>
        </p:nvSpPr>
        <p:spPr bwMode="auto">
          <a:xfrm>
            <a:off x="395288" y="6092825"/>
            <a:ext cx="3240087" cy="765175"/>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88145" name="Rectangle 81"/>
          <p:cNvSpPr>
            <a:spLocks noChangeArrowheads="1"/>
          </p:cNvSpPr>
          <p:nvPr/>
        </p:nvSpPr>
        <p:spPr bwMode="auto">
          <a:xfrm>
            <a:off x="7092950" y="6237288"/>
            <a:ext cx="1871663" cy="620712"/>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88146" name="Line 82"/>
          <p:cNvSpPr>
            <a:spLocks noChangeShapeType="1"/>
          </p:cNvSpPr>
          <p:nvPr/>
        </p:nvSpPr>
        <p:spPr bwMode="auto">
          <a:xfrm flipV="1">
            <a:off x="4284663" y="2420938"/>
            <a:ext cx="0" cy="609600"/>
          </a:xfrm>
          <a:prstGeom prst="line">
            <a:avLst/>
          </a:prstGeom>
          <a:noFill/>
          <a:ln w="12700">
            <a:solidFill>
              <a:schemeClr val="bg1"/>
            </a:solidFill>
            <a:round/>
            <a:headEnd type="none" w="sm" len="sm"/>
            <a:tailEnd type="stealth" w="med" len="lg"/>
          </a:ln>
          <a:effectLst/>
        </p:spPr>
        <p:txBody>
          <a:bodyPr/>
          <a:lstStyle/>
          <a:p>
            <a:endParaRPr lang="en-GB"/>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7" name="Group 17"/>
          <p:cNvGrpSpPr>
            <a:grpSpLocks/>
          </p:cNvGrpSpPr>
          <p:nvPr/>
        </p:nvGrpSpPr>
        <p:grpSpPr bwMode="auto">
          <a:xfrm>
            <a:off x="395288" y="692150"/>
            <a:ext cx="8424862" cy="5041900"/>
            <a:chOff x="249" y="436"/>
            <a:chExt cx="5307" cy="3176"/>
          </a:xfrm>
        </p:grpSpPr>
        <p:sp>
          <p:nvSpPr>
            <p:cNvPr id="92162" name="Rectangle 2"/>
            <p:cNvSpPr>
              <a:spLocks noChangeArrowheads="1"/>
            </p:cNvSpPr>
            <p:nvPr/>
          </p:nvSpPr>
          <p:spPr bwMode="auto">
            <a:xfrm>
              <a:off x="249" y="436"/>
              <a:ext cx="5307" cy="3176"/>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92163" name="Line 3"/>
            <p:cNvSpPr>
              <a:spLocks noChangeShapeType="1"/>
            </p:cNvSpPr>
            <p:nvPr/>
          </p:nvSpPr>
          <p:spPr bwMode="auto">
            <a:xfrm>
              <a:off x="476" y="709"/>
              <a:ext cx="0" cy="2630"/>
            </a:xfrm>
            <a:prstGeom prst="line">
              <a:avLst/>
            </a:prstGeom>
            <a:noFill/>
            <a:ln w="9525">
              <a:solidFill>
                <a:schemeClr val="tx1"/>
              </a:solidFill>
              <a:round/>
              <a:headEnd/>
              <a:tailEnd/>
            </a:ln>
            <a:effectLst/>
          </p:spPr>
          <p:txBody>
            <a:bodyPr/>
            <a:lstStyle/>
            <a:p>
              <a:endParaRPr lang="en-GB"/>
            </a:p>
          </p:txBody>
        </p:sp>
        <p:sp>
          <p:nvSpPr>
            <p:cNvPr id="92164" name="Line 4"/>
            <p:cNvSpPr>
              <a:spLocks noChangeShapeType="1"/>
            </p:cNvSpPr>
            <p:nvPr/>
          </p:nvSpPr>
          <p:spPr bwMode="auto">
            <a:xfrm>
              <a:off x="476" y="3339"/>
              <a:ext cx="4853" cy="0"/>
            </a:xfrm>
            <a:prstGeom prst="line">
              <a:avLst/>
            </a:prstGeom>
            <a:noFill/>
            <a:ln w="9525">
              <a:solidFill>
                <a:schemeClr val="tx1"/>
              </a:solidFill>
              <a:round/>
              <a:headEnd/>
              <a:tailEnd/>
            </a:ln>
            <a:effectLst/>
          </p:spPr>
          <p:txBody>
            <a:bodyPr/>
            <a:lstStyle/>
            <a:p>
              <a:endParaRPr lang="en-GB"/>
            </a:p>
          </p:txBody>
        </p:sp>
        <p:sp>
          <p:nvSpPr>
            <p:cNvPr id="92165" name="Freeform 5"/>
            <p:cNvSpPr>
              <a:spLocks/>
            </p:cNvSpPr>
            <p:nvPr/>
          </p:nvSpPr>
          <p:spPr bwMode="auto">
            <a:xfrm>
              <a:off x="521" y="1382"/>
              <a:ext cx="4627" cy="1617"/>
            </a:xfrm>
            <a:custGeom>
              <a:avLst/>
              <a:gdLst/>
              <a:ahLst/>
              <a:cxnLst>
                <a:cxn ang="0">
                  <a:pos x="0" y="1594"/>
                </a:cxn>
                <a:cxn ang="0">
                  <a:pos x="953" y="1594"/>
                </a:cxn>
                <a:cxn ang="0">
                  <a:pos x="1452" y="1458"/>
                </a:cxn>
                <a:cxn ang="0">
                  <a:pos x="1905" y="1141"/>
                </a:cxn>
                <a:cxn ang="0">
                  <a:pos x="2223" y="869"/>
                </a:cxn>
                <a:cxn ang="0">
                  <a:pos x="2540" y="597"/>
                </a:cxn>
                <a:cxn ang="0">
                  <a:pos x="2813" y="370"/>
                </a:cxn>
                <a:cxn ang="0">
                  <a:pos x="3312" y="143"/>
                </a:cxn>
                <a:cxn ang="0">
                  <a:pos x="3720" y="52"/>
                </a:cxn>
                <a:cxn ang="0">
                  <a:pos x="4128" y="7"/>
                </a:cxn>
                <a:cxn ang="0">
                  <a:pos x="4627" y="7"/>
                </a:cxn>
              </a:cxnLst>
              <a:rect l="0" t="0" r="r" b="b"/>
              <a:pathLst>
                <a:path w="4627" h="1617">
                  <a:moveTo>
                    <a:pt x="0" y="1594"/>
                  </a:moveTo>
                  <a:cubicBezTo>
                    <a:pt x="355" y="1605"/>
                    <a:pt x="711" y="1617"/>
                    <a:pt x="953" y="1594"/>
                  </a:cubicBezTo>
                  <a:cubicBezTo>
                    <a:pt x="1195" y="1571"/>
                    <a:pt x="1293" y="1534"/>
                    <a:pt x="1452" y="1458"/>
                  </a:cubicBezTo>
                  <a:cubicBezTo>
                    <a:pt x="1611" y="1382"/>
                    <a:pt x="1777" y="1239"/>
                    <a:pt x="1905" y="1141"/>
                  </a:cubicBezTo>
                  <a:cubicBezTo>
                    <a:pt x="2033" y="1043"/>
                    <a:pt x="2117" y="960"/>
                    <a:pt x="2223" y="869"/>
                  </a:cubicBezTo>
                  <a:cubicBezTo>
                    <a:pt x="2329" y="778"/>
                    <a:pt x="2442" y="680"/>
                    <a:pt x="2540" y="597"/>
                  </a:cubicBezTo>
                  <a:cubicBezTo>
                    <a:pt x="2638" y="514"/>
                    <a:pt x="2684" y="446"/>
                    <a:pt x="2813" y="370"/>
                  </a:cubicBezTo>
                  <a:cubicBezTo>
                    <a:pt x="2942" y="294"/>
                    <a:pt x="3161" y="196"/>
                    <a:pt x="3312" y="143"/>
                  </a:cubicBezTo>
                  <a:cubicBezTo>
                    <a:pt x="3463" y="90"/>
                    <a:pt x="3584" y="75"/>
                    <a:pt x="3720" y="52"/>
                  </a:cubicBezTo>
                  <a:cubicBezTo>
                    <a:pt x="3856" y="29"/>
                    <a:pt x="3977" y="14"/>
                    <a:pt x="4128" y="7"/>
                  </a:cubicBezTo>
                  <a:cubicBezTo>
                    <a:pt x="4279" y="0"/>
                    <a:pt x="4453" y="3"/>
                    <a:pt x="4627" y="7"/>
                  </a:cubicBezTo>
                </a:path>
              </a:pathLst>
            </a:custGeom>
            <a:noFill/>
            <a:ln w="19050">
              <a:solidFill>
                <a:srgbClr val="FF0000"/>
              </a:solidFill>
              <a:round/>
              <a:headEnd/>
              <a:tailEnd/>
            </a:ln>
            <a:effectLst/>
          </p:spPr>
          <p:txBody>
            <a:bodyPr/>
            <a:lstStyle/>
            <a:p>
              <a:endParaRPr lang="en-GB"/>
            </a:p>
          </p:txBody>
        </p:sp>
        <p:sp>
          <p:nvSpPr>
            <p:cNvPr id="92166" name="Freeform 6"/>
            <p:cNvSpPr>
              <a:spLocks/>
            </p:cNvSpPr>
            <p:nvPr/>
          </p:nvSpPr>
          <p:spPr bwMode="auto">
            <a:xfrm>
              <a:off x="521" y="746"/>
              <a:ext cx="4529" cy="1993"/>
            </a:xfrm>
            <a:custGeom>
              <a:avLst/>
              <a:gdLst/>
              <a:ahLst/>
              <a:cxnLst>
                <a:cxn ang="0">
                  <a:pos x="0" y="8"/>
                </a:cxn>
                <a:cxn ang="0">
                  <a:pos x="1225" y="8"/>
                </a:cxn>
                <a:cxn ang="0">
                  <a:pos x="2178" y="53"/>
                </a:cxn>
                <a:cxn ang="0">
                  <a:pos x="3175" y="144"/>
                </a:cxn>
                <a:cxn ang="0">
                  <a:pos x="3720" y="280"/>
                </a:cxn>
                <a:cxn ang="0">
                  <a:pos x="4083" y="552"/>
                </a:cxn>
                <a:cxn ang="0">
                  <a:pos x="4264" y="915"/>
                </a:cxn>
                <a:cxn ang="0">
                  <a:pos x="4529" y="1993"/>
                </a:cxn>
              </a:cxnLst>
              <a:rect l="0" t="0" r="r" b="b"/>
              <a:pathLst>
                <a:path w="4529" h="1993">
                  <a:moveTo>
                    <a:pt x="0" y="8"/>
                  </a:moveTo>
                  <a:cubicBezTo>
                    <a:pt x="431" y="4"/>
                    <a:pt x="862" y="0"/>
                    <a:pt x="1225" y="8"/>
                  </a:cubicBezTo>
                  <a:cubicBezTo>
                    <a:pt x="1588" y="16"/>
                    <a:pt x="1853" y="30"/>
                    <a:pt x="2178" y="53"/>
                  </a:cubicBezTo>
                  <a:cubicBezTo>
                    <a:pt x="2503" y="76"/>
                    <a:pt x="2918" y="106"/>
                    <a:pt x="3175" y="144"/>
                  </a:cubicBezTo>
                  <a:cubicBezTo>
                    <a:pt x="3432" y="182"/>
                    <a:pt x="3569" y="212"/>
                    <a:pt x="3720" y="280"/>
                  </a:cubicBezTo>
                  <a:cubicBezTo>
                    <a:pt x="3871" y="348"/>
                    <a:pt x="3992" y="446"/>
                    <a:pt x="4083" y="552"/>
                  </a:cubicBezTo>
                  <a:cubicBezTo>
                    <a:pt x="4174" y="658"/>
                    <a:pt x="4190" y="675"/>
                    <a:pt x="4264" y="915"/>
                  </a:cubicBezTo>
                  <a:cubicBezTo>
                    <a:pt x="4338" y="1155"/>
                    <a:pt x="4474" y="1769"/>
                    <a:pt x="4529" y="1993"/>
                  </a:cubicBezTo>
                </a:path>
              </a:pathLst>
            </a:custGeom>
            <a:noFill/>
            <a:ln w="19050">
              <a:solidFill>
                <a:srgbClr val="003366"/>
              </a:solidFill>
              <a:round/>
              <a:headEnd/>
              <a:tailEnd/>
            </a:ln>
            <a:effectLst/>
          </p:spPr>
          <p:txBody>
            <a:bodyPr/>
            <a:lstStyle/>
            <a:p>
              <a:endParaRPr lang="en-GB"/>
            </a:p>
          </p:txBody>
        </p:sp>
        <p:sp>
          <p:nvSpPr>
            <p:cNvPr id="92167" name="Text Box 7"/>
            <p:cNvSpPr txBox="1">
              <a:spLocks noChangeArrowheads="1"/>
            </p:cNvSpPr>
            <p:nvPr/>
          </p:nvSpPr>
          <p:spPr bwMode="auto">
            <a:xfrm>
              <a:off x="521" y="527"/>
              <a:ext cx="1361" cy="212"/>
            </a:xfrm>
            <a:prstGeom prst="rect">
              <a:avLst/>
            </a:prstGeom>
            <a:noFill/>
            <a:ln w="9525">
              <a:noFill/>
              <a:miter lim="800000"/>
              <a:headEnd/>
              <a:tailEnd/>
            </a:ln>
            <a:effectLst/>
          </p:spPr>
          <p:txBody>
            <a:bodyPr>
              <a:spAutoFit/>
            </a:bodyPr>
            <a:lstStyle/>
            <a:p>
              <a:pPr>
                <a:spcBef>
                  <a:spcPct val="50000"/>
                </a:spcBef>
              </a:pPr>
              <a:r>
                <a:rPr lang="en-GB" sz="1600">
                  <a:solidFill>
                    <a:srgbClr val="003264"/>
                  </a:solidFill>
                </a:rPr>
                <a:t>Clinical Changes</a:t>
              </a:r>
            </a:p>
          </p:txBody>
        </p:sp>
        <p:sp>
          <p:nvSpPr>
            <p:cNvPr id="92168" name="Text Box 8"/>
            <p:cNvSpPr txBox="1">
              <a:spLocks noChangeArrowheads="1"/>
            </p:cNvSpPr>
            <p:nvPr/>
          </p:nvSpPr>
          <p:spPr bwMode="auto">
            <a:xfrm>
              <a:off x="521" y="3067"/>
              <a:ext cx="1361" cy="212"/>
            </a:xfrm>
            <a:prstGeom prst="rect">
              <a:avLst/>
            </a:prstGeom>
            <a:noFill/>
            <a:ln w="9525">
              <a:noFill/>
              <a:miter lim="800000"/>
              <a:headEnd/>
              <a:tailEnd/>
            </a:ln>
            <a:effectLst/>
          </p:spPr>
          <p:txBody>
            <a:bodyPr>
              <a:spAutoFit/>
            </a:bodyPr>
            <a:lstStyle/>
            <a:p>
              <a:pPr>
                <a:spcBef>
                  <a:spcPct val="50000"/>
                </a:spcBef>
              </a:pPr>
              <a:r>
                <a:rPr lang="en-GB" sz="1600">
                  <a:solidFill>
                    <a:srgbClr val="FF0000"/>
                  </a:solidFill>
                </a:rPr>
                <a:t>Disease</a:t>
              </a:r>
            </a:p>
          </p:txBody>
        </p:sp>
        <p:sp>
          <p:nvSpPr>
            <p:cNvPr id="92169" name="Rectangle 9"/>
            <p:cNvSpPr>
              <a:spLocks noChangeArrowheads="1"/>
            </p:cNvSpPr>
            <p:nvPr/>
          </p:nvSpPr>
          <p:spPr bwMode="auto">
            <a:xfrm>
              <a:off x="567" y="890"/>
              <a:ext cx="1088" cy="1996"/>
            </a:xfrm>
            <a:prstGeom prst="rect">
              <a:avLst/>
            </a:prstGeom>
            <a:solidFill>
              <a:schemeClr val="accent1"/>
            </a:solidFill>
            <a:ln w="9525">
              <a:solidFill>
                <a:schemeClr val="tx1"/>
              </a:solidFill>
              <a:miter lim="800000"/>
              <a:headEnd/>
              <a:tailEnd/>
            </a:ln>
            <a:effectLst/>
          </p:spPr>
          <p:txBody>
            <a:bodyPr wrap="none" anchor="ctr"/>
            <a:lstStyle/>
            <a:p>
              <a:pPr algn="ctr"/>
              <a:r>
                <a:rPr lang="en-GB"/>
                <a:t>Normal</a:t>
              </a:r>
            </a:p>
          </p:txBody>
        </p:sp>
        <p:sp>
          <p:nvSpPr>
            <p:cNvPr id="92170" name="Rectangle 10"/>
            <p:cNvSpPr>
              <a:spLocks noChangeArrowheads="1"/>
            </p:cNvSpPr>
            <p:nvPr/>
          </p:nvSpPr>
          <p:spPr bwMode="auto">
            <a:xfrm>
              <a:off x="1655" y="890"/>
              <a:ext cx="1088" cy="1996"/>
            </a:xfrm>
            <a:prstGeom prst="rect">
              <a:avLst/>
            </a:prstGeom>
            <a:noFill/>
            <a:ln w="9525">
              <a:solidFill>
                <a:schemeClr val="tx1"/>
              </a:solidFill>
              <a:miter lim="800000"/>
              <a:headEnd/>
              <a:tailEnd/>
            </a:ln>
            <a:effectLst/>
          </p:spPr>
          <p:txBody>
            <a:bodyPr wrap="none" anchor="ctr"/>
            <a:lstStyle/>
            <a:p>
              <a:pPr algn="ctr"/>
              <a:r>
                <a:rPr lang="en-GB"/>
                <a:t>At Risk</a:t>
              </a:r>
            </a:p>
          </p:txBody>
        </p:sp>
        <p:sp>
          <p:nvSpPr>
            <p:cNvPr id="92171" name="Rectangle 11"/>
            <p:cNvSpPr>
              <a:spLocks noChangeArrowheads="1"/>
            </p:cNvSpPr>
            <p:nvPr/>
          </p:nvSpPr>
          <p:spPr bwMode="auto">
            <a:xfrm>
              <a:off x="2744" y="890"/>
              <a:ext cx="1088" cy="1996"/>
            </a:xfrm>
            <a:prstGeom prst="rect">
              <a:avLst/>
            </a:prstGeom>
            <a:noFill/>
            <a:ln w="9525">
              <a:solidFill>
                <a:schemeClr val="tx1"/>
              </a:solidFill>
              <a:miter lim="800000"/>
              <a:headEnd/>
              <a:tailEnd/>
            </a:ln>
            <a:effectLst/>
          </p:spPr>
          <p:txBody>
            <a:bodyPr wrap="none"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t>Incipient </a:t>
              </a:r>
            </a:p>
            <a:p>
              <a:pPr algn="ctr"/>
              <a:r>
                <a:rPr lang="en-GB"/>
                <a:t>Dementia</a:t>
              </a:r>
            </a:p>
          </p:txBody>
        </p:sp>
        <p:sp>
          <p:nvSpPr>
            <p:cNvPr id="92172" name="Rectangle 12"/>
            <p:cNvSpPr>
              <a:spLocks noChangeArrowheads="1"/>
            </p:cNvSpPr>
            <p:nvPr/>
          </p:nvSpPr>
          <p:spPr bwMode="auto">
            <a:xfrm>
              <a:off x="3833" y="890"/>
              <a:ext cx="1315" cy="1996"/>
            </a:xfrm>
            <a:prstGeom prst="rect">
              <a:avLst/>
            </a:prstGeom>
            <a:noFill/>
            <a:ln w="9525">
              <a:solidFill>
                <a:schemeClr val="tx1"/>
              </a:solidFill>
              <a:miter lim="800000"/>
              <a:headEnd/>
              <a:tailEnd/>
            </a:ln>
            <a:effectLst/>
          </p:spPr>
          <p:txBody>
            <a:bodyPr wrap="none" anchor="ctr"/>
            <a:lstStyle/>
            <a:p>
              <a:pPr algn="ctr"/>
              <a:endParaRPr lang="en-GB"/>
            </a:p>
            <a:p>
              <a:pPr algn="ctr"/>
              <a:r>
                <a:rPr lang="en-GB"/>
                <a:t>Dementia</a:t>
              </a:r>
            </a:p>
          </p:txBody>
        </p:sp>
        <p:sp>
          <p:nvSpPr>
            <p:cNvPr id="92173" name="Line 13"/>
            <p:cNvSpPr>
              <a:spLocks noChangeShapeType="1"/>
            </p:cNvSpPr>
            <p:nvPr/>
          </p:nvSpPr>
          <p:spPr bwMode="auto">
            <a:xfrm>
              <a:off x="4241" y="890"/>
              <a:ext cx="0" cy="907"/>
            </a:xfrm>
            <a:prstGeom prst="line">
              <a:avLst/>
            </a:prstGeom>
            <a:noFill/>
            <a:ln w="9525">
              <a:solidFill>
                <a:schemeClr val="tx1"/>
              </a:solidFill>
              <a:round/>
              <a:headEnd/>
              <a:tailEnd/>
            </a:ln>
            <a:effectLst/>
          </p:spPr>
          <p:txBody>
            <a:bodyPr/>
            <a:lstStyle/>
            <a:p>
              <a:endParaRPr lang="en-GB"/>
            </a:p>
          </p:txBody>
        </p:sp>
        <p:sp>
          <p:nvSpPr>
            <p:cNvPr id="92174" name="Line 14"/>
            <p:cNvSpPr>
              <a:spLocks noChangeShapeType="1"/>
            </p:cNvSpPr>
            <p:nvPr/>
          </p:nvSpPr>
          <p:spPr bwMode="auto">
            <a:xfrm>
              <a:off x="4740" y="890"/>
              <a:ext cx="0" cy="907"/>
            </a:xfrm>
            <a:prstGeom prst="line">
              <a:avLst/>
            </a:prstGeom>
            <a:noFill/>
            <a:ln w="9525">
              <a:solidFill>
                <a:schemeClr val="tx1"/>
              </a:solidFill>
              <a:round/>
              <a:headEnd/>
              <a:tailEnd/>
            </a:ln>
            <a:effectLst/>
          </p:spPr>
          <p:txBody>
            <a:bodyPr/>
            <a:lstStyle/>
            <a:p>
              <a:endParaRPr lang="en-GB"/>
            </a:p>
          </p:txBody>
        </p:sp>
        <p:sp>
          <p:nvSpPr>
            <p:cNvPr id="92175" name="Line 15"/>
            <p:cNvSpPr>
              <a:spLocks noChangeShapeType="1"/>
            </p:cNvSpPr>
            <p:nvPr/>
          </p:nvSpPr>
          <p:spPr bwMode="auto">
            <a:xfrm>
              <a:off x="4241" y="2115"/>
              <a:ext cx="0" cy="771"/>
            </a:xfrm>
            <a:prstGeom prst="line">
              <a:avLst/>
            </a:prstGeom>
            <a:noFill/>
            <a:ln w="9525">
              <a:solidFill>
                <a:schemeClr val="tx1"/>
              </a:solidFill>
              <a:round/>
              <a:headEnd/>
              <a:tailEnd/>
            </a:ln>
            <a:effectLst/>
          </p:spPr>
          <p:txBody>
            <a:bodyPr/>
            <a:lstStyle/>
            <a:p>
              <a:endParaRPr lang="en-GB"/>
            </a:p>
          </p:txBody>
        </p:sp>
        <p:sp>
          <p:nvSpPr>
            <p:cNvPr id="92176" name="Line 16"/>
            <p:cNvSpPr>
              <a:spLocks noChangeShapeType="1"/>
            </p:cNvSpPr>
            <p:nvPr/>
          </p:nvSpPr>
          <p:spPr bwMode="auto">
            <a:xfrm>
              <a:off x="4740" y="2115"/>
              <a:ext cx="0" cy="771"/>
            </a:xfrm>
            <a:prstGeom prst="line">
              <a:avLst/>
            </a:prstGeom>
            <a:noFill/>
            <a:ln w="9525">
              <a:solidFill>
                <a:schemeClr val="tx1"/>
              </a:solidFill>
              <a:round/>
              <a:headEnd/>
              <a:tailEnd/>
            </a:ln>
            <a:effectLst/>
          </p:spPr>
          <p:txBody>
            <a:bodyPr/>
            <a:lstStyle/>
            <a:p>
              <a:endParaRPr lang="en-GB"/>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3200"/>
              <a:t>Imaging to identify pre-manifest disease</a:t>
            </a:r>
          </a:p>
        </p:txBody>
      </p:sp>
      <p:sp>
        <p:nvSpPr>
          <p:cNvPr id="94211" name="Rectangle 3"/>
          <p:cNvSpPr>
            <a:spLocks noGrp="1" noChangeArrowheads="1"/>
          </p:cNvSpPr>
          <p:nvPr>
            <p:ph type="body" idx="1"/>
          </p:nvPr>
        </p:nvSpPr>
        <p:spPr/>
        <p:txBody>
          <a:bodyPr/>
          <a:lstStyle/>
          <a:p>
            <a:endParaRPr lang="en-US"/>
          </a:p>
        </p:txBody>
      </p:sp>
      <p:grpSp>
        <p:nvGrpSpPr>
          <p:cNvPr id="94212" name="Group 4"/>
          <p:cNvGrpSpPr>
            <a:grpSpLocks/>
          </p:cNvGrpSpPr>
          <p:nvPr/>
        </p:nvGrpSpPr>
        <p:grpSpPr bwMode="auto">
          <a:xfrm>
            <a:off x="684213" y="1773238"/>
            <a:ext cx="7777162" cy="4176712"/>
            <a:chOff x="249" y="436"/>
            <a:chExt cx="5307" cy="3176"/>
          </a:xfrm>
        </p:grpSpPr>
        <p:sp>
          <p:nvSpPr>
            <p:cNvPr id="94213" name="Rectangle 5"/>
            <p:cNvSpPr>
              <a:spLocks noChangeArrowheads="1"/>
            </p:cNvSpPr>
            <p:nvPr/>
          </p:nvSpPr>
          <p:spPr bwMode="auto">
            <a:xfrm>
              <a:off x="249" y="436"/>
              <a:ext cx="5307" cy="3176"/>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94214" name="Line 6"/>
            <p:cNvSpPr>
              <a:spLocks noChangeShapeType="1"/>
            </p:cNvSpPr>
            <p:nvPr/>
          </p:nvSpPr>
          <p:spPr bwMode="auto">
            <a:xfrm>
              <a:off x="476" y="709"/>
              <a:ext cx="0" cy="2630"/>
            </a:xfrm>
            <a:prstGeom prst="line">
              <a:avLst/>
            </a:prstGeom>
            <a:noFill/>
            <a:ln w="9525">
              <a:solidFill>
                <a:schemeClr val="tx1"/>
              </a:solidFill>
              <a:round/>
              <a:headEnd/>
              <a:tailEnd/>
            </a:ln>
            <a:effectLst/>
          </p:spPr>
          <p:txBody>
            <a:bodyPr/>
            <a:lstStyle/>
            <a:p>
              <a:endParaRPr lang="en-GB"/>
            </a:p>
          </p:txBody>
        </p:sp>
        <p:sp>
          <p:nvSpPr>
            <p:cNvPr id="94215" name="Line 7"/>
            <p:cNvSpPr>
              <a:spLocks noChangeShapeType="1"/>
            </p:cNvSpPr>
            <p:nvPr/>
          </p:nvSpPr>
          <p:spPr bwMode="auto">
            <a:xfrm>
              <a:off x="476" y="3339"/>
              <a:ext cx="4853" cy="0"/>
            </a:xfrm>
            <a:prstGeom prst="line">
              <a:avLst/>
            </a:prstGeom>
            <a:noFill/>
            <a:ln w="9525">
              <a:solidFill>
                <a:schemeClr val="tx1"/>
              </a:solidFill>
              <a:round/>
              <a:headEnd/>
              <a:tailEnd/>
            </a:ln>
            <a:effectLst/>
          </p:spPr>
          <p:txBody>
            <a:bodyPr/>
            <a:lstStyle/>
            <a:p>
              <a:endParaRPr lang="en-GB"/>
            </a:p>
          </p:txBody>
        </p:sp>
        <p:sp>
          <p:nvSpPr>
            <p:cNvPr id="94216" name="Freeform 8"/>
            <p:cNvSpPr>
              <a:spLocks/>
            </p:cNvSpPr>
            <p:nvPr/>
          </p:nvSpPr>
          <p:spPr bwMode="auto">
            <a:xfrm>
              <a:off x="521" y="1382"/>
              <a:ext cx="4627" cy="1617"/>
            </a:xfrm>
            <a:custGeom>
              <a:avLst/>
              <a:gdLst/>
              <a:ahLst/>
              <a:cxnLst>
                <a:cxn ang="0">
                  <a:pos x="0" y="1594"/>
                </a:cxn>
                <a:cxn ang="0">
                  <a:pos x="953" y="1594"/>
                </a:cxn>
                <a:cxn ang="0">
                  <a:pos x="1452" y="1458"/>
                </a:cxn>
                <a:cxn ang="0">
                  <a:pos x="1905" y="1141"/>
                </a:cxn>
                <a:cxn ang="0">
                  <a:pos x="2223" y="869"/>
                </a:cxn>
                <a:cxn ang="0">
                  <a:pos x="2540" y="597"/>
                </a:cxn>
                <a:cxn ang="0">
                  <a:pos x="2813" y="370"/>
                </a:cxn>
                <a:cxn ang="0">
                  <a:pos x="3312" y="143"/>
                </a:cxn>
                <a:cxn ang="0">
                  <a:pos x="3720" y="52"/>
                </a:cxn>
                <a:cxn ang="0">
                  <a:pos x="4128" y="7"/>
                </a:cxn>
                <a:cxn ang="0">
                  <a:pos x="4627" y="7"/>
                </a:cxn>
              </a:cxnLst>
              <a:rect l="0" t="0" r="r" b="b"/>
              <a:pathLst>
                <a:path w="4627" h="1617">
                  <a:moveTo>
                    <a:pt x="0" y="1594"/>
                  </a:moveTo>
                  <a:cubicBezTo>
                    <a:pt x="355" y="1605"/>
                    <a:pt x="711" y="1617"/>
                    <a:pt x="953" y="1594"/>
                  </a:cubicBezTo>
                  <a:cubicBezTo>
                    <a:pt x="1195" y="1571"/>
                    <a:pt x="1293" y="1534"/>
                    <a:pt x="1452" y="1458"/>
                  </a:cubicBezTo>
                  <a:cubicBezTo>
                    <a:pt x="1611" y="1382"/>
                    <a:pt x="1777" y="1239"/>
                    <a:pt x="1905" y="1141"/>
                  </a:cubicBezTo>
                  <a:cubicBezTo>
                    <a:pt x="2033" y="1043"/>
                    <a:pt x="2117" y="960"/>
                    <a:pt x="2223" y="869"/>
                  </a:cubicBezTo>
                  <a:cubicBezTo>
                    <a:pt x="2329" y="778"/>
                    <a:pt x="2442" y="680"/>
                    <a:pt x="2540" y="597"/>
                  </a:cubicBezTo>
                  <a:cubicBezTo>
                    <a:pt x="2638" y="514"/>
                    <a:pt x="2684" y="446"/>
                    <a:pt x="2813" y="370"/>
                  </a:cubicBezTo>
                  <a:cubicBezTo>
                    <a:pt x="2942" y="294"/>
                    <a:pt x="3161" y="196"/>
                    <a:pt x="3312" y="143"/>
                  </a:cubicBezTo>
                  <a:cubicBezTo>
                    <a:pt x="3463" y="90"/>
                    <a:pt x="3584" y="75"/>
                    <a:pt x="3720" y="52"/>
                  </a:cubicBezTo>
                  <a:cubicBezTo>
                    <a:pt x="3856" y="29"/>
                    <a:pt x="3977" y="14"/>
                    <a:pt x="4128" y="7"/>
                  </a:cubicBezTo>
                  <a:cubicBezTo>
                    <a:pt x="4279" y="0"/>
                    <a:pt x="4453" y="3"/>
                    <a:pt x="4627" y="7"/>
                  </a:cubicBezTo>
                </a:path>
              </a:pathLst>
            </a:custGeom>
            <a:noFill/>
            <a:ln w="19050">
              <a:solidFill>
                <a:srgbClr val="FF0000"/>
              </a:solidFill>
              <a:round/>
              <a:headEnd/>
              <a:tailEnd/>
            </a:ln>
            <a:effectLst/>
          </p:spPr>
          <p:txBody>
            <a:bodyPr/>
            <a:lstStyle/>
            <a:p>
              <a:endParaRPr lang="en-GB"/>
            </a:p>
          </p:txBody>
        </p:sp>
        <p:sp>
          <p:nvSpPr>
            <p:cNvPr id="94217" name="Freeform 9"/>
            <p:cNvSpPr>
              <a:spLocks/>
            </p:cNvSpPr>
            <p:nvPr/>
          </p:nvSpPr>
          <p:spPr bwMode="auto">
            <a:xfrm>
              <a:off x="521" y="746"/>
              <a:ext cx="4529" cy="1993"/>
            </a:xfrm>
            <a:custGeom>
              <a:avLst/>
              <a:gdLst/>
              <a:ahLst/>
              <a:cxnLst>
                <a:cxn ang="0">
                  <a:pos x="0" y="8"/>
                </a:cxn>
                <a:cxn ang="0">
                  <a:pos x="1225" y="8"/>
                </a:cxn>
                <a:cxn ang="0">
                  <a:pos x="2178" y="53"/>
                </a:cxn>
                <a:cxn ang="0">
                  <a:pos x="3175" y="144"/>
                </a:cxn>
                <a:cxn ang="0">
                  <a:pos x="3720" y="280"/>
                </a:cxn>
                <a:cxn ang="0">
                  <a:pos x="4083" y="552"/>
                </a:cxn>
                <a:cxn ang="0">
                  <a:pos x="4264" y="915"/>
                </a:cxn>
                <a:cxn ang="0">
                  <a:pos x="4529" y="1993"/>
                </a:cxn>
              </a:cxnLst>
              <a:rect l="0" t="0" r="r" b="b"/>
              <a:pathLst>
                <a:path w="4529" h="1993">
                  <a:moveTo>
                    <a:pt x="0" y="8"/>
                  </a:moveTo>
                  <a:cubicBezTo>
                    <a:pt x="431" y="4"/>
                    <a:pt x="862" y="0"/>
                    <a:pt x="1225" y="8"/>
                  </a:cubicBezTo>
                  <a:cubicBezTo>
                    <a:pt x="1588" y="16"/>
                    <a:pt x="1853" y="30"/>
                    <a:pt x="2178" y="53"/>
                  </a:cubicBezTo>
                  <a:cubicBezTo>
                    <a:pt x="2503" y="76"/>
                    <a:pt x="2918" y="106"/>
                    <a:pt x="3175" y="144"/>
                  </a:cubicBezTo>
                  <a:cubicBezTo>
                    <a:pt x="3432" y="182"/>
                    <a:pt x="3569" y="212"/>
                    <a:pt x="3720" y="280"/>
                  </a:cubicBezTo>
                  <a:cubicBezTo>
                    <a:pt x="3871" y="348"/>
                    <a:pt x="3992" y="446"/>
                    <a:pt x="4083" y="552"/>
                  </a:cubicBezTo>
                  <a:cubicBezTo>
                    <a:pt x="4174" y="658"/>
                    <a:pt x="4190" y="675"/>
                    <a:pt x="4264" y="915"/>
                  </a:cubicBezTo>
                  <a:cubicBezTo>
                    <a:pt x="4338" y="1155"/>
                    <a:pt x="4474" y="1769"/>
                    <a:pt x="4529" y="1993"/>
                  </a:cubicBezTo>
                </a:path>
              </a:pathLst>
            </a:custGeom>
            <a:noFill/>
            <a:ln w="19050">
              <a:solidFill>
                <a:srgbClr val="003366"/>
              </a:solidFill>
              <a:round/>
              <a:headEnd/>
              <a:tailEnd/>
            </a:ln>
            <a:effectLst/>
          </p:spPr>
          <p:txBody>
            <a:bodyPr/>
            <a:lstStyle/>
            <a:p>
              <a:endParaRPr lang="en-GB"/>
            </a:p>
          </p:txBody>
        </p:sp>
        <p:sp>
          <p:nvSpPr>
            <p:cNvPr id="94218" name="Text Box 10"/>
            <p:cNvSpPr txBox="1">
              <a:spLocks noChangeArrowheads="1"/>
            </p:cNvSpPr>
            <p:nvPr/>
          </p:nvSpPr>
          <p:spPr bwMode="auto">
            <a:xfrm>
              <a:off x="521" y="527"/>
              <a:ext cx="1361" cy="255"/>
            </a:xfrm>
            <a:prstGeom prst="rect">
              <a:avLst/>
            </a:prstGeom>
            <a:noFill/>
            <a:ln w="9525">
              <a:noFill/>
              <a:miter lim="800000"/>
              <a:headEnd/>
              <a:tailEnd/>
            </a:ln>
            <a:effectLst/>
          </p:spPr>
          <p:txBody>
            <a:bodyPr>
              <a:spAutoFit/>
            </a:bodyPr>
            <a:lstStyle/>
            <a:p>
              <a:pPr>
                <a:spcBef>
                  <a:spcPct val="50000"/>
                </a:spcBef>
              </a:pPr>
              <a:r>
                <a:rPr lang="en-GB" sz="1600">
                  <a:solidFill>
                    <a:srgbClr val="003264"/>
                  </a:solidFill>
                </a:rPr>
                <a:t>Clinical Changes</a:t>
              </a:r>
            </a:p>
          </p:txBody>
        </p:sp>
        <p:sp>
          <p:nvSpPr>
            <p:cNvPr id="94219" name="Text Box 11"/>
            <p:cNvSpPr txBox="1">
              <a:spLocks noChangeArrowheads="1"/>
            </p:cNvSpPr>
            <p:nvPr/>
          </p:nvSpPr>
          <p:spPr bwMode="auto">
            <a:xfrm>
              <a:off x="521" y="3068"/>
              <a:ext cx="1361" cy="255"/>
            </a:xfrm>
            <a:prstGeom prst="rect">
              <a:avLst/>
            </a:prstGeom>
            <a:noFill/>
            <a:ln w="9525">
              <a:noFill/>
              <a:miter lim="800000"/>
              <a:headEnd/>
              <a:tailEnd/>
            </a:ln>
            <a:effectLst/>
          </p:spPr>
          <p:txBody>
            <a:bodyPr>
              <a:spAutoFit/>
            </a:bodyPr>
            <a:lstStyle/>
            <a:p>
              <a:pPr>
                <a:spcBef>
                  <a:spcPct val="50000"/>
                </a:spcBef>
              </a:pPr>
              <a:r>
                <a:rPr lang="en-GB" sz="1600">
                  <a:solidFill>
                    <a:srgbClr val="FF0000"/>
                  </a:solidFill>
                </a:rPr>
                <a:t>Disease</a:t>
              </a:r>
            </a:p>
          </p:txBody>
        </p:sp>
        <p:sp>
          <p:nvSpPr>
            <p:cNvPr id="94220" name="Rectangle 12"/>
            <p:cNvSpPr>
              <a:spLocks noChangeArrowheads="1"/>
            </p:cNvSpPr>
            <p:nvPr/>
          </p:nvSpPr>
          <p:spPr bwMode="auto">
            <a:xfrm>
              <a:off x="567" y="890"/>
              <a:ext cx="1088" cy="1996"/>
            </a:xfrm>
            <a:prstGeom prst="rect">
              <a:avLst/>
            </a:prstGeom>
            <a:solidFill>
              <a:schemeClr val="accent1"/>
            </a:solidFill>
            <a:ln w="9525">
              <a:solidFill>
                <a:schemeClr val="tx1"/>
              </a:solidFill>
              <a:miter lim="800000"/>
              <a:headEnd/>
              <a:tailEnd/>
            </a:ln>
            <a:effectLst/>
          </p:spPr>
          <p:txBody>
            <a:bodyPr wrap="none" anchor="ctr"/>
            <a:lstStyle/>
            <a:p>
              <a:pPr algn="ctr"/>
              <a:r>
                <a:rPr lang="en-GB"/>
                <a:t>Normal</a:t>
              </a:r>
            </a:p>
          </p:txBody>
        </p:sp>
        <p:sp>
          <p:nvSpPr>
            <p:cNvPr id="94221" name="Rectangle 13"/>
            <p:cNvSpPr>
              <a:spLocks noChangeArrowheads="1"/>
            </p:cNvSpPr>
            <p:nvPr/>
          </p:nvSpPr>
          <p:spPr bwMode="auto">
            <a:xfrm>
              <a:off x="1655" y="890"/>
              <a:ext cx="1088" cy="1996"/>
            </a:xfrm>
            <a:prstGeom prst="rect">
              <a:avLst/>
            </a:prstGeom>
            <a:noFill/>
            <a:ln w="9525">
              <a:solidFill>
                <a:schemeClr val="tx1"/>
              </a:solidFill>
              <a:miter lim="800000"/>
              <a:headEnd/>
              <a:tailEnd/>
            </a:ln>
            <a:effectLst/>
          </p:spPr>
          <p:txBody>
            <a:bodyPr wrap="none" anchor="ctr"/>
            <a:lstStyle/>
            <a:p>
              <a:pPr algn="ctr"/>
              <a:r>
                <a:rPr lang="en-GB"/>
                <a:t>At Risk</a:t>
              </a:r>
            </a:p>
          </p:txBody>
        </p:sp>
        <p:sp>
          <p:nvSpPr>
            <p:cNvPr id="94222" name="Rectangle 14"/>
            <p:cNvSpPr>
              <a:spLocks noChangeArrowheads="1"/>
            </p:cNvSpPr>
            <p:nvPr/>
          </p:nvSpPr>
          <p:spPr bwMode="auto">
            <a:xfrm>
              <a:off x="2744" y="890"/>
              <a:ext cx="1088" cy="1996"/>
            </a:xfrm>
            <a:prstGeom prst="rect">
              <a:avLst/>
            </a:prstGeom>
            <a:noFill/>
            <a:ln w="9525">
              <a:solidFill>
                <a:schemeClr val="tx1"/>
              </a:solidFill>
              <a:miter lim="800000"/>
              <a:headEnd/>
              <a:tailEnd/>
            </a:ln>
            <a:effectLst/>
          </p:spPr>
          <p:txBody>
            <a:bodyPr wrap="none"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t>Incipient </a:t>
              </a:r>
            </a:p>
            <a:p>
              <a:pPr algn="ctr"/>
              <a:r>
                <a:rPr lang="en-GB"/>
                <a:t>Dementia</a:t>
              </a:r>
            </a:p>
          </p:txBody>
        </p:sp>
        <p:sp>
          <p:nvSpPr>
            <p:cNvPr id="94223" name="Rectangle 15"/>
            <p:cNvSpPr>
              <a:spLocks noChangeArrowheads="1"/>
            </p:cNvSpPr>
            <p:nvPr/>
          </p:nvSpPr>
          <p:spPr bwMode="auto">
            <a:xfrm>
              <a:off x="3833" y="890"/>
              <a:ext cx="1315" cy="1996"/>
            </a:xfrm>
            <a:prstGeom prst="rect">
              <a:avLst/>
            </a:prstGeom>
            <a:noFill/>
            <a:ln w="9525">
              <a:solidFill>
                <a:schemeClr val="tx1"/>
              </a:solidFill>
              <a:miter lim="800000"/>
              <a:headEnd/>
              <a:tailEnd/>
            </a:ln>
            <a:effectLst/>
          </p:spPr>
          <p:txBody>
            <a:bodyPr wrap="none" anchor="ctr"/>
            <a:lstStyle/>
            <a:p>
              <a:pPr algn="ctr"/>
              <a:endParaRPr lang="en-GB"/>
            </a:p>
            <a:p>
              <a:pPr algn="ctr"/>
              <a:r>
                <a:rPr lang="en-GB"/>
                <a:t>Dementia</a:t>
              </a:r>
            </a:p>
          </p:txBody>
        </p:sp>
        <p:sp>
          <p:nvSpPr>
            <p:cNvPr id="94224" name="Line 16"/>
            <p:cNvSpPr>
              <a:spLocks noChangeShapeType="1"/>
            </p:cNvSpPr>
            <p:nvPr/>
          </p:nvSpPr>
          <p:spPr bwMode="auto">
            <a:xfrm>
              <a:off x="4241" y="890"/>
              <a:ext cx="0" cy="907"/>
            </a:xfrm>
            <a:prstGeom prst="line">
              <a:avLst/>
            </a:prstGeom>
            <a:noFill/>
            <a:ln w="9525">
              <a:solidFill>
                <a:schemeClr val="tx1"/>
              </a:solidFill>
              <a:round/>
              <a:headEnd/>
              <a:tailEnd/>
            </a:ln>
            <a:effectLst/>
          </p:spPr>
          <p:txBody>
            <a:bodyPr/>
            <a:lstStyle/>
            <a:p>
              <a:endParaRPr lang="en-GB"/>
            </a:p>
          </p:txBody>
        </p:sp>
        <p:sp>
          <p:nvSpPr>
            <p:cNvPr id="94225" name="Line 17"/>
            <p:cNvSpPr>
              <a:spLocks noChangeShapeType="1"/>
            </p:cNvSpPr>
            <p:nvPr/>
          </p:nvSpPr>
          <p:spPr bwMode="auto">
            <a:xfrm>
              <a:off x="4740" y="890"/>
              <a:ext cx="0" cy="907"/>
            </a:xfrm>
            <a:prstGeom prst="line">
              <a:avLst/>
            </a:prstGeom>
            <a:noFill/>
            <a:ln w="9525">
              <a:solidFill>
                <a:schemeClr val="tx1"/>
              </a:solidFill>
              <a:round/>
              <a:headEnd/>
              <a:tailEnd/>
            </a:ln>
            <a:effectLst/>
          </p:spPr>
          <p:txBody>
            <a:bodyPr/>
            <a:lstStyle/>
            <a:p>
              <a:endParaRPr lang="en-GB"/>
            </a:p>
          </p:txBody>
        </p:sp>
        <p:sp>
          <p:nvSpPr>
            <p:cNvPr id="94226" name="Line 18"/>
            <p:cNvSpPr>
              <a:spLocks noChangeShapeType="1"/>
            </p:cNvSpPr>
            <p:nvPr/>
          </p:nvSpPr>
          <p:spPr bwMode="auto">
            <a:xfrm>
              <a:off x="4241" y="2115"/>
              <a:ext cx="0" cy="771"/>
            </a:xfrm>
            <a:prstGeom prst="line">
              <a:avLst/>
            </a:prstGeom>
            <a:noFill/>
            <a:ln w="9525">
              <a:solidFill>
                <a:schemeClr val="tx1"/>
              </a:solidFill>
              <a:round/>
              <a:headEnd/>
              <a:tailEnd/>
            </a:ln>
            <a:effectLst/>
          </p:spPr>
          <p:txBody>
            <a:bodyPr/>
            <a:lstStyle/>
            <a:p>
              <a:endParaRPr lang="en-GB"/>
            </a:p>
          </p:txBody>
        </p:sp>
        <p:sp>
          <p:nvSpPr>
            <p:cNvPr id="94227" name="Line 19"/>
            <p:cNvSpPr>
              <a:spLocks noChangeShapeType="1"/>
            </p:cNvSpPr>
            <p:nvPr/>
          </p:nvSpPr>
          <p:spPr bwMode="auto">
            <a:xfrm>
              <a:off x="4740" y="2115"/>
              <a:ext cx="0" cy="771"/>
            </a:xfrm>
            <a:prstGeom prst="line">
              <a:avLst/>
            </a:prstGeom>
            <a:noFill/>
            <a:ln w="9525">
              <a:solidFill>
                <a:schemeClr val="tx1"/>
              </a:solidFill>
              <a:round/>
              <a:headEnd/>
              <a:tailEnd/>
            </a:ln>
            <a:effectLst/>
          </p:spPr>
          <p:txBody>
            <a:bodyPr/>
            <a:lstStyle/>
            <a:p>
              <a:endParaRPr lang="en-GB"/>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9" name="Rectangle 33"/>
          <p:cNvSpPr>
            <a:spLocks noChangeArrowheads="1"/>
          </p:cNvSpPr>
          <p:nvPr/>
        </p:nvSpPr>
        <p:spPr bwMode="auto">
          <a:xfrm>
            <a:off x="250825" y="4221163"/>
            <a:ext cx="8642350" cy="2016125"/>
          </a:xfrm>
          <a:prstGeom prst="rect">
            <a:avLst/>
          </a:prstGeom>
          <a:solidFill>
            <a:schemeClr val="bg2"/>
          </a:solidFill>
          <a:ln w="9525">
            <a:solidFill>
              <a:schemeClr val="tx1"/>
            </a:solidFill>
            <a:miter lim="800000"/>
            <a:headEnd/>
            <a:tailEnd/>
          </a:ln>
          <a:effectLst/>
        </p:spPr>
        <p:txBody>
          <a:bodyPr wrap="none" anchor="ctr"/>
          <a:lstStyle/>
          <a:p>
            <a:endParaRPr lang="en-GB"/>
          </a:p>
        </p:txBody>
      </p:sp>
      <p:sp>
        <p:nvSpPr>
          <p:cNvPr id="96258" name="Rectangle 2"/>
          <p:cNvSpPr>
            <a:spLocks noGrp="1" noChangeArrowheads="1"/>
          </p:cNvSpPr>
          <p:nvPr>
            <p:ph type="title"/>
          </p:nvPr>
        </p:nvSpPr>
        <p:spPr>
          <a:xfrm>
            <a:off x="647700" y="-171450"/>
            <a:ext cx="8496300" cy="962025"/>
          </a:xfrm>
        </p:spPr>
        <p:txBody>
          <a:bodyPr/>
          <a:lstStyle/>
          <a:p>
            <a:pPr algn="l"/>
            <a:r>
              <a:rPr lang="en-US" sz="3900">
                <a:solidFill>
                  <a:schemeClr val="bg1"/>
                </a:solidFill>
                <a:cs typeface="Times New Roman" pitchFamily="18" charset="0"/>
              </a:rPr>
              <a:t/>
            </a:r>
            <a:br>
              <a:rPr lang="en-US" sz="3900">
                <a:solidFill>
                  <a:schemeClr val="bg1"/>
                </a:solidFill>
                <a:cs typeface="Times New Roman" pitchFamily="18" charset="0"/>
              </a:rPr>
            </a:br>
            <a:r>
              <a:rPr lang="en-US" sz="3900">
                <a:solidFill>
                  <a:schemeClr val="bg1"/>
                </a:solidFill>
                <a:cs typeface="Times New Roman" pitchFamily="18" charset="0"/>
              </a:rPr>
              <a:t>PIB-PET Neuroimaging</a:t>
            </a:r>
            <a:endParaRPr lang="en-AU" sz="3900">
              <a:solidFill>
                <a:schemeClr val="bg1"/>
              </a:solidFill>
              <a:cs typeface="Times New Roman" pitchFamily="18" charset="0"/>
            </a:endParaRPr>
          </a:p>
        </p:txBody>
      </p:sp>
      <p:sp>
        <p:nvSpPr>
          <p:cNvPr id="96259" name="Rectangle 3"/>
          <p:cNvSpPr>
            <a:spLocks noChangeArrowheads="1"/>
          </p:cNvSpPr>
          <p:nvPr/>
        </p:nvSpPr>
        <p:spPr bwMode="auto">
          <a:xfrm>
            <a:off x="250825" y="1125538"/>
            <a:ext cx="8642350" cy="3024187"/>
          </a:xfrm>
          <a:prstGeom prst="rect">
            <a:avLst/>
          </a:prstGeom>
          <a:solidFill>
            <a:srgbClr val="000000"/>
          </a:solidFill>
          <a:ln w="9525">
            <a:solidFill>
              <a:schemeClr val="bg2"/>
            </a:solidFill>
            <a:miter lim="800000"/>
            <a:headEnd/>
            <a:tailEnd/>
          </a:ln>
          <a:effectLst/>
        </p:spPr>
        <p:txBody>
          <a:bodyPr wrap="none" anchor="ctr"/>
          <a:lstStyle/>
          <a:p>
            <a:endParaRPr lang="en-GB"/>
          </a:p>
        </p:txBody>
      </p:sp>
      <p:pic>
        <p:nvPicPr>
          <p:cNvPr id="96260" name="Picture 4" descr="PIBfinalvisual"/>
          <p:cNvPicPr>
            <a:picLocks noChangeAspect="1" noChangeArrowheads="1"/>
          </p:cNvPicPr>
          <p:nvPr/>
        </p:nvPicPr>
        <p:blipFill>
          <a:blip r:embed="rId3" cstate="print"/>
          <a:srcRect/>
          <a:stretch>
            <a:fillRect/>
          </a:stretch>
        </p:blipFill>
        <p:spPr bwMode="auto">
          <a:xfrm>
            <a:off x="2411413" y="1219200"/>
            <a:ext cx="3529012" cy="2825750"/>
          </a:xfrm>
          <a:prstGeom prst="rect">
            <a:avLst/>
          </a:prstGeom>
          <a:solidFill>
            <a:srgbClr val="000000"/>
          </a:solidFill>
          <a:ln w="9525">
            <a:noFill/>
            <a:miter lim="800000"/>
            <a:headEnd/>
            <a:tailEnd/>
          </a:ln>
        </p:spPr>
      </p:pic>
      <p:pic>
        <p:nvPicPr>
          <p:cNvPr id="96261" name="Picture 5" descr="pib"/>
          <p:cNvPicPr>
            <a:picLocks noChangeAspect="1" noChangeArrowheads="1"/>
          </p:cNvPicPr>
          <p:nvPr/>
        </p:nvPicPr>
        <p:blipFill>
          <a:blip r:embed="rId4" cstate="print"/>
          <a:srcRect/>
          <a:stretch>
            <a:fillRect/>
          </a:stretch>
        </p:blipFill>
        <p:spPr bwMode="auto">
          <a:xfrm>
            <a:off x="1397000" y="1477963"/>
            <a:ext cx="150813" cy="2290762"/>
          </a:xfrm>
          <a:prstGeom prst="rect">
            <a:avLst/>
          </a:prstGeom>
          <a:solidFill>
            <a:srgbClr val="000000"/>
          </a:solidFill>
          <a:ln w="9525">
            <a:noFill/>
            <a:miter lim="800000"/>
            <a:headEnd/>
            <a:tailEnd/>
          </a:ln>
        </p:spPr>
      </p:pic>
      <p:sp>
        <p:nvSpPr>
          <p:cNvPr id="96262" name="Text Box 6"/>
          <p:cNvSpPr txBox="1">
            <a:spLocks noChangeArrowheads="1"/>
          </p:cNvSpPr>
          <p:nvPr/>
        </p:nvSpPr>
        <p:spPr bwMode="auto">
          <a:xfrm>
            <a:off x="827088" y="1196975"/>
            <a:ext cx="501650" cy="366713"/>
          </a:xfrm>
          <a:prstGeom prst="rect">
            <a:avLst/>
          </a:prstGeom>
          <a:solidFill>
            <a:srgbClr val="000000"/>
          </a:solidFill>
          <a:ln w="9525">
            <a:noFill/>
            <a:miter lim="800000"/>
            <a:headEnd/>
            <a:tailEnd/>
          </a:ln>
          <a:effectLst/>
        </p:spPr>
        <p:txBody>
          <a:bodyPr wrap="none">
            <a:spAutoFit/>
          </a:bodyPr>
          <a:lstStyle/>
          <a:p>
            <a:pPr eaLnBrk="0" hangingPunct="0"/>
            <a:r>
              <a:rPr lang="en-US" b="1">
                <a:solidFill>
                  <a:schemeClr val="bg1"/>
                </a:solidFill>
                <a:cs typeface="Times New Roman" pitchFamily="18" charset="0"/>
              </a:rPr>
              <a:t>3.5</a:t>
            </a:r>
          </a:p>
        </p:txBody>
      </p:sp>
      <p:sp>
        <p:nvSpPr>
          <p:cNvPr id="96263" name="Text Box 7"/>
          <p:cNvSpPr txBox="1">
            <a:spLocks noChangeArrowheads="1"/>
          </p:cNvSpPr>
          <p:nvPr/>
        </p:nvSpPr>
        <p:spPr bwMode="auto">
          <a:xfrm>
            <a:off x="830263" y="3494088"/>
            <a:ext cx="501650" cy="366712"/>
          </a:xfrm>
          <a:prstGeom prst="rect">
            <a:avLst/>
          </a:prstGeom>
          <a:solidFill>
            <a:srgbClr val="000000"/>
          </a:solidFill>
          <a:ln w="9525">
            <a:noFill/>
            <a:miter lim="800000"/>
            <a:headEnd/>
            <a:tailEnd/>
          </a:ln>
          <a:effectLst/>
        </p:spPr>
        <p:txBody>
          <a:bodyPr wrap="none">
            <a:spAutoFit/>
          </a:bodyPr>
          <a:lstStyle/>
          <a:p>
            <a:pPr eaLnBrk="0" hangingPunct="0"/>
            <a:r>
              <a:rPr lang="en-US" b="1">
                <a:solidFill>
                  <a:schemeClr val="bg1"/>
                </a:solidFill>
                <a:cs typeface="Times New Roman" pitchFamily="18" charset="0"/>
              </a:rPr>
              <a:t>0.0</a:t>
            </a:r>
          </a:p>
        </p:txBody>
      </p:sp>
      <p:sp>
        <p:nvSpPr>
          <p:cNvPr id="96264" name="Text Box 8"/>
          <p:cNvSpPr txBox="1">
            <a:spLocks noChangeArrowheads="1"/>
          </p:cNvSpPr>
          <p:nvPr/>
        </p:nvSpPr>
        <p:spPr bwMode="auto">
          <a:xfrm>
            <a:off x="6761163" y="1676400"/>
            <a:ext cx="1266825" cy="457200"/>
          </a:xfrm>
          <a:prstGeom prst="rect">
            <a:avLst/>
          </a:prstGeom>
          <a:solidFill>
            <a:srgbClr val="000000"/>
          </a:solidFill>
          <a:ln w="9525">
            <a:noFill/>
            <a:miter lim="800000"/>
            <a:headEnd/>
            <a:tailEnd/>
          </a:ln>
          <a:effectLst/>
        </p:spPr>
        <p:txBody>
          <a:bodyPr wrap="none">
            <a:spAutoFit/>
          </a:bodyPr>
          <a:lstStyle/>
          <a:p>
            <a:pPr eaLnBrk="0" hangingPunct="0"/>
            <a:r>
              <a:rPr lang="en-US" sz="2400" b="1">
                <a:solidFill>
                  <a:schemeClr val="bg1"/>
                </a:solidFill>
                <a:cs typeface="Times New Roman" pitchFamily="18" charset="0"/>
              </a:rPr>
              <a:t>Control</a:t>
            </a:r>
          </a:p>
        </p:txBody>
      </p:sp>
      <p:sp>
        <p:nvSpPr>
          <p:cNvPr id="96265" name="Text Box 9"/>
          <p:cNvSpPr txBox="1">
            <a:spLocks noChangeArrowheads="1"/>
          </p:cNvSpPr>
          <p:nvPr/>
        </p:nvSpPr>
        <p:spPr bwMode="auto">
          <a:xfrm>
            <a:off x="6588125" y="2960688"/>
            <a:ext cx="1895475" cy="822325"/>
          </a:xfrm>
          <a:prstGeom prst="rect">
            <a:avLst/>
          </a:prstGeom>
          <a:solidFill>
            <a:srgbClr val="000000"/>
          </a:solidFill>
          <a:ln w="9525">
            <a:noFill/>
            <a:miter lim="800000"/>
            <a:headEnd/>
            <a:tailEnd/>
          </a:ln>
          <a:effectLst/>
        </p:spPr>
        <p:txBody>
          <a:bodyPr wrap="none">
            <a:spAutoFit/>
          </a:bodyPr>
          <a:lstStyle/>
          <a:p>
            <a:pPr eaLnBrk="0" hangingPunct="0"/>
            <a:r>
              <a:rPr lang="en-US" sz="2400" b="1">
                <a:solidFill>
                  <a:schemeClr val="bg1"/>
                </a:solidFill>
                <a:cs typeface="Times New Roman" pitchFamily="18" charset="0"/>
              </a:rPr>
              <a:t>Alzheimer’s</a:t>
            </a:r>
          </a:p>
          <a:p>
            <a:pPr eaLnBrk="0" hangingPunct="0"/>
            <a:r>
              <a:rPr lang="en-US" sz="2400" b="1">
                <a:solidFill>
                  <a:schemeClr val="bg1"/>
                </a:solidFill>
                <a:cs typeface="Times New Roman" pitchFamily="18" charset="0"/>
              </a:rPr>
              <a:t>Disease</a:t>
            </a:r>
          </a:p>
        </p:txBody>
      </p:sp>
      <p:grpSp>
        <p:nvGrpSpPr>
          <p:cNvPr id="96266" name="Group 10"/>
          <p:cNvGrpSpPr>
            <a:grpSpLocks/>
          </p:cNvGrpSpPr>
          <p:nvPr/>
        </p:nvGrpSpPr>
        <p:grpSpPr bwMode="auto">
          <a:xfrm>
            <a:off x="671513" y="4365625"/>
            <a:ext cx="7521575" cy="2176463"/>
            <a:chOff x="382" y="1174"/>
            <a:chExt cx="4895" cy="2216"/>
          </a:xfrm>
        </p:grpSpPr>
        <p:sp>
          <p:nvSpPr>
            <p:cNvPr id="96267" name="Rectangle 11"/>
            <p:cNvSpPr>
              <a:spLocks noChangeArrowheads="1"/>
            </p:cNvSpPr>
            <p:nvPr/>
          </p:nvSpPr>
          <p:spPr bwMode="auto">
            <a:xfrm>
              <a:off x="2377" y="1174"/>
              <a:ext cx="215" cy="280"/>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rPr>
                <a:t>HC</a:t>
              </a:r>
              <a:endParaRPr lang="en-US" b="1">
                <a:solidFill>
                  <a:schemeClr val="bg1"/>
                </a:solidFill>
                <a:latin typeface="Times" pitchFamily="18" charset="0"/>
              </a:endParaRPr>
            </a:p>
          </p:txBody>
        </p:sp>
        <p:sp>
          <p:nvSpPr>
            <p:cNvPr id="96268" name="Rectangle 12"/>
            <p:cNvSpPr>
              <a:spLocks noChangeArrowheads="1"/>
            </p:cNvSpPr>
            <p:nvPr/>
          </p:nvSpPr>
          <p:spPr bwMode="auto">
            <a:xfrm>
              <a:off x="3530" y="1174"/>
              <a:ext cx="273" cy="280"/>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rPr>
                <a:t>MCI</a:t>
              </a:r>
              <a:endParaRPr lang="en-US" b="1">
                <a:solidFill>
                  <a:schemeClr val="bg1"/>
                </a:solidFill>
                <a:latin typeface="Times" pitchFamily="18" charset="0"/>
              </a:endParaRPr>
            </a:p>
          </p:txBody>
        </p:sp>
        <p:sp>
          <p:nvSpPr>
            <p:cNvPr id="96269" name="Rectangle 13"/>
            <p:cNvSpPr>
              <a:spLocks noChangeArrowheads="1"/>
            </p:cNvSpPr>
            <p:nvPr/>
          </p:nvSpPr>
          <p:spPr bwMode="auto">
            <a:xfrm>
              <a:off x="4807" y="1174"/>
              <a:ext cx="215" cy="280"/>
            </a:xfrm>
            <a:prstGeom prst="rect">
              <a:avLst/>
            </a:prstGeom>
            <a:noFill/>
            <a:ln w="9525">
              <a:noFill/>
              <a:miter lim="800000"/>
              <a:headEnd/>
              <a:tailEnd/>
            </a:ln>
          </p:spPr>
          <p:txBody>
            <a:bodyPr wrap="none" lIns="0" tIns="0" rIns="0" bIns="0">
              <a:spAutoFit/>
            </a:bodyPr>
            <a:lstStyle/>
            <a:p>
              <a:pPr algn="ctr" eaLnBrk="0" hangingPunct="0"/>
              <a:r>
                <a:rPr lang="en-US" b="1">
                  <a:solidFill>
                    <a:schemeClr val="bg1"/>
                  </a:solidFill>
                </a:rPr>
                <a:t>AD</a:t>
              </a:r>
              <a:endParaRPr lang="en-US" b="1">
                <a:solidFill>
                  <a:schemeClr val="bg1"/>
                </a:solidFill>
                <a:latin typeface="Times" pitchFamily="18" charset="0"/>
              </a:endParaRPr>
            </a:p>
          </p:txBody>
        </p:sp>
        <p:sp>
          <p:nvSpPr>
            <p:cNvPr id="96270" name="Rectangle 14"/>
            <p:cNvSpPr>
              <a:spLocks noChangeArrowheads="1"/>
            </p:cNvSpPr>
            <p:nvPr/>
          </p:nvSpPr>
          <p:spPr bwMode="auto">
            <a:xfrm>
              <a:off x="3585" y="1549"/>
              <a:ext cx="165" cy="280"/>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57</a:t>
              </a:r>
              <a:endParaRPr lang="en-US">
                <a:solidFill>
                  <a:schemeClr val="bg1"/>
                </a:solidFill>
                <a:latin typeface="Times" pitchFamily="18" charset="0"/>
              </a:endParaRPr>
            </a:p>
          </p:txBody>
        </p:sp>
        <p:sp>
          <p:nvSpPr>
            <p:cNvPr id="96271" name="Rectangle 15"/>
            <p:cNvSpPr>
              <a:spLocks noChangeArrowheads="1"/>
            </p:cNvSpPr>
            <p:nvPr/>
          </p:nvSpPr>
          <p:spPr bwMode="auto">
            <a:xfrm>
              <a:off x="4832" y="1549"/>
              <a:ext cx="165" cy="280"/>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53</a:t>
              </a:r>
              <a:endParaRPr lang="en-US">
                <a:solidFill>
                  <a:schemeClr val="bg1"/>
                </a:solidFill>
                <a:latin typeface="Times" pitchFamily="18" charset="0"/>
              </a:endParaRPr>
            </a:p>
          </p:txBody>
        </p:sp>
        <p:sp>
          <p:nvSpPr>
            <p:cNvPr id="96272" name="Rectangle 16"/>
            <p:cNvSpPr>
              <a:spLocks noChangeArrowheads="1"/>
            </p:cNvSpPr>
            <p:nvPr/>
          </p:nvSpPr>
          <p:spPr bwMode="auto">
            <a:xfrm>
              <a:off x="787" y="1977"/>
              <a:ext cx="281" cy="280"/>
            </a:xfrm>
            <a:prstGeom prst="rect">
              <a:avLst/>
            </a:prstGeom>
            <a:noFill/>
            <a:ln w="9525">
              <a:noFill/>
              <a:miter lim="800000"/>
              <a:headEnd/>
              <a:tailEnd/>
            </a:ln>
          </p:spPr>
          <p:txBody>
            <a:bodyPr wrap="none" lIns="0" tIns="0" rIns="0" bIns="0">
              <a:spAutoFit/>
            </a:bodyPr>
            <a:lstStyle/>
            <a:p>
              <a:pPr eaLnBrk="0" hangingPunct="0"/>
              <a:r>
                <a:rPr lang="en-US" b="1">
                  <a:solidFill>
                    <a:schemeClr val="bg1"/>
                  </a:solidFill>
                </a:rPr>
                <a:t>Age</a:t>
              </a:r>
            </a:p>
          </p:txBody>
        </p:sp>
        <p:sp>
          <p:nvSpPr>
            <p:cNvPr id="96273" name="Rectangle 17"/>
            <p:cNvSpPr>
              <a:spLocks noChangeArrowheads="1"/>
            </p:cNvSpPr>
            <p:nvPr/>
          </p:nvSpPr>
          <p:spPr bwMode="auto">
            <a:xfrm>
              <a:off x="2155" y="1985"/>
              <a:ext cx="660" cy="280"/>
            </a:xfrm>
            <a:prstGeom prst="rect">
              <a:avLst/>
            </a:prstGeom>
            <a:noFill/>
            <a:ln w="9525">
              <a:noFill/>
              <a:miter lim="800000"/>
              <a:headEnd/>
              <a:tailEnd/>
            </a:ln>
          </p:spPr>
          <p:txBody>
            <a:bodyPr wrap="none" lIns="0" tIns="0" rIns="0" bIns="0">
              <a:spAutoFit/>
            </a:bodyPr>
            <a:lstStyle/>
            <a:p>
              <a:pPr algn="ctr" eaLnBrk="0" hangingPunct="0"/>
              <a:r>
                <a:rPr lang="en-AU">
                  <a:solidFill>
                    <a:schemeClr val="bg1"/>
                  </a:solidFill>
                  <a:cs typeface="Times New Roman" pitchFamily="18" charset="0"/>
                </a:rPr>
                <a:t>73.6 </a:t>
              </a:r>
              <a:r>
                <a:rPr lang="en-US">
                  <a:solidFill>
                    <a:schemeClr val="bg1"/>
                  </a:solidFill>
                </a:rPr>
                <a:t>±</a:t>
              </a:r>
              <a:r>
                <a:rPr lang="en-AU">
                  <a:solidFill>
                    <a:schemeClr val="bg1"/>
                  </a:solidFill>
                  <a:cs typeface="Times New Roman" pitchFamily="18" charset="0"/>
                </a:rPr>
                <a:t> 7.6</a:t>
              </a:r>
              <a:endParaRPr lang="en-US">
                <a:solidFill>
                  <a:schemeClr val="bg1"/>
                </a:solidFill>
                <a:cs typeface="Times New Roman" pitchFamily="18" charset="0"/>
              </a:endParaRPr>
            </a:p>
          </p:txBody>
        </p:sp>
        <p:sp>
          <p:nvSpPr>
            <p:cNvPr id="96274" name="Rectangle 18"/>
            <p:cNvSpPr>
              <a:spLocks noChangeArrowheads="1"/>
            </p:cNvSpPr>
            <p:nvPr/>
          </p:nvSpPr>
          <p:spPr bwMode="auto">
            <a:xfrm>
              <a:off x="3310" y="1985"/>
              <a:ext cx="718" cy="280"/>
            </a:xfrm>
            <a:prstGeom prst="rect">
              <a:avLst/>
            </a:prstGeom>
            <a:noFill/>
            <a:ln w="9525">
              <a:noFill/>
              <a:miter lim="800000"/>
              <a:headEnd/>
              <a:tailEnd/>
            </a:ln>
          </p:spPr>
          <p:txBody>
            <a:bodyPr wrap="none" lIns="0" tIns="0" rIns="0" bIns="0">
              <a:spAutoFit/>
            </a:bodyPr>
            <a:lstStyle/>
            <a:p>
              <a:pPr algn="ctr" eaLnBrk="0" hangingPunct="0"/>
              <a:r>
                <a:rPr lang="en-AU">
                  <a:solidFill>
                    <a:schemeClr val="bg1"/>
                  </a:solidFill>
                  <a:cs typeface="Times New Roman" pitchFamily="18" charset="0"/>
                </a:rPr>
                <a:t>77.4 </a:t>
              </a:r>
              <a:r>
                <a:rPr lang="en-US">
                  <a:solidFill>
                    <a:schemeClr val="bg1"/>
                  </a:solidFill>
                </a:rPr>
                <a:t>±</a:t>
              </a:r>
              <a:r>
                <a:rPr lang="en-AU">
                  <a:solidFill>
                    <a:schemeClr val="bg1"/>
                  </a:solidFill>
                  <a:cs typeface="Times New Roman" pitchFamily="18" charset="0"/>
                </a:rPr>
                <a:t> 7.5*</a:t>
              </a:r>
              <a:endParaRPr lang="en-US">
                <a:solidFill>
                  <a:schemeClr val="bg1"/>
                </a:solidFill>
                <a:cs typeface="Times New Roman" pitchFamily="18" charset="0"/>
              </a:endParaRPr>
            </a:p>
          </p:txBody>
        </p:sp>
        <p:sp>
          <p:nvSpPr>
            <p:cNvPr id="96275" name="Rectangle 19"/>
            <p:cNvSpPr>
              <a:spLocks noChangeArrowheads="1"/>
            </p:cNvSpPr>
            <p:nvPr/>
          </p:nvSpPr>
          <p:spPr bwMode="auto">
            <a:xfrm>
              <a:off x="4585" y="1985"/>
              <a:ext cx="660" cy="280"/>
            </a:xfrm>
            <a:prstGeom prst="rect">
              <a:avLst/>
            </a:prstGeom>
            <a:noFill/>
            <a:ln w="9525">
              <a:noFill/>
              <a:miter lim="800000"/>
              <a:headEnd/>
              <a:tailEnd/>
            </a:ln>
          </p:spPr>
          <p:txBody>
            <a:bodyPr wrap="none" lIns="0" tIns="0" rIns="0" bIns="0">
              <a:spAutoFit/>
            </a:bodyPr>
            <a:lstStyle/>
            <a:p>
              <a:pPr algn="ctr" eaLnBrk="0" hangingPunct="0"/>
              <a:r>
                <a:rPr lang="en-AU">
                  <a:solidFill>
                    <a:schemeClr val="bg1"/>
                  </a:solidFill>
                  <a:cs typeface="Times New Roman" pitchFamily="18" charset="0"/>
                </a:rPr>
                <a:t>74.0 </a:t>
              </a:r>
              <a:r>
                <a:rPr lang="en-US">
                  <a:solidFill>
                    <a:schemeClr val="bg1"/>
                  </a:solidFill>
                </a:rPr>
                <a:t>±</a:t>
              </a:r>
              <a:r>
                <a:rPr lang="en-AU">
                  <a:solidFill>
                    <a:schemeClr val="bg1"/>
                  </a:solidFill>
                  <a:cs typeface="Times New Roman" pitchFamily="18" charset="0"/>
                </a:rPr>
                <a:t> 8.7</a:t>
              </a:r>
              <a:endParaRPr lang="en-US">
                <a:solidFill>
                  <a:schemeClr val="bg1"/>
                </a:solidFill>
                <a:cs typeface="Times New Roman" pitchFamily="18" charset="0"/>
              </a:endParaRPr>
            </a:p>
          </p:txBody>
        </p:sp>
        <p:sp>
          <p:nvSpPr>
            <p:cNvPr id="96276" name="Rectangle 20"/>
            <p:cNvSpPr>
              <a:spLocks noChangeArrowheads="1"/>
            </p:cNvSpPr>
            <p:nvPr/>
          </p:nvSpPr>
          <p:spPr bwMode="auto">
            <a:xfrm>
              <a:off x="670" y="2355"/>
              <a:ext cx="447" cy="280"/>
            </a:xfrm>
            <a:prstGeom prst="rect">
              <a:avLst/>
            </a:prstGeom>
            <a:noFill/>
            <a:ln w="9525">
              <a:noFill/>
              <a:miter lim="800000"/>
              <a:headEnd/>
              <a:tailEnd/>
            </a:ln>
          </p:spPr>
          <p:txBody>
            <a:bodyPr wrap="none" lIns="0" tIns="0" rIns="0" bIns="0">
              <a:spAutoFit/>
            </a:bodyPr>
            <a:lstStyle/>
            <a:p>
              <a:pPr eaLnBrk="0" hangingPunct="0"/>
              <a:r>
                <a:rPr lang="en-US" b="1">
                  <a:solidFill>
                    <a:schemeClr val="bg1"/>
                  </a:solidFill>
                </a:rPr>
                <a:t>MMSE</a:t>
              </a:r>
              <a:endParaRPr lang="en-US" b="1">
                <a:solidFill>
                  <a:schemeClr val="bg1"/>
                </a:solidFill>
                <a:latin typeface="Times" pitchFamily="18" charset="0"/>
              </a:endParaRPr>
            </a:p>
          </p:txBody>
        </p:sp>
        <p:sp>
          <p:nvSpPr>
            <p:cNvPr id="96277" name="Rectangle 21"/>
            <p:cNvSpPr>
              <a:spLocks noChangeArrowheads="1"/>
            </p:cNvSpPr>
            <p:nvPr/>
          </p:nvSpPr>
          <p:spPr bwMode="auto">
            <a:xfrm>
              <a:off x="2156" y="2364"/>
              <a:ext cx="660" cy="279"/>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28.8 ± 1.2</a:t>
              </a:r>
            </a:p>
          </p:txBody>
        </p:sp>
        <p:sp>
          <p:nvSpPr>
            <p:cNvPr id="96278" name="Rectangle 22"/>
            <p:cNvSpPr>
              <a:spLocks noChangeArrowheads="1"/>
            </p:cNvSpPr>
            <p:nvPr/>
          </p:nvSpPr>
          <p:spPr bwMode="auto">
            <a:xfrm>
              <a:off x="3310" y="2364"/>
              <a:ext cx="718" cy="279"/>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27.1 ± 2.3*</a:t>
              </a:r>
            </a:p>
          </p:txBody>
        </p:sp>
        <p:sp>
          <p:nvSpPr>
            <p:cNvPr id="96279" name="Rectangle 23"/>
            <p:cNvSpPr>
              <a:spLocks noChangeArrowheads="1"/>
            </p:cNvSpPr>
            <p:nvPr/>
          </p:nvSpPr>
          <p:spPr bwMode="auto">
            <a:xfrm>
              <a:off x="4559" y="2364"/>
              <a:ext cx="718" cy="279"/>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20.5 ± 4.9*</a:t>
              </a:r>
            </a:p>
          </p:txBody>
        </p:sp>
        <p:sp>
          <p:nvSpPr>
            <p:cNvPr id="96280" name="Rectangle 24"/>
            <p:cNvSpPr>
              <a:spLocks noChangeArrowheads="1"/>
            </p:cNvSpPr>
            <p:nvPr/>
          </p:nvSpPr>
          <p:spPr bwMode="auto">
            <a:xfrm>
              <a:off x="382" y="2732"/>
              <a:ext cx="917" cy="280"/>
            </a:xfrm>
            <a:prstGeom prst="rect">
              <a:avLst/>
            </a:prstGeom>
            <a:noFill/>
            <a:ln w="9525">
              <a:noFill/>
              <a:miter lim="800000"/>
              <a:headEnd/>
              <a:tailEnd/>
            </a:ln>
          </p:spPr>
          <p:txBody>
            <a:bodyPr wrap="none" lIns="0" tIns="0" rIns="0" bIns="0">
              <a:spAutoFit/>
            </a:bodyPr>
            <a:lstStyle/>
            <a:p>
              <a:pPr eaLnBrk="0" hangingPunct="0"/>
              <a:r>
                <a:rPr lang="en-US" b="1">
                  <a:solidFill>
                    <a:schemeClr val="bg1"/>
                  </a:solidFill>
                </a:rPr>
                <a:t>Gender (M/F)</a:t>
              </a:r>
            </a:p>
          </p:txBody>
        </p:sp>
        <p:sp>
          <p:nvSpPr>
            <p:cNvPr id="96281" name="Rectangle 25"/>
            <p:cNvSpPr>
              <a:spLocks noChangeArrowheads="1"/>
            </p:cNvSpPr>
            <p:nvPr/>
          </p:nvSpPr>
          <p:spPr bwMode="auto">
            <a:xfrm>
              <a:off x="2238" y="2739"/>
              <a:ext cx="495" cy="279"/>
            </a:xfrm>
            <a:prstGeom prst="rect">
              <a:avLst/>
            </a:prstGeom>
            <a:noFill/>
            <a:ln w="9525">
              <a:noFill/>
              <a:miter lim="800000"/>
              <a:headEnd/>
              <a:tailEnd/>
            </a:ln>
          </p:spPr>
          <p:txBody>
            <a:bodyPr lIns="0" tIns="0" rIns="0" bIns="0">
              <a:spAutoFit/>
            </a:bodyPr>
            <a:lstStyle/>
            <a:p>
              <a:pPr algn="ctr" eaLnBrk="0" hangingPunct="0"/>
              <a:r>
                <a:rPr lang="en-AU">
                  <a:solidFill>
                    <a:schemeClr val="bg1"/>
                  </a:solidFill>
                  <a:cs typeface="Times New Roman" pitchFamily="18" charset="0"/>
                </a:rPr>
                <a:t>87/90</a:t>
              </a:r>
              <a:endParaRPr lang="en-US">
                <a:solidFill>
                  <a:schemeClr val="bg1"/>
                </a:solidFill>
              </a:endParaRPr>
            </a:p>
          </p:txBody>
        </p:sp>
        <p:sp>
          <p:nvSpPr>
            <p:cNvPr id="96282" name="Rectangle 26"/>
            <p:cNvSpPr>
              <a:spLocks noChangeArrowheads="1"/>
            </p:cNvSpPr>
            <p:nvPr/>
          </p:nvSpPr>
          <p:spPr bwMode="auto">
            <a:xfrm>
              <a:off x="3482" y="2740"/>
              <a:ext cx="372" cy="280"/>
            </a:xfrm>
            <a:prstGeom prst="rect">
              <a:avLst/>
            </a:prstGeom>
            <a:noFill/>
            <a:ln w="9525">
              <a:noFill/>
              <a:miter lim="800000"/>
              <a:headEnd/>
              <a:tailEnd/>
            </a:ln>
          </p:spPr>
          <p:txBody>
            <a:bodyPr wrap="none" lIns="0" tIns="0" rIns="0" bIns="0">
              <a:spAutoFit/>
            </a:bodyPr>
            <a:lstStyle/>
            <a:p>
              <a:pPr algn="ctr" eaLnBrk="0" hangingPunct="0"/>
              <a:r>
                <a:rPr lang="en-AU">
                  <a:solidFill>
                    <a:schemeClr val="bg1"/>
                  </a:solidFill>
                  <a:cs typeface="Times New Roman" pitchFamily="18" charset="0"/>
                </a:rPr>
                <a:t>28/29</a:t>
              </a:r>
              <a:endParaRPr lang="en-US">
                <a:solidFill>
                  <a:schemeClr val="bg1"/>
                </a:solidFill>
                <a:cs typeface="Times New Roman" pitchFamily="18" charset="0"/>
              </a:endParaRPr>
            </a:p>
          </p:txBody>
        </p:sp>
        <p:sp>
          <p:nvSpPr>
            <p:cNvPr id="96283" name="Rectangle 27"/>
            <p:cNvSpPr>
              <a:spLocks noChangeArrowheads="1"/>
            </p:cNvSpPr>
            <p:nvPr/>
          </p:nvSpPr>
          <p:spPr bwMode="auto">
            <a:xfrm>
              <a:off x="4728" y="2740"/>
              <a:ext cx="372" cy="280"/>
            </a:xfrm>
            <a:prstGeom prst="rect">
              <a:avLst/>
            </a:prstGeom>
            <a:noFill/>
            <a:ln w="9525">
              <a:noFill/>
              <a:miter lim="800000"/>
              <a:headEnd/>
              <a:tailEnd/>
            </a:ln>
          </p:spPr>
          <p:txBody>
            <a:bodyPr wrap="none" lIns="0" tIns="0" rIns="0" bIns="0">
              <a:spAutoFit/>
            </a:bodyPr>
            <a:lstStyle/>
            <a:p>
              <a:pPr algn="ctr" eaLnBrk="0" hangingPunct="0"/>
              <a:r>
                <a:rPr lang="en-AU">
                  <a:solidFill>
                    <a:schemeClr val="bg1"/>
                  </a:solidFill>
                  <a:cs typeface="Times New Roman" pitchFamily="18" charset="0"/>
                </a:rPr>
                <a:t>23/30</a:t>
              </a:r>
              <a:endParaRPr lang="en-US">
                <a:solidFill>
                  <a:schemeClr val="bg1"/>
                </a:solidFill>
                <a:cs typeface="Times New Roman" pitchFamily="18" charset="0"/>
              </a:endParaRPr>
            </a:p>
          </p:txBody>
        </p:sp>
        <p:sp>
          <p:nvSpPr>
            <p:cNvPr id="96284" name="Rectangle 28"/>
            <p:cNvSpPr>
              <a:spLocks noChangeArrowheads="1"/>
            </p:cNvSpPr>
            <p:nvPr/>
          </p:nvSpPr>
          <p:spPr bwMode="auto">
            <a:xfrm>
              <a:off x="515" y="3101"/>
              <a:ext cx="710" cy="279"/>
            </a:xfrm>
            <a:prstGeom prst="rect">
              <a:avLst/>
            </a:prstGeom>
            <a:noFill/>
            <a:ln w="9525">
              <a:noFill/>
              <a:miter lim="800000"/>
              <a:headEnd/>
              <a:tailEnd/>
            </a:ln>
          </p:spPr>
          <p:txBody>
            <a:bodyPr wrap="none" lIns="0" tIns="0" rIns="0" bIns="0">
              <a:spAutoFit/>
            </a:bodyPr>
            <a:lstStyle/>
            <a:p>
              <a:pPr eaLnBrk="0" hangingPunct="0"/>
              <a:r>
                <a:rPr lang="en-US" b="1">
                  <a:solidFill>
                    <a:schemeClr val="bg1"/>
                  </a:solidFill>
                </a:rPr>
                <a:t>%ApoE </a:t>
              </a:r>
              <a:r>
                <a:rPr lang="en-US" b="1">
                  <a:solidFill>
                    <a:schemeClr val="bg1"/>
                  </a:solidFill>
                  <a:latin typeface="Symbol" pitchFamily="18" charset="2"/>
                </a:rPr>
                <a:t>e</a:t>
              </a:r>
              <a:r>
                <a:rPr lang="en-US" b="1">
                  <a:solidFill>
                    <a:schemeClr val="bg1"/>
                  </a:solidFill>
                </a:rPr>
                <a:t>4</a:t>
              </a:r>
            </a:p>
          </p:txBody>
        </p:sp>
        <p:sp>
          <p:nvSpPr>
            <p:cNvPr id="96285" name="Rectangle 29"/>
            <p:cNvSpPr>
              <a:spLocks noChangeArrowheads="1"/>
            </p:cNvSpPr>
            <p:nvPr/>
          </p:nvSpPr>
          <p:spPr bwMode="auto">
            <a:xfrm>
              <a:off x="2483" y="3110"/>
              <a:ext cx="1" cy="280"/>
            </a:xfrm>
            <a:prstGeom prst="rect">
              <a:avLst/>
            </a:prstGeom>
            <a:noFill/>
            <a:ln w="9525">
              <a:noFill/>
              <a:miter lim="800000"/>
              <a:headEnd/>
              <a:tailEnd/>
            </a:ln>
          </p:spPr>
          <p:txBody>
            <a:bodyPr wrap="none" lIns="0" tIns="0" rIns="0" bIns="0">
              <a:spAutoFit/>
            </a:bodyPr>
            <a:lstStyle/>
            <a:p>
              <a:pPr algn="ctr" eaLnBrk="0" hangingPunct="0"/>
              <a:endParaRPr lang="en-US">
                <a:solidFill>
                  <a:schemeClr val="bg1"/>
                </a:solidFill>
                <a:latin typeface="Times" pitchFamily="18" charset="0"/>
              </a:endParaRPr>
            </a:p>
          </p:txBody>
        </p:sp>
        <p:sp>
          <p:nvSpPr>
            <p:cNvPr id="96286" name="Rectangle 30"/>
            <p:cNvSpPr>
              <a:spLocks noChangeArrowheads="1"/>
            </p:cNvSpPr>
            <p:nvPr/>
          </p:nvSpPr>
          <p:spPr bwMode="auto">
            <a:xfrm>
              <a:off x="3666" y="3110"/>
              <a:ext cx="1" cy="280"/>
            </a:xfrm>
            <a:prstGeom prst="rect">
              <a:avLst/>
            </a:prstGeom>
            <a:noFill/>
            <a:ln w="9525">
              <a:noFill/>
              <a:miter lim="800000"/>
              <a:headEnd/>
              <a:tailEnd/>
            </a:ln>
          </p:spPr>
          <p:txBody>
            <a:bodyPr wrap="none" lIns="0" tIns="0" rIns="0" bIns="0">
              <a:spAutoFit/>
            </a:bodyPr>
            <a:lstStyle/>
            <a:p>
              <a:pPr algn="ctr" eaLnBrk="0" hangingPunct="0"/>
              <a:endParaRPr lang="en-US">
                <a:solidFill>
                  <a:schemeClr val="bg1"/>
                </a:solidFill>
              </a:endParaRPr>
            </a:p>
          </p:txBody>
        </p:sp>
        <p:sp>
          <p:nvSpPr>
            <p:cNvPr id="96287" name="Rectangle 31"/>
            <p:cNvSpPr>
              <a:spLocks noChangeArrowheads="1"/>
            </p:cNvSpPr>
            <p:nvPr/>
          </p:nvSpPr>
          <p:spPr bwMode="auto">
            <a:xfrm>
              <a:off x="4913" y="3110"/>
              <a:ext cx="1" cy="280"/>
            </a:xfrm>
            <a:prstGeom prst="rect">
              <a:avLst/>
            </a:prstGeom>
            <a:noFill/>
            <a:ln w="9525">
              <a:noFill/>
              <a:miter lim="800000"/>
              <a:headEnd/>
              <a:tailEnd/>
            </a:ln>
          </p:spPr>
          <p:txBody>
            <a:bodyPr wrap="none" lIns="0" tIns="0" rIns="0" bIns="0">
              <a:spAutoFit/>
            </a:bodyPr>
            <a:lstStyle/>
            <a:p>
              <a:pPr algn="ctr" eaLnBrk="0" hangingPunct="0"/>
              <a:endParaRPr lang="en-US">
                <a:solidFill>
                  <a:schemeClr val="bg1"/>
                </a:solidFill>
              </a:endParaRPr>
            </a:p>
          </p:txBody>
        </p:sp>
        <p:sp>
          <p:nvSpPr>
            <p:cNvPr id="96288" name="Rectangle 32"/>
            <p:cNvSpPr>
              <a:spLocks noChangeArrowheads="1"/>
            </p:cNvSpPr>
            <p:nvPr/>
          </p:nvSpPr>
          <p:spPr bwMode="auto">
            <a:xfrm>
              <a:off x="2351" y="1549"/>
              <a:ext cx="248" cy="280"/>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177</a:t>
              </a:r>
              <a:endParaRPr lang="en-US">
                <a:solidFill>
                  <a:schemeClr val="bg1"/>
                </a:solidFill>
                <a:latin typeface="Times" pitchFamily="18"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Picture2"/>
          <p:cNvPicPr>
            <a:picLocks noChangeAspect="1" noChangeArrowheads="1"/>
          </p:cNvPicPr>
          <p:nvPr/>
        </p:nvPicPr>
        <p:blipFill>
          <a:blip r:embed="rId3" cstate="print"/>
          <a:srcRect/>
          <a:stretch>
            <a:fillRect/>
          </a:stretch>
        </p:blipFill>
        <p:spPr bwMode="auto">
          <a:xfrm>
            <a:off x="849313" y="1541463"/>
            <a:ext cx="7467600" cy="3903662"/>
          </a:xfrm>
          <a:prstGeom prst="rect">
            <a:avLst/>
          </a:prstGeom>
          <a:noFill/>
        </p:spPr>
      </p:pic>
      <p:sp>
        <p:nvSpPr>
          <p:cNvPr id="98307" name="Rectangle 3"/>
          <p:cNvSpPr>
            <a:spLocks noChangeArrowheads="1"/>
          </p:cNvSpPr>
          <p:nvPr/>
        </p:nvSpPr>
        <p:spPr bwMode="auto">
          <a:xfrm>
            <a:off x="827088" y="5661025"/>
            <a:ext cx="7632700" cy="366713"/>
          </a:xfrm>
          <a:prstGeom prst="rect">
            <a:avLst/>
          </a:prstGeom>
          <a:noFill/>
          <a:ln w="9525">
            <a:noFill/>
            <a:miter lim="800000"/>
            <a:headEnd/>
            <a:tailEnd/>
          </a:ln>
          <a:effectLst/>
        </p:spPr>
        <p:txBody>
          <a:bodyPr>
            <a:spAutoFit/>
          </a:bodyPr>
          <a:lstStyle/>
          <a:p>
            <a:pPr eaLnBrk="0" hangingPunct="0">
              <a:spcBef>
                <a:spcPct val="50000"/>
              </a:spcBef>
            </a:pPr>
            <a:r>
              <a:rPr lang="en-US">
                <a:solidFill>
                  <a:schemeClr val="bg1"/>
                </a:solidFill>
              </a:rPr>
              <a:t>   </a:t>
            </a:r>
            <a:r>
              <a:rPr lang="en-US"/>
              <a:t>Significant differences between the three groups (p&lt;0.001)</a:t>
            </a:r>
          </a:p>
        </p:txBody>
      </p:sp>
      <p:sp>
        <p:nvSpPr>
          <p:cNvPr id="98308" name="Rectangle 4"/>
          <p:cNvSpPr>
            <a:spLocks noChangeArrowheads="1"/>
          </p:cNvSpPr>
          <p:nvPr/>
        </p:nvSpPr>
        <p:spPr bwMode="auto">
          <a:xfrm>
            <a:off x="177800" y="260350"/>
            <a:ext cx="8786813" cy="792163"/>
          </a:xfrm>
          <a:prstGeom prst="rect">
            <a:avLst/>
          </a:prstGeom>
          <a:noFill/>
          <a:ln w="9525">
            <a:noFill/>
            <a:miter lim="800000"/>
            <a:headEnd/>
            <a:tailEnd/>
          </a:ln>
          <a:effectLst/>
        </p:spPr>
        <p:txBody>
          <a:bodyPr anchor="ctr"/>
          <a:lstStyle/>
          <a:p>
            <a:pPr algn="ctr"/>
            <a:r>
              <a:rPr lang="en-AU" sz="4300">
                <a:solidFill>
                  <a:schemeClr val="bg1"/>
                </a:solidFill>
                <a:cs typeface="Times New Roman" pitchFamily="18" charset="0"/>
              </a:rPr>
              <a:t>Percentage of PiB+ volunteers</a:t>
            </a:r>
          </a:p>
        </p:txBody>
      </p:sp>
      <p:sp>
        <p:nvSpPr>
          <p:cNvPr id="98309" name="Text Box 5"/>
          <p:cNvSpPr txBox="1">
            <a:spLocks noChangeArrowheads="1"/>
          </p:cNvSpPr>
          <p:nvPr/>
        </p:nvSpPr>
        <p:spPr bwMode="auto">
          <a:xfrm>
            <a:off x="3995738" y="1700213"/>
            <a:ext cx="1223962" cy="366712"/>
          </a:xfrm>
          <a:prstGeom prst="rect">
            <a:avLst/>
          </a:prstGeom>
          <a:noFill/>
          <a:ln w="9525">
            <a:noFill/>
            <a:miter lim="800000"/>
            <a:headEnd/>
            <a:tailEnd/>
          </a:ln>
          <a:effectLst/>
        </p:spPr>
        <p:txBody>
          <a:bodyPr>
            <a:spAutoFit/>
          </a:bodyPr>
          <a:lstStyle/>
          <a:p>
            <a:pPr algn="ctr">
              <a:spcBef>
                <a:spcPct val="50000"/>
              </a:spcBef>
            </a:pPr>
            <a:r>
              <a:rPr lang="en-US" b="1">
                <a:solidFill>
                  <a:schemeClr val="bg1"/>
                </a:solidFill>
              </a:rPr>
              <a:t>HC</a:t>
            </a:r>
          </a:p>
        </p:txBody>
      </p:sp>
      <p:sp>
        <p:nvSpPr>
          <p:cNvPr id="98310" name="Text Box 6"/>
          <p:cNvSpPr txBox="1">
            <a:spLocks noChangeArrowheads="1"/>
          </p:cNvSpPr>
          <p:nvPr/>
        </p:nvSpPr>
        <p:spPr bwMode="auto">
          <a:xfrm>
            <a:off x="5364163" y="1700213"/>
            <a:ext cx="1223962" cy="366712"/>
          </a:xfrm>
          <a:prstGeom prst="rect">
            <a:avLst/>
          </a:prstGeom>
          <a:noFill/>
          <a:ln w="9525">
            <a:noFill/>
            <a:miter lim="800000"/>
            <a:headEnd/>
            <a:tailEnd/>
          </a:ln>
          <a:effectLst/>
        </p:spPr>
        <p:txBody>
          <a:bodyPr>
            <a:spAutoFit/>
          </a:bodyPr>
          <a:lstStyle/>
          <a:p>
            <a:pPr algn="ctr">
              <a:spcBef>
                <a:spcPct val="50000"/>
              </a:spcBef>
            </a:pPr>
            <a:r>
              <a:rPr lang="en-US" b="1">
                <a:solidFill>
                  <a:schemeClr val="bg1"/>
                </a:solidFill>
              </a:rPr>
              <a:t>MCI</a:t>
            </a:r>
          </a:p>
        </p:txBody>
      </p:sp>
      <p:sp>
        <p:nvSpPr>
          <p:cNvPr id="98311" name="Text Box 7"/>
          <p:cNvSpPr txBox="1">
            <a:spLocks noChangeArrowheads="1"/>
          </p:cNvSpPr>
          <p:nvPr/>
        </p:nvSpPr>
        <p:spPr bwMode="auto">
          <a:xfrm>
            <a:off x="6659563" y="1700213"/>
            <a:ext cx="1223962" cy="366712"/>
          </a:xfrm>
          <a:prstGeom prst="rect">
            <a:avLst/>
          </a:prstGeom>
          <a:noFill/>
          <a:ln w="9525">
            <a:noFill/>
            <a:miter lim="800000"/>
            <a:headEnd/>
            <a:tailEnd/>
          </a:ln>
          <a:effectLst/>
        </p:spPr>
        <p:txBody>
          <a:bodyPr>
            <a:spAutoFit/>
          </a:bodyPr>
          <a:lstStyle/>
          <a:p>
            <a:pPr algn="ctr">
              <a:spcBef>
                <a:spcPct val="50000"/>
              </a:spcBef>
            </a:pPr>
            <a:r>
              <a:rPr lang="en-US" b="1">
                <a:solidFill>
                  <a:schemeClr val="bg1"/>
                </a:solidFill>
              </a:rPr>
              <a:t>AD</a:t>
            </a:r>
          </a:p>
        </p:txBody>
      </p:sp>
      <p:sp>
        <p:nvSpPr>
          <p:cNvPr id="98312" name="Text Box 8"/>
          <p:cNvSpPr txBox="1">
            <a:spLocks noChangeArrowheads="1"/>
          </p:cNvSpPr>
          <p:nvPr/>
        </p:nvSpPr>
        <p:spPr bwMode="auto">
          <a:xfrm>
            <a:off x="1258888" y="2500313"/>
            <a:ext cx="1655762" cy="641350"/>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PiB +ve or “AD-like”</a:t>
            </a:r>
          </a:p>
        </p:txBody>
      </p:sp>
      <p:sp>
        <p:nvSpPr>
          <p:cNvPr id="98313" name="Text Box 9"/>
          <p:cNvSpPr txBox="1">
            <a:spLocks noChangeArrowheads="1"/>
          </p:cNvSpPr>
          <p:nvPr/>
        </p:nvSpPr>
        <p:spPr bwMode="auto">
          <a:xfrm>
            <a:off x="1258888" y="4005263"/>
            <a:ext cx="1655762" cy="641350"/>
          </a:xfrm>
          <a:prstGeom prst="rect">
            <a:avLst/>
          </a:prstGeom>
          <a:noFill/>
          <a:ln w="9525">
            <a:noFill/>
            <a:miter lim="800000"/>
            <a:headEnd/>
            <a:tailEnd/>
          </a:ln>
          <a:effectLst/>
        </p:spPr>
        <p:txBody>
          <a:bodyPr>
            <a:spAutoFit/>
          </a:bodyPr>
          <a:lstStyle/>
          <a:p>
            <a:pPr>
              <a:spcBef>
                <a:spcPct val="50000"/>
              </a:spcBef>
            </a:pPr>
            <a:r>
              <a:rPr lang="en-US" b="1">
                <a:solidFill>
                  <a:schemeClr val="bg1"/>
                </a:solidFill>
              </a:rPr>
              <a:t>PiB -ve or “HC-like”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a:t>Differential Diagnosis</a:t>
            </a:r>
          </a:p>
        </p:txBody>
      </p:sp>
      <p:sp>
        <p:nvSpPr>
          <p:cNvPr id="100355" name="Rectangle 3"/>
          <p:cNvSpPr>
            <a:spLocks noGrp="1" noChangeArrowheads="1"/>
          </p:cNvSpPr>
          <p:nvPr>
            <p:ph type="body" idx="1"/>
          </p:nvPr>
        </p:nvSpPr>
        <p:spPr/>
        <p:txBody>
          <a:bodyPr/>
          <a:lstStyle/>
          <a:p>
            <a:r>
              <a:rPr lang="en-GB" sz="2000"/>
              <a:t>DAT Scan and Lewy Body Disease</a:t>
            </a:r>
          </a:p>
          <a:p>
            <a:pPr lvl="1"/>
            <a:r>
              <a:rPr lang="en-GB" sz="1600"/>
              <a:t>I-FP-CIT (DaT-SCAN), a pre-synaptic dopamine transporter marker</a:t>
            </a:r>
            <a:r>
              <a:rPr lang="en-GB" sz="2400"/>
              <a:t> </a:t>
            </a:r>
          </a:p>
          <a:p>
            <a:pPr lvl="1"/>
            <a:endParaRPr lang="en-GB" sz="1800"/>
          </a:p>
          <a:p>
            <a:r>
              <a:rPr lang="en-GB" sz="2000"/>
              <a:t>Excellent discrimination between LBD (reduced) and AD (normal).</a:t>
            </a:r>
          </a:p>
        </p:txBody>
      </p:sp>
      <p:pic>
        <p:nvPicPr>
          <p:cNvPr id="100356" name="Picture 4"/>
          <p:cNvPicPr>
            <a:picLocks noChangeAspect="1" noChangeArrowheads="1"/>
          </p:cNvPicPr>
          <p:nvPr/>
        </p:nvPicPr>
        <p:blipFill>
          <a:blip r:embed="rId3" cstate="print"/>
          <a:srcRect/>
          <a:stretch>
            <a:fillRect/>
          </a:stretch>
        </p:blipFill>
        <p:spPr bwMode="auto">
          <a:xfrm>
            <a:off x="1979613" y="3335338"/>
            <a:ext cx="5040312" cy="2973387"/>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t>Biomarkers</a:t>
            </a:r>
          </a:p>
        </p:txBody>
      </p:sp>
      <p:sp>
        <p:nvSpPr>
          <p:cNvPr id="102403" name="Rectangle 3"/>
          <p:cNvSpPr>
            <a:spLocks noGrp="1" noChangeArrowheads="1"/>
          </p:cNvSpPr>
          <p:nvPr>
            <p:ph type="body" idx="1"/>
          </p:nvPr>
        </p:nvSpPr>
        <p:spPr/>
        <p:txBody>
          <a:bodyPr/>
          <a:lstStyle/>
          <a:p>
            <a:pPr>
              <a:lnSpc>
                <a:spcPct val="80000"/>
              </a:lnSpc>
            </a:pPr>
            <a:r>
              <a:rPr lang="en-GB" sz="2800"/>
              <a:t>Biomarkers can be used to:</a:t>
            </a:r>
          </a:p>
          <a:p>
            <a:pPr>
              <a:lnSpc>
                <a:spcPct val="80000"/>
              </a:lnSpc>
            </a:pPr>
            <a:endParaRPr lang="en-GB" sz="2800"/>
          </a:p>
          <a:p>
            <a:pPr lvl="1">
              <a:lnSpc>
                <a:spcPct val="80000"/>
              </a:lnSpc>
            </a:pPr>
            <a:r>
              <a:rPr lang="en-GB" sz="2400"/>
              <a:t>Make diagnosis of disease pre-dementia/symptom development.</a:t>
            </a:r>
          </a:p>
          <a:p>
            <a:pPr>
              <a:lnSpc>
                <a:spcPct val="80000"/>
              </a:lnSpc>
            </a:pPr>
            <a:endParaRPr lang="en-GB" sz="2800"/>
          </a:p>
          <a:p>
            <a:pPr lvl="1">
              <a:lnSpc>
                <a:spcPct val="80000"/>
              </a:lnSpc>
            </a:pPr>
            <a:r>
              <a:rPr lang="en-GB" sz="2400"/>
              <a:t>Aid prognosis</a:t>
            </a:r>
          </a:p>
          <a:p>
            <a:pPr>
              <a:lnSpc>
                <a:spcPct val="80000"/>
              </a:lnSpc>
            </a:pPr>
            <a:endParaRPr lang="en-GB" sz="2800"/>
          </a:p>
          <a:p>
            <a:pPr lvl="1">
              <a:lnSpc>
                <a:spcPct val="80000"/>
              </a:lnSpc>
            </a:pPr>
            <a:r>
              <a:rPr lang="en-GB" sz="2400"/>
              <a:t>Determine reponse to treatment(s)</a:t>
            </a:r>
          </a:p>
          <a:p>
            <a:pPr>
              <a:lnSpc>
                <a:spcPct val="80000"/>
              </a:lnSpc>
            </a:pPr>
            <a:endParaRPr lang="en-GB" sz="2800"/>
          </a:p>
          <a:p>
            <a:pPr lvl="1">
              <a:lnSpc>
                <a:spcPct val="80000"/>
              </a:lnSpc>
            </a:pPr>
            <a:r>
              <a:rPr lang="en-GB" sz="2400"/>
              <a:t>Track response to treatment or as surrogate marker of pharmacological impact on disease process.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a:t>Non-Imaging Biomarkers</a:t>
            </a:r>
          </a:p>
        </p:txBody>
      </p:sp>
      <p:sp>
        <p:nvSpPr>
          <p:cNvPr id="104451" name="Rectangle 3"/>
          <p:cNvSpPr>
            <a:spLocks noGrp="1" noChangeArrowheads="1"/>
          </p:cNvSpPr>
          <p:nvPr>
            <p:ph type="body" idx="1"/>
          </p:nvPr>
        </p:nvSpPr>
        <p:spPr/>
        <p:txBody>
          <a:bodyPr/>
          <a:lstStyle/>
          <a:p>
            <a:pPr>
              <a:lnSpc>
                <a:spcPct val="90000"/>
              </a:lnSpc>
            </a:pPr>
            <a:r>
              <a:rPr lang="en-GB"/>
              <a:t>Multiple markers proposed as biomarkers of disease:</a:t>
            </a:r>
          </a:p>
          <a:p>
            <a:pPr lvl="1">
              <a:lnSpc>
                <a:spcPct val="90000"/>
              </a:lnSpc>
            </a:pPr>
            <a:r>
              <a:rPr lang="en-GB"/>
              <a:t>CSF</a:t>
            </a:r>
          </a:p>
          <a:p>
            <a:pPr lvl="2">
              <a:lnSpc>
                <a:spcPct val="90000"/>
              </a:lnSpc>
            </a:pPr>
            <a:r>
              <a:rPr lang="en-GB"/>
              <a:t>Tau /p-Tau</a:t>
            </a:r>
          </a:p>
          <a:p>
            <a:pPr lvl="2">
              <a:lnSpc>
                <a:spcPct val="90000"/>
              </a:lnSpc>
            </a:pPr>
            <a:r>
              <a:rPr lang="en-GB"/>
              <a:t>A</a:t>
            </a:r>
            <a:r>
              <a:rPr lang="en-GB">
                <a:latin typeface="Symbol" pitchFamily="18" charset="2"/>
              </a:rPr>
              <a:t>b</a:t>
            </a:r>
          </a:p>
          <a:p>
            <a:pPr lvl="2">
              <a:lnSpc>
                <a:spcPct val="90000"/>
              </a:lnSpc>
            </a:pPr>
            <a:r>
              <a:rPr lang="en-GB"/>
              <a:t>Synaptophysin</a:t>
            </a:r>
          </a:p>
          <a:p>
            <a:pPr lvl="2">
              <a:lnSpc>
                <a:spcPct val="90000"/>
              </a:lnSpc>
            </a:pPr>
            <a:r>
              <a:rPr lang="en-GB"/>
              <a:t>Neprilysin</a:t>
            </a:r>
          </a:p>
          <a:p>
            <a:pPr lvl="1">
              <a:lnSpc>
                <a:spcPct val="90000"/>
              </a:lnSpc>
            </a:pPr>
            <a:r>
              <a:rPr lang="en-GB"/>
              <a:t>Plasma</a:t>
            </a:r>
          </a:p>
          <a:p>
            <a:pPr lvl="2">
              <a:lnSpc>
                <a:spcPct val="90000"/>
              </a:lnSpc>
            </a:pPr>
            <a:r>
              <a:rPr lang="en-GB"/>
              <a:t>A</a:t>
            </a:r>
            <a:r>
              <a:rPr lang="en-GB">
                <a:latin typeface="Symbol" pitchFamily="18" charset="2"/>
              </a:rPr>
              <a:t>b</a:t>
            </a:r>
          </a:p>
          <a:p>
            <a:pPr lvl="2">
              <a:lnSpc>
                <a:spcPct val="90000"/>
              </a:lnSpc>
            </a:pPr>
            <a:r>
              <a:rPr lang="en-GB"/>
              <a:t>Neuroinflammatory Markers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t>CSF Biomarkers</a:t>
            </a:r>
          </a:p>
        </p:txBody>
      </p:sp>
      <p:sp>
        <p:nvSpPr>
          <p:cNvPr id="106499" name="Rectangle 3"/>
          <p:cNvSpPr>
            <a:spLocks noGrp="1" noChangeArrowheads="1"/>
          </p:cNvSpPr>
          <p:nvPr>
            <p:ph type="body" idx="1"/>
          </p:nvPr>
        </p:nvSpPr>
        <p:spPr/>
        <p:txBody>
          <a:bodyPr/>
          <a:lstStyle/>
          <a:p>
            <a:pPr>
              <a:lnSpc>
                <a:spcPct val="80000"/>
              </a:lnSpc>
            </a:pPr>
            <a:r>
              <a:rPr lang="en-GB" sz="2000"/>
              <a:t>A</a:t>
            </a:r>
            <a:r>
              <a:rPr lang="en-GB" sz="2000">
                <a:latin typeface="Symbol" pitchFamily="18" charset="2"/>
              </a:rPr>
              <a:t>b</a:t>
            </a:r>
            <a:r>
              <a:rPr lang="en-GB" sz="2000"/>
              <a:t> from cortical APP, kidneys and platelets – preferentially sequestered into amyloid plaque.</a:t>
            </a:r>
          </a:p>
          <a:p>
            <a:pPr>
              <a:lnSpc>
                <a:spcPct val="80000"/>
              </a:lnSpc>
            </a:pPr>
            <a:r>
              <a:rPr lang="en-GB" sz="2000"/>
              <a:t>Net result is that in AD observe – reduction in CSF (and plasma) A</a:t>
            </a:r>
            <a:r>
              <a:rPr lang="en-GB" sz="2000">
                <a:latin typeface="Symbol" pitchFamily="18" charset="2"/>
              </a:rPr>
              <a:t>b</a:t>
            </a:r>
            <a:r>
              <a:rPr lang="en-GB" sz="2000"/>
              <a:t>.</a:t>
            </a:r>
          </a:p>
          <a:p>
            <a:pPr>
              <a:lnSpc>
                <a:spcPct val="80000"/>
              </a:lnSpc>
            </a:pPr>
            <a:r>
              <a:rPr lang="en-GB" sz="2000"/>
              <a:t>This may well be early stage phenomena</a:t>
            </a:r>
          </a:p>
          <a:p>
            <a:pPr>
              <a:lnSpc>
                <a:spcPct val="80000"/>
              </a:lnSpc>
            </a:pPr>
            <a:endParaRPr lang="en-GB" sz="2000"/>
          </a:p>
          <a:p>
            <a:pPr>
              <a:lnSpc>
                <a:spcPct val="80000"/>
              </a:lnSpc>
            </a:pPr>
            <a:r>
              <a:rPr lang="en-GB" sz="2000"/>
              <a:t>Conversely – reflecting neuronal damage CSF Tau elevates at a later stage. This is non-specific – pTau more specific AD as reflects the phosphorylated moiety.</a:t>
            </a:r>
          </a:p>
          <a:p>
            <a:pPr>
              <a:lnSpc>
                <a:spcPct val="80000"/>
              </a:lnSpc>
            </a:pPr>
            <a:endParaRPr lang="en-GB" sz="2000"/>
          </a:p>
          <a:p>
            <a:pPr>
              <a:lnSpc>
                <a:spcPct val="80000"/>
              </a:lnSpc>
            </a:pPr>
            <a:r>
              <a:rPr lang="en-GB" sz="2000"/>
              <a:t>The P-Tau/A</a:t>
            </a:r>
            <a:r>
              <a:rPr lang="en-GB" sz="2000">
                <a:latin typeface="Symbol" pitchFamily="18" charset="2"/>
              </a:rPr>
              <a:t>b</a:t>
            </a:r>
            <a:r>
              <a:rPr lang="en-GB" sz="2000"/>
              <a:t> ratio may be good index of disease in pre-dementia stage.</a:t>
            </a:r>
          </a:p>
          <a:p>
            <a:pPr>
              <a:lnSpc>
                <a:spcPct val="80000"/>
              </a:lnSpc>
            </a:pPr>
            <a:endParaRPr lang="en-GB" sz="2000"/>
          </a:p>
          <a:p>
            <a:pPr>
              <a:lnSpc>
                <a:spcPct val="80000"/>
              </a:lnSpc>
            </a:pPr>
            <a:r>
              <a:rPr lang="en-GB" sz="2000"/>
              <a:t>Formal validation as diagnostic tests ongoing.</a:t>
            </a:r>
          </a:p>
          <a:p>
            <a:pPr>
              <a:lnSpc>
                <a:spcPct val="80000"/>
              </a:lnSpc>
            </a:pPr>
            <a:endParaRPr lang="en-GB" sz="2000"/>
          </a:p>
          <a:p>
            <a:pPr>
              <a:lnSpc>
                <a:spcPct val="80000"/>
              </a:lnSpc>
            </a:pPr>
            <a:r>
              <a:rPr lang="en-GB" sz="2000"/>
              <a:t>Not used routinely in clinical practice.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88" y="1852613"/>
            <a:ext cx="9144000" cy="0"/>
          </a:xfrm>
          <a:prstGeom prst="rect">
            <a:avLst/>
          </a:prstGeom>
          <a:noFill/>
          <a:ln w="9525">
            <a:noFill/>
            <a:miter lim="800000"/>
            <a:headEnd/>
            <a:tailEnd/>
          </a:ln>
          <a:effectLst/>
        </p:spPr>
        <p:txBody>
          <a:bodyPr>
            <a:spAutoFit/>
          </a:bodyPr>
          <a:lstStyle/>
          <a:p>
            <a:endParaRPr lang="en-GB"/>
          </a:p>
        </p:txBody>
      </p:sp>
      <p:sp>
        <p:nvSpPr>
          <p:cNvPr id="19459" name="Rectangle 3"/>
          <p:cNvSpPr>
            <a:spLocks noChangeArrowheads="1"/>
          </p:cNvSpPr>
          <p:nvPr/>
        </p:nvSpPr>
        <p:spPr bwMode="auto">
          <a:xfrm>
            <a:off x="1588" y="1882775"/>
            <a:ext cx="9144000" cy="0"/>
          </a:xfrm>
          <a:prstGeom prst="rect">
            <a:avLst/>
          </a:prstGeom>
          <a:noFill/>
          <a:ln w="9525">
            <a:noFill/>
            <a:miter lim="800000"/>
            <a:headEnd/>
            <a:tailEnd/>
          </a:ln>
          <a:effectLst/>
        </p:spPr>
        <p:txBody>
          <a:bodyPr>
            <a:spAutoFit/>
          </a:bodyPr>
          <a:lstStyle/>
          <a:p>
            <a:endParaRPr lang="en-GB"/>
          </a:p>
        </p:txBody>
      </p:sp>
      <p:pic>
        <p:nvPicPr>
          <p:cNvPr id="19460" name="Picture 4" descr="dgensmall3">
            <a:hlinkClick r:id="rId3"/>
          </p:cNvPr>
          <p:cNvPicPr>
            <a:picLocks noChangeAspect="1" noChangeArrowheads="1"/>
          </p:cNvPicPr>
          <p:nvPr/>
        </p:nvPicPr>
        <p:blipFill>
          <a:blip r:embed="rId4" cstate="print"/>
          <a:srcRect/>
          <a:stretch>
            <a:fillRect/>
          </a:stretch>
        </p:blipFill>
        <p:spPr bwMode="auto">
          <a:xfrm>
            <a:off x="595313" y="941388"/>
            <a:ext cx="2301875" cy="3135312"/>
          </a:xfrm>
          <a:prstGeom prst="rect">
            <a:avLst/>
          </a:prstGeom>
          <a:noFill/>
          <a:ln w="9525">
            <a:solidFill>
              <a:schemeClr val="tx1"/>
            </a:solidFill>
            <a:miter lim="800000"/>
            <a:headEnd/>
            <a:tailEnd/>
          </a:ln>
        </p:spPr>
      </p:pic>
      <p:sp>
        <p:nvSpPr>
          <p:cNvPr id="19461" name="Rectangle 5"/>
          <p:cNvSpPr>
            <a:spLocks noChangeArrowheads="1"/>
          </p:cNvSpPr>
          <p:nvPr/>
        </p:nvSpPr>
        <p:spPr bwMode="auto">
          <a:xfrm>
            <a:off x="1588" y="1951038"/>
            <a:ext cx="9144000" cy="0"/>
          </a:xfrm>
          <a:prstGeom prst="rect">
            <a:avLst/>
          </a:prstGeom>
          <a:noFill/>
          <a:ln w="9525">
            <a:noFill/>
            <a:miter lim="800000"/>
            <a:headEnd/>
            <a:tailEnd/>
          </a:ln>
          <a:effectLst/>
        </p:spPr>
        <p:txBody>
          <a:bodyPr>
            <a:spAutoFit/>
          </a:bodyPr>
          <a:lstStyle/>
          <a:p>
            <a:endParaRPr lang="en-GB"/>
          </a:p>
        </p:txBody>
      </p:sp>
      <p:sp>
        <p:nvSpPr>
          <p:cNvPr id="19462" name="Text Box 6"/>
          <p:cNvSpPr txBox="1">
            <a:spLocks noChangeArrowheads="1"/>
          </p:cNvSpPr>
          <p:nvPr/>
        </p:nvSpPr>
        <p:spPr bwMode="auto">
          <a:xfrm>
            <a:off x="1220788" y="4186238"/>
            <a:ext cx="1060450" cy="823912"/>
          </a:xfrm>
          <a:prstGeom prst="rect">
            <a:avLst/>
          </a:prstGeom>
          <a:noFill/>
          <a:ln w="9525">
            <a:noFill/>
            <a:miter lim="800000"/>
            <a:headEnd/>
            <a:tailEnd/>
          </a:ln>
          <a:effectLst/>
        </p:spPr>
        <p:txBody>
          <a:bodyPr wrap="none">
            <a:spAutoFit/>
          </a:bodyPr>
          <a:lstStyle/>
          <a:p>
            <a:pPr algn="ctr"/>
            <a:r>
              <a:rPr lang="sv-SE"/>
              <a:t>Amyloid </a:t>
            </a:r>
          </a:p>
          <a:p>
            <a:pPr algn="ctr"/>
            <a:r>
              <a:rPr lang="sv-SE"/>
              <a:t>Plaque</a:t>
            </a:r>
          </a:p>
          <a:p>
            <a:pPr algn="ctr"/>
            <a:endParaRPr lang="en-GB" sz="1200"/>
          </a:p>
        </p:txBody>
      </p:sp>
      <p:sp>
        <p:nvSpPr>
          <p:cNvPr id="19463" name="Text Box 7"/>
          <p:cNvSpPr txBox="1">
            <a:spLocks noChangeArrowheads="1"/>
          </p:cNvSpPr>
          <p:nvPr/>
        </p:nvSpPr>
        <p:spPr bwMode="auto">
          <a:xfrm>
            <a:off x="958850" y="5065713"/>
            <a:ext cx="1554163" cy="1187450"/>
          </a:xfrm>
          <a:prstGeom prst="rect">
            <a:avLst/>
          </a:prstGeom>
          <a:noFill/>
          <a:ln w="9525">
            <a:noFill/>
            <a:miter lim="800000"/>
            <a:headEnd/>
            <a:tailEnd/>
          </a:ln>
          <a:effectLst/>
        </p:spPr>
        <p:txBody>
          <a:bodyPr wrap="none">
            <a:spAutoFit/>
          </a:bodyPr>
          <a:lstStyle/>
          <a:p>
            <a:pPr>
              <a:buFontTx/>
              <a:buChar char="•"/>
            </a:pPr>
            <a:r>
              <a:rPr lang="sv-SE" sz="1200" b="1"/>
              <a:t> </a:t>
            </a:r>
            <a:r>
              <a:rPr lang="sv-SE" sz="1200" b="1">
                <a:latin typeface="Symbol" pitchFamily="18" charset="2"/>
              </a:rPr>
              <a:t>b</a:t>
            </a:r>
            <a:r>
              <a:rPr lang="sv-SE" sz="1200" b="1"/>
              <a:t>-amyloid</a:t>
            </a:r>
          </a:p>
          <a:p>
            <a:pPr>
              <a:buFontTx/>
              <a:buChar char="•"/>
            </a:pPr>
            <a:r>
              <a:rPr lang="sv-SE" sz="1200" b="1"/>
              <a:t> glycolipids</a:t>
            </a:r>
          </a:p>
          <a:p>
            <a:pPr>
              <a:buFontTx/>
              <a:buChar char="•"/>
            </a:pPr>
            <a:r>
              <a:rPr lang="sv-SE" sz="1200" b="1"/>
              <a:t> </a:t>
            </a:r>
            <a:r>
              <a:rPr lang="sv-SE" sz="1200" b="1">
                <a:latin typeface="Symbol" pitchFamily="18" charset="2"/>
              </a:rPr>
              <a:t>a</a:t>
            </a:r>
            <a:r>
              <a:rPr lang="sv-SE" sz="1200" b="1"/>
              <a:t>-1 chymotrypsin</a:t>
            </a:r>
          </a:p>
          <a:p>
            <a:pPr>
              <a:buFontTx/>
              <a:buChar char="•"/>
            </a:pPr>
            <a:r>
              <a:rPr lang="sv-SE" sz="1200" b="1"/>
              <a:t> ApoE</a:t>
            </a:r>
          </a:p>
          <a:p>
            <a:pPr>
              <a:buFontTx/>
              <a:buChar char="•"/>
            </a:pPr>
            <a:r>
              <a:rPr lang="sv-SE" sz="1200" b="1"/>
              <a:t> ApoJ</a:t>
            </a:r>
          </a:p>
          <a:p>
            <a:pPr>
              <a:buFontTx/>
              <a:buChar char="•"/>
            </a:pPr>
            <a:r>
              <a:rPr lang="sv-SE" sz="1200" b="1"/>
              <a:t> vitronectin</a:t>
            </a:r>
            <a:endParaRPr lang="en-GB" sz="1200" b="1"/>
          </a:p>
        </p:txBody>
      </p:sp>
      <p:pic>
        <p:nvPicPr>
          <p:cNvPr id="19465" name="Picture 9" descr="dgensmall2">
            <a:hlinkClick r:id="rId5"/>
          </p:cNvPr>
          <p:cNvPicPr preferRelativeResize="0">
            <a:picLocks noChangeAspect="1" noChangeArrowheads="1"/>
          </p:cNvPicPr>
          <p:nvPr/>
        </p:nvPicPr>
        <p:blipFill>
          <a:blip r:embed="rId6" cstate="print"/>
          <a:srcRect/>
          <a:stretch>
            <a:fillRect/>
          </a:stretch>
        </p:blipFill>
        <p:spPr bwMode="auto">
          <a:xfrm>
            <a:off x="3262313" y="941388"/>
            <a:ext cx="2228850" cy="3127375"/>
          </a:xfrm>
          <a:prstGeom prst="rect">
            <a:avLst/>
          </a:prstGeom>
          <a:noFill/>
          <a:ln w="9525">
            <a:solidFill>
              <a:schemeClr val="tx1"/>
            </a:solidFill>
            <a:miter lim="800000"/>
            <a:headEnd/>
            <a:tailEnd/>
          </a:ln>
        </p:spPr>
      </p:pic>
      <p:sp>
        <p:nvSpPr>
          <p:cNvPr id="19466" name="Text Box 10"/>
          <p:cNvSpPr txBox="1">
            <a:spLocks noChangeArrowheads="1"/>
          </p:cNvSpPr>
          <p:nvPr/>
        </p:nvSpPr>
        <p:spPr bwMode="auto">
          <a:xfrm>
            <a:off x="3567113" y="4141788"/>
            <a:ext cx="1593850" cy="641350"/>
          </a:xfrm>
          <a:prstGeom prst="rect">
            <a:avLst/>
          </a:prstGeom>
          <a:noFill/>
          <a:ln w="9525">
            <a:noFill/>
            <a:miter lim="800000"/>
            <a:headEnd/>
            <a:tailEnd/>
          </a:ln>
          <a:effectLst/>
        </p:spPr>
        <p:txBody>
          <a:bodyPr wrap="none">
            <a:spAutoFit/>
          </a:bodyPr>
          <a:lstStyle/>
          <a:p>
            <a:pPr algn="ctr"/>
            <a:r>
              <a:rPr lang="sv-SE"/>
              <a:t>Neurofibrillary</a:t>
            </a:r>
          </a:p>
          <a:p>
            <a:pPr algn="ctr"/>
            <a:r>
              <a:rPr lang="sv-SE"/>
              <a:t>Tangle</a:t>
            </a:r>
          </a:p>
        </p:txBody>
      </p:sp>
      <p:sp>
        <p:nvSpPr>
          <p:cNvPr id="19467" name="Text Box 11"/>
          <p:cNvSpPr txBox="1">
            <a:spLocks noChangeArrowheads="1"/>
          </p:cNvSpPr>
          <p:nvPr/>
        </p:nvSpPr>
        <p:spPr bwMode="auto">
          <a:xfrm>
            <a:off x="3359150" y="5075238"/>
            <a:ext cx="2371725" cy="1187450"/>
          </a:xfrm>
          <a:prstGeom prst="rect">
            <a:avLst/>
          </a:prstGeom>
          <a:noFill/>
          <a:ln w="9525">
            <a:noFill/>
            <a:miter lim="800000"/>
            <a:headEnd/>
            <a:tailEnd/>
          </a:ln>
          <a:effectLst/>
        </p:spPr>
        <p:txBody>
          <a:bodyPr wrap="none">
            <a:spAutoFit/>
          </a:bodyPr>
          <a:lstStyle/>
          <a:p>
            <a:pPr>
              <a:buFontTx/>
              <a:buChar char="•"/>
            </a:pPr>
            <a:r>
              <a:rPr lang="sv-SE" sz="1200" b="1"/>
              <a:t> PHF tau (70-90 x 15-20 nm)</a:t>
            </a:r>
          </a:p>
          <a:p>
            <a:pPr>
              <a:buFontTx/>
              <a:buChar char="•"/>
            </a:pPr>
            <a:r>
              <a:rPr lang="sv-SE" sz="1200" b="1"/>
              <a:t> Straight filaments (12-18 nm)</a:t>
            </a:r>
          </a:p>
          <a:p>
            <a:pPr>
              <a:buFontTx/>
              <a:buChar char="•"/>
            </a:pPr>
            <a:r>
              <a:rPr lang="sv-SE" sz="1200" b="1"/>
              <a:t> Hyperphosphorylated tau</a:t>
            </a:r>
          </a:p>
          <a:p>
            <a:pPr>
              <a:buFontTx/>
              <a:buChar char="•"/>
            </a:pPr>
            <a:r>
              <a:rPr lang="sv-SE" sz="1200" b="1"/>
              <a:t> ferritin polypeptide</a:t>
            </a:r>
          </a:p>
          <a:p>
            <a:pPr>
              <a:buFontTx/>
              <a:buChar char="•"/>
            </a:pPr>
            <a:r>
              <a:rPr lang="sv-SE" sz="1200" b="1"/>
              <a:t> proteoglycans</a:t>
            </a:r>
          </a:p>
          <a:p>
            <a:pPr>
              <a:buFontTx/>
              <a:buChar char="•"/>
            </a:pPr>
            <a:endParaRPr lang="en-GB" sz="1200" b="1"/>
          </a:p>
        </p:txBody>
      </p:sp>
      <p:pic>
        <p:nvPicPr>
          <p:cNvPr id="19469" name="Picture 13" descr="dgensmall4">
            <a:hlinkClick r:id="rId7"/>
          </p:cNvPr>
          <p:cNvPicPr preferRelativeResize="0">
            <a:picLocks noChangeAspect="1" noChangeArrowheads="1"/>
          </p:cNvPicPr>
          <p:nvPr/>
        </p:nvPicPr>
        <p:blipFill>
          <a:blip r:embed="rId8" cstate="print"/>
          <a:srcRect/>
          <a:stretch>
            <a:fillRect/>
          </a:stretch>
        </p:blipFill>
        <p:spPr bwMode="auto">
          <a:xfrm>
            <a:off x="5776913" y="941388"/>
            <a:ext cx="2422525" cy="3140075"/>
          </a:xfrm>
          <a:prstGeom prst="rect">
            <a:avLst/>
          </a:prstGeom>
          <a:noFill/>
          <a:ln w="9525">
            <a:solidFill>
              <a:schemeClr val="tx1"/>
            </a:solidFill>
            <a:miter lim="800000"/>
            <a:headEnd/>
            <a:tailEnd/>
          </a:ln>
        </p:spPr>
      </p:pic>
      <p:sp>
        <p:nvSpPr>
          <p:cNvPr id="19470" name="Text Box 14"/>
          <p:cNvSpPr txBox="1">
            <a:spLocks noChangeArrowheads="1"/>
          </p:cNvSpPr>
          <p:nvPr/>
        </p:nvSpPr>
        <p:spPr bwMode="auto">
          <a:xfrm>
            <a:off x="6475413" y="4141788"/>
            <a:ext cx="958850" cy="641350"/>
          </a:xfrm>
          <a:prstGeom prst="rect">
            <a:avLst/>
          </a:prstGeom>
          <a:noFill/>
          <a:ln w="9525">
            <a:noFill/>
            <a:miter lim="800000"/>
            <a:headEnd/>
            <a:tailEnd/>
          </a:ln>
          <a:effectLst/>
        </p:spPr>
        <p:txBody>
          <a:bodyPr wrap="none">
            <a:spAutoFit/>
          </a:bodyPr>
          <a:lstStyle/>
          <a:p>
            <a:pPr algn="ctr"/>
            <a:r>
              <a:rPr lang="sv-SE"/>
              <a:t>Neuritic</a:t>
            </a:r>
          </a:p>
          <a:p>
            <a:pPr algn="ctr"/>
            <a:r>
              <a:rPr lang="sv-SE"/>
              <a:t>Plaque</a:t>
            </a:r>
            <a:endParaRPr lang="en-GB"/>
          </a:p>
        </p:txBody>
      </p:sp>
      <p:sp>
        <p:nvSpPr>
          <p:cNvPr id="19471" name="Text Box 15"/>
          <p:cNvSpPr txBox="1">
            <a:spLocks noChangeArrowheads="1"/>
          </p:cNvSpPr>
          <p:nvPr/>
        </p:nvSpPr>
        <p:spPr bwMode="auto">
          <a:xfrm>
            <a:off x="6062663" y="5073650"/>
            <a:ext cx="2127250" cy="639763"/>
          </a:xfrm>
          <a:prstGeom prst="rect">
            <a:avLst/>
          </a:prstGeom>
          <a:noFill/>
          <a:ln w="9525">
            <a:noFill/>
            <a:miter lim="800000"/>
            <a:headEnd/>
            <a:tailEnd/>
          </a:ln>
          <a:effectLst/>
        </p:spPr>
        <p:txBody>
          <a:bodyPr wrap="none">
            <a:spAutoFit/>
          </a:bodyPr>
          <a:lstStyle/>
          <a:p>
            <a:pPr>
              <a:buFontTx/>
              <a:buChar char="•"/>
            </a:pPr>
            <a:r>
              <a:rPr lang="sv-SE" sz="1200" b="1"/>
              <a:t> </a:t>
            </a:r>
            <a:r>
              <a:rPr lang="sv-SE" sz="1200" b="1">
                <a:latin typeface="Symbol" pitchFamily="18" charset="2"/>
              </a:rPr>
              <a:t>b</a:t>
            </a:r>
            <a:r>
              <a:rPr lang="sv-SE" sz="1200" b="1"/>
              <a:t>-amyloid</a:t>
            </a:r>
          </a:p>
          <a:p>
            <a:pPr>
              <a:buFontTx/>
              <a:buChar char="•"/>
            </a:pPr>
            <a:r>
              <a:rPr lang="sv-SE" sz="1200" b="1"/>
              <a:t> Hyperphosphorylated tau</a:t>
            </a:r>
          </a:p>
          <a:p>
            <a:pPr>
              <a:buFontTx/>
              <a:buChar char="•"/>
            </a:pPr>
            <a:r>
              <a:rPr lang="sv-SE" sz="1200" b="1"/>
              <a:t> Swollen neurites</a:t>
            </a:r>
            <a:endParaRPr lang="en-GB" sz="1200" b="1"/>
          </a:p>
        </p:txBody>
      </p:sp>
      <p:sp>
        <p:nvSpPr>
          <p:cNvPr id="19472" name="Text Box 16"/>
          <p:cNvSpPr txBox="1">
            <a:spLocks noChangeArrowheads="1"/>
          </p:cNvSpPr>
          <p:nvPr/>
        </p:nvSpPr>
        <p:spPr bwMode="auto">
          <a:xfrm>
            <a:off x="447675" y="130175"/>
            <a:ext cx="8228013" cy="641350"/>
          </a:xfrm>
          <a:prstGeom prst="rect">
            <a:avLst/>
          </a:prstGeom>
          <a:noFill/>
          <a:ln w="9525">
            <a:noFill/>
            <a:miter lim="800000"/>
            <a:headEnd/>
            <a:tailEnd/>
          </a:ln>
          <a:effectLst/>
        </p:spPr>
        <p:txBody>
          <a:bodyPr>
            <a:spAutoFit/>
          </a:bodyPr>
          <a:lstStyle/>
          <a:p>
            <a:pPr algn="ctr" eaLnBrk="0" hangingPunct="0"/>
            <a:r>
              <a:rPr lang="en-GB" sz="3600"/>
              <a:t>Alzheimer’s Disease</a:t>
            </a:r>
            <a:r>
              <a:rPr lang="sv-SE" sz="3600"/>
              <a:t> Microscopy</a:t>
            </a:r>
            <a:endParaRPr lang="en-GB" sz="36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a:t>Summary</a:t>
            </a:r>
          </a:p>
        </p:txBody>
      </p:sp>
      <p:sp>
        <p:nvSpPr>
          <p:cNvPr id="108547" name="Rectangle 3"/>
          <p:cNvSpPr>
            <a:spLocks noGrp="1" noChangeArrowheads="1"/>
          </p:cNvSpPr>
          <p:nvPr>
            <p:ph type="body" idx="1"/>
          </p:nvPr>
        </p:nvSpPr>
        <p:spPr/>
        <p:txBody>
          <a:bodyPr/>
          <a:lstStyle/>
          <a:p>
            <a:pPr>
              <a:lnSpc>
                <a:spcPct val="80000"/>
              </a:lnSpc>
            </a:pPr>
            <a:r>
              <a:rPr lang="en-GB" sz="2800"/>
              <a:t>Many causes of dementia.</a:t>
            </a:r>
          </a:p>
          <a:p>
            <a:pPr>
              <a:lnSpc>
                <a:spcPct val="80000"/>
              </a:lnSpc>
            </a:pPr>
            <a:endParaRPr lang="en-GB" sz="2800"/>
          </a:p>
          <a:p>
            <a:pPr>
              <a:lnSpc>
                <a:spcPct val="80000"/>
              </a:lnSpc>
            </a:pPr>
            <a:r>
              <a:rPr lang="en-GB" sz="2800"/>
              <a:t>Need to develop better methods of distinguishing between them:</a:t>
            </a:r>
          </a:p>
          <a:p>
            <a:pPr lvl="1">
              <a:lnSpc>
                <a:spcPct val="80000"/>
              </a:lnSpc>
            </a:pPr>
            <a:r>
              <a:rPr lang="en-GB" sz="2400"/>
              <a:t>Differing prognosis</a:t>
            </a:r>
          </a:p>
          <a:p>
            <a:pPr lvl="1">
              <a:lnSpc>
                <a:spcPct val="80000"/>
              </a:lnSpc>
            </a:pPr>
            <a:r>
              <a:rPr lang="en-GB" sz="2400"/>
              <a:t>Probably different reactions to newer more specific disease modifying agents</a:t>
            </a:r>
          </a:p>
          <a:p>
            <a:pPr lvl="1">
              <a:lnSpc>
                <a:spcPct val="80000"/>
              </a:lnSpc>
            </a:pPr>
            <a:endParaRPr lang="en-GB" sz="2400"/>
          </a:p>
          <a:p>
            <a:pPr>
              <a:lnSpc>
                <a:spcPct val="80000"/>
              </a:lnSpc>
            </a:pPr>
            <a:r>
              <a:rPr lang="en-GB" sz="2800"/>
              <a:t>Services need to keep pace with growing numbers and growing demand of patients and carers for better assessment and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Diagnostic Criteria</a:t>
            </a:r>
          </a:p>
        </p:txBody>
      </p:sp>
      <p:sp>
        <p:nvSpPr>
          <p:cNvPr id="25603" name="Rectangle 3"/>
          <p:cNvSpPr>
            <a:spLocks noGrp="1" noChangeArrowheads="1"/>
          </p:cNvSpPr>
          <p:nvPr>
            <p:ph type="body" idx="1"/>
          </p:nvPr>
        </p:nvSpPr>
        <p:spPr/>
        <p:txBody>
          <a:bodyPr/>
          <a:lstStyle/>
          <a:p>
            <a:r>
              <a:rPr lang="en-GB"/>
              <a:t>CERAD Criteria </a:t>
            </a:r>
            <a:r>
              <a:rPr lang="en-GB" sz="1200"/>
              <a:t>(</a:t>
            </a:r>
            <a:r>
              <a:rPr lang="en-GB" sz="1200" b="1"/>
              <a:t>The Consortium to Establish a Registry for Alzheimer’s Disease)</a:t>
            </a:r>
            <a:r>
              <a:rPr lang="en-GB" sz="1200"/>
              <a:t> </a:t>
            </a:r>
          </a:p>
          <a:p>
            <a:endParaRPr lang="en-GB" sz="1200"/>
          </a:p>
          <a:p>
            <a:pPr lvl="1">
              <a:buFontTx/>
              <a:buNone/>
            </a:pPr>
            <a:r>
              <a:rPr lang="en-GB" sz="1600"/>
              <a:t>The Neuropathology assessment packet includes the following data forms:</a:t>
            </a:r>
            <a:br>
              <a:rPr lang="en-GB" sz="1600"/>
            </a:br>
            <a:r>
              <a:rPr lang="en-GB" sz="1600"/>
              <a:t>A. Demographic Data</a:t>
            </a:r>
            <a:br>
              <a:rPr lang="en-GB" sz="1600"/>
            </a:br>
            <a:r>
              <a:rPr lang="en-GB" sz="1600"/>
              <a:t>B. Clinical History </a:t>
            </a:r>
            <a:br>
              <a:rPr lang="en-GB" sz="1600"/>
            </a:br>
            <a:r>
              <a:rPr lang="en-GB" sz="1600"/>
              <a:t>C. Gross Examination of the Brain </a:t>
            </a:r>
            <a:br>
              <a:rPr lang="en-GB" sz="1600"/>
            </a:br>
            <a:r>
              <a:rPr lang="en-GB" sz="1600"/>
              <a:t>D. Cerebral Vascular Disease: Gross Findings</a:t>
            </a:r>
            <a:br>
              <a:rPr lang="en-GB" sz="1600"/>
            </a:br>
            <a:r>
              <a:rPr lang="en-GB" sz="1600"/>
              <a:t>E. Microscopic Vascular Findings</a:t>
            </a:r>
            <a:br>
              <a:rPr lang="en-GB" sz="1600"/>
            </a:br>
            <a:r>
              <a:rPr lang="en-GB" sz="1600"/>
              <a:t>F. Major Non-vascular Microscopic Findings</a:t>
            </a:r>
            <a:br>
              <a:rPr lang="en-GB" sz="1600"/>
            </a:br>
            <a:r>
              <a:rPr lang="en-GB" sz="1600"/>
              <a:t>G. Microscopic Evaluation of Hippocampus and Neocortex</a:t>
            </a:r>
            <a:br>
              <a:rPr lang="en-GB" sz="1600"/>
            </a:br>
            <a:r>
              <a:rPr lang="en-GB" sz="1600"/>
              <a:t>H. Assessment of Neurohistological Findings</a:t>
            </a:r>
            <a:br>
              <a:rPr lang="en-GB" sz="1600"/>
            </a:br>
            <a:r>
              <a:rPr lang="en-GB" sz="1600"/>
              <a:t>I. Neuropathological Diagnosis</a:t>
            </a:r>
            <a:br>
              <a:rPr lang="en-GB" sz="1600"/>
            </a:br>
            <a:r>
              <a:rPr lang="en-GB" sz="1600"/>
              <a:t>J. Final Assessment </a:t>
            </a:r>
          </a:p>
          <a:p>
            <a:pPr lvl="1">
              <a:buFontTx/>
              <a:buNone/>
            </a:pPr>
            <a:endParaRPr lang="en-GB" sz="1600"/>
          </a:p>
          <a:p>
            <a:pPr lvl="1">
              <a:buFontTx/>
              <a:buNone/>
            </a:pPr>
            <a:r>
              <a:rPr lang="en-GB" sz="1600"/>
              <a:t>Also Reagan and Khachaturian Criteria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2800"/>
              <a:t>DSM-IV Dementia of the Alzheimer’s Type</a:t>
            </a:r>
          </a:p>
        </p:txBody>
      </p:sp>
      <p:sp>
        <p:nvSpPr>
          <p:cNvPr id="35843" name="Rectangle 3"/>
          <p:cNvSpPr>
            <a:spLocks noGrp="1" noChangeArrowheads="1"/>
          </p:cNvSpPr>
          <p:nvPr>
            <p:ph type="body" idx="1"/>
          </p:nvPr>
        </p:nvSpPr>
        <p:spPr>
          <a:xfrm>
            <a:off x="457200" y="1196975"/>
            <a:ext cx="8229600" cy="5040313"/>
          </a:xfrm>
          <a:noFill/>
          <a:ln>
            <a:solidFill>
              <a:schemeClr val="tx1"/>
            </a:solidFill>
          </a:ln>
        </p:spPr>
        <p:txBody>
          <a:bodyPr/>
          <a:lstStyle/>
          <a:p>
            <a:pPr>
              <a:lnSpc>
                <a:spcPct val="80000"/>
              </a:lnSpc>
              <a:buFontTx/>
              <a:buNone/>
            </a:pPr>
            <a:r>
              <a:rPr lang="en-US" sz="1600" b="1"/>
              <a:t>A. The development of multiple cognitive deficits manifested by both:</a:t>
            </a:r>
          </a:p>
          <a:p>
            <a:pPr>
              <a:lnSpc>
                <a:spcPct val="80000"/>
              </a:lnSpc>
              <a:buFontTx/>
              <a:buNone/>
            </a:pPr>
            <a:endParaRPr lang="en-US" sz="1000" b="1"/>
          </a:p>
          <a:p>
            <a:pPr>
              <a:lnSpc>
                <a:spcPct val="80000"/>
              </a:lnSpc>
              <a:buFontTx/>
              <a:buNone/>
            </a:pPr>
            <a:r>
              <a:rPr lang="en-US" sz="1000"/>
              <a:t>1.Memory impairment (impaired ability to learn new information or to recall previously learned information)</a:t>
            </a:r>
          </a:p>
          <a:p>
            <a:pPr>
              <a:lnSpc>
                <a:spcPct val="80000"/>
              </a:lnSpc>
              <a:buFontTx/>
              <a:buNone/>
            </a:pPr>
            <a:r>
              <a:rPr lang="en-US" sz="1000"/>
              <a:t> </a:t>
            </a:r>
          </a:p>
          <a:p>
            <a:pPr>
              <a:lnSpc>
                <a:spcPct val="80000"/>
              </a:lnSpc>
              <a:buFontTx/>
              <a:buNone/>
            </a:pPr>
            <a:r>
              <a:rPr lang="en-US" sz="1000"/>
              <a:t>2.One or more of the following cognitive disturbances:</a:t>
            </a:r>
          </a:p>
          <a:p>
            <a:pPr>
              <a:lnSpc>
                <a:spcPct val="80000"/>
              </a:lnSpc>
              <a:buFontTx/>
              <a:buNone/>
            </a:pPr>
            <a:r>
              <a:rPr lang="en-US" sz="1000"/>
              <a:t> </a:t>
            </a:r>
          </a:p>
          <a:p>
            <a:pPr>
              <a:lnSpc>
                <a:spcPct val="80000"/>
              </a:lnSpc>
              <a:buFontTx/>
              <a:buNone/>
            </a:pPr>
            <a:r>
              <a:rPr lang="en-US" sz="1000"/>
              <a:t>(a) aphasia (language disturbance)</a:t>
            </a:r>
          </a:p>
          <a:p>
            <a:pPr>
              <a:lnSpc>
                <a:spcPct val="80000"/>
              </a:lnSpc>
              <a:buFontTx/>
              <a:buNone/>
            </a:pPr>
            <a:r>
              <a:rPr lang="en-US" sz="1000"/>
              <a:t> </a:t>
            </a:r>
          </a:p>
          <a:p>
            <a:pPr>
              <a:lnSpc>
                <a:spcPct val="80000"/>
              </a:lnSpc>
              <a:buFontTx/>
              <a:buNone/>
            </a:pPr>
            <a:r>
              <a:rPr lang="en-US" sz="1000"/>
              <a:t>(b) apraxia (impaired ability to carry out motor activities depite intact motor function)</a:t>
            </a:r>
          </a:p>
          <a:p>
            <a:pPr>
              <a:lnSpc>
                <a:spcPct val="80000"/>
              </a:lnSpc>
              <a:buFontTx/>
              <a:buNone/>
            </a:pPr>
            <a:r>
              <a:rPr lang="en-US" sz="1000"/>
              <a:t> </a:t>
            </a:r>
          </a:p>
          <a:p>
            <a:pPr>
              <a:lnSpc>
                <a:spcPct val="80000"/>
              </a:lnSpc>
              <a:buFontTx/>
              <a:buNone/>
            </a:pPr>
            <a:r>
              <a:rPr lang="en-US" sz="1000"/>
              <a:t>(c) agnosia (failure to recognize or identify objects despite intact sensory function)</a:t>
            </a:r>
          </a:p>
          <a:p>
            <a:pPr>
              <a:lnSpc>
                <a:spcPct val="80000"/>
              </a:lnSpc>
              <a:buFontTx/>
              <a:buNone/>
            </a:pPr>
            <a:r>
              <a:rPr lang="en-US" sz="1000"/>
              <a:t> </a:t>
            </a:r>
          </a:p>
          <a:p>
            <a:pPr>
              <a:lnSpc>
                <a:spcPct val="80000"/>
              </a:lnSpc>
              <a:buFontTx/>
              <a:buNone/>
            </a:pPr>
            <a:r>
              <a:rPr lang="en-US" sz="1000"/>
              <a:t>(d) disturbance in executive functioning (i.e., planning, organizing, sequencing, abstracting)</a:t>
            </a:r>
          </a:p>
          <a:p>
            <a:pPr>
              <a:lnSpc>
                <a:spcPct val="80000"/>
              </a:lnSpc>
              <a:buFontTx/>
              <a:buNone/>
            </a:pPr>
            <a:r>
              <a:rPr lang="en-US" sz="1000"/>
              <a:t> </a:t>
            </a:r>
          </a:p>
          <a:p>
            <a:pPr>
              <a:lnSpc>
                <a:spcPct val="80000"/>
              </a:lnSpc>
              <a:buFontTx/>
              <a:buNone/>
            </a:pPr>
            <a:r>
              <a:rPr lang="en-US" sz="1600" b="1"/>
              <a:t>B. The cognitive deficits in criteria A1 and A2 each cause significant impairment in social or occupational functioning and represent a significant decline from a previous level of functioning.</a:t>
            </a:r>
          </a:p>
          <a:p>
            <a:pPr>
              <a:lnSpc>
                <a:spcPct val="80000"/>
              </a:lnSpc>
              <a:buFontTx/>
              <a:buNone/>
            </a:pPr>
            <a:endParaRPr lang="en-US" sz="1600"/>
          </a:p>
          <a:p>
            <a:pPr>
              <a:lnSpc>
                <a:spcPct val="80000"/>
              </a:lnSpc>
              <a:buFontTx/>
              <a:buNone/>
            </a:pPr>
            <a:r>
              <a:rPr lang="en-US" sz="1600" b="1"/>
              <a:t>C. The course is characterized by gradual onset and continuing cognitive decline.</a:t>
            </a:r>
          </a:p>
          <a:p>
            <a:pPr>
              <a:lnSpc>
                <a:spcPct val="80000"/>
              </a:lnSpc>
            </a:pPr>
            <a:endParaRPr lang="en-US" sz="1600"/>
          </a:p>
          <a:p>
            <a:pPr>
              <a:lnSpc>
                <a:spcPct val="80000"/>
              </a:lnSpc>
              <a:buFontTx/>
              <a:buNone/>
            </a:pPr>
            <a:r>
              <a:rPr lang="en-US" sz="1600" b="1"/>
              <a:t>D. The cognitive deficits in Criteria A1 and A2 are not due to any of the following:</a:t>
            </a:r>
          </a:p>
          <a:p>
            <a:pPr>
              <a:lnSpc>
                <a:spcPct val="80000"/>
              </a:lnSpc>
              <a:buFontTx/>
              <a:buNone/>
            </a:pPr>
            <a:r>
              <a:rPr lang="en-US" sz="1000"/>
              <a:t>(1) other central nervous system conditions that cause progressive deficits in memory and cognition (e.g., cerebrovascular disease, Parkinson's disease, Huntington's disease, subdural hematoma, normal-pressure hydrocephalus, brain tumor)</a:t>
            </a:r>
          </a:p>
          <a:p>
            <a:pPr>
              <a:lnSpc>
                <a:spcPct val="80000"/>
              </a:lnSpc>
              <a:buFontTx/>
              <a:buNone/>
            </a:pPr>
            <a:r>
              <a:rPr lang="en-US" sz="1000"/>
              <a:t>(2) systemic conditions that are known to cause dementia (e.g., hypothyroidism, vitamin B or folic acid deficiency, niacin deficiency, hypercalcemia,neurosyphilis, HIV infection)</a:t>
            </a:r>
          </a:p>
          <a:p>
            <a:pPr>
              <a:lnSpc>
                <a:spcPct val="80000"/>
              </a:lnSpc>
              <a:buFontTx/>
              <a:buNone/>
            </a:pPr>
            <a:r>
              <a:rPr lang="en-US" sz="1000"/>
              <a:t>(3) substance-induced conditions</a:t>
            </a:r>
          </a:p>
          <a:p>
            <a:pPr>
              <a:lnSpc>
                <a:spcPct val="80000"/>
              </a:lnSpc>
              <a:buFontTx/>
              <a:buNone/>
            </a:pPr>
            <a:r>
              <a:rPr lang="en-US" sz="1000"/>
              <a:t> </a:t>
            </a:r>
          </a:p>
          <a:p>
            <a:pPr>
              <a:lnSpc>
                <a:spcPct val="80000"/>
              </a:lnSpc>
              <a:buFontTx/>
              <a:buNone/>
            </a:pPr>
            <a:r>
              <a:rPr lang="en-US" sz="1600" b="1"/>
              <a:t>E. The deficits do not occur exclusively during the course of a delirium.</a:t>
            </a:r>
            <a:endParaRPr lang="en-GB" sz="1600" b="1"/>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3172</Words>
  <Application>Microsoft Office PowerPoint</Application>
  <PresentationFormat>On-screen Show (4:3)</PresentationFormat>
  <Paragraphs>764</Paragraphs>
  <Slides>70</Slides>
  <Notes>70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1_Default Design</vt:lpstr>
      <vt:lpstr>Slide</vt:lpstr>
      <vt:lpstr>Clinical presentation of dementia and differential diagnosis</vt:lpstr>
      <vt:lpstr>Overview of Presentation</vt:lpstr>
      <vt:lpstr>Classification</vt:lpstr>
      <vt:lpstr>Alzheimer’s disease post mortem diagnosis</vt:lpstr>
      <vt:lpstr>PowerPoint Presentation</vt:lpstr>
      <vt:lpstr>PowerPoint Presentation</vt:lpstr>
      <vt:lpstr>PowerPoint Presentation</vt:lpstr>
      <vt:lpstr>Diagnostic Criteria</vt:lpstr>
      <vt:lpstr>DSM-IV Dementia of the Alzheimer’s Type</vt:lpstr>
      <vt:lpstr>DSM-IV Codes</vt:lpstr>
      <vt:lpstr>ICD-10 General Criteria for Dementia</vt:lpstr>
      <vt:lpstr>ICD-10 General Criteria for Dementia </vt:lpstr>
      <vt:lpstr>ICD-10 General Criteria for Dementia</vt:lpstr>
      <vt:lpstr>Specific Criteria for Alzheimer’s Dementia</vt:lpstr>
      <vt:lpstr>Specific Criteria for Alzheimer’s Dementia</vt:lpstr>
      <vt:lpstr>Specific Criteria for Alzheimer’s Dementia</vt:lpstr>
      <vt:lpstr>NINCDS-ADRDA</vt:lpstr>
      <vt:lpstr>NINCDS-ADRDA (2)</vt:lpstr>
      <vt:lpstr>NINCDS-ADRDA (3)</vt:lpstr>
      <vt:lpstr>Summary</vt:lpstr>
      <vt:lpstr>More than Cognition</vt:lpstr>
      <vt:lpstr>Epidemiology</vt:lpstr>
      <vt:lpstr>Prevalence of Alzheimer’s disease</vt:lpstr>
      <vt:lpstr>PowerPoint Presentation</vt:lpstr>
      <vt:lpstr>Dementia epidemiology</vt:lpstr>
      <vt:lpstr>Dementia- epidemiology </vt:lpstr>
      <vt:lpstr>Dementia- epidemiology</vt:lpstr>
      <vt:lpstr>Dementia- epidemiology</vt:lpstr>
      <vt:lpstr>Risk Factors</vt:lpstr>
      <vt:lpstr>PowerPoint Presentation</vt:lpstr>
      <vt:lpstr>PowerPoint Presentation</vt:lpstr>
      <vt:lpstr>PowerPoint Presentation</vt:lpstr>
      <vt:lpstr>PowerPoint Presentation</vt:lpstr>
      <vt:lpstr>The Concept of MCI</vt:lpstr>
      <vt:lpstr>Other Dementias</vt:lpstr>
      <vt:lpstr>Early and Atypical AD</vt:lpstr>
      <vt:lpstr>Atypical AD</vt:lpstr>
      <vt:lpstr>Vascular Dementia</vt:lpstr>
      <vt:lpstr>NINDS-AIREN Criteria</vt:lpstr>
      <vt:lpstr>PowerPoint Presentation</vt:lpstr>
      <vt:lpstr>Lacunar Infarcts</vt:lpstr>
      <vt:lpstr>Strategic Infarct (Thalamus)</vt:lpstr>
      <vt:lpstr>NINDS-AIREN Criteria (2)</vt:lpstr>
      <vt:lpstr>NINDS-AIREN Criteria (3)</vt:lpstr>
      <vt:lpstr>Dementia with Lewy Bodies</vt:lpstr>
      <vt:lpstr>Lewy Body Dementia </vt:lpstr>
      <vt:lpstr>Fronto Temporal Dementia</vt:lpstr>
      <vt:lpstr>Frontotemporal Dementia</vt:lpstr>
      <vt:lpstr>FTD Diagnostic Criteria</vt:lpstr>
      <vt:lpstr>Other Less Common Dementias</vt:lpstr>
      <vt:lpstr>Other causes</vt:lpstr>
      <vt:lpstr>Other causes </vt:lpstr>
      <vt:lpstr>Neuroimaging</vt:lpstr>
      <vt:lpstr>Neuroimaging to Track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Imaging to identify pre-manifest disease</vt:lpstr>
      <vt:lpstr> PIB-PET Neuroimaging</vt:lpstr>
      <vt:lpstr>PowerPoint Presentation</vt:lpstr>
      <vt:lpstr>Differential Diagnosis</vt:lpstr>
      <vt:lpstr>Biomarkers</vt:lpstr>
      <vt:lpstr>Non-Imaging Biomarkers</vt:lpstr>
      <vt:lpstr>CSF Biomarkers</vt:lpstr>
      <vt:lpstr>Summary</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Presentation of Dementia and Differential Diagnosis</dc:title>
  <dc:creator>critchie</dc:creator>
  <cp:lastModifiedBy>Shiel, Nuala</cp:lastModifiedBy>
  <cp:revision>8</cp:revision>
  <dcterms:created xsi:type="dcterms:W3CDTF">2010-02-21T21:35:20Z</dcterms:created>
  <dcterms:modified xsi:type="dcterms:W3CDTF">2013-01-31T17:27:51Z</dcterms:modified>
</cp:coreProperties>
</file>