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8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8BDFD-EA67-4B1B-8962-F459FD1EFCD3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D21B7-AB6E-409A-B172-3352261B52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23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32136430-9004-4062-9990-895132FD0D7F}" type="slidenum">
              <a:rPr lang="en-US" altLang="zh-TW" sz="1200" smtClean="0"/>
              <a:pPr/>
              <a:t>33</a:t>
            </a:fld>
            <a:endParaRPr lang="en-US" altLang="zh-TW" sz="1200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36B0E77F-2F77-4D7F-92A7-DB9658919CA1}" type="slidenum">
              <a:rPr lang="en-US" altLang="zh-TW" sz="1200" smtClean="0"/>
              <a:pPr/>
              <a:t>43</a:t>
            </a:fld>
            <a:endParaRPr lang="en-US" altLang="zh-TW" sz="1200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FCF98FD5-69F4-4EE5-8D40-150EC43EA974}" type="slidenum">
              <a:rPr lang="en-US" altLang="zh-TW" sz="1200" smtClean="0"/>
              <a:pPr/>
              <a:t>45</a:t>
            </a:fld>
            <a:endParaRPr lang="en-US" altLang="zh-TW" sz="1200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A21A60AC-C0AA-460B-B4E2-D21DABED1441}" type="slidenum">
              <a:rPr lang="en-US" altLang="zh-TW" sz="1200" smtClean="0"/>
              <a:pPr/>
              <a:t>46</a:t>
            </a:fld>
            <a:endParaRPr lang="en-US" altLang="zh-TW" sz="1200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3083EA17-2C3B-49D3-AF32-8C876A85A307}" type="slidenum">
              <a:rPr lang="en-US" altLang="zh-TW" sz="1200" smtClean="0"/>
              <a:pPr/>
              <a:t>47</a:t>
            </a:fld>
            <a:endParaRPr lang="en-US" altLang="zh-TW" sz="1200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EA4039A8-11C2-44C7-9C22-5D4578507A49}" type="slidenum">
              <a:rPr lang="en-US" altLang="zh-TW" sz="1200" smtClean="0"/>
              <a:pPr/>
              <a:t>34</a:t>
            </a:fld>
            <a:endParaRPr lang="en-US" altLang="zh-TW" sz="1200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12F9F0EF-50CF-4C56-B0DD-3254C1BDE897}" type="slidenum">
              <a:rPr lang="en-US" altLang="zh-TW" sz="1200" smtClean="0"/>
              <a:pPr/>
              <a:t>35</a:t>
            </a:fld>
            <a:endParaRPr lang="en-US" altLang="zh-TW" sz="1200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4EC17E7E-CEE4-40DD-9469-DD2A523F0AE3}" type="slidenum">
              <a:rPr lang="en-US" altLang="zh-TW" sz="1200" smtClean="0"/>
              <a:pPr/>
              <a:t>36</a:t>
            </a:fld>
            <a:endParaRPr lang="en-US" altLang="zh-TW" sz="1200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EC8E0112-F29B-4887-A26E-61B9BDD246E2}" type="slidenum">
              <a:rPr lang="en-US" altLang="zh-TW" sz="1200" smtClean="0"/>
              <a:pPr/>
              <a:t>37</a:t>
            </a:fld>
            <a:endParaRPr lang="en-US" altLang="zh-TW" sz="1200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E93DB248-ED82-4067-82A5-148246124013}" type="slidenum">
              <a:rPr lang="en-US" altLang="zh-TW" sz="1200" smtClean="0"/>
              <a:pPr/>
              <a:t>38</a:t>
            </a:fld>
            <a:endParaRPr lang="en-US" altLang="zh-TW" sz="1200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46C22BD2-1F05-42DA-B75F-A43AFB0F6938}" type="slidenum">
              <a:rPr lang="en-US" altLang="zh-TW" sz="1200" smtClean="0"/>
              <a:pPr/>
              <a:t>39</a:t>
            </a:fld>
            <a:endParaRPr lang="en-US" altLang="zh-TW" sz="1200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C7B7FCC0-E4E4-4B0C-A1E2-9E1CF6819445}" type="slidenum">
              <a:rPr lang="en-US" altLang="zh-TW" sz="1200" smtClean="0"/>
              <a:pPr/>
              <a:t>40</a:t>
            </a:fld>
            <a:endParaRPr lang="en-US" altLang="zh-TW" sz="1200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6052A6B0-4A03-41A4-B012-C8B076254094}" type="slidenum">
              <a:rPr lang="en-US" altLang="zh-TW" sz="1200" smtClean="0"/>
              <a:pPr/>
              <a:t>41</a:t>
            </a:fld>
            <a:endParaRPr lang="en-US" altLang="zh-TW" sz="1200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98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76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56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84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3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5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8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8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35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8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90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8AE8-9787-4580-813A-2F814F28F545}" type="datetimeFigureOut">
              <a:rPr lang="en-GB" smtClean="0"/>
              <a:t>15/10/2012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FEC3-2E14-4A99-8C97-C08A75544E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6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wellcome.ac.uk/indexplus/result.html?wi_credit_line:text=%22Dr+Andrea+H.+Brand%22&amp;$=sort=sort+sortexpr+image_sort&amp;*sform=wellcome-images&amp;_IXACTION_=query&amp;_IXFIRST_=1&amp;_IXSPFX_=templates/b&amp;_IXFPFX_=templates/t&amp;$+with+image_sort=.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542033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Synapse structure and remodelling</a:t>
            </a:r>
            <a:endParaRPr lang="en-GB" sz="5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97" y="2708920"/>
            <a:ext cx="4270406" cy="3021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5884259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(Credit </a:t>
            </a:r>
            <a:r>
              <a:rPr lang="en-GB" sz="1200" dirty="0" smtClean="0">
                <a:hlinkClick r:id="rId3"/>
              </a:rPr>
              <a:t>Dr Andrea H. Brand</a:t>
            </a:r>
            <a:r>
              <a:rPr lang="en-GB" sz="1200" dirty="0" smtClean="0"/>
              <a:t>, Wellcome Images)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234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Synaptogenesis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rapid </a:t>
            </a:r>
          </a:p>
          <a:p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numerous</a:t>
            </a:r>
          </a:p>
          <a:p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most during early postnatal period </a:t>
            </a:r>
          </a:p>
          <a:p>
            <a:endParaRPr lang="en-US" altLang="zh-TW" dirty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not hardwired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Initial contact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Axon growth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Guidance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Exploratory growth cone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Filapodia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http://www.ipmc.cnrs.fr/~duprat/neurophysiology/video.htm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8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Developing a synapse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Pre and post synaptic events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Local protein synthesis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Adhesion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Cytoskeleton remodelling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sz="2100" dirty="0" smtClean="0"/>
          </a:p>
          <a:p>
            <a:endParaRPr lang="en-GB" sz="21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match neurons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holds together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keep all components in the synaptic region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11" descr="Slid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22666"/>
            <a:ext cx="74295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2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Adhesion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In vitro and in vivo experiments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412776"/>
            <a:ext cx="7410450" cy="43815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6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Scaffold proteins at synapses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12776"/>
            <a:ext cx="8061512" cy="452596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4035" y="5949186"/>
            <a:ext cx="67406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Can link to the cytoskeleton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100s of proteins (diversity, robustness and flexibility)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2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Clinical relevance:  psychiatric disorders?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E.g. point mutation in Neuroligin-3 linked to autism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e.g. Neuroligin-2 null mice: inhibitory synapses dysfunction and they are more anxious </a:t>
            </a:r>
          </a:p>
          <a:p>
            <a:endParaRPr lang="en-US" altLang="zh-TW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1600" dirty="0" smtClean="0">
                <a:solidFill>
                  <a:srgbClr val="002060"/>
                </a:solidFill>
              </a:rPr>
              <a:t>(review: Neuroligins and neurexins link synaptic function to cognitive disease, Nature. 2008 Oct)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1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 descr="Slide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6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8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 descr="Slide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7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Some remaining synaptic adhesion questions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Times" pitchFamily="-106" charset="0"/>
              <a:buChar char="•"/>
            </a:pPr>
            <a:r>
              <a:rPr lang="en-US" altLang="zh-TW" dirty="0">
                <a:solidFill>
                  <a:srgbClr val="002060"/>
                </a:solidFill>
              </a:rPr>
              <a:t>N</a:t>
            </a:r>
            <a:r>
              <a:rPr lang="en-US" altLang="zh-TW" dirty="0" smtClean="0">
                <a:solidFill>
                  <a:srgbClr val="002060"/>
                </a:solidFill>
              </a:rPr>
              <a:t>eural activity regulate the cadherin/actin complex?</a:t>
            </a:r>
          </a:p>
          <a:p>
            <a:endParaRPr lang="en-US" altLang="zh-TW" dirty="0" smtClean="0">
              <a:solidFill>
                <a:srgbClr val="002060"/>
              </a:solidFill>
            </a:endParaRPr>
          </a:p>
          <a:p>
            <a:pPr>
              <a:buFont typeface="Times" pitchFamily="-106" charset="0"/>
              <a:buChar char="•"/>
            </a:pPr>
            <a:r>
              <a:rPr lang="en-US" altLang="zh-TW" dirty="0" smtClean="0">
                <a:solidFill>
                  <a:srgbClr val="002060"/>
                </a:solidFill>
              </a:rPr>
              <a:t>What is the role of the different adhesion proteins subtypes  (inc 20+ cadherin subtypes)?</a:t>
            </a:r>
          </a:p>
          <a:p>
            <a:endParaRPr lang="en-US" altLang="zh-TW" dirty="0" smtClean="0">
              <a:solidFill>
                <a:srgbClr val="002060"/>
              </a:solidFill>
            </a:endParaRPr>
          </a:p>
          <a:p>
            <a:pPr>
              <a:buFont typeface="Times" pitchFamily="-106" charset="0"/>
              <a:buChar char="•"/>
            </a:pPr>
            <a:r>
              <a:rPr lang="en-US" altLang="zh-TW" dirty="0" smtClean="0">
                <a:solidFill>
                  <a:srgbClr val="002060"/>
                </a:solidFill>
              </a:rPr>
              <a:t> Can/does adhesion regulate neuronal gene transcription?</a:t>
            </a:r>
            <a:endParaRPr lang="en-US" altLang="zh-TW" sz="36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3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General Learning objectives of this Lecture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To understand:</a:t>
            </a:r>
          </a:p>
          <a:p>
            <a:pPr marL="0" indent="0"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 a synapse - structure and function, diversity</a:t>
            </a:r>
          </a:p>
          <a:p>
            <a:pPr marL="0" indent="0"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 the process and mechanisms of synaptogenesis</a:t>
            </a:r>
          </a:p>
          <a:p>
            <a:pPr marL="0" indent="0"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 synapse maturation</a:t>
            </a:r>
          </a:p>
          <a:p>
            <a:pPr marL="0" indent="0"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 synapse plasticity and its importance to brain function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4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15 minute break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44202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86058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3200" dirty="0" smtClean="0">
                <a:solidFill>
                  <a:srgbClr val="7030A0"/>
                </a:solidFill>
              </a:rPr>
              <a:t>Relax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Meet </a:t>
            </a:r>
            <a:r>
              <a:rPr lang="en-GB" sz="3200" smtClean="0">
                <a:solidFill>
                  <a:srgbClr val="7030A0"/>
                </a:solidFill>
              </a:rPr>
              <a:t>your neighbours</a:t>
            </a:r>
            <a:endParaRPr lang="en-GB" sz="3200" dirty="0" smtClean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Review your notes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Ask questions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Synapse maturation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Pre synapses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Post synapse inc NT receptors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Electrical activity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Extrinsic factors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7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5" descr="Slide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94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9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 descr="Slide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9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1" descr="Slide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 descr="Slide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9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Synapse modulation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b="1" dirty="0" smtClean="0">
                <a:solidFill>
                  <a:srgbClr val="002060"/>
                </a:solidFill>
              </a:rPr>
              <a:t>morphological changes</a:t>
            </a:r>
            <a:r>
              <a:rPr lang="en-US" altLang="zh-TW" dirty="0" smtClean="0">
                <a:solidFill>
                  <a:srgbClr val="002060"/>
                </a:solidFill>
              </a:rPr>
              <a:t> inc. adhesive and ECM </a:t>
            </a:r>
          </a:p>
          <a:p>
            <a:pPr>
              <a:lnSpc>
                <a:spcPct val="90000"/>
              </a:lnSpc>
            </a:pPr>
            <a:endParaRPr lang="en-US" altLang="zh-TW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b="1" dirty="0" smtClean="0">
                <a:solidFill>
                  <a:srgbClr val="002060"/>
                </a:solidFill>
              </a:rPr>
              <a:t>extrinsic factors</a:t>
            </a:r>
            <a:r>
              <a:rPr lang="en-US" altLang="zh-TW" dirty="0" smtClean="0">
                <a:solidFill>
                  <a:srgbClr val="002060"/>
                </a:solidFill>
              </a:rPr>
              <a:t>, from glia and neurons: neurotrophins, Wnts etc</a:t>
            </a:r>
          </a:p>
          <a:p>
            <a:pPr>
              <a:lnSpc>
                <a:spcPct val="90000"/>
              </a:lnSpc>
              <a:buFont typeface="Times" pitchFamily="-106" charset="0"/>
              <a:buChar char="•"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Times" pitchFamily="-106" charset="0"/>
              <a:buChar char="•"/>
            </a:pPr>
            <a:r>
              <a:rPr lang="en-US" altLang="zh-TW" b="1" dirty="0" smtClean="0">
                <a:solidFill>
                  <a:srgbClr val="002060"/>
                </a:solidFill>
              </a:rPr>
              <a:t>activity-induced changes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Can involve</a:t>
            </a:r>
            <a:r>
              <a:rPr lang="en-US" altLang="zh-TW" b="1" dirty="0" smtClean="0">
                <a:solidFill>
                  <a:srgbClr val="002060"/>
                </a:solidFill>
              </a:rPr>
              <a:t> local protein synthesis</a:t>
            </a:r>
            <a:r>
              <a:rPr lang="en-US" altLang="zh-TW" dirty="0" smtClean="0">
                <a:solidFill>
                  <a:srgbClr val="002060"/>
                </a:solidFill>
              </a:rPr>
              <a:t> (e.g. LTP in Hippocampus: polyribosomes shift from shaft to spines in dendrite &amp; PKMzeta mRNA)</a:t>
            </a:r>
          </a:p>
          <a:p>
            <a:pPr>
              <a:lnSpc>
                <a:spcPct val="90000"/>
              </a:lnSpc>
              <a:buFont typeface="Times" pitchFamily="-106" charset="0"/>
              <a:buChar char="•"/>
            </a:pPr>
            <a:endParaRPr lang="en-US" altLang="zh-TW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94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9" descr="Slide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71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3" descr="Slide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30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How do spines develop on the postsynaptic neuron?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??</a:t>
            </a: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spine can develop before synapse </a:t>
            </a:r>
            <a:r>
              <a:rPr lang="en-US" altLang="zh-TW" sz="1600" dirty="0" smtClean="0">
                <a:solidFill>
                  <a:srgbClr val="002060"/>
                </a:solidFill>
              </a:rPr>
              <a:t>(adult mouse cortex, Knott et al., 2006)</a:t>
            </a: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Pre and post synaptic dep and independent</a:t>
            </a:r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rgbClr val="002060"/>
                </a:solidFill>
              </a:rPr>
              <a:t>size of spine head correlates with synaptic strength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pitchFamily="-106" charset="0"/>
              <a:buChar char="•"/>
            </a:pPr>
            <a:r>
              <a:rPr lang="en-US" altLang="zh-TW" dirty="0" smtClean="0">
                <a:solidFill>
                  <a:srgbClr val="002060"/>
                </a:solidFill>
              </a:rPr>
              <a:t>local Ca2+ signalling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4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Synapse structure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687002" cy="2913187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74" y="1916832"/>
            <a:ext cx="3644279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516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rgbClr val="7030A0"/>
                </a:solidFill>
              </a:rPr>
              <a:t>Dendritic spines are very dynamic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79288" cy="3201219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4448" y="4509120"/>
            <a:ext cx="9172896" cy="294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002060"/>
                </a:solidFill>
              </a:rPr>
              <a:t>presynaptic cell does not move</a:t>
            </a:r>
          </a:p>
          <a:p>
            <a:pPr>
              <a:lnSpc>
                <a:spcPct val="90000"/>
              </a:lnSpc>
            </a:pPr>
            <a:endParaRPr lang="en-US" altLang="zh-TW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002060"/>
                </a:solidFill>
              </a:rPr>
              <a:t>move even when a synapse has matured: why? 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002060"/>
                </a:solidFill>
              </a:rPr>
              <a:t>To regulate synaptic function? Regulate local Ca</a:t>
            </a:r>
            <a:r>
              <a:rPr lang="en-US" altLang="zh-TW" sz="2400" baseline="30000" dirty="0" smtClean="0">
                <a:solidFill>
                  <a:srgbClr val="002060"/>
                </a:solidFill>
              </a:rPr>
              <a:t>2+</a:t>
            </a:r>
            <a:r>
              <a:rPr lang="en-US" altLang="zh-TW" sz="2400" dirty="0" smtClean="0">
                <a:solidFill>
                  <a:srgbClr val="002060"/>
                </a:solidFill>
              </a:rPr>
              <a:t> signalling?</a:t>
            </a:r>
          </a:p>
          <a:p>
            <a:pPr>
              <a:lnSpc>
                <a:spcPct val="90000"/>
              </a:lnSpc>
            </a:pPr>
            <a:endParaRPr lang="en-US" altLang="zh-TW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002060"/>
                </a:solidFill>
              </a:rPr>
              <a:t>actin-based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002060"/>
                </a:solidFill>
              </a:rPr>
              <a:t>could regulate actin-bound molecules e.g. CaMKII (poss. involved in LTP)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5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Regulating spine morphology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Synaptic activity NTs etc.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PSD proteins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Adhesion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Cytoskeleton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Glial wrappings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66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N Cadherin can promote spine stability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3567113"/>
            <a:ext cx="454342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316538" y="6456363"/>
            <a:ext cx="3638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400" dirty="0"/>
              <a:t>(Comment by Arikkath, J Cell Biology 2010)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50825" y="1341438"/>
            <a:ext cx="6194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dirty="0">
                <a:solidFill>
                  <a:srgbClr val="002060"/>
                </a:solidFill>
              </a:rPr>
              <a:t>Mendez et al., J. Cell Biology 2010 </a:t>
            </a:r>
          </a:p>
          <a:p>
            <a:r>
              <a:rPr lang="en-GB" dirty="0">
                <a:solidFill>
                  <a:srgbClr val="002060"/>
                </a:solidFill>
              </a:rPr>
              <a:t>Expt: Biolistics in hippocampal slice cultures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60625"/>
            <a:ext cx="3990975" cy="269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261938" y="5191125"/>
            <a:ext cx="38750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400" dirty="0"/>
              <a:t>(390 mutant N-Cad lacks extracellular domain)</a:t>
            </a:r>
          </a:p>
        </p:txBody>
      </p:sp>
    </p:spTree>
    <p:extLst>
      <p:ext uri="{BB962C8B-B14F-4D97-AF65-F5344CB8AC3E}">
        <p14:creationId xmlns:p14="http://schemas.microsoft.com/office/powerpoint/2010/main" val="745872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6868" name="Picture 9" descr="Slide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59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8916" name="Picture 7" descr="Slide0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842962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1058057" y="6143625"/>
            <a:ext cx="7027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GB" sz="1200" dirty="0" smtClean="0">
                <a:solidFill>
                  <a:srgbClr val="002060"/>
                </a:solidFill>
              </a:rPr>
              <a:t>(Review:The </a:t>
            </a:r>
            <a:r>
              <a:rPr lang="en-GB" sz="1200" dirty="0">
                <a:solidFill>
                  <a:srgbClr val="002060"/>
                </a:solidFill>
              </a:rPr>
              <a:t>mystery and magic of glia: a perspective on their roles in health and disease. Barres BA.</a:t>
            </a:r>
          </a:p>
          <a:p>
            <a:r>
              <a:rPr lang="en-GB" sz="1200" dirty="0">
                <a:solidFill>
                  <a:srgbClr val="002060"/>
                </a:solidFill>
              </a:rPr>
              <a:t>Neuron. </a:t>
            </a:r>
            <a:r>
              <a:rPr lang="en-GB" sz="1200" dirty="0" smtClean="0">
                <a:solidFill>
                  <a:srgbClr val="002060"/>
                </a:solidFill>
              </a:rPr>
              <a:t>2008)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Slide0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092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9940" name="Picture 9" descr="Slide0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b="1" dirty="0" smtClean="0">
                <a:solidFill>
                  <a:srgbClr val="7030A0"/>
                </a:solidFill>
              </a:rPr>
              <a:t>Activity regulated modulation of synaptic strength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002060"/>
                </a:solidFill>
              </a:rPr>
              <a:t>Change synapse strength in response to afferent activity: LTP and LTD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62000" y="35814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800" dirty="0"/>
              <a:t> </a:t>
            </a:r>
            <a:r>
              <a:rPr lang="en-US" altLang="zh-TW" sz="2800" dirty="0">
                <a:solidFill>
                  <a:srgbClr val="002060"/>
                </a:solidFill>
              </a:rPr>
              <a:t>‘silent’ synapses are reawakened or culled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800" dirty="0">
                <a:solidFill>
                  <a:srgbClr val="002060"/>
                </a:solidFill>
              </a:rPr>
              <a:t>  others can be silenced (LTD = ‘forgetting’?)</a:t>
            </a:r>
          </a:p>
        </p:txBody>
      </p:sp>
    </p:spTree>
    <p:extLst>
      <p:ext uri="{BB962C8B-B14F-4D97-AF65-F5344CB8AC3E}">
        <p14:creationId xmlns:p14="http://schemas.microsoft.com/office/powerpoint/2010/main" val="1667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198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41988" name="Picture 18" descr="Slide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43011" name="Picture 11" descr="Slide0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Why study synapses?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8" descr="Slide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795" y="1772816"/>
            <a:ext cx="5726410" cy="429480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140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7030A0"/>
                </a:solidFill>
              </a:rPr>
              <a:t>LTD: the basis of forgetting?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LTD = Long-term depression</a:t>
            </a:r>
          </a:p>
          <a:p>
            <a:r>
              <a:rPr lang="en-US" altLang="zh-TW" dirty="0" smtClean="0">
                <a:solidFill>
                  <a:srgbClr val="002060"/>
                </a:solidFill>
              </a:rPr>
              <a:t>weakening of a synapse for hours-days</a:t>
            </a:r>
          </a:p>
          <a:p>
            <a:r>
              <a:rPr lang="en-US" altLang="zh-TW" dirty="0" smtClean="0">
                <a:solidFill>
                  <a:srgbClr val="002060"/>
                </a:solidFill>
              </a:rPr>
              <a:t>studied in the cerebellum and hippocampus</a:t>
            </a:r>
          </a:p>
          <a:p>
            <a:r>
              <a:rPr lang="en-US" altLang="zh-TW" dirty="0" smtClean="0">
                <a:solidFill>
                  <a:srgbClr val="002060"/>
                </a:solidFill>
              </a:rPr>
              <a:t>probably based on a reduction in NT receptors on postsynaptic neuron</a:t>
            </a:r>
          </a:p>
          <a:p>
            <a:pPr eaLnBrk="1" hangingPunct="1"/>
            <a:endParaRPr lang="en-US" altLang="zh-TW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45060" name="Picture 9" descr="Slide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29528" y="304800"/>
            <a:ext cx="5884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Refining neural circuits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85750" y="1320800"/>
            <a:ext cx="723787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zh-TW" dirty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Complement </a:t>
            </a:r>
            <a:r>
              <a:rPr lang="en-US" altLang="zh-TW" dirty="0">
                <a:solidFill>
                  <a:srgbClr val="002060"/>
                </a:solidFill>
              </a:rPr>
              <a:t>tags </a:t>
            </a:r>
          </a:p>
          <a:p>
            <a:r>
              <a:rPr lang="en-US" altLang="zh-TW" dirty="0">
                <a:solidFill>
                  <a:srgbClr val="002060"/>
                </a:solidFill>
              </a:rPr>
              <a:t>unwanted synapses in mice</a:t>
            </a:r>
          </a:p>
          <a:p>
            <a:r>
              <a:rPr lang="en-US" altLang="zh-TW" sz="1600" dirty="0">
                <a:solidFill>
                  <a:srgbClr val="002060"/>
                </a:solidFill>
              </a:rPr>
              <a:t>(Stevens et al., Cell 2007</a:t>
            </a:r>
            <a:r>
              <a:rPr lang="en-US" altLang="zh-TW" sz="1600" dirty="0" smtClean="0">
                <a:solidFill>
                  <a:srgbClr val="002060"/>
                </a:solidFill>
              </a:rPr>
              <a:t>)</a:t>
            </a:r>
          </a:p>
          <a:p>
            <a:endParaRPr lang="en-US" altLang="zh-TW" sz="1600" dirty="0">
              <a:solidFill>
                <a:srgbClr val="002060"/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Drosophila: caspase activity after dendrites severed</a:t>
            </a:r>
          </a:p>
          <a:p>
            <a:r>
              <a:rPr lang="en-US" altLang="zh-TW" dirty="0" smtClean="0">
                <a:solidFill>
                  <a:srgbClr val="002060"/>
                </a:solidFill>
              </a:rPr>
              <a:t>= ‘pruning’, marks dendrites for phagocytosis</a:t>
            </a:r>
          </a:p>
          <a:p>
            <a:r>
              <a:rPr lang="en-US" altLang="zh-TW" sz="1200" dirty="0" smtClean="0">
                <a:solidFill>
                  <a:srgbClr val="002060"/>
                </a:solidFill>
              </a:rPr>
              <a:t>(Williams et al., Nature Neuroscience, Oct 2006)</a:t>
            </a:r>
          </a:p>
          <a:p>
            <a:endParaRPr lang="en-US" altLang="zh-TW" dirty="0" smtClean="0">
              <a:solidFill>
                <a:srgbClr val="002060"/>
              </a:solidFill>
            </a:endParaRPr>
          </a:p>
          <a:p>
            <a:endParaRPr lang="en-US" altLang="zh-TW" sz="1600" dirty="0">
              <a:solidFill>
                <a:srgbClr val="002060"/>
              </a:solidFill>
            </a:endParaRPr>
          </a:p>
          <a:p>
            <a:endParaRPr lang="en-US" altLang="zh-TW" sz="1600" dirty="0">
              <a:solidFill>
                <a:srgbClr val="002060"/>
              </a:solidFill>
            </a:endParaRPr>
          </a:p>
          <a:p>
            <a:r>
              <a:rPr lang="en-US" altLang="zh-TW" dirty="0">
                <a:solidFill>
                  <a:srgbClr val="002060"/>
                </a:solidFill>
              </a:rPr>
              <a:t>Is mechanism similar </a:t>
            </a:r>
          </a:p>
          <a:p>
            <a:r>
              <a:rPr lang="en-US" altLang="zh-TW" dirty="0">
                <a:solidFill>
                  <a:srgbClr val="002060"/>
                </a:solidFill>
              </a:rPr>
              <a:t>in humans?</a:t>
            </a:r>
          </a:p>
          <a:p>
            <a:endParaRPr lang="en-US" altLang="zh-TW" sz="1600" dirty="0">
              <a:solidFill>
                <a:srgbClr val="002060"/>
              </a:solidFill>
            </a:endParaRPr>
          </a:p>
          <a:p>
            <a:endParaRPr lang="en-US" altLang="zh-TW" sz="1600" dirty="0">
              <a:solidFill>
                <a:srgbClr val="00206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57" y="3857866"/>
            <a:ext cx="4196977" cy="284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1403648" y="6407149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/>
              <a:t>(</a:t>
            </a:r>
            <a:r>
              <a:rPr lang="en-GB" sz="1400" dirty="0">
                <a:solidFill>
                  <a:srgbClr val="002060"/>
                </a:solidFill>
              </a:rPr>
              <a:t>Fourgeaud &amp; Boulanger LM, Cell 2007)</a:t>
            </a:r>
          </a:p>
        </p:txBody>
      </p:sp>
    </p:spTree>
    <p:extLst>
      <p:ext uri="{BB962C8B-B14F-4D97-AF65-F5344CB8AC3E}">
        <p14:creationId xmlns:p14="http://schemas.microsoft.com/office/powerpoint/2010/main" val="677893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Slide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91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rgbClr val="7030A0"/>
                </a:solidFill>
              </a:rPr>
              <a:t>Synapses can stabilise axon branches</a:t>
            </a:r>
            <a:endParaRPr lang="en-US" altLang="zh-TW" b="1" dirty="0" smtClean="0">
              <a:solidFill>
                <a:srgbClr val="7030A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7772400" cy="561662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zh-TW" sz="2000" dirty="0" smtClean="0">
                <a:solidFill>
                  <a:srgbClr val="002060"/>
                </a:solidFill>
              </a:rPr>
              <a:t>Meyer and Smith, J. Neurosci. 2006: Filmed Zebrafish retinal ganglion cells in situ </a:t>
            </a:r>
          </a:p>
          <a:p>
            <a:pPr marL="0" indent="0" eaLnBrk="1" hangingPunct="1">
              <a:buNone/>
            </a:pPr>
            <a:r>
              <a:rPr lang="en-US" altLang="zh-TW" sz="2000" dirty="0" smtClean="0">
                <a:solidFill>
                  <a:srgbClr val="002060"/>
                </a:solidFill>
              </a:rPr>
              <a:t>red = axons green =presynaptic vesicles</a:t>
            </a:r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/>
          </a:p>
          <a:p>
            <a:pPr eaLnBrk="1" hangingPunct="1"/>
            <a:r>
              <a:rPr lang="en-US" altLang="zh-TW" sz="2000" dirty="0" smtClean="0">
                <a:solidFill>
                  <a:srgbClr val="002060"/>
                </a:solidFill>
              </a:rPr>
              <a:t>very dynamic turnover of axons and vesicles</a:t>
            </a:r>
          </a:p>
          <a:p>
            <a:pPr eaLnBrk="1" hangingPunct="1"/>
            <a:r>
              <a:rPr lang="en-US" altLang="zh-TW" sz="2000" dirty="0" smtClean="0">
                <a:solidFill>
                  <a:srgbClr val="002060"/>
                </a:solidFill>
              </a:rPr>
              <a:t>synapse at site of new branches</a:t>
            </a:r>
          </a:p>
          <a:p>
            <a:pPr eaLnBrk="1" hangingPunct="1"/>
            <a:r>
              <a:rPr lang="en-US" altLang="zh-TW" sz="2000" dirty="0" smtClean="0">
                <a:solidFill>
                  <a:srgbClr val="002060"/>
                </a:solidFill>
              </a:rPr>
              <a:t>stable branches had synapses</a:t>
            </a:r>
          </a:p>
          <a:p>
            <a:pPr eaLnBrk="1" hangingPunct="1"/>
            <a:r>
              <a:rPr lang="en-US" altLang="zh-TW" sz="2000" dirty="0" smtClean="0">
                <a:solidFill>
                  <a:srgbClr val="002060"/>
                </a:solidFill>
              </a:rPr>
              <a:t>branches did not retract beyond a synapse</a:t>
            </a:r>
          </a:p>
          <a:p>
            <a:pPr eaLnBrk="1" hangingPunct="1"/>
            <a:endParaRPr lang="en-US" altLang="zh-TW" sz="14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zh-TW" dirty="0" smtClean="0"/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420888"/>
            <a:ext cx="7623175" cy="237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22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915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49156" name="Picture 9" descr="Slide0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51204" name="Picture 7" descr="Slide0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b="1" dirty="0" smtClean="0">
                <a:solidFill>
                  <a:srgbClr val="7030A0"/>
                </a:solidFill>
              </a:rPr>
              <a:t>Next steps</a:t>
            </a:r>
            <a:endParaRPr lang="zh-TW" altLang="zh-TW" b="1" dirty="0" smtClean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18411"/>
            <a:ext cx="4140704" cy="3354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4170040" cy="33151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85184"/>
            <a:ext cx="1991148" cy="15680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52120" y="6277663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‘</a:t>
            </a:r>
            <a:r>
              <a:rPr lang="en-GB" dirty="0" err="1" smtClean="0"/>
              <a:t>connectome</a:t>
            </a:r>
            <a:r>
              <a:rPr lang="en-GB" dirty="0" smtClean="0"/>
              <a:t>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4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Learning outcomes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GB" altLang="zh-TW" dirty="0"/>
              <a:t>Define a synapse and its functions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TW" dirty="0" smtClean="0"/>
              <a:t>Describe </a:t>
            </a:r>
            <a:r>
              <a:rPr lang="en-GB" altLang="zh-TW" dirty="0"/>
              <a:t>the </a:t>
            </a:r>
            <a:r>
              <a:rPr lang="en-GB" altLang="zh-TW" dirty="0" smtClean="0"/>
              <a:t>structure of a typical </a:t>
            </a:r>
            <a:r>
              <a:rPr lang="en-GB" altLang="zh-TW" dirty="0"/>
              <a:t>chemical synapse in the CNS </a:t>
            </a:r>
            <a:endParaRPr lang="en-GB" altLang="zh-TW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zh-TW" dirty="0" smtClean="0"/>
              <a:t>Describe </a:t>
            </a:r>
            <a:r>
              <a:rPr lang="en-GB" altLang="zh-TW" dirty="0"/>
              <a:t>the events that occur in the pre- and postsynaptic regions when an action potential reaches the presynaptic </a:t>
            </a:r>
            <a:r>
              <a:rPr lang="en-GB" altLang="zh-TW" dirty="0" smtClean="0"/>
              <a:t>terminal</a:t>
            </a:r>
            <a:endParaRPr lang="en-GB" altLang="zh-TW" dirty="0"/>
          </a:p>
          <a:p>
            <a:pPr marL="0" indent="0">
              <a:lnSpc>
                <a:spcPct val="90000"/>
              </a:lnSpc>
              <a:buNone/>
            </a:pPr>
            <a:r>
              <a:rPr lang="en-GB" altLang="zh-TW" dirty="0"/>
              <a:t>Describe the role of adhesion in synapse formation and modulation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TW" dirty="0"/>
              <a:t>Describe the role of glia during synapse formation and functioning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zh-TW" dirty="0"/>
              <a:t>Appreciate the plasticity of the synaptic structure, the importance of this to learning and memory and its possible clinical </a:t>
            </a:r>
            <a:r>
              <a:rPr lang="en-GB" altLang="zh-TW" dirty="0" smtClean="0"/>
              <a:t>relevance</a:t>
            </a:r>
            <a:endParaRPr lang="en-US" altLang="zh-TW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31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Complex!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Human brain has about 84 billion neurons, 1000-10,000 synapses per neuron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6" descr="Slide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26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9" descr="Slide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4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3" descr="Slide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8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9" descr="Slide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3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754</Words>
  <Application>Microsoft Office PowerPoint</Application>
  <PresentationFormat>On-screen Show (4:3)</PresentationFormat>
  <Paragraphs>181</Paragraphs>
  <Slides>48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Synapse structure and remodelling</vt:lpstr>
      <vt:lpstr>General Learning objectives of this Lecture</vt:lpstr>
      <vt:lpstr>Synapse structure</vt:lpstr>
      <vt:lpstr>Why study synapses?</vt:lpstr>
      <vt:lpstr>Complex!</vt:lpstr>
      <vt:lpstr>PowerPoint Presentation</vt:lpstr>
      <vt:lpstr>PowerPoint Presentation</vt:lpstr>
      <vt:lpstr>PowerPoint Presentation</vt:lpstr>
      <vt:lpstr>PowerPoint Presentation</vt:lpstr>
      <vt:lpstr>Synaptogenesis</vt:lpstr>
      <vt:lpstr>Initial contact</vt:lpstr>
      <vt:lpstr>Developing a synapse</vt:lpstr>
      <vt:lpstr>PowerPoint Presentation</vt:lpstr>
      <vt:lpstr>Adhesion</vt:lpstr>
      <vt:lpstr>Scaffold proteins at synapses</vt:lpstr>
      <vt:lpstr>Clinical relevance:  psychiatric disorders?</vt:lpstr>
      <vt:lpstr>PowerPoint Presentation</vt:lpstr>
      <vt:lpstr>PowerPoint Presentation</vt:lpstr>
      <vt:lpstr>Some remaining synaptic adhesion questions </vt:lpstr>
      <vt:lpstr>15 minute break</vt:lpstr>
      <vt:lpstr>Synapse maturation</vt:lpstr>
      <vt:lpstr>PowerPoint Presentation</vt:lpstr>
      <vt:lpstr>PowerPoint Presentation</vt:lpstr>
      <vt:lpstr>PowerPoint Presentation</vt:lpstr>
      <vt:lpstr>PowerPoint Presentation</vt:lpstr>
      <vt:lpstr>Synapse modulation</vt:lpstr>
      <vt:lpstr>PowerPoint Presentation</vt:lpstr>
      <vt:lpstr>PowerPoint Presentation</vt:lpstr>
      <vt:lpstr>How do spines develop on the postsynaptic neuron?</vt:lpstr>
      <vt:lpstr>Dendritic spines are very dynamic</vt:lpstr>
      <vt:lpstr>Regulating spine morphology</vt:lpstr>
      <vt:lpstr>N Cadherin can promote spine stability</vt:lpstr>
      <vt:lpstr>PowerPoint Presentation</vt:lpstr>
      <vt:lpstr>PowerPoint Presentation</vt:lpstr>
      <vt:lpstr>PowerPoint Presentation</vt:lpstr>
      <vt:lpstr>PowerPoint Presentation</vt:lpstr>
      <vt:lpstr>Activity regulated modulation of synaptic strength</vt:lpstr>
      <vt:lpstr>PowerPoint Presentation</vt:lpstr>
      <vt:lpstr>PowerPoint Presentation</vt:lpstr>
      <vt:lpstr>LTD: the basis of forgetting?</vt:lpstr>
      <vt:lpstr>PowerPoint Presentation</vt:lpstr>
      <vt:lpstr>PowerPoint Presentation</vt:lpstr>
      <vt:lpstr>PowerPoint Presentation</vt:lpstr>
      <vt:lpstr>Synapses can stabilise axon branches</vt:lpstr>
      <vt:lpstr>PowerPoint Presentation</vt:lpstr>
      <vt:lpstr>PowerPoint Presentation</vt:lpstr>
      <vt:lpstr>Next steps</vt:lpstr>
      <vt:lpstr>Learning outcomes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Synapse structure and remodelling</dc:title>
  <dc:creator>Anita</dc:creator>
  <cp:lastModifiedBy>Shiel, Nuala</cp:lastModifiedBy>
  <cp:revision>33</cp:revision>
  <dcterms:created xsi:type="dcterms:W3CDTF">2011-11-06T12:38:54Z</dcterms:created>
  <dcterms:modified xsi:type="dcterms:W3CDTF">2012-10-15T13:15:26Z</dcterms:modified>
</cp:coreProperties>
</file>