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0" r:id="rId10"/>
    <p:sldId id="292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1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4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0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2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9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9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6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87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10A7-071E-4A7B-B017-86D8031DB0A8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DDD7-29DE-444F-AAC3-078139095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Sadelain%20M%22%5bAuthor%5d" TargetMode="External"/><Relationship Id="rId13" Type="http://schemas.openxmlformats.org/officeDocument/2006/relationships/hyperlink" Target="http://www.ncbi.nlm.nih.gov/pubmed?term=%22Deleidi%20M%22%5bAuthor%5d" TargetMode="External"/><Relationship Id="rId18" Type="http://schemas.openxmlformats.org/officeDocument/2006/relationships/hyperlink" Target="http://www.ncbi.nlm.nih.gov/pubmed?term=%22Levy%20A%22%5bAuthor%5d" TargetMode="External"/><Relationship Id="rId3" Type="http://schemas.openxmlformats.org/officeDocument/2006/relationships/hyperlink" Target="http://www.ncbi.nlm.nih.gov/pubmed/19252484" TargetMode="External"/><Relationship Id="rId21" Type="http://schemas.openxmlformats.org/officeDocument/2006/relationships/hyperlink" Target="http://www.ncbi.nlm.nih.gov/pubmed?term=%22Isacson%20O%22%5bAuthor%5d" TargetMode="External"/><Relationship Id="rId7" Type="http://schemas.openxmlformats.org/officeDocument/2006/relationships/hyperlink" Target="http://www.ncbi.nlm.nih.gov/pubmed?term=%22Tomishima%20M%22%5bAuthor%5d" TargetMode="External"/><Relationship Id="rId12" Type="http://schemas.openxmlformats.org/officeDocument/2006/relationships/hyperlink" Target="http://www.ncbi.nlm.nih.gov/pubmed?term=%22Hargus%20G%22%5bAuthor%5d" TargetMode="External"/><Relationship Id="rId17" Type="http://schemas.openxmlformats.org/officeDocument/2006/relationships/hyperlink" Target="http://www.ncbi.nlm.nih.gov/pubmed?term=%22Lee%20K%22%5bAuthor%5d" TargetMode="External"/><Relationship Id="rId2" Type="http://schemas.openxmlformats.org/officeDocument/2006/relationships/hyperlink" Target="http://www.ncbi.nlm.nih.gov/pubmed" TargetMode="External"/><Relationship Id="rId16" Type="http://schemas.openxmlformats.org/officeDocument/2006/relationships/hyperlink" Target="http://www.ncbi.nlm.nih.gov/pubmed?term=%22Marlow%20E%22%5bAuthor%5d" TargetMode="External"/><Relationship Id="rId20" Type="http://schemas.openxmlformats.org/officeDocument/2006/relationships/hyperlink" Target="http://www.ncbi.nlm.nih.gov/pubmed?term=%22Yow%20A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Papapetrou%20EP%22%5bAuthor%5d" TargetMode="External"/><Relationship Id="rId11" Type="http://schemas.openxmlformats.org/officeDocument/2006/relationships/hyperlink" Target="http://www.ncbi.nlm.nih.gov/pubmed?term=%22Cooper%20O%22%5bAuthor%5d" TargetMode="External"/><Relationship Id="rId5" Type="http://schemas.openxmlformats.org/officeDocument/2006/relationships/hyperlink" Target="http://www.ncbi.nlm.nih.gov/pubmed?term=%22Fasano%20CA%22%5bAuthor%5d" TargetMode="External"/><Relationship Id="rId15" Type="http://schemas.openxmlformats.org/officeDocument/2006/relationships/hyperlink" Target="http://www.ncbi.nlm.nih.gov/pubmed?term=%22Osborn%20T%22%5bAuthor%5d" TargetMode="External"/><Relationship Id="rId10" Type="http://schemas.openxmlformats.org/officeDocument/2006/relationships/hyperlink" Target="http://www.ncbi.nlm.nih.gov/pubmed/20603216" TargetMode="External"/><Relationship Id="rId19" Type="http://schemas.openxmlformats.org/officeDocument/2006/relationships/hyperlink" Target="http://www.ncbi.nlm.nih.gov/pubmed?term=%22Perez-Torres%20E%22%5bAuthor%5d" TargetMode="External"/><Relationship Id="rId4" Type="http://schemas.openxmlformats.org/officeDocument/2006/relationships/hyperlink" Target="http://www.ncbi.nlm.nih.gov/pubmed?term=%22Chambers%20SM%22%5bAuthor%5d" TargetMode="External"/><Relationship Id="rId9" Type="http://schemas.openxmlformats.org/officeDocument/2006/relationships/hyperlink" Target="http://www.ncbi.nlm.nih.gov/pubmed?term=%22Studer%20L%22%5bAuthor%5d" TargetMode="External"/><Relationship Id="rId14" Type="http://schemas.openxmlformats.org/officeDocument/2006/relationships/hyperlink" Target="http://www.ncbi.nlm.nih.gov/pubmed?term=%22Blak%20A%22%5bAuthor%5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Gerhardt%20G%22%5bAuthor%5d" TargetMode="External"/><Relationship Id="rId13" Type="http://schemas.openxmlformats.org/officeDocument/2006/relationships/hyperlink" Target="http://www.ncbi.nlm.nih.gov/pubmed/11588183" TargetMode="External"/><Relationship Id="rId18" Type="http://schemas.openxmlformats.org/officeDocument/2006/relationships/hyperlink" Target="http://www.ncbi.nlm.nih.gov/pubmed/16324109" TargetMode="External"/><Relationship Id="rId3" Type="http://schemas.openxmlformats.org/officeDocument/2006/relationships/hyperlink" Target="http://www.ncbi.nlm.nih.gov/pubmed/10777782" TargetMode="External"/><Relationship Id="rId21" Type="http://schemas.openxmlformats.org/officeDocument/2006/relationships/hyperlink" Target="http://www.ncbi.nlm.nih.gov/pubmed?term=%22Lundberg%20C%22%5bAuthor%5d" TargetMode="External"/><Relationship Id="rId7" Type="http://schemas.openxmlformats.org/officeDocument/2006/relationships/hyperlink" Target="http://www.ncbi.nlm.nih.gov/pubmed?term=%22Sanders%20L%22%5bAuthor%5d" TargetMode="External"/><Relationship Id="rId12" Type="http://schemas.openxmlformats.org/officeDocument/2006/relationships/hyperlink" Target="http://www.ncbi.nlm.nih.gov/pubmed?term=%22Hoffer%20B%22%5bAuthor%5d" TargetMode="External"/><Relationship Id="rId17" Type="http://schemas.openxmlformats.org/officeDocument/2006/relationships/hyperlink" Target="http://www.ncbi.nlm.nih.gov/pubmed?term=%22Arenas%20E%22%5bAuthor%5d" TargetMode="External"/><Relationship Id="rId2" Type="http://schemas.openxmlformats.org/officeDocument/2006/relationships/hyperlink" Target="http://www.ncbi.nlm.nih.gov/pubmed" TargetMode="External"/><Relationship Id="rId16" Type="http://schemas.openxmlformats.org/officeDocument/2006/relationships/hyperlink" Target="http://www.ncbi.nlm.nih.gov/pubmed?term=%22Snyder%20EY%22%5bAuthor%5d" TargetMode="External"/><Relationship Id="rId20" Type="http://schemas.openxmlformats.org/officeDocument/2006/relationships/hyperlink" Target="http://www.ncbi.nlm.nih.gov/pubmed?term=%22Georgievska%20B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Albeck%20D%22%5bAuthor%5d" TargetMode="External"/><Relationship Id="rId11" Type="http://schemas.openxmlformats.org/officeDocument/2006/relationships/hyperlink" Target="http://www.ncbi.nlm.nih.gov/pubmed?term=%22Westphal%20H%22%5bAuthor%5d" TargetMode="External"/><Relationship Id="rId5" Type="http://schemas.openxmlformats.org/officeDocument/2006/relationships/hyperlink" Target="http://www.ncbi.nlm.nih.gov/pubmed?term=%22Reyland%20M%22%5bAuthor%5d" TargetMode="External"/><Relationship Id="rId15" Type="http://schemas.openxmlformats.org/officeDocument/2006/relationships/hyperlink" Target="http://www.ncbi.nlm.nih.gov/pubmed?term=%22Canals%20JM%22%5bAuthor%5d" TargetMode="External"/><Relationship Id="rId10" Type="http://schemas.openxmlformats.org/officeDocument/2006/relationships/hyperlink" Target="http://www.ncbi.nlm.nih.gov/pubmed?term=%22Shen%20L%22%5bAuthor%5d" TargetMode="External"/><Relationship Id="rId19" Type="http://schemas.openxmlformats.org/officeDocument/2006/relationships/hyperlink" Target="http://www.ncbi.nlm.nih.gov/pubmed?term=%22Ericson%20C%22%5bAuthor%5d" TargetMode="External"/><Relationship Id="rId4" Type="http://schemas.openxmlformats.org/officeDocument/2006/relationships/hyperlink" Target="http://www.ncbi.nlm.nih.gov/pubmed?term=%22Granholm%20AC%22%5bAuthor%5d" TargetMode="External"/><Relationship Id="rId9" Type="http://schemas.openxmlformats.org/officeDocument/2006/relationships/hyperlink" Target="http://www.ncbi.nlm.nih.gov/pubmed?term=%22Hoernig%20G%22%5bAuthor%5d" TargetMode="External"/><Relationship Id="rId14" Type="http://schemas.openxmlformats.org/officeDocument/2006/relationships/hyperlink" Target="http://www.ncbi.nlm.nih.gov/pubmed?term=%22Akerud%20P%22%5bAuthor%5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obelprize.org/nobel_prizes/medicine/laureates/2012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Neural stem cells: therapeutic potential</a:t>
            </a:r>
            <a:endParaRPr lang="en-GB" sz="5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3" descr="undiff ES 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6911" y="3933056"/>
            <a:ext cx="3310178" cy="2312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1807" y="6290327"/>
            <a:ext cx="266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(Jenny Nichols, Wellcome Images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Adult NSC niche includes?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Signals from vascular cells, glial cells, surrounding neurons</a:t>
            </a:r>
          </a:p>
          <a:p>
            <a:r>
              <a:rPr lang="en-GB" dirty="0" smtClean="0"/>
              <a:t>PDGF, FGF2, Notch, EGF, Shh…</a:t>
            </a:r>
          </a:p>
          <a:p>
            <a:r>
              <a:rPr lang="en-GB" dirty="0" smtClean="0"/>
              <a:t>ECM</a:t>
            </a:r>
            <a:endParaRPr lang="en-GB" dirty="0"/>
          </a:p>
          <a:p>
            <a:r>
              <a:rPr lang="en-GB" dirty="0" smtClean="0"/>
              <a:t>Exercise </a:t>
            </a:r>
          </a:p>
          <a:p>
            <a:r>
              <a:rPr lang="en-GB" dirty="0" smtClean="0"/>
              <a:t>Enriched environments (rodents at least)</a:t>
            </a:r>
          </a:p>
          <a:p>
            <a:r>
              <a:rPr lang="en-GB" dirty="0" smtClean="0"/>
              <a:t>Antidepressants</a:t>
            </a:r>
          </a:p>
          <a:p>
            <a:endParaRPr lang="en-GB" dirty="0"/>
          </a:p>
          <a:p>
            <a:r>
              <a:rPr lang="en-GB" dirty="0" smtClean="0"/>
              <a:t>Stress</a:t>
            </a:r>
            <a:r>
              <a:rPr lang="en-GB" dirty="0"/>
              <a:t> </a:t>
            </a:r>
            <a:r>
              <a:rPr lang="en-GB" dirty="0" smtClean="0"/>
              <a:t>can reduce SGZ neurogenesis</a:t>
            </a: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NSCs will integrate these</a:t>
            </a:r>
          </a:p>
          <a:p>
            <a:pPr marL="0" indent="0">
              <a:buNone/>
            </a:pPr>
            <a:r>
              <a:rPr lang="en-GB" dirty="0" smtClean="0"/>
              <a:t>(via TFs) to control self-renewal </a:t>
            </a:r>
          </a:p>
          <a:p>
            <a:pPr marL="0" indent="0">
              <a:buNone/>
            </a:pPr>
            <a:r>
              <a:rPr lang="en-GB" dirty="0" smtClean="0"/>
              <a:t>&amp; differentiation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Usually kept quiescent via BMP signalling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02" y="4005064"/>
            <a:ext cx="3084933" cy="20162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711502" y="565195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(SVZ)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The vascular neural stem cell niche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Often see NSCs clustered near blood vessels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40" y="2564904"/>
            <a:ext cx="6156920" cy="39554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728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581"/>
            <a:ext cx="86868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One therapeutic approach: use endogenous neural stem cells (tissue-specific)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Stimulate their division</a:t>
            </a:r>
          </a:p>
          <a:p>
            <a:r>
              <a:rPr lang="en-GB" dirty="0" smtClean="0"/>
              <a:t>Drive their differentiation</a:t>
            </a:r>
          </a:p>
          <a:p>
            <a:endParaRPr lang="en-GB" dirty="0"/>
          </a:p>
          <a:p>
            <a:r>
              <a:rPr lang="en-GB" dirty="0" smtClean="0"/>
              <a:t>Studies on ES and IPSCs might help this</a:t>
            </a:r>
          </a:p>
          <a:p>
            <a:endParaRPr lang="en-GB" dirty="0"/>
          </a:p>
          <a:p>
            <a:r>
              <a:rPr lang="en-GB" dirty="0" smtClean="0"/>
              <a:t>Access</a:t>
            </a:r>
          </a:p>
          <a:p>
            <a:r>
              <a:rPr lang="en-GB" dirty="0" smtClean="0"/>
              <a:t>Dangers</a:t>
            </a:r>
          </a:p>
          <a:p>
            <a:r>
              <a:rPr lang="en-GB" dirty="0" smtClean="0"/>
              <a:t>CNS may resist (niche, surrounding cells)</a:t>
            </a:r>
          </a:p>
          <a:p>
            <a:pPr marL="0" indent="0">
              <a:buNone/>
            </a:pPr>
            <a:r>
              <a:rPr lang="en-GB" dirty="0" smtClean="0"/>
              <a:t>(little published so far beyond exercise +/- antidepressants)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58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8" y="185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Cf: Uses of iPSC in Neuroscience</a:t>
            </a:r>
            <a:endParaRPr lang="en-GB" sz="36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8" y="1340768"/>
            <a:ext cx="8777044" cy="4562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5414" y="6249308"/>
            <a:ext cx="25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(Han et al., Neuron 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4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E.g. Demos et al., Science, </a:t>
            </a:r>
            <a:r>
              <a:rPr lang="en-GB" b="1" dirty="0" smtClean="0">
                <a:solidFill>
                  <a:srgbClr val="7030A0"/>
                </a:solidFill>
              </a:rPr>
              <a:t>2008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iPS from an Amyotrophic lateral sclerosis patient (ALS, type of motor neuron disease)</a:t>
            </a:r>
          </a:p>
          <a:p>
            <a:r>
              <a:rPr lang="en-GB" dirty="0"/>
              <a:t>motor neurons in spinal cord and motor cortex die</a:t>
            </a:r>
          </a:p>
          <a:p>
            <a:r>
              <a:rPr lang="en-GB" dirty="0"/>
              <a:t>? Why yet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06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82 yr. old ALS patient: from simple skin biopsy to iPS</a:t>
            </a:r>
            <a:endParaRPr lang="en-GB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7"/>
            <a:ext cx="7211777" cy="3622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518332"/>
            <a:ext cx="6711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 = </a:t>
            </a:r>
            <a:r>
              <a:rPr lang="en-GB" dirty="0" smtClean="0"/>
              <a:t>Sequencing of the  iPS cells showing rare </a:t>
            </a:r>
            <a:r>
              <a:rPr lang="en-GB" dirty="0"/>
              <a:t>L144F</a:t>
            </a:r>
          </a:p>
          <a:p>
            <a:r>
              <a:rPr lang="en-GB" dirty="0"/>
              <a:t>(Leu144 → Phe) dominant allele of the superoxide</a:t>
            </a:r>
          </a:p>
          <a:p>
            <a:r>
              <a:rPr lang="en-GB" dirty="0"/>
              <a:t>dismutase (SOD1</a:t>
            </a:r>
            <a:r>
              <a:rPr lang="en-GB" dirty="0" smtClean="0"/>
              <a:t>): associated with her </a:t>
            </a:r>
            <a:r>
              <a:rPr lang="en-GB" dirty="0"/>
              <a:t>slowly progressing form of ALS</a:t>
            </a:r>
          </a:p>
        </p:txBody>
      </p:sp>
    </p:spTree>
    <p:extLst>
      <p:ext uri="{BB962C8B-B14F-4D97-AF65-F5344CB8AC3E}">
        <p14:creationId xmlns:p14="http://schemas.microsoft.com/office/powerpoint/2010/main" val="273985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Can differentiate these iPSC into neurons</a:t>
            </a:r>
            <a:endParaRPr lang="en-GB" sz="40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Take embryoid bodies formed from the iPSC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Treat with a Shh and RA agonist, grow on laminin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cells differentiated into motor neurons (expressed MN-specific transcription factors: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12454"/>
            <a:ext cx="2304256" cy="1715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35413"/>
            <a:ext cx="5165792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8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Another example of patient-specific iPSC in neuroscience</a:t>
            </a:r>
            <a:endParaRPr lang="en-GB" sz="36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1F04E6"/>
                </a:solidFill>
              </a:rPr>
              <a:t>Rett syndrome</a:t>
            </a:r>
          </a:p>
          <a:p>
            <a:r>
              <a:rPr lang="en-GB" dirty="0" smtClean="0"/>
              <a:t>Progressive neurological disorder (</a:t>
            </a:r>
            <a:r>
              <a:rPr lang="en-GB" dirty="0"/>
              <a:t>X-linked gene encoding </a:t>
            </a:r>
            <a:r>
              <a:rPr lang="en-GB" dirty="0" smtClean="0"/>
              <a:t>MeCP2)</a:t>
            </a:r>
          </a:p>
          <a:p>
            <a:r>
              <a:rPr lang="en-GB" dirty="0" smtClean="0"/>
              <a:t>Normal development until 18m old, then motor decline, regression, weak muscles, seizures, autistic behaviour</a:t>
            </a:r>
          </a:p>
          <a:p>
            <a:pPr marL="0" indent="0">
              <a:buNone/>
            </a:pPr>
            <a:endParaRPr lang="en-GB" dirty="0" smtClean="0">
              <a:solidFill>
                <a:srgbClr val="1F04E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1F04E6"/>
                </a:solidFill>
              </a:rPr>
              <a:t>Marchetto et al., Cell, 2010</a:t>
            </a:r>
          </a:p>
          <a:p>
            <a:pPr marL="0" indent="0">
              <a:buNone/>
            </a:pPr>
            <a:r>
              <a:rPr lang="en-GB" dirty="0" smtClean="0"/>
              <a:t>Developed iPS from Rett patient skin biopsies</a:t>
            </a:r>
          </a:p>
        </p:txBody>
      </p:sp>
    </p:spTree>
    <p:extLst>
      <p:ext uri="{BB962C8B-B14F-4D97-AF65-F5344CB8AC3E}">
        <p14:creationId xmlns:p14="http://schemas.microsoft.com/office/powerpoint/2010/main" val="376793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Can differentiate into neurons</a:t>
            </a:r>
            <a:endParaRPr lang="en-GB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Found that Rett iPSC derived neurons have:</a:t>
            </a:r>
          </a:p>
          <a:p>
            <a:endParaRPr lang="en-GB" dirty="0" smtClean="0"/>
          </a:p>
          <a:p>
            <a:r>
              <a:rPr lang="en-GB" dirty="0" smtClean="0"/>
              <a:t>Fewer spines and synapses than ‘WT’</a:t>
            </a:r>
          </a:p>
          <a:p>
            <a:r>
              <a:rPr lang="en-GB" dirty="0" smtClean="0"/>
              <a:t>Altered calcium signals</a:t>
            </a:r>
          </a:p>
          <a:p>
            <a:r>
              <a:rPr lang="en-GB" dirty="0" smtClean="0"/>
              <a:t>Electrophysiology changes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74420" cy="22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48" y="3933056"/>
            <a:ext cx="142875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6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Testing therapies on these iPSC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Could </a:t>
            </a:r>
            <a:r>
              <a:rPr lang="en-GB" dirty="0" smtClean="0"/>
              <a:t>‘repair’ </a:t>
            </a:r>
            <a:r>
              <a:rPr lang="en-GB" dirty="0"/>
              <a:t>the gene defect (e.g. with IGF-1 treatment) and see some rescue of normal </a:t>
            </a:r>
            <a:r>
              <a:rPr lang="en-GB" dirty="0" smtClean="0"/>
              <a:t>characteristics: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104456" cy="3038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021288"/>
            <a:ext cx="7372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also look at stress resistance, survival, interactions with other cell types, </a:t>
            </a:r>
          </a:p>
          <a:p>
            <a:r>
              <a:rPr lang="en-GB" dirty="0" smtClean="0"/>
              <a:t>response to drugs in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51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Reminder: Types of stem cells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Embryonic stem cells (ES)</a:t>
            </a:r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dirty="0"/>
              <a:t>I</a:t>
            </a:r>
            <a:r>
              <a:rPr lang="en-GB" dirty="0" smtClean="0"/>
              <a:t>nduced pluripotent stem cells (iPS/iPSCs)</a:t>
            </a:r>
          </a:p>
          <a:p>
            <a:pPr marL="0" indent="0">
              <a:buNone/>
            </a:pPr>
            <a:r>
              <a:rPr lang="en-GB" dirty="0" smtClean="0"/>
              <a:t>3. Embryonic or adult tissue specific stem cells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05064"/>
            <a:ext cx="4536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Differ in their </a:t>
            </a:r>
            <a:r>
              <a:rPr lang="en-GB" sz="3600" dirty="0" smtClean="0">
                <a:solidFill>
                  <a:srgbClr val="1F04E6"/>
                </a:solidFill>
              </a:rPr>
              <a:t>‘potency’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6277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Summary of some neural disease modelling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1" y="1484784"/>
            <a:ext cx="8813959" cy="435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3025" y="5839993"/>
            <a:ext cx="356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(Review by Han et al., Neuron 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67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IPSCs can also answer developmental neurobiology questions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7" y="1781034"/>
            <a:ext cx="8353386" cy="444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1513" y="6421978"/>
            <a:ext cx="356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(Review by Han et al., Neuron 2011)</a:t>
            </a:r>
          </a:p>
        </p:txBody>
      </p:sp>
    </p:spTree>
    <p:extLst>
      <p:ext uri="{BB962C8B-B14F-4D97-AF65-F5344CB8AC3E}">
        <p14:creationId xmlns:p14="http://schemas.microsoft.com/office/powerpoint/2010/main" val="175249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15 minute break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4420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86058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3200" dirty="0" smtClean="0">
                <a:solidFill>
                  <a:srgbClr val="7030A0"/>
                </a:solidFill>
              </a:rPr>
              <a:t>Relax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Meet your neighbour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Review your notes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Ask questions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7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Therapeutic potential of stem cells in the CNS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Huge need: AD, PD, MS, stroke, tumours, spinal cord damage etc</a:t>
            </a:r>
          </a:p>
          <a:p>
            <a:endParaRPr lang="en-GB" dirty="0" smtClean="0"/>
          </a:p>
          <a:p>
            <a:r>
              <a:rPr lang="en-GB" dirty="0" smtClean="0"/>
              <a:t>Stem cells can migrate to sites of injury</a:t>
            </a:r>
          </a:p>
          <a:p>
            <a:r>
              <a:rPr lang="en-GB" dirty="0" smtClean="0"/>
              <a:t>Are multipotent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Need to reach correct site, integrate, survive, function and not cause tumours and ideally not trigger an immune reaction</a:t>
            </a:r>
          </a:p>
          <a:p>
            <a:r>
              <a:rPr lang="en-GB" dirty="0" smtClean="0"/>
              <a:t>Do not want abnormal connections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37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Stem cell derived neural transplants e.g. Parkinson’s disease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PD is… (see Lecture 1 too)</a:t>
            </a:r>
            <a:endParaRPr lang="en-GB" dirty="0"/>
          </a:p>
          <a:p>
            <a:r>
              <a:rPr lang="en-GB" dirty="0" smtClean="0"/>
              <a:t>Current treatments</a:t>
            </a:r>
          </a:p>
          <a:p>
            <a:r>
              <a:rPr lang="en-GB" dirty="0" smtClean="0"/>
              <a:t>Inc. foetal cell transplants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3851920" cy="21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5892"/>
            <a:ext cx="340068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3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Strategy: Replace diseased dopaminergic </a:t>
            </a:r>
            <a:r>
              <a:rPr lang="en-GB" sz="4000" b="1" dirty="0" smtClean="0">
                <a:solidFill>
                  <a:srgbClr val="7030A0"/>
                </a:solidFill>
              </a:rPr>
              <a:t>neurons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16" y="1962706"/>
            <a:ext cx="45720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dirty="0" smtClean="0">
                <a:hlinkClick r:id="rId2" tooltip="Nature biotechnology."/>
              </a:rPr>
              <a:t>Nat </a:t>
            </a:r>
            <a:r>
              <a:rPr lang="en-GB" dirty="0">
                <a:hlinkClick r:id="rId2" tooltip="Nature biotechnology."/>
              </a:rPr>
              <a:t>Biotechnol.</a:t>
            </a:r>
            <a:r>
              <a:rPr lang="en-GB" dirty="0"/>
              <a:t> 2009 Mar;27(3):</a:t>
            </a:r>
            <a:r>
              <a:rPr lang="en-GB" dirty="0" smtClean="0"/>
              <a:t>275-80. </a:t>
            </a:r>
            <a:r>
              <a:rPr lang="en-GB" b="1" dirty="0" smtClean="0">
                <a:hlinkClick r:id="rId3"/>
              </a:rPr>
              <a:t>Highly </a:t>
            </a:r>
            <a:r>
              <a:rPr lang="en-GB" b="1" dirty="0">
                <a:hlinkClick r:id="rId3"/>
              </a:rPr>
              <a:t>efficient neural conversion of human ES and iPS cells by dual inhibition of SMAD signaling.</a:t>
            </a:r>
            <a:endParaRPr lang="en-GB" b="1" dirty="0"/>
          </a:p>
          <a:p>
            <a:r>
              <a:rPr lang="en-GB" dirty="0">
                <a:hlinkClick r:id="rId4"/>
              </a:rPr>
              <a:t>Chambers SM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Fasano CA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Papapetrou EP</a:t>
            </a:r>
            <a:r>
              <a:rPr lang="en-GB" dirty="0"/>
              <a:t>, </a:t>
            </a:r>
            <a:r>
              <a:rPr lang="en-GB" dirty="0">
                <a:hlinkClick r:id="rId7"/>
              </a:rPr>
              <a:t>Tomishima M</a:t>
            </a:r>
            <a:r>
              <a:rPr lang="en-GB" dirty="0"/>
              <a:t>, </a:t>
            </a:r>
            <a:r>
              <a:rPr lang="en-GB" dirty="0">
                <a:hlinkClick r:id="rId8"/>
              </a:rPr>
              <a:t>Sadelain M</a:t>
            </a:r>
            <a:r>
              <a:rPr lang="en-GB" dirty="0"/>
              <a:t>, </a:t>
            </a:r>
            <a:r>
              <a:rPr lang="en-GB" dirty="0">
                <a:hlinkClick r:id="rId9"/>
              </a:rPr>
              <a:t>Studer L</a:t>
            </a:r>
            <a:r>
              <a:rPr lang="en-GB" dirty="0" smtClean="0"/>
              <a:t>. (e.g. mimic neural plate inhibition BMP  signalling)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6773" y="6095037"/>
            <a:ext cx="759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 to push SCs along the lineage you want and then test their characteristics</a:t>
            </a:r>
          </a:p>
          <a:p>
            <a:r>
              <a:rPr lang="en-GB" dirty="0" smtClean="0"/>
              <a:t>Currently testing which stage of  cells to use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4016" y="1278879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</a:t>
            </a:r>
            <a:r>
              <a:rPr lang="en-GB" dirty="0"/>
              <a:t>clues from </a:t>
            </a:r>
            <a:r>
              <a:rPr lang="en-GB" dirty="0" smtClean="0"/>
              <a:t>Developmental </a:t>
            </a:r>
            <a:r>
              <a:rPr lang="en-GB" dirty="0"/>
              <a:t>Biology (previous Lectures)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7348" y="3784972"/>
            <a:ext cx="60164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hlinkClick r:id="rId2" tooltip="Molecular and cellular neurosciences."/>
              </a:rPr>
              <a:t>Mol Cell Neurosci.</a:t>
            </a:r>
            <a:r>
              <a:rPr lang="en-GB" dirty="0"/>
              <a:t> 2010 Nov;45(3):258-66. Epub 2010 Jul 24.</a:t>
            </a:r>
          </a:p>
          <a:p>
            <a:r>
              <a:rPr lang="en-GB" b="1" dirty="0">
                <a:hlinkClick r:id="rId10"/>
              </a:rPr>
              <a:t>Differentiation of human ES and Parkinson's disease iPS cells </a:t>
            </a:r>
            <a:endParaRPr lang="en-GB" b="1" dirty="0" smtClean="0">
              <a:hlinkClick r:id="rId10"/>
            </a:endParaRPr>
          </a:p>
          <a:p>
            <a:r>
              <a:rPr lang="en-GB" b="1" dirty="0" smtClean="0">
                <a:hlinkClick r:id="rId10"/>
              </a:rPr>
              <a:t>into ventral </a:t>
            </a:r>
            <a:r>
              <a:rPr lang="en-GB" b="1" dirty="0">
                <a:hlinkClick r:id="rId10"/>
              </a:rPr>
              <a:t>midbrain dopaminergic neurons </a:t>
            </a:r>
            <a:endParaRPr lang="en-GB" b="1" dirty="0" smtClean="0">
              <a:hlinkClick r:id="rId10"/>
            </a:endParaRPr>
          </a:p>
          <a:p>
            <a:r>
              <a:rPr lang="en-GB" b="1" dirty="0" smtClean="0">
                <a:hlinkClick r:id="rId10"/>
              </a:rPr>
              <a:t>requires </a:t>
            </a:r>
            <a:r>
              <a:rPr lang="en-GB" b="1" dirty="0">
                <a:hlinkClick r:id="rId10"/>
              </a:rPr>
              <a:t>a high activity form of SHH, FGF8a </a:t>
            </a:r>
            <a:endParaRPr lang="en-GB" b="1" dirty="0" smtClean="0">
              <a:hlinkClick r:id="rId10"/>
            </a:endParaRPr>
          </a:p>
          <a:p>
            <a:r>
              <a:rPr lang="en-GB" b="1" dirty="0" smtClean="0">
                <a:hlinkClick r:id="rId10"/>
              </a:rPr>
              <a:t>and </a:t>
            </a:r>
            <a:r>
              <a:rPr lang="en-GB" b="1" dirty="0">
                <a:hlinkClick r:id="rId10"/>
              </a:rPr>
              <a:t>specific regionalization by retinoic acid.</a:t>
            </a:r>
            <a:endParaRPr lang="en-GB" b="1" dirty="0"/>
          </a:p>
          <a:p>
            <a:r>
              <a:rPr lang="en-GB" dirty="0">
                <a:hlinkClick r:id="rId11"/>
              </a:rPr>
              <a:t>Cooper O</a:t>
            </a:r>
            <a:r>
              <a:rPr lang="en-GB" dirty="0"/>
              <a:t>, </a:t>
            </a:r>
            <a:r>
              <a:rPr lang="en-GB" dirty="0">
                <a:hlinkClick r:id="rId12"/>
              </a:rPr>
              <a:t>Hargus G</a:t>
            </a:r>
            <a:r>
              <a:rPr lang="en-GB" dirty="0"/>
              <a:t>, </a:t>
            </a:r>
            <a:r>
              <a:rPr lang="en-GB" dirty="0">
                <a:hlinkClick r:id="rId13"/>
              </a:rPr>
              <a:t>Deleidi M</a:t>
            </a:r>
            <a:r>
              <a:rPr lang="en-GB" dirty="0"/>
              <a:t>, </a:t>
            </a:r>
            <a:r>
              <a:rPr lang="en-GB" dirty="0">
                <a:hlinkClick r:id="rId14"/>
              </a:rPr>
              <a:t>Blak A</a:t>
            </a:r>
            <a:r>
              <a:rPr lang="en-GB" dirty="0"/>
              <a:t>, </a:t>
            </a:r>
            <a:r>
              <a:rPr lang="en-GB" dirty="0">
                <a:hlinkClick r:id="rId15"/>
              </a:rPr>
              <a:t>Osborn T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>
                <a:hlinkClick r:id="rId16"/>
              </a:rPr>
              <a:t>Marlow </a:t>
            </a:r>
            <a:r>
              <a:rPr lang="en-GB" dirty="0">
                <a:hlinkClick r:id="rId16"/>
              </a:rPr>
              <a:t>E</a:t>
            </a:r>
            <a:r>
              <a:rPr lang="en-GB" dirty="0"/>
              <a:t>, </a:t>
            </a:r>
            <a:r>
              <a:rPr lang="en-GB" dirty="0">
                <a:hlinkClick r:id="rId17"/>
              </a:rPr>
              <a:t>Lee K</a:t>
            </a:r>
            <a:r>
              <a:rPr lang="en-GB" dirty="0"/>
              <a:t>, </a:t>
            </a:r>
            <a:r>
              <a:rPr lang="en-GB" dirty="0">
                <a:hlinkClick r:id="rId18"/>
              </a:rPr>
              <a:t>Levy A</a:t>
            </a:r>
            <a:r>
              <a:rPr lang="en-GB" dirty="0"/>
              <a:t>, </a:t>
            </a:r>
            <a:r>
              <a:rPr lang="en-GB" dirty="0">
                <a:hlinkClick r:id="rId19"/>
              </a:rPr>
              <a:t>Perez-Torres E</a:t>
            </a:r>
            <a:r>
              <a:rPr lang="en-GB" dirty="0"/>
              <a:t>, </a:t>
            </a:r>
            <a:r>
              <a:rPr lang="en-GB" dirty="0">
                <a:hlinkClick r:id="rId20"/>
              </a:rPr>
              <a:t>Yow A</a:t>
            </a:r>
            <a:r>
              <a:rPr lang="en-GB" dirty="0"/>
              <a:t>, </a:t>
            </a:r>
            <a:r>
              <a:rPr lang="en-GB" dirty="0">
                <a:hlinkClick r:id="rId21"/>
              </a:rPr>
              <a:t>Isacson O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08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Needs cell culture developments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Scalable</a:t>
            </a:r>
          </a:p>
          <a:p>
            <a:r>
              <a:rPr lang="en-GB" dirty="0" smtClean="0"/>
              <a:t>Robust</a:t>
            </a:r>
          </a:p>
          <a:p>
            <a:r>
              <a:rPr lang="en-GB" dirty="0" smtClean="0"/>
              <a:t>Cheap</a:t>
            </a:r>
          </a:p>
          <a:p>
            <a:r>
              <a:rPr lang="en-GB" dirty="0" smtClean="0"/>
              <a:t>Easy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Cross-disciplinary research: Bioscaffolds, growth factor delivery etc.</a:t>
            </a:r>
            <a:endParaRPr lang="en-GB" dirty="0"/>
          </a:p>
        </p:txBody>
      </p:sp>
      <p:pic>
        <p:nvPicPr>
          <p:cNvPr id="4" name="Picture 3" descr="stem cell bioreactor by Trudie Leesmall.img_assist_custom-263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2505075" cy="3333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6947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27"/>
            <a:ext cx="9111786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Another SC based strategy: </a:t>
            </a:r>
            <a:r>
              <a:rPr lang="en-GB" sz="3600" b="1" dirty="0">
                <a:solidFill>
                  <a:srgbClr val="7030A0"/>
                </a:solidFill>
              </a:rPr>
              <a:t>neuroprotection </a:t>
            </a:r>
            <a:r>
              <a:rPr lang="en-GB" sz="3600" b="1" dirty="0" smtClean="0">
                <a:solidFill>
                  <a:srgbClr val="7030A0"/>
                </a:solidFill>
              </a:rPr>
              <a:t>(transplant supporting cells)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Again, use knowledge of neurobiology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90698"/>
            <a:ext cx="573233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hlinkClick r:id="rId2" tooltip="The Journal of neuroscience : the official journal of the Society for Neuroscience."/>
              </a:rPr>
              <a:t>J Neurosci.</a:t>
            </a:r>
            <a:r>
              <a:rPr lang="en-GB" dirty="0"/>
              <a:t> 2000 May 1;20(9):3182-90.</a:t>
            </a:r>
          </a:p>
          <a:p>
            <a:r>
              <a:rPr lang="en-GB" b="1" dirty="0">
                <a:hlinkClick r:id="rId3"/>
              </a:rPr>
              <a:t>Glial cell line-derived neurotrophic factor is essential </a:t>
            </a:r>
            <a:endParaRPr lang="en-GB" b="1" dirty="0" smtClean="0">
              <a:hlinkClick r:id="rId3"/>
            </a:endParaRPr>
          </a:p>
          <a:p>
            <a:r>
              <a:rPr lang="en-GB" b="1" dirty="0" smtClean="0">
                <a:hlinkClick r:id="rId3"/>
              </a:rPr>
              <a:t>for </a:t>
            </a:r>
            <a:r>
              <a:rPr lang="en-GB" b="1" dirty="0">
                <a:hlinkClick r:id="rId3"/>
              </a:rPr>
              <a:t>postnatal survival of midbrain dopamine neurons.</a:t>
            </a:r>
            <a:endParaRPr lang="en-GB" b="1" dirty="0"/>
          </a:p>
          <a:p>
            <a:r>
              <a:rPr lang="en-GB" dirty="0">
                <a:hlinkClick r:id="rId4"/>
              </a:rPr>
              <a:t>Granholm AC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Reyland M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Albeck D</a:t>
            </a:r>
            <a:r>
              <a:rPr lang="en-GB" dirty="0"/>
              <a:t>, </a:t>
            </a:r>
            <a:r>
              <a:rPr lang="en-GB" dirty="0">
                <a:hlinkClick r:id="rId7"/>
              </a:rPr>
              <a:t>Sanders L</a:t>
            </a:r>
            <a:r>
              <a:rPr lang="en-GB" dirty="0"/>
              <a:t>, </a:t>
            </a:r>
            <a:r>
              <a:rPr lang="en-GB" dirty="0">
                <a:hlinkClick r:id="rId8"/>
              </a:rPr>
              <a:t>Gerhardt G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>
                <a:hlinkClick r:id="rId9"/>
              </a:rPr>
              <a:t>Hoernig </a:t>
            </a:r>
            <a:r>
              <a:rPr lang="en-GB" dirty="0">
                <a:hlinkClick r:id="rId9"/>
              </a:rPr>
              <a:t>G</a:t>
            </a:r>
            <a:r>
              <a:rPr lang="en-GB" dirty="0"/>
              <a:t>, </a:t>
            </a:r>
            <a:r>
              <a:rPr lang="en-GB" dirty="0">
                <a:hlinkClick r:id="rId10"/>
              </a:rPr>
              <a:t>Shen L</a:t>
            </a:r>
            <a:r>
              <a:rPr lang="en-GB" dirty="0"/>
              <a:t>, </a:t>
            </a:r>
            <a:r>
              <a:rPr lang="en-GB" dirty="0">
                <a:hlinkClick r:id="rId11"/>
              </a:rPr>
              <a:t>Westphal H</a:t>
            </a:r>
            <a:r>
              <a:rPr lang="en-GB" dirty="0"/>
              <a:t>, </a:t>
            </a:r>
            <a:r>
              <a:rPr lang="en-GB" dirty="0">
                <a:hlinkClick r:id="rId12"/>
              </a:rPr>
              <a:t>Hoffer B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67468" y="3429000"/>
            <a:ext cx="523277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 tooltip="The Journal of neuroscience : the official journal of the Society for Neuroscience."/>
              </a:rPr>
              <a:t>J Neurosci.</a:t>
            </a:r>
            <a:r>
              <a:rPr lang="en-GB" dirty="0" smtClean="0"/>
              <a:t> 2001 Oct 15;21(20):8108-18.</a:t>
            </a:r>
          </a:p>
          <a:p>
            <a:r>
              <a:rPr lang="en-GB" b="1" dirty="0" smtClean="0">
                <a:hlinkClick r:id="rId13"/>
              </a:rPr>
              <a:t>Neuroprotection through delivery of glial cell </a:t>
            </a:r>
          </a:p>
          <a:p>
            <a:r>
              <a:rPr lang="en-GB" b="1" dirty="0" smtClean="0">
                <a:hlinkClick r:id="rId13"/>
              </a:rPr>
              <a:t>line-derived neurotrophic factor by neural stem cells </a:t>
            </a:r>
          </a:p>
          <a:p>
            <a:r>
              <a:rPr lang="en-GB" b="1" dirty="0" smtClean="0">
                <a:hlinkClick r:id="rId13"/>
              </a:rPr>
              <a:t>in a mouse model of Parkinson's disease.</a:t>
            </a:r>
            <a:endParaRPr lang="en-GB" b="1" dirty="0" smtClean="0"/>
          </a:p>
          <a:p>
            <a:r>
              <a:rPr lang="en-GB" dirty="0" smtClean="0">
                <a:hlinkClick r:id="rId14"/>
              </a:rPr>
              <a:t>Akerud P</a:t>
            </a:r>
            <a:r>
              <a:rPr lang="en-GB" dirty="0" smtClean="0"/>
              <a:t>, </a:t>
            </a:r>
            <a:r>
              <a:rPr lang="en-GB" dirty="0" smtClean="0">
                <a:hlinkClick r:id="rId15"/>
              </a:rPr>
              <a:t>Canals JM</a:t>
            </a:r>
            <a:r>
              <a:rPr lang="en-GB" dirty="0" smtClean="0"/>
              <a:t>, </a:t>
            </a:r>
            <a:r>
              <a:rPr lang="en-GB" dirty="0" smtClean="0">
                <a:hlinkClick r:id="rId16"/>
              </a:rPr>
              <a:t>Snyder EY</a:t>
            </a:r>
            <a:r>
              <a:rPr lang="en-GB" dirty="0" smtClean="0"/>
              <a:t>, </a:t>
            </a:r>
            <a:r>
              <a:rPr lang="en-GB" dirty="0" smtClean="0">
                <a:hlinkClick r:id="rId17"/>
              </a:rPr>
              <a:t>Arenas 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347082"/>
            <a:ext cx="5992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 tooltip="The European journal of neuroscience."/>
              </a:rPr>
              <a:t>Eur J Neurosci.</a:t>
            </a:r>
            <a:r>
              <a:rPr lang="en-GB" dirty="0"/>
              <a:t> 2005 Dec;22(11):2755-64.</a:t>
            </a:r>
          </a:p>
          <a:p>
            <a:r>
              <a:rPr lang="en-GB" b="1" dirty="0">
                <a:hlinkClick r:id="rId18"/>
              </a:rPr>
              <a:t>Ex vivo gene delivery of GDNF using primary astrocytes </a:t>
            </a:r>
            <a:endParaRPr lang="en-GB" b="1" dirty="0" smtClean="0">
              <a:hlinkClick r:id="rId18"/>
            </a:endParaRPr>
          </a:p>
          <a:p>
            <a:r>
              <a:rPr lang="en-GB" b="1" dirty="0" smtClean="0">
                <a:hlinkClick r:id="rId18"/>
              </a:rPr>
              <a:t>transduced </a:t>
            </a:r>
            <a:r>
              <a:rPr lang="en-GB" b="1" dirty="0">
                <a:hlinkClick r:id="rId18"/>
              </a:rPr>
              <a:t>with a lentiviral vector provides neuroprotection </a:t>
            </a:r>
            <a:endParaRPr lang="en-GB" b="1" dirty="0" smtClean="0">
              <a:hlinkClick r:id="rId18"/>
            </a:endParaRPr>
          </a:p>
          <a:p>
            <a:r>
              <a:rPr lang="en-GB" b="1" dirty="0" smtClean="0">
                <a:hlinkClick r:id="rId18"/>
              </a:rPr>
              <a:t>in </a:t>
            </a:r>
            <a:r>
              <a:rPr lang="en-GB" b="1" dirty="0">
                <a:hlinkClick r:id="rId18"/>
              </a:rPr>
              <a:t>a rat model of Parkinson's disease.</a:t>
            </a:r>
            <a:endParaRPr lang="en-GB" b="1" dirty="0"/>
          </a:p>
          <a:p>
            <a:r>
              <a:rPr lang="en-GB" dirty="0">
                <a:hlinkClick r:id="rId19"/>
              </a:rPr>
              <a:t>Ericson C</a:t>
            </a:r>
            <a:r>
              <a:rPr lang="en-GB" dirty="0"/>
              <a:t>, </a:t>
            </a:r>
            <a:r>
              <a:rPr lang="en-GB" dirty="0">
                <a:hlinkClick r:id="rId20"/>
              </a:rPr>
              <a:t>Georgievska B</a:t>
            </a:r>
            <a:r>
              <a:rPr lang="en-GB" dirty="0"/>
              <a:t>, </a:t>
            </a:r>
            <a:r>
              <a:rPr lang="en-GB" dirty="0">
                <a:hlinkClick r:id="rId21"/>
              </a:rPr>
              <a:t>Lundberg C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27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IPSCs might tell us why DNs die in PD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42" y="1556792"/>
            <a:ext cx="3626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e.g. Sanchez-Danes et al., </a:t>
            </a:r>
          </a:p>
          <a:p>
            <a:r>
              <a:rPr lang="en-GB" sz="2000" dirty="0" smtClean="0"/>
              <a:t>EMBO Molecular Medicine, 2012</a:t>
            </a:r>
            <a:endParaRPr lang="en-GB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89850"/>
            <a:ext cx="251672" cy="416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67" y="2618127"/>
            <a:ext cx="2707310" cy="40357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82593"/>
            <a:ext cx="3312368" cy="430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75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Other possible Stem cell based therapies: anti ageing?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(Last Lecture too: old niches)</a:t>
            </a:r>
          </a:p>
          <a:p>
            <a:pPr>
              <a:buNone/>
            </a:pPr>
            <a:r>
              <a:rPr lang="en-GB" dirty="0" smtClean="0"/>
              <a:t>Local and/or systemic factors?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Brack </a:t>
            </a:r>
            <a:r>
              <a:rPr lang="en-GB" dirty="0">
                <a:solidFill>
                  <a:srgbClr val="7030A0"/>
                </a:solidFill>
              </a:rPr>
              <a:t>et al., Science, 2007 </a:t>
            </a:r>
          </a:p>
          <a:p>
            <a:pPr marL="0" indent="0">
              <a:buNone/>
            </a:pPr>
            <a:r>
              <a:rPr lang="en-GB" dirty="0"/>
              <a:t>Notes: ‘</a:t>
            </a:r>
            <a:r>
              <a:rPr lang="en-GB" dirty="0">
                <a:solidFill>
                  <a:srgbClr val="1F04E6"/>
                </a:solidFill>
              </a:rPr>
              <a:t>Parabiosis</a:t>
            </a:r>
            <a:r>
              <a:rPr lang="en-GB" dirty="0"/>
              <a:t>’ = sharing a circulation</a:t>
            </a:r>
          </a:p>
          <a:p>
            <a:pPr marL="0" indent="0">
              <a:buNone/>
            </a:pPr>
            <a:r>
              <a:rPr lang="en-GB" dirty="0">
                <a:solidFill>
                  <a:srgbClr val="1F04E6"/>
                </a:solidFill>
              </a:rPr>
              <a:t>old muscles</a:t>
            </a:r>
            <a:r>
              <a:rPr lang="en-GB" dirty="0"/>
              <a:t>: </a:t>
            </a:r>
            <a:r>
              <a:rPr lang="en-GB" dirty="0" smtClean="0"/>
              <a:t>stem </a:t>
            </a:r>
            <a:r>
              <a:rPr lang="en-GB" dirty="0"/>
              <a:t>cells less proliferative and often generate fibrosis generating cells rather than </a:t>
            </a:r>
            <a:r>
              <a:rPr lang="en-GB" dirty="0" smtClean="0"/>
              <a:t>muscle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Parabiosis expt: could ‘rejuvenate’</a:t>
            </a:r>
          </a:p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uscle stem cells</a:t>
            </a:r>
          </a:p>
          <a:p>
            <a:pPr marL="0" indent="0">
              <a:buNone/>
            </a:pPr>
            <a:r>
              <a:rPr lang="en-GB" dirty="0" smtClean="0"/>
              <a:t>It was due to Wnt inhibition </a:t>
            </a:r>
          </a:p>
          <a:p>
            <a:pPr marL="0" indent="0">
              <a:buNone/>
            </a:pPr>
            <a:r>
              <a:rPr lang="en-GB" dirty="0" smtClean="0"/>
              <a:t>by the younger serum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801746" cy="254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43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Types of stem cells: 1. Embryonic stem cells (ES)</a:t>
            </a:r>
            <a:endParaRPr lang="en-GB" sz="32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48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 preimplantation embryo 4-5 days after </a:t>
            </a:r>
            <a:r>
              <a:rPr lang="en-GB" dirty="0"/>
              <a:t>fertilisation </a:t>
            </a:r>
            <a:r>
              <a:rPr lang="en-GB" dirty="0" smtClean="0"/>
              <a:t>(‘</a:t>
            </a:r>
            <a:r>
              <a:rPr lang="en-GB" dirty="0"/>
              <a:t>blastocyst</a:t>
            </a:r>
            <a:r>
              <a:rPr lang="en-GB" dirty="0" smtClean="0"/>
              <a:t>’)  = cells that allow implantation into the womb + inner cell mass (‘ICM’)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600" dirty="0" smtClean="0"/>
              <a:t>ES cells come from the ICM</a:t>
            </a:r>
          </a:p>
          <a:p>
            <a:r>
              <a:rPr lang="en-GB" sz="2600" dirty="0" smtClean="0"/>
              <a:t>They are </a:t>
            </a:r>
            <a:r>
              <a:rPr lang="en-GB" sz="2600" dirty="0" smtClean="0">
                <a:solidFill>
                  <a:srgbClr val="1F04E6"/>
                </a:solidFill>
              </a:rPr>
              <a:t>pluripotent </a:t>
            </a:r>
          </a:p>
          <a:p>
            <a:r>
              <a:rPr lang="en-GB" sz="2600" dirty="0" smtClean="0"/>
              <a:t>NB: cells before 4-5 days post-fertilisation are ‘totipotent’</a:t>
            </a:r>
          </a:p>
          <a:p>
            <a:r>
              <a:rPr lang="en-GB" sz="2600" dirty="0" smtClean="0"/>
              <a:t>They have ‘issues’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2227921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1822943" cy="19441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3933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Use stem cells to deliver neural tumour destroyers?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Stem cells e.g. MSCs Can home to signals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Human MSCs </a:t>
            </a:r>
            <a:r>
              <a:rPr lang="en-GB" sz="1800" dirty="0" smtClean="0"/>
              <a:t>moving into </a:t>
            </a:r>
          </a:p>
          <a:p>
            <a:pPr marL="0" indent="0">
              <a:buNone/>
            </a:pPr>
            <a:r>
              <a:rPr lang="en-GB" sz="1800" dirty="0" smtClean="0"/>
              <a:t>a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00B050"/>
                </a:solidFill>
              </a:rPr>
              <a:t>human glioma </a:t>
            </a:r>
          </a:p>
          <a:p>
            <a:pPr marL="0" indent="0">
              <a:buNone/>
            </a:pPr>
            <a:r>
              <a:rPr lang="en-GB" sz="1800" dirty="0" smtClean="0"/>
              <a:t>in mouse brain: </a:t>
            </a:r>
          </a:p>
          <a:p>
            <a:pPr marL="0" indent="0">
              <a:buNone/>
            </a:pPr>
            <a:r>
              <a:rPr lang="en-GB" sz="1800" dirty="0" smtClean="0"/>
              <a:t>(Bexell et al., 2012)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7754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409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Possible glioma stem cell niches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018362" cy="4215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1619848"/>
            <a:ext cx="92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Hypoxic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7466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Perivascular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62556" y="3967379"/>
            <a:ext cx="93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Invasive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093296"/>
            <a:ext cx="741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Glioma SC                   Glioma           Brain stromal    Immune cell      Blood vessel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62556" y="6455615"/>
            <a:ext cx="431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(Lathia et al., Review in Cell stem Cell, 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702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Glia stem cells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Recent finding: Oligodendrocytes </a:t>
            </a:r>
            <a:r>
              <a:rPr lang="en-GB" sz="2800" i="1" dirty="0" smtClean="0"/>
              <a:t>are</a:t>
            </a:r>
            <a:r>
              <a:rPr lang="en-GB" sz="2800" dirty="0" smtClean="0"/>
              <a:t> still produced in adulthood</a:t>
            </a:r>
          </a:p>
          <a:p>
            <a:r>
              <a:rPr lang="en-GB" sz="2800" dirty="0" smtClean="0"/>
              <a:t>From NG2+ cells</a:t>
            </a:r>
          </a:p>
          <a:p>
            <a:endParaRPr lang="en-GB" sz="2800" dirty="0" smtClean="0"/>
          </a:p>
          <a:p>
            <a:r>
              <a:rPr lang="en-GB" sz="2800" dirty="0" smtClean="0"/>
              <a:t>After gliotoxin injury these can also generate Schwann cells and possibly astrocytes (not neurons)</a:t>
            </a:r>
          </a:p>
          <a:p>
            <a:r>
              <a:rPr lang="en-GB" sz="2800" dirty="0" smtClean="0"/>
              <a:t>Remyelination possible using these?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(Reviewed in Richardson WD et al., Neuron 2011)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9259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Translating SC studies into medicine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965926" cy="39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379464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ependymal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2819" y="5044534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astrocyte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59294" y="5589240"/>
            <a:ext cx="179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Oligodendrocyte </a:t>
            </a:r>
          </a:p>
          <a:p>
            <a:r>
              <a:rPr lang="en-GB" dirty="0" smtClean="0"/>
              <a:t>progenitor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77281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Normal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07903" y="1823121"/>
            <a:ext cx="147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Control at 4m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772816"/>
            <a:ext cx="14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Injured at 4m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4217" y="1243160"/>
            <a:ext cx="827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basic biology of spinal cord injury e.g. Barnabe –Heider et al., Cell Stem cell 2010 :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6381328"/>
            <a:ext cx="799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Ependymal cells can generate astrocyte scar cells (bad) and oligodendrocytes (good)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9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Some are at clinical trial stage already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(See also Review </a:t>
            </a:r>
            <a:r>
              <a:rPr lang="en-GB" sz="2800" dirty="0"/>
              <a:t>Aboody </a:t>
            </a:r>
            <a:r>
              <a:rPr lang="en-GB" sz="2800" dirty="0" smtClean="0"/>
              <a:t> et al., Neuron, 2011)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04864"/>
            <a:ext cx="754380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386339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 tooltip="Nature biotechnology."/>
              </a:rPr>
              <a:t>(Nat </a:t>
            </a:r>
            <a:r>
              <a:rPr lang="en-GB" dirty="0">
                <a:hlinkClick r:id="rId3" tooltip="Nature biotechnology."/>
              </a:rPr>
              <a:t>Biotechnol.</a:t>
            </a:r>
            <a:r>
              <a:rPr lang="en-GB" dirty="0"/>
              <a:t> 2011 Feb;29(2):</a:t>
            </a:r>
            <a:r>
              <a:rPr lang="en-GB" dirty="0" smtClean="0"/>
              <a:t>95-7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9161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Criticisms/Ethical issues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e.g. of Geron’s trial http</a:t>
            </a:r>
            <a:r>
              <a:rPr lang="en-GB" sz="2400" dirty="0"/>
              <a:t>://www.youtube.com/watch?v=dYREI7nIMcc&amp;feature=relmfu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59" y="2564904"/>
            <a:ext cx="640277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‘’including </a:t>
            </a:r>
            <a:r>
              <a:rPr lang="en-GB" dirty="0"/>
              <a:t>extending the lesion while transplanting the cells or</a:t>
            </a:r>
          </a:p>
          <a:p>
            <a:r>
              <a:rPr lang="en-GB" dirty="0"/>
              <a:t>introducing </a:t>
            </a:r>
            <a:r>
              <a:rPr lang="en-GB" dirty="0" smtClean="0"/>
              <a:t>infection …. understand </a:t>
            </a:r>
            <a:r>
              <a:rPr lang="en-GB" dirty="0"/>
              <a:t>that patients with</a:t>
            </a:r>
          </a:p>
          <a:p>
            <a:r>
              <a:rPr lang="en-GB" dirty="0"/>
              <a:t>subacute complete SCI are a vulnerable population. Seven to</a:t>
            </a:r>
          </a:p>
          <a:p>
            <a:r>
              <a:rPr lang="en-GB" dirty="0"/>
              <a:t>14 days postinjury, which is the recruitment period for the Geron</a:t>
            </a:r>
          </a:p>
          <a:p>
            <a:r>
              <a:rPr lang="en-GB" dirty="0"/>
              <a:t>trial, is a time during which the patients who will have suffered an</a:t>
            </a:r>
          </a:p>
          <a:p>
            <a:r>
              <a:rPr lang="en-GB" dirty="0"/>
              <a:t>acute traumatic event will be experiencing stress, anxiety, fear,</a:t>
            </a:r>
          </a:p>
          <a:p>
            <a:r>
              <a:rPr lang="en-GB" dirty="0"/>
              <a:t>and </a:t>
            </a:r>
            <a:r>
              <a:rPr lang="en-GB" dirty="0" smtClean="0"/>
              <a:t>depression</a:t>
            </a:r>
          </a:p>
          <a:p>
            <a:r>
              <a:rPr lang="en-GB" dirty="0" smtClean="0"/>
              <a:t>….</a:t>
            </a:r>
            <a:r>
              <a:rPr lang="en-GB" dirty="0"/>
              <a:t> (1) preventing endogenous</a:t>
            </a:r>
          </a:p>
          <a:p>
            <a:r>
              <a:rPr lang="en-GB" dirty="0"/>
              <a:t>remyelination, (2) promoting teratoma formation, (3) affecting</a:t>
            </a:r>
          </a:p>
          <a:p>
            <a:r>
              <a:rPr lang="en-GB" dirty="0"/>
              <a:t>inflammation, and (4) promoting aberrant neural reorganization.</a:t>
            </a:r>
            <a:r>
              <a:rPr lang="en-GB" dirty="0" smtClean="0"/>
              <a:t> ‘’</a:t>
            </a:r>
          </a:p>
          <a:p>
            <a:endParaRPr lang="en-GB" dirty="0"/>
          </a:p>
          <a:p>
            <a:r>
              <a:rPr lang="en-GB" dirty="0" smtClean="0"/>
              <a:t>(Bretzner et al., Cell Stem Cell 2011)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14337" y="6304002"/>
            <a:ext cx="20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(‘stem cell tourism’)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67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A very recent hope-provoking Neuroscience stem cell paper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‘’Restoration </a:t>
            </a:r>
            <a:r>
              <a:rPr lang="en-GB" dirty="0"/>
              <a:t>of auditory evoked responses by </a:t>
            </a:r>
            <a:r>
              <a:rPr lang="en-GB" dirty="0" smtClean="0"/>
              <a:t>human ES-cell-derived </a:t>
            </a:r>
            <a:r>
              <a:rPr lang="en-GB" dirty="0"/>
              <a:t>otic </a:t>
            </a:r>
            <a:r>
              <a:rPr lang="en-GB" dirty="0" smtClean="0"/>
              <a:t>progenitors’’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71966"/>
            <a:ext cx="2957962" cy="3165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039894"/>
            <a:ext cx="367240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" y="4420667"/>
            <a:ext cx="3104397" cy="216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271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Learning Outcomes of this Lecture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(What </a:t>
            </a:r>
            <a:r>
              <a:rPr lang="en-GB" dirty="0"/>
              <a:t>defines a stem cell</a:t>
            </a:r>
            <a:r>
              <a:rPr lang="en-GB" dirty="0" smtClean="0"/>
              <a:t>?)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Different types of stem </a:t>
            </a:r>
            <a:r>
              <a:rPr lang="en-GB" dirty="0" smtClean="0"/>
              <a:t>cells: ES, iPS, Tissue-specific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Potential uses of stem </a:t>
            </a:r>
            <a:r>
              <a:rPr lang="en-GB" dirty="0" smtClean="0"/>
              <a:t>cells in neuroscience 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Neural stem cell-based therapy </a:t>
            </a:r>
            <a:r>
              <a:rPr lang="en-GB" dirty="0" smtClean="0"/>
              <a:t>development inc. cancer, neurodegeneration, genetic disease, ageing (and your own suggestions) and current clinical trials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12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Huge breakthrough! Takahashi &amp; Yamanaka, Cell 2006</a:t>
            </a:r>
            <a:endParaRPr lang="en-GB" sz="36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Introduced </a:t>
            </a:r>
            <a:r>
              <a:rPr lang="en-GB" dirty="0"/>
              <a:t>Oct3/4, Sox2, c-Myc, and </a:t>
            </a:r>
            <a:r>
              <a:rPr lang="en-GB" dirty="0" smtClean="0"/>
              <a:t>Klf4 into mouse embryonic or adult fibroblasts (i.e. differentiated somatic cells)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</a:t>
            </a:r>
          </a:p>
          <a:p>
            <a:r>
              <a:rPr lang="en-GB" dirty="0" smtClean="0"/>
              <a:t>Resulting cells behaved like ES cells (in many </a:t>
            </a:r>
            <a:r>
              <a:rPr lang="en-GB" i="1" dirty="0" smtClean="0"/>
              <a:t>NOT ALL </a:t>
            </a:r>
            <a:r>
              <a:rPr lang="en-GB" dirty="0" smtClean="0"/>
              <a:t>ways)</a:t>
            </a:r>
          </a:p>
          <a:p>
            <a:endParaRPr lang="en-GB" dirty="0"/>
          </a:p>
          <a:p>
            <a:r>
              <a:rPr lang="en-GB" dirty="0" smtClean="0"/>
              <a:t>Called Induced pluripotent </a:t>
            </a:r>
            <a:r>
              <a:rPr lang="en-GB" dirty="0"/>
              <a:t>stem cells (iPS/iPSCs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No ethical barriers or immune reactions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45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Induced pluripotent stem cells (iPSC)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" y="1556792"/>
            <a:ext cx="8582025" cy="465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6348162"/>
            <a:ext cx="272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(Graf, Cell Stem Cell,  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5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97152"/>
            <a:ext cx="8229600" cy="171765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http://www.nobelprize.org/nobel_prizes/medicine/laureates/2012/index.html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620688"/>
            <a:ext cx="3816424" cy="3816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073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iPS cells: Still to discover (before the clinic)</a:t>
            </a:r>
            <a:endParaRPr lang="en-GB" sz="36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7333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How the cell of origin can influence iPS behaviour</a:t>
            </a:r>
          </a:p>
          <a:p>
            <a:r>
              <a:rPr lang="en-GB" sz="2800" dirty="0" smtClean="0"/>
              <a:t>iPS derived mice are more likely to die of cancer than those made from ES cells. Why?</a:t>
            </a:r>
          </a:p>
          <a:p>
            <a:r>
              <a:rPr lang="en-GB" sz="2800" dirty="0" smtClean="0"/>
              <a:t>Why DNA modifications may vary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8" y="4022648"/>
            <a:ext cx="2940023" cy="1800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3570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Chimeric mouse with iPS-derived</a:t>
            </a:r>
          </a:p>
          <a:p>
            <a:r>
              <a:rPr lang="en-GB" dirty="0"/>
              <a:t>grey hair </a:t>
            </a:r>
            <a:r>
              <a:rPr lang="en-GB" sz="1400" dirty="0"/>
              <a:t>Okita et al., Nature protocols 2010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20" y="3983236"/>
            <a:ext cx="5748180" cy="195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6637" y="6039111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Gutierrez-Aranda et al.,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7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105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Some ways we can use stem cells in neuroscience research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4057"/>
            <a:ext cx="862513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As tools:</a:t>
            </a:r>
          </a:p>
          <a:p>
            <a:pPr marL="0" indent="0">
              <a:buNone/>
            </a:pPr>
            <a:r>
              <a:rPr lang="en-GB" sz="2400" dirty="0" smtClean="0"/>
              <a:t>to understand  developmental neurobiology</a:t>
            </a:r>
          </a:p>
          <a:p>
            <a:pPr marL="0" indent="0">
              <a:buNone/>
            </a:pPr>
            <a:r>
              <a:rPr lang="en-GB" sz="2400" dirty="0" smtClean="0"/>
              <a:t>to investigate the cause/s of disease</a:t>
            </a:r>
          </a:p>
          <a:p>
            <a:pPr marL="0" indent="0">
              <a:buNone/>
            </a:pPr>
            <a:r>
              <a:rPr lang="en-GB" sz="2400" dirty="0" smtClean="0"/>
              <a:t>to test drugs and other therapeutics 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As therapies:</a:t>
            </a:r>
          </a:p>
          <a:p>
            <a:pPr marL="0" indent="0">
              <a:buNone/>
            </a:pPr>
            <a:r>
              <a:rPr lang="en-GB" sz="2400" dirty="0"/>
              <a:t>t</a:t>
            </a:r>
            <a:r>
              <a:rPr lang="en-GB" sz="2400" dirty="0" smtClean="0"/>
              <a:t>o repair damaged/diseased tissues</a:t>
            </a:r>
          </a:p>
          <a:p>
            <a:pPr marL="0" indent="0">
              <a:buNone/>
            </a:pPr>
            <a:r>
              <a:rPr lang="en-GB" sz="2400" dirty="0"/>
              <a:t>t</a:t>
            </a:r>
            <a:r>
              <a:rPr lang="en-GB" sz="2400" dirty="0" smtClean="0"/>
              <a:t>o replace diseased/dying cells </a:t>
            </a:r>
          </a:p>
          <a:p>
            <a:pPr marL="0" indent="0">
              <a:buNone/>
            </a:pPr>
            <a:r>
              <a:rPr lang="en-GB" sz="2400" dirty="0" smtClean="0"/>
              <a:t>(ideally with no immune response)</a:t>
            </a:r>
          </a:p>
          <a:p>
            <a:pPr marL="0" indent="0" algn="r">
              <a:buNone/>
            </a:pPr>
            <a:endParaRPr lang="en-GB" sz="2400" dirty="0" smtClean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endParaRPr lang="en-GB" sz="2400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70" y="3472738"/>
            <a:ext cx="4501326" cy="3124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969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A useful concept: The stem cell ‘niche’</a:t>
            </a:r>
            <a:endParaRPr lang="en-GB" sz="3200" b="1" dirty="0">
              <a:solidFill>
                <a:srgbClr val="7030A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5977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= the environment surrounding the stem cell </a:t>
            </a:r>
          </a:p>
          <a:p>
            <a:r>
              <a:rPr lang="en-GB" dirty="0" smtClean="0"/>
              <a:t>Contains </a:t>
            </a:r>
            <a:r>
              <a:rPr lang="en-GB" dirty="0"/>
              <a:t>t</a:t>
            </a:r>
            <a:r>
              <a:rPr lang="en-GB" dirty="0" smtClean="0"/>
              <a:t>he signals that keep it as a stem cell and stop it differentiating (i.e. stops depletion)</a:t>
            </a:r>
          </a:p>
          <a:p>
            <a:r>
              <a:rPr lang="en-GB" dirty="0" smtClean="0"/>
              <a:t>Includes signals from support cells, extracellu7lar matrix, other stem cells etc.</a:t>
            </a:r>
          </a:p>
          <a:p>
            <a:endParaRPr lang="en-GB" dirty="0" smtClean="0"/>
          </a:p>
          <a:p>
            <a:r>
              <a:rPr lang="en-GB" dirty="0" smtClean="0"/>
              <a:t>Differentiation can be </a:t>
            </a:r>
          </a:p>
          <a:p>
            <a:pPr marL="0" indent="0">
              <a:buNone/>
            </a:pPr>
            <a:r>
              <a:rPr lang="en-GB" dirty="0" smtClean="0"/>
              <a:t>triggered</a:t>
            </a:r>
          </a:p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y leaving the niche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50" y="3332947"/>
            <a:ext cx="4991917" cy="3499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78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1696</Words>
  <Application>Microsoft Office PowerPoint</Application>
  <PresentationFormat>On-screen Show (4:3)</PresentationFormat>
  <Paragraphs>264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Neural stem cells: therapeutic potential</vt:lpstr>
      <vt:lpstr>Reminder: Types of stem cells</vt:lpstr>
      <vt:lpstr>Types of stem cells: 1. Embryonic stem cells (ES)</vt:lpstr>
      <vt:lpstr>Huge breakthrough! Takahashi &amp; Yamanaka, Cell 2006</vt:lpstr>
      <vt:lpstr>Induced pluripotent stem cells (iPSC)</vt:lpstr>
      <vt:lpstr>PowerPoint Presentation</vt:lpstr>
      <vt:lpstr>iPS cells: Still to discover (before the clinic)</vt:lpstr>
      <vt:lpstr>Some ways we can use stem cells in neuroscience research</vt:lpstr>
      <vt:lpstr>A useful concept: The stem cell ‘niche’</vt:lpstr>
      <vt:lpstr>Adult NSC niche includes?</vt:lpstr>
      <vt:lpstr>The vascular neural stem cell niche</vt:lpstr>
      <vt:lpstr>One therapeutic approach: use endogenous neural stem cells (tissue-specific)</vt:lpstr>
      <vt:lpstr>Cf: Uses of iPSC in Neuroscience</vt:lpstr>
      <vt:lpstr>E.g. Demos et al., Science, 2008</vt:lpstr>
      <vt:lpstr>82 yr. old ALS patient: from simple skin biopsy to iPS</vt:lpstr>
      <vt:lpstr>Can differentiate these iPSC into neurons</vt:lpstr>
      <vt:lpstr>Another example of patient-specific iPSC in neuroscience</vt:lpstr>
      <vt:lpstr>Can differentiate into neurons</vt:lpstr>
      <vt:lpstr>Testing therapies on these iPSC</vt:lpstr>
      <vt:lpstr>Summary of some neural disease modelling</vt:lpstr>
      <vt:lpstr>IPSCs can also answer developmental neurobiology questions </vt:lpstr>
      <vt:lpstr>15 minute break</vt:lpstr>
      <vt:lpstr>Therapeutic potential of stem cells in the CNS</vt:lpstr>
      <vt:lpstr>Stem cell derived neural transplants e.g. Parkinson’s disease</vt:lpstr>
      <vt:lpstr>Strategy: Replace diseased dopaminergic neurons</vt:lpstr>
      <vt:lpstr>Needs cell culture developments</vt:lpstr>
      <vt:lpstr>Another SC based strategy: neuroprotection (transplant supporting cells)</vt:lpstr>
      <vt:lpstr>IPSCs might tell us why DNs die in PD</vt:lpstr>
      <vt:lpstr>Other possible Stem cell based therapies: anti ageing?</vt:lpstr>
      <vt:lpstr>Use stem cells to deliver neural tumour destroyers?</vt:lpstr>
      <vt:lpstr>Possible glioma stem cell niches</vt:lpstr>
      <vt:lpstr>Glia stem cells</vt:lpstr>
      <vt:lpstr>Translating SC studies into medicine</vt:lpstr>
      <vt:lpstr>Some are at clinical trial stage already</vt:lpstr>
      <vt:lpstr>Criticisms/Ethical issues</vt:lpstr>
      <vt:lpstr>A very recent hope-provoking Neuroscience stem cell paper</vt:lpstr>
      <vt:lpstr>Learning Outcomes of this Lecture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stem cells: therapeutic potential</dc:title>
  <dc:creator>Anita</dc:creator>
  <cp:lastModifiedBy>Shiel, Nuala</cp:lastModifiedBy>
  <cp:revision>5</cp:revision>
  <dcterms:created xsi:type="dcterms:W3CDTF">2012-10-11T21:33:14Z</dcterms:created>
  <dcterms:modified xsi:type="dcterms:W3CDTF">2012-10-15T13:10:12Z</dcterms:modified>
</cp:coreProperties>
</file>