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6"/>
  </p:notesMasterIdLst>
  <p:handoutMasterIdLst>
    <p:handoutMasterId r:id="rId77"/>
  </p:handoutMasterIdLst>
  <p:sldIdLst>
    <p:sldId id="256" r:id="rId2"/>
    <p:sldId id="435" r:id="rId3"/>
    <p:sldId id="481" r:id="rId4"/>
    <p:sldId id="448" r:id="rId5"/>
    <p:sldId id="463" r:id="rId6"/>
    <p:sldId id="482" r:id="rId7"/>
    <p:sldId id="464" r:id="rId8"/>
    <p:sldId id="401" r:id="rId9"/>
    <p:sldId id="403" r:id="rId10"/>
    <p:sldId id="402" r:id="rId11"/>
    <p:sldId id="407" r:id="rId12"/>
    <p:sldId id="480" r:id="rId13"/>
    <p:sldId id="260" r:id="rId14"/>
    <p:sldId id="303" r:id="rId15"/>
    <p:sldId id="461" r:id="rId16"/>
    <p:sldId id="297" r:id="rId17"/>
    <p:sldId id="298" r:id="rId18"/>
    <p:sldId id="462" r:id="rId19"/>
    <p:sldId id="300" r:id="rId20"/>
    <p:sldId id="301" r:id="rId21"/>
    <p:sldId id="476" r:id="rId22"/>
    <p:sldId id="465" r:id="rId23"/>
    <p:sldId id="469" r:id="rId24"/>
    <p:sldId id="470" r:id="rId25"/>
    <p:sldId id="466" r:id="rId26"/>
    <p:sldId id="483" r:id="rId27"/>
    <p:sldId id="478" r:id="rId28"/>
    <p:sldId id="475" r:id="rId29"/>
    <p:sldId id="472" r:id="rId30"/>
    <p:sldId id="473" r:id="rId31"/>
    <p:sldId id="474" r:id="rId32"/>
    <p:sldId id="471" r:id="rId33"/>
    <p:sldId id="278" r:id="rId34"/>
    <p:sldId id="417" r:id="rId35"/>
    <p:sldId id="308" r:id="rId36"/>
    <p:sldId id="467" r:id="rId37"/>
    <p:sldId id="277" r:id="rId38"/>
    <p:sldId id="296" r:id="rId39"/>
    <p:sldId id="302" r:id="rId40"/>
    <p:sldId id="487" r:id="rId41"/>
    <p:sldId id="488" r:id="rId42"/>
    <p:sldId id="315" r:id="rId43"/>
    <p:sldId id="418" r:id="rId44"/>
    <p:sldId id="468" r:id="rId45"/>
    <p:sldId id="428" r:id="rId46"/>
    <p:sldId id="484" r:id="rId47"/>
    <p:sldId id="485" r:id="rId48"/>
    <p:sldId id="486" r:id="rId49"/>
    <p:sldId id="304" r:id="rId50"/>
    <p:sldId id="341" r:id="rId51"/>
    <p:sldId id="380" r:id="rId52"/>
    <p:sldId id="489" r:id="rId53"/>
    <p:sldId id="281" r:id="rId54"/>
    <p:sldId id="313" r:id="rId55"/>
    <p:sldId id="360" r:id="rId56"/>
    <p:sldId id="312" r:id="rId57"/>
    <p:sldId id="258" r:id="rId58"/>
    <p:sldId id="490" r:id="rId59"/>
    <p:sldId id="491" r:id="rId60"/>
    <p:sldId id="326" r:id="rId61"/>
    <p:sldId id="500" r:id="rId62"/>
    <p:sldId id="501" r:id="rId63"/>
    <p:sldId id="502" r:id="rId64"/>
    <p:sldId id="503" r:id="rId65"/>
    <p:sldId id="504" r:id="rId66"/>
    <p:sldId id="505" r:id="rId67"/>
    <p:sldId id="506" r:id="rId68"/>
    <p:sldId id="507" r:id="rId69"/>
    <p:sldId id="508" r:id="rId70"/>
    <p:sldId id="509" r:id="rId71"/>
    <p:sldId id="510" r:id="rId72"/>
    <p:sldId id="511" r:id="rId73"/>
    <p:sldId id="512" r:id="rId74"/>
    <p:sldId id="513"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a:srgbClr val="FFFF99"/>
    <a:srgbClr val="FFCCFF"/>
    <a:srgbClr val="A50021"/>
    <a:srgbClr val="FFFFCC"/>
    <a:srgbClr val="99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563" autoAdjust="0"/>
  </p:normalViewPr>
  <p:slideViewPr>
    <p:cSldViewPr>
      <p:cViewPr>
        <p:scale>
          <a:sx n="50" d="100"/>
          <a:sy n="50" d="100"/>
        </p:scale>
        <p:origin x="-918" y="-16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slide" Target="slides/slide54.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45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45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45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06C9DBA-9345-4BC4-B558-DAD2D13FB665}" type="slidenum">
              <a:rPr lang="en-GB"/>
              <a:pPr>
                <a:defRPr/>
              </a:pPr>
              <a:t>‹#›</a:t>
            </a:fld>
            <a:endParaRPr lang="en-GB"/>
          </a:p>
        </p:txBody>
      </p:sp>
    </p:spTree>
    <p:extLst>
      <p:ext uri="{BB962C8B-B14F-4D97-AF65-F5344CB8AC3E}">
        <p14:creationId xmlns:p14="http://schemas.microsoft.com/office/powerpoint/2010/main" val="1231469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778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162B803-B387-45A1-A855-25887AAFD0CC}" type="slidenum">
              <a:rPr lang="en-GB"/>
              <a:pPr>
                <a:defRPr/>
              </a:pPr>
              <a:t>‹#›</a:t>
            </a:fld>
            <a:endParaRPr lang="en-GB"/>
          </a:p>
        </p:txBody>
      </p:sp>
    </p:spTree>
    <p:extLst>
      <p:ext uri="{BB962C8B-B14F-4D97-AF65-F5344CB8AC3E}">
        <p14:creationId xmlns:p14="http://schemas.microsoft.com/office/powerpoint/2010/main" val="1210334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FD5E0B1-AC3A-472D-AAD1-719C7C353FD3}" type="slidenum">
              <a:rPr lang="en-GB" sz="1200"/>
              <a:pPr/>
              <a:t>1</a:t>
            </a:fld>
            <a:endParaRPr lang="en-GB" sz="120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AED065-0D17-46A0-96AF-1281863B1843}" type="slidenum">
              <a:rPr lang="en-GB" sz="1200"/>
              <a:pPr/>
              <a:t>18</a:t>
            </a:fld>
            <a:endParaRPr lang="en-GB" sz="1200"/>
          </a:p>
        </p:txBody>
      </p:sp>
      <p:sp>
        <p:nvSpPr>
          <p:cNvPr id="88067" name="Rectangle 1026"/>
          <p:cNvSpPr>
            <a:spLocks noRot="1" noChangeArrowheads="1" noTextEdit="1"/>
          </p:cNvSpPr>
          <p:nvPr>
            <p:ph type="sldImg"/>
          </p:nvPr>
        </p:nvSpPr>
        <p:spPr>
          <a:ln/>
        </p:spPr>
      </p:sp>
      <p:sp>
        <p:nvSpPr>
          <p:cNvPr id="880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B249E6-22B0-4CE8-B38D-A1DB948EF180}" type="slidenum">
              <a:rPr lang="en-GB" sz="1200"/>
              <a:pPr/>
              <a:t>19</a:t>
            </a:fld>
            <a:endParaRPr lang="en-GB" sz="1200"/>
          </a:p>
        </p:txBody>
      </p:sp>
      <p:sp>
        <p:nvSpPr>
          <p:cNvPr id="89091" name="Rectangle 1026"/>
          <p:cNvSpPr>
            <a:spLocks noRot="1" noChangeArrowheads="1" noTextEdit="1"/>
          </p:cNvSpPr>
          <p:nvPr>
            <p:ph type="sldImg"/>
          </p:nvPr>
        </p:nvSpPr>
        <p:spPr>
          <a:ln/>
        </p:spPr>
      </p:sp>
      <p:sp>
        <p:nvSpPr>
          <p:cNvPr id="890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D1A6CE-D079-4AFB-9F3E-3969FB77815F}" type="slidenum">
              <a:rPr lang="en-GB" sz="1200"/>
              <a:pPr/>
              <a:t>20</a:t>
            </a:fld>
            <a:endParaRPr lang="en-GB" sz="120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 is currently some debate as to whether genes on the Y sex chromosome, that is present only in males, contribute directly to brain sex differences, but the overwhelming evidence from basic science studies conclude that sex differentiation of the brain is primarily a hormone-dependent process. </a:t>
            </a:r>
          </a:p>
          <a:p>
            <a:endParaRPr lang="en-GB" smtClean="0"/>
          </a:p>
          <a:p>
            <a:r>
              <a:rPr lang="en-GB" smtClean="0"/>
              <a:t>For a short period after conception the is no difference in male and female embryos – in the brain or elsewhere. The Sry gene on Y chromosome then plays a key, indirect role, by directing the development of testes in males, which are transiently activated during development to secrete testosterone. This co-incides with a critical window when the hypothalamic circuitry is susceptible to masculinization or defeminization that persists throughout life. These circuits are, however, not activated until the pubertal rise in testosterone levels. </a:t>
            </a:r>
          </a:p>
          <a:p>
            <a:endParaRPr lang="en-GB" smtClean="0"/>
          </a:p>
          <a:p>
            <a:r>
              <a:rPr lang="en-GB" smtClean="0"/>
              <a:t>The experiments can’t be performed to establish if this is the case for humans, but the patterns of hormone exposure suggest that this is likely.</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4D119F-2A2E-44F5-9B40-42492D19BB0F}" type="slidenum">
              <a:rPr lang="en-GB" sz="1200"/>
              <a:pPr/>
              <a:t>22</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803B93-9E38-448A-A4BB-A45C7B868FD6}" type="slidenum">
              <a:rPr lang="en-GB" sz="1200"/>
              <a:pPr/>
              <a:t>23</a:t>
            </a:fld>
            <a:endParaRPr lang="en-GB" sz="120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8B052C-67DF-405A-AB11-1DDF2BF99204}" type="slidenum">
              <a:rPr lang="en-GB" sz="1200"/>
              <a:pPr/>
              <a:t>24</a:t>
            </a:fld>
            <a:endParaRPr lang="en-GB" sz="120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Here you can see that in both rats and humans there are similar patterns of exposure to testosterone, shown in blue, and E2 in pink. </a:t>
            </a:r>
          </a:p>
          <a:p>
            <a:endParaRPr lang="en-GB" smtClean="0"/>
          </a:p>
          <a:p>
            <a:r>
              <a:rPr lang="en-GB" smtClean="0"/>
              <a:t>I apologise to those of you who may object to the blue/pink sterotyping. I had thought of breaking away from this convention, but I once attended a symposium where the speaker had used other colours – yellow and green, I think, and many of the audeince found it utterly confusing, so I hope that it serves its purpose.</a:t>
            </a:r>
          </a:p>
          <a:p>
            <a:endParaRPr lang="en-GB" smtClean="0"/>
          </a:p>
          <a:p>
            <a:r>
              <a:rPr lang="en-GB" smtClean="0"/>
              <a:t>So, in both cases we see a transient rises in testosterone in early life, that then lies dormant until puberty. In rats the critical period occurs just before and after birth whereas in humans it is likely to occur around or just before mid gestation. Interestingly, the stage of brain development in humans at mid gestation corresponds approximately to birth in the rat, which is a precocious species. </a:t>
            </a:r>
          </a:p>
          <a:p>
            <a:endParaRPr lang="en-GB" smtClean="0"/>
          </a:p>
          <a:p>
            <a:r>
              <a:rPr lang="en-GB" smtClean="0"/>
              <a:t>The patterns of E2 exposure are also similar across species, with cyclicity emerging at puberty to trigger the LH surge and ovulation.</a:t>
            </a:r>
          </a:p>
          <a:p>
            <a:endParaRPr lang="en-GB" smtClean="0"/>
          </a:p>
          <a:p>
            <a:endParaRPr lang="en-GB"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3AFC9D-6F67-4D83-A0DF-15874C59CE0B}" type="slidenum">
              <a:rPr lang="en-GB" sz="1200"/>
              <a:pPr/>
              <a:t>25</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FC0A2F1-42E4-430A-8116-C6C47E37035B}" type="slidenum">
              <a:rPr lang="en-GB" sz="1200"/>
              <a:pPr/>
              <a:t>29</a:t>
            </a:fld>
            <a:endParaRPr lang="en-GB" sz="1200"/>
          </a:p>
        </p:txBody>
      </p:sp>
      <p:sp>
        <p:nvSpPr>
          <p:cNvPr id="95235" name="Rectangle 2"/>
          <p:cNvSpPr>
            <a:spLocks noChangeArrowheads="1" noTextEdit="1"/>
          </p:cNvSpPr>
          <p:nvPr>
            <p:ph type="sldImg"/>
          </p:nvPr>
        </p:nvSpPr>
        <p:spPr>
          <a:solidFill>
            <a:srgbClr val="FFFFFF"/>
          </a:solidFill>
          <a:ln/>
        </p:spPr>
      </p:sp>
      <p:sp>
        <p:nvSpPr>
          <p:cNvPr id="95236" name="Rectangle 3"/>
          <p:cNvSpPr>
            <a:spLocks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7DC467-05F0-488D-98CC-3ABF507AF92D}" type="slidenum">
              <a:rPr lang="en-GB" sz="1200"/>
              <a:pPr/>
              <a:t>31</a:t>
            </a:fld>
            <a:endParaRPr lang="en-GB" sz="1200"/>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But I diverge from sex differences. This summarizes why sex differences in hypothalamic circuitry are important for reproduction and reproductive behaviours.</a:t>
            </a:r>
          </a:p>
          <a:p>
            <a:endParaRPr lang="en-GB" smtClean="0"/>
          </a:p>
          <a:p>
            <a:r>
              <a:rPr lang="en-GB" smtClean="0"/>
              <a:t>The hypothalamic neurones governing the hypothalamo pituitary gonadal axis produce gonadotrophin releasing hormone that stimulates release of the gonadotrophins, LH and FSH and, consequently, oestrogens and progesterone from the ovaries or testosterone from the testes. As E2 levels rise over the menstrual cycle, this stimulates the gonadotrophin releasing hormone neurones, which generated an LH surge that is the trigger for ovulation and, in rats, the trigger for sexual receptivity. If you give E2 to males, they cannot mount an LH surge and this is one example that suggests that  the hypothalamic hard-wiring is different between the sexes.</a:t>
            </a:r>
          </a:p>
          <a:p>
            <a:endParaRPr lang="en-GB"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357035-3F79-400A-BC3B-730EF9555056}" type="slidenum">
              <a:rPr lang="en-GB" sz="1200"/>
              <a:pPr/>
              <a:t>32</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5EA34E-40F3-4FD3-921E-7C4F88F5E281}" type="slidenum">
              <a:rPr lang="en-GB" sz="1200"/>
              <a:pPr/>
              <a:t>2</a:t>
            </a:fld>
            <a:endParaRPr lang="en-GB" sz="120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7CFD11-E99A-455E-BDD1-58A33A35CB4E}" type="slidenum">
              <a:rPr lang="en-GB" sz="1200"/>
              <a:pPr/>
              <a:t>33</a:t>
            </a:fld>
            <a:endParaRPr lang="en-GB" sz="120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E976AE-A97F-4740-B6BE-194FE3FA11BF}" type="slidenum">
              <a:rPr lang="en-GB" sz="1200"/>
              <a:pPr/>
              <a:t>34</a:t>
            </a:fld>
            <a:endParaRPr lang="en-GB" sz="120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B3B1B91-9AD0-479A-8F76-BFD504C1911F}" type="slidenum">
              <a:rPr lang="en-GB" sz="1200"/>
              <a:pPr/>
              <a:t>35</a:t>
            </a:fld>
            <a:endParaRPr lang="en-GB" sz="120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Many of you will know that T acts by binding to intracellular Androgen receptors to produce its effects, and this occurs after it is metabolised to DHT by 5-a reductase enzymes inside the cell. And this is the mechanisms by which T promotes the development of the male genitalia. Perhaps less known is the fact that many tissues in men and other male species express ERs and that some of the actions of T are mediated via the E2 receptor after T is converted to E2 by aromatse enzymes that are present throughout the body, including the brain. So, in rodents it is thought that T enters the developing brain where it masculinizes or defeminizes specific neural circuits only after it is converted to E2. </a:t>
            </a:r>
          </a:p>
          <a:p>
            <a:endParaRPr lang="en-GB" smtClean="0"/>
          </a:p>
          <a:p>
            <a:r>
              <a:rPr lang="en-GB" smtClean="0"/>
              <a:t>Perhaps some of you are thinking what about feminization of the brain, and in truth this has received very little attention, largely because it was originally thought that the embryo would develop by default along female lines in the absence of testosterone. However, some recent evidence form rodent studies suggest an active feminization process occurs a little later when the ovaries become activated.</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DF3B62-3022-4F8A-BD31-CDBD8F9FBCE3}" type="slidenum">
              <a:rPr lang="en-GB" sz="1200"/>
              <a:pPr/>
              <a:t>36</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707E1E-3589-4782-9554-468D6C1B8B38}" type="slidenum">
              <a:rPr lang="en-GB" sz="1200"/>
              <a:pPr/>
              <a:t>37</a:t>
            </a:fld>
            <a:endParaRPr lang="en-GB" sz="120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13EA6B-56CD-4D66-A54F-1CE42A454BFA}" type="slidenum">
              <a:rPr lang="en-GB" sz="1200"/>
              <a:pPr/>
              <a:t>38</a:t>
            </a:fld>
            <a:endParaRPr lang="en-GB" sz="120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3525B8-C471-43A9-998E-02FDF13AEA93}" type="slidenum">
              <a:rPr lang="en-GB" sz="1200"/>
              <a:pPr/>
              <a:t>39</a:t>
            </a:fld>
            <a:endParaRPr lang="en-GB" sz="120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424D48-96AE-4083-BECE-E843B1A05BC0}" type="slidenum">
              <a:rPr lang="en-GB" sz="1200"/>
              <a:pPr/>
              <a:t>42</a:t>
            </a:fld>
            <a:endParaRPr lang="en-GB" sz="120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CE0D0A-D258-4018-B941-D92D09DDB117}" type="slidenum">
              <a:rPr lang="en-GB" sz="1200"/>
              <a:pPr/>
              <a:t>43</a:t>
            </a:fld>
            <a:endParaRPr lang="en-GB" sz="120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As one example of the experimental hormonal manipulations that can be done to test this concept, administration of  either T or E2 to newborn female rats can suppress the ability of E2 to stimulate an LH surge and ovulation in adulthood. Therefore, defeminization of the brain has also been defined as the loss of capacity to respond to E2, which will have relevance for later in my talk.</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B4F65F-4029-4964-B377-AC70ADEF917A}" type="slidenum">
              <a:rPr lang="en-GB" sz="1200"/>
              <a:pPr/>
              <a:t>44</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As the name suggests, Neuroendocrinology is essentially a study of the interactions between the nervous and endocrine systems that are the major means for communication between the brain and body. The  hypothalamus is the region that contains specialised neurones that control the whole of the endocrine system via the pituitary gland. </a:t>
            </a:r>
          </a:p>
          <a:p>
            <a:r>
              <a:rPr lang="en-GB" smtClean="0"/>
              <a:t>To remind my students of their neuroanatony, I tell them that if you draw an imaginary line between your ears and from the bridge of your nose to the nape of your neck, the hypothalamus lies where the lines intersect. This is just above the pituitary gland which, in turn, lies above the roof of the mouth. The pituitary gland is aptly described as the conductor of the endocrine orchestra because it send out 8 major hormones into the blood stream that, in turn, control a host of physiologcal processes. </a:t>
            </a:r>
          </a:p>
          <a:p>
            <a:endParaRPr lang="en-GB" smtClean="0"/>
          </a:p>
          <a:p>
            <a:r>
              <a:rPr lang="en-GB" smtClean="0"/>
              <a:t>These are thyroid stimulating hormone  controls the thyroid gland and metabolic rate; ACTH or corticotrophin that controls cortisol release from the adrenal gland that is critical for survivng stress; luteinizing hormone and follicle stimulating hormone, coleectively called that gonadotrophins because they stimulate the productions of oestrogen and progesterone in the ovaries and testosterone in the testes; growth hormone that targets multiple tissues; prolactin that among other things stimulates lactation; vasopressin that regulates salt and water balance and finally oxytocin that plays roles in parturition and milk ejection.</a:t>
            </a:r>
          </a:p>
          <a:p>
            <a:endParaRPr lang="en-GB"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93C0C1-E77C-4912-B893-281BD398CE51}" type="slidenum">
              <a:rPr lang="en-GB" sz="1200"/>
              <a:pPr/>
              <a:t>5</a:t>
            </a:fld>
            <a:endParaRPr lang="en-GB"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5E574E-035A-4835-A2A7-C5EB0B0F9EFB}" type="slidenum">
              <a:rPr lang="en-GB" sz="1200"/>
              <a:pPr/>
              <a:t>45</a:t>
            </a:fld>
            <a:endParaRPr lang="en-GB" sz="1200"/>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D2A9B7-4AD3-491E-9E69-DC21A93591D5}" type="slidenum">
              <a:rPr lang="en-GB" sz="1200"/>
              <a:pPr/>
              <a:t>47</a:t>
            </a:fld>
            <a:endParaRPr lang="en-GB" sz="120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87EBB4-FFA6-4298-A2D5-27066637B27B}" type="slidenum">
              <a:rPr lang="en-GB" sz="1200"/>
              <a:pPr/>
              <a:t>48</a:t>
            </a:fld>
            <a:endParaRPr lang="en-GB" sz="120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C2585C2-A63D-4EFD-BBA7-FFC8AC4C2B5C}" type="slidenum">
              <a:rPr lang="en-GB" sz="1200"/>
              <a:pPr/>
              <a:t>49</a:t>
            </a:fld>
            <a:endParaRPr lang="en-GB" sz="120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AD0EF4-7F75-4509-8AAA-E5022EC67321}" type="slidenum">
              <a:rPr lang="en-GB" sz="1200"/>
              <a:pPr/>
              <a:t>50</a:t>
            </a:fld>
            <a:endParaRPr lang="en-GB" sz="120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806BE5-F03F-4870-A6D1-B911479F40AB}" type="slidenum">
              <a:rPr lang="en-GB" sz="1200"/>
              <a:pPr/>
              <a:t>53</a:t>
            </a:fld>
            <a:endParaRPr lang="en-GB" sz="120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80FA23-DC9F-40D4-AF7D-15B121045384}" type="slidenum">
              <a:rPr lang="en-GB" sz="1200"/>
              <a:pPr/>
              <a:t>54</a:t>
            </a:fld>
            <a:endParaRPr lang="en-GB" sz="120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AA8AE5-E24D-4203-9D48-45036310AE27}" type="slidenum">
              <a:rPr lang="en-GB" sz="1200"/>
              <a:pPr/>
              <a:t>56</a:t>
            </a:fld>
            <a:endParaRPr lang="en-GB" sz="120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F11B2F-042D-4282-B51E-23DD5F2AB5CA}" type="slidenum">
              <a:rPr lang="en-GB" sz="1200"/>
              <a:pPr/>
              <a:t>57</a:t>
            </a:fld>
            <a:endParaRPr lang="en-GB" sz="120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As far as we know, the rest of the brain would be exposed to the same male/female differences in the hormonal environment during development. But very few studies have investigated this as a potential source of brain sex differences.</a:t>
            </a:r>
          </a:p>
          <a:p>
            <a:endParaRPr lang="en-GB" smtClean="0"/>
          </a:p>
          <a:p>
            <a:endParaRPr lang="en-GB" smtClean="0"/>
          </a:p>
          <a:p>
            <a:endParaRPr lang="en-GB" smtClean="0"/>
          </a:p>
          <a:p>
            <a:r>
              <a:rPr lang="en-GB" smtClean="0"/>
              <a:t> It took several decades for sex differences in the rest of the brain to be identified.  - an inconvenient truth that was largely ignored, if not suppressed, for fear of it being misinterpreted and fuelling anti-feminists with knowledge that could be misused.</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5A9D6D-CDA3-4DE5-8BD6-690152C87667}" type="slidenum">
              <a:rPr lang="en-GB" sz="1200"/>
              <a:pPr/>
              <a:t>59</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FCB17A-F3FE-46E8-8FA4-1D57AD0217F6}" type="slidenum">
              <a:rPr lang="en-US" sz="1200"/>
              <a:pPr/>
              <a:t>7</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This diagramatic representation of the hypothalamo-pituitary axis explains why VP and OT were in a different colour in my previous slide because these 2 hormones are produced by the posterior pituitary that is formed developmentally by a down-growth of the hypothalamic neurones, so it is part of the brain, whereas the other hormones are produced by the anterior pituitary gland which is an up-growth from the roof of the mouth, so not part of the brains, although it is in the head. For each anterior pituitary hormone there is a separate set of hypothalamic neurones that produce their regulatory factors which the neurones secrete into a tiny portal blood system these factors to the anterior pituitary.</a:t>
            </a:r>
          </a:p>
          <a:p>
            <a:endParaRPr lang="en-GB" smtClean="0"/>
          </a:p>
          <a:p>
            <a:r>
              <a:rPr lang="en-GB" smtClean="0"/>
              <a:t>My early research involved characterization of  the hypothalamic factors controlling of corticotrophin or ACTH release, and hence the stress resposne and here I would like to acknowledge the huge influence that Phil Lowry had on my career path, because it was with him, as his PhD student and post-doctoral researcher at Barts, that we discovered that some hypothalamic VP neurones had hijacked the role of a CRF. This was a very exciting time and infected me with the research bug, so I THINK I should be thankful for that, although my family may contradict me.  </a:t>
            </a: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77A19D6-A04D-4DE4-AFB6-C5A4B60EC3ED}" type="slidenum">
              <a:rPr lang="en-GB" sz="1200"/>
              <a:pPr/>
              <a:t>60</a:t>
            </a:fld>
            <a:endParaRPr lang="en-GB" sz="120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By the late 90s, however, the mounting evidence that sex differences pervade most brain regions could not be denied and this book, based on a report of the US National Research Council acknowledged that one’s sex has marked influences on brain disorders and therefore different therapeutic approaches may be required in men and women. </a:t>
            </a:r>
          </a:p>
          <a:p>
            <a:endParaRPr lang="en-GB" smtClean="0"/>
          </a:p>
          <a:p>
            <a:r>
              <a:rPr lang="en-GB" smtClean="0"/>
              <a:t>This was followed a few years later by an influential publication that emphasized the importance of understanding the variety of sex brain differences that must contribute to a host of disorders with sex differences in their prevalence and nature.</a:t>
            </a:r>
          </a:p>
          <a:p>
            <a:endParaRPr lang="en-GB" smtClean="0"/>
          </a:p>
          <a:p>
            <a:endParaRPr lang="en-GB" smtClean="0"/>
          </a:p>
          <a:p>
            <a:r>
              <a:rPr lang="en-GB" smtClean="0"/>
              <a:t>The National Institute of Mental Health , Bethesda, convened a  workshop last year on this topic  </a:t>
            </a:r>
          </a:p>
          <a:p>
            <a:endParaRPr lang="en-GB" smtClean="0"/>
          </a:p>
          <a:p>
            <a:r>
              <a:rPr lang="en-GB" smtClean="0"/>
              <a:t>here is a growing appreciation that genetic factors, including genes linked to the sex chromosomes, as well as life-style contribute to the sex bias in disease, sex hormones are considered by far to have the greatest  influence on brain sex dimorphisms, whether in structure, function  or disease susceptibility.</a:t>
            </a:r>
          </a:p>
          <a:p>
            <a:endParaRPr lang="en-GB" smtClean="0"/>
          </a:p>
          <a:p>
            <a:r>
              <a:rPr lang="en-GB" smtClean="0"/>
              <a:t>Gender -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C6E2EB-FC81-404C-8B69-3D58486E784D}" type="slidenum">
              <a:rPr lang="en-GB" sz="1200"/>
              <a:pPr/>
              <a:t>61</a:t>
            </a:fld>
            <a:endParaRPr lang="en-GB"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However, just last year an NIH workshop concluded that we still know very little about .............</a:t>
            </a:r>
          </a:p>
          <a:p>
            <a:endParaRPr lang="en-GB" smtClean="0"/>
          </a:p>
          <a:p>
            <a:r>
              <a:rPr lang="en-GB" smtClean="0"/>
              <a:t>Furthermore, the workshop concluded that... So I think we can say that everyone here may now know more than neurosceintists about the hormonal basis for brain sex differences.</a:t>
            </a:r>
          </a:p>
          <a:p>
            <a:endParaRPr lang="en-GB" smtClean="0"/>
          </a:p>
          <a:p>
            <a:r>
              <a:rPr lang="en-GB" smtClean="0"/>
              <a:t>So, where does one start?</a:t>
            </a:r>
          </a:p>
          <a:p>
            <a:endParaRPr lang="en-GB" smtClean="0"/>
          </a:p>
          <a:p>
            <a:r>
              <a:rPr lang="en-GB" smtClean="0"/>
              <a:t>Although genes linked to the sex chromosomes, as well as one’s environment and experience may contribute to the sex bias in disease, sex hormones are considered by far to have the greatest  influence on brain sex dimorphisms, whether in structure, function  or disease susceptibility. So I was fortunate enough to collaborate with my colleague, David Dexter, who has expertise in the field of PD, to investigate the role played by sex hormones in the sex difference observed in PD.</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D287FE6-937E-4D45-9D70-0182EF4FCFA8}" type="slidenum">
              <a:rPr lang="en-GB" sz="1200"/>
              <a:pPr/>
              <a:t>62</a:t>
            </a:fld>
            <a:endParaRPr lang="en-GB"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PD is a highly prevalent debilitating movement disorder.</a:t>
            </a:r>
          </a:p>
          <a:p>
            <a:r>
              <a:rPr lang="en-GB" smtClean="0"/>
              <a:t>The main pathological feature of PD is the loss of DA neurones in the SNc that project to the striatum, forming the NSDA pathway. This controls fine movements</a:t>
            </a:r>
          </a:p>
          <a:p>
            <a:endParaRPr lang="en-GB" smtClean="0"/>
          </a:p>
          <a:p>
            <a:r>
              <a:rPr lang="en-GB" smtClean="0"/>
              <a:t>Apart from a few % of cases that have genetic origins, we do not know the cause of PD, but it is a highly prevalent and deblitating movement disorder.</a:t>
            </a:r>
          </a:p>
          <a:p>
            <a:endParaRPr lang="en-GB" smtClean="0"/>
          </a:p>
          <a:p>
            <a:r>
              <a:rPr lang="en-GB" smtClean="0"/>
              <a:t>Disease symptoms appear to be less at times when E2 levels are highest</a:t>
            </a:r>
          </a:p>
          <a:p>
            <a:endParaRPr lang="en-GB" smtClean="0"/>
          </a:p>
          <a:p>
            <a:r>
              <a:rPr lang="en-GB" smtClean="0"/>
              <a:t>However, there are contradictions in the literature ..... </a:t>
            </a:r>
          </a:p>
          <a:p>
            <a:endParaRPr lang="en-GB" smtClean="0"/>
          </a:p>
          <a:p>
            <a:endParaRPr lang="en-GB" smtClean="0"/>
          </a:p>
          <a:p>
            <a:endParaRPr lang="en-GB" smtClean="0"/>
          </a:p>
          <a:p>
            <a:r>
              <a:rPr lang="en-GB" smtClean="0"/>
              <a:t>but also in its symptoms, progression and responses to treatment</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ECC435-4D31-4050-9BD9-6931CE1BA60F}" type="slidenum">
              <a:rPr lang="en-GB" sz="1200"/>
              <a:pPr/>
              <a:t>63</a:t>
            </a:fld>
            <a:endParaRPr lang="en-GB"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Therefore, we used an experimental model of PD that mimics important aspects of the condition. 6-OHDA is a neurotoxin selective for DA neurones. It is injected into the MFB and </a:t>
            </a:r>
          </a:p>
          <a:p>
            <a:endParaRPr lang="en-GB" smtClean="0"/>
          </a:p>
          <a:p>
            <a:r>
              <a:rPr lang="en-GB" smtClean="0"/>
              <a:t>here are recognised familial Model mirrors sex differences in clinical PD</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C49563-7A88-4726-805F-3FC40C266FAB}" type="slidenum">
              <a:rPr lang="en-GB" sz="1200"/>
              <a:pPr/>
              <a:t>64</a:t>
            </a:fld>
            <a:endParaRPr lang="en-GB"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In further experiments we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1F49267-2E9A-4CB9-87D0-C6EB3DA8A039}" type="slidenum">
              <a:rPr lang="en-GB" sz="1200"/>
              <a:pPr/>
              <a:t>65</a:t>
            </a:fld>
            <a:endParaRPr lang="en-GB"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To summarise, these studies showed that </a:t>
            </a:r>
          </a:p>
          <a:p>
            <a:r>
              <a:rPr lang="en-GB" smtClean="0"/>
              <a:t>1</a:t>
            </a:r>
          </a:p>
          <a:p>
            <a:r>
              <a:rPr lang="en-GB" smtClean="0"/>
              <a:t>2</a:t>
            </a:r>
          </a:p>
          <a:p>
            <a:endParaRPr lang="en-GB" smtClean="0"/>
          </a:p>
          <a:p>
            <a:r>
              <a:rPr lang="en-GB" smtClean="0"/>
              <a:t>From these observations it follows that....3. and, 4. given our prior knowledge, it is reasonable to suggest that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D96C209-C6A3-45FF-B24E-44E880050E4D}" type="slidenum">
              <a:rPr lang="en-GB" sz="1200"/>
              <a:pPr/>
              <a:t>66</a:t>
            </a:fld>
            <a:endParaRPr lang="en-GB"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xfrm>
            <a:off x="714375" y="428625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solidFill>
                  <a:srgbClr val="2416DC"/>
                </a:solidFill>
                <a:latin typeface="Arial" charset="0"/>
              </a:rPr>
              <a:t>And here are some examples from several studies that supports the view that there are innate sex dimorphisms in the nigrostriatal pathway. Here, functional magnetic resonance imaging was used to assess striatal activity in subjects performing tests that  largely rely on activation of the NSDA pathway and, although performance was similar in men and women, brain activity and, by implication, information processing, was different... And this is notably a recurring theme for other brain regions.</a:t>
            </a:r>
          </a:p>
          <a:p>
            <a:endParaRPr lang="en-GB" smtClean="0">
              <a:solidFill>
                <a:srgbClr val="2416DC"/>
              </a:solidFill>
              <a:latin typeface="Arial"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C11BA75-4C32-4A3D-A7E0-EDD10C1224D1}" type="slidenum">
              <a:rPr lang="en-GB" sz="1200"/>
              <a:pPr/>
              <a:t>67</a:t>
            </a:fld>
            <a:endParaRPr lang="en-GB"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As it is not possible to perform similar experiments in humans, we cannot be certain of the applicability of these findings to the clinical situations, but ......., suggesting that sex hormone effects on the activity of the healthy nigrostriatal activity appear sexually dimorphic in human as well as rodents. If the same proves true for the degenerating pathway, these studies indicate that..</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05B33C-F42B-4BBF-995E-686DB79ED508}" type="slidenum">
              <a:rPr lang="en-GB" sz="1200"/>
              <a:pPr/>
              <a:t>68</a:t>
            </a:fld>
            <a:endParaRPr lang="en-GB"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How can hormonal influences on striatal DA depletion occur independently of dopaminergic cell survival? A combination of results from our own and other labs support our hypothesis that</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BA03213-25A5-45C3-ACB8-729C7CA33A5A}" type="slidenum">
              <a:rPr lang="en-GB" sz="1200"/>
              <a:pPr/>
              <a:t>69</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1455610-9493-4C70-80F0-D412FC91716C}" type="slidenum">
              <a:rPr lang="en-GB" sz="1200"/>
              <a:pPr/>
              <a:t>13</a:t>
            </a:fld>
            <a:endParaRPr lang="en-GB" sz="120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Compensatory mechanisms are complicated and not fully understood. They may involve adaptations in the input pathways that regulate the NSDA pathway, and they also involve </a:t>
            </a:r>
            <a:r>
              <a:rPr lang="en-GB" smtClean="0">
                <a:solidFill>
                  <a:schemeClr val="bg1"/>
                </a:solidFill>
              </a:rPr>
              <a:t>adaptations in the striatal nerve terminals</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A11469-D077-48DD-8F8A-D40FDA6B2708}" type="slidenum">
              <a:rPr lang="en-GB" sz="1200"/>
              <a:pPr/>
              <a:t>70</a:t>
            </a:fld>
            <a:endParaRPr lang="en-GB"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Together these findings could account for why physiological levels of oestrogens appear neuroprotective at the level of the striatal DA terminals, but not at the cell bodies in the SNc.</a:t>
            </a:r>
          </a:p>
          <a:p>
            <a:endParaRPr lang="en-GB" smtClean="0"/>
          </a:p>
          <a:p>
            <a:r>
              <a:rPr lang="en-GB" smtClean="0"/>
              <a:t>A disease modifying drug – at least in females. An important challenge would be to investigate whether the detrimental effects of testicular factors could be prevented</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016EE2-7EB1-4F18-A3DA-698FB3BCDBCC}" type="slidenum">
              <a:rPr lang="en-GB" sz="1200"/>
              <a:pPr/>
              <a:t>71</a:t>
            </a:fld>
            <a:endParaRPr lang="en-GB"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CDB8E0-9E8E-419A-9622-7168022C0394}" type="slidenum">
              <a:rPr lang="en-GB" sz="1200"/>
              <a:pPr/>
              <a:t>72</a:t>
            </a:fld>
            <a:endParaRPr lang="en-GB"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Therefore, I hope that you will agree that....</a:t>
            </a:r>
          </a:p>
          <a:p>
            <a:r>
              <a:rPr lang="en-GB" smtClean="0"/>
              <a:t>However, changing attitudes is a slow process. Until relatively recently it was not necessary to include women in clinical trials and more than *0% of basic neuroscience research is conducted in males only, but may be relevant for only 50% of the population.</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71B702-8394-4672-BFF5-41BB3BD6AFD5}" type="slidenum">
              <a:rPr lang="en-GB" sz="1200"/>
              <a:pPr/>
              <a:t>73</a:t>
            </a:fld>
            <a:endParaRPr lang="en-GB"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Thank you, and for my signing off slide I would like to leave you spot some similarites between the ideas of the ancient Greek and medieval philospophers and modern day neuroendocrinolongy</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1213EF-4FA3-4CF6-8573-1426A68D9ECE}" type="slidenum">
              <a:rPr lang="en-GB" sz="1200"/>
              <a:pPr/>
              <a:t>74</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671F70-1EED-401F-9437-CE4C5CC5ED01}" type="slidenum">
              <a:rPr lang="en-GB" sz="1200"/>
              <a:pPr/>
              <a:t>14</a:t>
            </a:fld>
            <a:endParaRPr lang="en-GB" sz="120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AC4713-591F-430B-ADC3-F92AB3DAA170}" type="slidenum">
              <a:rPr lang="en-GB" sz="1200"/>
              <a:pPr/>
              <a:t>15</a:t>
            </a:fld>
            <a:endParaRPr lang="en-GB" sz="120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7E59F8-66B7-49F0-8EC0-A39314EEE635}" type="slidenum">
              <a:rPr lang="en-GB" sz="1200"/>
              <a:pPr/>
              <a:t>16</a:t>
            </a:fld>
            <a:endParaRPr lang="en-GB" sz="120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EFC45C-1EB2-4E05-A57A-F41A52513F8D}" type="slidenum">
              <a:rPr lang="en-GB" sz="1200"/>
              <a:pPr/>
              <a:t>17</a:t>
            </a:fld>
            <a:endParaRPr lang="en-GB" sz="120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1130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411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457200"/>
            <a:ext cx="21145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4572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33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533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371600"/>
            <a:ext cx="8153400" cy="4800600"/>
          </a:xfrm>
        </p:spPr>
        <p:txBody>
          <a:bodyPr/>
          <a:lstStyle/>
          <a:p>
            <a:pPr lvl="0"/>
            <a:endParaRPr lang="en-GB" noProof="0" smtClean="0"/>
          </a:p>
        </p:txBody>
      </p:sp>
    </p:spTree>
    <p:extLst>
      <p:ext uri="{BB962C8B-B14F-4D97-AF65-F5344CB8AC3E}">
        <p14:creationId xmlns:p14="http://schemas.microsoft.com/office/powerpoint/2010/main" val="414699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714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025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387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128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389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6605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16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082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58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815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endParaRPr lang="en-US" smtClean="0"/>
          </a:p>
        </p:txBody>
      </p:sp>
      <p:sp>
        <p:nvSpPr>
          <p:cNvPr id="3076" name="Text Box 4"/>
          <p:cNvSpPr txBox="1">
            <a:spLocks noChangeArrowheads="1"/>
          </p:cNvSpPr>
          <p:nvPr/>
        </p:nvSpPr>
        <p:spPr bwMode="auto">
          <a:xfrm>
            <a:off x="4403725" y="4384675"/>
            <a:ext cx="184150" cy="457200"/>
          </a:xfrm>
          <a:prstGeom prst="rect">
            <a:avLst/>
          </a:prstGeom>
          <a:noFill/>
          <a:ln w="9525">
            <a:noFill/>
            <a:miter lim="800000"/>
            <a:headEnd/>
            <a:tailEnd/>
          </a:ln>
          <a:effectLst/>
        </p:spPr>
        <p:txBody>
          <a:bodyPr wrap="none">
            <a:spAutoFit/>
          </a:bodyPr>
          <a:lstStyle/>
          <a:p>
            <a:pPr>
              <a:defRPr/>
            </a:pP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imes New Roman" pitchFamily="18" charset="0"/>
        </a:defRPr>
      </a:lvl2pPr>
      <a:lvl3pPr algn="l" rtl="0" eaLnBrk="0" fontAlgn="base" hangingPunct="0">
        <a:spcBef>
          <a:spcPct val="0"/>
        </a:spcBef>
        <a:spcAft>
          <a:spcPct val="0"/>
        </a:spcAft>
        <a:defRPr sz="3200" b="1">
          <a:solidFill>
            <a:srgbClr val="003399"/>
          </a:solidFill>
          <a:latin typeface="Times New Roman" pitchFamily="18" charset="0"/>
        </a:defRPr>
      </a:lvl3pPr>
      <a:lvl4pPr algn="l" rtl="0" eaLnBrk="0" fontAlgn="base" hangingPunct="0">
        <a:spcBef>
          <a:spcPct val="0"/>
        </a:spcBef>
        <a:spcAft>
          <a:spcPct val="0"/>
        </a:spcAft>
        <a:defRPr sz="3200" b="1">
          <a:solidFill>
            <a:srgbClr val="003399"/>
          </a:solidFill>
          <a:latin typeface="Times New Roman" pitchFamily="18" charset="0"/>
        </a:defRPr>
      </a:lvl4pPr>
      <a:lvl5pPr algn="l" rtl="0" eaLnBrk="0" fontAlgn="base" hangingPunct="0">
        <a:spcBef>
          <a:spcPct val="0"/>
        </a:spcBef>
        <a:spcAft>
          <a:spcPct val="0"/>
        </a:spcAft>
        <a:defRPr sz="3200" b="1">
          <a:solidFill>
            <a:srgbClr val="003399"/>
          </a:solidFill>
          <a:latin typeface="Times New Roman" pitchFamily="18"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p:titleStyle>
    <p:bodyStyle>
      <a:lvl1pPr marL="234950" indent="-234950" algn="l" rtl="0" eaLnBrk="0" fontAlgn="base" hangingPunct="0">
        <a:spcBef>
          <a:spcPct val="20000"/>
        </a:spcBef>
        <a:spcAft>
          <a:spcPct val="0"/>
        </a:spcAft>
        <a:buFont typeface="Symbol" pitchFamily="18" charset="2"/>
        <a:buChar char="·"/>
        <a:defRPr sz="2800">
          <a:solidFill>
            <a:srgbClr val="000000"/>
          </a:solidFill>
          <a:latin typeface="+mn-lt"/>
          <a:ea typeface="+mn-ea"/>
          <a:cs typeface="+mn-cs"/>
        </a:defRPr>
      </a:lvl1pPr>
      <a:lvl2pPr marL="681038" indent="-234950" algn="l" rtl="0" eaLnBrk="0" fontAlgn="base" hangingPunct="0">
        <a:spcBef>
          <a:spcPct val="20000"/>
        </a:spcBef>
        <a:spcAft>
          <a:spcPct val="0"/>
        </a:spcAft>
        <a:buChar char=" "/>
        <a:defRPr sz="2400">
          <a:solidFill>
            <a:srgbClr val="000000"/>
          </a:solidFill>
          <a:latin typeface="+mn-lt"/>
        </a:defRPr>
      </a:lvl2pPr>
      <a:lvl3pPr marL="1147763" indent="-234950" algn="l" rtl="0" eaLnBrk="0" fontAlgn="base" hangingPunct="0">
        <a:spcBef>
          <a:spcPct val="20000"/>
        </a:spcBef>
        <a:spcAft>
          <a:spcPct val="0"/>
        </a:spcAft>
        <a:buChar char="•"/>
        <a:defRPr sz="2400" b="1">
          <a:solidFill>
            <a:srgbClr val="000000"/>
          </a:solidFill>
          <a:latin typeface="Modern" pitchFamily="50"/>
        </a:defRPr>
      </a:lvl3pPr>
      <a:lvl4pPr marL="1262063" indent="109538" algn="l" rtl="0" eaLnBrk="0" fontAlgn="base" hangingPunct="0">
        <a:spcBef>
          <a:spcPct val="20000"/>
        </a:spcBef>
        <a:spcAft>
          <a:spcPct val="0"/>
        </a:spcAft>
        <a:buChar char="–"/>
        <a:defRPr sz="2400" b="1">
          <a:solidFill>
            <a:srgbClr val="000000"/>
          </a:solidFill>
          <a:latin typeface="Modern" pitchFamily="50"/>
        </a:defRPr>
      </a:lvl4pPr>
      <a:lvl5pPr marL="1376363" indent="452438" algn="l" rtl="0" eaLnBrk="0" fontAlgn="base" hangingPunct="0">
        <a:spcBef>
          <a:spcPct val="20000"/>
        </a:spcBef>
        <a:spcAft>
          <a:spcPct val="0"/>
        </a:spcAft>
        <a:buChar char="»"/>
        <a:defRPr sz="2400" b="1">
          <a:solidFill>
            <a:srgbClr val="000000"/>
          </a:solidFill>
          <a:latin typeface="Modern" pitchFamily="50"/>
        </a:defRPr>
      </a:lvl5pPr>
      <a:lvl6pPr marL="1833563" algn="l" rtl="0" eaLnBrk="0" fontAlgn="base" hangingPunct="0">
        <a:spcBef>
          <a:spcPct val="20000"/>
        </a:spcBef>
        <a:spcAft>
          <a:spcPct val="0"/>
        </a:spcAft>
        <a:buChar char="»"/>
        <a:defRPr sz="2400" b="1">
          <a:solidFill>
            <a:srgbClr val="000000"/>
          </a:solidFill>
          <a:latin typeface="Modern" pitchFamily="50"/>
        </a:defRPr>
      </a:lvl6pPr>
      <a:lvl7pPr marL="2290763" algn="l" rtl="0" eaLnBrk="0" fontAlgn="base" hangingPunct="0">
        <a:spcBef>
          <a:spcPct val="20000"/>
        </a:spcBef>
        <a:spcAft>
          <a:spcPct val="0"/>
        </a:spcAft>
        <a:buChar char="»"/>
        <a:defRPr sz="2400" b="1">
          <a:solidFill>
            <a:srgbClr val="000000"/>
          </a:solidFill>
          <a:latin typeface="Modern" pitchFamily="50"/>
        </a:defRPr>
      </a:lvl7pPr>
      <a:lvl8pPr marL="2747963" algn="l" rtl="0" eaLnBrk="0" fontAlgn="base" hangingPunct="0">
        <a:spcBef>
          <a:spcPct val="20000"/>
        </a:spcBef>
        <a:spcAft>
          <a:spcPct val="0"/>
        </a:spcAft>
        <a:buChar char="»"/>
        <a:defRPr sz="2400" b="1">
          <a:solidFill>
            <a:srgbClr val="000000"/>
          </a:solidFill>
          <a:latin typeface="Modern" pitchFamily="50"/>
        </a:defRPr>
      </a:lvl8pPr>
      <a:lvl9pPr marL="3205163" algn="l" rtl="0" eaLnBrk="0" fontAlgn="base" hangingPunct="0">
        <a:spcBef>
          <a:spcPct val="20000"/>
        </a:spcBef>
        <a:spcAft>
          <a:spcPct val="0"/>
        </a:spcAft>
        <a:buChar char="»"/>
        <a:defRPr sz="2400" b="1">
          <a:solidFill>
            <a:srgbClr val="000000"/>
          </a:solidFill>
          <a:latin typeface="Modern" pitchFamily="5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36838"/>
            <a:ext cx="7848600" cy="1872282"/>
          </a:xfrm>
        </p:spPr>
        <p:txBody>
          <a:bodyPr/>
          <a:lstStyle/>
          <a:p>
            <a:pPr algn="ctr"/>
            <a:r>
              <a:rPr lang="en-US" sz="5400" b="0" dirty="0" smtClean="0">
                <a:latin typeface="Arial" pitchFamily="34" charset="0"/>
                <a:cs typeface="Arial" pitchFamily="34" charset="0"/>
              </a:rPr>
              <a:t>Sex hormones and brain development</a:t>
            </a:r>
          </a:p>
        </p:txBody>
      </p:sp>
      <p:sp>
        <p:nvSpPr>
          <p:cNvPr id="2051" name="Rectangle 3"/>
          <p:cNvSpPr>
            <a:spLocks noGrp="1" noChangeArrowheads="1"/>
          </p:cNvSpPr>
          <p:nvPr>
            <p:ph type="subTitle" idx="1"/>
          </p:nvPr>
        </p:nvSpPr>
        <p:spPr>
          <a:xfrm>
            <a:off x="609600" y="4800600"/>
            <a:ext cx="7850832" cy="716632"/>
          </a:xfrm>
        </p:spPr>
        <p:txBody>
          <a:bodyPr/>
          <a:lstStyle/>
          <a:p>
            <a:r>
              <a:rPr lang="en-GB" sz="3200" dirty="0" smtClean="0">
                <a:solidFill>
                  <a:srgbClr val="A50021"/>
                </a:solidFill>
                <a:latin typeface="Arial" pitchFamily="34" charset="0"/>
                <a:cs typeface="Arial" pitchFamily="34" charset="0"/>
              </a:rPr>
              <a:t>Glenda Gillies</a:t>
            </a:r>
            <a:endParaRPr lang="en-GB" sz="3200" dirty="0" smtClean="0">
              <a:latin typeface="Arial" pitchFamily="34" charset="0"/>
              <a:cs typeface="Arial" pitchFamily="34" charset="0"/>
            </a:endParaRPr>
          </a:p>
        </p:txBody>
      </p:sp>
      <p:sp>
        <p:nvSpPr>
          <p:cNvPr id="2052" name="Rectangle 5"/>
          <p:cNvSpPr>
            <a:spLocks noChangeArrowheads="1"/>
          </p:cNvSpPr>
          <p:nvPr/>
        </p:nvSpPr>
        <p:spPr bwMode="auto">
          <a:xfrm>
            <a:off x="468313" y="188913"/>
            <a:ext cx="70564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Symbol" pitchFamily="18" charset="2"/>
              <a:buNone/>
            </a:pPr>
            <a:r>
              <a:rPr lang="en-GB" sz="2800" dirty="0" smtClean="0">
                <a:solidFill>
                  <a:schemeClr val="accent2"/>
                </a:solidFill>
                <a:latin typeface="Arial" pitchFamily="34" charset="0"/>
                <a:cs typeface="Arial" pitchFamily="34" charset="0"/>
              </a:rPr>
              <a:t>Imperial </a:t>
            </a:r>
            <a:r>
              <a:rPr lang="en-GB" sz="2800" dirty="0">
                <a:solidFill>
                  <a:schemeClr val="accent2"/>
                </a:solidFill>
                <a:latin typeface="Arial" pitchFamily="34" charset="0"/>
                <a:cs typeface="Arial" pitchFamily="34" charset="0"/>
              </a:rPr>
              <a:t>College</a:t>
            </a:r>
          </a:p>
          <a:p>
            <a:pPr>
              <a:spcBef>
                <a:spcPct val="20000"/>
              </a:spcBef>
              <a:buFont typeface="Symbol" pitchFamily="18" charset="2"/>
              <a:buNone/>
            </a:pPr>
            <a:r>
              <a:rPr lang="en-GB" sz="2800" dirty="0">
                <a:solidFill>
                  <a:schemeClr val="accent2"/>
                </a:solidFill>
                <a:latin typeface="Arial" pitchFamily="34" charset="0"/>
                <a:cs typeface="Arial" pitchFamily="34" charset="0"/>
              </a:rPr>
              <a:t>London</a:t>
            </a:r>
          </a:p>
          <a:p>
            <a:pPr>
              <a:spcBef>
                <a:spcPct val="20000"/>
              </a:spcBef>
              <a:buFont typeface="Symbol" pitchFamily="18" charset="2"/>
              <a:buNone/>
            </a:pPr>
            <a:endParaRPr lang="en-GB" sz="2800" dirty="0">
              <a:solidFill>
                <a:schemeClr val="accent2"/>
              </a:solidFill>
              <a:latin typeface="Arial" pitchFamily="34" charset="0"/>
              <a:cs typeface="Arial" pitchFamily="34" charset="0"/>
            </a:endParaRPr>
          </a:p>
          <a:p>
            <a:pPr>
              <a:spcBef>
                <a:spcPct val="20000"/>
              </a:spcBef>
              <a:buFont typeface="Symbol" pitchFamily="18" charset="2"/>
              <a:buNone/>
            </a:pPr>
            <a:r>
              <a:rPr lang="en-GB" sz="2800" dirty="0">
                <a:solidFill>
                  <a:srgbClr val="A50021"/>
                </a:solidFill>
                <a:latin typeface="Arial" pitchFamily="34" charset="0"/>
                <a:cs typeface="Arial" pitchFamily="34" charset="0"/>
              </a:rPr>
              <a:t>BSc Neuroscience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684213" y="692150"/>
            <a:ext cx="8153400" cy="5838825"/>
          </a:xfrm>
        </p:spPr>
        <p:txBody>
          <a:bodyPr/>
          <a:lstStyle/>
          <a:p>
            <a:pPr>
              <a:lnSpc>
                <a:spcPct val="90000"/>
              </a:lnSpc>
              <a:buFont typeface="Symbol" pitchFamily="18" charset="2"/>
              <a:buNone/>
            </a:pPr>
            <a:r>
              <a:rPr lang="en-GB" b="1" smtClean="0"/>
              <a:t>Dimorphisms</a:t>
            </a:r>
          </a:p>
          <a:p>
            <a:pPr>
              <a:lnSpc>
                <a:spcPct val="90000"/>
              </a:lnSpc>
              <a:buFont typeface="Symbol" pitchFamily="18" charset="2"/>
              <a:buNone/>
            </a:pPr>
            <a:endParaRPr lang="en-GB" b="1" smtClean="0"/>
          </a:p>
          <a:p>
            <a:pPr>
              <a:lnSpc>
                <a:spcPct val="90000"/>
              </a:lnSpc>
            </a:pPr>
            <a:r>
              <a:rPr lang="en-GB" smtClean="0"/>
              <a:t>The occurrence of 2 forms within the same species</a:t>
            </a:r>
          </a:p>
          <a:p>
            <a:pPr>
              <a:lnSpc>
                <a:spcPct val="90000"/>
              </a:lnSpc>
            </a:pPr>
            <a:endParaRPr lang="en-GB" smtClean="0"/>
          </a:p>
          <a:p>
            <a:pPr>
              <a:lnSpc>
                <a:spcPct val="90000"/>
              </a:lnSpc>
            </a:pPr>
            <a:r>
              <a:rPr lang="en-GB" smtClean="0"/>
              <a:t>Sex dimorphisms occur in regions of human and animal brains important for</a:t>
            </a:r>
          </a:p>
          <a:p>
            <a:pPr>
              <a:lnSpc>
                <a:spcPct val="90000"/>
              </a:lnSpc>
            </a:pPr>
            <a:endParaRPr lang="en-GB" smtClean="0"/>
          </a:p>
          <a:p>
            <a:pPr lvl="1">
              <a:lnSpc>
                <a:spcPct val="90000"/>
              </a:lnSpc>
            </a:pPr>
            <a:r>
              <a:rPr lang="en-GB" sz="2800" smtClean="0"/>
              <a:t>-Reproduction (hypothalamus)</a:t>
            </a:r>
          </a:p>
          <a:p>
            <a:pPr lvl="1">
              <a:lnSpc>
                <a:spcPct val="90000"/>
              </a:lnSpc>
            </a:pPr>
            <a:r>
              <a:rPr lang="en-GB" sz="2800" smtClean="0"/>
              <a:t>-Cognition, memory and affect (hippocampus, amygdala, cortex)</a:t>
            </a:r>
          </a:p>
          <a:p>
            <a:pPr lvl="1">
              <a:lnSpc>
                <a:spcPct val="90000"/>
              </a:lnSpc>
            </a:pPr>
            <a:r>
              <a:rPr lang="en-GB" sz="2800" smtClean="0"/>
              <a:t>-Sensorimotor control and reward (mesostriatal and mesolimbic pathways)</a:t>
            </a:r>
          </a:p>
        </p:txBody>
      </p:sp>
      <p:sp>
        <p:nvSpPr>
          <p:cNvPr id="11267" name="Text Box 4"/>
          <p:cNvSpPr txBox="1">
            <a:spLocks noChangeArrowheads="1"/>
          </p:cNvSpPr>
          <p:nvPr/>
        </p:nvSpPr>
        <p:spPr bwMode="auto">
          <a:xfrm>
            <a:off x="4192588" y="6330950"/>
            <a:ext cx="376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chemeClr val="accent2"/>
                </a:solidFill>
              </a:rPr>
              <a:t>Cahill 2006; Gillies &amp; McArthur, 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457200"/>
            <a:ext cx="8675687" cy="1747838"/>
          </a:xfrm>
        </p:spPr>
        <p:txBody>
          <a:bodyPr/>
          <a:lstStyle/>
          <a:p>
            <a:r>
              <a:rPr lang="en-GB" sz="2800" b="0" smtClean="0"/>
              <a:t>Nat Rev Neurosci. 2006 Jun;7(6):477-84</a:t>
            </a:r>
            <a:r>
              <a:rPr lang="en-GB" sz="2800" smtClean="0"/>
              <a:t> </a:t>
            </a:r>
            <a:br>
              <a:rPr lang="en-GB" sz="2800" smtClean="0"/>
            </a:br>
            <a:r>
              <a:rPr lang="en-GB" sz="2800" smtClean="0"/>
              <a:t>Why sex matters for neuroscience</a:t>
            </a:r>
            <a:br>
              <a:rPr lang="en-GB" sz="2800" smtClean="0"/>
            </a:br>
            <a:r>
              <a:rPr lang="en-GB" sz="2800" i="1" smtClean="0"/>
              <a:t>Larry Cahill</a:t>
            </a:r>
            <a:br>
              <a:rPr lang="en-GB" sz="2800" i="1" smtClean="0"/>
            </a:br>
            <a:r>
              <a:rPr lang="en-GB" sz="2800" smtClean="0"/>
              <a:t/>
            </a:r>
            <a:br>
              <a:rPr lang="en-GB" sz="2800" smtClean="0"/>
            </a:br>
            <a:endParaRPr lang="en-GB" sz="2800" smtClean="0"/>
          </a:p>
        </p:txBody>
      </p:sp>
      <p:sp>
        <p:nvSpPr>
          <p:cNvPr id="12291" name="Rectangle 3"/>
          <p:cNvSpPr>
            <a:spLocks noGrp="1" noChangeArrowheads="1"/>
          </p:cNvSpPr>
          <p:nvPr>
            <p:ph type="body" idx="1"/>
          </p:nvPr>
        </p:nvSpPr>
        <p:spPr>
          <a:xfrm>
            <a:off x="684213" y="1916113"/>
            <a:ext cx="8153400" cy="4225925"/>
          </a:xfrm>
        </p:spPr>
        <p:txBody>
          <a:bodyPr/>
          <a:lstStyle/>
          <a:p>
            <a:pPr>
              <a:buFont typeface="Symbol" pitchFamily="18" charset="2"/>
              <a:buNone/>
            </a:pPr>
            <a:r>
              <a:rPr lang="en-GB" smtClean="0"/>
              <a:t>Research into sex influences is mandatory to fully</a:t>
            </a:r>
          </a:p>
          <a:p>
            <a:pPr>
              <a:buFont typeface="Symbol" pitchFamily="18" charset="2"/>
              <a:buNone/>
            </a:pPr>
            <a:r>
              <a:rPr lang="en-GB" smtClean="0"/>
              <a:t>understand a host of brain disorders with sex differences in their incidence and/or nature.</a:t>
            </a:r>
          </a:p>
          <a:p>
            <a:pPr>
              <a:buFont typeface="Symbol" pitchFamily="18" charset="2"/>
              <a:buNone/>
            </a:pPr>
            <a:r>
              <a:rPr lang="en-GB" smtClean="0"/>
              <a:t>The striking quantity and diversity of sex-related influences on brain function indicate that</a:t>
            </a:r>
          </a:p>
          <a:p>
            <a:pPr>
              <a:buFont typeface="Symbol" pitchFamily="18" charset="2"/>
              <a:buNone/>
            </a:pPr>
            <a:r>
              <a:rPr lang="en-GB" b="1" smtClean="0"/>
              <a:t>the still widespread assumption that sex influences are negligible cannot be justified</a:t>
            </a:r>
            <a:r>
              <a:rPr lang="en-GB" smtClean="0"/>
              <a:t>, and probably retards progress in our field.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2800" smtClean="0"/>
              <a:t>Overview</a:t>
            </a:r>
          </a:p>
        </p:txBody>
      </p:sp>
      <p:sp>
        <p:nvSpPr>
          <p:cNvPr id="265219" name="Rectangle 3"/>
          <p:cNvSpPr>
            <a:spLocks noGrp="1" noChangeArrowheads="1"/>
          </p:cNvSpPr>
          <p:nvPr>
            <p:ph type="body" idx="1"/>
          </p:nvPr>
        </p:nvSpPr>
        <p:spPr>
          <a:xfrm>
            <a:off x="685800" y="1071563"/>
            <a:ext cx="8153400" cy="5786437"/>
          </a:xfrm>
        </p:spPr>
        <p:txBody>
          <a:bodyPr/>
          <a:lstStyle/>
          <a:p>
            <a:pPr>
              <a:defRPr/>
            </a:pPr>
            <a:r>
              <a:rPr lang="en-GB" sz="2400" dirty="0" smtClean="0">
                <a:solidFill>
                  <a:schemeClr val="bg1">
                    <a:lumMod val="75000"/>
                  </a:schemeClr>
                </a:solidFill>
                <a:latin typeface="+mj-lt"/>
                <a:cs typeface="Arial" pitchFamily="34" charset="0"/>
              </a:rPr>
              <a:t>Quick review of the </a:t>
            </a:r>
            <a:r>
              <a:rPr lang="en-GB" sz="2400" dirty="0" err="1" smtClean="0">
                <a:solidFill>
                  <a:schemeClr val="bg1">
                    <a:lumMod val="75000"/>
                  </a:schemeClr>
                </a:solidFill>
                <a:latin typeface="+mj-lt"/>
                <a:cs typeface="Arial" pitchFamily="34" charset="0"/>
              </a:rPr>
              <a:t>neuroendocrine</a:t>
            </a:r>
            <a:r>
              <a:rPr lang="en-GB" sz="2400" dirty="0" smtClean="0">
                <a:solidFill>
                  <a:schemeClr val="bg1">
                    <a:lumMod val="75000"/>
                  </a:schemeClr>
                </a:solidFill>
                <a:latin typeface="+mj-lt"/>
                <a:cs typeface="Arial" pitchFamily="34" charset="0"/>
              </a:rPr>
              <a:t> system</a:t>
            </a:r>
          </a:p>
          <a:p>
            <a:pPr>
              <a:lnSpc>
                <a:spcPct val="90000"/>
              </a:lnSpc>
              <a:defRPr/>
            </a:pPr>
            <a:r>
              <a:rPr lang="en-GB" sz="2400" b="1" dirty="0" smtClean="0">
                <a:solidFill>
                  <a:schemeClr val="tx1">
                    <a:lumMod val="50000"/>
                  </a:schemeClr>
                </a:solidFill>
                <a:latin typeface="+mj-lt"/>
              </a:rPr>
              <a:t>Hormonal control of sexual differentiation of the brain:</a:t>
            </a:r>
          </a:p>
          <a:p>
            <a:pPr lvl="1">
              <a:lnSpc>
                <a:spcPct val="90000"/>
              </a:lnSpc>
              <a:defRPr/>
            </a:pPr>
            <a:r>
              <a:rPr lang="en-GB" sz="2000" b="1" dirty="0" smtClean="0">
                <a:solidFill>
                  <a:schemeClr val="tx1">
                    <a:lumMod val="50000"/>
                  </a:schemeClr>
                </a:solidFill>
                <a:latin typeface="+mj-lt"/>
              </a:rPr>
              <a:t>- genes versus hormones</a:t>
            </a:r>
          </a:p>
          <a:p>
            <a:pPr lvl="1">
              <a:lnSpc>
                <a:spcPct val="90000"/>
              </a:lnSpc>
              <a:defRPr/>
            </a:pPr>
            <a:r>
              <a:rPr lang="en-GB" sz="2000" b="1" dirty="0" smtClean="0">
                <a:solidFill>
                  <a:schemeClr val="tx1">
                    <a:lumMod val="50000"/>
                  </a:schemeClr>
                </a:solidFill>
                <a:latin typeface="+mj-lt"/>
              </a:rPr>
              <a:t>- critical periods</a:t>
            </a:r>
          </a:p>
          <a:p>
            <a:pPr lvl="1">
              <a:lnSpc>
                <a:spcPct val="90000"/>
              </a:lnSpc>
              <a:defRPr/>
            </a:pPr>
            <a:r>
              <a:rPr lang="en-GB" sz="2000" b="1" dirty="0" smtClean="0">
                <a:solidFill>
                  <a:schemeClr val="tx1">
                    <a:lumMod val="50000"/>
                  </a:schemeClr>
                </a:solidFill>
                <a:latin typeface="+mj-lt"/>
              </a:rPr>
              <a:t>- organizational </a:t>
            </a:r>
            <a:r>
              <a:rPr lang="en-GB" sz="2000" b="1" i="1" dirty="0" err="1" smtClean="0">
                <a:solidFill>
                  <a:schemeClr val="tx1">
                    <a:lumMod val="50000"/>
                  </a:schemeClr>
                </a:solidFill>
                <a:latin typeface="+mj-lt"/>
              </a:rPr>
              <a:t>vs</a:t>
            </a:r>
            <a:r>
              <a:rPr lang="en-GB" sz="2000" b="1" dirty="0" smtClean="0">
                <a:solidFill>
                  <a:schemeClr val="tx1">
                    <a:lumMod val="50000"/>
                  </a:schemeClr>
                </a:solidFill>
                <a:latin typeface="+mj-lt"/>
              </a:rPr>
              <a:t> </a:t>
            </a:r>
            <a:r>
              <a:rPr lang="en-GB" sz="2000" b="1" dirty="0" err="1" smtClean="0">
                <a:solidFill>
                  <a:schemeClr val="tx1">
                    <a:lumMod val="50000"/>
                  </a:schemeClr>
                </a:solidFill>
                <a:latin typeface="+mj-lt"/>
              </a:rPr>
              <a:t>activational</a:t>
            </a:r>
            <a:r>
              <a:rPr lang="en-GB" sz="2000" b="1" dirty="0" smtClean="0">
                <a:solidFill>
                  <a:schemeClr val="tx1">
                    <a:lumMod val="50000"/>
                  </a:schemeClr>
                </a:solidFill>
                <a:latin typeface="+mj-lt"/>
              </a:rPr>
              <a:t> effects</a:t>
            </a:r>
          </a:p>
          <a:p>
            <a:pPr>
              <a:lnSpc>
                <a:spcPct val="90000"/>
              </a:lnSpc>
              <a:defRPr/>
            </a:pPr>
            <a:r>
              <a:rPr lang="en-GB" sz="2400" dirty="0" smtClean="0">
                <a:solidFill>
                  <a:schemeClr val="bg1">
                    <a:lumMod val="75000"/>
                  </a:schemeClr>
                </a:solidFill>
                <a:latin typeface="+mj-lt"/>
              </a:rPr>
              <a:t>The hypothalamus as the prototype: </a:t>
            </a:r>
            <a:r>
              <a:rPr lang="en-GB" sz="2400" dirty="0" err="1" smtClean="0">
                <a:solidFill>
                  <a:schemeClr val="bg1">
                    <a:lumMod val="75000"/>
                  </a:schemeClr>
                </a:solidFill>
                <a:latin typeface="+mj-lt"/>
                <a:cs typeface="Arial" pitchFamily="34" charset="0"/>
              </a:rPr>
              <a:t>neuroregulatory</a:t>
            </a:r>
            <a:r>
              <a:rPr lang="en-GB" sz="2400" dirty="0" smtClean="0">
                <a:solidFill>
                  <a:schemeClr val="bg1">
                    <a:lumMod val="75000"/>
                  </a:schemeClr>
                </a:solidFill>
                <a:latin typeface="+mj-lt"/>
                <a:cs typeface="Arial" pitchFamily="34" charset="0"/>
              </a:rPr>
              <a:t> pathways governing reproduction</a:t>
            </a:r>
            <a:r>
              <a:rPr lang="en-GB" dirty="0" smtClean="0">
                <a:solidFill>
                  <a:schemeClr val="bg1">
                    <a:lumMod val="75000"/>
                  </a:schemeClr>
                </a:solidFill>
                <a:latin typeface="+mj-lt"/>
                <a:cs typeface="Arial" pitchFamily="34" charset="0"/>
              </a:rPr>
              <a:t>	</a:t>
            </a:r>
          </a:p>
          <a:p>
            <a:pPr lvl="1">
              <a:lnSpc>
                <a:spcPct val="90000"/>
              </a:lnSpc>
              <a:defRPr/>
            </a:pPr>
            <a:r>
              <a:rPr lang="en-GB" sz="2000" dirty="0" smtClean="0">
                <a:solidFill>
                  <a:schemeClr val="bg1">
                    <a:lumMod val="75000"/>
                  </a:schemeClr>
                </a:solidFill>
                <a:latin typeface="+mj-lt"/>
              </a:rPr>
              <a:t>- why sexual differentiation of the brain is necessary</a:t>
            </a:r>
          </a:p>
          <a:p>
            <a:pPr lvl="1">
              <a:lnSpc>
                <a:spcPct val="90000"/>
              </a:lnSpc>
              <a:defRPr/>
            </a:pPr>
            <a:r>
              <a:rPr lang="en-GB" sz="2000" dirty="0" smtClean="0">
                <a:solidFill>
                  <a:schemeClr val="bg1">
                    <a:lumMod val="75000"/>
                  </a:schemeClr>
                </a:solidFill>
                <a:latin typeface="+mj-lt"/>
              </a:rPr>
              <a:t>- underlying mechanisms</a:t>
            </a:r>
          </a:p>
          <a:p>
            <a:pPr>
              <a:lnSpc>
                <a:spcPct val="90000"/>
              </a:lnSpc>
              <a:defRPr/>
            </a:pPr>
            <a:r>
              <a:rPr lang="en-GB" sz="2400" dirty="0" smtClean="0">
                <a:solidFill>
                  <a:schemeClr val="bg1">
                    <a:lumMod val="75000"/>
                  </a:schemeClr>
                </a:solidFill>
                <a:latin typeface="+mj-lt"/>
              </a:rPr>
              <a:t>When it goes wrong</a:t>
            </a:r>
          </a:p>
          <a:p>
            <a:pPr>
              <a:defRPr/>
            </a:pPr>
            <a:r>
              <a:rPr lang="en-GB" sz="2400" dirty="0" smtClean="0">
                <a:solidFill>
                  <a:schemeClr val="bg1">
                    <a:lumMod val="75000"/>
                  </a:schemeClr>
                </a:solidFill>
                <a:latin typeface="+mj-lt"/>
                <a:cs typeface="Arial" pitchFamily="34" charset="0"/>
              </a:rPr>
              <a:t>Sex differences in extra-hypothalamic brain regions and health implications: the midbrain </a:t>
            </a:r>
            <a:r>
              <a:rPr lang="en-GB" sz="2400" dirty="0" err="1" smtClean="0">
                <a:solidFill>
                  <a:schemeClr val="bg1">
                    <a:lumMod val="75000"/>
                  </a:schemeClr>
                </a:solidFill>
                <a:latin typeface="+mj-lt"/>
                <a:cs typeface="Arial" pitchFamily="34" charset="0"/>
              </a:rPr>
              <a:t>dopaminergic</a:t>
            </a:r>
            <a:r>
              <a:rPr lang="en-GB" sz="2400" dirty="0" smtClean="0">
                <a:solidFill>
                  <a:schemeClr val="bg1">
                    <a:lumMod val="75000"/>
                  </a:schemeClr>
                </a:solidFill>
                <a:latin typeface="+mj-lt"/>
                <a:cs typeface="Arial" pitchFamily="34" charset="0"/>
              </a:rPr>
              <a:t> populations</a:t>
            </a:r>
          </a:p>
          <a:p>
            <a:pPr lvl="1">
              <a:defRPr/>
            </a:pPr>
            <a:r>
              <a:rPr lang="en-GB" sz="2000" dirty="0" smtClean="0">
                <a:solidFill>
                  <a:schemeClr val="bg1">
                    <a:lumMod val="75000"/>
                  </a:schemeClr>
                </a:solidFill>
                <a:latin typeface="+mj-lt"/>
                <a:cs typeface="Arial" pitchFamily="34" charset="0"/>
              </a:rPr>
              <a:t>- Parkinson’s disease(experimental &amp; clinical) and sex hormones</a:t>
            </a:r>
            <a:endParaRPr lang="en-GB" sz="2000" dirty="0" smtClean="0">
              <a:solidFill>
                <a:schemeClr val="bg1">
                  <a:lumMod val="75000"/>
                </a:schemeClr>
              </a:solidFill>
              <a:latin typeface="+mj-lt"/>
            </a:endParaRPr>
          </a:p>
          <a:p>
            <a:pPr>
              <a:lnSpc>
                <a:spcPct val="90000"/>
              </a:lnSpc>
              <a:defRPr/>
            </a:pPr>
            <a:r>
              <a:rPr lang="en-GB" sz="2400" dirty="0" smtClean="0">
                <a:solidFill>
                  <a:schemeClr val="bg1">
                    <a:lumMod val="75000"/>
                  </a:schemeClr>
                </a:solidFill>
                <a:latin typeface="+mj-lt"/>
              </a:rPr>
              <a:t>A need for sex-specific interventions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153400" cy="1066800"/>
          </a:xfrm>
        </p:spPr>
        <p:txBody>
          <a:bodyPr/>
          <a:lstStyle/>
          <a:p>
            <a:r>
              <a:rPr lang="en-US" smtClean="0"/>
              <a:t>Historical perspectives on sex differentiation</a:t>
            </a:r>
          </a:p>
        </p:txBody>
      </p:sp>
      <p:sp>
        <p:nvSpPr>
          <p:cNvPr id="14339" name="Rectangle 3"/>
          <p:cNvSpPr>
            <a:spLocks noGrp="1" noChangeArrowheads="1"/>
          </p:cNvSpPr>
          <p:nvPr>
            <p:ph type="body" idx="1"/>
          </p:nvPr>
        </p:nvSpPr>
        <p:spPr>
          <a:xfrm>
            <a:off x="609600" y="1371600"/>
            <a:ext cx="8153400" cy="5029200"/>
          </a:xfrm>
        </p:spPr>
        <p:txBody>
          <a:bodyPr/>
          <a:lstStyle/>
          <a:p>
            <a:r>
              <a:rPr lang="en-US" sz="2400" b="1" smtClean="0"/>
              <a:t>460 B.C. Thermal hypothesis (Empedokles of Akras). </a:t>
            </a:r>
            <a:r>
              <a:rPr lang="en-US" sz="2400" i="1" smtClean="0">
                <a:solidFill>
                  <a:srgbClr val="FF0000"/>
                </a:solidFill>
              </a:rPr>
              <a:t>Conception in a cold uterus - female offspring; in a hot uterus - male</a:t>
            </a:r>
            <a:endParaRPr lang="en-US" sz="2400" b="1" smtClean="0"/>
          </a:p>
          <a:p>
            <a:endParaRPr lang="en-US" sz="2400" b="1" smtClean="0"/>
          </a:p>
          <a:p>
            <a:r>
              <a:rPr lang="en-US" sz="2400" b="1" smtClean="0"/>
              <a:t>440 B.C. Hypothesis of laterality (Anaxagoras of Clazomenae). </a:t>
            </a:r>
            <a:r>
              <a:rPr lang="en-US" sz="2400" i="1" smtClean="0">
                <a:solidFill>
                  <a:srgbClr val="FF0000"/>
                </a:solidFill>
              </a:rPr>
              <a:t>Right testis/horn of uterus - male offspring; left - female</a:t>
            </a:r>
          </a:p>
          <a:p>
            <a:pPr>
              <a:buFont typeface="Symbol" pitchFamily="18" charset="2"/>
              <a:buNone/>
            </a:pPr>
            <a:endParaRPr lang="en-US" sz="2400" b="1" smtClean="0"/>
          </a:p>
          <a:p>
            <a:r>
              <a:rPr lang="en-US" sz="2400" b="1" smtClean="0"/>
              <a:t>384 - 322 B. C. Aristotle of Stagirus. </a:t>
            </a:r>
            <a:r>
              <a:rPr lang="en-US" sz="2400" i="1" smtClean="0">
                <a:solidFill>
                  <a:srgbClr val="FF0000"/>
                </a:solidFill>
              </a:rPr>
              <a:t>Warm winds from the south during copulation - male offspring; cold winds - female</a:t>
            </a:r>
            <a:endParaRPr lang="en-US" sz="2400"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GB" smtClean="0"/>
          </a:p>
        </p:txBody>
      </p:sp>
      <p:sp>
        <p:nvSpPr>
          <p:cNvPr id="15363" name="Rectangle 3"/>
          <p:cNvSpPr>
            <a:spLocks noGrp="1" noChangeArrowheads="1"/>
          </p:cNvSpPr>
          <p:nvPr>
            <p:ph type="body" idx="1"/>
          </p:nvPr>
        </p:nvSpPr>
        <p:spPr>
          <a:xfrm>
            <a:off x="685800" y="1371600"/>
            <a:ext cx="8153400" cy="4876800"/>
          </a:xfrm>
        </p:spPr>
        <p:txBody>
          <a:bodyPr/>
          <a:lstStyle/>
          <a:p>
            <a:r>
              <a:rPr lang="en-US" sz="2400" b="1" i="1" smtClean="0"/>
              <a:t>cf.</a:t>
            </a:r>
            <a:r>
              <a:rPr lang="en-US" sz="2400" b="1" smtClean="0"/>
              <a:t> </a:t>
            </a:r>
          </a:p>
          <a:p>
            <a:endParaRPr lang="en-US" sz="2400" b="1" smtClean="0"/>
          </a:p>
          <a:p>
            <a:pPr>
              <a:buFont typeface="Symbol" pitchFamily="18" charset="2"/>
              <a:buNone/>
            </a:pPr>
            <a:r>
              <a:rPr lang="en-US" sz="2400" b="1" smtClean="0"/>
              <a:t>frogs - </a:t>
            </a:r>
            <a:r>
              <a:rPr lang="en-US" sz="2400" smtClean="0"/>
              <a:t>male phenotype if larvae develop at elevated water temperatures.</a:t>
            </a:r>
          </a:p>
          <a:p>
            <a:pPr>
              <a:buFont typeface="Symbol" pitchFamily="18" charset="2"/>
              <a:buNone/>
            </a:pPr>
            <a:endParaRPr lang="en-US" sz="2400" smtClean="0"/>
          </a:p>
          <a:p>
            <a:pPr>
              <a:buFont typeface="Symbol" pitchFamily="18" charset="2"/>
              <a:buNone/>
            </a:pPr>
            <a:r>
              <a:rPr lang="en-US" sz="2400" b="1" smtClean="0"/>
              <a:t>lizards</a:t>
            </a:r>
            <a:r>
              <a:rPr lang="en-US" sz="2400" smtClean="0"/>
              <a:t> - incubation of eggs &gt;26</a:t>
            </a:r>
            <a:r>
              <a:rPr lang="en-US" sz="2400" baseline="30000" smtClean="0"/>
              <a:t>o</a:t>
            </a:r>
            <a:r>
              <a:rPr lang="en-US" sz="2400" smtClean="0"/>
              <a:t>C - males;  &lt;26 </a:t>
            </a:r>
            <a:r>
              <a:rPr lang="en-US" sz="2400" baseline="30000" smtClean="0"/>
              <a:t>o</a:t>
            </a:r>
            <a:r>
              <a:rPr lang="en-US" sz="2400" smtClean="0"/>
              <a:t>C - females</a:t>
            </a:r>
          </a:p>
          <a:p>
            <a:pPr>
              <a:buFont typeface="Symbol" pitchFamily="18" charset="2"/>
              <a:buNone/>
            </a:pPr>
            <a:endParaRPr lang="en-US" sz="2400" smtClean="0"/>
          </a:p>
          <a:p>
            <a:pPr>
              <a:buFont typeface="Symbol" pitchFamily="18" charset="2"/>
              <a:buNone/>
            </a:pPr>
            <a:endParaRPr lang="en-US" sz="2400" smtClean="0"/>
          </a:p>
          <a:p>
            <a:pPr>
              <a:buFont typeface="Symbol" pitchFamily="18" charset="2"/>
              <a:buNone/>
            </a:pPr>
            <a:r>
              <a:rPr lang="en-US" sz="2400" b="1" smtClean="0"/>
              <a:t>certain turtles</a:t>
            </a:r>
            <a:r>
              <a:rPr lang="en-US" sz="2400" smtClean="0"/>
              <a:t> - incubation of eggs &lt; 26</a:t>
            </a:r>
            <a:r>
              <a:rPr lang="en-US" sz="2400" baseline="30000" smtClean="0"/>
              <a:t>o</a:t>
            </a:r>
            <a:r>
              <a:rPr lang="en-US" sz="2400" smtClean="0"/>
              <a:t>C - males;  &gt;32 </a:t>
            </a:r>
            <a:r>
              <a:rPr lang="en-US" sz="2400" baseline="30000" smtClean="0"/>
              <a:t>o</a:t>
            </a:r>
            <a:r>
              <a:rPr lang="en-US" sz="2400" smtClean="0"/>
              <a:t>C - females</a:t>
            </a:r>
          </a:p>
          <a:p>
            <a:pPr>
              <a:buFont typeface="Symbol" pitchFamily="18" charset="2"/>
              <a:buNone/>
            </a:pPr>
            <a:r>
              <a:rPr lang="en-US" sz="2400" smtClean="0"/>
              <a:t>	      </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latin typeface="Arial" charset="0"/>
              </a:rPr>
              <a:t>Genetic vs Epigenetic factors governing sexual differentiation</a:t>
            </a:r>
          </a:p>
        </p:txBody>
      </p:sp>
      <p:sp>
        <p:nvSpPr>
          <p:cNvPr id="16387" name="Rectangle 3"/>
          <p:cNvSpPr>
            <a:spLocks noGrp="1" noChangeArrowheads="1"/>
          </p:cNvSpPr>
          <p:nvPr>
            <p:ph type="body" idx="1"/>
          </p:nvPr>
        </p:nvSpPr>
        <p:spPr/>
        <p:txBody>
          <a:bodyPr/>
          <a:lstStyle/>
          <a:p>
            <a:pPr>
              <a:lnSpc>
                <a:spcPct val="90000"/>
              </a:lnSpc>
            </a:pPr>
            <a:r>
              <a:rPr lang="en-US" b="1" smtClean="0"/>
              <a:t>21st Century</a:t>
            </a:r>
            <a:endParaRPr lang="en-US" smtClean="0"/>
          </a:p>
          <a:p>
            <a:pPr lvl="1">
              <a:lnSpc>
                <a:spcPct val="90000"/>
              </a:lnSpc>
            </a:pPr>
            <a:r>
              <a:rPr lang="en-US" b="1" smtClean="0">
                <a:latin typeface="Arial" charset="0"/>
              </a:rPr>
              <a:t>The early embryo is essentially female, or at least neutral.</a:t>
            </a:r>
          </a:p>
          <a:p>
            <a:pPr lvl="1">
              <a:lnSpc>
                <a:spcPct val="90000"/>
              </a:lnSpc>
            </a:pPr>
            <a:endParaRPr lang="en-US" b="1" smtClean="0">
              <a:latin typeface="Arial" charset="0"/>
            </a:endParaRPr>
          </a:p>
          <a:p>
            <a:pPr lvl="1">
              <a:lnSpc>
                <a:spcPct val="90000"/>
              </a:lnSpc>
            </a:pPr>
            <a:r>
              <a:rPr lang="en-US" b="1" smtClean="0">
                <a:latin typeface="Arial" charset="0"/>
              </a:rPr>
              <a:t>Masculinization of the mammalian gonads is genetically determined  by the </a:t>
            </a:r>
            <a:r>
              <a:rPr lang="en-US" b="1" i="1" smtClean="0">
                <a:solidFill>
                  <a:srgbClr val="A50021"/>
                </a:solidFill>
                <a:latin typeface="Arial" charset="0"/>
              </a:rPr>
              <a:t>Sry </a:t>
            </a:r>
            <a:r>
              <a:rPr lang="en-US" b="1" smtClean="0">
                <a:latin typeface="Arial" charset="0"/>
              </a:rPr>
              <a:t>gene (</a:t>
            </a:r>
            <a:r>
              <a:rPr lang="en-US" b="1" smtClean="0">
                <a:solidFill>
                  <a:srgbClr val="A50021"/>
                </a:solidFill>
                <a:latin typeface="Arial" charset="0"/>
              </a:rPr>
              <a:t>S</a:t>
            </a:r>
            <a:r>
              <a:rPr lang="en-US" b="1" smtClean="0">
                <a:latin typeface="Arial" charset="0"/>
              </a:rPr>
              <a:t>ex determining </a:t>
            </a:r>
            <a:r>
              <a:rPr lang="en-US" b="1" smtClean="0">
                <a:solidFill>
                  <a:srgbClr val="A50021"/>
                </a:solidFill>
                <a:latin typeface="Arial" charset="0"/>
              </a:rPr>
              <a:t>R</a:t>
            </a:r>
            <a:r>
              <a:rPr lang="en-US" b="1" smtClean="0">
                <a:latin typeface="Arial" charset="0"/>
              </a:rPr>
              <a:t>egion of the </a:t>
            </a:r>
            <a:r>
              <a:rPr lang="en-US" b="1" smtClean="0">
                <a:solidFill>
                  <a:srgbClr val="A50021"/>
                </a:solidFill>
                <a:latin typeface="Arial" charset="0"/>
              </a:rPr>
              <a:t>Y</a:t>
            </a:r>
            <a:r>
              <a:rPr lang="en-US" b="1" smtClean="0">
                <a:latin typeface="Arial" charset="0"/>
              </a:rPr>
              <a:t> chromosome, previously termed TDF (testes determining factor)</a:t>
            </a:r>
          </a:p>
          <a:p>
            <a:pPr lvl="1">
              <a:lnSpc>
                <a:spcPct val="90000"/>
              </a:lnSpc>
            </a:pPr>
            <a:endParaRPr lang="en-US" b="1" smtClean="0">
              <a:latin typeface="Arial" charset="0"/>
            </a:endParaRPr>
          </a:p>
          <a:p>
            <a:pPr lvl="1">
              <a:lnSpc>
                <a:spcPct val="90000"/>
              </a:lnSpc>
            </a:pPr>
            <a:r>
              <a:rPr lang="en-US" b="1" smtClean="0">
                <a:latin typeface="Arial" charset="0"/>
              </a:rPr>
              <a:t>Thereafter, differentiation of other sexual structures (internal and external genitalia) and </a:t>
            </a:r>
            <a:r>
              <a:rPr lang="en-US" b="1" smtClean="0">
                <a:solidFill>
                  <a:srgbClr val="990099"/>
                </a:solidFill>
                <a:latin typeface="Arial" charset="0"/>
              </a:rPr>
              <a:t>the brain</a:t>
            </a:r>
            <a:r>
              <a:rPr lang="en-US" b="1" smtClean="0">
                <a:latin typeface="Arial" charset="0"/>
              </a:rPr>
              <a:t> depends on the imprinting actions of hormones during fetal or neonatal life.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sz="2800" smtClean="0">
                <a:solidFill>
                  <a:srgbClr val="000000"/>
                </a:solidFill>
              </a:rPr>
              <a:t>Genetic determination of gender and epigenetic influences on sex differentiation</a:t>
            </a:r>
            <a:endParaRPr lang="en-US" smtClean="0"/>
          </a:p>
        </p:txBody>
      </p:sp>
      <p:sp>
        <p:nvSpPr>
          <p:cNvPr id="17411" name="Rectangle 3"/>
          <p:cNvSpPr>
            <a:spLocks noChangeArrowheads="1"/>
          </p:cNvSpPr>
          <p:nvPr/>
        </p:nvSpPr>
        <p:spPr bwMode="auto">
          <a:xfrm>
            <a:off x="1676400" y="1524000"/>
            <a:ext cx="762000" cy="533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solidFill>
                  <a:schemeClr val="accent2"/>
                </a:solidFill>
              </a:rPr>
              <a:t>XY</a:t>
            </a:r>
          </a:p>
        </p:txBody>
      </p:sp>
      <p:sp>
        <p:nvSpPr>
          <p:cNvPr id="17412" name="Rectangle 4"/>
          <p:cNvSpPr>
            <a:spLocks noChangeArrowheads="1"/>
          </p:cNvSpPr>
          <p:nvPr/>
        </p:nvSpPr>
        <p:spPr bwMode="auto">
          <a:xfrm>
            <a:off x="5943600" y="1600200"/>
            <a:ext cx="635000" cy="466725"/>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990099"/>
                </a:solidFill>
              </a:rPr>
              <a:t>XX</a:t>
            </a:r>
            <a:endParaRPr lang="en-US" b="1">
              <a:solidFill>
                <a:schemeClr val="accent2"/>
              </a:solidFill>
            </a:endParaRPr>
          </a:p>
        </p:txBody>
      </p:sp>
      <p:sp>
        <p:nvSpPr>
          <p:cNvPr id="17413" name="Line 12"/>
          <p:cNvSpPr>
            <a:spLocks noChangeShapeType="1"/>
          </p:cNvSpPr>
          <p:nvPr/>
        </p:nvSpPr>
        <p:spPr bwMode="auto">
          <a:xfrm>
            <a:off x="2133600" y="2057400"/>
            <a:ext cx="0" cy="152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414" name="Rectangle 27"/>
          <p:cNvSpPr>
            <a:spLocks noChangeArrowheads="1"/>
          </p:cNvSpPr>
          <p:nvPr/>
        </p:nvSpPr>
        <p:spPr bwMode="auto">
          <a:xfrm>
            <a:off x="1042988" y="2205038"/>
            <a:ext cx="273685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2800" smtClean="0">
                <a:solidFill>
                  <a:srgbClr val="000000"/>
                </a:solidFill>
              </a:rPr>
              <a:t>Genetic determination of gender and epigenetic influences on sex differentiation</a:t>
            </a:r>
            <a:endParaRPr lang="en-US" smtClean="0"/>
          </a:p>
        </p:txBody>
      </p:sp>
      <p:sp>
        <p:nvSpPr>
          <p:cNvPr id="18435" name="Rectangle 3"/>
          <p:cNvSpPr>
            <a:spLocks noChangeArrowheads="1"/>
          </p:cNvSpPr>
          <p:nvPr/>
        </p:nvSpPr>
        <p:spPr bwMode="auto">
          <a:xfrm>
            <a:off x="1676400" y="1524000"/>
            <a:ext cx="762000" cy="533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solidFill>
                  <a:schemeClr val="accent2"/>
                </a:solidFill>
              </a:rPr>
              <a:t>XY</a:t>
            </a:r>
          </a:p>
        </p:txBody>
      </p:sp>
      <p:sp>
        <p:nvSpPr>
          <p:cNvPr id="18436" name="Rectangle 4"/>
          <p:cNvSpPr>
            <a:spLocks noChangeArrowheads="1"/>
          </p:cNvSpPr>
          <p:nvPr/>
        </p:nvSpPr>
        <p:spPr bwMode="auto">
          <a:xfrm>
            <a:off x="5943600" y="1600200"/>
            <a:ext cx="635000" cy="466725"/>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990099"/>
                </a:solidFill>
              </a:rPr>
              <a:t>XX</a:t>
            </a:r>
            <a:endParaRPr lang="en-US" b="1">
              <a:solidFill>
                <a:schemeClr val="accent2"/>
              </a:solidFill>
            </a:endParaRPr>
          </a:p>
        </p:txBody>
      </p:sp>
      <p:sp>
        <p:nvSpPr>
          <p:cNvPr id="18437" name="Rectangle 6"/>
          <p:cNvSpPr>
            <a:spLocks noChangeArrowheads="1"/>
          </p:cNvSpPr>
          <p:nvPr/>
        </p:nvSpPr>
        <p:spPr bwMode="auto">
          <a:xfrm>
            <a:off x="228600" y="28956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18438" name="Rectangle 7"/>
          <p:cNvSpPr>
            <a:spLocks noChangeArrowheads="1"/>
          </p:cNvSpPr>
          <p:nvPr/>
        </p:nvSpPr>
        <p:spPr bwMode="auto">
          <a:xfrm>
            <a:off x="228600" y="3733800"/>
            <a:ext cx="1438275"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chemeClr val="accent2"/>
                </a:solidFill>
              </a:rPr>
              <a:t>Testosterone</a:t>
            </a:r>
          </a:p>
        </p:txBody>
      </p:sp>
      <p:sp>
        <p:nvSpPr>
          <p:cNvPr id="18439" name="Rectangle 8"/>
          <p:cNvSpPr>
            <a:spLocks noChangeArrowheads="1"/>
          </p:cNvSpPr>
          <p:nvPr/>
        </p:nvSpPr>
        <p:spPr bwMode="auto">
          <a:xfrm>
            <a:off x="2700338" y="3657600"/>
            <a:ext cx="3197225" cy="9255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18440" name="Line 12"/>
          <p:cNvSpPr>
            <a:spLocks noChangeShapeType="1"/>
          </p:cNvSpPr>
          <p:nvPr/>
        </p:nvSpPr>
        <p:spPr bwMode="auto">
          <a:xfrm>
            <a:off x="2133600" y="2057400"/>
            <a:ext cx="0" cy="152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1" name="Line 13"/>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42" name="Line 14"/>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43" name="Line 15"/>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44" name="Rectangle 23"/>
          <p:cNvSpPr>
            <a:spLocks noChangeArrowheads="1"/>
          </p:cNvSpPr>
          <p:nvPr/>
        </p:nvSpPr>
        <p:spPr bwMode="auto">
          <a:xfrm>
            <a:off x="6464300" y="2438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sz="1800" b="1">
              <a:solidFill>
                <a:srgbClr val="990099"/>
              </a:solidFill>
            </a:endParaRPr>
          </a:p>
        </p:txBody>
      </p:sp>
      <p:sp>
        <p:nvSpPr>
          <p:cNvPr id="18445" name="Rectangle 27"/>
          <p:cNvSpPr>
            <a:spLocks noChangeArrowheads="1"/>
          </p:cNvSpPr>
          <p:nvPr/>
        </p:nvSpPr>
        <p:spPr bwMode="auto">
          <a:xfrm>
            <a:off x="1042988" y="2205038"/>
            <a:ext cx="273685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sz="2800" smtClean="0">
                <a:solidFill>
                  <a:srgbClr val="000000"/>
                </a:solidFill>
              </a:rPr>
              <a:t>Genetic determination of gender and epigenetic influences on sex differentiation</a:t>
            </a:r>
            <a:endParaRPr lang="en-US" smtClean="0"/>
          </a:p>
        </p:txBody>
      </p:sp>
      <p:sp>
        <p:nvSpPr>
          <p:cNvPr id="19459" name="Rectangle 3"/>
          <p:cNvSpPr>
            <a:spLocks noChangeArrowheads="1"/>
          </p:cNvSpPr>
          <p:nvPr/>
        </p:nvSpPr>
        <p:spPr bwMode="auto">
          <a:xfrm>
            <a:off x="1676400" y="1524000"/>
            <a:ext cx="762000" cy="533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solidFill>
                  <a:schemeClr val="accent2"/>
                </a:solidFill>
              </a:rPr>
              <a:t>XY</a:t>
            </a:r>
          </a:p>
        </p:txBody>
      </p:sp>
      <p:sp>
        <p:nvSpPr>
          <p:cNvPr id="19460" name="Rectangle 4"/>
          <p:cNvSpPr>
            <a:spLocks noChangeArrowheads="1"/>
          </p:cNvSpPr>
          <p:nvPr/>
        </p:nvSpPr>
        <p:spPr bwMode="auto">
          <a:xfrm>
            <a:off x="5943600" y="1600200"/>
            <a:ext cx="635000" cy="466725"/>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990099"/>
                </a:solidFill>
              </a:rPr>
              <a:t>XX</a:t>
            </a:r>
            <a:endParaRPr lang="en-US" b="1">
              <a:solidFill>
                <a:schemeClr val="accent2"/>
              </a:solidFill>
            </a:endParaRPr>
          </a:p>
        </p:txBody>
      </p:sp>
      <p:sp>
        <p:nvSpPr>
          <p:cNvPr id="19461" name="Rectangle 6"/>
          <p:cNvSpPr>
            <a:spLocks noChangeArrowheads="1"/>
          </p:cNvSpPr>
          <p:nvPr/>
        </p:nvSpPr>
        <p:spPr bwMode="auto">
          <a:xfrm>
            <a:off x="228600" y="28956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19462" name="Rectangle 7"/>
          <p:cNvSpPr>
            <a:spLocks noChangeArrowheads="1"/>
          </p:cNvSpPr>
          <p:nvPr/>
        </p:nvSpPr>
        <p:spPr bwMode="auto">
          <a:xfrm>
            <a:off x="228600" y="3733800"/>
            <a:ext cx="1438275"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chemeClr val="accent2"/>
                </a:solidFill>
              </a:rPr>
              <a:t>Testosterone</a:t>
            </a:r>
          </a:p>
        </p:txBody>
      </p:sp>
      <p:sp>
        <p:nvSpPr>
          <p:cNvPr id="19463" name="Rectangle 8"/>
          <p:cNvSpPr>
            <a:spLocks noChangeArrowheads="1"/>
          </p:cNvSpPr>
          <p:nvPr/>
        </p:nvSpPr>
        <p:spPr bwMode="auto">
          <a:xfrm>
            <a:off x="2700338" y="3657600"/>
            <a:ext cx="3197225" cy="9255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19464" name="Rectangle 9"/>
          <p:cNvSpPr>
            <a:spLocks noChangeArrowheads="1"/>
          </p:cNvSpPr>
          <p:nvPr/>
        </p:nvSpPr>
        <p:spPr bwMode="auto">
          <a:xfrm>
            <a:off x="4643438" y="5410200"/>
            <a:ext cx="4357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chemeClr val="accent2"/>
                </a:solidFill>
              </a:rPr>
              <a:t>Development and differentiation of the Wolffian duct giving rise to internal genitalia (</a:t>
            </a:r>
            <a:r>
              <a:rPr lang="en-US" sz="1800" i="1">
                <a:solidFill>
                  <a:schemeClr val="accent2"/>
                </a:solidFill>
              </a:rPr>
              <a:t>epididymis, ductus </a:t>
            </a:r>
          </a:p>
          <a:p>
            <a:pPr algn="ctr"/>
            <a:r>
              <a:rPr lang="en-US" sz="1800" i="1">
                <a:solidFill>
                  <a:schemeClr val="accent2"/>
                </a:solidFill>
              </a:rPr>
              <a:t> seminal vesicles</a:t>
            </a:r>
            <a:r>
              <a:rPr lang="en-US" sz="1800">
                <a:solidFill>
                  <a:schemeClr val="accent2"/>
                </a:solidFill>
              </a:rPr>
              <a:t>)</a:t>
            </a:r>
            <a:endParaRPr lang="en-US" sz="1800" b="1">
              <a:solidFill>
                <a:schemeClr val="accent2"/>
              </a:solidFill>
            </a:endParaRPr>
          </a:p>
        </p:txBody>
      </p:sp>
      <p:sp>
        <p:nvSpPr>
          <p:cNvPr id="19465" name="Rectangle 10"/>
          <p:cNvSpPr>
            <a:spLocks noChangeArrowheads="1"/>
          </p:cNvSpPr>
          <p:nvPr/>
        </p:nvSpPr>
        <p:spPr bwMode="auto">
          <a:xfrm>
            <a:off x="1357313" y="5857875"/>
            <a:ext cx="3457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rPr>
              <a:t>DHT</a:t>
            </a:r>
          </a:p>
          <a:p>
            <a:pPr algn="ctr"/>
            <a:r>
              <a:rPr lang="en-US" sz="1800">
                <a:solidFill>
                  <a:schemeClr val="accent2"/>
                </a:solidFill>
              </a:rPr>
              <a:t>Differentiation of external genitalia</a:t>
            </a:r>
          </a:p>
          <a:p>
            <a:pPr algn="ctr"/>
            <a:r>
              <a:rPr lang="en-US" sz="1800">
                <a:solidFill>
                  <a:schemeClr val="accent2"/>
                </a:solidFill>
              </a:rPr>
              <a:t>(</a:t>
            </a:r>
            <a:r>
              <a:rPr lang="en-US" sz="1800" i="1">
                <a:solidFill>
                  <a:schemeClr val="accent2"/>
                </a:solidFill>
              </a:rPr>
              <a:t>penis, penile urethra, scrotum</a:t>
            </a:r>
            <a:r>
              <a:rPr lang="en-US" sz="1800">
                <a:solidFill>
                  <a:schemeClr val="accent2"/>
                </a:solidFill>
              </a:rPr>
              <a:t>)</a:t>
            </a:r>
            <a:endParaRPr lang="en-US" sz="1800" b="1">
              <a:solidFill>
                <a:schemeClr val="accent2"/>
              </a:solidFill>
            </a:endParaRPr>
          </a:p>
        </p:txBody>
      </p:sp>
      <p:sp>
        <p:nvSpPr>
          <p:cNvPr id="19466" name="Line 12"/>
          <p:cNvSpPr>
            <a:spLocks noChangeShapeType="1"/>
          </p:cNvSpPr>
          <p:nvPr/>
        </p:nvSpPr>
        <p:spPr bwMode="auto">
          <a:xfrm>
            <a:off x="2133600" y="2057400"/>
            <a:ext cx="0" cy="152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67" name="Line 13"/>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468" name="Line 14"/>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469" name="Line 15"/>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470" name="Line 16"/>
          <p:cNvSpPr>
            <a:spLocks noChangeShapeType="1"/>
          </p:cNvSpPr>
          <p:nvPr/>
        </p:nvSpPr>
        <p:spPr bwMode="auto">
          <a:xfrm>
            <a:off x="1447800" y="4114800"/>
            <a:ext cx="1676400" cy="762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71" name="Rectangle 17"/>
          <p:cNvSpPr>
            <a:spLocks noChangeArrowheads="1"/>
          </p:cNvSpPr>
          <p:nvPr/>
        </p:nvSpPr>
        <p:spPr bwMode="auto">
          <a:xfrm>
            <a:off x="1981200" y="4876800"/>
            <a:ext cx="1392238" cy="376238"/>
          </a:xfrm>
          <a:prstGeom prst="rect">
            <a:avLst/>
          </a:prstGeom>
          <a:solidFill>
            <a:srgbClr val="FFFFCC"/>
          </a:solidFill>
          <a:ln w="9525">
            <a:pattFill prst="pct50">
              <a:fgClr>
                <a:schemeClr val="accent2"/>
              </a:fgClr>
              <a:bgClr>
                <a:srgbClr val="FFFFFF"/>
              </a:bgClr>
            </a:pattFill>
            <a:miter lim="800000"/>
            <a:headEnd/>
            <a:tailEnd/>
          </a:ln>
        </p:spPr>
        <p:txBody>
          <a:bodyPr wrap="none">
            <a:spAutoFit/>
          </a:bodyPr>
          <a:lstStyle/>
          <a:p>
            <a:r>
              <a:rPr lang="en-US" sz="1800">
                <a:solidFill>
                  <a:schemeClr val="accent2"/>
                </a:solidFill>
              </a:rPr>
              <a:t>5</a:t>
            </a:r>
            <a:r>
              <a:rPr lang="en-US" sz="1800">
                <a:solidFill>
                  <a:schemeClr val="accent2"/>
                </a:solidFill>
                <a:latin typeface="Symbol" pitchFamily="18" charset="2"/>
              </a:rPr>
              <a:t>a</a:t>
            </a:r>
            <a:r>
              <a:rPr lang="en-US" sz="1800">
                <a:solidFill>
                  <a:schemeClr val="accent2"/>
                </a:solidFill>
              </a:rPr>
              <a:t>-reductase</a:t>
            </a:r>
          </a:p>
        </p:txBody>
      </p:sp>
      <p:sp>
        <p:nvSpPr>
          <p:cNvPr id="19472" name="Line 18"/>
          <p:cNvSpPr>
            <a:spLocks noChangeShapeType="1"/>
          </p:cNvSpPr>
          <p:nvPr/>
        </p:nvSpPr>
        <p:spPr bwMode="auto">
          <a:xfrm>
            <a:off x="3352800" y="4953000"/>
            <a:ext cx="1524000"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473" name="Line 19"/>
          <p:cNvSpPr>
            <a:spLocks noChangeShapeType="1"/>
          </p:cNvSpPr>
          <p:nvPr/>
        </p:nvSpPr>
        <p:spPr bwMode="auto">
          <a:xfrm>
            <a:off x="2286000" y="5257800"/>
            <a:ext cx="500063" cy="5286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474" name="Line 27"/>
          <p:cNvSpPr>
            <a:spLocks noChangeShapeType="1"/>
          </p:cNvSpPr>
          <p:nvPr/>
        </p:nvSpPr>
        <p:spPr bwMode="auto">
          <a:xfrm flipH="1" flipV="1">
            <a:off x="2209800" y="4495800"/>
            <a:ext cx="76200" cy="381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75" name="Rectangle 28"/>
          <p:cNvSpPr>
            <a:spLocks noChangeArrowheads="1"/>
          </p:cNvSpPr>
          <p:nvPr/>
        </p:nvSpPr>
        <p:spPr bwMode="auto">
          <a:xfrm>
            <a:off x="1042988" y="2205038"/>
            <a:ext cx="273685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sz="2800" smtClean="0">
                <a:solidFill>
                  <a:srgbClr val="000000"/>
                </a:solidFill>
              </a:rPr>
              <a:t>Genetic determination of gender and epigenetic influences on sex differentiation</a:t>
            </a:r>
            <a:endParaRPr lang="en-US" smtClean="0"/>
          </a:p>
        </p:txBody>
      </p:sp>
      <p:sp>
        <p:nvSpPr>
          <p:cNvPr id="20483" name="Rectangle 3"/>
          <p:cNvSpPr>
            <a:spLocks noChangeArrowheads="1"/>
          </p:cNvSpPr>
          <p:nvPr/>
        </p:nvSpPr>
        <p:spPr bwMode="auto">
          <a:xfrm>
            <a:off x="1676400" y="1524000"/>
            <a:ext cx="762000" cy="533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solidFill>
                  <a:schemeClr val="accent2"/>
                </a:solidFill>
              </a:rPr>
              <a:t>XY</a:t>
            </a:r>
          </a:p>
        </p:txBody>
      </p:sp>
      <p:sp>
        <p:nvSpPr>
          <p:cNvPr id="20484" name="Rectangle 4"/>
          <p:cNvSpPr>
            <a:spLocks noChangeArrowheads="1"/>
          </p:cNvSpPr>
          <p:nvPr/>
        </p:nvSpPr>
        <p:spPr bwMode="auto">
          <a:xfrm>
            <a:off x="5943600" y="1600200"/>
            <a:ext cx="635000" cy="466725"/>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990099"/>
                </a:solidFill>
              </a:rPr>
              <a:t>XX</a:t>
            </a:r>
            <a:endParaRPr lang="en-US" b="1">
              <a:solidFill>
                <a:schemeClr val="accent2"/>
              </a:solidFill>
            </a:endParaRPr>
          </a:p>
        </p:txBody>
      </p:sp>
      <p:sp>
        <p:nvSpPr>
          <p:cNvPr id="20485" name="Rectangle 6"/>
          <p:cNvSpPr>
            <a:spLocks noChangeArrowheads="1"/>
          </p:cNvSpPr>
          <p:nvPr/>
        </p:nvSpPr>
        <p:spPr bwMode="auto">
          <a:xfrm>
            <a:off x="228600" y="28956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20486" name="Rectangle 7"/>
          <p:cNvSpPr>
            <a:spLocks noChangeArrowheads="1"/>
          </p:cNvSpPr>
          <p:nvPr/>
        </p:nvSpPr>
        <p:spPr bwMode="auto">
          <a:xfrm>
            <a:off x="228600" y="3733800"/>
            <a:ext cx="1438275"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chemeClr val="accent2"/>
                </a:solidFill>
              </a:rPr>
              <a:t>Testosterone</a:t>
            </a:r>
          </a:p>
        </p:txBody>
      </p:sp>
      <p:sp>
        <p:nvSpPr>
          <p:cNvPr id="20487" name="Rectangle 8"/>
          <p:cNvSpPr>
            <a:spLocks noChangeArrowheads="1"/>
          </p:cNvSpPr>
          <p:nvPr/>
        </p:nvSpPr>
        <p:spPr bwMode="auto">
          <a:xfrm>
            <a:off x="2700338" y="3657600"/>
            <a:ext cx="3197225" cy="9255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20488" name="Rectangle 9"/>
          <p:cNvSpPr>
            <a:spLocks noChangeArrowheads="1"/>
          </p:cNvSpPr>
          <p:nvPr/>
        </p:nvSpPr>
        <p:spPr bwMode="auto">
          <a:xfrm>
            <a:off x="4643438" y="5410200"/>
            <a:ext cx="4357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chemeClr val="accent2"/>
                </a:solidFill>
              </a:rPr>
              <a:t>Development and differentiation of the Wolffian duct giving rise to internal genitalia (</a:t>
            </a:r>
            <a:r>
              <a:rPr lang="en-US" sz="1800" i="1">
                <a:solidFill>
                  <a:schemeClr val="accent2"/>
                </a:solidFill>
              </a:rPr>
              <a:t>epididymis, ductus </a:t>
            </a:r>
          </a:p>
          <a:p>
            <a:pPr algn="ctr"/>
            <a:r>
              <a:rPr lang="en-US" sz="1800" i="1">
                <a:solidFill>
                  <a:schemeClr val="accent2"/>
                </a:solidFill>
              </a:rPr>
              <a:t> seminal vesicles</a:t>
            </a:r>
            <a:r>
              <a:rPr lang="en-US" sz="1800">
                <a:solidFill>
                  <a:schemeClr val="accent2"/>
                </a:solidFill>
              </a:rPr>
              <a:t>)</a:t>
            </a:r>
            <a:endParaRPr lang="en-US" sz="1800" b="1">
              <a:solidFill>
                <a:schemeClr val="accent2"/>
              </a:solidFill>
            </a:endParaRPr>
          </a:p>
        </p:txBody>
      </p:sp>
      <p:sp>
        <p:nvSpPr>
          <p:cNvPr id="20489" name="Rectangle 10"/>
          <p:cNvSpPr>
            <a:spLocks noChangeArrowheads="1"/>
          </p:cNvSpPr>
          <p:nvPr/>
        </p:nvSpPr>
        <p:spPr bwMode="auto">
          <a:xfrm>
            <a:off x="1357313" y="5857875"/>
            <a:ext cx="3457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rPr>
              <a:t>DHT</a:t>
            </a:r>
          </a:p>
          <a:p>
            <a:pPr algn="ctr"/>
            <a:r>
              <a:rPr lang="en-US" sz="1800">
                <a:solidFill>
                  <a:schemeClr val="accent2"/>
                </a:solidFill>
              </a:rPr>
              <a:t>Differentiation of external genitalia</a:t>
            </a:r>
          </a:p>
          <a:p>
            <a:pPr algn="ctr"/>
            <a:r>
              <a:rPr lang="en-US" sz="1800">
                <a:solidFill>
                  <a:schemeClr val="accent2"/>
                </a:solidFill>
              </a:rPr>
              <a:t>(</a:t>
            </a:r>
            <a:r>
              <a:rPr lang="en-US" sz="1800" i="1">
                <a:solidFill>
                  <a:schemeClr val="accent2"/>
                </a:solidFill>
              </a:rPr>
              <a:t>penis, penile urethra, scrotum</a:t>
            </a:r>
            <a:r>
              <a:rPr lang="en-US" sz="1800">
                <a:solidFill>
                  <a:schemeClr val="accent2"/>
                </a:solidFill>
              </a:rPr>
              <a:t>)</a:t>
            </a:r>
            <a:endParaRPr lang="en-US" sz="1800" b="1">
              <a:solidFill>
                <a:schemeClr val="accent2"/>
              </a:solidFill>
            </a:endParaRPr>
          </a:p>
        </p:txBody>
      </p:sp>
      <p:sp>
        <p:nvSpPr>
          <p:cNvPr id="20490" name="Rectangle 11"/>
          <p:cNvSpPr>
            <a:spLocks noChangeArrowheads="1"/>
          </p:cNvSpPr>
          <p:nvPr/>
        </p:nvSpPr>
        <p:spPr bwMode="auto">
          <a:xfrm>
            <a:off x="0" y="5105400"/>
            <a:ext cx="1730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rPr>
              <a:t>E2</a:t>
            </a:r>
          </a:p>
          <a:p>
            <a:pPr algn="ctr"/>
            <a:r>
              <a:rPr lang="en-US" sz="1800">
                <a:solidFill>
                  <a:schemeClr val="accent2"/>
                </a:solidFill>
              </a:rPr>
              <a:t>Masculinization </a:t>
            </a:r>
          </a:p>
          <a:p>
            <a:pPr algn="ctr"/>
            <a:r>
              <a:rPr lang="en-US" sz="1800">
                <a:solidFill>
                  <a:schemeClr val="accent2"/>
                </a:solidFill>
              </a:rPr>
              <a:t>of brain</a:t>
            </a:r>
            <a:endParaRPr lang="en-US" sz="1800" i="1">
              <a:solidFill>
                <a:schemeClr val="accent2"/>
              </a:solidFill>
            </a:endParaRPr>
          </a:p>
        </p:txBody>
      </p:sp>
      <p:sp>
        <p:nvSpPr>
          <p:cNvPr id="20491" name="Line 12"/>
          <p:cNvSpPr>
            <a:spLocks noChangeShapeType="1"/>
          </p:cNvSpPr>
          <p:nvPr/>
        </p:nvSpPr>
        <p:spPr bwMode="auto">
          <a:xfrm>
            <a:off x="2133600" y="2057400"/>
            <a:ext cx="0" cy="152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2" name="Line 13"/>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493" name="Line 14"/>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494" name="Line 15"/>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495" name="Line 16"/>
          <p:cNvSpPr>
            <a:spLocks noChangeShapeType="1"/>
          </p:cNvSpPr>
          <p:nvPr/>
        </p:nvSpPr>
        <p:spPr bwMode="auto">
          <a:xfrm>
            <a:off x="1447800" y="4114800"/>
            <a:ext cx="1676400" cy="762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6" name="Rectangle 17"/>
          <p:cNvSpPr>
            <a:spLocks noChangeArrowheads="1"/>
          </p:cNvSpPr>
          <p:nvPr/>
        </p:nvSpPr>
        <p:spPr bwMode="auto">
          <a:xfrm>
            <a:off x="1981200" y="4876800"/>
            <a:ext cx="1392238" cy="376238"/>
          </a:xfrm>
          <a:prstGeom prst="rect">
            <a:avLst/>
          </a:prstGeom>
          <a:solidFill>
            <a:srgbClr val="FFFFCC"/>
          </a:solidFill>
          <a:ln w="9525">
            <a:pattFill prst="pct50">
              <a:fgClr>
                <a:schemeClr val="accent2"/>
              </a:fgClr>
              <a:bgClr>
                <a:srgbClr val="FFFFFF"/>
              </a:bgClr>
            </a:pattFill>
            <a:miter lim="800000"/>
            <a:headEnd/>
            <a:tailEnd/>
          </a:ln>
        </p:spPr>
        <p:txBody>
          <a:bodyPr wrap="none">
            <a:spAutoFit/>
          </a:bodyPr>
          <a:lstStyle/>
          <a:p>
            <a:r>
              <a:rPr lang="en-US" sz="1800">
                <a:solidFill>
                  <a:schemeClr val="accent2"/>
                </a:solidFill>
              </a:rPr>
              <a:t>5</a:t>
            </a:r>
            <a:r>
              <a:rPr lang="en-US" sz="1800">
                <a:solidFill>
                  <a:schemeClr val="accent2"/>
                </a:solidFill>
                <a:latin typeface="Symbol" pitchFamily="18" charset="2"/>
              </a:rPr>
              <a:t>a</a:t>
            </a:r>
            <a:r>
              <a:rPr lang="en-US" sz="1800">
                <a:solidFill>
                  <a:schemeClr val="accent2"/>
                </a:solidFill>
              </a:rPr>
              <a:t>-reductase</a:t>
            </a:r>
          </a:p>
        </p:txBody>
      </p:sp>
      <p:sp>
        <p:nvSpPr>
          <p:cNvPr id="20497" name="Line 18"/>
          <p:cNvSpPr>
            <a:spLocks noChangeShapeType="1"/>
          </p:cNvSpPr>
          <p:nvPr/>
        </p:nvSpPr>
        <p:spPr bwMode="auto">
          <a:xfrm>
            <a:off x="3352800" y="4953000"/>
            <a:ext cx="1524000"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498" name="Line 19"/>
          <p:cNvSpPr>
            <a:spLocks noChangeShapeType="1"/>
          </p:cNvSpPr>
          <p:nvPr/>
        </p:nvSpPr>
        <p:spPr bwMode="auto">
          <a:xfrm>
            <a:off x="2286000" y="5257800"/>
            <a:ext cx="500063" cy="52863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499" name="Rectangle 20"/>
          <p:cNvSpPr>
            <a:spLocks noChangeArrowheads="1"/>
          </p:cNvSpPr>
          <p:nvPr/>
        </p:nvSpPr>
        <p:spPr bwMode="auto">
          <a:xfrm>
            <a:off x="228600" y="4424363"/>
            <a:ext cx="1120775" cy="376237"/>
          </a:xfrm>
          <a:prstGeom prst="rect">
            <a:avLst/>
          </a:prstGeom>
          <a:solidFill>
            <a:srgbClr val="FFFFCC"/>
          </a:solidFill>
          <a:ln w="9525">
            <a:pattFill prst="pct50">
              <a:fgClr>
                <a:schemeClr val="accent2"/>
              </a:fgClr>
              <a:bgClr>
                <a:srgbClr val="FFFFFF"/>
              </a:bgClr>
            </a:pattFill>
            <a:miter lim="800000"/>
            <a:headEnd/>
            <a:tailEnd/>
          </a:ln>
        </p:spPr>
        <p:txBody>
          <a:bodyPr wrap="none">
            <a:spAutoFit/>
          </a:bodyPr>
          <a:lstStyle/>
          <a:p>
            <a:r>
              <a:rPr lang="en-US" sz="1800">
                <a:solidFill>
                  <a:schemeClr val="accent2"/>
                </a:solidFill>
              </a:rPr>
              <a:t>aromatase</a:t>
            </a:r>
          </a:p>
        </p:txBody>
      </p:sp>
      <p:sp>
        <p:nvSpPr>
          <p:cNvPr id="20500" name="Line 21"/>
          <p:cNvSpPr>
            <a:spLocks noChangeShapeType="1"/>
          </p:cNvSpPr>
          <p:nvPr/>
        </p:nvSpPr>
        <p:spPr bwMode="auto">
          <a:xfrm>
            <a:off x="785813" y="4114800"/>
            <a:ext cx="0" cy="3048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1" name="Line 22"/>
          <p:cNvSpPr>
            <a:spLocks noChangeShapeType="1"/>
          </p:cNvSpPr>
          <p:nvPr/>
        </p:nvSpPr>
        <p:spPr bwMode="auto">
          <a:xfrm>
            <a:off x="785813" y="4800600"/>
            <a:ext cx="0" cy="304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502" name="Line 27"/>
          <p:cNvSpPr>
            <a:spLocks noChangeShapeType="1"/>
          </p:cNvSpPr>
          <p:nvPr/>
        </p:nvSpPr>
        <p:spPr bwMode="auto">
          <a:xfrm flipH="1" flipV="1">
            <a:off x="2209800" y="4495800"/>
            <a:ext cx="76200" cy="381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3" name="Rectangle 28"/>
          <p:cNvSpPr>
            <a:spLocks noChangeArrowheads="1"/>
          </p:cNvSpPr>
          <p:nvPr/>
        </p:nvSpPr>
        <p:spPr bwMode="auto">
          <a:xfrm>
            <a:off x="1042988" y="2205038"/>
            <a:ext cx="273685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04800" y="228600"/>
            <a:ext cx="8610600" cy="6324600"/>
          </a:xfrm>
        </p:spPr>
        <p:txBody>
          <a:bodyPr/>
          <a:lstStyle/>
          <a:p>
            <a:pPr marL="533400" indent="-533400" algn="just">
              <a:lnSpc>
                <a:spcPct val="80000"/>
              </a:lnSpc>
              <a:buFont typeface="Symbol" pitchFamily="18" charset="2"/>
              <a:buNone/>
            </a:pPr>
            <a:r>
              <a:rPr lang="en-GB" sz="2000" b="1" u="sng" smtClean="0">
                <a:latin typeface="Arial Narrow" pitchFamily="34" charset="0"/>
                <a:cs typeface="Times New Roman" pitchFamily="18" charset="0"/>
              </a:rPr>
              <a:t>Aims</a:t>
            </a:r>
            <a:r>
              <a:rPr lang="en-GB" sz="2000" b="1" smtClean="0">
                <a:latin typeface="Arial Narrow" pitchFamily="34" charset="0"/>
                <a:cs typeface="Times New Roman" pitchFamily="18" charset="0"/>
              </a:rPr>
              <a:t>: To understand the role of sex steroid hormones in sexual differentiation of the brain, the physiological consequences and implications for sex bias in mental health. </a:t>
            </a:r>
          </a:p>
          <a:p>
            <a:pPr marL="533400" indent="-533400" algn="just">
              <a:lnSpc>
                <a:spcPct val="80000"/>
              </a:lnSpc>
              <a:buFont typeface="Symbol" pitchFamily="18" charset="2"/>
              <a:buNone/>
            </a:pPr>
            <a:endParaRPr lang="en-GB" sz="2000" b="1" smtClean="0">
              <a:latin typeface="Arial Narrow" pitchFamily="34" charset="0"/>
              <a:cs typeface="Times New Roman" pitchFamily="18" charset="0"/>
            </a:endParaRPr>
          </a:p>
          <a:p>
            <a:pPr marL="533400" indent="-533400" algn="just">
              <a:lnSpc>
                <a:spcPct val="80000"/>
              </a:lnSpc>
              <a:buFont typeface="Symbol" pitchFamily="18" charset="2"/>
              <a:buNone/>
            </a:pPr>
            <a:r>
              <a:rPr lang="en-GB" sz="2000" b="1" u="sng" smtClean="0">
                <a:latin typeface="Arial Narrow" pitchFamily="34" charset="0"/>
                <a:cs typeface="Times New Roman" pitchFamily="18" charset="0"/>
              </a:rPr>
              <a:t>Learning objectives</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Briefly outline the role of the Sry gene in sexual differentiation of the brain and distinguish between genetic and hormonal influences on sexual differentiation of the embryo.</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Describe the developmental changes in circulating levels of the sex steroid hormones, testosterone (T) and oestradiol (E2) in male and female rodents and humans.</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List the main processes of neuronal development that are influenced by E2 and T.</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Define 'organisational' and 'activational' influences of gonadal steroids in the developing brain.</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Describe some neuroanatomical and functional differences between the male and female hypothalamus and discuss the experimental evidence which supports the view that these differences are hormonally mediated.</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Explain the evidence, gained primarily from experimental animals, which suggests that, during a critical period of development, the masculinizing effects of testosterone on the </a:t>
            </a:r>
            <a:r>
              <a:rPr lang="en-GB" sz="1800" u="sng" smtClean="0">
                <a:latin typeface="Arial Narrow" pitchFamily="34" charset="0"/>
                <a:cs typeface="Times New Roman" pitchFamily="18" charset="0"/>
              </a:rPr>
              <a:t>hypothalamic</a:t>
            </a:r>
            <a:r>
              <a:rPr lang="en-GB" sz="1800" smtClean="0">
                <a:latin typeface="Arial Narrow" pitchFamily="34" charset="0"/>
                <a:cs typeface="Times New Roman" pitchFamily="18" charset="0"/>
              </a:rPr>
              <a:t> centres governing reproductive functions and behaviours are mediated via estrogen receptors after conversion of testosterone to estrogen by central aromatases. </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Understand some mechanisms that mediate the mascuinizing/defeminizing actions of testosterone in the POA, Arc and VMN nuclei of the hypothalamus.</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Discuss how knowledge of hormonal actions in the developing hypothalamus may have relevance for the rest of the brain. </a:t>
            </a:r>
          </a:p>
          <a:p>
            <a:pPr marL="533400" indent="-533400" algn="just">
              <a:lnSpc>
                <a:spcPct val="80000"/>
              </a:lnSpc>
              <a:buFont typeface="Symbol" pitchFamily="18" charset="2"/>
              <a:buAutoNum type="arabicPeriod"/>
            </a:pPr>
            <a:r>
              <a:rPr lang="en-GB" sz="1800" smtClean="0">
                <a:latin typeface="Arial Narrow" pitchFamily="34" charset="0"/>
                <a:cs typeface="Times New Roman" pitchFamily="18" charset="0"/>
              </a:rPr>
              <a:t>Consider, briefly, the clinical implications of  sex dimorphisms in the brain</a:t>
            </a:r>
            <a:endParaRPr lang="en-GB" sz="1800" smtClean="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1043"/>
          <p:cNvSpPr>
            <a:spLocks noChangeShapeType="1"/>
          </p:cNvSpPr>
          <p:nvPr/>
        </p:nvSpPr>
        <p:spPr bwMode="auto">
          <a:xfrm>
            <a:off x="2209800" y="4495800"/>
            <a:ext cx="504825" cy="11477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07" name="Rectangle 1026"/>
          <p:cNvSpPr>
            <a:spLocks noGrp="1" noChangeArrowheads="1"/>
          </p:cNvSpPr>
          <p:nvPr>
            <p:ph type="title"/>
          </p:nvPr>
        </p:nvSpPr>
        <p:spPr/>
        <p:txBody>
          <a:bodyPr/>
          <a:lstStyle/>
          <a:p>
            <a:pPr algn="ctr"/>
            <a:r>
              <a:rPr lang="en-US" sz="2800" smtClean="0">
                <a:solidFill>
                  <a:srgbClr val="000000"/>
                </a:solidFill>
              </a:rPr>
              <a:t>Genetic determination of gender and epigenetic influences on sex differentiation</a:t>
            </a:r>
            <a:endParaRPr lang="en-US" smtClean="0"/>
          </a:p>
        </p:txBody>
      </p:sp>
      <p:sp>
        <p:nvSpPr>
          <p:cNvPr id="21508" name="Rectangle 1027"/>
          <p:cNvSpPr>
            <a:spLocks noChangeArrowheads="1"/>
          </p:cNvSpPr>
          <p:nvPr/>
        </p:nvSpPr>
        <p:spPr bwMode="auto">
          <a:xfrm>
            <a:off x="1676400" y="1524000"/>
            <a:ext cx="762000" cy="533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solidFill>
                  <a:schemeClr val="accent2"/>
                </a:solidFill>
              </a:rPr>
              <a:t>XY</a:t>
            </a:r>
          </a:p>
        </p:txBody>
      </p:sp>
      <p:sp>
        <p:nvSpPr>
          <p:cNvPr id="21509" name="Rectangle 1028"/>
          <p:cNvSpPr>
            <a:spLocks noChangeArrowheads="1"/>
          </p:cNvSpPr>
          <p:nvPr/>
        </p:nvSpPr>
        <p:spPr bwMode="auto">
          <a:xfrm>
            <a:off x="5943600" y="1600200"/>
            <a:ext cx="635000" cy="466725"/>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990099"/>
                </a:solidFill>
              </a:rPr>
              <a:t>XX</a:t>
            </a:r>
            <a:endParaRPr lang="en-US" b="1">
              <a:solidFill>
                <a:schemeClr val="accent2"/>
              </a:solidFill>
            </a:endParaRPr>
          </a:p>
        </p:txBody>
      </p:sp>
      <p:sp>
        <p:nvSpPr>
          <p:cNvPr id="21510" name="Rectangle 1029"/>
          <p:cNvSpPr>
            <a:spLocks noChangeArrowheads="1"/>
          </p:cNvSpPr>
          <p:nvPr/>
        </p:nvSpPr>
        <p:spPr bwMode="auto">
          <a:xfrm>
            <a:off x="1042988" y="2205038"/>
            <a:ext cx="273685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1800" b="1">
                <a:solidFill>
                  <a:schemeClr val="accent2"/>
                </a:solidFill>
              </a:rPr>
              <a:t>Y-linked </a:t>
            </a:r>
            <a:r>
              <a:rPr lang="en-US" sz="1800" b="1" i="1">
                <a:solidFill>
                  <a:schemeClr val="accent2"/>
                </a:solidFill>
              </a:rPr>
              <a:t>Sry</a:t>
            </a:r>
            <a:r>
              <a:rPr lang="en-US" sz="1800" b="1">
                <a:solidFill>
                  <a:schemeClr val="accent2"/>
                </a:solidFill>
              </a:rPr>
              <a:t> gene</a:t>
            </a:r>
            <a:endParaRPr lang="en-US" b="1">
              <a:solidFill>
                <a:schemeClr val="accent2"/>
              </a:solidFill>
            </a:endParaRPr>
          </a:p>
        </p:txBody>
      </p:sp>
      <p:sp>
        <p:nvSpPr>
          <p:cNvPr id="21511" name="Rectangle 1030"/>
          <p:cNvSpPr>
            <a:spLocks noChangeArrowheads="1"/>
          </p:cNvSpPr>
          <p:nvPr/>
        </p:nvSpPr>
        <p:spPr bwMode="auto">
          <a:xfrm>
            <a:off x="228600" y="28956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chemeClr val="accent2"/>
                </a:solidFill>
              </a:rPr>
              <a:t>Formation of testis via unknown mechanisms in an embryo with no pre-existing male/female differences</a:t>
            </a:r>
            <a:endParaRPr lang="en-US" sz="2000" b="1">
              <a:solidFill>
                <a:schemeClr val="accent2"/>
              </a:solidFill>
            </a:endParaRPr>
          </a:p>
        </p:txBody>
      </p:sp>
      <p:sp>
        <p:nvSpPr>
          <p:cNvPr id="21512" name="Rectangle 1031"/>
          <p:cNvSpPr>
            <a:spLocks noChangeArrowheads="1"/>
          </p:cNvSpPr>
          <p:nvPr/>
        </p:nvSpPr>
        <p:spPr bwMode="auto">
          <a:xfrm>
            <a:off x="228600" y="3733800"/>
            <a:ext cx="1438275"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chemeClr val="accent2"/>
                </a:solidFill>
              </a:rPr>
              <a:t>Testosterone</a:t>
            </a:r>
          </a:p>
        </p:txBody>
      </p:sp>
      <p:sp>
        <p:nvSpPr>
          <p:cNvPr id="21513" name="Rectangle 1032"/>
          <p:cNvSpPr>
            <a:spLocks noChangeArrowheads="1"/>
          </p:cNvSpPr>
          <p:nvPr/>
        </p:nvSpPr>
        <p:spPr bwMode="auto">
          <a:xfrm>
            <a:off x="2700338" y="3657600"/>
            <a:ext cx="3197225" cy="9255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1800" b="1" u="sng">
                <a:solidFill>
                  <a:schemeClr val="accent2"/>
                </a:solidFill>
              </a:rPr>
              <a:t>M</a:t>
            </a:r>
            <a:r>
              <a:rPr lang="en-US" sz="1800">
                <a:solidFill>
                  <a:schemeClr val="accent2"/>
                </a:solidFill>
              </a:rPr>
              <a:t>ullerian</a:t>
            </a:r>
            <a:r>
              <a:rPr lang="en-US" sz="1800" b="1">
                <a:solidFill>
                  <a:schemeClr val="accent2"/>
                </a:solidFill>
              </a:rPr>
              <a:t> </a:t>
            </a:r>
            <a:r>
              <a:rPr lang="en-US" sz="1800">
                <a:solidFill>
                  <a:schemeClr val="accent2"/>
                </a:solidFill>
              </a:rPr>
              <a:t>duct</a:t>
            </a:r>
            <a:r>
              <a:rPr lang="en-US" sz="1800" b="1">
                <a:solidFill>
                  <a:schemeClr val="accent2"/>
                </a:solidFill>
              </a:rPr>
              <a:t> </a:t>
            </a:r>
            <a:r>
              <a:rPr lang="en-US" sz="1800" b="1" u="sng">
                <a:solidFill>
                  <a:schemeClr val="accent2"/>
                </a:solidFill>
              </a:rPr>
              <a:t>I</a:t>
            </a:r>
            <a:r>
              <a:rPr lang="en-US" sz="1800">
                <a:solidFill>
                  <a:schemeClr val="accent2"/>
                </a:solidFill>
              </a:rPr>
              <a:t>nhibitory</a:t>
            </a:r>
            <a:r>
              <a:rPr lang="en-US" sz="1800" b="1">
                <a:solidFill>
                  <a:schemeClr val="accent2"/>
                </a:solidFill>
              </a:rPr>
              <a:t> </a:t>
            </a:r>
            <a:r>
              <a:rPr lang="en-US" sz="1800" b="1" u="sng">
                <a:solidFill>
                  <a:schemeClr val="accent2"/>
                </a:solidFill>
              </a:rPr>
              <a:t>F</a:t>
            </a:r>
            <a:r>
              <a:rPr lang="en-US" sz="1800">
                <a:solidFill>
                  <a:schemeClr val="accent2"/>
                </a:solidFill>
              </a:rPr>
              <a:t>actor</a:t>
            </a:r>
            <a:endParaRPr lang="en-US" sz="1800" b="1">
              <a:solidFill>
                <a:schemeClr val="accent2"/>
              </a:solidFill>
            </a:endParaRPr>
          </a:p>
          <a:p>
            <a:pPr algn="ctr"/>
            <a:r>
              <a:rPr lang="en-US" sz="1800" i="1">
                <a:solidFill>
                  <a:schemeClr val="accent2"/>
                </a:solidFill>
              </a:rPr>
              <a:t>prevents development of </a:t>
            </a:r>
          </a:p>
          <a:p>
            <a:pPr algn="ctr"/>
            <a:r>
              <a:rPr lang="en-US" sz="1800" i="1">
                <a:solidFill>
                  <a:schemeClr val="accent2"/>
                </a:solidFill>
              </a:rPr>
              <a:t>internal female genitalia</a:t>
            </a:r>
            <a:endParaRPr lang="en-US" sz="1800" b="1">
              <a:solidFill>
                <a:schemeClr val="accent2"/>
              </a:solidFill>
            </a:endParaRPr>
          </a:p>
        </p:txBody>
      </p:sp>
      <p:sp>
        <p:nvSpPr>
          <p:cNvPr id="21514" name="Line 1036"/>
          <p:cNvSpPr>
            <a:spLocks noChangeShapeType="1"/>
          </p:cNvSpPr>
          <p:nvPr/>
        </p:nvSpPr>
        <p:spPr bwMode="auto">
          <a:xfrm>
            <a:off x="2133600" y="2057400"/>
            <a:ext cx="0" cy="152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15" name="Line 1037"/>
          <p:cNvSpPr>
            <a:spLocks noChangeShapeType="1"/>
          </p:cNvSpPr>
          <p:nvPr/>
        </p:nvSpPr>
        <p:spPr bwMode="auto">
          <a:xfrm>
            <a:off x="2133600" y="2590800"/>
            <a:ext cx="0" cy="3048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16" name="Line 1038"/>
          <p:cNvSpPr>
            <a:spLocks noChangeShapeType="1"/>
          </p:cNvSpPr>
          <p:nvPr/>
        </p:nvSpPr>
        <p:spPr bwMode="auto">
          <a:xfrm>
            <a:off x="3352800" y="3505200"/>
            <a:ext cx="3810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17" name="Line 1039"/>
          <p:cNvSpPr>
            <a:spLocks noChangeShapeType="1"/>
          </p:cNvSpPr>
          <p:nvPr/>
        </p:nvSpPr>
        <p:spPr bwMode="auto">
          <a:xfrm flipH="1">
            <a:off x="1447800" y="3581400"/>
            <a:ext cx="4572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18" name="Line 1040"/>
          <p:cNvSpPr>
            <a:spLocks noChangeShapeType="1"/>
          </p:cNvSpPr>
          <p:nvPr/>
        </p:nvSpPr>
        <p:spPr bwMode="auto">
          <a:xfrm>
            <a:off x="1447800" y="4114800"/>
            <a:ext cx="1676400" cy="762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19" name="Rectangle 1041"/>
          <p:cNvSpPr>
            <a:spLocks noChangeArrowheads="1"/>
          </p:cNvSpPr>
          <p:nvPr/>
        </p:nvSpPr>
        <p:spPr bwMode="auto">
          <a:xfrm>
            <a:off x="2286000" y="4876800"/>
            <a:ext cx="1392238" cy="376238"/>
          </a:xfrm>
          <a:prstGeom prst="rect">
            <a:avLst/>
          </a:prstGeom>
          <a:solidFill>
            <a:srgbClr val="FFFFCC"/>
          </a:solidFill>
          <a:ln w="9525">
            <a:pattFill prst="pct50">
              <a:fgClr>
                <a:schemeClr val="accent2"/>
              </a:fgClr>
              <a:bgClr>
                <a:srgbClr val="FFFFFF"/>
              </a:bgClr>
            </a:pattFill>
            <a:miter lim="800000"/>
            <a:headEnd/>
            <a:tailEnd/>
          </a:ln>
        </p:spPr>
        <p:txBody>
          <a:bodyPr wrap="none">
            <a:spAutoFit/>
          </a:bodyPr>
          <a:lstStyle/>
          <a:p>
            <a:r>
              <a:rPr lang="en-US" sz="1800">
                <a:solidFill>
                  <a:schemeClr val="accent2"/>
                </a:solidFill>
              </a:rPr>
              <a:t>5</a:t>
            </a:r>
            <a:r>
              <a:rPr lang="en-US" sz="1800">
                <a:solidFill>
                  <a:schemeClr val="accent2"/>
                </a:solidFill>
                <a:latin typeface="Symbol" pitchFamily="18" charset="2"/>
              </a:rPr>
              <a:t>a</a:t>
            </a:r>
            <a:r>
              <a:rPr lang="en-US" sz="1800">
                <a:solidFill>
                  <a:schemeClr val="accent2"/>
                </a:solidFill>
              </a:rPr>
              <a:t>-reductase</a:t>
            </a:r>
          </a:p>
        </p:txBody>
      </p:sp>
      <p:sp>
        <p:nvSpPr>
          <p:cNvPr id="21520" name="Line 1042"/>
          <p:cNvSpPr>
            <a:spLocks noChangeShapeType="1"/>
          </p:cNvSpPr>
          <p:nvPr/>
        </p:nvSpPr>
        <p:spPr bwMode="auto">
          <a:xfrm>
            <a:off x="3714750" y="5072063"/>
            <a:ext cx="1162050" cy="41433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21" name="Rectangle 1044"/>
          <p:cNvSpPr>
            <a:spLocks noChangeArrowheads="1"/>
          </p:cNvSpPr>
          <p:nvPr/>
        </p:nvSpPr>
        <p:spPr bwMode="auto">
          <a:xfrm>
            <a:off x="228600" y="4424363"/>
            <a:ext cx="1120775" cy="376237"/>
          </a:xfrm>
          <a:prstGeom prst="rect">
            <a:avLst/>
          </a:prstGeom>
          <a:solidFill>
            <a:srgbClr val="FFFFCC"/>
          </a:solidFill>
          <a:ln w="9525">
            <a:pattFill prst="pct50">
              <a:fgClr>
                <a:schemeClr val="accent2"/>
              </a:fgClr>
              <a:bgClr>
                <a:srgbClr val="FFFFFF"/>
              </a:bgClr>
            </a:pattFill>
            <a:miter lim="800000"/>
            <a:headEnd/>
            <a:tailEnd/>
          </a:ln>
        </p:spPr>
        <p:txBody>
          <a:bodyPr wrap="none">
            <a:spAutoFit/>
          </a:bodyPr>
          <a:lstStyle/>
          <a:p>
            <a:r>
              <a:rPr lang="en-US" sz="1800">
                <a:solidFill>
                  <a:schemeClr val="accent2"/>
                </a:solidFill>
              </a:rPr>
              <a:t>aromatase</a:t>
            </a:r>
          </a:p>
        </p:txBody>
      </p:sp>
      <p:sp>
        <p:nvSpPr>
          <p:cNvPr id="21522" name="Line 1045"/>
          <p:cNvSpPr>
            <a:spLocks noChangeShapeType="1"/>
          </p:cNvSpPr>
          <p:nvPr/>
        </p:nvSpPr>
        <p:spPr bwMode="auto">
          <a:xfrm>
            <a:off x="685800" y="4114800"/>
            <a:ext cx="0" cy="3048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23" name="Line 1046"/>
          <p:cNvSpPr>
            <a:spLocks noChangeShapeType="1"/>
          </p:cNvSpPr>
          <p:nvPr/>
        </p:nvSpPr>
        <p:spPr bwMode="auto">
          <a:xfrm>
            <a:off x="685800" y="4800600"/>
            <a:ext cx="0" cy="304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24" name="Rectangle 1047"/>
          <p:cNvSpPr>
            <a:spLocks noChangeArrowheads="1"/>
          </p:cNvSpPr>
          <p:nvPr/>
        </p:nvSpPr>
        <p:spPr bwMode="auto">
          <a:xfrm>
            <a:off x="6464300" y="2438400"/>
            <a:ext cx="2679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990099"/>
                </a:solidFill>
              </a:rPr>
              <a:t>Development of Mullerian </a:t>
            </a:r>
          </a:p>
          <a:p>
            <a:r>
              <a:rPr lang="en-US" sz="1800">
                <a:solidFill>
                  <a:srgbClr val="990099"/>
                </a:solidFill>
              </a:rPr>
              <a:t>duct, giving rise to </a:t>
            </a:r>
          </a:p>
          <a:p>
            <a:r>
              <a:rPr lang="en-US" sz="1800">
                <a:solidFill>
                  <a:srgbClr val="990099"/>
                </a:solidFill>
              </a:rPr>
              <a:t>internal genitalia</a:t>
            </a:r>
          </a:p>
          <a:p>
            <a:r>
              <a:rPr lang="en-US" sz="1800">
                <a:solidFill>
                  <a:srgbClr val="990099"/>
                </a:solidFill>
              </a:rPr>
              <a:t>(</a:t>
            </a:r>
            <a:r>
              <a:rPr lang="en-US" sz="1800" i="1">
                <a:solidFill>
                  <a:srgbClr val="990099"/>
                </a:solidFill>
              </a:rPr>
              <a:t>uterus, oviduct, ovary</a:t>
            </a:r>
            <a:r>
              <a:rPr lang="en-US" sz="1800">
                <a:solidFill>
                  <a:srgbClr val="990099"/>
                </a:solidFill>
              </a:rPr>
              <a:t>)</a:t>
            </a:r>
            <a:endParaRPr lang="en-US" sz="1800" b="1">
              <a:solidFill>
                <a:srgbClr val="990099"/>
              </a:solidFill>
            </a:endParaRPr>
          </a:p>
        </p:txBody>
      </p:sp>
      <p:sp>
        <p:nvSpPr>
          <p:cNvPr id="21525" name="Rectangle 1048"/>
          <p:cNvSpPr>
            <a:spLocks noChangeArrowheads="1"/>
          </p:cNvSpPr>
          <p:nvPr/>
        </p:nvSpPr>
        <p:spPr bwMode="auto">
          <a:xfrm>
            <a:off x="6477000" y="3962400"/>
            <a:ext cx="2552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b="1">
              <a:solidFill>
                <a:schemeClr val="accent2"/>
              </a:solidFill>
            </a:endParaRPr>
          </a:p>
          <a:p>
            <a:r>
              <a:rPr lang="en-US" sz="1800">
                <a:solidFill>
                  <a:srgbClr val="990099"/>
                </a:solidFill>
              </a:rPr>
              <a:t>In absence of testosterone</a:t>
            </a:r>
          </a:p>
          <a:p>
            <a:r>
              <a:rPr lang="en-US" sz="1800">
                <a:solidFill>
                  <a:srgbClr val="990099"/>
                </a:solidFill>
              </a:rPr>
              <a:t>external genitalia form</a:t>
            </a:r>
          </a:p>
          <a:p>
            <a:r>
              <a:rPr lang="en-US" sz="1800">
                <a:solidFill>
                  <a:srgbClr val="990099"/>
                </a:solidFill>
              </a:rPr>
              <a:t>(</a:t>
            </a:r>
            <a:r>
              <a:rPr lang="en-US" sz="1800" i="1">
                <a:solidFill>
                  <a:srgbClr val="990099"/>
                </a:solidFill>
              </a:rPr>
              <a:t>clitoris, labia</a:t>
            </a:r>
            <a:r>
              <a:rPr lang="en-US" sz="1800">
                <a:solidFill>
                  <a:srgbClr val="990099"/>
                </a:solidFill>
              </a:rPr>
              <a:t>)</a:t>
            </a:r>
          </a:p>
        </p:txBody>
      </p:sp>
      <p:sp>
        <p:nvSpPr>
          <p:cNvPr id="21526" name="Line 1049"/>
          <p:cNvSpPr>
            <a:spLocks noChangeShapeType="1"/>
          </p:cNvSpPr>
          <p:nvPr/>
        </p:nvSpPr>
        <p:spPr bwMode="auto">
          <a:xfrm>
            <a:off x="6096000" y="2133600"/>
            <a:ext cx="457200" cy="21336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27" name="Line 1050"/>
          <p:cNvSpPr>
            <a:spLocks noChangeShapeType="1"/>
          </p:cNvSpPr>
          <p:nvPr/>
        </p:nvSpPr>
        <p:spPr bwMode="auto">
          <a:xfrm>
            <a:off x="6172200" y="2362200"/>
            <a:ext cx="304800" cy="152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28" name="Rectangle 11"/>
          <p:cNvSpPr>
            <a:spLocks noChangeArrowheads="1"/>
          </p:cNvSpPr>
          <p:nvPr/>
        </p:nvSpPr>
        <p:spPr bwMode="auto">
          <a:xfrm>
            <a:off x="0" y="5105400"/>
            <a:ext cx="1730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rPr>
              <a:t>E2</a:t>
            </a:r>
          </a:p>
          <a:p>
            <a:pPr algn="ctr"/>
            <a:r>
              <a:rPr lang="en-US" sz="1800">
                <a:solidFill>
                  <a:schemeClr val="accent2"/>
                </a:solidFill>
              </a:rPr>
              <a:t>Masculinization </a:t>
            </a:r>
          </a:p>
          <a:p>
            <a:pPr algn="ctr"/>
            <a:r>
              <a:rPr lang="en-US" sz="1800">
                <a:solidFill>
                  <a:schemeClr val="accent2"/>
                </a:solidFill>
              </a:rPr>
              <a:t>of brain</a:t>
            </a:r>
            <a:endParaRPr lang="en-US" sz="1800" i="1">
              <a:solidFill>
                <a:schemeClr val="accent2"/>
              </a:solidFill>
            </a:endParaRPr>
          </a:p>
        </p:txBody>
      </p:sp>
      <p:sp>
        <p:nvSpPr>
          <p:cNvPr id="21529" name="Rectangle 10"/>
          <p:cNvSpPr>
            <a:spLocks noChangeArrowheads="1"/>
          </p:cNvSpPr>
          <p:nvPr/>
        </p:nvSpPr>
        <p:spPr bwMode="auto">
          <a:xfrm>
            <a:off x="1357313" y="5643563"/>
            <a:ext cx="3457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rPr>
              <a:t>DHT</a:t>
            </a:r>
          </a:p>
          <a:p>
            <a:pPr algn="ctr"/>
            <a:r>
              <a:rPr lang="en-US" sz="1800">
                <a:solidFill>
                  <a:schemeClr val="accent2"/>
                </a:solidFill>
              </a:rPr>
              <a:t>Differentiation of external genitalia</a:t>
            </a:r>
          </a:p>
          <a:p>
            <a:pPr algn="ctr"/>
            <a:r>
              <a:rPr lang="en-US" sz="1800">
                <a:solidFill>
                  <a:schemeClr val="accent2"/>
                </a:solidFill>
              </a:rPr>
              <a:t>(</a:t>
            </a:r>
            <a:r>
              <a:rPr lang="en-US" sz="1800" i="1">
                <a:solidFill>
                  <a:schemeClr val="accent2"/>
                </a:solidFill>
              </a:rPr>
              <a:t>penis, penile urethra, scrotum</a:t>
            </a:r>
            <a:r>
              <a:rPr lang="en-US" sz="1800">
                <a:solidFill>
                  <a:schemeClr val="accent2"/>
                </a:solidFill>
              </a:rPr>
              <a:t>)</a:t>
            </a:r>
            <a:endParaRPr lang="en-US" sz="1800" b="1">
              <a:solidFill>
                <a:schemeClr val="accent2"/>
              </a:solidFill>
            </a:endParaRPr>
          </a:p>
        </p:txBody>
      </p:sp>
      <p:sp>
        <p:nvSpPr>
          <p:cNvPr id="21530" name="Rectangle 9"/>
          <p:cNvSpPr>
            <a:spLocks noChangeArrowheads="1"/>
          </p:cNvSpPr>
          <p:nvPr/>
        </p:nvSpPr>
        <p:spPr bwMode="auto">
          <a:xfrm>
            <a:off x="4643438" y="5410200"/>
            <a:ext cx="4357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chemeClr val="accent2"/>
                </a:solidFill>
              </a:rPr>
              <a:t>Development and differentiation of the Wolffian duct giving rise to internal genitalia (</a:t>
            </a:r>
            <a:r>
              <a:rPr lang="en-US" sz="1800" i="1">
                <a:solidFill>
                  <a:schemeClr val="accent2"/>
                </a:solidFill>
              </a:rPr>
              <a:t>epididymis, ductus </a:t>
            </a:r>
          </a:p>
          <a:p>
            <a:pPr algn="ctr"/>
            <a:r>
              <a:rPr lang="en-US" sz="1800" i="1">
                <a:solidFill>
                  <a:schemeClr val="accent2"/>
                </a:solidFill>
              </a:rPr>
              <a:t> seminal vesicles</a:t>
            </a:r>
            <a:r>
              <a:rPr lang="en-US" sz="1800">
                <a:solidFill>
                  <a:schemeClr val="accent2"/>
                </a:solidFill>
              </a:rPr>
              <a:t>)</a:t>
            </a:r>
            <a:endParaRPr lang="en-US" sz="1800" b="1">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457200"/>
            <a:ext cx="8534400" cy="4495800"/>
          </a:xfrm>
        </p:spPr>
        <p:txBody>
          <a:bodyPr/>
          <a:lstStyle/>
          <a:p>
            <a:r>
              <a:rPr lang="en-GB" smtClean="0"/>
              <a:t>Summary </a:t>
            </a:r>
            <a:br>
              <a:rPr lang="en-GB" smtClean="0"/>
            </a:br>
            <a:r>
              <a:rPr lang="en-GB" smtClean="0"/>
              <a:t/>
            </a:r>
            <a:br>
              <a:rPr lang="en-GB" smtClean="0"/>
            </a:br>
            <a:r>
              <a:rPr lang="en-GB" smtClean="0"/>
              <a:t>Testicular differentiation is the primary event in sex determination</a:t>
            </a:r>
            <a:br>
              <a:rPr lang="en-GB" smtClean="0"/>
            </a:br>
            <a:r>
              <a:rPr lang="en-GB" smtClean="0"/>
              <a:t/>
            </a:r>
            <a:br>
              <a:rPr lang="en-GB" smtClean="0"/>
            </a:br>
            <a:r>
              <a:rPr lang="en-GB" smtClean="0"/>
              <a:t>Sexual differentiation (body and brain) is controlled by gonadal secretions</a:t>
            </a:r>
          </a:p>
        </p:txBody>
      </p:sp>
      <p:sp>
        <p:nvSpPr>
          <p:cNvPr id="22531" name="Line 4"/>
          <p:cNvSpPr>
            <a:spLocks noChangeShapeType="1"/>
          </p:cNvSpPr>
          <p:nvPr/>
        </p:nvSpPr>
        <p:spPr bwMode="auto">
          <a:xfrm>
            <a:off x="457200" y="1447800"/>
            <a:ext cx="69342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7"/>
          <p:cNvSpPr txBox="1">
            <a:spLocks noChangeArrowheads="1"/>
          </p:cNvSpPr>
          <p:nvPr/>
        </p:nvSpPr>
        <p:spPr bwMode="auto">
          <a:xfrm>
            <a:off x="1143000" y="500063"/>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a:solidFill>
                  <a:srgbClr val="1C11AF"/>
                </a:solidFill>
                <a:latin typeface="Arial" charset="0"/>
              </a:rPr>
              <a:t>Patterns of hormone exposure throughout life; a biological basis for sex differences in the brain </a:t>
            </a:r>
          </a:p>
        </p:txBody>
      </p:sp>
      <p:grpSp>
        <p:nvGrpSpPr>
          <p:cNvPr id="23555" name="Group 96"/>
          <p:cNvGrpSpPr>
            <a:grpSpLocks/>
          </p:cNvGrpSpPr>
          <p:nvPr/>
        </p:nvGrpSpPr>
        <p:grpSpPr bwMode="auto">
          <a:xfrm>
            <a:off x="214313" y="4205288"/>
            <a:ext cx="8578850" cy="511175"/>
            <a:chOff x="59" y="1071"/>
            <a:chExt cx="5404" cy="322"/>
          </a:xfrm>
        </p:grpSpPr>
        <p:sp>
          <p:nvSpPr>
            <p:cNvPr id="23565" name="Text Box 97"/>
            <p:cNvSpPr txBox="1">
              <a:spLocks noChangeArrowheads="1"/>
            </p:cNvSpPr>
            <p:nvPr/>
          </p:nvSpPr>
          <p:spPr bwMode="auto">
            <a:xfrm>
              <a:off x="59" y="1135"/>
              <a:ext cx="7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conception</a:t>
              </a:r>
            </a:p>
          </p:txBody>
        </p:sp>
        <p:sp>
          <p:nvSpPr>
            <p:cNvPr id="23566" name="Text Box 98"/>
            <p:cNvSpPr txBox="1">
              <a:spLocks noChangeArrowheads="1"/>
            </p:cNvSpPr>
            <p:nvPr/>
          </p:nvSpPr>
          <p:spPr bwMode="auto">
            <a:xfrm>
              <a:off x="1336" y="1180"/>
              <a:ext cx="4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birth</a:t>
              </a:r>
            </a:p>
          </p:txBody>
        </p:sp>
        <p:sp>
          <p:nvSpPr>
            <p:cNvPr id="23567" name="Text Box 99"/>
            <p:cNvSpPr txBox="1">
              <a:spLocks noChangeArrowheads="1"/>
            </p:cNvSpPr>
            <p:nvPr/>
          </p:nvSpPr>
          <p:spPr bwMode="auto">
            <a:xfrm>
              <a:off x="2336" y="1165"/>
              <a:ext cx="5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puberty</a:t>
              </a:r>
            </a:p>
          </p:txBody>
        </p:sp>
        <p:sp>
          <p:nvSpPr>
            <p:cNvPr id="23568" name="Text Box 100"/>
            <p:cNvSpPr txBox="1">
              <a:spLocks noChangeArrowheads="1"/>
            </p:cNvSpPr>
            <p:nvPr/>
          </p:nvSpPr>
          <p:spPr bwMode="auto">
            <a:xfrm>
              <a:off x="4998" y="1120"/>
              <a:ext cx="4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death</a:t>
              </a:r>
            </a:p>
          </p:txBody>
        </p:sp>
        <p:sp>
          <p:nvSpPr>
            <p:cNvPr id="23569" name="Line 101"/>
            <p:cNvSpPr>
              <a:spLocks noChangeShapeType="1"/>
            </p:cNvSpPr>
            <p:nvPr/>
          </p:nvSpPr>
          <p:spPr bwMode="auto">
            <a:xfrm flipV="1">
              <a:off x="1474"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0" name="Line 102"/>
            <p:cNvSpPr>
              <a:spLocks noChangeShapeType="1"/>
            </p:cNvSpPr>
            <p:nvPr/>
          </p:nvSpPr>
          <p:spPr bwMode="auto">
            <a:xfrm flipV="1">
              <a:off x="2562"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1" name="Line 103"/>
            <p:cNvSpPr>
              <a:spLocks noChangeShapeType="1"/>
            </p:cNvSpPr>
            <p:nvPr/>
          </p:nvSpPr>
          <p:spPr bwMode="auto">
            <a:xfrm>
              <a:off x="2608" y="1071"/>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2" name="Line 104"/>
            <p:cNvSpPr>
              <a:spLocks noChangeShapeType="1"/>
            </p:cNvSpPr>
            <p:nvPr/>
          </p:nvSpPr>
          <p:spPr bwMode="auto">
            <a:xfrm>
              <a:off x="3560"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3573" name="Line 105"/>
            <p:cNvSpPr>
              <a:spLocks noChangeShapeType="1"/>
            </p:cNvSpPr>
            <p:nvPr/>
          </p:nvSpPr>
          <p:spPr bwMode="auto">
            <a:xfrm>
              <a:off x="3923" y="1071"/>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4" name="Line 106"/>
            <p:cNvSpPr>
              <a:spLocks noChangeShapeType="1"/>
            </p:cNvSpPr>
            <p:nvPr/>
          </p:nvSpPr>
          <p:spPr bwMode="auto">
            <a:xfrm>
              <a:off x="431" y="1071"/>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5" name="Line 107"/>
            <p:cNvSpPr>
              <a:spLocks noChangeShapeType="1"/>
            </p:cNvSpPr>
            <p:nvPr/>
          </p:nvSpPr>
          <p:spPr bwMode="auto">
            <a:xfrm>
              <a:off x="1927"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3576" name="Line 108"/>
            <p:cNvSpPr>
              <a:spLocks noChangeShapeType="1"/>
            </p:cNvSpPr>
            <p:nvPr/>
          </p:nvSpPr>
          <p:spPr bwMode="auto">
            <a:xfrm>
              <a:off x="2245" y="1071"/>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7" name="Line 109"/>
            <p:cNvSpPr>
              <a:spLocks noChangeShapeType="1"/>
            </p:cNvSpPr>
            <p:nvPr/>
          </p:nvSpPr>
          <p:spPr bwMode="auto">
            <a:xfrm>
              <a:off x="431"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8" name="Line 110"/>
            <p:cNvSpPr>
              <a:spLocks noChangeShapeType="1"/>
            </p:cNvSpPr>
            <p:nvPr/>
          </p:nvSpPr>
          <p:spPr bwMode="auto">
            <a:xfrm>
              <a:off x="5193" y="1071"/>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172" name="Text Box 1027"/>
          <p:cNvSpPr txBox="1">
            <a:spLocks noChangeArrowheads="1"/>
          </p:cNvSpPr>
          <p:nvPr/>
        </p:nvSpPr>
        <p:spPr bwMode="auto">
          <a:xfrm>
            <a:off x="1500188" y="1770063"/>
            <a:ext cx="2428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a:solidFill>
                  <a:srgbClr val="1C11AF"/>
                </a:solidFill>
                <a:latin typeface="Arial Narrow" pitchFamily="34" charset="0"/>
              </a:rPr>
              <a:t>Sry gene on Y chromosome directs development of testes</a:t>
            </a:r>
          </a:p>
        </p:txBody>
      </p:sp>
      <p:sp>
        <p:nvSpPr>
          <p:cNvPr id="23557" name="Text Box 1027"/>
          <p:cNvSpPr txBox="1">
            <a:spLocks noChangeArrowheads="1"/>
          </p:cNvSpPr>
          <p:nvPr/>
        </p:nvSpPr>
        <p:spPr bwMode="auto">
          <a:xfrm>
            <a:off x="71438" y="2841625"/>
            <a:ext cx="1500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GB" sz="2000">
                <a:solidFill>
                  <a:srgbClr val="1C11AF"/>
                </a:solidFill>
                <a:latin typeface="Arial Narrow" pitchFamily="34" charset="0"/>
              </a:rPr>
              <a:t>Embryo is not sexually differentiated</a:t>
            </a:r>
          </a:p>
        </p:txBody>
      </p:sp>
      <p:sp>
        <p:nvSpPr>
          <p:cNvPr id="21" name="Rectangle 20"/>
          <p:cNvSpPr/>
          <p:nvPr/>
        </p:nvSpPr>
        <p:spPr bwMode="auto">
          <a:xfrm>
            <a:off x="785813" y="4000500"/>
            <a:ext cx="214312" cy="14287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endParaRPr lang="en-GB"/>
          </a:p>
        </p:txBody>
      </p:sp>
      <p:sp>
        <p:nvSpPr>
          <p:cNvPr id="7175" name="Text Box 1027"/>
          <p:cNvSpPr txBox="1">
            <a:spLocks noChangeArrowheads="1"/>
          </p:cNvSpPr>
          <p:nvPr/>
        </p:nvSpPr>
        <p:spPr bwMode="auto">
          <a:xfrm>
            <a:off x="2928938" y="5429250"/>
            <a:ext cx="3500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FF0000"/>
                </a:solidFill>
                <a:latin typeface="Arial Narrow" pitchFamily="34" charset="0"/>
              </a:rPr>
              <a:t>Critical period </a:t>
            </a:r>
            <a:r>
              <a:rPr lang="en-GB" sz="2000">
                <a:solidFill>
                  <a:srgbClr val="1C11AF"/>
                </a:solidFill>
                <a:latin typeface="Arial Narrow" pitchFamily="34" charset="0"/>
              </a:rPr>
              <a:t>for hormone-dependent sexual differentiation (</a:t>
            </a:r>
            <a:r>
              <a:rPr lang="en-GB" sz="2000" b="1">
                <a:solidFill>
                  <a:srgbClr val="1C11AF"/>
                </a:solidFill>
                <a:latin typeface="Arial Narrow" pitchFamily="34" charset="0"/>
              </a:rPr>
              <a:t>organization</a:t>
            </a:r>
            <a:r>
              <a:rPr lang="en-GB" sz="2000">
                <a:solidFill>
                  <a:srgbClr val="1C11AF"/>
                </a:solidFill>
                <a:latin typeface="Arial Narrow" pitchFamily="34" charset="0"/>
              </a:rPr>
              <a:t>) of the hypothalamus</a:t>
            </a:r>
          </a:p>
        </p:txBody>
      </p:sp>
      <p:sp>
        <p:nvSpPr>
          <p:cNvPr id="23" name="Rectangle 22"/>
          <p:cNvSpPr/>
          <p:nvPr/>
        </p:nvSpPr>
        <p:spPr bwMode="auto">
          <a:xfrm>
            <a:off x="2071688" y="4786313"/>
            <a:ext cx="857250" cy="42862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r>
              <a:rPr lang="en-GB" sz="1800" dirty="0">
                <a:solidFill>
                  <a:srgbClr val="000000"/>
                </a:solidFill>
                <a:latin typeface="Arial Narrow" pitchFamily="34" charset="0"/>
              </a:rPr>
              <a:t>rodents</a:t>
            </a:r>
          </a:p>
        </p:txBody>
      </p:sp>
      <p:sp>
        <p:nvSpPr>
          <p:cNvPr id="25" name="Rectangle 24"/>
          <p:cNvSpPr/>
          <p:nvPr/>
        </p:nvSpPr>
        <p:spPr bwMode="auto">
          <a:xfrm>
            <a:off x="1643063" y="5357813"/>
            <a:ext cx="1000125" cy="642937"/>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w="9525" cap="flat" cmpd="sng" algn="ctr">
            <a:solidFill>
              <a:srgbClr val="2416DC"/>
            </a:solidFill>
            <a:prstDash val="solid"/>
            <a:round/>
            <a:headEnd type="none" w="med" len="med"/>
            <a:tailEnd type="none" w="med" len="med"/>
          </a:ln>
          <a:effectLst/>
        </p:spPr>
        <p:txBody>
          <a:bodyPr/>
          <a:lstStyle/>
          <a:p>
            <a:pPr algn="ctr">
              <a:defRPr/>
            </a:pPr>
            <a:r>
              <a:rPr lang="en-GB" sz="1800" dirty="0">
                <a:solidFill>
                  <a:srgbClr val="000000"/>
                </a:solidFill>
                <a:latin typeface="Arial Narrow" pitchFamily="34" charset="0"/>
              </a:rPr>
              <a:t>Humans ?</a:t>
            </a:r>
          </a:p>
        </p:txBody>
      </p:sp>
      <p:cxnSp>
        <p:nvCxnSpPr>
          <p:cNvPr id="27" name="Straight Arrow Connector 26"/>
          <p:cNvCxnSpPr/>
          <p:nvPr/>
        </p:nvCxnSpPr>
        <p:spPr bwMode="auto">
          <a:xfrm rot="5400000">
            <a:off x="928688" y="3000375"/>
            <a:ext cx="1357312" cy="928688"/>
          </a:xfrm>
          <a:prstGeom prst="straightConnector1">
            <a:avLst/>
          </a:prstGeom>
          <a:noFill/>
          <a:ln w="28575" cap="flat" cmpd="sng" algn="ctr">
            <a:solidFill>
              <a:schemeClr val="bg1">
                <a:lumMod val="50000"/>
              </a:schemeClr>
            </a:solidFill>
            <a:prstDash val="solid"/>
            <a:round/>
            <a:headEnd type="none" w="med" len="med"/>
            <a:tailEnd type="arrow"/>
          </a:ln>
          <a:effectLst/>
        </p:spPr>
      </p:cxnSp>
      <p:sp>
        <p:nvSpPr>
          <p:cNvPr id="31" name="Text Box 1027"/>
          <p:cNvSpPr txBox="1">
            <a:spLocks noChangeArrowheads="1"/>
          </p:cNvSpPr>
          <p:nvPr/>
        </p:nvSpPr>
        <p:spPr bwMode="auto">
          <a:xfrm>
            <a:off x="4143375" y="2643188"/>
            <a:ext cx="285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a:solidFill>
                  <a:srgbClr val="1C11AF"/>
                </a:solidFill>
                <a:latin typeface="Arial Narrow" pitchFamily="34" charset="0"/>
              </a:rPr>
              <a:t>Pubertal hormones </a:t>
            </a:r>
            <a:r>
              <a:rPr lang="en-GB" sz="2000" b="1">
                <a:solidFill>
                  <a:srgbClr val="1C11AF"/>
                </a:solidFill>
                <a:latin typeface="Arial Narrow" pitchFamily="34" charset="0"/>
              </a:rPr>
              <a:t>activate</a:t>
            </a:r>
            <a:r>
              <a:rPr lang="en-GB" sz="2000">
                <a:solidFill>
                  <a:srgbClr val="1C11AF"/>
                </a:solidFill>
                <a:latin typeface="Arial Narrow" pitchFamily="34" charset="0"/>
              </a:rPr>
              <a:t> sexually differentiated brain circuitry</a:t>
            </a:r>
          </a:p>
        </p:txBody>
      </p:sp>
      <p:cxnSp>
        <p:nvCxnSpPr>
          <p:cNvPr id="32" name="Straight Arrow Connector 31"/>
          <p:cNvCxnSpPr/>
          <p:nvPr/>
        </p:nvCxnSpPr>
        <p:spPr bwMode="auto">
          <a:xfrm rot="5400000">
            <a:off x="4286251" y="3500437"/>
            <a:ext cx="571500" cy="428625"/>
          </a:xfrm>
          <a:prstGeom prst="straightConnector1">
            <a:avLst/>
          </a:prstGeom>
          <a:noFill/>
          <a:ln w="28575" cap="flat" cmpd="sng" algn="ctr">
            <a:solidFill>
              <a:schemeClr val="bg1">
                <a:lumMod val="50000"/>
              </a:schemeClr>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23" grpId="0" animBg="1"/>
      <p:bldP spid="25" grpId="0" animBg="1"/>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066800"/>
            <a:ext cx="8382000" cy="762000"/>
          </a:xfrm>
        </p:spPr>
        <p:txBody>
          <a:bodyPr/>
          <a:lstStyle/>
          <a:p>
            <a:r>
              <a:rPr lang="en-US" sz="2800" smtClean="0">
                <a:latin typeface="Comic Sans MS" pitchFamily="66" charset="0"/>
              </a:rPr>
              <a:t>ORGANISTIONAL effects of gonadal steroids in the CNS</a:t>
            </a:r>
            <a:endParaRPr lang="en-US" smtClean="0">
              <a:latin typeface="Comic Sans MS" pitchFamily="66" charset="0"/>
            </a:endParaRPr>
          </a:p>
        </p:txBody>
      </p:sp>
      <p:sp>
        <p:nvSpPr>
          <p:cNvPr id="24579" name="Rectangle 3"/>
          <p:cNvSpPr>
            <a:spLocks noGrp="1" noChangeArrowheads="1"/>
          </p:cNvSpPr>
          <p:nvPr>
            <p:ph type="body" idx="1"/>
          </p:nvPr>
        </p:nvSpPr>
        <p:spPr>
          <a:xfrm>
            <a:off x="609600" y="2286000"/>
            <a:ext cx="8153400" cy="4267200"/>
          </a:xfrm>
        </p:spPr>
        <p:txBody>
          <a:bodyPr/>
          <a:lstStyle/>
          <a:p>
            <a:r>
              <a:rPr lang="en-US" sz="2400" b="1" smtClean="0">
                <a:latin typeface="Comic Sans MS" pitchFamily="66" charset="0"/>
              </a:rPr>
              <a:t>At critical developmental stages hormones induce specific neural substrates or circuits to develop differently in males and females such that they react differently at a later stage when they are exposed to the same hormonal environment. eg.  the neural regulation of the hypothalamo-pituitary-gonadal  (HPG) axis.</a:t>
            </a:r>
          </a:p>
          <a:p>
            <a:endParaRPr lang="en-US" sz="2400" b="1" smtClean="0">
              <a:latin typeface="Comic Sans MS" pitchFamily="66" charset="0"/>
            </a:endParaRPr>
          </a:p>
          <a:p>
            <a:r>
              <a:rPr lang="en-US" sz="2400" b="1" smtClean="0">
                <a:latin typeface="Comic Sans MS" pitchFamily="66" charset="0"/>
              </a:rPr>
              <a:t>These effects are irreversible.</a:t>
            </a:r>
          </a:p>
        </p:txBody>
      </p:sp>
      <p:sp>
        <p:nvSpPr>
          <p:cNvPr id="24580" name="Line 4"/>
          <p:cNvSpPr>
            <a:spLocks noChangeShapeType="1"/>
          </p:cNvSpPr>
          <p:nvPr/>
        </p:nvSpPr>
        <p:spPr bwMode="auto">
          <a:xfrm>
            <a:off x="457200" y="1905000"/>
            <a:ext cx="81534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609600"/>
            <a:ext cx="8458200" cy="838200"/>
          </a:xfrm>
        </p:spPr>
        <p:txBody>
          <a:bodyPr/>
          <a:lstStyle/>
          <a:p>
            <a:r>
              <a:rPr lang="en-US" sz="2800" smtClean="0">
                <a:latin typeface="Comic Sans MS" pitchFamily="66" charset="0"/>
              </a:rPr>
              <a:t>ACTIVATIONAL effects of gonadal steroids in the CNS</a:t>
            </a:r>
            <a:endParaRPr lang="en-GB" sz="2800" smtClean="0">
              <a:latin typeface="Comic Sans MS" pitchFamily="66" charset="0"/>
            </a:endParaRPr>
          </a:p>
        </p:txBody>
      </p:sp>
      <p:sp>
        <p:nvSpPr>
          <p:cNvPr id="25603" name="Rectangle 3"/>
          <p:cNvSpPr>
            <a:spLocks noGrp="1" noChangeArrowheads="1"/>
          </p:cNvSpPr>
          <p:nvPr>
            <p:ph type="body" idx="1"/>
          </p:nvPr>
        </p:nvSpPr>
        <p:spPr>
          <a:xfrm>
            <a:off x="685800" y="1844675"/>
            <a:ext cx="8153400" cy="4327525"/>
          </a:xfrm>
        </p:spPr>
        <p:txBody>
          <a:bodyPr/>
          <a:lstStyle/>
          <a:p>
            <a:pPr>
              <a:buFont typeface="Symbol" pitchFamily="18" charset="2"/>
              <a:buNone/>
            </a:pPr>
            <a:endParaRPr lang="en-US" sz="3200" b="1" i="1" smtClean="0">
              <a:solidFill>
                <a:schemeClr val="tx2"/>
              </a:solidFill>
            </a:endParaRPr>
          </a:p>
          <a:p>
            <a:r>
              <a:rPr lang="en-US" b="1" smtClean="0">
                <a:latin typeface="Comic Sans MS" pitchFamily="66" charset="0"/>
              </a:rPr>
              <a:t>In adulthood, the response of a given neural element will differ depending on the hormonal environment e.g. even low dose androgens will make women more assertive and increase libido.</a:t>
            </a:r>
          </a:p>
          <a:p>
            <a:endParaRPr lang="en-US" b="1" smtClean="0">
              <a:latin typeface="Comic Sans MS" pitchFamily="66" charset="0"/>
            </a:endParaRPr>
          </a:p>
          <a:p>
            <a:r>
              <a:rPr lang="en-US" b="1" smtClean="0">
                <a:latin typeface="Comic Sans MS" pitchFamily="66" charset="0"/>
              </a:rPr>
              <a:t>These effects are reversible.</a:t>
            </a:r>
            <a:r>
              <a:rPr lang="en-US" smtClean="0">
                <a:latin typeface="Comic Sans MS" pitchFamily="66" charset="0"/>
              </a:rPr>
              <a:t> </a:t>
            </a:r>
          </a:p>
          <a:p>
            <a:endParaRPr lang="en-US" sz="3200" smtClean="0">
              <a:latin typeface="Comic Sans MS" pitchFamily="66" charset="0"/>
            </a:endParaRPr>
          </a:p>
          <a:p>
            <a:endParaRPr lang="en-GB" smtClean="0"/>
          </a:p>
        </p:txBody>
      </p:sp>
      <p:sp>
        <p:nvSpPr>
          <p:cNvPr id="25604" name="Line 4"/>
          <p:cNvSpPr>
            <a:spLocks noChangeShapeType="1"/>
          </p:cNvSpPr>
          <p:nvPr/>
        </p:nvSpPr>
        <p:spPr bwMode="auto">
          <a:xfrm>
            <a:off x="468313" y="1844675"/>
            <a:ext cx="81534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99"/>
          <p:cNvGrpSpPr>
            <a:grpSpLocks/>
          </p:cNvGrpSpPr>
          <p:nvPr/>
        </p:nvGrpSpPr>
        <p:grpSpPr bwMode="auto">
          <a:xfrm>
            <a:off x="228600" y="3549650"/>
            <a:ext cx="8415338" cy="3022600"/>
            <a:chOff x="179388" y="285728"/>
            <a:chExt cx="8415337" cy="3022421"/>
          </a:xfrm>
        </p:grpSpPr>
        <p:sp>
          <p:nvSpPr>
            <p:cNvPr id="26671" name="Text Box 27"/>
            <p:cNvSpPr txBox="1">
              <a:spLocks noChangeArrowheads="1"/>
            </p:cNvSpPr>
            <p:nvPr/>
          </p:nvSpPr>
          <p:spPr bwMode="auto">
            <a:xfrm>
              <a:off x="1955441" y="642918"/>
              <a:ext cx="2310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416DC"/>
                  </a:solidFill>
                  <a:latin typeface="Comic Sans MS" pitchFamily="66" charset="0"/>
                </a:rPr>
                <a:t>T exposure in males</a:t>
              </a:r>
            </a:p>
          </p:txBody>
        </p:sp>
        <p:sp>
          <p:nvSpPr>
            <p:cNvPr id="26672" name="Text Box 43"/>
            <p:cNvSpPr txBox="1">
              <a:spLocks noChangeArrowheads="1"/>
            </p:cNvSpPr>
            <p:nvPr/>
          </p:nvSpPr>
          <p:spPr bwMode="auto">
            <a:xfrm>
              <a:off x="1246913" y="1785926"/>
              <a:ext cx="2682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FF00FF"/>
                  </a:solidFill>
                  <a:latin typeface="Comic Sans MS" pitchFamily="66" charset="0"/>
                </a:rPr>
                <a:t>E2 exposure in females</a:t>
              </a:r>
            </a:p>
          </p:txBody>
        </p:sp>
        <p:sp>
          <p:nvSpPr>
            <p:cNvPr id="393265" name="Freeform 49"/>
            <p:cNvSpPr>
              <a:spLocks/>
            </p:cNvSpPr>
            <p:nvPr/>
          </p:nvSpPr>
          <p:spPr bwMode="auto">
            <a:xfrm>
              <a:off x="698501" y="428595"/>
              <a:ext cx="7586661" cy="1061975"/>
            </a:xfrm>
            <a:custGeom>
              <a:avLst/>
              <a:gdLst/>
              <a:ahLst/>
              <a:cxnLst>
                <a:cxn ang="0">
                  <a:pos x="0" y="616"/>
                </a:cxn>
                <a:cxn ang="0">
                  <a:pos x="176" y="624"/>
                </a:cxn>
                <a:cxn ang="0">
                  <a:pos x="280" y="592"/>
                </a:cxn>
                <a:cxn ang="0">
                  <a:pos x="328" y="536"/>
                </a:cxn>
                <a:cxn ang="0">
                  <a:pos x="400" y="320"/>
                </a:cxn>
                <a:cxn ang="0">
                  <a:pos x="432" y="272"/>
                </a:cxn>
                <a:cxn ang="0">
                  <a:pos x="440" y="248"/>
                </a:cxn>
                <a:cxn ang="0">
                  <a:pos x="488" y="232"/>
                </a:cxn>
                <a:cxn ang="0">
                  <a:pos x="504" y="208"/>
                </a:cxn>
                <a:cxn ang="0">
                  <a:pos x="600" y="232"/>
                </a:cxn>
                <a:cxn ang="0">
                  <a:pos x="640" y="352"/>
                </a:cxn>
                <a:cxn ang="0">
                  <a:pos x="736" y="536"/>
                </a:cxn>
                <a:cxn ang="0">
                  <a:pos x="792" y="624"/>
                </a:cxn>
                <a:cxn ang="0">
                  <a:pos x="888" y="648"/>
                </a:cxn>
                <a:cxn ang="0">
                  <a:pos x="1040" y="640"/>
                </a:cxn>
                <a:cxn ang="0">
                  <a:pos x="1088" y="552"/>
                </a:cxn>
                <a:cxn ang="0">
                  <a:pos x="1192" y="480"/>
                </a:cxn>
                <a:cxn ang="0">
                  <a:pos x="1288" y="496"/>
                </a:cxn>
                <a:cxn ang="0">
                  <a:pos x="1296" y="520"/>
                </a:cxn>
                <a:cxn ang="0">
                  <a:pos x="1352" y="528"/>
                </a:cxn>
                <a:cxn ang="0">
                  <a:pos x="1392" y="568"/>
                </a:cxn>
                <a:cxn ang="0">
                  <a:pos x="1408" y="616"/>
                </a:cxn>
                <a:cxn ang="0">
                  <a:pos x="1456" y="632"/>
                </a:cxn>
                <a:cxn ang="0">
                  <a:pos x="1480" y="640"/>
                </a:cxn>
                <a:cxn ang="0">
                  <a:pos x="2120" y="616"/>
                </a:cxn>
                <a:cxn ang="0">
                  <a:pos x="2184" y="552"/>
                </a:cxn>
                <a:cxn ang="0">
                  <a:pos x="2280" y="432"/>
                </a:cxn>
                <a:cxn ang="0">
                  <a:pos x="2336" y="360"/>
                </a:cxn>
                <a:cxn ang="0">
                  <a:pos x="2440" y="104"/>
                </a:cxn>
                <a:cxn ang="0">
                  <a:pos x="2624" y="96"/>
                </a:cxn>
                <a:cxn ang="0">
                  <a:pos x="2744" y="56"/>
                </a:cxn>
                <a:cxn ang="0">
                  <a:pos x="3288" y="32"/>
                </a:cxn>
                <a:cxn ang="0">
                  <a:pos x="3344" y="16"/>
                </a:cxn>
                <a:cxn ang="0">
                  <a:pos x="3392" y="0"/>
                </a:cxn>
                <a:cxn ang="0">
                  <a:pos x="4136" y="32"/>
                </a:cxn>
                <a:cxn ang="0">
                  <a:pos x="4208" y="64"/>
                </a:cxn>
                <a:cxn ang="0">
                  <a:pos x="4224" y="88"/>
                </a:cxn>
                <a:cxn ang="0">
                  <a:pos x="4280" y="104"/>
                </a:cxn>
                <a:cxn ang="0">
                  <a:pos x="4376" y="136"/>
                </a:cxn>
                <a:cxn ang="0">
                  <a:pos x="4400" y="152"/>
                </a:cxn>
                <a:cxn ang="0">
                  <a:pos x="4528" y="160"/>
                </a:cxn>
                <a:cxn ang="0">
                  <a:pos x="4584" y="168"/>
                </a:cxn>
                <a:cxn ang="0">
                  <a:pos x="4656" y="200"/>
                </a:cxn>
                <a:cxn ang="0">
                  <a:pos x="4776" y="216"/>
                </a:cxn>
              </a:cxnLst>
              <a:rect l="0" t="0" r="r" b="b"/>
              <a:pathLst>
                <a:path w="4779" h="669">
                  <a:moveTo>
                    <a:pt x="0" y="616"/>
                  </a:moveTo>
                  <a:cubicBezTo>
                    <a:pt x="78" y="625"/>
                    <a:pt x="96" y="632"/>
                    <a:pt x="176" y="624"/>
                  </a:cubicBezTo>
                  <a:cubicBezTo>
                    <a:pt x="213" y="612"/>
                    <a:pt x="247" y="614"/>
                    <a:pt x="280" y="592"/>
                  </a:cubicBezTo>
                  <a:cubicBezTo>
                    <a:pt x="301" y="560"/>
                    <a:pt x="291" y="548"/>
                    <a:pt x="328" y="536"/>
                  </a:cubicBezTo>
                  <a:cubicBezTo>
                    <a:pt x="371" y="471"/>
                    <a:pt x="358" y="383"/>
                    <a:pt x="400" y="320"/>
                  </a:cubicBezTo>
                  <a:cubicBezTo>
                    <a:pt x="411" y="304"/>
                    <a:pt x="426" y="290"/>
                    <a:pt x="432" y="272"/>
                  </a:cubicBezTo>
                  <a:cubicBezTo>
                    <a:pt x="435" y="264"/>
                    <a:pt x="433" y="253"/>
                    <a:pt x="440" y="248"/>
                  </a:cubicBezTo>
                  <a:cubicBezTo>
                    <a:pt x="454" y="238"/>
                    <a:pt x="488" y="232"/>
                    <a:pt x="488" y="232"/>
                  </a:cubicBezTo>
                  <a:cubicBezTo>
                    <a:pt x="493" y="224"/>
                    <a:pt x="496" y="214"/>
                    <a:pt x="504" y="208"/>
                  </a:cubicBezTo>
                  <a:cubicBezTo>
                    <a:pt x="534" y="184"/>
                    <a:pt x="572" y="223"/>
                    <a:pt x="600" y="232"/>
                  </a:cubicBezTo>
                  <a:cubicBezTo>
                    <a:pt x="616" y="279"/>
                    <a:pt x="587" y="334"/>
                    <a:pt x="640" y="352"/>
                  </a:cubicBezTo>
                  <a:cubicBezTo>
                    <a:pt x="679" y="410"/>
                    <a:pt x="661" y="511"/>
                    <a:pt x="736" y="536"/>
                  </a:cubicBezTo>
                  <a:cubicBezTo>
                    <a:pt x="747" y="570"/>
                    <a:pt x="762" y="604"/>
                    <a:pt x="792" y="624"/>
                  </a:cubicBezTo>
                  <a:cubicBezTo>
                    <a:pt x="822" y="669"/>
                    <a:pt x="834" y="652"/>
                    <a:pt x="888" y="648"/>
                  </a:cubicBezTo>
                  <a:cubicBezTo>
                    <a:pt x="939" y="644"/>
                    <a:pt x="989" y="643"/>
                    <a:pt x="1040" y="640"/>
                  </a:cubicBezTo>
                  <a:cubicBezTo>
                    <a:pt x="1048" y="592"/>
                    <a:pt x="1049" y="578"/>
                    <a:pt x="1088" y="552"/>
                  </a:cubicBezTo>
                  <a:cubicBezTo>
                    <a:pt x="1129" y="491"/>
                    <a:pt x="1105" y="492"/>
                    <a:pt x="1192" y="480"/>
                  </a:cubicBezTo>
                  <a:cubicBezTo>
                    <a:pt x="1224" y="485"/>
                    <a:pt x="1261" y="478"/>
                    <a:pt x="1288" y="496"/>
                  </a:cubicBezTo>
                  <a:cubicBezTo>
                    <a:pt x="1295" y="501"/>
                    <a:pt x="1288" y="516"/>
                    <a:pt x="1296" y="520"/>
                  </a:cubicBezTo>
                  <a:cubicBezTo>
                    <a:pt x="1313" y="528"/>
                    <a:pt x="1333" y="525"/>
                    <a:pt x="1352" y="528"/>
                  </a:cubicBezTo>
                  <a:cubicBezTo>
                    <a:pt x="1374" y="543"/>
                    <a:pt x="1381" y="543"/>
                    <a:pt x="1392" y="568"/>
                  </a:cubicBezTo>
                  <a:cubicBezTo>
                    <a:pt x="1399" y="583"/>
                    <a:pt x="1392" y="611"/>
                    <a:pt x="1408" y="616"/>
                  </a:cubicBezTo>
                  <a:cubicBezTo>
                    <a:pt x="1424" y="621"/>
                    <a:pt x="1440" y="627"/>
                    <a:pt x="1456" y="632"/>
                  </a:cubicBezTo>
                  <a:cubicBezTo>
                    <a:pt x="1464" y="635"/>
                    <a:pt x="1480" y="640"/>
                    <a:pt x="1480" y="640"/>
                  </a:cubicBezTo>
                  <a:cubicBezTo>
                    <a:pt x="1694" y="634"/>
                    <a:pt x="1907" y="627"/>
                    <a:pt x="2120" y="616"/>
                  </a:cubicBezTo>
                  <a:cubicBezTo>
                    <a:pt x="2178" y="597"/>
                    <a:pt x="2126" y="571"/>
                    <a:pt x="2184" y="552"/>
                  </a:cubicBezTo>
                  <a:cubicBezTo>
                    <a:pt x="2219" y="499"/>
                    <a:pt x="2213" y="454"/>
                    <a:pt x="2280" y="432"/>
                  </a:cubicBezTo>
                  <a:cubicBezTo>
                    <a:pt x="2321" y="391"/>
                    <a:pt x="2324" y="422"/>
                    <a:pt x="2336" y="360"/>
                  </a:cubicBezTo>
                  <a:cubicBezTo>
                    <a:pt x="2340" y="293"/>
                    <a:pt x="2330" y="112"/>
                    <a:pt x="2440" y="104"/>
                  </a:cubicBezTo>
                  <a:cubicBezTo>
                    <a:pt x="2501" y="99"/>
                    <a:pt x="2563" y="99"/>
                    <a:pt x="2624" y="96"/>
                  </a:cubicBezTo>
                  <a:cubicBezTo>
                    <a:pt x="2645" y="92"/>
                    <a:pt x="2735" y="57"/>
                    <a:pt x="2744" y="56"/>
                  </a:cubicBezTo>
                  <a:cubicBezTo>
                    <a:pt x="2925" y="42"/>
                    <a:pt x="3107" y="48"/>
                    <a:pt x="3288" y="32"/>
                  </a:cubicBezTo>
                  <a:cubicBezTo>
                    <a:pt x="3369" y="5"/>
                    <a:pt x="3244" y="46"/>
                    <a:pt x="3344" y="16"/>
                  </a:cubicBezTo>
                  <a:cubicBezTo>
                    <a:pt x="3360" y="11"/>
                    <a:pt x="3392" y="0"/>
                    <a:pt x="3392" y="0"/>
                  </a:cubicBezTo>
                  <a:cubicBezTo>
                    <a:pt x="3640" y="8"/>
                    <a:pt x="3888" y="24"/>
                    <a:pt x="4136" y="32"/>
                  </a:cubicBezTo>
                  <a:cubicBezTo>
                    <a:pt x="4172" y="86"/>
                    <a:pt x="4124" y="27"/>
                    <a:pt x="4208" y="64"/>
                  </a:cubicBezTo>
                  <a:cubicBezTo>
                    <a:pt x="4217" y="68"/>
                    <a:pt x="4216" y="82"/>
                    <a:pt x="4224" y="88"/>
                  </a:cubicBezTo>
                  <a:cubicBezTo>
                    <a:pt x="4229" y="92"/>
                    <a:pt x="4278" y="103"/>
                    <a:pt x="4280" y="104"/>
                  </a:cubicBezTo>
                  <a:cubicBezTo>
                    <a:pt x="4301" y="110"/>
                    <a:pt x="4355" y="122"/>
                    <a:pt x="4376" y="136"/>
                  </a:cubicBezTo>
                  <a:cubicBezTo>
                    <a:pt x="4384" y="141"/>
                    <a:pt x="4391" y="151"/>
                    <a:pt x="4400" y="152"/>
                  </a:cubicBezTo>
                  <a:cubicBezTo>
                    <a:pt x="4442" y="159"/>
                    <a:pt x="4485" y="157"/>
                    <a:pt x="4528" y="160"/>
                  </a:cubicBezTo>
                  <a:cubicBezTo>
                    <a:pt x="4547" y="163"/>
                    <a:pt x="4566" y="163"/>
                    <a:pt x="4584" y="168"/>
                  </a:cubicBezTo>
                  <a:cubicBezTo>
                    <a:pt x="4645" y="186"/>
                    <a:pt x="4559" y="194"/>
                    <a:pt x="4656" y="200"/>
                  </a:cubicBezTo>
                  <a:cubicBezTo>
                    <a:pt x="4779" y="208"/>
                    <a:pt x="4776" y="168"/>
                    <a:pt x="4776" y="216"/>
                  </a:cubicBezTo>
                </a:path>
              </a:pathLst>
            </a:custGeom>
            <a:noFill/>
            <a:ln w="28575" cmpd="sng">
              <a:solidFill>
                <a:schemeClr val="tx2">
                  <a:lumMod val="60000"/>
                  <a:lumOff val="40000"/>
                </a:schemeClr>
              </a:solidFill>
              <a:round/>
              <a:headEnd/>
              <a:tailEnd/>
            </a:ln>
            <a:effectLst/>
          </p:spPr>
          <p:txBody>
            <a:bodyPr/>
            <a:lstStyle/>
            <a:p>
              <a:pPr algn="ctr">
                <a:defRPr/>
              </a:pPr>
              <a:endParaRPr lang="en-GB"/>
            </a:p>
          </p:txBody>
        </p:sp>
        <p:sp>
          <p:nvSpPr>
            <p:cNvPr id="26674" name="Line 54"/>
            <p:cNvSpPr>
              <a:spLocks noChangeShapeType="1"/>
            </p:cNvSpPr>
            <p:nvPr/>
          </p:nvSpPr>
          <p:spPr bwMode="auto">
            <a:xfrm>
              <a:off x="7308850" y="2643182"/>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5" name="Text Box 70"/>
            <p:cNvSpPr txBox="1">
              <a:spLocks noChangeArrowheads="1"/>
            </p:cNvSpPr>
            <p:nvPr/>
          </p:nvSpPr>
          <p:spPr bwMode="auto">
            <a:xfrm>
              <a:off x="6643702" y="2663822"/>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menopause</a:t>
              </a:r>
            </a:p>
          </p:txBody>
        </p:sp>
        <p:sp>
          <p:nvSpPr>
            <p:cNvPr id="26676" name="Text Box 75"/>
            <p:cNvSpPr txBox="1">
              <a:spLocks noChangeArrowheads="1"/>
            </p:cNvSpPr>
            <p:nvPr/>
          </p:nvSpPr>
          <p:spPr bwMode="auto">
            <a:xfrm>
              <a:off x="6516688" y="1714488"/>
              <a:ext cx="503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200">
                  <a:solidFill>
                    <a:srgbClr val="000000"/>
                  </a:solidFill>
                  <a:latin typeface="Comic Sans MS" pitchFamily="66" charset="0"/>
                </a:rPr>
                <a:t>28</a:t>
              </a:r>
            </a:p>
          </p:txBody>
        </p:sp>
        <p:grpSp>
          <p:nvGrpSpPr>
            <p:cNvPr id="26677" name="Group 56"/>
            <p:cNvGrpSpPr>
              <a:grpSpLocks/>
            </p:cNvGrpSpPr>
            <p:nvPr/>
          </p:nvGrpSpPr>
          <p:grpSpPr bwMode="auto">
            <a:xfrm>
              <a:off x="179388" y="857232"/>
              <a:ext cx="8415337" cy="2249489"/>
              <a:chOff x="179388" y="2689231"/>
              <a:chExt cx="8415337" cy="2249489"/>
            </a:xfrm>
          </p:grpSpPr>
          <p:grpSp>
            <p:nvGrpSpPr>
              <p:cNvPr id="26686" name="Group 28"/>
              <p:cNvGrpSpPr>
                <a:grpSpLocks/>
              </p:cNvGrpSpPr>
              <p:nvPr/>
            </p:nvGrpSpPr>
            <p:grpSpPr bwMode="auto">
              <a:xfrm>
                <a:off x="179388" y="4429132"/>
                <a:ext cx="8415337" cy="509588"/>
                <a:chOff x="158" y="1071"/>
                <a:chExt cx="5301" cy="321"/>
              </a:xfrm>
            </p:grpSpPr>
            <p:sp>
              <p:nvSpPr>
                <p:cNvPr id="26698" name="Text Box 29"/>
                <p:cNvSpPr txBox="1">
                  <a:spLocks noChangeArrowheads="1"/>
                </p:cNvSpPr>
                <p:nvPr/>
              </p:nvSpPr>
              <p:spPr bwMode="auto">
                <a:xfrm>
                  <a:off x="158" y="1135"/>
                  <a:ext cx="7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conception</a:t>
                  </a:r>
                </a:p>
              </p:txBody>
            </p:sp>
            <p:sp>
              <p:nvSpPr>
                <p:cNvPr id="26699" name="Text Box 30"/>
                <p:cNvSpPr txBox="1">
                  <a:spLocks noChangeArrowheads="1"/>
                </p:cNvSpPr>
                <p:nvPr/>
              </p:nvSpPr>
              <p:spPr bwMode="auto">
                <a:xfrm>
                  <a:off x="1336" y="1180"/>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birth</a:t>
                  </a:r>
                </a:p>
              </p:txBody>
            </p:sp>
            <p:sp>
              <p:nvSpPr>
                <p:cNvPr id="26700" name="Text Box 31"/>
                <p:cNvSpPr txBox="1">
                  <a:spLocks noChangeArrowheads="1"/>
                </p:cNvSpPr>
                <p:nvPr/>
              </p:nvSpPr>
              <p:spPr bwMode="auto">
                <a:xfrm>
                  <a:off x="2336" y="1165"/>
                  <a:ext cx="5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puberty</a:t>
                  </a:r>
                </a:p>
              </p:txBody>
            </p:sp>
            <p:sp>
              <p:nvSpPr>
                <p:cNvPr id="26701" name="Text Box 32"/>
                <p:cNvSpPr txBox="1">
                  <a:spLocks noChangeArrowheads="1"/>
                </p:cNvSpPr>
                <p:nvPr/>
              </p:nvSpPr>
              <p:spPr bwMode="auto">
                <a:xfrm>
                  <a:off x="4998" y="1120"/>
                  <a:ext cx="4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death</a:t>
                  </a:r>
                </a:p>
              </p:txBody>
            </p:sp>
            <p:sp>
              <p:nvSpPr>
                <p:cNvPr id="26702" name="Line 33"/>
                <p:cNvSpPr>
                  <a:spLocks noChangeShapeType="1"/>
                </p:cNvSpPr>
                <p:nvPr/>
              </p:nvSpPr>
              <p:spPr bwMode="auto">
                <a:xfrm flipV="1">
                  <a:off x="1474"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3" name="Line 34"/>
                <p:cNvSpPr>
                  <a:spLocks noChangeShapeType="1"/>
                </p:cNvSpPr>
                <p:nvPr/>
              </p:nvSpPr>
              <p:spPr bwMode="auto">
                <a:xfrm flipV="1">
                  <a:off x="2562"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4" name="Line 35"/>
                <p:cNvSpPr>
                  <a:spLocks noChangeShapeType="1"/>
                </p:cNvSpPr>
                <p:nvPr/>
              </p:nvSpPr>
              <p:spPr bwMode="auto">
                <a:xfrm>
                  <a:off x="2608" y="1071"/>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5" name="Line 36"/>
                <p:cNvSpPr>
                  <a:spLocks noChangeShapeType="1"/>
                </p:cNvSpPr>
                <p:nvPr/>
              </p:nvSpPr>
              <p:spPr bwMode="auto">
                <a:xfrm>
                  <a:off x="3560"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6706" name="Line 37"/>
                <p:cNvSpPr>
                  <a:spLocks noChangeShapeType="1"/>
                </p:cNvSpPr>
                <p:nvPr/>
              </p:nvSpPr>
              <p:spPr bwMode="auto">
                <a:xfrm>
                  <a:off x="3923" y="1071"/>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7" name="Line 38"/>
                <p:cNvSpPr>
                  <a:spLocks noChangeShapeType="1"/>
                </p:cNvSpPr>
                <p:nvPr/>
              </p:nvSpPr>
              <p:spPr bwMode="auto">
                <a:xfrm>
                  <a:off x="431" y="1071"/>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8" name="Line 39"/>
                <p:cNvSpPr>
                  <a:spLocks noChangeShapeType="1"/>
                </p:cNvSpPr>
                <p:nvPr/>
              </p:nvSpPr>
              <p:spPr bwMode="auto">
                <a:xfrm>
                  <a:off x="1927" y="1071"/>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6709" name="Line 40"/>
                <p:cNvSpPr>
                  <a:spLocks noChangeShapeType="1"/>
                </p:cNvSpPr>
                <p:nvPr/>
              </p:nvSpPr>
              <p:spPr bwMode="auto">
                <a:xfrm>
                  <a:off x="2245" y="1071"/>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0" name="Line 41"/>
                <p:cNvSpPr>
                  <a:spLocks noChangeShapeType="1"/>
                </p:cNvSpPr>
                <p:nvPr/>
              </p:nvSpPr>
              <p:spPr bwMode="auto">
                <a:xfrm>
                  <a:off x="431"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1" name="Line 42"/>
                <p:cNvSpPr>
                  <a:spLocks noChangeShapeType="1"/>
                </p:cNvSpPr>
                <p:nvPr/>
              </p:nvSpPr>
              <p:spPr bwMode="auto">
                <a:xfrm>
                  <a:off x="5193" y="1071"/>
                  <a:ext cx="0" cy="9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6687" name="Group 54"/>
              <p:cNvGrpSpPr>
                <a:grpSpLocks/>
              </p:cNvGrpSpPr>
              <p:nvPr/>
            </p:nvGrpSpPr>
            <p:grpSpPr bwMode="auto">
              <a:xfrm>
                <a:off x="635000" y="2689231"/>
                <a:ext cx="7493000" cy="1597025"/>
                <a:chOff x="635000" y="3117859"/>
                <a:chExt cx="7493000" cy="1597025"/>
              </a:xfrm>
            </p:grpSpPr>
            <p:sp>
              <p:nvSpPr>
                <p:cNvPr id="26688" name="Freeform 77"/>
                <p:cNvSpPr>
                  <a:spLocks/>
                </p:cNvSpPr>
                <p:nvPr/>
              </p:nvSpPr>
              <p:spPr bwMode="auto">
                <a:xfrm>
                  <a:off x="4730750" y="3852863"/>
                  <a:ext cx="442913" cy="71437"/>
                </a:xfrm>
                <a:custGeom>
                  <a:avLst/>
                  <a:gdLst>
                    <a:gd name="T0" fmla="*/ 2147483647 w 279"/>
                    <a:gd name="T1" fmla="*/ 2147483647 h 45"/>
                    <a:gd name="T2" fmla="*/ 2147483647 w 279"/>
                    <a:gd name="T3" fmla="*/ 2147483647 h 45"/>
                    <a:gd name="T4" fmla="*/ 2147483647 w 279"/>
                    <a:gd name="T5" fmla="*/ 2147483647 h 45"/>
                    <a:gd name="T6" fmla="*/ 2147483647 w 279"/>
                    <a:gd name="T7" fmla="*/ 2147483647 h 45"/>
                    <a:gd name="T8" fmla="*/ 0 60000 65536"/>
                    <a:gd name="T9" fmla="*/ 0 60000 65536"/>
                    <a:gd name="T10" fmla="*/ 0 60000 65536"/>
                    <a:gd name="T11" fmla="*/ 0 60000 65536"/>
                    <a:gd name="T12" fmla="*/ 0 w 279"/>
                    <a:gd name="T13" fmla="*/ 0 h 45"/>
                    <a:gd name="T14" fmla="*/ 279 w 279"/>
                    <a:gd name="T15" fmla="*/ 45 h 45"/>
                  </a:gdLst>
                  <a:ahLst/>
                  <a:cxnLst>
                    <a:cxn ang="T8">
                      <a:pos x="T0" y="T1"/>
                    </a:cxn>
                    <a:cxn ang="T9">
                      <a:pos x="T2" y="T3"/>
                    </a:cxn>
                    <a:cxn ang="T10">
                      <a:pos x="T4" y="T5"/>
                    </a:cxn>
                    <a:cxn ang="T11">
                      <a:pos x="T6" y="T7"/>
                    </a:cxn>
                  </a:cxnLst>
                  <a:rect l="T12" t="T13" r="T14" b="T15"/>
                  <a:pathLst>
                    <a:path w="279" h="45">
                      <a:moveTo>
                        <a:pt x="12" y="21"/>
                      </a:moveTo>
                      <a:cubicBezTo>
                        <a:pt x="75" y="0"/>
                        <a:pt x="279" y="5"/>
                        <a:pt x="212" y="5"/>
                      </a:cubicBezTo>
                      <a:cubicBezTo>
                        <a:pt x="145" y="5"/>
                        <a:pt x="79" y="10"/>
                        <a:pt x="12" y="13"/>
                      </a:cubicBezTo>
                      <a:cubicBezTo>
                        <a:pt x="2" y="43"/>
                        <a:pt x="0" y="45"/>
                        <a:pt x="12" y="21"/>
                      </a:cubicBezTo>
                      <a:close/>
                    </a:path>
                  </a:pathLst>
                </a:custGeom>
                <a:solidFill>
                  <a:schemeClr val="accent1"/>
                </a:solidFill>
                <a:ln w="28575">
                  <a:solidFill>
                    <a:srgbClr val="FF00FF"/>
                  </a:solidFill>
                  <a:prstDash val="sysDot"/>
                  <a:round/>
                  <a:headEnd/>
                  <a:tailEnd/>
                </a:ln>
              </p:spPr>
              <p:txBody>
                <a:bodyPr/>
                <a:lstStyle/>
                <a:p>
                  <a:pPr algn="ctr"/>
                  <a:endParaRPr lang="en-GB"/>
                </a:p>
              </p:txBody>
            </p:sp>
            <p:grpSp>
              <p:nvGrpSpPr>
                <p:cNvPr id="26689" name="Group 53"/>
                <p:cNvGrpSpPr>
                  <a:grpSpLocks/>
                </p:cNvGrpSpPr>
                <p:nvPr/>
              </p:nvGrpSpPr>
              <p:grpSpPr bwMode="auto">
                <a:xfrm>
                  <a:off x="635000" y="3117859"/>
                  <a:ext cx="7493000" cy="1597025"/>
                  <a:chOff x="635000" y="3136900"/>
                  <a:chExt cx="7493000" cy="1597025"/>
                </a:xfrm>
              </p:grpSpPr>
              <p:sp>
                <p:nvSpPr>
                  <p:cNvPr id="26690" name="Freeform 50"/>
                  <p:cNvSpPr>
                    <a:spLocks/>
                  </p:cNvSpPr>
                  <p:nvPr/>
                </p:nvSpPr>
                <p:spPr bwMode="auto">
                  <a:xfrm>
                    <a:off x="635000" y="3873500"/>
                    <a:ext cx="4152900" cy="860425"/>
                  </a:xfrm>
                  <a:custGeom>
                    <a:avLst/>
                    <a:gdLst>
                      <a:gd name="T0" fmla="*/ 0 w 2616"/>
                      <a:gd name="T1" fmla="*/ 2147483647 h 542"/>
                      <a:gd name="T2" fmla="*/ 2147483647 w 2616"/>
                      <a:gd name="T3" fmla="*/ 2147483647 h 542"/>
                      <a:gd name="T4" fmla="*/ 2147483647 w 2616"/>
                      <a:gd name="T5" fmla="*/ 2147483647 h 542"/>
                      <a:gd name="T6" fmla="*/ 2147483647 w 2616"/>
                      <a:gd name="T7" fmla="*/ 2147483647 h 542"/>
                      <a:gd name="T8" fmla="*/ 2147483647 w 2616"/>
                      <a:gd name="T9" fmla="*/ 2147483647 h 542"/>
                      <a:gd name="T10" fmla="*/ 2147483647 w 2616"/>
                      <a:gd name="T11" fmla="*/ 2147483647 h 542"/>
                      <a:gd name="T12" fmla="*/ 2147483647 w 2616"/>
                      <a:gd name="T13" fmla="*/ 2147483647 h 542"/>
                      <a:gd name="T14" fmla="*/ 2147483647 w 2616"/>
                      <a:gd name="T15" fmla="*/ 2147483647 h 542"/>
                      <a:gd name="T16" fmla="*/ 2147483647 w 2616"/>
                      <a:gd name="T17" fmla="*/ 2147483647 h 542"/>
                      <a:gd name="T18" fmla="*/ 2147483647 w 2616"/>
                      <a:gd name="T19" fmla="*/ 2147483647 h 542"/>
                      <a:gd name="T20" fmla="*/ 2147483647 w 2616"/>
                      <a:gd name="T21" fmla="*/ 2147483647 h 542"/>
                      <a:gd name="T22" fmla="*/ 2147483647 w 2616"/>
                      <a:gd name="T23" fmla="*/ 2147483647 h 542"/>
                      <a:gd name="T24" fmla="*/ 2147483647 w 2616"/>
                      <a:gd name="T25" fmla="*/ 2147483647 h 542"/>
                      <a:gd name="T26" fmla="*/ 2147483647 w 2616"/>
                      <a:gd name="T27" fmla="*/ 2147483647 h 542"/>
                      <a:gd name="T28" fmla="*/ 2147483647 w 2616"/>
                      <a:gd name="T29" fmla="*/ 2147483647 h 542"/>
                      <a:gd name="T30" fmla="*/ 2147483647 w 2616"/>
                      <a:gd name="T31" fmla="*/ 2147483647 h 542"/>
                      <a:gd name="T32" fmla="*/ 2147483647 w 2616"/>
                      <a:gd name="T33" fmla="*/ 0 h 5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16"/>
                      <a:gd name="T52" fmla="*/ 0 h 542"/>
                      <a:gd name="T53" fmla="*/ 2616 w 2616"/>
                      <a:gd name="T54" fmla="*/ 542 h 5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16" h="542">
                        <a:moveTo>
                          <a:pt x="0" y="488"/>
                        </a:moveTo>
                        <a:cubicBezTo>
                          <a:pt x="79" y="482"/>
                          <a:pt x="163" y="483"/>
                          <a:pt x="240" y="464"/>
                        </a:cubicBezTo>
                        <a:cubicBezTo>
                          <a:pt x="258" y="437"/>
                          <a:pt x="281" y="423"/>
                          <a:pt x="304" y="400"/>
                        </a:cubicBezTo>
                        <a:cubicBezTo>
                          <a:pt x="532" y="406"/>
                          <a:pt x="724" y="431"/>
                          <a:pt x="944" y="440"/>
                        </a:cubicBezTo>
                        <a:cubicBezTo>
                          <a:pt x="1012" y="542"/>
                          <a:pt x="1190" y="493"/>
                          <a:pt x="1280" y="496"/>
                        </a:cubicBezTo>
                        <a:cubicBezTo>
                          <a:pt x="1347" y="518"/>
                          <a:pt x="1270" y="496"/>
                          <a:pt x="1424" y="496"/>
                        </a:cubicBezTo>
                        <a:cubicBezTo>
                          <a:pt x="1531" y="496"/>
                          <a:pt x="1637" y="501"/>
                          <a:pt x="1744" y="504"/>
                        </a:cubicBezTo>
                        <a:cubicBezTo>
                          <a:pt x="1961" y="497"/>
                          <a:pt x="1955" y="506"/>
                          <a:pt x="2104" y="456"/>
                        </a:cubicBezTo>
                        <a:cubicBezTo>
                          <a:pt x="2109" y="440"/>
                          <a:pt x="2106" y="417"/>
                          <a:pt x="2120" y="408"/>
                        </a:cubicBezTo>
                        <a:cubicBezTo>
                          <a:pt x="2162" y="380"/>
                          <a:pt x="2216" y="352"/>
                          <a:pt x="2264" y="336"/>
                        </a:cubicBezTo>
                        <a:cubicBezTo>
                          <a:pt x="2273" y="310"/>
                          <a:pt x="2304" y="264"/>
                          <a:pt x="2304" y="264"/>
                        </a:cubicBezTo>
                        <a:cubicBezTo>
                          <a:pt x="2316" y="180"/>
                          <a:pt x="2305" y="183"/>
                          <a:pt x="2368" y="120"/>
                        </a:cubicBezTo>
                        <a:cubicBezTo>
                          <a:pt x="2376" y="112"/>
                          <a:pt x="2381" y="100"/>
                          <a:pt x="2392" y="96"/>
                        </a:cubicBezTo>
                        <a:cubicBezTo>
                          <a:pt x="2408" y="91"/>
                          <a:pt x="2424" y="85"/>
                          <a:pt x="2440" y="80"/>
                        </a:cubicBezTo>
                        <a:cubicBezTo>
                          <a:pt x="2448" y="77"/>
                          <a:pt x="2464" y="72"/>
                          <a:pt x="2464" y="72"/>
                        </a:cubicBezTo>
                        <a:cubicBezTo>
                          <a:pt x="2480" y="24"/>
                          <a:pt x="2526" y="33"/>
                          <a:pt x="2568" y="24"/>
                        </a:cubicBezTo>
                        <a:cubicBezTo>
                          <a:pt x="2585" y="20"/>
                          <a:pt x="2616" y="0"/>
                          <a:pt x="2616" y="0"/>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91" name="Freeform 51"/>
                  <p:cNvSpPr>
                    <a:spLocks/>
                  </p:cNvSpPr>
                  <p:nvPr/>
                </p:nvSpPr>
                <p:spPr bwMode="auto">
                  <a:xfrm>
                    <a:off x="4813300" y="3136900"/>
                    <a:ext cx="1854200" cy="990600"/>
                  </a:xfrm>
                  <a:custGeom>
                    <a:avLst/>
                    <a:gdLst>
                      <a:gd name="T0" fmla="*/ 0 w 1168"/>
                      <a:gd name="T1" fmla="*/ 2147483647 h 624"/>
                      <a:gd name="T2" fmla="*/ 2147483647 w 1168"/>
                      <a:gd name="T3" fmla="*/ 2147483647 h 624"/>
                      <a:gd name="T4" fmla="*/ 2147483647 w 1168"/>
                      <a:gd name="T5" fmla="*/ 2147483647 h 624"/>
                      <a:gd name="T6" fmla="*/ 2147483647 w 1168"/>
                      <a:gd name="T7" fmla="*/ 2147483647 h 624"/>
                      <a:gd name="T8" fmla="*/ 2147483647 w 1168"/>
                      <a:gd name="T9" fmla="*/ 2147483647 h 624"/>
                      <a:gd name="T10" fmla="*/ 2147483647 w 1168"/>
                      <a:gd name="T11" fmla="*/ 2147483647 h 624"/>
                      <a:gd name="T12" fmla="*/ 2147483647 w 1168"/>
                      <a:gd name="T13" fmla="*/ 2147483647 h 624"/>
                      <a:gd name="T14" fmla="*/ 2147483647 w 1168"/>
                      <a:gd name="T15" fmla="*/ 2147483647 h 624"/>
                      <a:gd name="T16" fmla="*/ 2147483647 w 1168"/>
                      <a:gd name="T17" fmla="*/ 0 h 624"/>
                      <a:gd name="T18" fmla="*/ 2147483647 w 1168"/>
                      <a:gd name="T19" fmla="*/ 2147483647 h 624"/>
                      <a:gd name="T20" fmla="*/ 2147483647 w 1168"/>
                      <a:gd name="T21" fmla="*/ 2147483647 h 624"/>
                      <a:gd name="T22" fmla="*/ 2147483647 w 1168"/>
                      <a:gd name="T23" fmla="*/ 2147483647 h 624"/>
                      <a:gd name="T24" fmla="*/ 2147483647 w 1168"/>
                      <a:gd name="T25" fmla="*/ 2147483647 h 624"/>
                      <a:gd name="T26" fmla="*/ 2147483647 w 1168"/>
                      <a:gd name="T27" fmla="*/ 2147483647 h 624"/>
                      <a:gd name="T28" fmla="*/ 2147483647 w 1168"/>
                      <a:gd name="T29" fmla="*/ 2147483647 h 624"/>
                      <a:gd name="T30" fmla="*/ 2147483647 w 1168"/>
                      <a:gd name="T31" fmla="*/ 2147483647 h 624"/>
                      <a:gd name="T32" fmla="*/ 2147483647 w 1168"/>
                      <a:gd name="T33" fmla="*/ 2147483647 h 624"/>
                      <a:gd name="T34" fmla="*/ 2147483647 w 1168"/>
                      <a:gd name="T35" fmla="*/ 2147483647 h 624"/>
                      <a:gd name="T36" fmla="*/ 2147483647 w 1168"/>
                      <a:gd name="T37" fmla="*/ 2147483647 h 624"/>
                      <a:gd name="T38" fmla="*/ 2147483647 w 1168"/>
                      <a:gd name="T39" fmla="*/ 2147483647 h 624"/>
                      <a:gd name="T40" fmla="*/ 2147483647 w 1168"/>
                      <a:gd name="T41" fmla="*/ 2147483647 h 624"/>
                      <a:gd name="T42" fmla="*/ 2147483647 w 1168"/>
                      <a:gd name="T43" fmla="*/ 2147483647 h 6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8"/>
                      <a:gd name="T67" fmla="*/ 0 h 624"/>
                      <a:gd name="T68" fmla="*/ 1168 w 1168"/>
                      <a:gd name="T69" fmla="*/ 624 h 6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8" h="624">
                        <a:moveTo>
                          <a:pt x="0" y="624"/>
                        </a:moveTo>
                        <a:cubicBezTo>
                          <a:pt x="22" y="620"/>
                          <a:pt x="42" y="611"/>
                          <a:pt x="64" y="608"/>
                        </a:cubicBezTo>
                        <a:cubicBezTo>
                          <a:pt x="112" y="601"/>
                          <a:pt x="208" y="592"/>
                          <a:pt x="208" y="592"/>
                        </a:cubicBezTo>
                        <a:cubicBezTo>
                          <a:pt x="247" y="582"/>
                          <a:pt x="275" y="564"/>
                          <a:pt x="312" y="552"/>
                        </a:cubicBezTo>
                        <a:cubicBezTo>
                          <a:pt x="315" y="544"/>
                          <a:pt x="314" y="534"/>
                          <a:pt x="320" y="528"/>
                        </a:cubicBezTo>
                        <a:cubicBezTo>
                          <a:pt x="326" y="522"/>
                          <a:pt x="339" y="527"/>
                          <a:pt x="344" y="520"/>
                        </a:cubicBezTo>
                        <a:cubicBezTo>
                          <a:pt x="377" y="474"/>
                          <a:pt x="345" y="437"/>
                          <a:pt x="408" y="416"/>
                        </a:cubicBezTo>
                        <a:cubicBezTo>
                          <a:pt x="434" y="337"/>
                          <a:pt x="414" y="254"/>
                          <a:pt x="440" y="176"/>
                        </a:cubicBezTo>
                        <a:cubicBezTo>
                          <a:pt x="446" y="118"/>
                          <a:pt x="446" y="55"/>
                          <a:pt x="464" y="0"/>
                        </a:cubicBezTo>
                        <a:cubicBezTo>
                          <a:pt x="519" y="37"/>
                          <a:pt x="506" y="14"/>
                          <a:pt x="520" y="56"/>
                        </a:cubicBezTo>
                        <a:cubicBezTo>
                          <a:pt x="523" y="112"/>
                          <a:pt x="521" y="168"/>
                          <a:pt x="528" y="224"/>
                        </a:cubicBezTo>
                        <a:cubicBezTo>
                          <a:pt x="529" y="234"/>
                          <a:pt x="543" y="238"/>
                          <a:pt x="544" y="248"/>
                        </a:cubicBezTo>
                        <a:cubicBezTo>
                          <a:pt x="551" y="314"/>
                          <a:pt x="536" y="383"/>
                          <a:pt x="552" y="448"/>
                        </a:cubicBezTo>
                        <a:cubicBezTo>
                          <a:pt x="557" y="467"/>
                          <a:pt x="600" y="480"/>
                          <a:pt x="600" y="480"/>
                        </a:cubicBezTo>
                        <a:cubicBezTo>
                          <a:pt x="613" y="477"/>
                          <a:pt x="628" y="479"/>
                          <a:pt x="640" y="472"/>
                        </a:cubicBezTo>
                        <a:cubicBezTo>
                          <a:pt x="671" y="454"/>
                          <a:pt x="663" y="398"/>
                          <a:pt x="696" y="376"/>
                        </a:cubicBezTo>
                        <a:cubicBezTo>
                          <a:pt x="731" y="352"/>
                          <a:pt x="711" y="362"/>
                          <a:pt x="760" y="352"/>
                        </a:cubicBezTo>
                        <a:cubicBezTo>
                          <a:pt x="777" y="301"/>
                          <a:pt x="813" y="322"/>
                          <a:pt x="864" y="328"/>
                        </a:cubicBezTo>
                        <a:cubicBezTo>
                          <a:pt x="893" y="357"/>
                          <a:pt x="927" y="362"/>
                          <a:pt x="960" y="384"/>
                        </a:cubicBezTo>
                        <a:cubicBezTo>
                          <a:pt x="985" y="460"/>
                          <a:pt x="945" y="444"/>
                          <a:pt x="1040" y="456"/>
                        </a:cubicBezTo>
                        <a:cubicBezTo>
                          <a:pt x="1097" y="475"/>
                          <a:pt x="1074" y="463"/>
                          <a:pt x="1112" y="488"/>
                        </a:cubicBezTo>
                        <a:cubicBezTo>
                          <a:pt x="1135" y="558"/>
                          <a:pt x="1121" y="521"/>
                          <a:pt x="1168" y="568"/>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92" name="Freeform 52"/>
                  <p:cNvSpPr>
                    <a:spLocks/>
                  </p:cNvSpPr>
                  <p:nvPr/>
                </p:nvSpPr>
                <p:spPr bwMode="auto">
                  <a:xfrm>
                    <a:off x="6781800" y="3810000"/>
                    <a:ext cx="1346200" cy="904875"/>
                  </a:xfrm>
                  <a:custGeom>
                    <a:avLst/>
                    <a:gdLst>
                      <a:gd name="T0" fmla="*/ 0 w 848"/>
                      <a:gd name="T1" fmla="*/ 0 h 570"/>
                      <a:gd name="T2" fmla="*/ 2147483647 w 848"/>
                      <a:gd name="T3" fmla="*/ 2147483647 h 570"/>
                      <a:gd name="T4" fmla="*/ 2147483647 w 848"/>
                      <a:gd name="T5" fmla="*/ 2147483647 h 570"/>
                      <a:gd name="T6" fmla="*/ 2147483647 w 848"/>
                      <a:gd name="T7" fmla="*/ 2147483647 h 570"/>
                      <a:gd name="T8" fmla="*/ 2147483647 w 848"/>
                      <a:gd name="T9" fmla="*/ 2147483647 h 570"/>
                      <a:gd name="T10" fmla="*/ 2147483647 w 848"/>
                      <a:gd name="T11" fmla="*/ 2147483647 h 570"/>
                      <a:gd name="T12" fmla="*/ 2147483647 w 848"/>
                      <a:gd name="T13" fmla="*/ 2147483647 h 570"/>
                      <a:gd name="T14" fmla="*/ 2147483647 w 848"/>
                      <a:gd name="T15" fmla="*/ 2147483647 h 570"/>
                      <a:gd name="T16" fmla="*/ 2147483647 w 848"/>
                      <a:gd name="T17" fmla="*/ 2147483647 h 570"/>
                      <a:gd name="T18" fmla="*/ 2147483647 w 848"/>
                      <a:gd name="T19" fmla="*/ 2147483647 h 570"/>
                      <a:gd name="T20" fmla="*/ 2147483647 w 848"/>
                      <a:gd name="T21" fmla="*/ 2147483647 h 570"/>
                      <a:gd name="T22" fmla="*/ 2147483647 w 848"/>
                      <a:gd name="T23" fmla="*/ 2147483647 h 570"/>
                      <a:gd name="T24" fmla="*/ 2147483647 w 848"/>
                      <a:gd name="T25" fmla="*/ 2147483647 h 5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8"/>
                      <a:gd name="T40" fmla="*/ 0 h 570"/>
                      <a:gd name="T41" fmla="*/ 848 w 848"/>
                      <a:gd name="T42" fmla="*/ 570 h 5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8" h="570">
                        <a:moveTo>
                          <a:pt x="0" y="0"/>
                        </a:moveTo>
                        <a:cubicBezTo>
                          <a:pt x="67" y="10"/>
                          <a:pt x="133" y="17"/>
                          <a:pt x="200" y="24"/>
                        </a:cubicBezTo>
                        <a:cubicBezTo>
                          <a:pt x="216" y="29"/>
                          <a:pt x="232" y="35"/>
                          <a:pt x="248" y="40"/>
                        </a:cubicBezTo>
                        <a:cubicBezTo>
                          <a:pt x="267" y="46"/>
                          <a:pt x="292" y="118"/>
                          <a:pt x="304" y="136"/>
                        </a:cubicBezTo>
                        <a:cubicBezTo>
                          <a:pt x="312" y="175"/>
                          <a:pt x="319" y="190"/>
                          <a:pt x="336" y="224"/>
                        </a:cubicBezTo>
                        <a:cubicBezTo>
                          <a:pt x="340" y="232"/>
                          <a:pt x="338" y="242"/>
                          <a:pt x="344" y="248"/>
                        </a:cubicBezTo>
                        <a:cubicBezTo>
                          <a:pt x="350" y="254"/>
                          <a:pt x="405" y="276"/>
                          <a:pt x="416" y="280"/>
                        </a:cubicBezTo>
                        <a:cubicBezTo>
                          <a:pt x="421" y="316"/>
                          <a:pt x="433" y="423"/>
                          <a:pt x="464" y="448"/>
                        </a:cubicBezTo>
                        <a:cubicBezTo>
                          <a:pt x="471" y="453"/>
                          <a:pt x="480" y="452"/>
                          <a:pt x="488" y="456"/>
                        </a:cubicBezTo>
                        <a:cubicBezTo>
                          <a:pt x="535" y="480"/>
                          <a:pt x="569" y="488"/>
                          <a:pt x="624" y="496"/>
                        </a:cubicBezTo>
                        <a:cubicBezTo>
                          <a:pt x="640" y="501"/>
                          <a:pt x="661" y="506"/>
                          <a:pt x="672" y="520"/>
                        </a:cubicBezTo>
                        <a:cubicBezTo>
                          <a:pt x="689" y="541"/>
                          <a:pt x="687" y="566"/>
                          <a:pt x="728" y="568"/>
                        </a:cubicBezTo>
                        <a:cubicBezTo>
                          <a:pt x="768" y="570"/>
                          <a:pt x="808" y="568"/>
                          <a:pt x="848" y="568"/>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93" name="Text Box 71"/>
                  <p:cNvSpPr txBox="1">
                    <a:spLocks noChangeArrowheads="1"/>
                  </p:cNvSpPr>
                  <p:nvPr/>
                </p:nvSpPr>
                <p:spPr bwMode="auto">
                  <a:xfrm>
                    <a:off x="4568825" y="3170238"/>
                    <a:ext cx="1063112" cy="73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28 day </a:t>
                    </a:r>
                  </a:p>
                  <a:p>
                    <a:pPr algn="ctr"/>
                    <a:r>
                      <a:rPr lang="en-GB" sz="1400">
                        <a:solidFill>
                          <a:srgbClr val="000000"/>
                        </a:solidFill>
                        <a:latin typeface="Comic Sans MS" pitchFamily="66" charset="0"/>
                      </a:rPr>
                      <a:t>menstrual </a:t>
                    </a:r>
                  </a:p>
                  <a:p>
                    <a:pPr algn="ctr"/>
                    <a:r>
                      <a:rPr lang="en-GB" sz="1400">
                        <a:solidFill>
                          <a:srgbClr val="000000"/>
                        </a:solidFill>
                        <a:latin typeface="Comic Sans MS" pitchFamily="66" charset="0"/>
                      </a:rPr>
                      <a:t>cycl</a:t>
                    </a:r>
                    <a:r>
                      <a:rPr lang="en-GB" sz="1200">
                        <a:solidFill>
                          <a:srgbClr val="000000"/>
                        </a:solidFill>
                        <a:latin typeface="Comic Sans MS" pitchFamily="66" charset="0"/>
                      </a:rPr>
                      <a:t>e</a:t>
                    </a:r>
                  </a:p>
                </p:txBody>
              </p:sp>
              <p:sp>
                <p:nvSpPr>
                  <p:cNvPr id="26694" name="Text Box 72"/>
                  <p:cNvSpPr txBox="1">
                    <a:spLocks noChangeArrowheads="1"/>
                  </p:cNvSpPr>
                  <p:nvPr/>
                </p:nvSpPr>
                <p:spPr bwMode="auto">
                  <a:xfrm>
                    <a:off x="5227638" y="4076700"/>
                    <a:ext cx="1093569" cy="5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LH surge </a:t>
                    </a:r>
                  </a:p>
                  <a:p>
                    <a:pPr algn="ctr"/>
                    <a:r>
                      <a:rPr lang="en-GB" sz="1400">
                        <a:solidFill>
                          <a:srgbClr val="000000"/>
                        </a:solidFill>
                        <a:latin typeface="Comic Sans MS" pitchFamily="66" charset="0"/>
                      </a:rPr>
                      <a:t>&amp; ovulation</a:t>
                    </a:r>
                  </a:p>
                </p:txBody>
              </p:sp>
              <p:sp>
                <p:nvSpPr>
                  <p:cNvPr id="26695" name="Line 73"/>
                  <p:cNvSpPr>
                    <a:spLocks noChangeShapeType="1"/>
                  </p:cNvSpPr>
                  <p:nvPr/>
                </p:nvSpPr>
                <p:spPr bwMode="auto">
                  <a:xfrm flipV="1">
                    <a:off x="5580063" y="3860800"/>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96" name="Text Box 74"/>
                  <p:cNvSpPr txBox="1">
                    <a:spLocks noChangeArrowheads="1"/>
                  </p:cNvSpPr>
                  <p:nvPr/>
                </p:nvSpPr>
                <p:spPr bwMode="auto">
                  <a:xfrm>
                    <a:off x="4716463" y="4076700"/>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200">
                        <a:solidFill>
                          <a:srgbClr val="000000"/>
                        </a:solidFill>
                        <a:latin typeface="Comic Sans MS" pitchFamily="66" charset="0"/>
                      </a:rPr>
                      <a:t>1</a:t>
                    </a:r>
                  </a:p>
                </p:txBody>
              </p:sp>
              <p:sp>
                <p:nvSpPr>
                  <p:cNvPr id="26697" name="Freeform 78"/>
                  <p:cNvSpPr>
                    <a:spLocks/>
                  </p:cNvSpPr>
                  <p:nvPr/>
                </p:nvSpPr>
                <p:spPr bwMode="auto">
                  <a:xfrm>
                    <a:off x="6502400" y="3789363"/>
                    <a:ext cx="301625" cy="53975"/>
                  </a:xfrm>
                  <a:custGeom>
                    <a:avLst/>
                    <a:gdLst>
                      <a:gd name="T0" fmla="*/ 2147483647 w 190"/>
                      <a:gd name="T1" fmla="*/ 0 h 34"/>
                      <a:gd name="T2" fmla="*/ 0 w 190"/>
                      <a:gd name="T3" fmla="*/ 2147483647 h 34"/>
                      <a:gd name="T4" fmla="*/ 0 60000 65536"/>
                      <a:gd name="T5" fmla="*/ 0 60000 65536"/>
                      <a:gd name="T6" fmla="*/ 0 w 190"/>
                      <a:gd name="T7" fmla="*/ 0 h 34"/>
                      <a:gd name="T8" fmla="*/ 190 w 190"/>
                      <a:gd name="T9" fmla="*/ 34 h 34"/>
                    </a:gdLst>
                    <a:ahLst/>
                    <a:cxnLst>
                      <a:cxn ang="T4">
                        <a:pos x="T0" y="T1"/>
                      </a:cxn>
                      <a:cxn ang="T5">
                        <a:pos x="T2" y="T3"/>
                      </a:cxn>
                    </a:cxnLst>
                    <a:rect l="T6" t="T7" r="T8" b="T9"/>
                    <a:pathLst>
                      <a:path w="190" h="34">
                        <a:moveTo>
                          <a:pt x="190" y="0"/>
                        </a:moveTo>
                        <a:cubicBezTo>
                          <a:pt x="133" y="34"/>
                          <a:pt x="64" y="5"/>
                          <a:pt x="0" y="5"/>
                        </a:cubicBezTo>
                      </a:path>
                    </a:pathLst>
                  </a:custGeom>
                  <a:noFill/>
                  <a:ln w="28575">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grpSp>
        </p:grpSp>
        <p:grpSp>
          <p:nvGrpSpPr>
            <p:cNvPr id="26678" name="Group 57"/>
            <p:cNvGrpSpPr>
              <a:grpSpLocks/>
            </p:cNvGrpSpPr>
            <p:nvPr/>
          </p:nvGrpSpPr>
          <p:grpSpPr bwMode="auto">
            <a:xfrm>
              <a:off x="611188" y="3000372"/>
              <a:ext cx="3384550" cy="307777"/>
              <a:chOff x="611188" y="5229225"/>
              <a:chExt cx="3384550" cy="307777"/>
            </a:xfrm>
          </p:grpSpPr>
          <p:sp>
            <p:nvSpPr>
              <p:cNvPr id="26680" name="Text Box 3"/>
              <p:cNvSpPr txBox="1">
                <a:spLocks noChangeArrowheads="1"/>
              </p:cNvSpPr>
              <p:nvPr/>
            </p:nvSpPr>
            <p:spPr bwMode="auto">
              <a:xfrm>
                <a:off x="2484438" y="5229225"/>
                <a:ext cx="1148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10-13 years</a:t>
                </a:r>
              </a:p>
            </p:txBody>
          </p:sp>
          <p:sp>
            <p:nvSpPr>
              <p:cNvPr id="26681" name="Line 79"/>
              <p:cNvSpPr>
                <a:spLocks noChangeShapeType="1"/>
              </p:cNvSpPr>
              <p:nvPr/>
            </p:nvSpPr>
            <p:spPr bwMode="auto">
              <a:xfrm flipH="1">
                <a:off x="2268538" y="5373688"/>
                <a:ext cx="215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2" name="Line 80"/>
              <p:cNvSpPr>
                <a:spLocks noChangeShapeType="1"/>
              </p:cNvSpPr>
              <p:nvPr/>
            </p:nvSpPr>
            <p:spPr bwMode="auto">
              <a:xfrm>
                <a:off x="3708400" y="5373688"/>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3" name="Text Box 81"/>
              <p:cNvSpPr txBox="1">
                <a:spLocks noChangeArrowheads="1"/>
              </p:cNvSpPr>
              <p:nvPr/>
            </p:nvSpPr>
            <p:spPr bwMode="auto">
              <a:xfrm>
                <a:off x="900113" y="5229225"/>
                <a:ext cx="969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9 months</a:t>
                </a:r>
              </a:p>
            </p:txBody>
          </p:sp>
          <p:sp>
            <p:nvSpPr>
              <p:cNvPr id="26684" name="Line 82"/>
              <p:cNvSpPr>
                <a:spLocks noChangeShapeType="1"/>
              </p:cNvSpPr>
              <p:nvPr/>
            </p:nvSpPr>
            <p:spPr bwMode="auto">
              <a:xfrm>
                <a:off x="1835150" y="5373688"/>
                <a:ext cx="3603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5" name="Line 83"/>
              <p:cNvSpPr>
                <a:spLocks noChangeShapeType="1"/>
              </p:cNvSpPr>
              <p:nvPr/>
            </p:nvSpPr>
            <p:spPr bwMode="auto">
              <a:xfrm flipH="1">
                <a:off x="611188" y="5373688"/>
                <a:ext cx="36036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6679" name="Text Box 27"/>
            <p:cNvSpPr txBox="1">
              <a:spLocks noChangeArrowheads="1"/>
            </p:cNvSpPr>
            <p:nvPr/>
          </p:nvSpPr>
          <p:spPr bwMode="auto">
            <a:xfrm>
              <a:off x="714348" y="285728"/>
              <a:ext cx="101341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rPr>
                <a:t>Humans</a:t>
              </a:r>
            </a:p>
          </p:txBody>
        </p:sp>
      </p:grpSp>
      <p:grpSp>
        <p:nvGrpSpPr>
          <p:cNvPr id="26627" name="Group 59"/>
          <p:cNvGrpSpPr>
            <a:grpSpLocks/>
          </p:cNvGrpSpPr>
          <p:nvPr/>
        </p:nvGrpSpPr>
        <p:grpSpPr bwMode="auto">
          <a:xfrm>
            <a:off x="371475" y="252413"/>
            <a:ext cx="8415338" cy="3248025"/>
            <a:chOff x="179388" y="2571744"/>
            <a:chExt cx="8415338" cy="3247850"/>
          </a:xfrm>
        </p:grpSpPr>
        <p:sp>
          <p:nvSpPr>
            <p:cNvPr id="26632" name="Freeform 91"/>
            <p:cNvSpPr>
              <a:spLocks/>
            </p:cNvSpPr>
            <p:nvPr/>
          </p:nvSpPr>
          <p:spPr bwMode="auto">
            <a:xfrm>
              <a:off x="711200" y="2643182"/>
              <a:ext cx="7569200" cy="1357313"/>
            </a:xfrm>
            <a:custGeom>
              <a:avLst/>
              <a:gdLst>
                <a:gd name="T0" fmla="*/ 0 w 4768"/>
                <a:gd name="T1" fmla="*/ 2147483647 h 855"/>
                <a:gd name="T2" fmla="*/ 2147483647 w 4768"/>
                <a:gd name="T3" fmla="*/ 2147483647 h 855"/>
                <a:gd name="T4" fmla="*/ 2147483647 w 4768"/>
                <a:gd name="T5" fmla="*/ 2147483647 h 855"/>
                <a:gd name="T6" fmla="*/ 2147483647 w 4768"/>
                <a:gd name="T7" fmla="*/ 2147483647 h 855"/>
                <a:gd name="T8" fmla="*/ 2147483647 w 4768"/>
                <a:gd name="T9" fmla="*/ 2147483647 h 855"/>
                <a:gd name="T10" fmla="*/ 2147483647 w 4768"/>
                <a:gd name="T11" fmla="*/ 2147483647 h 855"/>
                <a:gd name="T12" fmla="*/ 2147483647 w 4768"/>
                <a:gd name="T13" fmla="*/ 2147483647 h 855"/>
                <a:gd name="T14" fmla="*/ 2147483647 w 4768"/>
                <a:gd name="T15" fmla="*/ 2147483647 h 855"/>
                <a:gd name="T16" fmla="*/ 2147483647 w 4768"/>
                <a:gd name="T17" fmla="*/ 2147483647 h 855"/>
                <a:gd name="T18" fmla="*/ 2147483647 w 4768"/>
                <a:gd name="T19" fmla="*/ 2147483647 h 855"/>
                <a:gd name="T20" fmla="*/ 2147483647 w 4768"/>
                <a:gd name="T21" fmla="*/ 2147483647 h 855"/>
                <a:gd name="T22" fmla="*/ 2147483647 w 4768"/>
                <a:gd name="T23" fmla="*/ 2147483647 h 855"/>
                <a:gd name="T24" fmla="*/ 2147483647 w 4768"/>
                <a:gd name="T25" fmla="*/ 2147483647 h 855"/>
                <a:gd name="T26" fmla="*/ 2147483647 w 4768"/>
                <a:gd name="T27" fmla="*/ 2147483647 h 855"/>
                <a:gd name="T28" fmla="*/ 2147483647 w 4768"/>
                <a:gd name="T29" fmla="*/ 2147483647 h 855"/>
                <a:gd name="T30" fmla="*/ 2147483647 w 4768"/>
                <a:gd name="T31" fmla="*/ 2147483647 h 855"/>
                <a:gd name="T32" fmla="*/ 2147483647 w 4768"/>
                <a:gd name="T33" fmla="*/ 2147483647 h 855"/>
                <a:gd name="T34" fmla="*/ 2147483647 w 4768"/>
                <a:gd name="T35" fmla="*/ 2147483647 h 855"/>
                <a:gd name="T36" fmla="*/ 2147483647 w 4768"/>
                <a:gd name="T37" fmla="*/ 2147483647 h 855"/>
                <a:gd name="T38" fmla="*/ 2147483647 w 4768"/>
                <a:gd name="T39" fmla="*/ 2147483647 h 855"/>
                <a:gd name="T40" fmla="*/ 2147483647 w 4768"/>
                <a:gd name="T41" fmla="*/ 2147483647 h 855"/>
                <a:gd name="T42" fmla="*/ 2147483647 w 4768"/>
                <a:gd name="T43" fmla="*/ 2147483647 h 855"/>
                <a:gd name="T44" fmla="*/ 2147483647 w 4768"/>
                <a:gd name="T45" fmla="*/ 2147483647 h 855"/>
                <a:gd name="T46" fmla="*/ 2147483647 w 4768"/>
                <a:gd name="T47" fmla="*/ 2147483647 h 855"/>
                <a:gd name="T48" fmla="*/ 2147483647 w 4768"/>
                <a:gd name="T49" fmla="*/ 2147483647 h 855"/>
                <a:gd name="T50" fmla="*/ 2147483647 w 4768"/>
                <a:gd name="T51" fmla="*/ 2147483647 h 855"/>
                <a:gd name="T52" fmla="*/ 2147483647 w 4768"/>
                <a:gd name="T53" fmla="*/ 2147483647 h 855"/>
                <a:gd name="T54" fmla="*/ 2147483647 w 4768"/>
                <a:gd name="T55" fmla="*/ 2147483647 h 855"/>
                <a:gd name="T56" fmla="*/ 2147483647 w 4768"/>
                <a:gd name="T57" fmla="*/ 2147483647 h 855"/>
                <a:gd name="T58" fmla="*/ 2147483647 w 4768"/>
                <a:gd name="T59" fmla="*/ 2147483647 h 855"/>
                <a:gd name="T60" fmla="*/ 2147483647 w 4768"/>
                <a:gd name="T61" fmla="*/ 2147483647 h 855"/>
                <a:gd name="T62" fmla="*/ 2147483647 w 4768"/>
                <a:gd name="T63" fmla="*/ 2147483647 h 855"/>
                <a:gd name="T64" fmla="*/ 2147483647 w 4768"/>
                <a:gd name="T65" fmla="*/ 2147483647 h 855"/>
                <a:gd name="T66" fmla="*/ 2147483647 w 4768"/>
                <a:gd name="T67" fmla="*/ 2147483647 h 855"/>
                <a:gd name="T68" fmla="*/ 2147483647 w 4768"/>
                <a:gd name="T69" fmla="*/ 2147483647 h 855"/>
                <a:gd name="T70" fmla="*/ 2147483647 w 4768"/>
                <a:gd name="T71" fmla="*/ 2147483647 h 855"/>
                <a:gd name="T72" fmla="*/ 2147483647 w 4768"/>
                <a:gd name="T73" fmla="*/ 2147483647 h 855"/>
                <a:gd name="T74" fmla="*/ 2147483647 w 4768"/>
                <a:gd name="T75" fmla="*/ 2147483647 h 855"/>
                <a:gd name="T76" fmla="*/ 2147483647 w 4768"/>
                <a:gd name="T77" fmla="*/ 2147483647 h 855"/>
                <a:gd name="T78" fmla="*/ 2147483647 w 4768"/>
                <a:gd name="T79" fmla="*/ 2147483647 h 855"/>
                <a:gd name="T80" fmla="*/ 2147483647 w 4768"/>
                <a:gd name="T81" fmla="*/ 2147483647 h 855"/>
                <a:gd name="T82" fmla="*/ 2147483647 w 4768"/>
                <a:gd name="T83" fmla="*/ 2147483647 h 855"/>
                <a:gd name="T84" fmla="*/ 2147483647 w 4768"/>
                <a:gd name="T85" fmla="*/ 2147483647 h 855"/>
                <a:gd name="T86" fmla="*/ 2147483647 w 4768"/>
                <a:gd name="T87" fmla="*/ 2147483647 h 855"/>
                <a:gd name="T88" fmla="*/ 2147483647 w 4768"/>
                <a:gd name="T89" fmla="*/ 2147483647 h 855"/>
                <a:gd name="T90" fmla="*/ 2147483647 w 4768"/>
                <a:gd name="T91" fmla="*/ 2147483647 h 855"/>
                <a:gd name="T92" fmla="*/ 2147483647 w 4768"/>
                <a:gd name="T93" fmla="*/ 2147483647 h 855"/>
                <a:gd name="T94" fmla="*/ 2147483647 w 4768"/>
                <a:gd name="T95" fmla="*/ 2147483647 h 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68"/>
                <a:gd name="T145" fmla="*/ 0 h 855"/>
                <a:gd name="T146" fmla="*/ 4768 w 4768"/>
                <a:gd name="T147" fmla="*/ 855 h 8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68" h="855">
                  <a:moveTo>
                    <a:pt x="0" y="698"/>
                  </a:moveTo>
                  <a:cubicBezTo>
                    <a:pt x="160" y="710"/>
                    <a:pt x="321" y="699"/>
                    <a:pt x="480" y="722"/>
                  </a:cubicBezTo>
                  <a:cubicBezTo>
                    <a:pt x="514" y="711"/>
                    <a:pt x="541" y="694"/>
                    <a:pt x="576" y="682"/>
                  </a:cubicBezTo>
                  <a:cubicBezTo>
                    <a:pt x="609" y="671"/>
                    <a:pt x="645" y="677"/>
                    <a:pt x="680" y="674"/>
                  </a:cubicBezTo>
                  <a:cubicBezTo>
                    <a:pt x="683" y="647"/>
                    <a:pt x="680" y="619"/>
                    <a:pt x="688" y="594"/>
                  </a:cubicBezTo>
                  <a:cubicBezTo>
                    <a:pt x="691" y="585"/>
                    <a:pt x="706" y="586"/>
                    <a:pt x="712" y="578"/>
                  </a:cubicBezTo>
                  <a:cubicBezTo>
                    <a:pt x="717" y="571"/>
                    <a:pt x="714" y="560"/>
                    <a:pt x="720" y="554"/>
                  </a:cubicBezTo>
                  <a:cubicBezTo>
                    <a:pt x="734" y="540"/>
                    <a:pt x="768" y="522"/>
                    <a:pt x="768" y="522"/>
                  </a:cubicBezTo>
                  <a:cubicBezTo>
                    <a:pt x="785" y="402"/>
                    <a:pt x="769" y="278"/>
                    <a:pt x="808" y="162"/>
                  </a:cubicBezTo>
                  <a:cubicBezTo>
                    <a:pt x="816" y="167"/>
                    <a:pt x="823" y="174"/>
                    <a:pt x="832" y="178"/>
                  </a:cubicBezTo>
                  <a:cubicBezTo>
                    <a:pt x="840" y="182"/>
                    <a:pt x="850" y="180"/>
                    <a:pt x="856" y="186"/>
                  </a:cubicBezTo>
                  <a:cubicBezTo>
                    <a:pt x="870" y="200"/>
                    <a:pt x="888" y="234"/>
                    <a:pt x="888" y="234"/>
                  </a:cubicBezTo>
                  <a:cubicBezTo>
                    <a:pt x="898" y="331"/>
                    <a:pt x="888" y="289"/>
                    <a:pt x="912" y="362"/>
                  </a:cubicBezTo>
                  <a:cubicBezTo>
                    <a:pt x="917" y="378"/>
                    <a:pt x="928" y="410"/>
                    <a:pt x="928" y="410"/>
                  </a:cubicBezTo>
                  <a:cubicBezTo>
                    <a:pt x="932" y="499"/>
                    <a:pt x="908" y="583"/>
                    <a:pt x="984" y="634"/>
                  </a:cubicBezTo>
                  <a:cubicBezTo>
                    <a:pt x="989" y="650"/>
                    <a:pt x="995" y="666"/>
                    <a:pt x="1000" y="682"/>
                  </a:cubicBezTo>
                  <a:cubicBezTo>
                    <a:pt x="1006" y="700"/>
                    <a:pt x="1000" y="721"/>
                    <a:pt x="1008" y="738"/>
                  </a:cubicBezTo>
                  <a:cubicBezTo>
                    <a:pt x="1012" y="746"/>
                    <a:pt x="1024" y="743"/>
                    <a:pt x="1032" y="746"/>
                  </a:cubicBezTo>
                  <a:cubicBezTo>
                    <a:pt x="1043" y="743"/>
                    <a:pt x="1055" y="745"/>
                    <a:pt x="1064" y="738"/>
                  </a:cubicBezTo>
                  <a:cubicBezTo>
                    <a:pt x="1071" y="733"/>
                    <a:pt x="1071" y="722"/>
                    <a:pt x="1072" y="714"/>
                  </a:cubicBezTo>
                  <a:cubicBezTo>
                    <a:pt x="1074" y="692"/>
                    <a:pt x="1075" y="556"/>
                    <a:pt x="1096" y="514"/>
                  </a:cubicBezTo>
                  <a:cubicBezTo>
                    <a:pt x="1100" y="505"/>
                    <a:pt x="1112" y="503"/>
                    <a:pt x="1120" y="498"/>
                  </a:cubicBezTo>
                  <a:cubicBezTo>
                    <a:pt x="1141" y="434"/>
                    <a:pt x="1123" y="361"/>
                    <a:pt x="1160" y="306"/>
                  </a:cubicBezTo>
                  <a:cubicBezTo>
                    <a:pt x="1195" y="318"/>
                    <a:pt x="1187" y="338"/>
                    <a:pt x="1216" y="362"/>
                  </a:cubicBezTo>
                  <a:cubicBezTo>
                    <a:pt x="1275" y="411"/>
                    <a:pt x="1283" y="420"/>
                    <a:pt x="1296" y="498"/>
                  </a:cubicBezTo>
                  <a:cubicBezTo>
                    <a:pt x="1312" y="855"/>
                    <a:pt x="1324" y="690"/>
                    <a:pt x="1856" y="682"/>
                  </a:cubicBezTo>
                  <a:cubicBezTo>
                    <a:pt x="1961" y="647"/>
                    <a:pt x="1804" y="690"/>
                    <a:pt x="1888" y="698"/>
                  </a:cubicBezTo>
                  <a:cubicBezTo>
                    <a:pt x="1944" y="703"/>
                    <a:pt x="2000" y="693"/>
                    <a:pt x="2056" y="690"/>
                  </a:cubicBezTo>
                  <a:cubicBezTo>
                    <a:pt x="2074" y="637"/>
                    <a:pt x="2098" y="673"/>
                    <a:pt x="2144" y="642"/>
                  </a:cubicBezTo>
                  <a:cubicBezTo>
                    <a:pt x="2167" y="607"/>
                    <a:pt x="2170" y="576"/>
                    <a:pt x="2200" y="546"/>
                  </a:cubicBezTo>
                  <a:cubicBezTo>
                    <a:pt x="2211" y="514"/>
                    <a:pt x="2221" y="482"/>
                    <a:pt x="2232" y="450"/>
                  </a:cubicBezTo>
                  <a:cubicBezTo>
                    <a:pt x="2241" y="423"/>
                    <a:pt x="2272" y="402"/>
                    <a:pt x="2288" y="378"/>
                  </a:cubicBezTo>
                  <a:cubicBezTo>
                    <a:pt x="2291" y="362"/>
                    <a:pt x="2290" y="345"/>
                    <a:pt x="2296" y="330"/>
                  </a:cubicBezTo>
                  <a:cubicBezTo>
                    <a:pt x="2303" y="312"/>
                    <a:pt x="2328" y="282"/>
                    <a:pt x="2328" y="282"/>
                  </a:cubicBezTo>
                  <a:cubicBezTo>
                    <a:pt x="2340" y="221"/>
                    <a:pt x="2374" y="174"/>
                    <a:pt x="2408" y="122"/>
                  </a:cubicBezTo>
                  <a:cubicBezTo>
                    <a:pt x="2415" y="111"/>
                    <a:pt x="2519" y="56"/>
                    <a:pt x="2528" y="50"/>
                  </a:cubicBezTo>
                  <a:cubicBezTo>
                    <a:pt x="2550" y="35"/>
                    <a:pt x="2581" y="45"/>
                    <a:pt x="2608" y="42"/>
                  </a:cubicBezTo>
                  <a:cubicBezTo>
                    <a:pt x="2711" y="8"/>
                    <a:pt x="2829" y="23"/>
                    <a:pt x="2936" y="2"/>
                  </a:cubicBezTo>
                  <a:cubicBezTo>
                    <a:pt x="3203" y="5"/>
                    <a:pt x="3470" y="0"/>
                    <a:pt x="3736" y="10"/>
                  </a:cubicBezTo>
                  <a:cubicBezTo>
                    <a:pt x="3746" y="10"/>
                    <a:pt x="3742" y="33"/>
                    <a:pt x="3752" y="34"/>
                  </a:cubicBezTo>
                  <a:cubicBezTo>
                    <a:pt x="3842" y="44"/>
                    <a:pt x="3933" y="39"/>
                    <a:pt x="4024" y="42"/>
                  </a:cubicBezTo>
                  <a:cubicBezTo>
                    <a:pt x="4042" y="48"/>
                    <a:pt x="4065" y="46"/>
                    <a:pt x="4080" y="58"/>
                  </a:cubicBezTo>
                  <a:cubicBezTo>
                    <a:pt x="4087" y="63"/>
                    <a:pt x="4081" y="77"/>
                    <a:pt x="4088" y="82"/>
                  </a:cubicBezTo>
                  <a:cubicBezTo>
                    <a:pt x="4088" y="82"/>
                    <a:pt x="4148" y="102"/>
                    <a:pt x="4160" y="106"/>
                  </a:cubicBezTo>
                  <a:cubicBezTo>
                    <a:pt x="4169" y="109"/>
                    <a:pt x="4174" y="121"/>
                    <a:pt x="4184" y="122"/>
                  </a:cubicBezTo>
                  <a:cubicBezTo>
                    <a:pt x="4258" y="129"/>
                    <a:pt x="4333" y="127"/>
                    <a:pt x="4408" y="130"/>
                  </a:cubicBezTo>
                  <a:cubicBezTo>
                    <a:pt x="4493" y="144"/>
                    <a:pt x="4569" y="156"/>
                    <a:pt x="4656" y="162"/>
                  </a:cubicBezTo>
                  <a:cubicBezTo>
                    <a:pt x="4699" y="173"/>
                    <a:pt x="4723" y="194"/>
                    <a:pt x="4768" y="194"/>
                  </a:cubicBezTo>
                </a:path>
              </a:pathLst>
            </a:custGeom>
            <a:noFill/>
            <a:ln w="28575">
              <a:solidFill>
                <a:srgbClr val="2416DC"/>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33" name="Text Box 93"/>
            <p:cNvSpPr txBox="1">
              <a:spLocks noChangeArrowheads="1"/>
            </p:cNvSpPr>
            <p:nvPr/>
          </p:nvSpPr>
          <p:spPr bwMode="auto">
            <a:xfrm>
              <a:off x="2118876" y="2714620"/>
              <a:ext cx="2310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416DC"/>
                  </a:solidFill>
                  <a:latin typeface="Comic Sans MS" pitchFamily="66" charset="0"/>
                </a:rPr>
                <a:t>T exposure in males</a:t>
              </a:r>
            </a:p>
          </p:txBody>
        </p:sp>
        <p:grpSp>
          <p:nvGrpSpPr>
            <p:cNvPr id="26634" name="Group 62"/>
            <p:cNvGrpSpPr>
              <a:grpSpLocks/>
            </p:cNvGrpSpPr>
            <p:nvPr/>
          </p:nvGrpSpPr>
          <p:grpSpPr bwMode="auto">
            <a:xfrm>
              <a:off x="179388" y="2928934"/>
              <a:ext cx="8415338" cy="2890660"/>
              <a:chOff x="179388" y="2455841"/>
              <a:chExt cx="8415338" cy="2890660"/>
            </a:xfrm>
          </p:grpSpPr>
          <p:sp>
            <p:nvSpPr>
              <p:cNvPr id="26636" name="Text Box 50"/>
              <p:cNvSpPr txBox="1">
                <a:spLocks noChangeArrowheads="1"/>
              </p:cNvSpPr>
              <p:nvPr/>
            </p:nvSpPr>
            <p:spPr bwMode="auto">
              <a:xfrm>
                <a:off x="2555875" y="5008554"/>
                <a:ext cx="1127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35-45 days</a:t>
                </a:r>
              </a:p>
            </p:txBody>
          </p:sp>
          <p:sp>
            <p:nvSpPr>
              <p:cNvPr id="26637" name="Line 121"/>
              <p:cNvSpPr>
                <a:spLocks noChangeShapeType="1"/>
              </p:cNvSpPr>
              <p:nvPr/>
            </p:nvSpPr>
            <p:spPr bwMode="auto">
              <a:xfrm flipV="1">
                <a:off x="5665796" y="3098783"/>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8" name="Freeform 129"/>
              <p:cNvSpPr>
                <a:spLocks/>
              </p:cNvSpPr>
              <p:nvPr/>
            </p:nvSpPr>
            <p:spPr bwMode="auto">
              <a:xfrm>
                <a:off x="4932363" y="3170221"/>
                <a:ext cx="274637" cy="30162"/>
              </a:xfrm>
              <a:custGeom>
                <a:avLst/>
                <a:gdLst>
                  <a:gd name="T0" fmla="*/ 0 w 173"/>
                  <a:gd name="T1" fmla="*/ 2147483647 h 19"/>
                  <a:gd name="T2" fmla="*/ 2147483647 w 173"/>
                  <a:gd name="T3" fmla="*/ 2147483647 h 19"/>
                  <a:gd name="T4" fmla="*/ 0 60000 65536"/>
                  <a:gd name="T5" fmla="*/ 0 60000 65536"/>
                  <a:gd name="T6" fmla="*/ 0 w 173"/>
                  <a:gd name="T7" fmla="*/ 0 h 19"/>
                  <a:gd name="T8" fmla="*/ 173 w 173"/>
                  <a:gd name="T9" fmla="*/ 19 h 19"/>
                </a:gdLst>
                <a:ahLst/>
                <a:cxnLst>
                  <a:cxn ang="T4">
                    <a:pos x="T0" y="T1"/>
                  </a:cxn>
                  <a:cxn ang="T5">
                    <a:pos x="T2" y="T3"/>
                  </a:cxn>
                </a:cxnLst>
                <a:rect l="T6" t="T7" r="T8" b="T9"/>
                <a:pathLst>
                  <a:path w="173" h="19">
                    <a:moveTo>
                      <a:pt x="0" y="19"/>
                    </a:moveTo>
                    <a:cubicBezTo>
                      <a:pt x="70" y="0"/>
                      <a:pt x="76" y="3"/>
                      <a:pt x="173" y="3"/>
                    </a:cubicBezTo>
                  </a:path>
                </a:pathLst>
              </a:cu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nvGrpSpPr>
              <p:cNvPr id="26639" name="Group 60"/>
              <p:cNvGrpSpPr>
                <a:grpSpLocks/>
              </p:cNvGrpSpPr>
              <p:nvPr/>
            </p:nvGrpSpPr>
            <p:grpSpPr bwMode="auto">
              <a:xfrm>
                <a:off x="179388" y="2455841"/>
                <a:ext cx="8415338" cy="2581299"/>
                <a:chOff x="179388" y="2455841"/>
                <a:chExt cx="8415338" cy="2581299"/>
              </a:xfrm>
            </p:grpSpPr>
            <p:grpSp>
              <p:nvGrpSpPr>
                <p:cNvPr id="26646" name="Group 59"/>
                <p:cNvGrpSpPr>
                  <a:grpSpLocks/>
                </p:cNvGrpSpPr>
                <p:nvPr/>
              </p:nvGrpSpPr>
              <p:grpSpPr bwMode="auto">
                <a:xfrm>
                  <a:off x="179388" y="2455841"/>
                  <a:ext cx="8415338" cy="2581299"/>
                  <a:chOff x="179388" y="2481244"/>
                  <a:chExt cx="8415338" cy="2581299"/>
                </a:xfrm>
              </p:grpSpPr>
              <p:grpSp>
                <p:nvGrpSpPr>
                  <p:cNvPr id="26648" name="Group 96"/>
                  <p:cNvGrpSpPr>
                    <a:grpSpLocks/>
                  </p:cNvGrpSpPr>
                  <p:nvPr/>
                </p:nvGrpSpPr>
                <p:grpSpPr bwMode="auto">
                  <a:xfrm>
                    <a:off x="179388" y="4552953"/>
                    <a:ext cx="8415338" cy="509590"/>
                    <a:chOff x="158" y="917"/>
                    <a:chExt cx="5301" cy="321"/>
                  </a:xfrm>
                </p:grpSpPr>
                <p:sp>
                  <p:nvSpPr>
                    <p:cNvPr id="26657" name="Text Box 97"/>
                    <p:cNvSpPr txBox="1">
                      <a:spLocks noChangeArrowheads="1"/>
                    </p:cNvSpPr>
                    <p:nvPr/>
                  </p:nvSpPr>
                  <p:spPr bwMode="auto">
                    <a:xfrm>
                      <a:off x="158" y="1007"/>
                      <a:ext cx="7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conception</a:t>
                      </a:r>
                    </a:p>
                  </p:txBody>
                </p:sp>
                <p:sp>
                  <p:nvSpPr>
                    <p:cNvPr id="26658" name="Text Box 98"/>
                    <p:cNvSpPr txBox="1">
                      <a:spLocks noChangeArrowheads="1"/>
                    </p:cNvSpPr>
                    <p:nvPr/>
                  </p:nvSpPr>
                  <p:spPr bwMode="auto">
                    <a:xfrm>
                      <a:off x="1336" y="1026"/>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birth</a:t>
                      </a:r>
                    </a:p>
                  </p:txBody>
                </p:sp>
                <p:sp>
                  <p:nvSpPr>
                    <p:cNvPr id="26659" name="Text Box 99"/>
                    <p:cNvSpPr txBox="1">
                      <a:spLocks noChangeArrowheads="1"/>
                    </p:cNvSpPr>
                    <p:nvPr/>
                  </p:nvSpPr>
                  <p:spPr bwMode="auto">
                    <a:xfrm>
                      <a:off x="2336" y="1011"/>
                      <a:ext cx="5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puberty</a:t>
                      </a:r>
                    </a:p>
                  </p:txBody>
                </p:sp>
                <p:sp>
                  <p:nvSpPr>
                    <p:cNvPr id="26660" name="Text Box 100"/>
                    <p:cNvSpPr txBox="1">
                      <a:spLocks noChangeArrowheads="1"/>
                    </p:cNvSpPr>
                    <p:nvPr/>
                  </p:nvSpPr>
                  <p:spPr bwMode="auto">
                    <a:xfrm>
                      <a:off x="4998" y="966"/>
                      <a:ext cx="4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death</a:t>
                      </a:r>
                    </a:p>
                  </p:txBody>
                </p:sp>
                <p:sp>
                  <p:nvSpPr>
                    <p:cNvPr id="26661" name="Line 101"/>
                    <p:cNvSpPr>
                      <a:spLocks noChangeShapeType="1"/>
                    </p:cNvSpPr>
                    <p:nvPr/>
                  </p:nvSpPr>
                  <p:spPr bwMode="auto">
                    <a:xfrm flipV="1">
                      <a:off x="1474"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2" name="Line 102"/>
                    <p:cNvSpPr>
                      <a:spLocks noChangeShapeType="1"/>
                    </p:cNvSpPr>
                    <p:nvPr/>
                  </p:nvSpPr>
                  <p:spPr bwMode="auto">
                    <a:xfrm flipV="1">
                      <a:off x="2562"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3" name="Line 103"/>
                    <p:cNvSpPr>
                      <a:spLocks noChangeShapeType="1"/>
                    </p:cNvSpPr>
                    <p:nvPr/>
                  </p:nvSpPr>
                  <p:spPr bwMode="auto">
                    <a:xfrm>
                      <a:off x="2608" y="917"/>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4" name="Line 104"/>
                    <p:cNvSpPr>
                      <a:spLocks noChangeShapeType="1"/>
                    </p:cNvSpPr>
                    <p:nvPr/>
                  </p:nvSpPr>
                  <p:spPr bwMode="auto">
                    <a:xfrm>
                      <a:off x="3560"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6665" name="Line 105"/>
                    <p:cNvSpPr>
                      <a:spLocks noChangeShapeType="1"/>
                    </p:cNvSpPr>
                    <p:nvPr/>
                  </p:nvSpPr>
                  <p:spPr bwMode="auto">
                    <a:xfrm>
                      <a:off x="3923" y="917"/>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6" name="Line 106"/>
                    <p:cNvSpPr>
                      <a:spLocks noChangeShapeType="1"/>
                    </p:cNvSpPr>
                    <p:nvPr/>
                  </p:nvSpPr>
                  <p:spPr bwMode="auto">
                    <a:xfrm>
                      <a:off x="431" y="917"/>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7" name="Line 107"/>
                    <p:cNvSpPr>
                      <a:spLocks noChangeShapeType="1"/>
                    </p:cNvSpPr>
                    <p:nvPr/>
                  </p:nvSpPr>
                  <p:spPr bwMode="auto">
                    <a:xfrm>
                      <a:off x="1927"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6668" name="Line 108"/>
                    <p:cNvSpPr>
                      <a:spLocks noChangeShapeType="1"/>
                    </p:cNvSpPr>
                    <p:nvPr/>
                  </p:nvSpPr>
                  <p:spPr bwMode="auto">
                    <a:xfrm>
                      <a:off x="2245" y="917"/>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9" name="Line 109"/>
                    <p:cNvSpPr>
                      <a:spLocks noChangeShapeType="1"/>
                    </p:cNvSpPr>
                    <p:nvPr/>
                  </p:nvSpPr>
                  <p:spPr bwMode="auto">
                    <a:xfrm>
                      <a:off x="431"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0" name="Line 110"/>
                    <p:cNvSpPr>
                      <a:spLocks noChangeShapeType="1"/>
                    </p:cNvSpPr>
                    <p:nvPr/>
                  </p:nvSpPr>
                  <p:spPr bwMode="auto">
                    <a:xfrm>
                      <a:off x="5193"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6649" name="Text Box 113"/>
                  <p:cNvSpPr txBox="1">
                    <a:spLocks noChangeArrowheads="1"/>
                  </p:cNvSpPr>
                  <p:nvPr/>
                </p:nvSpPr>
                <p:spPr bwMode="auto">
                  <a:xfrm>
                    <a:off x="1450926" y="3645323"/>
                    <a:ext cx="2666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FF00FF"/>
                        </a:solidFill>
                        <a:latin typeface="Comic Sans MS" pitchFamily="66" charset="0"/>
                      </a:rPr>
                      <a:t>E2 exposure in females</a:t>
                    </a:r>
                  </a:p>
                </p:txBody>
              </p:sp>
              <p:sp>
                <p:nvSpPr>
                  <p:cNvPr id="26650" name="Freeform 115"/>
                  <p:cNvSpPr>
                    <a:spLocks/>
                  </p:cNvSpPr>
                  <p:nvPr/>
                </p:nvSpPr>
                <p:spPr bwMode="auto">
                  <a:xfrm>
                    <a:off x="660400" y="3195624"/>
                    <a:ext cx="4343400" cy="1106488"/>
                  </a:xfrm>
                  <a:custGeom>
                    <a:avLst/>
                    <a:gdLst>
                      <a:gd name="T0" fmla="*/ 0 w 2736"/>
                      <a:gd name="T1" fmla="*/ 2147483647 h 697"/>
                      <a:gd name="T2" fmla="*/ 2147483647 w 2736"/>
                      <a:gd name="T3" fmla="*/ 2147483647 h 697"/>
                      <a:gd name="T4" fmla="*/ 2147483647 w 2736"/>
                      <a:gd name="T5" fmla="*/ 2147483647 h 697"/>
                      <a:gd name="T6" fmla="*/ 2147483647 w 2736"/>
                      <a:gd name="T7" fmla="*/ 2147483647 h 697"/>
                      <a:gd name="T8" fmla="*/ 2147483647 w 2736"/>
                      <a:gd name="T9" fmla="*/ 2147483647 h 697"/>
                      <a:gd name="T10" fmla="*/ 2147483647 w 2736"/>
                      <a:gd name="T11" fmla="*/ 2147483647 h 697"/>
                      <a:gd name="T12" fmla="*/ 2147483647 w 2736"/>
                      <a:gd name="T13" fmla="*/ 2147483647 h 697"/>
                      <a:gd name="T14" fmla="*/ 2147483647 w 2736"/>
                      <a:gd name="T15" fmla="*/ 2147483647 h 697"/>
                      <a:gd name="T16" fmla="*/ 2147483647 w 2736"/>
                      <a:gd name="T17" fmla="*/ 2147483647 h 697"/>
                      <a:gd name="T18" fmla="*/ 2147483647 w 2736"/>
                      <a:gd name="T19" fmla="*/ 2147483647 h 697"/>
                      <a:gd name="T20" fmla="*/ 2147483647 w 2736"/>
                      <a:gd name="T21" fmla="*/ 2147483647 h 697"/>
                      <a:gd name="T22" fmla="*/ 2147483647 w 2736"/>
                      <a:gd name="T23" fmla="*/ 2147483647 h 697"/>
                      <a:gd name="T24" fmla="*/ 2147483647 w 2736"/>
                      <a:gd name="T25" fmla="*/ 2147483647 h 697"/>
                      <a:gd name="T26" fmla="*/ 2147483647 w 2736"/>
                      <a:gd name="T27" fmla="*/ 2147483647 h 697"/>
                      <a:gd name="T28" fmla="*/ 2147483647 w 2736"/>
                      <a:gd name="T29" fmla="*/ 2147483647 h 697"/>
                      <a:gd name="T30" fmla="*/ 2147483647 w 2736"/>
                      <a:gd name="T31" fmla="*/ 2147483647 h 697"/>
                      <a:gd name="T32" fmla="*/ 2147483647 w 2736"/>
                      <a:gd name="T33" fmla="*/ 2147483647 h 697"/>
                      <a:gd name="T34" fmla="*/ 2147483647 w 2736"/>
                      <a:gd name="T35" fmla="*/ 2147483647 h 697"/>
                      <a:gd name="T36" fmla="*/ 2147483647 w 2736"/>
                      <a:gd name="T37" fmla="*/ 2147483647 h 697"/>
                      <a:gd name="T38" fmla="*/ 2147483647 w 2736"/>
                      <a:gd name="T39" fmla="*/ 2147483647 h 697"/>
                      <a:gd name="T40" fmla="*/ 2147483647 w 2736"/>
                      <a:gd name="T41" fmla="*/ 2147483647 h 697"/>
                      <a:gd name="T42" fmla="*/ 2147483647 w 2736"/>
                      <a:gd name="T43" fmla="*/ 2147483647 h 697"/>
                      <a:gd name="T44" fmla="*/ 2147483647 w 2736"/>
                      <a:gd name="T45" fmla="*/ 2147483647 h 697"/>
                      <a:gd name="T46" fmla="*/ 2147483647 w 2736"/>
                      <a:gd name="T47" fmla="*/ 2147483647 h 697"/>
                      <a:gd name="T48" fmla="*/ 2147483647 w 2736"/>
                      <a:gd name="T49" fmla="*/ 0 h 6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6"/>
                      <a:gd name="T76" fmla="*/ 0 h 697"/>
                      <a:gd name="T77" fmla="*/ 2736 w 2736"/>
                      <a:gd name="T78" fmla="*/ 697 h 6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6" h="697">
                        <a:moveTo>
                          <a:pt x="0" y="632"/>
                        </a:moveTo>
                        <a:cubicBezTo>
                          <a:pt x="306" y="646"/>
                          <a:pt x="613" y="633"/>
                          <a:pt x="920" y="640"/>
                        </a:cubicBezTo>
                        <a:cubicBezTo>
                          <a:pt x="939" y="697"/>
                          <a:pt x="1002" y="663"/>
                          <a:pt x="1048" y="648"/>
                        </a:cubicBezTo>
                        <a:cubicBezTo>
                          <a:pt x="1103" y="666"/>
                          <a:pt x="1155" y="645"/>
                          <a:pt x="1208" y="632"/>
                        </a:cubicBezTo>
                        <a:cubicBezTo>
                          <a:pt x="1222" y="576"/>
                          <a:pt x="1233" y="591"/>
                          <a:pt x="1288" y="600"/>
                        </a:cubicBezTo>
                        <a:cubicBezTo>
                          <a:pt x="1325" y="597"/>
                          <a:pt x="1363" y="596"/>
                          <a:pt x="1400" y="592"/>
                        </a:cubicBezTo>
                        <a:cubicBezTo>
                          <a:pt x="1408" y="591"/>
                          <a:pt x="1418" y="578"/>
                          <a:pt x="1424" y="584"/>
                        </a:cubicBezTo>
                        <a:cubicBezTo>
                          <a:pt x="1436" y="596"/>
                          <a:pt x="1426" y="623"/>
                          <a:pt x="1440" y="632"/>
                        </a:cubicBezTo>
                        <a:cubicBezTo>
                          <a:pt x="1456" y="643"/>
                          <a:pt x="1488" y="664"/>
                          <a:pt x="1488" y="664"/>
                        </a:cubicBezTo>
                        <a:cubicBezTo>
                          <a:pt x="1533" y="661"/>
                          <a:pt x="1579" y="660"/>
                          <a:pt x="1624" y="656"/>
                        </a:cubicBezTo>
                        <a:cubicBezTo>
                          <a:pt x="1652" y="653"/>
                          <a:pt x="1704" y="632"/>
                          <a:pt x="1704" y="632"/>
                        </a:cubicBezTo>
                        <a:cubicBezTo>
                          <a:pt x="1822" y="656"/>
                          <a:pt x="1961" y="626"/>
                          <a:pt x="2080" y="616"/>
                        </a:cubicBezTo>
                        <a:cubicBezTo>
                          <a:pt x="2096" y="605"/>
                          <a:pt x="2112" y="595"/>
                          <a:pt x="2128" y="584"/>
                        </a:cubicBezTo>
                        <a:cubicBezTo>
                          <a:pt x="2136" y="579"/>
                          <a:pt x="2152" y="568"/>
                          <a:pt x="2152" y="568"/>
                        </a:cubicBezTo>
                        <a:cubicBezTo>
                          <a:pt x="2170" y="540"/>
                          <a:pt x="2188" y="522"/>
                          <a:pt x="2216" y="504"/>
                        </a:cubicBezTo>
                        <a:cubicBezTo>
                          <a:pt x="2245" y="460"/>
                          <a:pt x="2243" y="422"/>
                          <a:pt x="2288" y="392"/>
                        </a:cubicBezTo>
                        <a:cubicBezTo>
                          <a:pt x="2305" y="342"/>
                          <a:pt x="2321" y="295"/>
                          <a:pt x="2344" y="248"/>
                        </a:cubicBezTo>
                        <a:cubicBezTo>
                          <a:pt x="2357" y="223"/>
                          <a:pt x="2408" y="192"/>
                          <a:pt x="2408" y="192"/>
                        </a:cubicBezTo>
                        <a:cubicBezTo>
                          <a:pt x="2417" y="164"/>
                          <a:pt x="2413" y="165"/>
                          <a:pt x="2440" y="144"/>
                        </a:cubicBezTo>
                        <a:cubicBezTo>
                          <a:pt x="2455" y="132"/>
                          <a:pt x="2488" y="112"/>
                          <a:pt x="2488" y="112"/>
                        </a:cubicBezTo>
                        <a:cubicBezTo>
                          <a:pt x="2491" y="104"/>
                          <a:pt x="2490" y="94"/>
                          <a:pt x="2496" y="88"/>
                        </a:cubicBezTo>
                        <a:cubicBezTo>
                          <a:pt x="2502" y="82"/>
                          <a:pt x="2512" y="84"/>
                          <a:pt x="2520" y="80"/>
                        </a:cubicBezTo>
                        <a:cubicBezTo>
                          <a:pt x="2554" y="63"/>
                          <a:pt x="2569" y="56"/>
                          <a:pt x="2608" y="48"/>
                        </a:cubicBezTo>
                        <a:cubicBezTo>
                          <a:pt x="2638" y="28"/>
                          <a:pt x="2652" y="24"/>
                          <a:pt x="2688" y="24"/>
                        </a:cubicBezTo>
                        <a:lnTo>
                          <a:pt x="2736" y="0"/>
                        </a:ln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51" name="Freeform 117"/>
                  <p:cNvSpPr>
                    <a:spLocks/>
                  </p:cNvSpPr>
                  <p:nvPr/>
                </p:nvSpPr>
                <p:spPr bwMode="auto">
                  <a:xfrm>
                    <a:off x="5070457" y="2595555"/>
                    <a:ext cx="952500" cy="636587"/>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52" name="Freeform 118"/>
                  <p:cNvSpPr>
                    <a:spLocks/>
                  </p:cNvSpPr>
                  <p:nvPr/>
                </p:nvSpPr>
                <p:spPr bwMode="auto">
                  <a:xfrm>
                    <a:off x="5940425" y="2590792"/>
                    <a:ext cx="952500" cy="636588"/>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53" name="Freeform 119"/>
                  <p:cNvSpPr>
                    <a:spLocks/>
                  </p:cNvSpPr>
                  <p:nvPr/>
                </p:nvSpPr>
                <p:spPr bwMode="auto">
                  <a:xfrm>
                    <a:off x="7007223" y="3165469"/>
                    <a:ext cx="1230312" cy="1101725"/>
                  </a:xfrm>
                  <a:custGeom>
                    <a:avLst/>
                    <a:gdLst>
                      <a:gd name="T0" fmla="*/ 0 w 712"/>
                      <a:gd name="T1" fmla="*/ 0 h 665"/>
                      <a:gd name="T2" fmla="*/ 2147483647 w 712"/>
                      <a:gd name="T3" fmla="*/ 2147483647 h 665"/>
                      <a:gd name="T4" fmla="*/ 2147483647 w 712"/>
                      <a:gd name="T5" fmla="*/ 2147483647 h 665"/>
                      <a:gd name="T6" fmla="*/ 2147483647 w 712"/>
                      <a:gd name="T7" fmla="*/ 2147483647 h 665"/>
                      <a:gd name="T8" fmla="*/ 2147483647 w 712"/>
                      <a:gd name="T9" fmla="*/ 2147483647 h 665"/>
                      <a:gd name="T10" fmla="*/ 2147483647 w 712"/>
                      <a:gd name="T11" fmla="*/ 2147483647 h 665"/>
                      <a:gd name="T12" fmla="*/ 2147483647 w 712"/>
                      <a:gd name="T13" fmla="*/ 2147483647 h 665"/>
                      <a:gd name="T14" fmla="*/ 2147483647 w 712"/>
                      <a:gd name="T15" fmla="*/ 2147483647 h 665"/>
                      <a:gd name="T16" fmla="*/ 2147483647 w 712"/>
                      <a:gd name="T17" fmla="*/ 2147483647 h 665"/>
                      <a:gd name="T18" fmla="*/ 2147483647 w 712"/>
                      <a:gd name="T19" fmla="*/ 2147483647 h 665"/>
                      <a:gd name="T20" fmla="*/ 2147483647 w 712"/>
                      <a:gd name="T21" fmla="*/ 2147483647 h 665"/>
                      <a:gd name="T22" fmla="*/ 2147483647 w 712"/>
                      <a:gd name="T23" fmla="*/ 2147483647 h 665"/>
                      <a:gd name="T24" fmla="*/ 2147483647 w 712"/>
                      <a:gd name="T25" fmla="*/ 2147483647 h 665"/>
                      <a:gd name="T26" fmla="*/ 2147483647 w 712"/>
                      <a:gd name="T27" fmla="*/ 2147483647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2"/>
                      <a:gd name="T43" fmla="*/ 0 h 665"/>
                      <a:gd name="T44" fmla="*/ 712 w 712"/>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2" h="665">
                        <a:moveTo>
                          <a:pt x="0" y="0"/>
                        </a:moveTo>
                        <a:cubicBezTo>
                          <a:pt x="110" y="12"/>
                          <a:pt x="44" y="3"/>
                          <a:pt x="112" y="48"/>
                        </a:cubicBezTo>
                        <a:cubicBezTo>
                          <a:pt x="128" y="72"/>
                          <a:pt x="144" y="96"/>
                          <a:pt x="160" y="120"/>
                        </a:cubicBezTo>
                        <a:cubicBezTo>
                          <a:pt x="165" y="128"/>
                          <a:pt x="171" y="136"/>
                          <a:pt x="176" y="144"/>
                        </a:cubicBezTo>
                        <a:cubicBezTo>
                          <a:pt x="181" y="152"/>
                          <a:pt x="192" y="168"/>
                          <a:pt x="192" y="168"/>
                        </a:cubicBezTo>
                        <a:cubicBezTo>
                          <a:pt x="200" y="214"/>
                          <a:pt x="200" y="256"/>
                          <a:pt x="248" y="272"/>
                        </a:cubicBezTo>
                        <a:cubicBezTo>
                          <a:pt x="294" y="341"/>
                          <a:pt x="233" y="260"/>
                          <a:pt x="288" y="304"/>
                        </a:cubicBezTo>
                        <a:cubicBezTo>
                          <a:pt x="315" y="326"/>
                          <a:pt x="295" y="327"/>
                          <a:pt x="312" y="352"/>
                        </a:cubicBezTo>
                        <a:cubicBezTo>
                          <a:pt x="318" y="361"/>
                          <a:pt x="328" y="368"/>
                          <a:pt x="336" y="376"/>
                        </a:cubicBezTo>
                        <a:cubicBezTo>
                          <a:pt x="347" y="410"/>
                          <a:pt x="358" y="417"/>
                          <a:pt x="384" y="440"/>
                        </a:cubicBezTo>
                        <a:cubicBezTo>
                          <a:pt x="401" y="455"/>
                          <a:pt x="432" y="488"/>
                          <a:pt x="432" y="488"/>
                        </a:cubicBezTo>
                        <a:cubicBezTo>
                          <a:pt x="443" y="520"/>
                          <a:pt x="452" y="533"/>
                          <a:pt x="480" y="552"/>
                        </a:cubicBezTo>
                        <a:cubicBezTo>
                          <a:pt x="508" y="594"/>
                          <a:pt x="555" y="593"/>
                          <a:pt x="600" y="608"/>
                        </a:cubicBezTo>
                        <a:cubicBezTo>
                          <a:pt x="619" y="665"/>
                          <a:pt x="600" y="632"/>
                          <a:pt x="712" y="632"/>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26654" name="Line 123"/>
                  <p:cNvSpPr>
                    <a:spLocks noChangeShapeType="1"/>
                  </p:cNvSpPr>
                  <p:nvPr/>
                </p:nvSpPr>
                <p:spPr bwMode="auto">
                  <a:xfrm flipV="1">
                    <a:off x="6523052" y="3124186"/>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5" name="Text Box 124"/>
                  <p:cNvSpPr txBox="1">
                    <a:spLocks noChangeArrowheads="1"/>
                  </p:cNvSpPr>
                  <p:nvPr/>
                </p:nvSpPr>
                <p:spPr bwMode="auto">
                  <a:xfrm>
                    <a:off x="5630765" y="3309928"/>
                    <a:ext cx="1093569"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LH surge </a:t>
                    </a:r>
                  </a:p>
                  <a:p>
                    <a:pPr algn="ctr"/>
                    <a:r>
                      <a:rPr lang="en-GB" sz="1400">
                        <a:solidFill>
                          <a:srgbClr val="000000"/>
                        </a:solidFill>
                        <a:latin typeface="Comic Sans MS" pitchFamily="66" charset="0"/>
                      </a:rPr>
                      <a:t>&amp; ovulation</a:t>
                    </a:r>
                  </a:p>
                </p:txBody>
              </p:sp>
              <p:sp>
                <p:nvSpPr>
                  <p:cNvPr id="26656" name="Text Box 125"/>
                  <p:cNvSpPr txBox="1">
                    <a:spLocks noChangeArrowheads="1"/>
                  </p:cNvSpPr>
                  <p:nvPr/>
                </p:nvSpPr>
                <p:spPr bwMode="auto">
                  <a:xfrm>
                    <a:off x="4467204" y="2481244"/>
                    <a:ext cx="1297150"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4 day </a:t>
                    </a:r>
                  </a:p>
                  <a:p>
                    <a:pPr algn="ctr"/>
                    <a:r>
                      <a:rPr lang="en-GB" sz="1400">
                        <a:solidFill>
                          <a:srgbClr val="000000"/>
                        </a:solidFill>
                        <a:latin typeface="Comic Sans MS" pitchFamily="66" charset="0"/>
                      </a:rPr>
                      <a:t>estrous cycle</a:t>
                    </a:r>
                  </a:p>
                </p:txBody>
              </p:sp>
            </p:grpSp>
            <p:sp>
              <p:nvSpPr>
                <p:cNvPr id="26647" name="Freeform 130"/>
                <p:cNvSpPr>
                  <a:spLocks/>
                </p:cNvSpPr>
                <p:nvPr/>
              </p:nvSpPr>
              <p:spPr bwMode="auto">
                <a:xfrm>
                  <a:off x="6781800" y="3098783"/>
                  <a:ext cx="228600" cy="68262"/>
                </a:xfrm>
                <a:custGeom>
                  <a:avLst/>
                  <a:gdLst>
                    <a:gd name="T0" fmla="*/ 2147483647 w 144"/>
                    <a:gd name="T1" fmla="*/ 2147483647 h 43"/>
                    <a:gd name="T2" fmla="*/ 0 w 144"/>
                    <a:gd name="T3" fmla="*/ 2147483647 h 43"/>
                    <a:gd name="T4" fmla="*/ 2147483647 w 144"/>
                    <a:gd name="T5" fmla="*/ 0 h 43"/>
                    <a:gd name="T6" fmla="*/ 0 60000 65536"/>
                    <a:gd name="T7" fmla="*/ 0 60000 65536"/>
                    <a:gd name="T8" fmla="*/ 0 60000 65536"/>
                    <a:gd name="T9" fmla="*/ 0 w 144"/>
                    <a:gd name="T10" fmla="*/ 0 h 43"/>
                    <a:gd name="T11" fmla="*/ 144 w 144"/>
                    <a:gd name="T12" fmla="*/ 43 h 43"/>
                  </a:gdLst>
                  <a:ahLst/>
                  <a:cxnLst>
                    <a:cxn ang="T6">
                      <a:pos x="T0" y="T1"/>
                    </a:cxn>
                    <a:cxn ang="T7">
                      <a:pos x="T2" y="T3"/>
                    </a:cxn>
                    <a:cxn ang="T8">
                      <a:pos x="T4" y="T5"/>
                    </a:cxn>
                  </a:cxnLst>
                  <a:rect l="T9" t="T10" r="T11" b="T12"/>
                  <a:pathLst>
                    <a:path w="144" h="43">
                      <a:moveTo>
                        <a:pt x="144" y="43"/>
                      </a:moveTo>
                      <a:cubicBezTo>
                        <a:pt x="81" y="1"/>
                        <a:pt x="84" y="3"/>
                        <a:pt x="0" y="3"/>
                      </a:cubicBezTo>
                      <a:lnTo>
                        <a:pt x="60" y="0"/>
                      </a:lnTo>
                    </a:path>
                  </a:pathLst>
                </a:custGeom>
                <a:noFill/>
                <a:ln w="28575">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sp>
            <p:nvSpPr>
              <p:cNvPr id="26640" name="Line 131"/>
              <p:cNvSpPr>
                <a:spLocks noChangeShapeType="1"/>
              </p:cNvSpPr>
              <p:nvPr/>
            </p:nvSpPr>
            <p:spPr bwMode="auto">
              <a:xfrm>
                <a:off x="3708400" y="5129204"/>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1" name="Line 132"/>
              <p:cNvSpPr>
                <a:spLocks noChangeShapeType="1"/>
              </p:cNvSpPr>
              <p:nvPr/>
            </p:nvSpPr>
            <p:spPr bwMode="auto">
              <a:xfrm flipH="1">
                <a:off x="2268538" y="5170485"/>
                <a:ext cx="3587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6642" name="Group 61"/>
              <p:cNvGrpSpPr>
                <a:grpSpLocks/>
              </p:cNvGrpSpPr>
              <p:nvPr/>
            </p:nvGrpSpPr>
            <p:grpSpPr bwMode="auto">
              <a:xfrm>
                <a:off x="590497" y="5038724"/>
                <a:ext cx="1678041" cy="307777"/>
                <a:chOff x="590497" y="5076812"/>
                <a:chExt cx="1678041" cy="307777"/>
              </a:xfrm>
            </p:grpSpPr>
            <p:sp>
              <p:nvSpPr>
                <p:cNvPr id="26643" name="Text Box 133"/>
                <p:cNvSpPr txBox="1">
                  <a:spLocks noChangeArrowheads="1"/>
                </p:cNvSpPr>
                <p:nvPr/>
              </p:nvSpPr>
              <p:spPr bwMode="auto">
                <a:xfrm>
                  <a:off x="979488" y="5076812"/>
                  <a:ext cx="80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21 days</a:t>
                  </a:r>
                </a:p>
              </p:txBody>
            </p:sp>
            <p:sp>
              <p:nvSpPr>
                <p:cNvPr id="26644" name="Line 134"/>
                <p:cNvSpPr>
                  <a:spLocks noChangeShapeType="1"/>
                </p:cNvSpPr>
                <p:nvPr/>
              </p:nvSpPr>
              <p:spPr bwMode="auto">
                <a:xfrm>
                  <a:off x="1763713" y="5208573"/>
                  <a:ext cx="5048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5" name="Line 135"/>
                <p:cNvSpPr>
                  <a:spLocks noChangeShapeType="1"/>
                </p:cNvSpPr>
                <p:nvPr/>
              </p:nvSpPr>
              <p:spPr bwMode="auto">
                <a:xfrm flipH="1">
                  <a:off x="590497" y="5208573"/>
                  <a:ext cx="431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sp>
          <p:nvSpPr>
            <p:cNvPr id="26635" name="Text Box 27"/>
            <p:cNvSpPr txBox="1">
              <a:spLocks noChangeArrowheads="1"/>
            </p:cNvSpPr>
            <p:nvPr/>
          </p:nvSpPr>
          <p:spPr bwMode="auto">
            <a:xfrm>
              <a:off x="714348" y="2571744"/>
              <a:ext cx="66877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rPr>
                <a:t>Rats</a:t>
              </a:r>
            </a:p>
          </p:txBody>
        </p:sp>
      </p:grpSp>
      <p:sp>
        <p:nvSpPr>
          <p:cNvPr id="85" name="TextBox 84"/>
          <p:cNvSpPr txBox="1"/>
          <p:nvPr/>
        </p:nvSpPr>
        <p:spPr>
          <a:xfrm>
            <a:off x="1928794" y="428604"/>
            <a:ext cx="1071570" cy="1323439"/>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solidFill>
              <a:srgbClr val="000000"/>
            </a:solidFill>
          </a:ln>
        </p:spPr>
        <p:txBody>
          <a:bodyPr>
            <a:spAutoFit/>
          </a:bodyPr>
          <a:lstStyle/>
          <a:p>
            <a:pPr>
              <a:defRPr/>
            </a:pPr>
            <a:r>
              <a:rPr lang="en-GB" sz="1600" dirty="0">
                <a:solidFill>
                  <a:srgbClr val="000000"/>
                </a:solidFill>
                <a:latin typeface="Comic Sans MS" pitchFamily="66" charset="0"/>
              </a:rPr>
              <a:t>Critical </a:t>
            </a:r>
          </a:p>
          <a:p>
            <a:pPr>
              <a:defRPr/>
            </a:pPr>
            <a:r>
              <a:rPr lang="en-GB" sz="1600" dirty="0">
                <a:solidFill>
                  <a:srgbClr val="000000"/>
                </a:solidFill>
                <a:latin typeface="Comic Sans MS" pitchFamily="66" charset="0"/>
              </a:rPr>
              <a:t>Window for sex differ-</a:t>
            </a:r>
            <a:r>
              <a:rPr lang="en-GB" sz="1600" dirty="0" err="1">
                <a:solidFill>
                  <a:srgbClr val="000000"/>
                </a:solidFill>
                <a:latin typeface="Comic Sans MS" pitchFamily="66" charset="0"/>
              </a:rPr>
              <a:t>entiation</a:t>
            </a:r>
            <a:endParaRPr lang="en-GB" sz="1600" dirty="0">
              <a:solidFill>
                <a:srgbClr val="000000"/>
              </a:solidFill>
              <a:latin typeface="Comic Sans MS" pitchFamily="66" charset="0"/>
            </a:endParaRPr>
          </a:p>
        </p:txBody>
      </p:sp>
      <p:sp>
        <p:nvSpPr>
          <p:cNvPr id="86" name="TextBox 85"/>
          <p:cNvSpPr txBox="1"/>
          <p:nvPr/>
        </p:nvSpPr>
        <p:spPr>
          <a:xfrm>
            <a:off x="1071563" y="3929063"/>
            <a:ext cx="1071562" cy="1570037"/>
          </a:xfrm>
          <a:prstGeom prst="rect">
            <a:avLst/>
          </a:prstGeom>
          <a:solidFill>
            <a:schemeClr val="bg1">
              <a:lumMod val="95000"/>
            </a:schemeClr>
          </a:solidFill>
          <a:ln>
            <a:solidFill>
              <a:srgbClr val="000000"/>
            </a:solidFill>
          </a:ln>
        </p:spPr>
        <p:txBody>
          <a:bodyPr>
            <a:spAutoFit/>
          </a:bodyPr>
          <a:lstStyle/>
          <a:p>
            <a:pPr algn="ctr">
              <a:defRPr/>
            </a:pPr>
            <a:r>
              <a:rPr lang="en-GB" sz="1600" dirty="0">
                <a:solidFill>
                  <a:srgbClr val="000000"/>
                </a:solidFill>
                <a:latin typeface="Comic Sans MS" pitchFamily="66" charset="0"/>
              </a:rPr>
              <a:t>Critical </a:t>
            </a:r>
          </a:p>
          <a:p>
            <a:pPr algn="ctr">
              <a:defRPr/>
            </a:pPr>
            <a:r>
              <a:rPr lang="en-GB" sz="1600" dirty="0">
                <a:solidFill>
                  <a:srgbClr val="000000"/>
                </a:solidFill>
                <a:latin typeface="Comic Sans MS" pitchFamily="66" charset="0"/>
              </a:rPr>
              <a:t>Window for sex differ-</a:t>
            </a:r>
            <a:r>
              <a:rPr lang="en-GB" sz="1600" dirty="0" err="1">
                <a:solidFill>
                  <a:srgbClr val="000000"/>
                </a:solidFill>
                <a:latin typeface="Comic Sans MS" pitchFamily="66" charset="0"/>
              </a:rPr>
              <a:t>entiation</a:t>
            </a:r>
            <a:endParaRPr lang="en-GB" sz="1600" dirty="0">
              <a:solidFill>
                <a:srgbClr val="000000"/>
              </a:solidFill>
              <a:latin typeface="Comic Sans MS" pitchFamily="66" charset="0"/>
            </a:endParaRPr>
          </a:p>
          <a:p>
            <a:pPr algn="ctr">
              <a:defRPr/>
            </a:pPr>
            <a:r>
              <a:rPr lang="en-GB" sz="1600" dirty="0">
                <a:solidFill>
                  <a:srgbClr val="000000"/>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z="2800" smtClean="0"/>
              <a:t>sources of sex hormones and their actions in the brain</a:t>
            </a:r>
            <a:br>
              <a:rPr lang="en-GB" sz="2800" smtClean="0"/>
            </a:br>
            <a:endParaRPr lang="en-GB" sz="2800" smtClean="0"/>
          </a:p>
        </p:txBody>
      </p:sp>
      <p:sp>
        <p:nvSpPr>
          <p:cNvPr id="27651" name="Text Box 6"/>
          <p:cNvSpPr txBox="1">
            <a:spLocks noChangeArrowheads="1"/>
          </p:cNvSpPr>
          <p:nvPr/>
        </p:nvSpPr>
        <p:spPr bwMode="auto">
          <a:xfrm>
            <a:off x="611188" y="1052513"/>
            <a:ext cx="3763962" cy="1562100"/>
          </a:xfrm>
          <a:prstGeom prst="rect">
            <a:avLst/>
          </a:prstGeom>
          <a:solidFill>
            <a:srgbClr val="FFFF99"/>
          </a:solidFill>
          <a:ln w="9525">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rPr>
              <a:t>Steroidogensis in the developing testes is activated earlier in development than ovarian steroidogenesis</a:t>
            </a:r>
          </a:p>
        </p:txBody>
      </p:sp>
      <p:sp>
        <p:nvSpPr>
          <p:cNvPr id="252935" name="Text Box 7"/>
          <p:cNvSpPr txBox="1">
            <a:spLocks noChangeArrowheads="1"/>
          </p:cNvSpPr>
          <p:nvPr/>
        </p:nvSpPr>
        <p:spPr bwMode="auto">
          <a:xfrm>
            <a:off x="684213" y="2997200"/>
            <a:ext cx="3763962" cy="3387725"/>
          </a:xfrm>
          <a:prstGeom prst="rect">
            <a:avLst/>
          </a:prstGeom>
          <a:solidFill>
            <a:srgbClr val="FFFF99"/>
          </a:solidFill>
          <a:ln w="9525">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rPr>
              <a:t>In the developing brain, sex hormones influence</a:t>
            </a:r>
          </a:p>
          <a:p>
            <a:pPr>
              <a:buFontTx/>
              <a:buChar char="•"/>
            </a:pPr>
            <a:r>
              <a:rPr lang="en-GB">
                <a:solidFill>
                  <a:srgbClr val="000000"/>
                </a:solidFill>
              </a:rPr>
              <a:t>Neurogenesis</a:t>
            </a:r>
          </a:p>
          <a:p>
            <a:pPr>
              <a:buFontTx/>
              <a:buChar char="•"/>
            </a:pPr>
            <a:r>
              <a:rPr lang="en-GB">
                <a:solidFill>
                  <a:srgbClr val="000000"/>
                </a:solidFill>
              </a:rPr>
              <a:t>Migration</a:t>
            </a:r>
          </a:p>
          <a:p>
            <a:pPr>
              <a:buFontTx/>
              <a:buChar char="•"/>
            </a:pPr>
            <a:r>
              <a:rPr lang="en-GB">
                <a:solidFill>
                  <a:srgbClr val="000000"/>
                </a:solidFill>
              </a:rPr>
              <a:t>Neurite extension</a:t>
            </a:r>
          </a:p>
          <a:p>
            <a:pPr>
              <a:buFontTx/>
              <a:buChar char="•"/>
            </a:pPr>
            <a:r>
              <a:rPr lang="en-GB">
                <a:solidFill>
                  <a:srgbClr val="000000"/>
                </a:solidFill>
              </a:rPr>
              <a:t>Synaptogenesis</a:t>
            </a:r>
          </a:p>
          <a:p>
            <a:pPr>
              <a:buFontTx/>
              <a:buChar char="•"/>
            </a:pPr>
            <a:r>
              <a:rPr lang="en-GB">
                <a:solidFill>
                  <a:srgbClr val="000000"/>
                </a:solidFill>
              </a:rPr>
              <a:t>Growth factor production</a:t>
            </a:r>
          </a:p>
          <a:p>
            <a:pPr>
              <a:buFontTx/>
              <a:buChar char="•"/>
            </a:pPr>
            <a:r>
              <a:rPr lang="en-GB">
                <a:solidFill>
                  <a:srgbClr val="000000"/>
                </a:solidFill>
              </a:rPr>
              <a:t>Apoptosis</a:t>
            </a:r>
          </a:p>
          <a:p>
            <a:endParaRPr lang="en-GB">
              <a:solidFill>
                <a:srgbClr val="000000"/>
              </a:solidFill>
            </a:endParaRPr>
          </a:p>
        </p:txBody>
      </p:sp>
      <p:sp>
        <p:nvSpPr>
          <p:cNvPr id="252936" name="Text Box 8"/>
          <p:cNvSpPr txBox="1">
            <a:spLocks noChangeArrowheads="1"/>
          </p:cNvSpPr>
          <p:nvPr/>
        </p:nvSpPr>
        <p:spPr bwMode="auto">
          <a:xfrm>
            <a:off x="4911725" y="1700213"/>
            <a:ext cx="3763963" cy="1562100"/>
          </a:xfrm>
          <a:prstGeom prst="rect">
            <a:avLst/>
          </a:prstGeom>
          <a:solidFill>
            <a:srgbClr val="FFFF99"/>
          </a:solidFill>
          <a:ln w="9525">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rPr>
              <a:t>The brain develops in a different hormonal environment in males &amp; females</a:t>
            </a:r>
          </a:p>
        </p:txBody>
      </p:sp>
      <p:sp>
        <p:nvSpPr>
          <p:cNvPr id="252937" name="Text Box 9"/>
          <p:cNvSpPr txBox="1">
            <a:spLocks noChangeArrowheads="1"/>
          </p:cNvSpPr>
          <p:nvPr/>
        </p:nvSpPr>
        <p:spPr bwMode="auto">
          <a:xfrm>
            <a:off x="5148263" y="3716338"/>
            <a:ext cx="3763962" cy="2293937"/>
          </a:xfrm>
          <a:prstGeom prst="rect">
            <a:avLst/>
          </a:prstGeom>
          <a:solidFill>
            <a:srgbClr val="FFFF99"/>
          </a:solidFill>
          <a:ln w="9525">
            <a:solidFill>
              <a:schemeClr val="tx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rPr>
              <a:t>This establishes irreversible sex dimorphisms in specific neural circuits = </a:t>
            </a:r>
            <a:r>
              <a:rPr lang="en-GB" sz="3200" b="1">
                <a:solidFill>
                  <a:srgbClr val="000000"/>
                </a:solidFill>
              </a:rPr>
              <a:t>sexual differentiation of the brain</a:t>
            </a:r>
          </a:p>
        </p:txBody>
      </p:sp>
      <p:cxnSp>
        <p:nvCxnSpPr>
          <p:cNvPr id="252940" name="AutoShape 12"/>
          <p:cNvCxnSpPr>
            <a:cxnSpLocks noChangeShapeType="1"/>
          </p:cNvCxnSpPr>
          <p:nvPr/>
        </p:nvCxnSpPr>
        <p:spPr bwMode="auto">
          <a:xfrm>
            <a:off x="4375150" y="1484313"/>
            <a:ext cx="536575" cy="647700"/>
          </a:xfrm>
          <a:prstGeom prst="bentConnector3">
            <a:avLst>
              <a:gd name="adj1" fmla="val 49704"/>
            </a:avLst>
          </a:prstGeom>
          <a:noFill/>
          <a:ln w="57150">
            <a:solidFill>
              <a:schemeClr val="tx2"/>
            </a:solidFill>
            <a:miter lim="800000"/>
            <a:headEnd/>
            <a:tailEnd/>
          </a:ln>
          <a:extLst>
            <a:ext uri="{909E8E84-426E-40DD-AFC4-6F175D3DCCD1}">
              <a14:hiddenFill xmlns:a14="http://schemas.microsoft.com/office/drawing/2010/main">
                <a:noFill/>
              </a14:hiddenFill>
            </a:ext>
          </a:extLst>
        </p:spPr>
      </p:cxnSp>
      <p:cxnSp>
        <p:nvCxnSpPr>
          <p:cNvPr id="252941" name="AutoShape 13"/>
          <p:cNvCxnSpPr>
            <a:cxnSpLocks noChangeShapeType="1"/>
            <a:endCxn id="252935" idx="0"/>
          </p:cNvCxnSpPr>
          <p:nvPr/>
        </p:nvCxnSpPr>
        <p:spPr bwMode="auto">
          <a:xfrm>
            <a:off x="2411413" y="2636838"/>
            <a:ext cx="155575" cy="360362"/>
          </a:xfrm>
          <a:prstGeom prst="straightConnector1">
            <a:avLst/>
          </a:prstGeom>
          <a:noFill/>
          <a:ln w="38100">
            <a:solidFill>
              <a:schemeClr val="tx2"/>
            </a:solidFill>
            <a:round/>
            <a:headEnd/>
            <a:tailEnd/>
          </a:ln>
          <a:extLst>
            <a:ext uri="{909E8E84-426E-40DD-AFC4-6F175D3DCCD1}">
              <a14:hiddenFill xmlns:a14="http://schemas.microsoft.com/office/drawing/2010/main">
                <a:noFill/>
              </a14:hiddenFill>
            </a:ext>
          </a:extLst>
        </p:spPr>
      </p:cxnSp>
      <p:cxnSp>
        <p:nvCxnSpPr>
          <p:cNvPr id="27657" name="AutoShape 14"/>
          <p:cNvCxnSpPr>
            <a:cxnSpLocks noChangeShapeType="1"/>
            <a:stCxn id="252935" idx="3"/>
            <a:endCxn id="252937" idx="1"/>
          </p:cNvCxnSpPr>
          <p:nvPr/>
        </p:nvCxnSpPr>
        <p:spPr bwMode="auto">
          <a:xfrm>
            <a:off x="4448175" y="4691063"/>
            <a:ext cx="700088" cy="173037"/>
          </a:xfrm>
          <a:prstGeom prst="bentConnector3">
            <a:avLst>
              <a:gd name="adj1" fmla="val 49889"/>
            </a:avLst>
          </a:prstGeom>
          <a:noFill/>
          <a:ln w="38100">
            <a:solidFill>
              <a:schemeClr val="tx2"/>
            </a:solidFill>
            <a:miter lim="800000"/>
            <a:headEnd/>
            <a:tailEnd/>
          </a:ln>
          <a:extLst>
            <a:ext uri="{909E8E84-426E-40DD-AFC4-6F175D3DCCD1}">
              <a14:hiddenFill xmlns:a14="http://schemas.microsoft.com/office/drawing/2010/main">
                <a:noFill/>
              </a14:hiddenFill>
            </a:ext>
          </a:extLst>
        </p:spPr>
      </p:cxnSp>
      <p:sp>
        <p:nvSpPr>
          <p:cNvPr id="252943" name="Line 15"/>
          <p:cNvSpPr>
            <a:spLocks noChangeShapeType="1"/>
          </p:cNvSpPr>
          <p:nvPr/>
        </p:nvSpPr>
        <p:spPr bwMode="auto">
          <a:xfrm>
            <a:off x="6084888" y="3213100"/>
            <a:ext cx="0" cy="431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2940"/>
                                        </p:tgtEl>
                                        <p:attrNameLst>
                                          <p:attrName>style.visibility</p:attrName>
                                        </p:attrNameLst>
                                      </p:cBhvr>
                                      <p:to>
                                        <p:strVal val="visible"/>
                                      </p:to>
                                    </p:set>
                                    <p:animEffect transition="in" filter="blinds(horizontal)">
                                      <p:cBhvr>
                                        <p:cTn id="7" dur="500"/>
                                        <p:tgtEl>
                                          <p:spTgt spid="2529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2936"/>
                                        </p:tgtEl>
                                        <p:attrNameLst>
                                          <p:attrName>style.visibility</p:attrName>
                                        </p:attrNameLst>
                                      </p:cBhvr>
                                      <p:to>
                                        <p:strVal val="visible"/>
                                      </p:to>
                                    </p:set>
                                    <p:animEffect transition="in" filter="blinds(horizontal)">
                                      <p:cBhvr>
                                        <p:cTn id="10" dur="500"/>
                                        <p:tgtEl>
                                          <p:spTgt spid="2529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52941"/>
                                        </p:tgtEl>
                                        <p:attrNameLst>
                                          <p:attrName>style.visibility</p:attrName>
                                        </p:attrNameLst>
                                      </p:cBhvr>
                                      <p:to>
                                        <p:strVal val="visible"/>
                                      </p:to>
                                    </p:set>
                                    <p:animEffect transition="in" filter="blinds(horizontal)">
                                      <p:cBhvr>
                                        <p:cTn id="15" dur="500"/>
                                        <p:tgtEl>
                                          <p:spTgt spid="25294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2935"/>
                                        </p:tgtEl>
                                        <p:attrNameLst>
                                          <p:attrName>style.visibility</p:attrName>
                                        </p:attrNameLst>
                                      </p:cBhvr>
                                      <p:to>
                                        <p:strVal val="visible"/>
                                      </p:to>
                                    </p:set>
                                    <p:animEffect transition="in" filter="blinds(horizontal)">
                                      <p:cBhvr>
                                        <p:cTn id="18" dur="500"/>
                                        <p:tgtEl>
                                          <p:spTgt spid="2529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2943"/>
                                        </p:tgtEl>
                                        <p:attrNameLst>
                                          <p:attrName>style.visibility</p:attrName>
                                        </p:attrNameLst>
                                      </p:cBhvr>
                                      <p:to>
                                        <p:strVal val="visible"/>
                                      </p:to>
                                    </p:set>
                                    <p:animEffect transition="in" filter="blinds(horizontal)">
                                      <p:cBhvr>
                                        <p:cTn id="23" dur="500"/>
                                        <p:tgtEl>
                                          <p:spTgt spid="25294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52937"/>
                                        </p:tgtEl>
                                        <p:attrNameLst>
                                          <p:attrName>style.visibility</p:attrName>
                                        </p:attrNameLst>
                                      </p:cBhvr>
                                      <p:to>
                                        <p:strVal val="visible"/>
                                      </p:to>
                                    </p:set>
                                    <p:animEffect transition="in" filter="blinds(horizontal)">
                                      <p:cBhvr>
                                        <p:cTn id="26" dur="500"/>
                                        <p:tgtEl>
                                          <p:spTgt spid="252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5" grpId="0" animBg="1"/>
      <p:bldP spid="252936" grpId="0" animBg="1"/>
      <p:bldP spid="252937" grpId="0" animBg="1"/>
      <p:bldP spid="2529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z="2800" smtClean="0"/>
              <a:t>Overview</a:t>
            </a:r>
          </a:p>
        </p:txBody>
      </p:sp>
      <p:sp>
        <p:nvSpPr>
          <p:cNvPr id="265219" name="Rectangle 3"/>
          <p:cNvSpPr>
            <a:spLocks noGrp="1" noChangeArrowheads="1"/>
          </p:cNvSpPr>
          <p:nvPr>
            <p:ph type="body" idx="1"/>
          </p:nvPr>
        </p:nvSpPr>
        <p:spPr>
          <a:xfrm>
            <a:off x="685800" y="1071563"/>
            <a:ext cx="8153400" cy="5786437"/>
          </a:xfrm>
        </p:spPr>
        <p:txBody>
          <a:bodyPr/>
          <a:lstStyle/>
          <a:p>
            <a:pPr>
              <a:defRPr/>
            </a:pPr>
            <a:r>
              <a:rPr lang="en-GB" sz="2400" dirty="0" smtClean="0">
                <a:solidFill>
                  <a:schemeClr val="bg1">
                    <a:lumMod val="75000"/>
                  </a:schemeClr>
                </a:solidFill>
                <a:latin typeface="+mj-lt"/>
                <a:cs typeface="Arial" pitchFamily="34" charset="0"/>
              </a:rPr>
              <a:t>Quick review of the </a:t>
            </a:r>
            <a:r>
              <a:rPr lang="en-GB" sz="2400" dirty="0" err="1" smtClean="0">
                <a:solidFill>
                  <a:schemeClr val="bg1">
                    <a:lumMod val="75000"/>
                  </a:schemeClr>
                </a:solidFill>
                <a:latin typeface="+mj-lt"/>
                <a:cs typeface="Arial" pitchFamily="34" charset="0"/>
              </a:rPr>
              <a:t>neuroendocrine</a:t>
            </a:r>
            <a:r>
              <a:rPr lang="en-GB" sz="2400" dirty="0" smtClean="0">
                <a:solidFill>
                  <a:schemeClr val="bg1">
                    <a:lumMod val="75000"/>
                  </a:schemeClr>
                </a:solidFill>
                <a:latin typeface="+mj-lt"/>
                <a:cs typeface="Arial" pitchFamily="34" charset="0"/>
              </a:rPr>
              <a:t> system</a:t>
            </a:r>
          </a:p>
          <a:p>
            <a:pPr>
              <a:lnSpc>
                <a:spcPct val="90000"/>
              </a:lnSpc>
              <a:defRPr/>
            </a:pPr>
            <a:r>
              <a:rPr lang="en-GB" sz="2400" dirty="0" smtClean="0">
                <a:solidFill>
                  <a:schemeClr val="bg1">
                    <a:lumMod val="75000"/>
                  </a:schemeClr>
                </a:solidFill>
                <a:latin typeface="+mj-lt"/>
              </a:rPr>
              <a:t>Hormonal control of sexual differentiation of the brain:</a:t>
            </a:r>
          </a:p>
          <a:p>
            <a:pPr lvl="1">
              <a:lnSpc>
                <a:spcPct val="90000"/>
              </a:lnSpc>
              <a:defRPr/>
            </a:pPr>
            <a:r>
              <a:rPr lang="en-GB" sz="2000" dirty="0" smtClean="0">
                <a:solidFill>
                  <a:schemeClr val="bg1">
                    <a:lumMod val="75000"/>
                  </a:schemeClr>
                </a:solidFill>
                <a:latin typeface="+mj-lt"/>
              </a:rPr>
              <a:t>- genes versus hormones</a:t>
            </a:r>
          </a:p>
          <a:p>
            <a:pPr lvl="1">
              <a:lnSpc>
                <a:spcPct val="90000"/>
              </a:lnSpc>
              <a:defRPr/>
            </a:pPr>
            <a:r>
              <a:rPr lang="en-GB" sz="2000" dirty="0" smtClean="0">
                <a:solidFill>
                  <a:schemeClr val="bg1">
                    <a:lumMod val="75000"/>
                  </a:schemeClr>
                </a:solidFill>
                <a:latin typeface="+mj-lt"/>
              </a:rPr>
              <a:t>- critical periods</a:t>
            </a:r>
          </a:p>
          <a:p>
            <a:pPr lvl="1">
              <a:lnSpc>
                <a:spcPct val="90000"/>
              </a:lnSpc>
              <a:defRPr/>
            </a:pPr>
            <a:r>
              <a:rPr lang="en-GB" sz="2000" dirty="0" smtClean="0">
                <a:solidFill>
                  <a:schemeClr val="bg1">
                    <a:lumMod val="75000"/>
                  </a:schemeClr>
                </a:solidFill>
                <a:latin typeface="+mj-lt"/>
              </a:rPr>
              <a:t>- organizational </a:t>
            </a:r>
            <a:r>
              <a:rPr lang="en-GB" sz="2000" i="1" dirty="0" err="1" smtClean="0">
                <a:solidFill>
                  <a:schemeClr val="bg1">
                    <a:lumMod val="75000"/>
                  </a:schemeClr>
                </a:solidFill>
                <a:latin typeface="+mj-lt"/>
              </a:rPr>
              <a:t>vs</a:t>
            </a:r>
            <a:r>
              <a:rPr lang="en-GB" sz="2000" dirty="0" smtClean="0">
                <a:solidFill>
                  <a:schemeClr val="bg1">
                    <a:lumMod val="75000"/>
                  </a:schemeClr>
                </a:solidFill>
                <a:latin typeface="+mj-lt"/>
              </a:rPr>
              <a:t> </a:t>
            </a:r>
            <a:r>
              <a:rPr lang="en-GB" sz="2000" dirty="0" err="1" smtClean="0">
                <a:solidFill>
                  <a:schemeClr val="bg1">
                    <a:lumMod val="75000"/>
                  </a:schemeClr>
                </a:solidFill>
                <a:latin typeface="+mj-lt"/>
              </a:rPr>
              <a:t>activational</a:t>
            </a:r>
            <a:r>
              <a:rPr lang="en-GB" sz="2000" dirty="0" smtClean="0">
                <a:solidFill>
                  <a:schemeClr val="bg1">
                    <a:lumMod val="75000"/>
                  </a:schemeClr>
                </a:solidFill>
                <a:latin typeface="+mj-lt"/>
              </a:rPr>
              <a:t> effects</a:t>
            </a:r>
          </a:p>
          <a:p>
            <a:pPr>
              <a:lnSpc>
                <a:spcPct val="90000"/>
              </a:lnSpc>
              <a:defRPr/>
            </a:pPr>
            <a:r>
              <a:rPr lang="en-GB" sz="2400" b="1" dirty="0" smtClean="0">
                <a:solidFill>
                  <a:schemeClr val="tx1">
                    <a:lumMod val="50000"/>
                  </a:schemeClr>
                </a:solidFill>
                <a:latin typeface="+mj-lt"/>
              </a:rPr>
              <a:t>The hypothalamus as the prototype: </a:t>
            </a:r>
            <a:r>
              <a:rPr lang="en-GB" sz="2400" b="1" dirty="0" err="1" smtClean="0">
                <a:solidFill>
                  <a:schemeClr val="tx1">
                    <a:lumMod val="50000"/>
                  </a:schemeClr>
                </a:solidFill>
                <a:latin typeface="+mj-lt"/>
                <a:cs typeface="Arial" pitchFamily="34" charset="0"/>
              </a:rPr>
              <a:t>neuroregulatory</a:t>
            </a:r>
            <a:r>
              <a:rPr lang="en-GB" sz="2400" b="1" dirty="0" smtClean="0">
                <a:solidFill>
                  <a:schemeClr val="tx1">
                    <a:lumMod val="50000"/>
                  </a:schemeClr>
                </a:solidFill>
                <a:latin typeface="+mj-lt"/>
                <a:cs typeface="Arial" pitchFamily="34" charset="0"/>
              </a:rPr>
              <a:t> pathways governing reproduction</a:t>
            </a:r>
            <a:r>
              <a:rPr lang="en-GB" b="1" dirty="0" smtClean="0">
                <a:solidFill>
                  <a:schemeClr val="tx1">
                    <a:lumMod val="50000"/>
                  </a:schemeClr>
                </a:solidFill>
                <a:latin typeface="+mj-lt"/>
                <a:cs typeface="Arial" pitchFamily="34" charset="0"/>
              </a:rPr>
              <a:t>	</a:t>
            </a:r>
          </a:p>
          <a:p>
            <a:pPr lvl="1">
              <a:lnSpc>
                <a:spcPct val="90000"/>
              </a:lnSpc>
              <a:defRPr/>
            </a:pPr>
            <a:r>
              <a:rPr lang="en-GB" sz="2000" b="1" dirty="0" smtClean="0">
                <a:solidFill>
                  <a:schemeClr val="tx1">
                    <a:lumMod val="50000"/>
                  </a:schemeClr>
                </a:solidFill>
                <a:latin typeface="+mj-lt"/>
              </a:rPr>
              <a:t>- why sexual differentiation of the brain is necessary</a:t>
            </a:r>
          </a:p>
          <a:p>
            <a:pPr lvl="1">
              <a:lnSpc>
                <a:spcPct val="90000"/>
              </a:lnSpc>
              <a:defRPr/>
            </a:pPr>
            <a:r>
              <a:rPr lang="en-GB" sz="2000" b="1" dirty="0" smtClean="0">
                <a:solidFill>
                  <a:schemeClr val="tx1">
                    <a:lumMod val="50000"/>
                  </a:schemeClr>
                </a:solidFill>
                <a:latin typeface="+mj-lt"/>
              </a:rPr>
              <a:t>- underlying mechanisms</a:t>
            </a:r>
          </a:p>
          <a:p>
            <a:pPr>
              <a:lnSpc>
                <a:spcPct val="90000"/>
              </a:lnSpc>
              <a:defRPr/>
            </a:pPr>
            <a:r>
              <a:rPr lang="en-GB" sz="2400" dirty="0" smtClean="0">
                <a:solidFill>
                  <a:schemeClr val="bg1">
                    <a:lumMod val="75000"/>
                  </a:schemeClr>
                </a:solidFill>
                <a:latin typeface="+mj-lt"/>
              </a:rPr>
              <a:t>When it goes wrong</a:t>
            </a:r>
          </a:p>
          <a:p>
            <a:pPr>
              <a:defRPr/>
            </a:pPr>
            <a:r>
              <a:rPr lang="en-GB" sz="2400" dirty="0" smtClean="0">
                <a:solidFill>
                  <a:schemeClr val="bg1">
                    <a:lumMod val="75000"/>
                  </a:schemeClr>
                </a:solidFill>
                <a:latin typeface="+mj-lt"/>
                <a:cs typeface="Arial" pitchFamily="34" charset="0"/>
              </a:rPr>
              <a:t>Sex differences in extra-hypothalamic brain regions and health implications: the midbrain </a:t>
            </a:r>
            <a:r>
              <a:rPr lang="en-GB" sz="2400" dirty="0" err="1" smtClean="0">
                <a:solidFill>
                  <a:schemeClr val="bg1">
                    <a:lumMod val="75000"/>
                  </a:schemeClr>
                </a:solidFill>
                <a:latin typeface="+mj-lt"/>
                <a:cs typeface="Arial" pitchFamily="34" charset="0"/>
              </a:rPr>
              <a:t>dopaminergic</a:t>
            </a:r>
            <a:r>
              <a:rPr lang="en-GB" sz="2400" dirty="0" smtClean="0">
                <a:solidFill>
                  <a:schemeClr val="bg1">
                    <a:lumMod val="75000"/>
                  </a:schemeClr>
                </a:solidFill>
                <a:latin typeface="+mj-lt"/>
                <a:cs typeface="Arial" pitchFamily="34" charset="0"/>
              </a:rPr>
              <a:t> populations</a:t>
            </a:r>
          </a:p>
          <a:p>
            <a:pPr lvl="1">
              <a:defRPr/>
            </a:pPr>
            <a:r>
              <a:rPr lang="en-GB" sz="2000" dirty="0" smtClean="0">
                <a:solidFill>
                  <a:schemeClr val="bg1">
                    <a:lumMod val="75000"/>
                  </a:schemeClr>
                </a:solidFill>
                <a:latin typeface="+mj-lt"/>
                <a:cs typeface="Arial" pitchFamily="34" charset="0"/>
              </a:rPr>
              <a:t>- Parkinson’s disease(experimental &amp; clinical) and sex hormones</a:t>
            </a:r>
            <a:endParaRPr lang="en-GB" sz="2000" dirty="0" smtClean="0">
              <a:solidFill>
                <a:schemeClr val="bg1">
                  <a:lumMod val="75000"/>
                </a:schemeClr>
              </a:solidFill>
              <a:latin typeface="+mj-lt"/>
            </a:endParaRPr>
          </a:p>
          <a:p>
            <a:pPr>
              <a:lnSpc>
                <a:spcPct val="90000"/>
              </a:lnSpc>
              <a:defRPr/>
            </a:pPr>
            <a:r>
              <a:rPr lang="en-GB" sz="2400" dirty="0" smtClean="0">
                <a:solidFill>
                  <a:schemeClr val="bg1">
                    <a:lumMod val="75000"/>
                  </a:schemeClr>
                </a:solidFill>
                <a:latin typeface="+mj-lt"/>
              </a:rPr>
              <a:t>A need for sex-specific interventions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66813" y="1181100"/>
            <a:ext cx="6548437" cy="1676400"/>
          </a:xfrm>
          <a:prstGeom prst="rect">
            <a:avLst/>
          </a:prstGeom>
        </p:spPr>
        <p:txBody>
          <a:bodyPr/>
          <a:lstStyle/>
          <a:p>
            <a:pPr algn="ctr">
              <a:defRPr/>
            </a:pPr>
            <a:r>
              <a:rPr lang="en-US" sz="3600" b="1" kern="0" dirty="0">
                <a:solidFill>
                  <a:srgbClr val="003399"/>
                </a:solidFill>
                <a:latin typeface="+mj-lt"/>
                <a:ea typeface="+mj-ea"/>
                <a:cs typeface="+mj-cs"/>
              </a:rPr>
              <a:t>The sexually differentiated </a:t>
            </a:r>
            <a:r>
              <a:rPr lang="en-US" sz="3600" b="1" kern="0" dirty="0" err="1">
                <a:solidFill>
                  <a:srgbClr val="003399"/>
                </a:solidFill>
                <a:latin typeface="+mj-lt"/>
                <a:ea typeface="+mj-ea"/>
                <a:cs typeface="+mj-cs"/>
              </a:rPr>
              <a:t>hypothalamo</a:t>
            </a:r>
            <a:r>
              <a:rPr lang="en-US" sz="3600" b="1" kern="0" dirty="0">
                <a:solidFill>
                  <a:srgbClr val="003399"/>
                </a:solidFill>
                <a:latin typeface="+mj-lt"/>
                <a:ea typeface="+mj-ea"/>
                <a:cs typeface="+mj-cs"/>
              </a:rPr>
              <a:t>-pituitary-</a:t>
            </a:r>
            <a:r>
              <a:rPr lang="en-US" sz="3600" b="1" kern="0" dirty="0" err="1">
                <a:solidFill>
                  <a:srgbClr val="003399"/>
                </a:solidFill>
                <a:latin typeface="+mj-lt"/>
                <a:ea typeface="+mj-ea"/>
                <a:cs typeface="+mj-cs"/>
              </a:rPr>
              <a:t>gonadal</a:t>
            </a:r>
            <a:r>
              <a:rPr lang="en-US" sz="3600" b="1" kern="0" dirty="0">
                <a:solidFill>
                  <a:srgbClr val="003399"/>
                </a:solidFill>
                <a:latin typeface="+mj-lt"/>
                <a:ea typeface="+mj-ea"/>
                <a:cs typeface="+mj-cs"/>
              </a:rPr>
              <a:t> axis</a:t>
            </a:r>
            <a:endParaRPr lang="en-GB" sz="3600" b="1" kern="0" dirty="0">
              <a:solidFill>
                <a:srgbClr val="003399"/>
              </a:solidFill>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87363" y="552450"/>
            <a:ext cx="108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u="sng"/>
              <a:t>MALES</a:t>
            </a:r>
          </a:p>
        </p:txBody>
      </p:sp>
      <p:sp>
        <p:nvSpPr>
          <p:cNvPr id="30723" name="Text Box 3"/>
          <p:cNvSpPr txBox="1">
            <a:spLocks noChangeArrowheads="1"/>
          </p:cNvSpPr>
          <p:nvPr/>
        </p:nvSpPr>
        <p:spPr bwMode="auto">
          <a:xfrm>
            <a:off x="2284413" y="903288"/>
            <a:ext cx="3027362" cy="376237"/>
          </a:xfrm>
          <a:prstGeom prst="rect">
            <a:avLst/>
          </a:prstGeom>
          <a:solidFill>
            <a:srgbClr val="FFFFCC"/>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t>HIGHER CENTRES</a:t>
            </a:r>
          </a:p>
        </p:txBody>
      </p:sp>
      <p:sp>
        <p:nvSpPr>
          <p:cNvPr id="30724" name="Text Box 4"/>
          <p:cNvSpPr txBox="1">
            <a:spLocks noChangeArrowheads="1"/>
          </p:cNvSpPr>
          <p:nvPr/>
        </p:nvSpPr>
        <p:spPr bwMode="auto">
          <a:xfrm>
            <a:off x="2473325" y="1708150"/>
            <a:ext cx="2900363" cy="376238"/>
          </a:xfrm>
          <a:prstGeom prst="rect">
            <a:avLst/>
          </a:prstGeom>
          <a:solidFill>
            <a:srgbClr val="FFFFCC"/>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t>HYPOTHALAMUS</a:t>
            </a:r>
          </a:p>
        </p:txBody>
      </p:sp>
      <p:sp>
        <p:nvSpPr>
          <p:cNvPr id="30725" name="Text Box 5"/>
          <p:cNvSpPr txBox="1">
            <a:spLocks noChangeArrowheads="1"/>
          </p:cNvSpPr>
          <p:nvPr/>
        </p:nvSpPr>
        <p:spPr bwMode="auto">
          <a:xfrm>
            <a:off x="2171700" y="2598738"/>
            <a:ext cx="3648075" cy="376237"/>
          </a:xfrm>
          <a:prstGeom prst="rect">
            <a:avLst/>
          </a:prstGeom>
          <a:solidFill>
            <a:srgbClr val="FFFFCC"/>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ANTERIOR PITUITARY GLAND</a:t>
            </a:r>
          </a:p>
        </p:txBody>
      </p:sp>
      <p:sp>
        <p:nvSpPr>
          <p:cNvPr id="30726" name="Text Box 6"/>
          <p:cNvSpPr txBox="1">
            <a:spLocks noChangeArrowheads="1"/>
          </p:cNvSpPr>
          <p:nvPr/>
        </p:nvSpPr>
        <p:spPr bwMode="auto">
          <a:xfrm>
            <a:off x="3232150" y="34972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TESTIS</a:t>
            </a:r>
          </a:p>
        </p:txBody>
      </p:sp>
      <p:sp>
        <p:nvSpPr>
          <p:cNvPr id="30727" name="Text Box 7"/>
          <p:cNvSpPr txBox="1">
            <a:spLocks noChangeArrowheads="1"/>
          </p:cNvSpPr>
          <p:nvPr/>
        </p:nvSpPr>
        <p:spPr bwMode="auto">
          <a:xfrm>
            <a:off x="3724275" y="4953000"/>
            <a:ext cx="3246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FF0000"/>
                </a:solidFill>
              </a:rPr>
              <a:t>ANDROGENS</a:t>
            </a:r>
          </a:p>
          <a:p>
            <a:pPr algn="ctr"/>
            <a:r>
              <a:rPr lang="en-GB" sz="2000" b="1"/>
              <a:t>Testosterone</a:t>
            </a:r>
          </a:p>
          <a:p>
            <a:pPr algn="ctr"/>
            <a:r>
              <a:rPr lang="en-GB" sz="2000" b="1"/>
              <a:t>DHEA and androstenedione</a:t>
            </a:r>
          </a:p>
        </p:txBody>
      </p:sp>
      <p:sp>
        <p:nvSpPr>
          <p:cNvPr id="30728" name="Text Box 8"/>
          <p:cNvSpPr txBox="1">
            <a:spLocks noChangeArrowheads="1"/>
          </p:cNvSpPr>
          <p:nvPr/>
        </p:nvSpPr>
        <p:spPr bwMode="auto">
          <a:xfrm>
            <a:off x="1709738" y="39116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Sertoli cells</a:t>
            </a:r>
          </a:p>
        </p:txBody>
      </p:sp>
      <p:sp>
        <p:nvSpPr>
          <p:cNvPr id="30729" name="Text Box 9"/>
          <p:cNvSpPr txBox="1">
            <a:spLocks noChangeArrowheads="1"/>
          </p:cNvSpPr>
          <p:nvPr/>
        </p:nvSpPr>
        <p:spPr bwMode="auto">
          <a:xfrm>
            <a:off x="3978275" y="3822700"/>
            <a:ext cx="2154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Leydig (interstitial) cells</a:t>
            </a:r>
          </a:p>
        </p:txBody>
      </p:sp>
      <p:sp>
        <p:nvSpPr>
          <p:cNvPr id="30730" name="Text Box 10"/>
          <p:cNvSpPr txBox="1">
            <a:spLocks noChangeArrowheads="1"/>
          </p:cNvSpPr>
          <p:nvPr/>
        </p:nvSpPr>
        <p:spPr bwMode="auto">
          <a:xfrm>
            <a:off x="6888163" y="5969000"/>
            <a:ext cx="2000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t>Secondary sex organs</a:t>
            </a:r>
            <a:endParaRPr lang="en-GB" sz="1800" b="1"/>
          </a:p>
        </p:txBody>
      </p:sp>
      <p:sp>
        <p:nvSpPr>
          <p:cNvPr id="30731" name="Line 11"/>
          <p:cNvSpPr>
            <a:spLocks noChangeShapeType="1"/>
          </p:cNvSpPr>
          <p:nvPr/>
        </p:nvSpPr>
        <p:spPr bwMode="auto">
          <a:xfrm>
            <a:off x="3846513" y="1300163"/>
            <a:ext cx="0" cy="30638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732" name="Rectangle 12"/>
          <p:cNvSpPr>
            <a:spLocks noChangeArrowheads="1"/>
          </p:cNvSpPr>
          <p:nvPr/>
        </p:nvSpPr>
        <p:spPr bwMode="auto">
          <a:xfrm>
            <a:off x="1727200" y="3454400"/>
            <a:ext cx="44704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33" name="Line 13"/>
          <p:cNvSpPr>
            <a:spLocks noChangeShapeType="1"/>
          </p:cNvSpPr>
          <p:nvPr/>
        </p:nvSpPr>
        <p:spPr bwMode="auto">
          <a:xfrm>
            <a:off x="4775200" y="4470400"/>
            <a:ext cx="0" cy="5080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734" name="Line 14"/>
          <p:cNvSpPr>
            <a:spLocks noChangeShapeType="1"/>
          </p:cNvSpPr>
          <p:nvPr/>
        </p:nvSpPr>
        <p:spPr bwMode="auto">
          <a:xfrm flipH="1">
            <a:off x="1947863" y="4470400"/>
            <a:ext cx="592137" cy="62230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735" name="Text Box 15"/>
          <p:cNvSpPr txBox="1">
            <a:spLocks noChangeArrowheads="1"/>
          </p:cNvSpPr>
          <p:nvPr/>
        </p:nvSpPr>
        <p:spPr bwMode="auto">
          <a:xfrm>
            <a:off x="596900" y="5146675"/>
            <a:ext cx="236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t>Spermatogenesis</a:t>
            </a:r>
            <a:endParaRPr lang="en-GB" sz="1800" b="1"/>
          </a:p>
        </p:txBody>
      </p:sp>
      <p:sp>
        <p:nvSpPr>
          <p:cNvPr id="30736" name="Arc 16"/>
          <p:cNvSpPr>
            <a:spLocks/>
          </p:cNvSpPr>
          <p:nvPr/>
        </p:nvSpPr>
        <p:spPr bwMode="auto">
          <a:xfrm flipH="1" flipV="1">
            <a:off x="3959225" y="4783138"/>
            <a:ext cx="508000" cy="382587"/>
          </a:xfrm>
          <a:custGeom>
            <a:avLst/>
            <a:gdLst>
              <a:gd name="T0" fmla="*/ 0 w 21600"/>
              <a:gd name="T1" fmla="*/ 0 h 23283"/>
              <a:gd name="T2" fmla="*/ 506448 w 21600"/>
              <a:gd name="T3" fmla="*/ 382587 h 23283"/>
              <a:gd name="T4" fmla="*/ 0 w 21600"/>
              <a:gd name="T5" fmla="*/ 354932 h 23283"/>
              <a:gd name="T6" fmla="*/ 0 60000 65536"/>
              <a:gd name="T7" fmla="*/ 0 60000 65536"/>
              <a:gd name="T8" fmla="*/ 0 60000 65536"/>
              <a:gd name="T9" fmla="*/ 0 w 21600"/>
              <a:gd name="T10" fmla="*/ 0 h 23283"/>
              <a:gd name="T11" fmla="*/ 21600 w 21600"/>
              <a:gd name="T12" fmla="*/ 23283 h 23283"/>
            </a:gdLst>
            <a:ahLst/>
            <a:cxnLst>
              <a:cxn ang="T6">
                <a:pos x="T0" y="T1"/>
              </a:cxn>
              <a:cxn ang="T7">
                <a:pos x="T2" y="T3"/>
              </a:cxn>
              <a:cxn ang="T8">
                <a:pos x="T4" y="T5"/>
              </a:cxn>
            </a:cxnLst>
            <a:rect l="T9" t="T10" r="T11" b="T12"/>
            <a:pathLst>
              <a:path w="21600" h="23283" fill="none" extrusionOk="0">
                <a:moveTo>
                  <a:pt x="-1" y="0"/>
                </a:moveTo>
                <a:cubicBezTo>
                  <a:pt x="11929" y="0"/>
                  <a:pt x="21600" y="9670"/>
                  <a:pt x="21600" y="21600"/>
                </a:cubicBezTo>
                <a:cubicBezTo>
                  <a:pt x="21600" y="22161"/>
                  <a:pt x="21578" y="22723"/>
                  <a:pt x="21534" y="23283"/>
                </a:cubicBezTo>
              </a:path>
              <a:path w="21600" h="23283" stroke="0" extrusionOk="0">
                <a:moveTo>
                  <a:pt x="-1" y="0"/>
                </a:moveTo>
                <a:cubicBezTo>
                  <a:pt x="11929" y="0"/>
                  <a:pt x="21600" y="9670"/>
                  <a:pt x="21600" y="21600"/>
                </a:cubicBezTo>
                <a:cubicBezTo>
                  <a:pt x="21600" y="22161"/>
                  <a:pt x="21578" y="22723"/>
                  <a:pt x="21534" y="23283"/>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37" name="Arc 17"/>
          <p:cNvSpPr>
            <a:spLocks/>
          </p:cNvSpPr>
          <p:nvPr/>
        </p:nvSpPr>
        <p:spPr bwMode="auto">
          <a:xfrm>
            <a:off x="2700338" y="4167188"/>
            <a:ext cx="1273175" cy="711200"/>
          </a:xfrm>
          <a:custGeom>
            <a:avLst/>
            <a:gdLst>
              <a:gd name="T0" fmla="*/ 380302 w 21600"/>
              <a:gd name="T1" fmla="*/ 0 h 22297"/>
              <a:gd name="T2" fmla="*/ 1269285 w 21600"/>
              <a:gd name="T3" fmla="*/ 711200 h 22297"/>
              <a:gd name="T4" fmla="*/ 0 w 21600"/>
              <a:gd name="T5" fmla="*/ 657518 h 22297"/>
              <a:gd name="T6" fmla="*/ 0 60000 65536"/>
              <a:gd name="T7" fmla="*/ 0 60000 65536"/>
              <a:gd name="T8" fmla="*/ 0 60000 65536"/>
              <a:gd name="T9" fmla="*/ 0 w 21600"/>
              <a:gd name="T10" fmla="*/ 0 h 22297"/>
              <a:gd name="T11" fmla="*/ 21600 w 21600"/>
              <a:gd name="T12" fmla="*/ 22297 h 22297"/>
            </a:gdLst>
            <a:ahLst/>
            <a:cxnLst>
              <a:cxn ang="T6">
                <a:pos x="T0" y="T1"/>
              </a:cxn>
              <a:cxn ang="T7">
                <a:pos x="T2" y="T3"/>
              </a:cxn>
              <a:cxn ang="T8">
                <a:pos x="T4" y="T5"/>
              </a:cxn>
            </a:cxnLst>
            <a:rect l="T9" t="T10" r="T11" b="T12"/>
            <a:pathLst>
              <a:path w="21600" h="22297" fill="none" extrusionOk="0">
                <a:moveTo>
                  <a:pt x="6451" y="0"/>
                </a:moveTo>
                <a:cubicBezTo>
                  <a:pt x="15464" y="2821"/>
                  <a:pt x="21600" y="11170"/>
                  <a:pt x="21600" y="20614"/>
                </a:cubicBezTo>
                <a:cubicBezTo>
                  <a:pt x="21600" y="21175"/>
                  <a:pt x="21578" y="21737"/>
                  <a:pt x="21534" y="22297"/>
                </a:cubicBezTo>
              </a:path>
              <a:path w="21600" h="22297" stroke="0" extrusionOk="0">
                <a:moveTo>
                  <a:pt x="6451" y="0"/>
                </a:moveTo>
                <a:cubicBezTo>
                  <a:pt x="15464" y="2821"/>
                  <a:pt x="21600" y="11170"/>
                  <a:pt x="21600" y="20614"/>
                </a:cubicBezTo>
                <a:cubicBezTo>
                  <a:pt x="21600" y="21175"/>
                  <a:pt x="21578" y="21737"/>
                  <a:pt x="21534" y="22297"/>
                </a:cubicBezTo>
                <a:lnTo>
                  <a:pt x="0" y="20614"/>
                </a:lnTo>
                <a:close/>
              </a:path>
            </a:pathLst>
          </a:custGeom>
          <a:noFill/>
          <a:ln w="2857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38" name="Line 18"/>
          <p:cNvSpPr>
            <a:spLocks noChangeShapeType="1"/>
          </p:cNvSpPr>
          <p:nvPr/>
        </p:nvSpPr>
        <p:spPr bwMode="auto">
          <a:xfrm flipV="1">
            <a:off x="6326188" y="5080000"/>
            <a:ext cx="1395412" cy="142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739" name="Line 19"/>
          <p:cNvSpPr>
            <a:spLocks noChangeShapeType="1"/>
          </p:cNvSpPr>
          <p:nvPr/>
        </p:nvSpPr>
        <p:spPr bwMode="auto">
          <a:xfrm flipV="1">
            <a:off x="7721600" y="1555750"/>
            <a:ext cx="0" cy="352425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740" name="Arc 20"/>
          <p:cNvSpPr>
            <a:spLocks/>
          </p:cNvSpPr>
          <p:nvPr/>
        </p:nvSpPr>
        <p:spPr bwMode="auto">
          <a:xfrm>
            <a:off x="5399088" y="1098550"/>
            <a:ext cx="2336800" cy="558800"/>
          </a:xfrm>
          <a:custGeom>
            <a:avLst/>
            <a:gdLst>
              <a:gd name="T0" fmla="*/ 0 w 21600"/>
              <a:gd name="T1" fmla="*/ 0 h 21600"/>
              <a:gd name="T2" fmla="*/ 2336800 w 21600"/>
              <a:gd name="T3" fmla="*/ 558800 h 21600"/>
              <a:gd name="T4" fmla="*/ 0 w 21600"/>
              <a:gd name="T5" fmla="*/ 558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41" name="Arc 21"/>
          <p:cNvSpPr>
            <a:spLocks/>
          </p:cNvSpPr>
          <p:nvPr/>
        </p:nvSpPr>
        <p:spPr bwMode="auto">
          <a:xfrm>
            <a:off x="5441950" y="1976438"/>
            <a:ext cx="2336800" cy="609600"/>
          </a:xfrm>
          <a:custGeom>
            <a:avLst/>
            <a:gdLst>
              <a:gd name="T0" fmla="*/ 0 w 21600"/>
              <a:gd name="T1" fmla="*/ 0 h 21600"/>
              <a:gd name="T2" fmla="*/ 2336800 w 21600"/>
              <a:gd name="T3" fmla="*/ 609600 h 21600"/>
              <a:gd name="T4" fmla="*/ 0 w 21600"/>
              <a:gd name="T5" fmla="*/ 609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42" name="Arc 22"/>
          <p:cNvSpPr>
            <a:spLocks/>
          </p:cNvSpPr>
          <p:nvPr/>
        </p:nvSpPr>
        <p:spPr bwMode="auto">
          <a:xfrm>
            <a:off x="6096000" y="2824163"/>
            <a:ext cx="1625600" cy="558800"/>
          </a:xfrm>
          <a:custGeom>
            <a:avLst/>
            <a:gdLst>
              <a:gd name="T0" fmla="*/ 0 w 21600"/>
              <a:gd name="T1" fmla="*/ 0 h 21600"/>
              <a:gd name="T2" fmla="*/ 1625600 w 21600"/>
              <a:gd name="T3" fmla="*/ 558800 h 21600"/>
              <a:gd name="T4" fmla="*/ 0 w 21600"/>
              <a:gd name="T5" fmla="*/ 558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43" name="Text Box 23"/>
          <p:cNvSpPr txBox="1">
            <a:spLocks noChangeArrowheads="1"/>
          </p:cNvSpPr>
          <p:nvPr/>
        </p:nvSpPr>
        <p:spPr bwMode="auto">
          <a:xfrm>
            <a:off x="6502400" y="255428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30744" name="Text Box 24"/>
          <p:cNvSpPr txBox="1">
            <a:spLocks noChangeArrowheads="1"/>
          </p:cNvSpPr>
          <p:nvPr/>
        </p:nvSpPr>
        <p:spPr bwMode="auto">
          <a:xfrm>
            <a:off x="6502400" y="17589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30745" name="Text Box 25"/>
          <p:cNvSpPr txBox="1">
            <a:spLocks noChangeArrowheads="1"/>
          </p:cNvSpPr>
          <p:nvPr/>
        </p:nvSpPr>
        <p:spPr bwMode="auto">
          <a:xfrm>
            <a:off x="6502400" y="9255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30746" name="Text Box 26"/>
          <p:cNvSpPr txBox="1">
            <a:spLocks noChangeArrowheads="1"/>
          </p:cNvSpPr>
          <p:nvPr/>
        </p:nvSpPr>
        <p:spPr bwMode="auto">
          <a:xfrm>
            <a:off x="2906713" y="2028825"/>
            <a:ext cx="18827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FF0000"/>
                </a:solidFill>
              </a:rPr>
              <a:t>GnRH (LHRH)</a:t>
            </a:r>
            <a:endParaRPr lang="en-GB" sz="2000" b="1"/>
          </a:p>
        </p:txBody>
      </p:sp>
      <p:sp>
        <p:nvSpPr>
          <p:cNvPr id="30747" name="Text Box 27"/>
          <p:cNvSpPr txBox="1">
            <a:spLocks noChangeArrowheads="1"/>
          </p:cNvSpPr>
          <p:nvPr/>
        </p:nvSpPr>
        <p:spPr bwMode="auto">
          <a:xfrm>
            <a:off x="347663" y="2128838"/>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i="1"/>
              <a:t>Pulsatile release</a:t>
            </a:r>
            <a:endParaRPr lang="en-GB" sz="1400" b="1"/>
          </a:p>
        </p:txBody>
      </p:sp>
      <p:grpSp>
        <p:nvGrpSpPr>
          <p:cNvPr id="30748" name="Group 28"/>
          <p:cNvGrpSpPr>
            <a:grpSpLocks/>
          </p:cNvGrpSpPr>
          <p:nvPr/>
        </p:nvGrpSpPr>
        <p:grpSpPr bwMode="auto">
          <a:xfrm>
            <a:off x="727075" y="1863725"/>
            <a:ext cx="609600" cy="203200"/>
            <a:chOff x="192" y="1488"/>
            <a:chExt cx="576" cy="384"/>
          </a:xfrm>
        </p:grpSpPr>
        <p:grpSp>
          <p:nvGrpSpPr>
            <p:cNvPr id="30755" name="Group 29"/>
            <p:cNvGrpSpPr>
              <a:grpSpLocks/>
            </p:cNvGrpSpPr>
            <p:nvPr/>
          </p:nvGrpSpPr>
          <p:grpSpPr bwMode="auto">
            <a:xfrm>
              <a:off x="192" y="1488"/>
              <a:ext cx="192" cy="384"/>
              <a:chOff x="192" y="1488"/>
              <a:chExt cx="192" cy="384"/>
            </a:xfrm>
          </p:grpSpPr>
          <p:sp>
            <p:nvSpPr>
              <p:cNvPr id="30766" name="Arc 30"/>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7" name="Arc 31"/>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8" name="Arc 32"/>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9" name="Arc 33"/>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0756" name="Group 34"/>
            <p:cNvGrpSpPr>
              <a:grpSpLocks/>
            </p:cNvGrpSpPr>
            <p:nvPr/>
          </p:nvGrpSpPr>
          <p:grpSpPr bwMode="auto">
            <a:xfrm>
              <a:off x="384" y="1488"/>
              <a:ext cx="192" cy="384"/>
              <a:chOff x="192" y="1488"/>
              <a:chExt cx="192" cy="384"/>
            </a:xfrm>
          </p:grpSpPr>
          <p:sp>
            <p:nvSpPr>
              <p:cNvPr id="30762" name="Arc 35"/>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3" name="Arc 36"/>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4" name="Arc 37"/>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5" name="Arc 38"/>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0757" name="Group 39"/>
            <p:cNvGrpSpPr>
              <a:grpSpLocks/>
            </p:cNvGrpSpPr>
            <p:nvPr/>
          </p:nvGrpSpPr>
          <p:grpSpPr bwMode="auto">
            <a:xfrm>
              <a:off x="576" y="1488"/>
              <a:ext cx="192" cy="384"/>
              <a:chOff x="192" y="1488"/>
              <a:chExt cx="192" cy="384"/>
            </a:xfrm>
          </p:grpSpPr>
          <p:sp>
            <p:nvSpPr>
              <p:cNvPr id="30758" name="Arc 40"/>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59" name="Arc 41"/>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0" name="Arc 42"/>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0761" name="Arc 43"/>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30749" name="Text Box 44"/>
          <p:cNvSpPr txBox="1">
            <a:spLocks noChangeArrowheads="1"/>
          </p:cNvSpPr>
          <p:nvPr/>
        </p:nvSpPr>
        <p:spPr bwMode="auto">
          <a:xfrm>
            <a:off x="2444750" y="2895600"/>
            <a:ext cx="67786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FF0000"/>
                </a:solidFill>
              </a:rPr>
              <a:t>FSH</a:t>
            </a:r>
            <a:endParaRPr lang="en-GB" sz="1400" b="1"/>
          </a:p>
        </p:txBody>
      </p:sp>
      <p:sp>
        <p:nvSpPr>
          <p:cNvPr id="30750" name="Text Box 45"/>
          <p:cNvSpPr txBox="1">
            <a:spLocks noChangeArrowheads="1"/>
          </p:cNvSpPr>
          <p:nvPr/>
        </p:nvSpPr>
        <p:spPr bwMode="auto">
          <a:xfrm>
            <a:off x="4181475" y="2890838"/>
            <a:ext cx="148431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FF0000"/>
                </a:solidFill>
              </a:rPr>
              <a:t>LH (ICSH)</a:t>
            </a:r>
          </a:p>
        </p:txBody>
      </p:sp>
      <p:sp>
        <p:nvSpPr>
          <p:cNvPr id="30751" name="Line 46"/>
          <p:cNvSpPr>
            <a:spLocks noChangeShapeType="1"/>
          </p:cNvSpPr>
          <p:nvPr/>
        </p:nvSpPr>
        <p:spPr bwMode="auto">
          <a:xfrm>
            <a:off x="5353050" y="6018213"/>
            <a:ext cx="1357313" cy="2460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752" name="Line 47"/>
          <p:cNvSpPr>
            <a:spLocks noChangeShapeType="1"/>
          </p:cNvSpPr>
          <p:nvPr/>
        </p:nvSpPr>
        <p:spPr bwMode="auto">
          <a:xfrm>
            <a:off x="3881438" y="2381250"/>
            <a:ext cx="14287" cy="173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753" name="Line 48"/>
          <p:cNvSpPr>
            <a:spLocks noChangeShapeType="1"/>
          </p:cNvSpPr>
          <p:nvPr/>
        </p:nvSpPr>
        <p:spPr bwMode="auto">
          <a:xfrm>
            <a:off x="2798763" y="3276600"/>
            <a:ext cx="0" cy="158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754" name="Line 49"/>
          <p:cNvSpPr>
            <a:spLocks noChangeShapeType="1"/>
          </p:cNvSpPr>
          <p:nvPr/>
        </p:nvSpPr>
        <p:spPr bwMode="auto">
          <a:xfrm>
            <a:off x="4695825" y="3227388"/>
            <a:ext cx="0" cy="158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z="2800" smtClean="0"/>
              <a:t>Overview</a:t>
            </a:r>
          </a:p>
        </p:txBody>
      </p:sp>
      <p:sp>
        <p:nvSpPr>
          <p:cNvPr id="265219" name="Rectangle 3"/>
          <p:cNvSpPr>
            <a:spLocks noGrp="1" noChangeArrowheads="1"/>
          </p:cNvSpPr>
          <p:nvPr>
            <p:ph type="body" idx="1"/>
          </p:nvPr>
        </p:nvSpPr>
        <p:spPr>
          <a:xfrm>
            <a:off x="685800" y="1071563"/>
            <a:ext cx="8153400" cy="5786437"/>
          </a:xfrm>
        </p:spPr>
        <p:txBody>
          <a:bodyPr/>
          <a:lstStyle/>
          <a:p>
            <a:pPr>
              <a:defRPr/>
            </a:pPr>
            <a:r>
              <a:rPr lang="en-GB" sz="2400" dirty="0" smtClean="0">
                <a:latin typeface="+mj-lt"/>
                <a:cs typeface="Arial" pitchFamily="34" charset="0"/>
              </a:rPr>
              <a:t>Quick review of the </a:t>
            </a:r>
            <a:r>
              <a:rPr lang="en-GB" sz="2400" dirty="0" err="1" smtClean="0">
                <a:latin typeface="+mj-lt"/>
                <a:cs typeface="Arial" pitchFamily="34" charset="0"/>
              </a:rPr>
              <a:t>neuroendocrine</a:t>
            </a:r>
            <a:r>
              <a:rPr lang="en-GB" sz="2400" dirty="0" smtClean="0">
                <a:latin typeface="+mj-lt"/>
                <a:cs typeface="Arial" pitchFamily="34" charset="0"/>
              </a:rPr>
              <a:t> system</a:t>
            </a:r>
          </a:p>
          <a:p>
            <a:pPr>
              <a:lnSpc>
                <a:spcPct val="90000"/>
              </a:lnSpc>
              <a:defRPr/>
            </a:pPr>
            <a:r>
              <a:rPr lang="en-GB" sz="2400" dirty="0" smtClean="0">
                <a:solidFill>
                  <a:schemeClr val="tx1">
                    <a:lumMod val="50000"/>
                  </a:schemeClr>
                </a:solidFill>
                <a:latin typeface="+mj-lt"/>
              </a:rPr>
              <a:t>Hormonal control of sexual differentiation of the brain:</a:t>
            </a:r>
          </a:p>
          <a:p>
            <a:pPr lvl="1">
              <a:lnSpc>
                <a:spcPct val="90000"/>
              </a:lnSpc>
              <a:defRPr/>
            </a:pPr>
            <a:r>
              <a:rPr lang="en-GB" sz="2000" dirty="0" smtClean="0">
                <a:solidFill>
                  <a:schemeClr val="tx1">
                    <a:lumMod val="50000"/>
                  </a:schemeClr>
                </a:solidFill>
                <a:latin typeface="+mj-lt"/>
              </a:rPr>
              <a:t>- genes versus hormones</a:t>
            </a:r>
          </a:p>
          <a:p>
            <a:pPr lvl="1">
              <a:lnSpc>
                <a:spcPct val="90000"/>
              </a:lnSpc>
              <a:defRPr/>
            </a:pPr>
            <a:r>
              <a:rPr lang="en-GB" sz="2000" dirty="0" smtClean="0">
                <a:solidFill>
                  <a:schemeClr val="tx1">
                    <a:lumMod val="50000"/>
                  </a:schemeClr>
                </a:solidFill>
                <a:latin typeface="+mj-lt"/>
              </a:rPr>
              <a:t>- critical periods</a:t>
            </a:r>
          </a:p>
          <a:p>
            <a:pPr lvl="1">
              <a:lnSpc>
                <a:spcPct val="90000"/>
              </a:lnSpc>
              <a:defRPr/>
            </a:pPr>
            <a:r>
              <a:rPr lang="en-GB" sz="2000" dirty="0" smtClean="0">
                <a:solidFill>
                  <a:schemeClr val="tx1">
                    <a:lumMod val="50000"/>
                  </a:schemeClr>
                </a:solidFill>
                <a:latin typeface="+mj-lt"/>
              </a:rPr>
              <a:t>- organizational </a:t>
            </a:r>
            <a:r>
              <a:rPr lang="en-GB" sz="2000" i="1" dirty="0" err="1" smtClean="0">
                <a:solidFill>
                  <a:schemeClr val="tx1">
                    <a:lumMod val="50000"/>
                  </a:schemeClr>
                </a:solidFill>
                <a:latin typeface="+mj-lt"/>
              </a:rPr>
              <a:t>vs</a:t>
            </a:r>
            <a:r>
              <a:rPr lang="en-GB" sz="2000" dirty="0" smtClean="0">
                <a:solidFill>
                  <a:schemeClr val="tx1">
                    <a:lumMod val="50000"/>
                  </a:schemeClr>
                </a:solidFill>
                <a:latin typeface="+mj-lt"/>
              </a:rPr>
              <a:t> </a:t>
            </a:r>
            <a:r>
              <a:rPr lang="en-GB" sz="2000" dirty="0" err="1" smtClean="0">
                <a:solidFill>
                  <a:schemeClr val="tx1">
                    <a:lumMod val="50000"/>
                  </a:schemeClr>
                </a:solidFill>
                <a:latin typeface="+mj-lt"/>
              </a:rPr>
              <a:t>activational</a:t>
            </a:r>
            <a:r>
              <a:rPr lang="en-GB" sz="2000" dirty="0" smtClean="0">
                <a:solidFill>
                  <a:schemeClr val="tx1">
                    <a:lumMod val="50000"/>
                  </a:schemeClr>
                </a:solidFill>
                <a:latin typeface="+mj-lt"/>
              </a:rPr>
              <a:t> effects</a:t>
            </a:r>
          </a:p>
          <a:p>
            <a:pPr>
              <a:lnSpc>
                <a:spcPct val="90000"/>
              </a:lnSpc>
              <a:defRPr/>
            </a:pPr>
            <a:r>
              <a:rPr lang="en-GB" sz="2400" dirty="0" smtClean="0">
                <a:solidFill>
                  <a:schemeClr val="tx1">
                    <a:lumMod val="50000"/>
                  </a:schemeClr>
                </a:solidFill>
                <a:latin typeface="+mj-lt"/>
              </a:rPr>
              <a:t>The hypothalamus as the prototype: </a:t>
            </a:r>
            <a:r>
              <a:rPr lang="en-GB" sz="2400" dirty="0" err="1" smtClean="0">
                <a:solidFill>
                  <a:schemeClr val="tx1">
                    <a:lumMod val="50000"/>
                  </a:schemeClr>
                </a:solidFill>
                <a:latin typeface="+mj-lt"/>
                <a:cs typeface="Arial" pitchFamily="34" charset="0"/>
              </a:rPr>
              <a:t>neuroregulatory</a:t>
            </a:r>
            <a:r>
              <a:rPr lang="en-GB" sz="2400" dirty="0" smtClean="0">
                <a:solidFill>
                  <a:schemeClr val="tx1">
                    <a:lumMod val="50000"/>
                  </a:schemeClr>
                </a:solidFill>
                <a:latin typeface="+mj-lt"/>
                <a:cs typeface="Arial" pitchFamily="34" charset="0"/>
              </a:rPr>
              <a:t> pathways governing reproduction</a:t>
            </a:r>
            <a:r>
              <a:rPr lang="en-GB" dirty="0" smtClean="0">
                <a:solidFill>
                  <a:schemeClr val="tx1">
                    <a:lumMod val="50000"/>
                  </a:schemeClr>
                </a:solidFill>
                <a:latin typeface="+mj-lt"/>
                <a:cs typeface="Arial" pitchFamily="34" charset="0"/>
              </a:rPr>
              <a:t>	</a:t>
            </a:r>
          </a:p>
          <a:p>
            <a:pPr lvl="1">
              <a:lnSpc>
                <a:spcPct val="90000"/>
              </a:lnSpc>
              <a:defRPr/>
            </a:pPr>
            <a:r>
              <a:rPr lang="en-GB" sz="2000" dirty="0" smtClean="0">
                <a:solidFill>
                  <a:schemeClr val="tx1">
                    <a:lumMod val="50000"/>
                  </a:schemeClr>
                </a:solidFill>
                <a:latin typeface="+mj-lt"/>
              </a:rPr>
              <a:t>- why sexual differentiation of the brain is necessary</a:t>
            </a:r>
          </a:p>
          <a:p>
            <a:pPr lvl="1">
              <a:lnSpc>
                <a:spcPct val="90000"/>
              </a:lnSpc>
              <a:defRPr/>
            </a:pPr>
            <a:r>
              <a:rPr lang="en-GB" sz="2000" dirty="0" smtClean="0">
                <a:solidFill>
                  <a:schemeClr val="tx1">
                    <a:lumMod val="50000"/>
                  </a:schemeClr>
                </a:solidFill>
                <a:latin typeface="+mj-lt"/>
              </a:rPr>
              <a:t>- underlying mechanisms</a:t>
            </a:r>
          </a:p>
          <a:p>
            <a:pPr>
              <a:lnSpc>
                <a:spcPct val="90000"/>
              </a:lnSpc>
              <a:defRPr/>
            </a:pPr>
            <a:r>
              <a:rPr lang="en-GB" sz="2400" dirty="0" smtClean="0">
                <a:solidFill>
                  <a:schemeClr val="tx1">
                    <a:lumMod val="50000"/>
                  </a:schemeClr>
                </a:solidFill>
                <a:latin typeface="+mj-lt"/>
              </a:rPr>
              <a:t>When it goes wrong</a:t>
            </a:r>
          </a:p>
          <a:p>
            <a:pPr>
              <a:defRPr/>
            </a:pPr>
            <a:r>
              <a:rPr lang="en-GB" sz="2400" dirty="0" smtClean="0">
                <a:solidFill>
                  <a:schemeClr val="tx1">
                    <a:lumMod val="50000"/>
                  </a:schemeClr>
                </a:solidFill>
                <a:latin typeface="+mj-lt"/>
                <a:cs typeface="Arial" pitchFamily="34" charset="0"/>
              </a:rPr>
              <a:t>Sex differences in extra-hypothalamic brain regions and health implications: the midbrain </a:t>
            </a:r>
            <a:r>
              <a:rPr lang="en-GB" sz="2400" dirty="0" err="1" smtClean="0">
                <a:solidFill>
                  <a:schemeClr val="tx1">
                    <a:lumMod val="50000"/>
                  </a:schemeClr>
                </a:solidFill>
                <a:latin typeface="+mj-lt"/>
                <a:cs typeface="Arial" pitchFamily="34" charset="0"/>
              </a:rPr>
              <a:t>dopaminergic</a:t>
            </a:r>
            <a:r>
              <a:rPr lang="en-GB" sz="2400" dirty="0" smtClean="0">
                <a:solidFill>
                  <a:schemeClr val="tx1">
                    <a:lumMod val="50000"/>
                  </a:schemeClr>
                </a:solidFill>
                <a:latin typeface="+mj-lt"/>
                <a:cs typeface="Arial" pitchFamily="34" charset="0"/>
              </a:rPr>
              <a:t> populations</a:t>
            </a:r>
          </a:p>
          <a:p>
            <a:pPr lvl="1">
              <a:defRPr/>
            </a:pPr>
            <a:r>
              <a:rPr lang="en-GB" sz="2000" dirty="0" smtClean="0">
                <a:solidFill>
                  <a:schemeClr val="tx1">
                    <a:lumMod val="50000"/>
                  </a:schemeClr>
                </a:solidFill>
                <a:latin typeface="+mj-lt"/>
                <a:cs typeface="Arial" pitchFamily="34" charset="0"/>
              </a:rPr>
              <a:t>- Parkinson’s disease(experimental &amp; clinical) and sex hormones</a:t>
            </a:r>
            <a:endParaRPr lang="en-GB" sz="2000" dirty="0" smtClean="0">
              <a:solidFill>
                <a:schemeClr val="tx1">
                  <a:lumMod val="50000"/>
                </a:schemeClr>
              </a:solidFill>
              <a:latin typeface="+mj-lt"/>
            </a:endParaRPr>
          </a:p>
          <a:p>
            <a:pPr>
              <a:lnSpc>
                <a:spcPct val="90000"/>
              </a:lnSpc>
              <a:defRPr/>
            </a:pPr>
            <a:r>
              <a:rPr lang="en-GB" sz="2400" dirty="0" smtClean="0">
                <a:solidFill>
                  <a:schemeClr val="tx1">
                    <a:lumMod val="50000"/>
                  </a:schemeClr>
                </a:solidFill>
                <a:latin typeface="+mj-lt"/>
              </a:rPr>
              <a:t>A need for sex-specific interventions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219200" y="792163"/>
            <a:ext cx="0" cy="2022475"/>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47" name="Line 3"/>
          <p:cNvSpPr>
            <a:spLocks noChangeShapeType="1"/>
          </p:cNvSpPr>
          <p:nvPr/>
        </p:nvSpPr>
        <p:spPr bwMode="auto">
          <a:xfrm>
            <a:off x="1227138" y="2819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48" name="Line 4"/>
          <p:cNvSpPr>
            <a:spLocks noChangeShapeType="1"/>
          </p:cNvSpPr>
          <p:nvPr/>
        </p:nvSpPr>
        <p:spPr bwMode="auto">
          <a:xfrm>
            <a:off x="7620000" y="792163"/>
            <a:ext cx="0" cy="20224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49" name="Line 5"/>
          <p:cNvSpPr>
            <a:spLocks noChangeShapeType="1"/>
          </p:cNvSpPr>
          <p:nvPr/>
        </p:nvSpPr>
        <p:spPr bwMode="auto">
          <a:xfrm>
            <a:off x="7424738" y="787400"/>
            <a:ext cx="1873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0" name="Line 6"/>
          <p:cNvSpPr>
            <a:spLocks noChangeShapeType="1"/>
          </p:cNvSpPr>
          <p:nvPr/>
        </p:nvSpPr>
        <p:spPr bwMode="auto">
          <a:xfrm>
            <a:off x="7424738" y="1803400"/>
            <a:ext cx="1873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1" name="Line 7"/>
          <p:cNvSpPr>
            <a:spLocks noChangeShapeType="1"/>
          </p:cNvSpPr>
          <p:nvPr/>
        </p:nvSpPr>
        <p:spPr bwMode="auto">
          <a:xfrm>
            <a:off x="7424738" y="2819400"/>
            <a:ext cx="187325"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2" name="Line 8"/>
          <p:cNvSpPr>
            <a:spLocks noChangeShapeType="1"/>
          </p:cNvSpPr>
          <p:nvPr/>
        </p:nvSpPr>
        <p:spPr bwMode="auto">
          <a:xfrm>
            <a:off x="1227138" y="2311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3" name="Line 9"/>
          <p:cNvSpPr>
            <a:spLocks noChangeShapeType="1"/>
          </p:cNvSpPr>
          <p:nvPr/>
        </p:nvSpPr>
        <p:spPr bwMode="auto">
          <a:xfrm>
            <a:off x="1227138" y="1803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4" name="Line 10"/>
          <p:cNvSpPr>
            <a:spLocks noChangeShapeType="1"/>
          </p:cNvSpPr>
          <p:nvPr/>
        </p:nvSpPr>
        <p:spPr bwMode="auto">
          <a:xfrm>
            <a:off x="1227138" y="1295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5" name="Line 11"/>
          <p:cNvSpPr>
            <a:spLocks noChangeShapeType="1"/>
          </p:cNvSpPr>
          <p:nvPr/>
        </p:nvSpPr>
        <p:spPr bwMode="auto">
          <a:xfrm>
            <a:off x="1227138" y="787400"/>
            <a:ext cx="1873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6" name="Rectangle 12"/>
          <p:cNvSpPr>
            <a:spLocks noChangeArrowheads="1"/>
          </p:cNvSpPr>
          <p:nvPr/>
        </p:nvSpPr>
        <p:spPr bwMode="auto">
          <a:xfrm>
            <a:off x="873125" y="2743200"/>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0</a:t>
            </a:r>
          </a:p>
        </p:txBody>
      </p:sp>
      <p:sp>
        <p:nvSpPr>
          <p:cNvPr id="31757" name="Rectangle 13"/>
          <p:cNvSpPr>
            <a:spLocks noChangeArrowheads="1"/>
          </p:cNvSpPr>
          <p:nvPr/>
        </p:nvSpPr>
        <p:spPr bwMode="auto">
          <a:xfrm>
            <a:off x="914400" y="2220913"/>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5</a:t>
            </a:r>
          </a:p>
        </p:txBody>
      </p:sp>
      <p:sp>
        <p:nvSpPr>
          <p:cNvPr id="31758" name="Rectangle 14"/>
          <p:cNvSpPr>
            <a:spLocks noChangeArrowheads="1"/>
          </p:cNvSpPr>
          <p:nvPr/>
        </p:nvSpPr>
        <p:spPr bwMode="auto">
          <a:xfrm>
            <a:off x="784225" y="1662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10</a:t>
            </a:r>
          </a:p>
        </p:txBody>
      </p:sp>
      <p:sp>
        <p:nvSpPr>
          <p:cNvPr id="31759" name="Rectangle 15"/>
          <p:cNvSpPr>
            <a:spLocks noChangeArrowheads="1"/>
          </p:cNvSpPr>
          <p:nvPr/>
        </p:nvSpPr>
        <p:spPr bwMode="auto">
          <a:xfrm>
            <a:off x="784225" y="1154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15</a:t>
            </a:r>
          </a:p>
        </p:txBody>
      </p:sp>
      <p:sp>
        <p:nvSpPr>
          <p:cNvPr id="31760" name="Rectangle 16"/>
          <p:cNvSpPr>
            <a:spLocks noChangeArrowheads="1"/>
          </p:cNvSpPr>
          <p:nvPr/>
        </p:nvSpPr>
        <p:spPr bwMode="auto">
          <a:xfrm>
            <a:off x="784225" y="646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CC3300"/>
                </a:solidFill>
              </a:rPr>
              <a:t>20</a:t>
            </a:r>
          </a:p>
        </p:txBody>
      </p:sp>
      <p:sp>
        <p:nvSpPr>
          <p:cNvPr id="31761" name="Rectangle 17"/>
          <p:cNvSpPr>
            <a:spLocks noChangeArrowheads="1"/>
          </p:cNvSpPr>
          <p:nvPr/>
        </p:nvSpPr>
        <p:spPr bwMode="auto">
          <a:xfrm>
            <a:off x="7696200" y="2678113"/>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FF6600"/>
                </a:solidFill>
              </a:rPr>
              <a:t>0</a:t>
            </a:r>
          </a:p>
        </p:txBody>
      </p:sp>
      <p:sp>
        <p:nvSpPr>
          <p:cNvPr id="31762" name="Rectangle 18"/>
          <p:cNvSpPr>
            <a:spLocks noChangeArrowheads="1"/>
          </p:cNvSpPr>
          <p:nvPr/>
        </p:nvSpPr>
        <p:spPr bwMode="auto">
          <a:xfrm>
            <a:off x="7696200" y="1662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FF6600"/>
                </a:solidFill>
              </a:rPr>
              <a:t>40</a:t>
            </a:r>
            <a:endParaRPr lang="en-GB" sz="1400" b="1"/>
          </a:p>
        </p:txBody>
      </p:sp>
      <p:sp>
        <p:nvSpPr>
          <p:cNvPr id="31763" name="Rectangle 19"/>
          <p:cNvSpPr>
            <a:spLocks noChangeArrowheads="1"/>
          </p:cNvSpPr>
          <p:nvPr/>
        </p:nvSpPr>
        <p:spPr bwMode="auto">
          <a:xfrm>
            <a:off x="7696200" y="646113"/>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FF6600"/>
                </a:solidFill>
              </a:rPr>
              <a:t>80</a:t>
            </a:r>
            <a:endParaRPr lang="en-GB" sz="1400" b="1"/>
          </a:p>
        </p:txBody>
      </p:sp>
      <p:sp>
        <p:nvSpPr>
          <p:cNvPr id="31764" name="Line 20"/>
          <p:cNvSpPr>
            <a:spLocks noChangeShapeType="1"/>
          </p:cNvSpPr>
          <p:nvPr/>
        </p:nvSpPr>
        <p:spPr bwMode="auto">
          <a:xfrm>
            <a:off x="4419600" y="762000"/>
            <a:ext cx="0" cy="2022475"/>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5" name="Arc 21"/>
          <p:cNvSpPr>
            <a:spLocks/>
          </p:cNvSpPr>
          <p:nvPr/>
        </p:nvSpPr>
        <p:spPr bwMode="auto">
          <a:xfrm>
            <a:off x="1219200" y="2362200"/>
            <a:ext cx="1303338" cy="144463"/>
          </a:xfrm>
          <a:custGeom>
            <a:avLst/>
            <a:gdLst>
              <a:gd name="T0" fmla="*/ 0 w 21600"/>
              <a:gd name="T1" fmla="*/ 0 h 21600"/>
              <a:gd name="T2" fmla="*/ 78643055 w 21600"/>
              <a:gd name="T3" fmla="*/ 966183 h 21600"/>
              <a:gd name="T4" fmla="*/ 0 w 21600"/>
              <a:gd name="T5" fmla="*/ 96618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66" name="Arc 22"/>
          <p:cNvSpPr>
            <a:spLocks/>
          </p:cNvSpPr>
          <p:nvPr/>
        </p:nvSpPr>
        <p:spPr bwMode="auto">
          <a:xfrm rot="10800000">
            <a:off x="2514600" y="2514600"/>
            <a:ext cx="1000125" cy="93663"/>
          </a:xfrm>
          <a:custGeom>
            <a:avLst/>
            <a:gdLst>
              <a:gd name="T0" fmla="*/ 0 w 21600"/>
              <a:gd name="T1" fmla="*/ 0 h 21600"/>
              <a:gd name="T2" fmla="*/ 46307866 w 21600"/>
              <a:gd name="T3" fmla="*/ 406146 h 21600"/>
              <a:gd name="T4" fmla="*/ 0 w 21600"/>
              <a:gd name="T5" fmla="*/ 4061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67" name="Arc 23"/>
          <p:cNvSpPr>
            <a:spLocks/>
          </p:cNvSpPr>
          <p:nvPr/>
        </p:nvSpPr>
        <p:spPr bwMode="auto">
          <a:xfrm>
            <a:off x="3556000" y="2311400"/>
            <a:ext cx="592138" cy="296863"/>
          </a:xfrm>
          <a:custGeom>
            <a:avLst/>
            <a:gdLst>
              <a:gd name="T0" fmla="*/ 16232751 w 21600"/>
              <a:gd name="T1" fmla="*/ 0 h 21600"/>
              <a:gd name="T2" fmla="*/ 0 w 21600"/>
              <a:gd name="T3" fmla="*/ 4079984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68" name="Arc 24"/>
          <p:cNvSpPr>
            <a:spLocks/>
          </p:cNvSpPr>
          <p:nvPr/>
        </p:nvSpPr>
        <p:spPr bwMode="auto">
          <a:xfrm rot="10800000">
            <a:off x="4141788" y="1905000"/>
            <a:ext cx="219075" cy="398463"/>
          </a:xfrm>
          <a:custGeom>
            <a:avLst/>
            <a:gdLst>
              <a:gd name="T0" fmla="*/ 2221938 w 21600"/>
              <a:gd name="T1" fmla="*/ 0 h 21600"/>
              <a:gd name="T2" fmla="*/ 0 w 21600"/>
              <a:gd name="T3" fmla="*/ 735059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69" name="Arc 25"/>
          <p:cNvSpPr>
            <a:spLocks/>
          </p:cNvSpPr>
          <p:nvPr/>
        </p:nvSpPr>
        <p:spPr bwMode="auto">
          <a:xfrm rot="10800000">
            <a:off x="4408488" y="1905000"/>
            <a:ext cx="187325" cy="398463"/>
          </a:xfrm>
          <a:custGeom>
            <a:avLst/>
            <a:gdLst>
              <a:gd name="T0" fmla="*/ 1624567 w 21600"/>
              <a:gd name="T1" fmla="*/ 7350590 h 21600"/>
              <a:gd name="T2" fmla="*/ 0 w 21600"/>
              <a:gd name="T3" fmla="*/ 0 h 21600"/>
              <a:gd name="T4" fmla="*/ 162456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0" name="Arc 26"/>
          <p:cNvSpPr>
            <a:spLocks/>
          </p:cNvSpPr>
          <p:nvPr/>
        </p:nvSpPr>
        <p:spPr bwMode="auto">
          <a:xfrm>
            <a:off x="4591050" y="2311400"/>
            <a:ext cx="1100138" cy="296863"/>
          </a:xfrm>
          <a:custGeom>
            <a:avLst/>
            <a:gdLst>
              <a:gd name="T0" fmla="*/ 56032580 w 21600"/>
              <a:gd name="T1" fmla="*/ 4079984 h 21600"/>
              <a:gd name="T2" fmla="*/ 0 w 21600"/>
              <a:gd name="T3" fmla="*/ 0 h 21600"/>
              <a:gd name="T4" fmla="*/ 5603258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1" name="Arc 27"/>
          <p:cNvSpPr>
            <a:spLocks/>
          </p:cNvSpPr>
          <p:nvPr/>
        </p:nvSpPr>
        <p:spPr bwMode="auto">
          <a:xfrm>
            <a:off x="5689600" y="2362200"/>
            <a:ext cx="1912938" cy="236538"/>
          </a:xfrm>
          <a:custGeom>
            <a:avLst/>
            <a:gdLst>
              <a:gd name="T0" fmla="*/ 169413492 w 21600"/>
              <a:gd name="T1" fmla="*/ 0 h 21600"/>
              <a:gd name="T2" fmla="*/ 0 w 21600"/>
              <a:gd name="T3" fmla="*/ 259028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CC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2" name="Arc 28"/>
          <p:cNvSpPr>
            <a:spLocks/>
          </p:cNvSpPr>
          <p:nvPr/>
        </p:nvSpPr>
        <p:spPr bwMode="auto">
          <a:xfrm rot="10800000">
            <a:off x="1219200" y="2057400"/>
            <a:ext cx="1517650" cy="246063"/>
          </a:xfrm>
          <a:custGeom>
            <a:avLst/>
            <a:gdLst>
              <a:gd name="T0" fmla="*/ 106632474 w 21600"/>
              <a:gd name="T1" fmla="*/ 0 h 21600"/>
              <a:gd name="T2" fmla="*/ 0 w 21600"/>
              <a:gd name="T3" fmla="*/ 280310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3" name="Arc 29"/>
          <p:cNvSpPr>
            <a:spLocks/>
          </p:cNvSpPr>
          <p:nvPr/>
        </p:nvSpPr>
        <p:spPr bwMode="auto">
          <a:xfrm>
            <a:off x="2743200" y="1676400"/>
            <a:ext cx="1314450" cy="358775"/>
          </a:xfrm>
          <a:custGeom>
            <a:avLst/>
            <a:gdLst>
              <a:gd name="T0" fmla="*/ 79989761 w 21600"/>
              <a:gd name="T1" fmla="*/ 0 h 21600"/>
              <a:gd name="T2" fmla="*/ 0 w 21600"/>
              <a:gd name="T3" fmla="*/ 595923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4" name="Line 30"/>
          <p:cNvSpPr>
            <a:spLocks noChangeShapeType="1"/>
          </p:cNvSpPr>
          <p:nvPr/>
        </p:nvSpPr>
        <p:spPr bwMode="auto">
          <a:xfrm flipV="1">
            <a:off x="4081463" y="1084263"/>
            <a:ext cx="66675" cy="625475"/>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5" name="Arc 31"/>
          <p:cNvSpPr>
            <a:spLocks/>
          </p:cNvSpPr>
          <p:nvPr/>
        </p:nvSpPr>
        <p:spPr bwMode="auto">
          <a:xfrm rot="10800000">
            <a:off x="4154488" y="990600"/>
            <a:ext cx="119062" cy="93663"/>
          </a:xfrm>
          <a:custGeom>
            <a:avLst/>
            <a:gdLst>
              <a:gd name="T0" fmla="*/ 656285 w 21600"/>
              <a:gd name="T1" fmla="*/ 0 h 21600"/>
              <a:gd name="T2" fmla="*/ 0 w 21600"/>
              <a:gd name="T3" fmla="*/ 4061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6" name="Arc 32"/>
          <p:cNvSpPr>
            <a:spLocks/>
          </p:cNvSpPr>
          <p:nvPr/>
        </p:nvSpPr>
        <p:spPr bwMode="auto">
          <a:xfrm rot="10800000">
            <a:off x="4306888" y="990600"/>
            <a:ext cx="390525" cy="703263"/>
          </a:xfrm>
          <a:custGeom>
            <a:avLst/>
            <a:gdLst>
              <a:gd name="T0" fmla="*/ 7060637 w 21600"/>
              <a:gd name="T1" fmla="*/ 22897169 h 21600"/>
              <a:gd name="T2" fmla="*/ 0 w 21600"/>
              <a:gd name="T3" fmla="*/ 0 h 21600"/>
              <a:gd name="T4" fmla="*/ 706063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7" name="Arc 33"/>
          <p:cNvSpPr>
            <a:spLocks/>
          </p:cNvSpPr>
          <p:nvPr/>
        </p:nvSpPr>
        <p:spPr bwMode="auto">
          <a:xfrm rot="10800000">
            <a:off x="4673600" y="1711325"/>
            <a:ext cx="2928938" cy="541338"/>
          </a:xfrm>
          <a:custGeom>
            <a:avLst/>
            <a:gdLst>
              <a:gd name="T0" fmla="*/ 0 w 21600"/>
              <a:gd name="T1" fmla="*/ 0 h 21600"/>
              <a:gd name="T2" fmla="*/ 397161002 w 21600"/>
              <a:gd name="T3" fmla="*/ 13566984 h 21600"/>
              <a:gd name="T4" fmla="*/ 0 w 21600"/>
              <a:gd name="T5" fmla="*/ 1356698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78" name="Line 34"/>
          <p:cNvSpPr>
            <a:spLocks noChangeShapeType="1"/>
          </p:cNvSpPr>
          <p:nvPr/>
        </p:nvSpPr>
        <p:spPr bwMode="auto">
          <a:xfrm>
            <a:off x="1219200" y="3789363"/>
            <a:ext cx="0" cy="2022475"/>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9" name="Line 35"/>
          <p:cNvSpPr>
            <a:spLocks noChangeShapeType="1"/>
          </p:cNvSpPr>
          <p:nvPr/>
        </p:nvSpPr>
        <p:spPr bwMode="auto">
          <a:xfrm>
            <a:off x="1227138" y="5816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0" name="Line 36"/>
          <p:cNvSpPr>
            <a:spLocks noChangeShapeType="1"/>
          </p:cNvSpPr>
          <p:nvPr/>
        </p:nvSpPr>
        <p:spPr bwMode="auto">
          <a:xfrm>
            <a:off x="1227138" y="5308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1" name="Line 37"/>
          <p:cNvSpPr>
            <a:spLocks noChangeShapeType="1"/>
          </p:cNvSpPr>
          <p:nvPr/>
        </p:nvSpPr>
        <p:spPr bwMode="auto">
          <a:xfrm>
            <a:off x="1227138" y="4800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2" name="Line 38"/>
          <p:cNvSpPr>
            <a:spLocks noChangeShapeType="1"/>
          </p:cNvSpPr>
          <p:nvPr/>
        </p:nvSpPr>
        <p:spPr bwMode="auto">
          <a:xfrm>
            <a:off x="1227138" y="4292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3" name="Line 39"/>
          <p:cNvSpPr>
            <a:spLocks noChangeShapeType="1"/>
          </p:cNvSpPr>
          <p:nvPr/>
        </p:nvSpPr>
        <p:spPr bwMode="auto">
          <a:xfrm>
            <a:off x="1227138" y="3784600"/>
            <a:ext cx="187325"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4" name="Line 40"/>
          <p:cNvSpPr>
            <a:spLocks noChangeShapeType="1"/>
          </p:cNvSpPr>
          <p:nvPr/>
        </p:nvSpPr>
        <p:spPr bwMode="auto">
          <a:xfrm flipH="1">
            <a:off x="4419600" y="3789363"/>
            <a:ext cx="17463" cy="3068637"/>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5" name="Rectangle 41"/>
          <p:cNvSpPr>
            <a:spLocks noChangeArrowheads="1"/>
          </p:cNvSpPr>
          <p:nvPr/>
        </p:nvSpPr>
        <p:spPr bwMode="auto">
          <a:xfrm>
            <a:off x="684213" y="5675313"/>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0066FF"/>
                </a:solidFill>
              </a:rPr>
              <a:t>0</a:t>
            </a:r>
            <a:endParaRPr lang="en-GB" sz="1400" b="1"/>
          </a:p>
        </p:txBody>
      </p:sp>
      <p:sp>
        <p:nvSpPr>
          <p:cNvPr id="31786" name="Rectangle 42"/>
          <p:cNvSpPr>
            <a:spLocks noChangeArrowheads="1"/>
          </p:cNvSpPr>
          <p:nvPr/>
        </p:nvSpPr>
        <p:spPr bwMode="auto">
          <a:xfrm>
            <a:off x="606425" y="4659313"/>
            <a:ext cx="5365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400" b="1">
                <a:solidFill>
                  <a:srgbClr val="0066FF"/>
                </a:solidFill>
              </a:rPr>
              <a:t>1000</a:t>
            </a:r>
            <a:endParaRPr lang="en-GB" sz="1400" b="1"/>
          </a:p>
        </p:txBody>
      </p:sp>
      <p:sp>
        <p:nvSpPr>
          <p:cNvPr id="31787" name="Rectangle 43"/>
          <p:cNvSpPr>
            <a:spLocks noChangeArrowheads="1"/>
          </p:cNvSpPr>
          <p:nvPr/>
        </p:nvSpPr>
        <p:spPr bwMode="auto">
          <a:xfrm>
            <a:off x="682625" y="3643313"/>
            <a:ext cx="5365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400" b="1">
                <a:solidFill>
                  <a:srgbClr val="0066FF"/>
                </a:solidFill>
              </a:rPr>
              <a:t>2000</a:t>
            </a:r>
            <a:endParaRPr lang="en-GB" sz="1400" b="1"/>
          </a:p>
        </p:txBody>
      </p:sp>
      <p:sp>
        <p:nvSpPr>
          <p:cNvPr id="31788" name="Line 44"/>
          <p:cNvSpPr>
            <a:spLocks noChangeShapeType="1"/>
          </p:cNvSpPr>
          <p:nvPr/>
        </p:nvSpPr>
        <p:spPr bwMode="auto">
          <a:xfrm>
            <a:off x="7586663" y="3814763"/>
            <a:ext cx="0" cy="2022475"/>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9" name="Line 45"/>
          <p:cNvSpPr>
            <a:spLocks noChangeShapeType="1"/>
          </p:cNvSpPr>
          <p:nvPr/>
        </p:nvSpPr>
        <p:spPr bwMode="auto">
          <a:xfrm>
            <a:off x="7391400" y="5842000"/>
            <a:ext cx="187325"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0" name="Line 46"/>
          <p:cNvSpPr>
            <a:spLocks noChangeShapeType="1"/>
          </p:cNvSpPr>
          <p:nvPr/>
        </p:nvSpPr>
        <p:spPr bwMode="auto">
          <a:xfrm>
            <a:off x="7391400" y="4800600"/>
            <a:ext cx="187325"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1" name="Line 47"/>
          <p:cNvSpPr>
            <a:spLocks noChangeShapeType="1"/>
          </p:cNvSpPr>
          <p:nvPr/>
        </p:nvSpPr>
        <p:spPr bwMode="auto">
          <a:xfrm>
            <a:off x="7391400" y="3810000"/>
            <a:ext cx="187325"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2" name="Rectangle 48"/>
          <p:cNvSpPr>
            <a:spLocks noChangeArrowheads="1"/>
          </p:cNvSpPr>
          <p:nvPr/>
        </p:nvSpPr>
        <p:spPr bwMode="auto">
          <a:xfrm>
            <a:off x="7696200" y="5715000"/>
            <a:ext cx="2857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0</a:t>
            </a:r>
            <a:endParaRPr lang="en-GB" sz="1400" b="1">
              <a:solidFill>
                <a:srgbClr val="9900CC"/>
              </a:solidFill>
            </a:endParaRPr>
          </a:p>
        </p:txBody>
      </p:sp>
      <p:sp>
        <p:nvSpPr>
          <p:cNvPr id="31793" name="Rectangle 49"/>
          <p:cNvSpPr>
            <a:spLocks noChangeArrowheads="1"/>
          </p:cNvSpPr>
          <p:nvPr/>
        </p:nvSpPr>
        <p:spPr bwMode="auto">
          <a:xfrm>
            <a:off x="7696200" y="4648200"/>
            <a:ext cx="3905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25</a:t>
            </a:r>
            <a:endParaRPr lang="en-GB" sz="1400" b="1">
              <a:solidFill>
                <a:srgbClr val="9900CC"/>
              </a:solidFill>
            </a:endParaRPr>
          </a:p>
        </p:txBody>
      </p:sp>
      <p:sp>
        <p:nvSpPr>
          <p:cNvPr id="31794" name="Rectangle 50"/>
          <p:cNvSpPr>
            <a:spLocks noChangeArrowheads="1"/>
          </p:cNvSpPr>
          <p:nvPr/>
        </p:nvSpPr>
        <p:spPr bwMode="auto">
          <a:xfrm>
            <a:off x="7696200" y="3643313"/>
            <a:ext cx="3905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50</a:t>
            </a:r>
            <a:endParaRPr lang="en-GB" sz="1400" b="1">
              <a:solidFill>
                <a:srgbClr val="9900CC"/>
              </a:solidFill>
            </a:endParaRPr>
          </a:p>
        </p:txBody>
      </p:sp>
      <p:sp>
        <p:nvSpPr>
          <p:cNvPr id="31795" name="Arc 51"/>
          <p:cNvSpPr>
            <a:spLocks/>
          </p:cNvSpPr>
          <p:nvPr/>
        </p:nvSpPr>
        <p:spPr bwMode="auto">
          <a:xfrm>
            <a:off x="1219200" y="5410200"/>
            <a:ext cx="2725738" cy="347663"/>
          </a:xfrm>
          <a:custGeom>
            <a:avLst/>
            <a:gdLst>
              <a:gd name="T0" fmla="*/ 343965171 w 21600"/>
              <a:gd name="T1" fmla="*/ 0 h 21600"/>
              <a:gd name="T2" fmla="*/ 0 w 21600"/>
              <a:gd name="T3" fmla="*/ 5595813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96" name="Arc 52"/>
          <p:cNvSpPr>
            <a:spLocks/>
          </p:cNvSpPr>
          <p:nvPr/>
        </p:nvSpPr>
        <p:spPr bwMode="auto">
          <a:xfrm rot="10800000">
            <a:off x="3935413" y="5308600"/>
            <a:ext cx="225425" cy="93663"/>
          </a:xfrm>
          <a:custGeom>
            <a:avLst/>
            <a:gdLst>
              <a:gd name="T0" fmla="*/ 2352612 w 21600"/>
              <a:gd name="T1" fmla="*/ 0 h 21600"/>
              <a:gd name="T2" fmla="*/ 0 w 21600"/>
              <a:gd name="T3" fmla="*/ 4061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97" name="Arc 53"/>
          <p:cNvSpPr>
            <a:spLocks/>
          </p:cNvSpPr>
          <p:nvPr/>
        </p:nvSpPr>
        <p:spPr bwMode="auto">
          <a:xfrm>
            <a:off x="4176713" y="5318125"/>
            <a:ext cx="185737" cy="93663"/>
          </a:xfrm>
          <a:custGeom>
            <a:avLst/>
            <a:gdLst>
              <a:gd name="T0" fmla="*/ 0 w 21600"/>
              <a:gd name="T1" fmla="*/ 0 h 21600"/>
              <a:gd name="T2" fmla="*/ 1597140 w 21600"/>
              <a:gd name="T3" fmla="*/ 406146 h 21600"/>
              <a:gd name="T4" fmla="*/ 0 w 21600"/>
              <a:gd name="T5" fmla="*/ 4061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98" name="Arc 54"/>
          <p:cNvSpPr>
            <a:spLocks/>
          </p:cNvSpPr>
          <p:nvPr/>
        </p:nvSpPr>
        <p:spPr bwMode="auto">
          <a:xfrm>
            <a:off x="4470400" y="4800600"/>
            <a:ext cx="1201738" cy="652463"/>
          </a:xfrm>
          <a:custGeom>
            <a:avLst/>
            <a:gdLst>
              <a:gd name="T0" fmla="*/ 66859921 w 21600"/>
              <a:gd name="T1" fmla="*/ 0 h 21600"/>
              <a:gd name="T2" fmla="*/ 0 w 21600"/>
              <a:gd name="T3" fmla="*/ 19708703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799" name="Arc 55"/>
          <p:cNvSpPr>
            <a:spLocks/>
          </p:cNvSpPr>
          <p:nvPr/>
        </p:nvSpPr>
        <p:spPr bwMode="auto">
          <a:xfrm rot="10800000">
            <a:off x="4368800" y="5419725"/>
            <a:ext cx="185738" cy="42863"/>
          </a:xfrm>
          <a:custGeom>
            <a:avLst/>
            <a:gdLst>
              <a:gd name="T0" fmla="*/ 0 w 21600"/>
              <a:gd name="T1" fmla="*/ 0 h 21600"/>
              <a:gd name="T2" fmla="*/ 1597158 w 21600"/>
              <a:gd name="T3" fmla="*/ 85057 h 21600"/>
              <a:gd name="T4" fmla="*/ 0 w 21600"/>
              <a:gd name="T5" fmla="*/ 850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0" name="Arc 56"/>
          <p:cNvSpPr>
            <a:spLocks/>
          </p:cNvSpPr>
          <p:nvPr/>
        </p:nvSpPr>
        <p:spPr bwMode="auto">
          <a:xfrm rot="10800000">
            <a:off x="5689600" y="4292600"/>
            <a:ext cx="388938" cy="500063"/>
          </a:xfrm>
          <a:custGeom>
            <a:avLst/>
            <a:gdLst>
              <a:gd name="T0" fmla="*/ 7003369 w 21600"/>
              <a:gd name="T1" fmla="*/ 0 h 21600"/>
              <a:gd name="T2" fmla="*/ 0 w 21600"/>
              <a:gd name="T3" fmla="*/ 1157699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1" name="Arc 57"/>
          <p:cNvSpPr>
            <a:spLocks/>
          </p:cNvSpPr>
          <p:nvPr/>
        </p:nvSpPr>
        <p:spPr bwMode="auto">
          <a:xfrm rot="10800000">
            <a:off x="6115050" y="4292600"/>
            <a:ext cx="388938" cy="500063"/>
          </a:xfrm>
          <a:custGeom>
            <a:avLst/>
            <a:gdLst>
              <a:gd name="T0" fmla="*/ 7003369 w 21600"/>
              <a:gd name="T1" fmla="*/ 11576990 h 21600"/>
              <a:gd name="T2" fmla="*/ 0 w 21600"/>
              <a:gd name="T3" fmla="*/ 0 h 21600"/>
              <a:gd name="T4" fmla="*/ 7003369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2" name="Arc 58"/>
          <p:cNvSpPr>
            <a:spLocks/>
          </p:cNvSpPr>
          <p:nvPr/>
        </p:nvSpPr>
        <p:spPr bwMode="auto">
          <a:xfrm rot="10800000">
            <a:off x="6502400" y="4810125"/>
            <a:ext cx="1100138" cy="500063"/>
          </a:xfrm>
          <a:custGeom>
            <a:avLst/>
            <a:gdLst>
              <a:gd name="T0" fmla="*/ 0 w 21600"/>
              <a:gd name="T1" fmla="*/ 0 h 21600"/>
              <a:gd name="T2" fmla="*/ 56032580 w 21600"/>
              <a:gd name="T3" fmla="*/ 11576990 h 21600"/>
              <a:gd name="T4" fmla="*/ 0 w 21600"/>
              <a:gd name="T5" fmla="*/ 1157699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9900C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3" name="Arc 59"/>
          <p:cNvSpPr>
            <a:spLocks/>
          </p:cNvSpPr>
          <p:nvPr/>
        </p:nvSpPr>
        <p:spPr bwMode="auto">
          <a:xfrm>
            <a:off x="1219200" y="4495800"/>
            <a:ext cx="2928938" cy="1211263"/>
          </a:xfrm>
          <a:custGeom>
            <a:avLst/>
            <a:gdLst>
              <a:gd name="T0" fmla="*/ 397161002 w 21600"/>
              <a:gd name="T1" fmla="*/ 0 h 21600"/>
              <a:gd name="T2" fmla="*/ 0 w 21600"/>
              <a:gd name="T3" fmla="*/ 6792398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4" name="Arc 60"/>
          <p:cNvSpPr>
            <a:spLocks/>
          </p:cNvSpPr>
          <p:nvPr/>
        </p:nvSpPr>
        <p:spPr bwMode="auto">
          <a:xfrm rot="10800000">
            <a:off x="4144963" y="4292600"/>
            <a:ext cx="206375" cy="195263"/>
          </a:xfrm>
          <a:custGeom>
            <a:avLst/>
            <a:gdLst>
              <a:gd name="T0" fmla="*/ 1971789 w 21600"/>
              <a:gd name="T1" fmla="*/ 0 h 21600"/>
              <a:gd name="T2" fmla="*/ 0 w 21600"/>
              <a:gd name="T3" fmla="*/ 176516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5" name="Arc 61"/>
          <p:cNvSpPr>
            <a:spLocks/>
          </p:cNvSpPr>
          <p:nvPr/>
        </p:nvSpPr>
        <p:spPr bwMode="auto">
          <a:xfrm rot="10800000">
            <a:off x="4362450" y="4292600"/>
            <a:ext cx="230188" cy="195263"/>
          </a:xfrm>
          <a:custGeom>
            <a:avLst/>
            <a:gdLst>
              <a:gd name="T0" fmla="*/ 2453079 w 21600"/>
              <a:gd name="T1" fmla="*/ 1765168 h 21600"/>
              <a:gd name="T2" fmla="*/ 0 w 21600"/>
              <a:gd name="T3" fmla="*/ 0 h 21600"/>
              <a:gd name="T4" fmla="*/ 2453079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6" name="Arc 62"/>
          <p:cNvSpPr>
            <a:spLocks/>
          </p:cNvSpPr>
          <p:nvPr/>
        </p:nvSpPr>
        <p:spPr bwMode="auto">
          <a:xfrm rot="10800000">
            <a:off x="4572000" y="4505325"/>
            <a:ext cx="490538" cy="855663"/>
          </a:xfrm>
          <a:custGeom>
            <a:avLst/>
            <a:gdLst>
              <a:gd name="T0" fmla="*/ 0 w 21600"/>
              <a:gd name="T1" fmla="*/ 0 h 21600"/>
              <a:gd name="T2" fmla="*/ 11140162 w 21600"/>
              <a:gd name="T3" fmla="*/ 33896255 h 21600"/>
              <a:gd name="T4" fmla="*/ 0 w 21600"/>
              <a:gd name="T5" fmla="*/ 338962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7" name="Arc 63"/>
          <p:cNvSpPr>
            <a:spLocks/>
          </p:cNvSpPr>
          <p:nvPr/>
        </p:nvSpPr>
        <p:spPr bwMode="auto">
          <a:xfrm>
            <a:off x="5080000" y="4851400"/>
            <a:ext cx="795338" cy="500063"/>
          </a:xfrm>
          <a:custGeom>
            <a:avLst/>
            <a:gdLst>
              <a:gd name="T0" fmla="*/ 29285301 w 21600"/>
              <a:gd name="T1" fmla="*/ 0 h 21600"/>
              <a:gd name="T2" fmla="*/ 0 w 21600"/>
              <a:gd name="T3" fmla="*/ 1157699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8" name="Arc 64"/>
          <p:cNvSpPr>
            <a:spLocks/>
          </p:cNvSpPr>
          <p:nvPr/>
        </p:nvSpPr>
        <p:spPr bwMode="auto">
          <a:xfrm rot="10800000">
            <a:off x="5868988" y="4648200"/>
            <a:ext cx="234950" cy="195263"/>
          </a:xfrm>
          <a:custGeom>
            <a:avLst/>
            <a:gdLst>
              <a:gd name="T0" fmla="*/ 2555625 w 21600"/>
              <a:gd name="T1" fmla="*/ 0 h 21600"/>
              <a:gd name="T2" fmla="*/ 0 w 21600"/>
              <a:gd name="T3" fmla="*/ 176516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09" name="Arc 65"/>
          <p:cNvSpPr>
            <a:spLocks/>
          </p:cNvSpPr>
          <p:nvPr/>
        </p:nvSpPr>
        <p:spPr bwMode="auto">
          <a:xfrm rot="10800000">
            <a:off x="6113463" y="4648200"/>
            <a:ext cx="196850" cy="195263"/>
          </a:xfrm>
          <a:custGeom>
            <a:avLst/>
            <a:gdLst>
              <a:gd name="T0" fmla="*/ 1793978 w 21600"/>
              <a:gd name="T1" fmla="*/ 1765168 h 21600"/>
              <a:gd name="T2" fmla="*/ 0 w 21600"/>
              <a:gd name="T3" fmla="*/ 0 h 21600"/>
              <a:gd name="T4" fmla="*/ 179397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10" name="Arc 66"/>
          <p:cNvSpPr>
            <a:spLocks/>
          </p:cNvSpPr>
          <p:nvPr/>
        </p:nvSpPr>
        <p:spPr bwMode="auto">
          <a:xfrm rot="10800000">
            <a:off x="6299200" y="4860925"/>
            <a:ext cx="1303338" cy="449263"/>
          </a:xfrm>
          <a:custGeom>
            <a:avLst/>
            <a:gdLst>
              <a:gd name="T0" fmla="*/ 0 w 21600"/>
              <a:gd name="T1" fmla="*/ 0 h 21600"/>
              <a:gd name="T2" fmla="*/ 78643055 w 21600"/>
              <a:gd name="T3" fmla="*/ 9344316 h 21600"/>
              <a:gd name="T4" fmla="*/ 0 w 21600"/>
              <a:gd name="T5" fmla="*/ 93443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1811" name="Rectangle 67"/>
          <p:cNvSpPr>
            <a:spLocks noChangeArrowheads="1"/>
          </p:cNvSpPr>
          <p:nvPr/>
        </p:nvSpPr>
        <p:spPr bwMode="auto">
          <a:xfrm>
            <a:off x="1022350"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0</a:t>
            </a:r>
          </a:p>
        </p:txBody>
      </p:sp>
      <p:sp>
        <p:nvSpPr>
          <p:cNvPr id="31812" name="Rectangle 68"/>
          <p:cNvSpPr>
            <a:spLocks noChangeArrowheads="1"/>
          </p:cNvSpPr>
          <p:nvPr/>
        </p:nvSpPr>
        <p:spPr bwMode="auto">
          <a:xfrm>
            <a:off x="1497013"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a:t>
            </a:r>
          </a:p>
        </p:txBody>
      </p:sp>
      <p:sp>
        <p:nvSpPr>
          <p:cNvPr id="31813" name="Rectangle 69"/>
          <p:cNvSpPr>
            <a:spLocks noChangeArrowheads="1"/>
          </p:cNvSpPr>
          <p:nvPr/>
        </p:nvSpPr>
        <p:spPr bwMode="auto">
          <a:xfrm>
            <a:off x="1919288"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4</a:t>
            </a:r>
          </a:p>
        </p:txBody>
      </p:sp>
      <p:sp>
        <p:nvSpPr>
          <p:cNvPr id="31814" name="Rectangle 70"/>
          <p:cNvSpPr>
            <a:spLocks noChangeArrowheads="1"/>
          </p:cNvSpPr>
          <p:nvPr/>
        </p:nvSpPr>
        <p:spPr bwMode="auto">
          <a:xfrm>
            <a:off x="2393950"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6</a:t>
            </a:r>
          </a:p>
        </p:txBody>
      </p:sp>
      <p:sp>
        <p:nvSpPr>
          <p:cNvPr id="31815" name="Rectangle 71"/>
          <p:cNvSpPr>
            <a:spLocks noChangeArrowheads="1"/>
          </p:cNvSpPr>
          <p:nvPr/>
        </p:nvSpPr>
        <p:spPr bwMode="auto">
          <a:xfrm>
            <a:off x="2868613" y="6234113"/>
            <a:ext cx="273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8</a:t>
            </a:r>
          </a:p>
        </p:txBody>
      </p:sp>
      <p:sp>
        <p:nvSpPr>
          <p:cNvPr id="31816" name="Rectangle 72"/>
          <p:cNvSpPr>
            <a:spLocks noChangeArrowheads="1"/>
          </p:cNvSpPr>
          <p:nvPr/>
        </p:nvSpPr>
        <p:spPr bwMode="auto">
          <a:xfrm>
            <a:off x="3240088"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10</a:t>
            </a:r>
          </a:p>
        </p:txBody>
      </p:sp>
      <p:sp>
        <p:nvSpPr>
          <p:cNvPr id="31817" name="Rectangle 73"/>
          <p:cNvSpPr>
            <a:spLocks noChangeArrowheads="1"/>
          </p:cNvSpPr>
          <p:nvPr/>
        </p:nvSpPr>
        <p:spPr bwMode="auto">
          <a:xfrm>
            <a:off x="3697288"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12</a:t>
            </a:r>
          </a:p>
        </p:txBody>
      </p:sp>
      <p:sp>
        <p:nvSpPr>
          <p:cNvPr id="31818" name="Rectangle 74"/>
          <p:cNvSpPr>
            <a:spLocks noChangeArrowheads="1"/>
          </p:cNvSpPr>
          <p:nvPr/>
        </p:nvSpPr>
        <p:spPr bwMode="auto">
          <a:xfrm>
            <a:off x="41894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14</a:t>
            </a:r>
          </a:p>
        </p:txBody>
      </p:sp>
      <p:sp>
        <p:nvSpPr>
          <p:cNvPr id="31819" name="Rectangle 75"/>
          <p:cNvSpPr>
            <a:spLocks noChangeArrowheads="1"/>
          </p:cNvSpPr>
          <p:nvPr/>
        </p:nvSpPr>
        <p:spPr bwMode="auto">
          <a:xfrm>
            <a:off x="46466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16</a:t>
            </a:r>
          </a:p>
        </p:txBody>
      </p:sp>
      <p:sp>
        <p:nvSpPr>
          <p:cNvPr id="31820" name="Rectangle 76"/>
          <p:cNvSpPr>
            <a:spLocks noChangeArrowheads="1"/>
          </p:cNvSpPr>
          <p:nvPr/>
        </p:nvSpPr>
        <p:spPr bwMode="auto">
          <a:xfrm>
            <a:off x="5086350"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18</a:t>
            </a:r>
          </a:p>
        </p:txBody>
      </p:sp>
      <p:sp>
        <p:nvSpPr>
          <p:cNvPr id="31821" name="Rectangle 77"/>
          <p:cNvSpPr>
            <a:spLocks noChangeArrowheads="1"/>
          </p:cNvSpPr>
          <p:nvPr/>
        </p:nvSpPr>
        <p:spPr bwMode="auto">
          <a:xfrm>
            <a:off x="55610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20</a:t>
            </a:r>
          </a:p>
        </p:txBody>
      </p:sp>
      <p:sp>
        <p:nvSpPr>
          <p:cNvPr id="31822" name="Rectangle 78"/>
          <p:cNvSpPr>
            <a:spLocks noChangeArrowheads="1"/>
          </p:cNvSpPr>
          <p:nvPr/>
        </p:nvSpPr>
        <p:spPr bwMode="auto">
          <a:xfrm>
            <a:off x="60182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22</a:t>
            </a:r>
          </a:p>
        </p:txBody>
      </p:sp>
      <p:sp>
        <p:nvSpPr>
          <p:cNvPr id="31823" name="Rectangle 79"/>
          <p:cNvSpPr>
            <a:spLocks noChangeArrowheads="1"/>
          </p:cNvSpPr>
          <p:nvPr/>
        </p:nvSpPr>
        <p:spPr bwMode="auto">
          <a:xfrm>
            <a:off x="64754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24</a:t>
            </a:r>
          </a:p>
        </p:txBody>
      </p:sp>
      <p:sp>
        <p:nvSpPr>
          <p:cNvPr id="31824" name="Rectangle 80"/>
          <p:cNvSpPr>
            <a:spLocks noChangeArrowheads="1"/>
          </p:cNvSpPr>
          <p:nvPr/>
        </p:nvSpPr>
        <p:spPr bwMode="auto">
          <a:xfrm>
            <a:off x="68818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26</a:t>
            </a:r>
          </a:p>
        </p:txBody>
      </p:sp>
      <p:sp>
        <p:nvSpPr>
          <p:cNvPr id="31825" name="Rectangle 81"/>
          <p:cNvSpPr>
            <a:spLocks noChangeArrowheads="1"/>
          </p:cNvSpPr>
          <p:nvPr/>
        </p:nvSpPr>
        <p:spPr bwMode="auto">
          <a:xfrm>
            <a:off x="7389813" y="6234113"/>
            <a:ext cx="365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spAutoFit/>
          </a:bodyPr>
          <a:lstStyle/>
          <a:p>
            <a:r>
              <a:rPr lang="en-GB" sz="1600" b="1">
                <a:solidFill>
                  <a:srgbClr val="000000"/>
                </a:solidFill>
                <a:latin typeface="Arial Narrow" pitchFamily="34" charset="0"/>
              </a:rPr>
              <a:t>28</a:t>
            </a:r>
          </a:p>
        </p:txBody>
      </p:sp>
      <p:grpSp>
        <p:nvGrpSpPr>
          <p:cNvPr id="31826" name="Group 82"/>
          <p:cNvGrpSpPr>
            <a:grpSpLocks/>
          </p:cNvGrpSpPr>
          <p:nvPr/>
        </p:nvGrpSpPr>
        <p:grpSpPr bwMode="auto">
          <a:xfrm>
            <a:off x="1219200" y="6065838"/>
            <a:ext cx="6400800" cy="111125"/>
            <a:chOff x="576" y="5732"/>
            <a:chExt cx="3024" cy="104"/>
          </a:xfrm>
        </p:grpSpPr>
        <p:sp>
          <p:nvSpPr>
            <p:cNvPr id="31837" name="Line 83"/>
            <p:cNvSpPr>
              <a:spLocks noChangeShapeType="1"/>
            </p:cNvSpPr>
            <p:nvPr/>
          </p:nvSpPr>
          <p:spPr bwMode="auto">
            <a:xfrm>
              <a:off x="580" y="5832"/>
              <a:ext cx="301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8" name="Line 84"/>
            <p:cNvSpPr>
              <a:spLocks noChangeShapeType="1"/>
            </p:cNvSpPr>
            <p:nvPr/>
          </p:nvSpPr>
          <p:spPr bwMode="auto">
            <a:xfrm flipV="1">
              <a:off x="576"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9" name="Line 85"/>
            <p:cNvSpPr>
              <a:spLocks noChangeShapeType="1"/>
            </p:cNvSpPr>
            <p:nvPr/>
          </p:nvSpPr>
          <p:spPr bwMode="auto">
            <a:xfrm flipV="1">
              <a:off x="792"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0" name="Line 86"/>
            <p:cNvSpPr>
              <a:spLocks noChangeShapeType="1"/>
            </p:cNvSpPr>
            <p:nvPr/>
          </p:nvSpPr>
          <p:spPr bwMode="auto">
            <a:xfrm flipV="1">
              <a:off x="1008"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1" name="Line 87"/>
            <p:cNvSpPr>
              <a:spLocks noChangeShapeType="1"/>
            </p:cNvSpPr>
            <p:nvPr/>
          </p:nvSpPr>
          <p:spPr bwMode="auto">
            <a:xfrm flipV="1">
              <a:off x="1224"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2" name="Line 88"/>
            <p:cNvSpPr>
              <a:spLocks noChangeShapeType="1"/>
            </p:cNvSpPr>
            <p:nvPr/>
          </p:nvSpPr>
          <p:spPr bwMode="auto">
            <a:xfrm flipV="1">
              <a:off x="1440"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3" name="Line 89"/>
            <p:cNvSpPr>
              <a:spLocks noChangeShapeType="1"/>
            </p:cNvSpPr>
            <p:nvPr/>
          </p:nvSpPr>
          <p:spPr bwMode="auto">
            <a:xfrm flipV="1">
              <a:off x="1656"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4" name="Line 90"/>
            <p:cNvSpPr>
              <a:spLocks noChangeShapeType="1"/>
            </p:cNvSpPr>
            <p:nvPr/>
          </p:nvSpPr>
          <p:spPr bwMode="auto">
            <a:xfrm flipV="1">
              <a:off x="1872"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5" name="Line 91"/>
            <p:cNvSpPr>
              <a:spLocks noChangeShapeType="1"/>
            </p:cNvSpPr>
            <p:nvPr/>
          </p:nvSpPr>
          <p:spPr bwMode="auto">
            <a:xfrm flipV="1">
              <a:off x="2088"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6" name="Line 92"/>
            <p:cNvSpPr>
              <a:spLocks noChangeShapeType="1"/>
            </p:cNvSpPr>
            <p:nvPr/>
          </p:nvSpPr>
          <p:spPr bwMode="auto">
            <a:xfrm flipV="1">
              <a:off x="2304"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7" name="Line 93"/>
            <p:cNvSpPr>
              <a:spLocks noChangeShapeType="1"/>
            </p:cNvSpPr>
            <p:nvPr/>
          </p:nvSpPr>
          <p:spPr bwMode="auto">
            <a:xfrm flipV="1">
              <a:off x="2520"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8" name="Line 94"/>
            <p:cNvSpPr>
              <a:spLocks noChangeShapeType="1"/>
            </p:cNvSpPr>
            <p:nvPr/>
          </p:nvSpPr>
          <p:spPr bwMode="auto">
            <a:xfrm flipV="1">
              <a:off x="2736"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9" name="Line 95"/>
            <p:cNvSpPr>
              <a:spLocks noChangeShapeType="1"/>
            </p:cNvSpPr>
            <p:nvPr/>
          </p:nvSpPr>
          <p:spPr bwMode="auto">
            <a:xfrm flipV="1">
              <a:off x="2952"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0" name="Line 96"/>
            <p:cNvSpPr>
              <a:spLocks noChangeShapeType="1"/>
            </p:cNvSpPr>
            <p:nvPr/>
          </p:nvSpPr>
          <p:spPr bwMode="auto">
            <a:xfrm flipV="1">
              <a:off x="3168"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1" name="Line 97"/>
            <p:cNvSpPr>
              <a:spLocks noChangeShapeType="1"/>
            </p:cNvSpPr>
            <p:nvPr/>
          </p:nvSpPr>
          <p:spPr bwMode="auto">
            <a:xfrm flipV="1">
              <a:off x="3384"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2" name="Line 98"/>
            <p:cNvSpPr>
              <a:spLocks noChangeShapeType="1"/>
            </p:cNvSpPr>
            <p:nvPr/>
          </p:nvSpPr>
          <p:spPr bwMode="auto">
            <a:xfrm flipV="1">
              <a:off x="3600" y="5732"/>
              <a:ext cx="0" cy="1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31827" name="Rectangle 100"/>
          <p:cNvSpPr>
            <a:spLocks noChangeArrowheads="1"/>
          </p:cNvSpPr>
          <p:nvPr/>
        </p:nvSpPr>
        <p:spPr bwMode="auto">
          <a:xfrm rot="-5400000">
            <a:off x="-23019" y="1362869"/>
            <a:ext cx="1084263" cy="3333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CC3300"/>
                </a:solidFill>
                <a:latin typeface="Arial" charset="0"/>
              </a:rPr>
              <a:t>FSH (U/l)</a:t>
            </a:r>
            <a:r>
              <a:rPr lang="en-GB" sz="1400" b="1"/>
              <a:t> </a:t>
            </a:r>
          </a:p>
        </p:txBody>
      </p:sp>
      <p:sp>
        <p:nvSpPr>
          <p:cNvPr id="31828" name="Line 101"/>
          <p:cNvSpPr>
            <a:spLocks noChangeShapeType="1"/>
          </p:cNvSpPr>
          <p:nvPr/>
        </p:nvSpPr>
        <p:spPr bwMode="auto">
          <a:xfrm flipH="1" flipV="1">
            <a:off x="515938" y="2065338"/>
            <a:ext cx="17462" cy="449262"/>
          </a:xfrm>
          <a:prstGeom prst="line">
            <a:avLst/>
          </a:prstGeom>
          <a:noFill/>
          <a:ln w="25400">
            <a:solidFill>
              <a:srgbClr val="CC33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9" name="Rectangle 102"/>
          <p:cNvSpPr>
            <a:spLocks noChangeArrowheads="1"/>
          </p:cNvSpPr>
          <p:nvPr/>
        </p:nvSpPr>
        <p:spPr bwMode="auto">
          <a:xfrm rot="-5400000">
            <a:off x="7845425" y="1235075"/>
            <a:ext cx="949325" cy="3333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600" b="1">
                <a:solidFill>
                  <a:srgbClr val="FF6600"/>
                </a:solidFill>
                <a:latin typeface="Arial" charset="0"/>
              </a:rPr>
              <a:t>LH (U/l)</a:t>
            </a:r>
            <a:r>
              <a:rPr lang="en-GB" sz="1400" b="1"/>
              <a:t> </a:t>
            </a:r>
          </a:p>
        </p:txBody>
      </p:sp>
      <p:sp>
        <p:nvSpPr>
          <p:cNvPr id="31830" name="Line 103"/>
          <p:cNvSpPr>
            <a:spLocks noChangeShapeType="1"/>
          </p:cNvSpPr>
          <p:nvPr/>
        </p:nvSpPr>
        <p:spPr bwMode="auto">
          <a:xfrm flipV="1">
            <a:off x="8305800" y="1879600"/>
            <a:ext cx="0" cy="2540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1" name="Rectangle 104"/>
          <p:cNvSpPr>
            <a:spLocks noChangeArrowheads="1"/>
          </p:cNvSpPr>
          <p:nvPr/>
        </p:nvSpPr>
        <p:spPr bwMode="auto">
          <a:xfrm rot="-5400000">
            <a:off x="7556501" y="4800600"/>
            <a:ext cx="2163762" cy="3635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800" b="1">
                <a:solidFill>
                  <a:srgbClr val="9900CC"/>
                </a:solidFill>
                <a:latin typeface="Arial Narrow" pitchFamily="34" charset="0"/>
              </a:rPr>
              <a:t>Progesterone</a:t>
            </a:r>
            <a:r>
              <a:rPr lang="en-GB" sz="1800" b="1">
                <a:latin typeface="Arial Narrow" pitchFamily="34" charset="0"/>
              </a:rPr>
              <a:t> </a:t>
            </a:r>
            <a:r>
              <a:rPr lang="en-GB" sz="1800" b="1">
                <a:solidFill>
                  <a:srgbClr val="9900CC"/>
                </a:solidFill>
                <a:latin typeface="Arial Narrow" pitchFamily="34" charset="0"/>
              </a:rPr>
              <a:t>(nmol/l)</a:t>
            </a:r>
            <a:r>
              <a:rPr lang="en-GB" sz="1400" b="1"/>
              <a:t> </a:t>
            </a:r>
          </a:p>
        </p:txBody>
      </p:sp>
      <p:sp>
        <p:nvSpPr>
          <p:cNvPr id="31832" name="Rectangle 105"/>
          <p:cNvSpPr>
            <a:spLocks noChangeArrowheads="1"/>
          </p:cNvSpPr>
          <p:nvPr/>
        </p:nvSpPr>
        <p:spPr bwMode="auto">
          <a:xfrm rot="-5400000">
            <a:off x="-510381" y="4701381"/>
            <a:ext cx="1847850" cy="36353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GB" sz="1800" b="1">
                <a:solidFill>
                  <a:srgbClr val="0066FF"/>
                </a:solidFill>
                <a:latin typeface="Arial Narrow" pitchFamily="34" charset="0"/>
              </a:rPr>
              <a:t>Oestrogen (pmol/l)</a:t>
            </a:r>
            <a:endParaRPr lang="en-GB" sz="1400" b="1"/>
          </a:p>
        </p:txBody>
      </p:sp>
      <p:sp>
        <p:nvSpPr>
          <p:cNvPr id="31833" name="Text Box 106"/>
          <p:cNvSpPr txBox="1">
            <a:spLocks noChangeArrowheads="1"/>
          </p:cNvSpPr>
          <p:nvPr/>
        </p:nvSpPr>
        <p:spPr bwMode="auto">
          <a:xfrm>
            <a:off x="228600" y="6400800"/>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rgbClr val="000000"/>
                </a:solidFill>
                <a:latin typeface="Arial Narrow" pitchFamily="34" charset="0"/>
              </a:rPr>
              <a:t>Days</a:t>
            </a:r>
            <a:endParaRPr lang="en-US"/>
          </a:p>
        </p:txBody>
      </p:sp>
      <p:sp>
        <p:nvSpPr>
          <p:cNvPr id="31834" name="Text Box 107"/>
          <p:cNvSpPr txBox="1">
            <a:spLocks noChangeArrowheads="1"/>
          </p:cNvSpPr>
          <p:nvPr/>
        </p:nvSpPr>
        <p:spPr bwMode="auto">
          <a:xfrm>
            <a:off x="3805238" y="228600"/>
            <a:ext cx="1198562" cy="406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rgbClr val="FF0066"/>
                </a:solidFill>
                <a:latin typeface="Arial Narrow" pitchFamily="34" charset="0"/>
              </a:rPr>
              <a:t>ovulation</a:t>
            </a:r>
            <a:endParaRPr lang="en-US" sz="2000"/>
          </a:p>
        </p:txBody>
      </p:sp>
      <p:sp>
        <p:nvSpPr>
          <p:cNvPr id="31835" name="Text Box 108"/>
          <p:cNvSpPr txBox="1">
            <a:spLocks noChangeArrowheads="1"/>
          </p:cNvSpPr>
          <p:nvPr/>
        </p:nvSpPr>
        <p:spPr bwMode="auto">
          <a:xfrm>
            <a:off x="1905000" y="6491288"/>
            <a:ext cx="1905000"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a:solidFill>
                  <a:srgbClr val="5F5F5F"/>
                </a:solidFill>
                <a:latin typeface="Arial Narrow" pitchFamily="34" charset="0"/>
              </a:rPr>
              <a:t>Follicular phase</a:t>
            </a:r>
            <a:endParaRPr lang="en-US">
              <a:solidFill>
                <a:srgbClr val="969696"/>
              </a:solidFill>
            </a:endParaRPr>
          </a:p>
        </p:txBody>
      </p:sp>
      <p:sp>
        <p:nvSpPr>
          <p:cNvPr id="31836" name="Text Box 109"/>
          <p:cNvSpPr txBox="1">
            <a:spLocks noChangeArrowheads="1"/>
          </p:cNvSpPr>
          <p:nvPr/>
        </p:nvSpPr>
        <p:spPr bwMode="auto">
          <a:xfrm>
            <a:off x="5410200" y="6491288"/>
            <a:ext cx="1752600"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a:solidFill>
                  <a:srgbClr val="5F5F5F"/>
                </a:solidFill>
                <a:latin typeface="Arial Narrow" pitchFamily="34" charset="0"/>
              </a:rPr>
              <a:t>Luteal phase</a:t>
            </a:r>
            <a:endParaRPr lang="en-US">
              <a:solidFill>
                <a:srgbClr val="969696"/>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317500" y="393700"/>
            <a:ext cx="127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u="sng"/>
              <a:t>FEMALE</a:t>
            </a:r>
          </a:p>
        </p:txBody>
      </p:sp>
      <p:sp>
        <p:nvSpPr>
          <p:cNvPr id="32771" name="Text Box 1027"/>
          <p:cNvSpPr txBox="1">
            <a:spLocks noChangeArrowheads="1"/>
          </p:cNvSpPr>
          <p:nvPr/>
        </p:nvSpPr>
        <p:spPr bwMode="auto">
          <a:xfrm>
            <a:off x="6157913" y="6257925"/>
            <a:ext cx="276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Fertilization, implantation</a:t>
            </a:r>
          </a:p>
        </p:txBody>
      </p:sp>
      <p:sp>
        <p:nvSpPr>
          <p:cNvPr id="32772" name="Text Box 1028"/>
          <p:cNvSpPr txBox="1">
            <a:spLocks noChangeArrowheads="1"/>
          </p:cNvSpPr>
          <p:nvPr/>
        </p:nvSpPr>
        <p:spPr bwMode="auto">
          <a:xfrm>
            <a:off x="2906713" y="671513"/>
            <a:ext cx="2270125" cy="376237"/>
          </a:xfrm>
          <a:prstGeom prst="rect">
            <a:avLst/>
          </a:prstGeom>
          <a:solidFill>
            <a:srgbClr val="FFFFCC"/>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HIGHER CENTRES</a:t>
            </a:r>
          </a:p>
        </p:txBody>
      </p:sp>
      <p:sp>
        <p:nvSpPr>
          <p:cNvPr id="32773" name="Text Box 1029"/>
          <p:cNvSpPr txBox="1">
            <a:spLocks noChangeArrowheads="1"/>
          </p:cNvSpPr>
          <p:nvPr/>
        </p:nvSpPr>
        <p:spPr bwMode="auto">
          <a:xfrm>
            <a:off x="2951163" y="1485900"/>
            <a:ext cx="2174875" cy="376238"/>
          </a:xfrm>
          <a:prstGeom prst="rect">
            <a:avLst/>
          </a:prstGeom>
          <a:solidFill>
            <a:srgbClr val="FFFFCC"/>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HYPOTHALAMUS</a:t>
            </a:r>
          </a:p>
        </p:txBody>
      </p:sp>
      <p:sp>
        <p:nvSpPr>
          <p:cNvPr id="32774" name="Text Box 1030"/>
          <p:cNvSpPr txBox="1">
            <a:spLocks noChangeArrowheads="1"/>
          </p:cNvSpPr>
          <p:nvPr/>
        </p:nvSpPr>
        <p:spPr bwMode="auto">
          <a:xfrm>
            <a:off x="2243138" y="2374900"/>
            <a:ext cx="3648075" cy="376238"/>
          </a:xfrm>
          <a:prstGeom prst="rect">
            <a:avLst/>
          </a:prstGeom>
          <a:solidFill>
            <a:srgbClr val="FFFFCC"/>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ANTERIOR PITUITARY GLAND</a:t>
            </a:r>
          </a:p>
        </p:txBody>
      </p:sp>
      <p:sp>
        <p:nvSpPr>
          <p:cNvPr id="32775" name="Text Box 1031"/>
          <p:cNvSpPr txBox="1">
            <a:spLocks noChangeArrowheads="1"/>
          </p:cNvSpPr>
          <p:nvPr/>
        </p:nvSpPr>
        <p:spPr bwMode="auto">
          <a:xfrm>
            <a:off x="4094163" y="4765675"/>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PROGESTERONE</a:t>
            </a:r>
            <a:endParaRPr lang="en-GB" sz="1800" b="1"/>
          </a:p>
        </p:txBody>
      </p:sp>
      <p:sp>
        <p:nvSpPr>
          <p:cNvPr id="32776" name="Line 1032"/>
          <p:cNvSpPr>
            <a:spLocks noChangeShapeType="1"/>
          </p:cNvSpPr>
          <p:nvPr/>
        </p:nvSpPr>
        <p:spPr bwMode="auto">
          <a:xfrm>
            <a:off x="4165600" y="1101725"/>
            <a:ext cx="0" cy="40005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777" name="Line 1033"/>
          <p:cNvSpPr>
            <a:spLocks noChangeShapeType="1"/>
          </p:cNvSpPr>
          <p:nvPr/>
        </p:nvSpPr>
        <p:spPr bwMode="auto">
          <a:xfrm>
            <a:off x="4635500" y="2647950"/>
            <a:ext cx="0" cy="5730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78" name="Line 1034"/>
          <p:cNvSpPr>
            <a:spLocks noChangeShapeType="1"/>
          </p:cNvSpPr>
          <p:nvPr/>
        </p:nvSpPr>
        <p:spPr bwMode="auto">
          <a:xfrm flipH="1">
            <a:off x="3149600" y="2806700"/>
            <a:ext cx="14288" cy="414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79" name="Line 1035"/>
          <p:cNvSpPr>
            <a:spLocks noChangeShapeType="1"/>
          </p:cNvSpPr>
          <p:nvPr/>
        </p:nvSpPr>
        <p:spPr bwMode="auto">
          <a:xfrm>
            <a:off x="5080000" y="3908425"/>
            <a:ext cx="0" cy="8588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780" name="Line 1036"/>
          <p:cNvSpPr>
            <a:spLocks noChangeShapeType="1"/>
          </p:cNvSpPr>
          <p:nvPr/>
        </p:nvSpPr>
        <p:spPr bwMode="auto">
          <a:xfrm>
            <a:off x="2844800" y="4208463"/>
            <a:ext cx="0" cy="68738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781" name="Text Box 1037"/>
          <p:cNvSpPr txBox="1">
            <a:spLocks noChangeArrowheads="1"/>
          </p:cNvSpPr>
          <p:nvPr/>
        </p:nvSpPr>
        <p:spPr bwMode="auto">
          <a:xfrm>
            <a:off x="1536700" y="4810125"/>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OESTROGEN</a:t>
            </a:r>
          </a:p>
        </p:txBody>
      </p:sp>
      <p:sp>
        <p:nvSpPr>
          <p:cNvPr id="32782" name="Line 1038"/>
          <p:cNvSpPr>
            <a:spLocks noChangeShapeType="1"/>
          </p:cNvSpPr>
          <p:nvPr/>
        </p:nvSpPr>
        <p:spPr bwMode="auto">
          <a:xfrm flipV="1">
            <a:off x="6402388" y="4881563"/>
            <a:ext cx="1624012" cy="14287"/>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3" name="Line 1039"/>
          <p:cNvSpPr>
            <a:spLocks noChangeShapeType="1"/>
          </p:cNvSpPr>
          <p:nvPr/>
        </p:nvSpPr>
        <p:spPr bwMode="auto">
          <a:xfrm flipV="1">
            <a:off x="8026400" y="1444625"/>
            <a:ext cx="0" cy="343693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4" name="Arc 1040"/>
          <p:cNvSpPr>
            <a:spLocks/>
          </p:cNvSpPr>
          <p:nvPr/>
        </p:nvSpPr>
        <p:spPr bwMode="auto">
          <a:xfrm>
            <a:off x="5689600" y="814388"/>
            <a:ext cx="2336800" cy="630237"/>
          </a:xfrm>
          <a:custGeom>
            <a:avLst/>
            <a:gdLst>
              <a:gd name="T0" fmla="*/ 0 w 21600"/>
              <a:gd name="T1" fmla="*/ 0 h 21600"/>
              <a:gd name="T2" fmla="*/ 2336800 w 21600"/>
              <a:gd name="T3" fmla="*/ 630237 h 21600"/>
              <a:gd name="T4" fmla="*/ 0 w 21600"/>
              <a:gd name="T5" fmla="*/ 6302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785" name="Arc 1041"/>
          <p:cNvSpPr>
            <a:spLocks/>
          </p:cNvSpPr>
          <p:nvPr/>
        </p:nvSpPr>
        <p:spPr bwMode="auto">
          <a:xfrm>
            <a:off x="5689600" y="1673225"/>
            <a:ext cx="2336800" cy="687388"/>
          </a:xfrm>
          <a:custGeom>
            <a:avLst/>
            <a:gdLst>
              <a:gd name="T0" fmla="*/ 0 w 21600"/>
              <a:gd name="T1" fmla="*/ 0 h 21600"/>
              <a:gd name="T2" fmla="*/ 2336800 w 21600"/>
              <a:gd name="T3" fmla="*/ 687388 h 21600"/>
              <a:gd name="T4" fmla="*/ 0 w 21600"/>
              <a:gd name="T5" fmla="*/ 6873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786" name="Arc 1042"/>
          <p:cNvSpPr>
            <a:spLocks/>
          </p:cNvSpPr>
          <p:nvPr/>
        </p:nvSpPr>
        <p:spPr bwMode="auto">
          <a:xfrm>
            <a:off x="6400800" y="2533650"/>
            <a:ext cx="1625600" cy="628650"/>
          </a:xfrm>
          <a:custGeom>
            <a:avLst/>
            <a:gdLst>
              <a:gd name="T0" fmla="*/ 0 w 21600"/>
              <a:gd name="T1" fmla="*/ 0 h 21600"/>
              <a:gd name="T2" fmla="*/ 1625600 w 21600"/>
              <a:gd name="T3" fmla="*/ 628650 h 21600"/>
              <a:gd name="T4" fmla="*/ 0 w 21600"/>
              <a:gd name="T5" fmla="*/ 6286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787" name="Text Box 1043"/>
          <p:cNvSpPr txBox="1">
            <a:spLocks noChangeArrowheads="1"/>
          </p:cNvSpPr>
          <p:nvPr/>
        </p:nvSpPr>
        <p:spPr bwMode="auto">
          <a:xfrm>
            <a:off x="6835775" y="220186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32788" name="Text Box 1044"/>
          <p:cNvSpPr txBox="1">
            <a:spLocks noChangeArrowheads="1"/>
          </p:cNvSpPr>
          <p:nvPr/>
        </p:nvSpPr>
        <p:spPr bwMode="auto">
          <a:xfrm>
            <a:off x="6807200" y="1371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a:t>
            </a:r>
          </a:p>
        </p:txBody>
      </p:sp>
      <p:sp>
        <p:nvSpPr>
          <p:cNvPr id="32789" name="Text Box 1045"/>
          <p:cNvSpPr txBox="1">
            <a:spLocks noChangeArrowheads="1"/>
          </p:cNvSpPr>
          <p:nvPr/>
        </p:nvSpPr>
        <p:spPr bwMode="auto">
          <a:xfrm>
            <a:off x="3679825" y="1812925"/>
            <a:ext cx="9318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GnRH</a:t>
            </a:r>
          </a:p>
        </p:txBody>
      </p:sp>
      <p:sp>
        <p:nvSpPr>
          <p:cNvPr id="32790" name="Text Box 1046"/>
          <p:cNvSpPr txBox="1">
            <a:spLocks noChangeArrowheads="1"/>
          </p:cNvSpPr>
          <p:nvPr/>
        </p:nvSpPr>
        <p:spPr bwMode="auto">
          <a:xfrm>
            <a:off x="0" y="2047875"/>
            <a:ext cx="279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i="1">
                <a:solidFill>
                  <a:schemeClr val="accent2"/>
                </a:solidFill>
              </a:rPr>
              <a:t>Pulsatile release cyclical changes</a:t>
            </a:r>
            <a:endParaRPr lang="en-GB" sz="1200" b="1">
              <a:solidFill>
                <a:schemeClr val="accent2"/>
              </a:solidFill>
            </a:endParaRPr>
          </a:p>
        </p:txBody>
      </p:sp>
      <p:grpSp>
        <p:nvGrpSpPr>
          <p:cNvPr id="32791" name="Group 1047"/>
          <p:cNvGrpSpPr>
            <a:grpSpLocks/>
          </p:cNvGrpSpPr>
          <p:nvPr/>
        </p:nvGrpSpPr>
        <p:grpSpPr bwMode="auto">
          <a:xfrm>
            <a:off x="1422400" y="1846263"/>
            <a:ext cx="609600" cy="228600"/>
            <a:chOff x="192" y="1488"/>
            <a:chExt cx="576" cy="384"/>
          </a:xfrm>
        </p:grpSpPr>
        <p:grpSp>
          <p:nvGrpSpPr>
            <p:cNvPr id="32866" name="Group 1048"/>
            <p:cNvGrpSpPr>
              <a:grpSpLocks/>
            </p:cNvGrpSpPr>
            <p:nvPr/>
          </p:nvGrpSpPr>
          <p:grpSpPr bwMode="auto">
            <a:xfrm>
              <a:off x="192" y="1488"/>
              <a:ext cx="192" cy="384"/>
              <a:chOff x="192" y="1488"/>
              <a:chExt cx="192" cy="384"/>
            </a:xfrm>
          </p:grpSpPr>
          <p:sp>
            <p:nvSpPr>
              <p:cNvPr id="32877" name="Arc 1049"/>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8" name="Arc 1050"/>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9" name="Arc 1051"/>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80" name="Arc 1052"/>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2867" name="Group 1053"/>
            <p:cNvGrpSpPr>
              <a:grpSpLocks/>
            </p:cNvGrpSpPr>
            <p:nvPr/>
          </p:nvGrpSpPr>
          <p:grpSpPr bwMode="auto">
            <a:xfrm>
              <a:off x="384" y="1488"/>
              <a:ext cx="192" cy="384"/>
              <a:chOff x="192" y="1488"/>
              <a:chExt cx="192" cy="384"/>
            </a:xfrm>
          </p:grpSpPr>
          <p:sp>
            <p:nvSpPr>
              <p:cNvPr id="32873" name="Arc 1054"/>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4" name="Arc 1055"/>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5" name="Arc 1056"/>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6" name="Arc 1057"/>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2868" name="Group 1058"/>
            <p:cNvGrpSpPr>
              <a:grpSpLocks/>
            </p:cNvGrpSpPr>
            <p:nvPr/>
          </p:nvGrpSpPr>
          <p:grpSpPr bwMode="auto">
            <a:xfrm>
              <a:off x="576" y="1488"/>
              <a:ext cx="192" cy="384"/>
              <a:chOff x="192" y="1488"/>
              <a:chExt cx="192" cy="384"/>
            </a:xfrm>
          </p:grpSpPr>
          <p:sp>
            <p:nvSpPr>
              <p:cNvPr id="32869" name="Arc 1059"/>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0" name="Arc 1060"/>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1" name="Arc 1061"/>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72" name="Arc 1062"/>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32792" name="Text Box 1063"/>
          <p:cNvSpPr txBox="1">
            <a:spLocks noChangeArrowheads="1"/>
          </p:cNvSpPr>
          <p:nvPr/>
        </p:nvSpPr>
        <p:spPr bwMode="auto">
          <a:xfrm>
            <a:off x="2749550" y="2663825"/>
            <a:ext cx="6286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FSH</a:t>
            </a:r>
            <a:endParaRPr lang="en-GB" sz="1800" b="1"/>
          </a:p>
        </p:txBody>
      </p:sp>
      <p:sp>
        <p:nvSpPr>
          <p:cNvPr id="32793" name="Text Box 1064"/>
          <p:cNvSpPr txBox="1">
            <a:spLocks noChangeArrowheads="1"/>
          </p:cNvSpPr>
          <p:nvPr/>
        </p:nvSpPr>
        <p:spPr bwMode="auto">
          <a:xfrm>
            <a:off x="4330700" y="2663825"/>
            <a:ext cx="5143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FF0000"/>
                </a:solidFill>
              </a:rPr>
              <a:t>LH</a:t>
            </a:r>
          </a:p>
        </p:txBody>
      </p:sp>
      <p:sp>
        <p:nvSpPr>
          <p:cNvPr id="32794" name="Arc 1065"/>
          <p:cNvSpPr>
            <a:spLocks/>
          </p:cNvSpPr>
          <p:nvPr/>
        </p:nvSpPr>
        <p:spPr bwMode="auto">
          <a:xfrm flipH="1" flipV="1">
            <a:off x="2032000" y="3563938"/>
            <a:ext cx="1320800" cy="630237"/>
          </a:xfrm>
          <a:custGeom>
            <a:avLst/>
            <a:gdLst>
              <a:gd name="T0" fmla="*/ 0 w 21600"/>
              <a:gd name="T1" fmla="*/ 0 h 21600"/>
              <a:gd name="T2" fmla="*/ 1320800 w 21600"/>
              <a:gd name="T3" fmla="*/ 630237 h 21600"/>
              <a:gd name="T4" fmla="*/ 0 w 21600"/>
              <a:gd name="T5" fmla="*/ 6302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795" name="Arc 1066"/>
          <p:cNvSpPr>
            <a:spLocks/>
          </p:cNvSpPr>
          <p:nvPr/>
        </p:nvSpPr>
        <p:spPr bwMode="auto">
          <a:xfrm flipH="1">
            <a:off x="2032000" y="2990850"/>
            <a:ext cx="1320800" cy="630238"/>
          </a:xfrm>
          <a:custGeom>
            <a:avLst/>
            <a:gdLst>
              <a:gd name="T0" fmla="*/ 0 w 21600"/>
              <a:gd name="T1" fmla="*/ 0 h 21600"/>
              <a:gd name="T2" fmla="*/ 1320800 w 21600"/>
              <a:gd name="T3" fmla="*/ 630238 h 21600"/>
              <a:gd name="T4" fmla="*/ 0 w 21600"/>
              <a:gd name="T5" fmla="*/ 6302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400"/>
          </a:p>
        </p:txBody>
      </p:sp>
      <p:sp>
        <p:nvSpPr>
          <p:cNvPr id="32796" name="Arc 1067"/>
          <p:cNvSpPr>
            <a:spLocks/>
          </p:cNvSpPr>
          <p:nvPr/>
        </p:nvSpPr>
        <p:spPr bwMode="auto">
          <a:xfrm flipV="1">
            <a:off x="4775200" y="3563938"/>
            <a:ext cx="1320800" cy="630237"/>
          </a:xfrm>
          <a:custGeom>
            <a:avLst/>
            <a:gdLst>
              <a:gd name="T0" fmla="*/ 0 w 21600"/>
              <a:gd name="T1" fmla="*/ 0 h 21600"/>
              <a:gd name="T2" fmla="*/ 1320800 w 21600"/>
              <a:gd name="T3" fmla="*/ 630237 h 21600"/>
              <a:gd name="T4" fmla="*/ 0 w 21600"/>
              <a:gd name="T5" fmla="*/ 6302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797" name="Arc 1068"/>
          <p:cNvSpPr>
            <a:spLocks/>
          </p:cNvSpPr>
          <p:nvPr/>
        </p:nvSpPr>
        <p:spPr bwMode="auto">
          <a:xfrm>
            <a:off x="4775200" y="2990850"/>
            <a:ext cx="1320800" cy="630238"/>
          </a:xfrm>
          <a:custGeom>
            <a:avLst/>
            <a:gdLst>
              <a:gd name="T0" fmla="*/ 0 w 21600"/>
              <a:gd name="T1" fmla="*/ 0 h 21600"/>
              <a:gd name="T2" fmla="*/ 1320800 w 21600"/>
              <a:gd name="T3" fmla="*/ 630238 h 21600"/>
              <a:gd name="T4" fmla="*/ 0 w 21600"/>
              <a:gd name="T5" fmla="*/ 6302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798" name="Line 1069"/>
          <p:cNvSpPr>
            <a:spLocks noChangeShapeType="1"/>
          </p:cNvSpPr>
          <p:nvPr/>
        </p:nvSpPr>
        <p:spPr bwMode="auto">
          <a:xfrm>
            <a:off x="3352800" y="2990850"/>
            <a:ext cx="142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99" name="Line 1070"/>
          <p:cNvSpPr>
            <a:spLocks noChangeShapeType="1"/>
          </p:cNvSpPr>
          <p:nvPr/>
        </p:nvSpPr>
        <p:spPr bwMode="auto">
          <a:xfrm flipV="1">
            <a:off x="3352800" y="4194175"/>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00" name="Arc 1071"/>
          <p:cNvSpPr>
            <a:spLocks/>
          </p:cNvSpPr>
          <p:nvPr/>
        </p:nvSpPr>
        <p:spPr bwMode="auto">
          <a:xfrm flipV="1">
            <a:off x="3657600" y="4059238"/>
            <a:ext cx="211138" cy="134937"/>
          </a:xfrm>
          <a:custGeom>
            <a:avLst/>
            <a:gdLst>
              <a:gd name="T0" fmla="*/ 0 w 21600"/>
              <a:gd name="T1" fmla="*/ 0 h 42397"/>
              <a:gd name="T2" fmla="*/ 57037 w 21600"/>
              <a:gd name="T3" fmla="*/ 134937 h 42397"/>
              <a:gd name="T4" fmla="*/ 0 w 21600"/>
              <a:gd name="T5" fmla="*/ 68746 h 42397"/>
              <a:gd name="T6" fmla="*/ 0 60000 65536"/>
              <a:gd name="T7" fmla="*/ 0 60000 65536"/>
              <a:gd name="T8" fmla="*/ 0 60000 65536"/>
              <a:gd name="T9" fmla="*/ 0 w 21600"/>
              <a:gd name="T10" fmla="*/ 0 h 42397"/>
              <a:gd name="T11" fmla="*/ 21600 w 21600"/>
              <a:gd name="T12" fmla="*/ 42397 h 42397"/>
            </a:gdLst>
            <a:ahLst/>
            <a:cxnLst>
              <a:cxn ang="T6">
                <a:pos x="T0" y="T1"/>
              </a:cxn>
              <a:cxn ang="T7">
                <a:pos x="T2" y="T3"/>
              </a:cxn>
              <a:cxn ang="T8">
                <a:pos x="T4" y="T5"/>
              </a:cxn>
            </a:cxnLst>
            <a:rect l="T9" t="T10" r="T11" b="T12"/>
            <a:pathLst>
              <a:path w="21600" h="42397" fill="none" extrusionOk="0">
                <a:moveTo>
                  <a:pt x="-1" y="0"/>
                </a:moveTo>
                <a:cubicBezTo>
                  <a:pt x="11929" y="0"/>
                  <a:pt x="21600" y="9670"/>
                  <a:pt x="21600" y="21600"/>
                </a:cubicBezTo>
                <a:cubicBezTo>
                  <a:pt x="21600" y="31282"/>
                  <a:pt x="15157" y="39781"/>
                  <a:pt x="5834" y="42396"/>
                </a:cubicBezTo>
              </a:path>
              <a:path w="21600" h="42397" stroke="0" extrusionOk="0">
                <a:moveTo>
                  <a:pt x="-1" y="0"/>
                </a:moveTo>
                <a:cubicBezTo>
                  <a:pt x="11929" y="0"/>
                  <a:pt x="21600" y="9670"/>
                  <a:pt x="21600" y="21600"/>
                </a:cubicBezTo>
                <a:cubicBezTo>
                  <a:pt x="21600" y="31282"/>
                  <a:pt x="15157" y="39781"/>
                  <a:pt x="5834" y="42396"/>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01" name="Arc 1072"/>
          <p:cNvSpPr>
            <a:spLocks/>
          </p:cNvSpPr>
          <p:nvPr/>
        </p:nvSpPr>
        <p:spPr bwMode="auto">
          <a:xfrm flipH="1" flipV="1">
            <a:off x="3467100" y="3749675"/>
            <a:ext cx="1206500" cy="309563"/>
          </a:xfrm>
          <a:custGeom>
            <a:avLst/>
            <a:gdLst>
              <a:gd name="T0" fmla="*/ 960704 w 43200"/>
              <a:gd name="T1" fmla="*/ 3298 h 39420"/>
              <a:gd name="T2" fmla="*/ 262330 w 43200"/>
              <a:gd name="T3" fmla="*/ 0 h 39420"/>
              <a:gd name="T4" fmla="*/ 603250 w 43200"/>
              <a:gd name="T5" fmla="*/ 139939 h 39420"/>
              <a:gd name="T6" fmla="*/ 0 60000 65536"/>
              <a:gd name="T7" fmla="*/ 0 60000 65536"/>
              <a:gd name="T8" fmla="*/ 0 60000 65536"/>
              <a:gd name="T9" fmla="*/ 0 w 43200"/>
              <a:gd name="T10" fmla="*/ 0 h 39420"/>
              <a:gd name="T11" fmla="*/ 43200 w 43200"/>
              <a:gd name="T12" fmla="*/ 39420 h 39420"/>
            </a:gdLst>
            <a:ahLst/>
            <a:cxnLst>
              <a:cxn ang="T6">
                <a:pos x="T0" y="T1"/>
              </a:cxn>
              <a:cxn ang="T7">
                <a:pos x="T2" y="T3"/>
              </a:cxn>
              <a:cxn ang="T8">
                <a:pos x="T4" y="T5"/>
              </a:cxn>
            </a:cxnLst>
            <a:rect l="T9" t="T10" r="T11" b="T12"/>
            <a:pathLst>
              <a:path w="43200" h="39420" fill="none" extrusionOk="0">
                <a:moveTo>
                  <a:pt x="34398" y="420"/>
                </a:moveTo>
                <a:cubicBezTo>
                  <a:pt x="39932" y="4490"/>
                  <a:pt x="43200" y="10950"/>
                  <a:pt x="43200" y="17820"/>
                </a:cubicBezTo>
                <a:cubicBezTo>
                  <a:pt x="43200" y="29749"/>
                  <a:pt x="33529" y="39420"/>
                  <a:pt x="21600" y="39420"/>
                </a:cubicBezTo>
                <a:cubicBezTo>
                  <a:pt x="9670" y="39420"/>
                  <a:pt x="0" y="29749"/>
                  <a:pt x="0" y="17820"/>
                </a:cubicBezTo>
                <a:cubicBezTo>
                  <a:pt x="-1" y="10694"/>
                  <a:pt x="3514" y="4027"/>
                  <a:pt x="9393" y="0"/>
                </a:cubicBezTo>
              </a:path>
              <a:path w="43200" h="39420" stroke="0" extrusionOk="0">
                <a:moveTo>
                  <a:pt x="34398" y="420"/>
                </a:moveTo>
                <a:cubicBezTo>
                  <a:pt x="39932" y="4490"/>
                  <a:pt x="43200" y="10950"/>
                  <a:pt x="43200" y="17820"/>
                </a:cubicBezTo>
                <a:cubicBezTo>
                  <a:pt x="43200" y="29749"/>
                  <a:pt x="33529" y="39420"/>
                  <a:pt x="21600" y="39420"/>
                </a:cubicBezTo>
                <a:cubicBezTo>
                  <a:pt x="9670" y="39420"/>
                  <a:pt x="0" y="29749"/>
                  <a:pt x="0" y="17820"/>
                </a:cubicBezTo>
                <a:cubicBezTo>
                  <a:pt x="-1" y="10694"/>
                  <a:pt x="3514" y="4027"/>
                  <a:pt x="9393" y="0"/>
                </a:cubicBezTo>
                <a:lnTo>
                  <a:pt x="21600" y="17820"/>
                </a:lnTo>
                <a:close/>
              </a:path>
            </a:pathLst>
          </a:custGeom>
          <a:noFill/>
          <a:ln w="57150" cmpd="thickThin">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02" name="Arc 1073"/>
          <p:cNvSpPr>
            <a:spLocks/>
          </p:cNvSpPr>
          <p:nvPr/>
        </p:nvSpPr>
        <p:spPr bwMode="auto">
          <a:xfrm flipH="1" flipV="1">
            <a:off x="4256088" y="4059238"/>
            <a:ext cx="214312" cy="133350"/>
          </a:xfrm>
          <a:custGeom>
            <a:avLst/>
            <a:gdLst>
              <a:gd name="T0" fmla="*/ 0 w 21600"/>
              <a:gd name="T1" fmla="*/ 0 h 42438"/>
              <a:gd name="T2" fmla="*/ 56406 w 21600"/>
              <a:gd name="T3" fmla="*/ 133350 h 42438"/>
              <a:gd name="T4" fmla="*/ 0 w 21600"/>
              <a:gd name="T5" fmla="*/ 67872 h 42438"/>
              <a:gd name="T6" fmla="*/ 0 60000 65536"/>
              <a:gd name="T7" fmla="*/ 0 60000 65536"/>
              <a:gd name="T8" fmla="*/ 0 60000 65536"/>
              <a:gd name="T9" fmla="*/ 0 w 21600"/>
              <a:gd name="T10" fmla="*/ 0 h 42438"/>
              <a:gd name="T11" fmla="*/ 21600 w 21600"/>
              <a:gd name="T12" fmla="*/ 42438 h 42438"/>
            </a:gdLst>
            <a:ahLst/>
            <a:cxnLst>
              <a:cxn ang="T6">
                <a:pos x="T0" y="T1"/>
              </a:cxn>
              <a:cxn ang="T7">
                <a:pos x="T2" y="T3"/>
              </a:cxn>
              <a:cxn ang="T8">
                <a:pos x="T4" y="T5"/>
              </a:cxn>
            </a:cxnLst>
            <a:rect l="T9" t="T10" r="T11" b="T12"/>
            <a:pathLst>
              <a:path w="21600" h="42438" fill="none" extrusionOk="0">
                <a:moveTo>
                  <a:pt x="-1" y="0"/>
                </a:moveTo>
                <a:cubicBezTo>
                  <a:pt x="11929" y="0"/>
                  <a:pt x="21600" y="9670"/>
                  <a:pt x="21600" y="21600"/>
                </a:cubicBezTo>
                <a:cubicBezTo>
                  <a:pt x="21600" y="31339"/>
                  <a:pt x="15081" y="39874"/>
                  <a:pt x="5685" y="42438"/>
                </a:cubicBezTo>
              </a:path>
              <a:path w="21600" h="42438" stroke="0" extrusionOk="0">
                <a:moveTo>
                  <a:pt x="-1" y="0"/>
                </a:moveTo>
                <a:cubicBezTo>
                  <a:pt x="11929" y="0"/>
                  <a:pt x="21600" y="9670"/>
                  <a:pt x="21600" y="21600"/>
                </a:cubicBezTo>
                <a:cubicBezTo>
                  <a:pt x="21600" y="31339"/>
                  <a:pt x="15081" y="39874"/>
                  <a:pt x="5685" y="42438"/>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03" name="Line 1074"/>
          <p:cNvSpPr>
            <a:spLocks noChangeShapeType="1"/>
          </p:cNvSpPr>
          <p:nvPr/>
        </p:nvSpPr>
        <p:spPr bwMode="auto">
          <a:xfrm>
            <a:off x="4470400" y="4194175"/>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32804" name="Group 1075"/>
          <p:cNvGrpSpPr>
            <a:grpSpLocks/>
          </p:cNvGrpSpPr>
          <p:nvPr/>
        </p:nvGrpSpPr>
        <p:grpSpPr bwMode="auto">
          <a:xfrm>
            <a:off x="2349500" y="3400425"/>
            <a:ext cx="246063" cy="120650"/>
            <a:chOff x="972" y="3640"/>
            <a:chExt cx="180" cy="172"/>
          </a:xfrm>
        </p:grpSpPr>
        <p:sp>
          <p:nvSpPr>
            <p:cNvPr id="32863" name="Oval 1076"/>
            <p:cNvSpPr>
              <a:spLocks noChangeArrowheads="1"/>
            </p:cNvSpPr>
            <p:nvPr/>
          </p:nvSpPr>
          <p:spPr bwMode="auto">
            <a:xfrm>
              <a:off x="972" y="3640"/>
              <a:ext cx="180" cy="17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64" name="Oval 1077"/>
            <p:cNvSpPr>
              <a:spLocks noChangeArrowheads="1"/>
            </p:cNvSpPr>
            <p:nvPr/>
          </p:nvSpPr>
          <p:spPr bwMode="auto">
            <a:xfrm>
              <a:off x="988" y="3656"/>
              <a:ext cx="148" cy="136"/>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32865" name="Oval 1078"/>
            <p:cNvSpPr>
              <a:spLocks noChangeArrowheads="1"/>
            </p:cNvSpPr>
            <p:nvPr/>
          </p:nvSpPr>
          <p:spPr bwMode="auto">
            <a:xfrm>
              <a:off x="1004" y="3672"/>
              <a:ext cx="116" cy="104"/>
            </a:xfrm>
            <a:prstGeom prst="ellipse">
              <a:avLst/>
            </a:prstGeom>
            <a:solidFill>
              <a:schemeClr val="bg1"/>
            </a:solidFill>
            <a:ln w="9525">
              <a:solidFill>
                <a:schemeClr val="tx1"/>
              </a:solidFill>
              <a:round/>
              <a:headEnd/>
              <a:tailEnd/>
            </a:ln>
          </p:spPr>
          <p:txBody>
            <a:bodyPr wrap="none" anchor="ctr"/>
            <a:lstStyle/>
            <a:p>
              <a:endParaRPr lang="en-GB"/>
            </a:p>
          </p:txBody>
        </p:sp>
      </p:grpSp>
      <p:sp>
        <p:nvSpPr>
          <p:cNvPr id="32805" name="Oval 1079"/>
          <p:cNvSpPr>
            <a:spLocks noChangeArrowheads="1"/>
          </p:cNvSpPr>
          <p:nvPr/>
        </p:nvSpPr>
        <p:spPr bwMode="auto">
          <a:xfrm>
            <a:off x="2374900" y="3602038"/>
            <a:ext cx="381000" cy="2047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06" name="Oval 1080"/>
          <p:cNvSpPr>
            <a:spLocks noChangeArrowheads="1"/>
          </p:cNvSpPr>
          <p:nvPr/>
        </p:nvSpPr>
        <p:spPr bwMode="auto">
          <a:xfrm>
            <a:off x="2405063" y="3614738"/>
            <a:ext cx="320675" cy="176212"/>
          </a:xfrm>
          <a:prstGeom prst="ellipse">
            <a:avLst/>
          </a:prstGeom>
          <a:solidFill>
            <a:schemeClr val="bg1"/>
          </a:solidFill>
          <a:ln w="9525">
            <a:solidFill>
              <a:schemeClr val="tx1"/>
            </a:solidFill>
            <a:round/>
            <a:headEnd/>
            <a:tailEnd/>
          </a:ln>
        </p:spPr>
        <p:txBody>
          <a:bodyPr wrap="none" anchor="ctr"/>
          <a:lstStyle/>
          <a:p>
            <a:endParaRPr lang="en-GB"/>
          </a:p>
        </p:txBody>
      </p:sp>
      <p:sp>
        <p:nvSpPr>
          <p:cNvPr id="32807" name="Oval 1081"/>
          <p:cNvSpPr>
            <a:spLocks noChangeArrowheads="1"/>
          </p:cNvSpPr>
          <p:nvPr/>
        </p:nvSpPr>
        <p:spPr bwMode="auto">
          <a:xfrm flipV="1">
            <a:off x="2424113" y="3436938"/>
            <a:ext cx="98425" cy="55562"/>
          </a:xfrm>
          <a:prstGeom prst="ellipse">
            <a:avLst/>
          </a:prstGeom>
          <a:solidFill>
            <a:schemeClr val="tx1"/>
          </a:solidFill>
          <a:ln w="9525">
            <a:solidFill>
              <a:schemeClr val="tx1"/>
            </a:solidFill>
            <a:round/>
            <a:headEnd/>
            <a:tailEnd/>
          </a:ln>
        </p:spPr>
        <p:txBody>
          <a:bodyPr wrap="none" anchor="ctr"/>
          <a:lstStyle/>
          <a:p>
            <a:endParaRPr lang="en-GB"/>
          </a:p>
        </p:txBody>
      </p:sp>
      <p:sp>
        <p:nvSpPr>
          <p:cNvPr id="32808" name="Oval 1082"/>
          <p:cNvSpPr>
            <a:spLocks noChangeArrowheads="1"/>
          </p:cNvSpPr>
          <p:nvPr/>
        </p:nvSpPr>
        <p:spPr bwMode="auto">
          <a:xfrm flipV="1">
            <a:off x="2546350" y="3709988"/>
            <a:ext cx="100013" cy="55562"/>
          </a:xfrm>
          <a:prstGeom prst="ellipse">
            <a:avLst/>
          </a:prstGeom>
          <a:solidFill>
            <a:schemeClr val="tx1"/>
          </a:solidFill>
          <a:ln w="9525">
            <a:solidFill>
              <a:schemeClr val="tx1"/>
            </a:solidFill>
            <a:round/>
            <a:headEnd/>
            <a:tailEnd/>
          </a:ln>
        </p:spPr>
        <p:txBody>
          <a:bodyPr wrap="none" anchor="ctr"/>
          <a:lstStyle/>
          <a:p>
            <a:endParaRPr lang="en-GB"/>
          </a:p>
        </p:txBody>
      </p:sp>
      <p:sp>
        <p:nvSpPr>
          <p:cNvPr id="32809" name="Arc 1083"/>
          <p:cNvSpPr>
            <a:spLocks/>
          </p:cNvSpPr>
          <p:nvPr/>
        </p:nvSpPr>
        <p:spPr bwMode="auto">
          <a:xfrm flipH="1">
            <a:off x="2506663" y="3689350"/>
            <a:ext cx="98425" cy="55563"/>
          </a:xfrm>
          <a:custGeom>
            <a:avLst/>
            <a:gdLst>
              <a:gd name="T0" fmla="*/ 0 w 21600"/>
              <a:gd name="T1" fmla="*/ 0 h 21600"/>
              <a:gd name="T2" fmla="*/ 98425 w 21600"/>
              <a:gd name="T3" fmla="*/ 55563 h 21600"/>
              <a:gd name="T4" fmla="*/ 0 w 21600"/>
              <a:gd name="T5" fmla="*/ 5556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10" name="Arc 1084"/>
          <p:cNvSpPr>
            <a:spLocks/>
          </p:cNvSpPr>
          <p:nvPr/>
        </p:nvSpPr>
        <p:spPr bwMode="auto">
          <a:xfrm flipH="1">
            <a:off x="2443163" y="3648075"/>
            <a:ext cx="98425" cy="57150"/>
          </a:xfrm>
          <a:custGeom>
            <a:avLst/>
            <a:gdLst>
              <a:gd name="T0" fmla="*/ 0 w 21600"/>
              <a:gd name="T1" fmla="*/ 0 h 21600"/>
              <a:gd name="T2" fmla="*/ 98425 w 21600"/>
              <a:gd name="T3" fmla="*/ 57150 h 21600"/>
              <a:gd name="T4" fmla="*/ 0 w 21600"/>
              <a:gd name="T5" fmla="*/ 57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11" name="Freeform 1085"/>
          <p:cNvSpPr>
            <a:spLocks/>
          </p:cNvSpPr>
          <p:nvPr/>
        </p:nvSpPr>
        <p:spPr bwMode="auto">
          <a:xfrm>
            <a:off x="2433638" y="3630613"/>
            <a:ext cx="228600" cy="128587"/>
          </a:xfrm>
          <a:custGeom>
            <a:avLst/>
            <a:gdLst>
              <a:gd name="T0" fmla="*/ 34 w 108"/>
              <a:gd name="T1" fmla="*/ 92 h 108"/>
              <a:gd name="T2" fmla="*/ 42 w 108"/>
              <a:gd name="T3" fmla="*/ 72 h 108"/>
              <a:gd name="T4" fmla="*/ 60 w 108"/>
              <a:gd name="T5" fmla="*/ 62 h 108"/>
              <a:gd name="T6" fmla="*/ 94 w 108"/>
              <a:gd name="T7" fmla="*/ 42 h 108"/>
              <a:gd name="T8" fmla="*/ 80 w 108"/>
              <a:gd name="T9" fmla="*/ 4 h 108"/>
              <a:gd name="T10" fmla="*/ 66 w 108"/>
              <a:gd name="T11" fmla="*/ 0 h 108"/>
              <a:gd name="T12" fmla="*/ 40 w 108"/>
              <a:gd name="T13" fmla="*/ 8 h 108"/>
              <a:gd name="T14" fmla="*/ 2 w 108"/>
              <a:gd name="T15" fmla="*/ 56 h 108"/>
              <a:gd name="T16" fmla="*/ 28 w 108"/>
              <a:gd name="T17" fmla="*/ 108 h 108"/>
              <a:gd name="T18" fmla="*/ 34 w 108"/>
              <a:gd name="T19" fmla="*/ 9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8"/>
              <a:gd name="T32" fmla="*/ 108 w 108"/>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8">
                <a:moveTo>
                  <a:pt x="34" y="92"/>
                </a:moveTo>
                <a:cubicBezTo>
                  <a:pt x="36" y="86"/>
                  <a:pt x="36" y="76"/>
                  <a:pt x="42" y="72"/>
                </a:cubicBezTo>
                <a:cubicBezTo>
                  <a:pt x="47" y="68"/>
                  <a:pt x="60" y="62"/>
                  <a:pt x="60" y="62"/>
                </a:cubicBezTo>
                <a:cubicBezTo>
                  <a:pt x="68" y="51"/>
                  <a:pt x="83" y="50"/>
                  <a:pt x="94" y="42"/>
                </a:cubicBezTo>
                <a:cubicBezTo>
                  <a:pt x="108" y="20"/>
                  <a:pt x="99" y="9"/>
                  <a:pt x="80" y="4"/>
                </a:cubicBezTo>
                <a:cubicBezTo>
                  <a:pt x="75" y="3"/>
                  <a:pt x="71" y="1"/>
                  <a:pt x="66" y="0"/>
                </a:cubicBezTo>
                <a:cubicBezTo>
                  <a:pt x="54" y="2"/>
                  <a:pt x="50" y="5"/>
                  <a:pt x="40" y="8"/>
                </a:cubicBezTo>
                <a:cubicBezTo>
                  <a:pt x="28" y="25"/>
                  <a:pt x="9" y="35"/>
                  <a:pt x="2" y="56"/>
                </a:cubicBezTo>
                <a:cubicBezTo>
                  <a:pt x="4" y="86"/>
                  <a:pt x="0" y="99"/>
                  <a:pt x="28" y="108"/>
                </a:cubicBezTo>
                <a:cubicBezTo>
                  <a:pt x="35" y="106"/>
                  <a:pt x="44" y="82"/>
                  <a:pt x="34" y="92"/>
                </a:cubicBezTo>
                <a:close/>
              </a:path>
            </a:pathLst>
          </a:custGeom>
          <a:solidFill>
            <a:schemeClr val="tx1"/>
          </a:solidFill>
          <a:ln w="9525">
            <a:solidFill>
              <a:schemeClr val="tx1"/>
            </a:solidFill>
            <a:round/>
            <a:headEnd/>
            <a:tailEnd/>
          </a:ln>
        </p:spPr>
        <p:txBody>
          <a:bodyPr wrap="none" anchor="ctr"/>
          <a:lstStyle/>
          <a:p>
            <a:endParaRPr lang="en-GB"/>
          </a:p>
        </p:txBody>
      </p:sp>
      <p:sp>
        <p:nvSpPr>
          <p:cNvPr id="32812" name="Oval 1086"/>
          <p:cNvSpPr>
            <a:spLocks noChangeArrowheads="1"/>
          </p:cNvSpPr>
          <p:nvPr/>
        </p:nvSpPr>
        <p:spPr bwMode="auto">
          <a:xfrm>
            <a:off x="2763838" y="3741738"/>
            <a:ext cx="576262" cy="3000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13" name="Oval 1087"/>
          <p:cNvSpPr>
            <a:spLocks noChangeArrowheads="1"/>
          </p:cNvSpPr>
          <p:nvPr/>
        </p:nvSpPr>
        <p:spPr bwMode="auto">
          <a:xfrm>
            <a:off x="2808288" y="3759200"/>
            <a:ext cx="487362" cy="257175"/>
          </a:xfrm>
          <a:prstGeom prst="ellipse">
            <a:avLst/>
          </a:prstGeom>
          <a:solidFill>
            <a:schemeClr val="bg1"/>
          </a:solidFill>
          <a:ln w="9525">
            <a:solidFill>
              <a:schemeClr val="tx1"/>
            </a:solidFill>
            <a:round/>
            <a:headEnd/>
            <a:tailEnd/>
          </a:ln>
        </p:spPr>
        <p:txBody>
          <a:bodyPr wrap="none" anchor="ctr"/>
          <a:lstStyle/>
          <a:p>
            <a:endParaRPr lang="en-GB"/>
          </a:p>
        </p:txBody>
      </p:sp>
      <p:sp>
        <p:nvSpPr>
          <p:cNvPr id="32814" name="Oval 1088"/>
          <p:cNvSpPr>
            <a:spLocks noChangeArrowheads="1"/>
          </p:cNvSpPr>
          <p:nvPr/>
        </p:nvSpPr>
        <p:spPr bwMode="auto">
          <a:xfrm flipV="1">
            <a:off x="3065463" y="3897313"/>
            <a:ext cx="152400" cy="84137"/>
          </a:xfrm>
          <a:prstGeom prst="ellipse">
            <a:avLst/>
          </a:prstGeom>
          <a:solidFill>
            <a:schemeClr val="tx1"/>
          </a:solidFill>
          <a:ln w="9525">
            <a:solidFill>
              <a:schemeClr val="tx1"/>
            </a:solidFill>
            <a:round/>
            <a:headEnd/>
            <a:tailEnd/>
          </a:ln>
        </p:spPr>
        <p:txBody>
          <a:bodyPr wrap="none" anchor="ctr"/>
          <a:lstStyle/>
          <a:p>
            <a:endParaRPr lang="en-GB"/>
          </a:p>
        </p:txBody>
      </p:sp>
      <p:sp>
        <p:nvSpPr>
          <p:cNvPr id="32815" name="Arc 1089"/>
          <p:cNvSpPr>
            <a:spLocks/>
          </p:cNvSpPr>
          <p:nvPr/>
        </p:nvSpPr>
        <p:spPr bwMode="auto">
          <a:xfrm flipH="1">
            <a:off x="2965450" y="3860800"/>
            <a:ext cx="152400" cy="84138"/>
          </a:xfrm>
          <a:custGeom>
            <a:avLst/>
            <a:gdLst>
              <a:gd name="T0" fmla="*/ 0 w 21600"/>
              <a:gd name="T1" fmla="*/ 0 h 21600"/>
              <a:gd name="T2" fmla="*/ 152400 w 21600"/>
              <a:gd name="T3" fmla="*/ 84138 h 21600"/>
              <a:gd name="T4" fmla="*/ 0 w 21600"/>
              <a:gd name="T5" fmla="*/ 841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16" name="Arc 1090"/>
          <p:cNvSpPr>
            <a:spLocks/>
          </p:cNvSpPr>
          <p:nvPr/>
        </p:nvSpPr>
        <p:spPr bwMode="auto">
          <a:xfrm flipH="1">
            <a:off x="2901950" y="3819525"/>
            <a:ext cx="152400" cy="84138"/>
          </a:xfrm>
          <a:custGeom>
            <a:avLst/>
            <a:gdLst>
              <a:gd name="T0" fmla="*/ 0 w 21600"/>
              <a:gd name="T1" fmla="*/ 0 h 21600"/>
              <a:gd name="T2" fmla="*/ 152400 w 21600"/>
              <a:gd name="T3" fmla="*/ 84138 h 21600"/>
              <a:gd name="T4" fmla="*/ 0 w 21600"/>
              <a:gd name="T5" fmla="*/ 841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17" name="Freeform 1091"/>
          <p:cNvSpPr>
            <a:spLocks/>
          </p:cNvSpPr>
          <p:nvPr/>
        </p:nvSpPr>
        <p:spPr bwMode="auto">
          <a:xfrm>
            <a:off x="2862263" y="3787775"/>
            <a:ext cx="346075" cy="187325"/>
          </a:xfrm>
          <a:custGeom>
            <a:avLst/>
            <a:gdLst>
              <a:gd name="T0" fmla="*/ 34 w 108"/>
              <a:gd name="T1" fmla="*/ 92 h 108"/>
              <a:gd name="T2" fmla="*/ 42 w 108"/>
              <a:gd name="T3" fmla="*/ 72 h 108"/>
              <a:gd name="T4" fmla="*/ 60 w 108"/>
              <a:gd name="T5" fmla="*/ 62 h 108"/>
              <a:gd name="T6" fmla="*/ 94 w 108"/>
              <a:gd name="T7" fmla="*/ 42 h 108"/>
              <a:gd name="T8" fmla="*/ 80 w 108"/>
              <a:gd name="T9" fmla="*/ 4 h 108"/>
              <a:gd name="T10" fmla="*/ 66 w 108"/>
              <a:gd name="T11" fmla="*/ 0 h 108"/>
              <a:gd name="T12" fmla="*/ 40 w 108"/>
              <a:gd name="T13" fmla="*/ 8 h 108"/>
              <a:gd name="T14" fmla="*/ 2 w 108"/>
              <a:gd name="T15" fmla="*/ 56 h 108"/>
              <a:gd name="T16" fmla="*/ 28 w 108"/>
              <a:gd name="T17" fmla="*/ 108 h 108"/>
              <a:gd name="T18" fmla="*/ 34 w 108"/>
              <a:gd name="T19" fmla="*/ 92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8"/>
              <a:gd name="T32" fmla="*/ 108 w 108"/>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8">
                <a:moveTo>
                  <a:pt x="34" y="92"/>
                </a:moveTo>
                <a:cubicBezTo>
                  <a:pt x="36" y="86"/>
                  <a:pt x="36" y="76"/>
                  <a:pt x="42" y="72"/>
                </a:cubicBezTo>
                <a:cubicBezTo>
                  <a:pt x="47" y="68"/>
                  <a:pt x="60" y="62"/>
                  <a:pt x="60" y="62"/>
                </a:cubicBezTo>
                <a:cubicBezTo>
                  <a:pt x="68" y="51"/>
                  <a:pt x="83" y="50"/>
                  <a:pt x="94" y="42"/>
                </a:cubicBezTo>
                <a:cubicBezTo>
                  <a:pt x="108" y="20"/>
                  <a:pt x="99" y="9"/>
                  <a:pt x="80" y="4"/>
                </a:cubicBezTo>
                <a:cubicBezTo>
                  <a:pt x="75" y="3"/>
                  <a:pt x="71" y="1"/>
                  <a:pt x="66" y="0"/>
                </a:cubicBezTo>
                <a:cubicBezTo>
                  <a:pt x="54" y="2"/>
                  <a:pt x="50" y="5"/>
                  <a:pt x="40" y="8"/>
                </a:cubicBezTo>
                <a:cubicBezTo>
                  <a:pt x="28" y="25"/>
                  <a:pt x="9" y="35"/>
                  <a:pt x="2" y="56"/>
                </a:cubicBezTo>
                <a:cubicBezTo>
                  <a:pt x="4" y="86"/>
                  <a:pt x="0" y="99"/>
                  <a:pt x="28" y="108"/>
                </a:cubicBezTo>
                <a:cubicBezTo>
                  <a:pt x="35" y="106"/>
                  <a:pt x="44" y="82"/>
                  <a:pt x="34" y="92"/>
                </a:cubicBezTo>
                <a:close/>
              </a:path>
            </a:pathLst>
          </a:custGeom>
          <a:solidFill>
            <a:schemeClr val="tx1"/>
          </a:solidFill>
          <a:ln w="9525">
            <a:solidFill>
              <a:schemeClr val="tx1"/>
            </a:solidFill>
            <a:round/>
            <a:headEnd/>
            <a:tailEnd/>
          </a:ln>
        </p:spPr>
        <p:txBody>
          <a:bodyPr wrap="none" anchor="ctr"/>
          <a:lstStyle/>
          <a:p>
            <a:endParaRPr lang="en-GB"/>
          </a:p>
        </p:txBody>
      </p:sp>
      <p:sp>
        <p:nvSpPr>
          <p:cNvPr id="32818" name="Oval 1092"/>
          <p:cNvSpPr>
            <a:spLocks noChangeArrowheads="1"/>
          </p:cNvSpPr>
          <p:nvPr/>
        </p:nvSpPr>
        <p:spPr bwMode="auto">
          <a:xfrm flipV="1">
            <a:off x="3962400" y="4206875"/>
            <a:ext cx="152400" cy="84138"/>
          </a:xfrm>
          <a:prstGeom prst="ellipse">
            <a:avLst/>
          </a:prstGeom>
          <a:solidFill>
            <a:schemeClr val="tx1"/>
          </a:solidFill>
          <a:ln w="9525">
            <a:solidFill>
              <a:schemeClr val="tx1"/>
            </a:solidFill>
            <a:round/>
            <a:headEnd/>
            <a:tailEnd/>
          </a:ln>
        </p:spPr>
        <p:txBody>
          <a:bodyPr wrap="none" anchor="ctr"/>
          <a:lstStyle/>
          <a:p>
            <a:endParaRPr lang="en-GB"/>
          </a:p>
        </p:txBody>
      </p:sp>
      <p:sp>
        <p:nvSpPr>
          <p:cNvPr id="32819" name="Freeform 1093"/>
          <p:cNvSpPr>
            <a:spLocks/>
          </p:cNvSpPr>
          <p:nvPr/>
        </p:nvSpPr>
        <p:spPr bwMode="auto">
          <a:xfrm>
            <a:off x="4906963" y="3597275"/>
            <a:ext cx="596900" cy="293688"/>
          </a:xfrm>
          <a:custGeom>
            <a:avLst/>
            <a:gdLst>
              <a:gd name="T0" fmla="*/ 136 w 200"/>
              <a:gd name="T1" fmla="*/ 0 h 162"/>
              <a:gd name="T2" fmla="*/ 180 w 200"/>
              <a:gd name="T3" fmla="*/ 22 h 162"/>
              <a:gd name="T4" fmla="*/ 194 w 200"/>
              <a:gd name="T5" fmla="*/ 36 h 162"/>
              <a:gd name="T6" fmla="*/ 200 w 200"/>
              <a:gd name="T7" fmla="*/ 56 h 162"/>
              <a:gd name="T8" fmla="*/ 118 w 200"/>
              <a:gd name="T9" fmla="*/ 162 h 162"/>
              <a:gd name="T10" fmla="*/ 40 w 200"/>
              <a:gd name="T11" fmla="*/ 152 h 162"/>
              <a:gd name="T12" fmla="*/ 8 w 200"/>
              <a:gd name="T13" fmla="*/ 108 h 162"/>
              <a:gd name="T14" fmla="*/ 32 w 200"/>
              <a:gd name="T15" fmla="*/ 32 h 162"/>
              <a:gd name="T16" fmla="*/ 48 w 200"/>
              <a:gd name="T17" fmla="*/ 8 h 162"/>
              <a:gd name="T18" fmla="*/ 66 w 200"/>
              <a:gd name="T19" fmla="*/ 0 h 162"/>
              <a:gd name="T20" fmla="*/ 100 w 200"/>
              <a:gd name="T21" fmla="*/ 6 h 162"/>
              <a:gd name="T22" fmla="*/ 136 w 200"/>
              <a:gd name="T23" fmla="*/ 0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162"/>
              <a:gd name="T38" fmla="*/ 200 w 200"/>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162">
                <a:moveTo>
                  <a:pt x="136" y="0"/>
                </a:moveTo>
                <a:cubicBezTo>
                  <a:pt x="155" y="3"/>
                  <a:pt x="166" y="10"/>
                  <a:pt x="180" y="22"/>
                </a:cubicBezTo>
                <a:cubicBezTo>
                  <a:pt x="185" y="26"/>
                  <a:pt x="194" y="36"/>
                  <a:pt x="194" y="36"/>
                </a:cubicBezTo>
                <a:cubicBezTo>
                  <a:pt x="199" y="51"/>
                  <a:pt x="197" y="44"/>
                  <a:pt x="200" y="56"/>
                </a:cubicBezTo>
                <a:cubicBezTo>
                  <a:pt x="196" y="106"/>
                  <a:pt x="170" y="152"/>
                  <a:pt x="118" y="162"/>
                </a:cubicBezTo>
                <a:cubicBezTo>
                  <a:pt x="87" y="161"/>
                  <a:pt x="68" y="156"/>
                  <a:pt x="40" y="152"/>
                </a:cubicBezTo>
                <a:cubicBezTo>
                  <a:pt x="28" y="148"/>
                  <a:pt x="15" y="119"/>
                  <a:pt x="8" y="108"/>
                </a:cubicBezTo>
                <a:cubicBezTo>
                  <a:pt x="0" y="75"/>
                  <a:pt x="5" y="50"/>
                  <a:pt x="32" y="32"/>
                </a:cubicBezTo>
                <a:cubicBezTo>
                  <a:pt x="37" y="24"/>
                  <a:pt x="43" y="16"/>
                  <a:pt x="48" y="8"/>
                </a:cubicBezTo>
                <a:cubicBezTo>
                  <a:pt x="52" y="3"/>
                  <a:pt x="66" y="0"/>
                  <a:pt x="66" y="0"/>
                </a:cubicBezTo>
                <a:cubicBezTo>
                  <a:pt x="78" y="1"/>
                  <a:pt x="89" y="2"/>
                  <a:pt x="100" y="6"/>
                </a:cubicBezTo>
                <a:cubicBezTo>
                  <a:pt x="113" y="3"/>
                  <a:pt x="122" y="1"/>
                  <a:pt x="136" y="0"/>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20" name="Text Box 1094"/>
          <p:cNvSpPr txBox="1">
            <a:spLocks noChangeArrowheads="1"/>
          </p:cNvSpPr>
          <p:nvPr/>
        </p:nvSpPr>
        <p:spPr bwMode="auto">
          <a:xfrm>
            <a:off x="4919663" y="3597275"/>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t>CL</a:t>
            </a:r>
            <a:endParaRPr lang="en-GB" sz="1400"/>
          </a:p>
        </p:txBody>
      </p:sp>
      <p:sp>
        <p:nvSpPr>
          <p:cNvPr id="32821" name="Text Box 1095"/>
          <p:cNvSpPr txBox="1">
            <a:spLocks noChangeArrowheads="1"/>
          </p:cNvSpPr>
          <p:nvPr/>
        </p:nvSpPr>
        <p:spPr bwMode="auto">
          <a:xfrm>
            <a:off x="3255963" y="414655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ovum</a:t>
            </a:r>
            <a:endParaRPr lang="en-GB" sz="1400"/>
          </a:p>
        </p:txBody>
      </p:sp>
      <p:sp>
        <p:nvSpPr>
          <p:cNvPr id="32822" name="Text Box 1096"/>
          <p:cNvSpPr txBox="1">
            <a:spLocks noChangeArrowheads="1"/>
          </p:cNvSpPr>
          <p:nvPr/>
        </p:nvSpPr>
        <p:spPr bwMode="auto">
          <a:xfrm>
            <a:off x="2874963" y="3468688"/>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t>GF</a:t>
            </a:r>
            <a:endParaRPr lang="en-GB" sz="1400"/>
          </a:p>
        </p:txBody>
      </p:sp>
      <p:sp>
        <p:nvSpPr>
          <p:cNvPr id="32823" name="Arc 1097"/>
          <p:cNvSpPr>
            <a:spLocks/>
          </p:cNvSpPr>
          <p:nvPr/>
        </p:nvSpPr>
        <p:spPr bwMode="auto">
          <a:xfrm flipV="1">
            <a:off x="3581400" y="3221038"/>
            <a:ext cx="1054100" cy="422275"/>
          </a:xfrm>
          <a:custGeom>
            <a:avLst/>
            <a:gdLst>
              <a:gd name="T0" fmla="*/ 0 w 21600"/>
              <a:gd name="T1" fmla="*/ 0 h 21600"/>
              <a:gd name="T2" fmla="*/ 1054100 w 21600"/>
              <a:gd name="T3" fmla="*/ 422275 h 21600"/>
              <a:gd name="T4" fmla="*/ 0 w 21600"/>
              <a:gd name="T5" fmla="*/ 4222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24" name="Arc 1098"/>
          <p:cNvSpPr>
            <a:spLocks/>
          </p:cNvSpPr>
          <p:nvPr/>
        </p:nvSpPr>
        <p:spPr bwMode="auto">
          <a:xfrm flipH="1" flipV="1">
            <a:off x="4635500" y="3255963"/>
            <a:ext cx="368300" cy="293687"/>
          </a:xfrm>
          <a:custGeom>
            <a:avLst/>
            <a:gdLst>
              <a:gd name="T0" fmla="*/ 0 w 21600"/>
              <a:gd name="T1" fmla="*/ 0 h 21600"/>
              <a:gd name="T2" fmla="*/ 368300 w 21600"/>
              <a:gd name="T3" fmla="*/ 293687 h 21600"/>
              <a:gd name="T4" fmla="*/ 0 w 21600"/>
              <a:gd name="T5" fmla="*/ 29368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25" name="Arc 1099"/>
          <p:cNvSpPr>
            <a:spLocks/>
          </p:cNvSpPr>
          <p:nvPr/>
        </p:nvSpPr>
        <p:spPr bwMode="auto">
          <a:xfrm flipV="1">
            <a:off x="2755900" y="3221038"/>
            <a:ext cx="393700" cy="292100"/>
          </a:xfrm>
          <a:custGeom>
            <a:avLst/>
            <a:gdLst>
              <a:gd name="T0" fmla="*/ 0 w 21600"/>
              <a:gd name="T1" fmla="*/ 0 h 21600"/>
              <a:gd name="T2" fmla="*/ 393700 w 21600"/>
              <a:gd name="T3" fmla="*/ 292100 h 21600"/>
              <a:gd name="T4" fmla="*/ 0 w 21600"/>
              <a:gd name="T5" fmla="*/ 2921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26" name="Line 1100"/>
          <p:cNvSpPr>
            <a:spLocks noChangeShapeType="1"/>
          </p:cNvSpPr>
          <p:nvPr/>
        </p:nvSpPr>
        <p:spPr bwMode="auto">
          <a:xfrm>
            <a:off x="1562100" y="5969000"/>
            <a:ext cx="38608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27" name="Line 1101"/>
          <p:cNvSpPr>
            <a:spLocks noChangeShapeType="1"/>
          </p:cNvSpPr>
          <p:nvPr/>
        </p:nvSpPr>
        <p:spPr bwMode="auto">
          <a:xfrm flipH="1">
            <a:off x="3567113" y="4479925"/>
            <a:ext cx="14287" cy="93027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828" name="Line 1102"/>
          <p:cNvSpPr>
            <a:spLocks noChangeShapeType="1"/>
          </p:cNvSpPr>
          <p:nvPr/>
        </p:nvSpPr>
        <p:spPr bwMode="auto">
          <a:xfrm>
            <a:off x="3492500" y="5911850"/>
            <a:ext cx="0" cy="114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29" name="Line 1103"/>
          <p:cNvSpPr>
            <a:spLocks noChangeShapeType="1"/>
          </p:cNvSpPr>
          <p:nvPr/>
        </p:nvSpPr>
        <p:spPr bwMode="auto">
          <a:xfrm>
            <a:off x="5422900" y="5911850"/>
            <a:ext cx="0" cy="114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30" name="Line 1104"/>
          <p:cNvSpPr>
            <a:spLocks noChangeShapeType="1"/>
          </p:cNvSpPr>
          <p:nvPr/>
        </p:nvSpPr>
        <p:spPr bwMode="auto">
          <a:xfrm>
            <a:off x="1562100" y="5911850"/>
            <a:ext cx="0" cy="114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31" name="Text Box 1105"/>
          <p:cNvSpPr txBox="1">
            <a:spLocks noChangeArrowheads="1"/>
          </p:cNvSpPr>
          <p:nvPr/>
        </p:nvSpPr>
        <p:spPr bwMode="auto">
          <a:xfrm>
            <a:off x="2897188" y="5446713"/>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Ovulation</a:t>
            </a:r>
          </a:p>
        </p:txBody>
      </p:sp>
      <p:sp>
        <p:nvSpPr>
          <p:cNvPr id="32832" name="Text Box 1106"/>
          <p:cNvSpPr txBox="1">
            <a:spLocks noChangeArrowheads="1"/>
          </p:cNvSpPr>
          <p:nvPr/>
        </p:nvSpPr>
        <p:spPr bwMode="auto">
          <a:xfrm>
            <a:off x="1525588" y="6216650"/>
            <a:ext cx="208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Follicular phase (rising oestrogen)</a:t>
            </a:r>
            <a:endParaRPr lang="en-GB" sz="1400" b="1"/>
          </a:p>
        </p:txBody>
      </p:sp>
      <p:sp>
        <p:nvSpPr>
          <p:cNvPr id="32833" name="Text Box 1107"/>
          <p:cNvSpPr txBox="1">
            <a:spLocks noChangeArrowheads="1"/>
          </p:cNvSpPr>
          <p:nvPr/>
        </p:nvSpPr>
        <p:spPr bwMode="auto">
          <a:xfrm>
            <a:off x="3638550" y="6216650"/>
            <a:ext cx="2154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Luteal phase (rising progesterone)</a:t>
            </a:r>
          </a:p>
        </p:txBody>
      </p:sp>
      <p:sp>
        <p:nvSpPr>
          <p:cNvPr id="32834" name="Line 1108"/>
          <p:cNvSpPr>
            <a:spLocks noChangeShapeType="1"/>
          </p:cNvSpPr>
          <p:nvPr/>
        </p:nvSpPr>
        <p:spPr bwMode="auto">
          <a:xfrm flipV="1">
            <a:off x="5626100" y="5568950"/>
            <a:ext cx="609600" cy="3429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35" name="Line 1109"/>
          <p:cNvSpPr>
            <a:spLocks noChangeShapeType="1"/>
          </p:cNvSpPr>
          <p:nvPr/>
        </p:nvSpPr>
        <p:spPr bwMode="auto">
          <a:xfrm>
            <a:off x="5626100" y="6026150"/>
            <a:ext cx="609600" cy="3444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36" name="Text Box 1110"/>
          <p:cNvSpPr txBox="1">
            <a:spLocks noChangeArrowheads="1"/>
          </p:cNvSpPr>
          <p:nvPr/>
        </p:nvSpPr>
        <p:spPr bwMode="auto">
          <a:xfrm>
            <a:off x="6157913" y="5356225"/>
            <a:ext cx="233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Falling E &amp; P, menses</a:t>
            </a:r>
          </a:p>
        </p:txBody>
      </p:sp>
      <p:sp>
        <p:nvSpPr>
          <p:cNvPr id="32837" name="Line 1111"/>
          <p:cNvSpPr>
            <a:spLocks noChangeShapeType="1"/>
          </p:cNvSpPr>
          <p:nvPr/>
        </p:nvSpPr>
        <p:spPr bwMode="auto">
          <a:xfrm flipH="1" flipV="1">
            <a:off x="508000" y="4938713"/>
            <a:ext cx="1044575" cy="28575"/>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38" name="Line 1112"/>
          <p:cNvSpPr>
            <a:spLocks noChangeShapeType="1"/>
          </p:cNvSpPr>
          <p:nvPr/>
        </p:nvSpPr>
        <p:spPr bwMode="auto">
          <a:xfrm flipV="1">
            <a:off x="508000" y="1501775"/>
            <a:ext cx="0" cy="343693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39" name="Arc 1113"/>
          <p:cNvSpPr>
            <a:spLocks/>
          </p:cNvSpPr>
          <p:nvPr/>
        </p:nvSpPr>
        <p:spPr bwMode="auto">
          <a:xfrm flipH="1">
            <a:off x="508000" y="2476500"/>
            <a:ext cx="1376363" cy="760413"/>
          </a:xfrm>
          <a:custGeom>
            <a:avLst/>
            <a:gdLst>
              <a:gd name="T0" fmla="*/ 0 w 21600"/>
              <a:gd name="T1" fmla="*/ 0 h 21600"/>
              <a:gd name="T2" fmla="*/ 1376363 w 21600"/>
              <a:gd name="T3" fmla="*/ 760413 h 21600"/>
              <a:gd name="T4" fmla="*/ 0 w 21600"/>
              <a:gd name="T5" fmla="*/ 7604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40" name="Arc 1114"/>
          <p:cNvSpPr>
            <a:spLocks/>
          </p:cNvSpPr>
          <p:nvPr/>
        </p:nvSpPr>
        <p:spPr bwMode="auto">
          <a:xfrm flipH="1">
            <a:off x="523875" y="1573213"/>
            <a:ext cx="2247900" cy="398462"/>
          </a:xfrm>
          <a:custGeom>
            <a:avLst/>
            <a:gdLst>
              <a:gd name="T0" fmla="*/ 0 w 21600"/>
              <a:gd name="T1" fmla="*/ 0 h 21600"/>
              <a:gd name="T2" fmla="*/ 2247900 w 21600"/>
              <a:gd name="T3" fmla="*/ 398462 h 21600"/>
              <a:gd name="T4" fmla="*/ 0 w 21600"/>
              <a:gd name="T5" fmla="*/ 3984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41" name="Arc 1115"/>
          <p:cNvSpPr>
            <a:spLocks/>
          </p:cNvSpPr>
          <p:nvPr/>
        </p:nvSpPr>
        <p:spPr bwMode="auto">
          <a:xfrm flipH="1">
            <a:off x="508000" y="830263"/>
            <a:ext cx="2032000" cy="744537"/>
          </a:xfrm>
          <a:custGeom>
            <a:avLst/>
            <a:gdLst>
              <a:gd name="T0" fmla="*/ 0 w 21600"/>
              <a:gd name="T1" fmla="*/ 0 h 21600"/>
              <a:gd name="T2" fmla="*/ 2032000 w 21600"/>
              <a:gd name="T3" fmla="*/ 744537 h 21600"/>
              <a:gd name="T4" fmla="*/ 0 w 21600"/>
              <a:gd name="T5" fmla="*/ 744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42" name="Text Box 1116"/>
          <p:cNvSpPr txBox="1">
            <a:spLocks noChangeArrowheads="1"/>
          </p:cNvSpPr>
          <p:nvPr/>
        </p:nvSpPr>
        <p:spPr bwMode="auto">
          <a:xfrm>
            <a:off x="1017588" y="1296988"/>
            <a:ext cx="1031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-ve (+ve)</a:t>
            </a:r>
          </a:p>
        </p:txBody>
      </p:sp>
      <p:sp>
        <p:nvSpPr>
          <p:cNvPr id="32843" name="Text Box 1117"/>
          <p:cNvSpPr txBox="1">
            <a:spLocks noChangeArrowheads="1"/>
          </p:cNvSpPr>
          <p:nvPr/>
        </p:nvSpPr>
        <p:spPr bwMode="auto">
          <a:xfrm>
            <a:off x="695325" y="2678113"/>
            <a:ext cx="108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t> -ve (+ve)</a:t>
            </a:r>
          </a:p>
        </p:txBody>
      </p:sp>
      <p:sp>
        <p:nvSpPr>
          <p:cNvPr id="32844" name="Arc 1118"/>
          <p:cNvSpPr>
            <a:spLocks/>
          </p:cNvSpPr>
          <p:nvPr/>
        </p:nvSpPr>
        <p:spPr bwMode="auto">
          <a:xfrm flipV="1">
            <a:off x="3352800" y="3908425"/>
            <a:ext cx="1727200" cy="1030288"/>
          </a:xfrm>
          <a:custGeom>
            <a:avLst/>
            <a:gdLst>
              <a:gd name="T0" fmla="*/ 0 w 21600"/>
              <a:gd name="T1" fmla="*/ 0 h 21600"/>
              <a:gd name="T2" fmla="*/ 1727200 w 21600"/>
              <a:gd name="T3" fmla="*/ 1030288 h 21600"/>
              <a:gd name="T4" fmla="*/ 0 w 21600"/>
              <a:gd name="T5" fmla="*/ 1030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32845" name="Group 1119"/>
          <p:cNvGrpSpPr>
            <a:grpSpLocks/>
          </p:cNvGrpSpPr>
          <p:nvPr/>
        </p:nvGrpSpPr>
        <p:grpSpPr bwMode="auto">
          <a:xfrm>
            <a:off x="736600" y="1966913"/>
            <a:ext cx="609600" cy="107950"/>
            <a:chOff x="192" y="1488"/>
            <a:chExt cx="576" cy="384"/>
          </a:xfrm>
        </p:grpSpPr>
        <p:grpSp>
          <p:nvGrpSpPr>
            <p:cNvPr id="32848" name="Group 1120"/>
            <p:cNvGrpSpPr>
              <a:grpSpLocks/>
            </p:cNvGrpSpPr>
            <p:nvPr/>
          </p:nvGrpSpPr>
          <p:grpSpPr bwMode="auto">
            <a:xfrm>
              <a:off x="192" y="1488"/>
              <a:ext cx="192" cy="384"/>
              <a:chOff x="192" y="1488"/>
              <a:chExt cx="192" cy="384"/>
            </a:xfrm>
          </p:grpSpPr>
          <p:sp>
            <p:nvSpPr>
              <p:cNvPr id="32859" name="Arc 1121"/>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60" name="Arc 1122"/>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61" name="Arc 1123"/>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62" name="Arc 1124"/>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2849" name="Group 1125"/>
            <p:cNvGrpSpPr>
              <a:grpSpLocks/>
            </p:cNvGrpSpPr>
            <p:nvPr/>
          </p:nvGrpSpPr>
          <p:grpSpPr bwMode="auto">
            <a:xfrm>
              <a:off x="384" y="1488"/>
              <a:ext cx="192" cy="384"/>
              <a:chOff x="192" y="1488"/>
              <a:chExt cx="192" cy="384"/>
            </a:xfrm>
          </p:grpSpPr>
          <p:sp>
            <p:nvSpPr>
              <p:cNvPr id="32855" name="Arc 1126"/>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56" name="Arc 1127"/>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57" name="Arc 1128"/>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58" name="Arc 1129"/>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2850" name="Group 1130"/>
            <p:cNvGrpSpPr>
              <a:grpSpLocks/>
            </p:cNvGrpSpPr>
            <p:nvPr/>
          </p:nvGrpSpPr>
          <p:grpSpPr bwMode="auto">
            <a:xfrm>
              <a:off x="576" y="1488"/>
              <a:ext cx="192" cy="384"/>
              <a:chOff x="192" y="1488"/>
              <a:chExt cx="192" cy="384"/>
            </a:xfrm>
          </p:grpSpPr>
          <p:sp>
            <p:nvSpPr>
              <p:cNvPr id="32851" name="Arc 1131"/>
              <p:cNvSpPr>
                <a:spLocks/>
              </p:cNvSpPr>
              <p:nvPr/>
            </p:nvSpPr>
            <p:spPr bwMode="auto">
              <a:xfrm flipH="1">
                <a:off x="240"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52" name="Arc 1132"/>
              <p:cNvSpPr>
                <a:spLocks/>
              </p:cNvSpPr>
              <p:nvPr/>
            </p:nvSpPr>
            <p:spPr bwMode="auto">
              <a:xfrm>
                <a:off x="288" y="1488"/>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53" name="Arc 1133"/>
              <p:cNvSpPr>
                <a:spLocks/>
              </p:cNvSpPr>
              <p:nvPr/>
            </p:nvSpPr>
            <p:spPr bwMode="auto">
              <a:xfrm flipH="1" flipV="1">
                <a:off x="336"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854" name="Arc 1134"/>
              <p:cNvSpPr>
                <a:spLocks/>
              </p:cNvSpPr>
              <p:nvPr/>
            </p:nvSpPr>
            <p:spPr bwMode="auto">
              <a:xfrm flipV="1">
                <a:off x="192" y="16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32846" name="Line 1135"/>
          <p:cNvSpPr>
            <a:spLocks noChangeShapeType="1"/>
          </p:cNvSpPr>
          <p:nvPr/>
        </p:nvSpPr>
        <p:spPr bwMode="auto">
          <a:xfrm>
            <a:off x="3521075" y="6118225"/>
            <a:ext cx="0" cy="53498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847" name="Line 1136"/>
          <p:cNvSpPr>
            <a:spLocks noChangeShapeType="1"/>
          </p:cNvSpPr>
          <p:nvPr/>
        </p:nvSpPr>
        <p:spPr bwMode="auto">
          <a:xfrm>
            <a:off x="4184650" y="2165350"/>
            <a:ext cx="14288" cy="1873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Straight Arrow Connector 18"/>
          <p:cNvCxnSpPr>
            <a:cxnSpLocks noChangeShapeType="1"/>
          </p:cNvCxnSpPr>
          <p:nvPr/>
        </p:nvCxnSpPr>
        <p:spPr bwMode="auto">
          <a:xfrm>
            <a:off x="6715125" y="2143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7" name="TextBox 16"/>
          <p:cNvSpPr txBox="1"/>
          <p:nvPr/>
        </p:nvSpPr>
        <p:spPr>
          <a:xfrm>
            <a:off x="1500188" y="1916113"/>
            <a:ext cx="1643062"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2" name="TextBox 31"/>
          <p:cNvSpPr txBox="1"/>
          <p:nvPr/>
        </p:nvSpPr>
        <p:spPr>
          <a:xfrm>
            <a:off x="2781300"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pic>
        <p:nvPicPr>
          <p:cNvPr id="33797" name="Content Placeholder 3" descr="endocrine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000125"/>
            <a:ext cx="44291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8625" y="2571750"/>
            <a:ext cx="150018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Pituitary gland</a:t>
            </a:r>
          </a:p>
        </p:txBody>
      </p:sp>
      <p:sp>
        <p:nvSpPr>
          <p:cNvPr id="29" name="TextBox 28"/>
          <p:cNvSpPr txBox="1"/>
          <p:nvPr/>
        </p:nvSpPr>
        <p:spPr>
          <a:xfrm>
            <a:off x="452438" y="3000375"/>
            <a:ext cx="1436687"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Thyroid gland</a:t>
            </a:r>
          </a:p>
        </p:txBody>
      </p:sp>
      <p:sp>
        <p:nvSpPr>
          <p:cNvPr id="30" name="TextBox 29"/>
          <p:cNvSpPr txBox="1"/>
          <p:nvPr/>
        </p:nvSpPr>
        <p:spPr>
          <a:xfrm>
            <a:off x="409575" y="4143375"/>
            <a:ext cx="1447800"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Adrenal gland</a:t>
            </a:r>
          </a:p>
        </p:txBody>
      </p:sp>
      <p:sp>
        <p:nvSpPr>
          <p:cNvPr id="31" name="TextBox 30"/>
          <p:cNvSpPr txBox="1"/>
          <p:nvPr/>
        </p:nvSpPr>
        <p:spPr>
          <a:xfrm>
            <a:off x="1025525" y="5286375"/>
            <a:ext cx="71913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Testis</a:t>
            </a:r>
          </a:p>
        </p:txBody>
      </p:sp>
      <p:sp>
        <p:nvSpPr>
          <p:cNvPr id="33" name="TextBox 32"/>
          <p:cNvSpPr txBox="1"/>
          <p:nvPr/>
        </p:nvSpPr>
        <p:spPr>
          <a:xfrm>
            <a:off x="2571750" y="2428875"/>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4" name="TextBox 33"/>
          <p:cNvSpPr txBox="1"/>
          <p:nvPr/>
        </p:nvSpPr>
        <p:spPr>
          <a:xfrm>
            <a:off x="2928938" y="3429000"/>
            <a:ext cx="928687"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5" name="TextBox 34"/>
          <p:cNvSpPr txBox="1"/>
          <p:nvPr/>
        </p:nvSpPr>
        <p:spPr>
          <a:xfrm>
            <a:off x="2857500" y="4286250"/>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9" name="TextBox 38"/>
          <p:cNvSpPr txBox="1"/>
          <p:nvPr/>
        </p:nvSpPr>
        <p:spPr>
          <a:xfrm>
            <a:off x="1571625" y="1916113"/>
            <a:ext cx="1500188"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42" name="TextBox 41"/>
          <p:cNvSpPr txBox="1"/>
          <p:nvPr/>
        </p:nvSpPr>
        <p:spPr>
          <a:xfrm>
            <a:off x="3000375"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sp>
        <p:nvSpPr>
          <p:cNvPr id="33807" name="Oval 45"/>
          <p:cNvSpPr>
            <a:spLocks noChangeArrowheads="1"/>
          </p:cNvSpPr>
          <p:nvPr/>
        </p:nvSpPr>
        <p:spPr bwMode="auto">
          <a:xfrm>
            <a:off x="4357688" y="12144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33808" name="TextBox 37"/>
          <p:cNvSpPr txBox="1">
            <a:spLocks noChangeArrowheads="1"/>
          </p:cNvSpPr>
          <p:nvPr/>
        </p:nvSpPr>
        <p:spPr bwMode="auto">
          <a:xfrm>
            <a:off x="5214938" y="2714625"/>
            <a:ext cx="2000250" cy="923925"/>
          </a:xfrm>
          <a:prstGeom prst="rect">
            <a:avLst/>
          </a:prstGeom>
          <a:solidFill>
            <a:srgbClr val="FFFFC1"/>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2F3DC3"/>
                </a:solidFill>
                <a:latin typeface="Arial" charset="0"/>
              </a:rPr>
              <a:t>Pituitary</a:t>
            </a:r>
          </a:p>
          <a:p>
            <a:pPr algn="ctr"/>
            <a:r>
              <a:rPr lang="en-GB" sz="1800">
                <a:solidFill>
                  <a:srgbClr val="2F3DC3"/>
                </a:solidFill>
                <a:latin typeface="Arial" charset="0"/>
              </a:rPr>
              <a:t>Gonadotrophins</a:t>
            </a:r>
          </a:p>
          <a:p>
            <a:pPr algn="ctr"/>
            <a:r>
              <a:rPr lang="en-GB" sz="1800">
                <a:solidFill>
                  <a:srgbClr val="2F3DC3"/>
                </a:solidFill>
                <a:latin typeface="Arial" charset="0"/>
              </a:rPr>
              <a:t>LH/FSH</a:t>
            </a:r>
          </a:p>
        </p:txBody>
      </p:sp>
      <p:sp>
        <p:nvSpPr>
          <p:cNvPr id="33809" name="Title 44"/>
          <p:cNvSpPr>
            <a:spLocks noGrp="1"/>
          </p:cNvSpPr>
          <p:nvPr>
            <p:ph type="title"/>
          </p:nvPr>
        </p:nvSpPr>
        <p:spPr>
          <a:xfrm>
            <a:off x="142875" y="71438"/>
            <a:ext cx="8786813" cy="1000125"/>
          </a:xfrm>
        </p:spPr>
        <p:txBody>
          <a:bodyPr/>
          <a:lstStyle/>
          <a:p>
            <a:pPr algn="ctr"/>
            <a:r>
              <a:rPr lang="en-GB" sz="2400" b="0" smtClean="0">
                <a:latin typeface="Arial" charset="0"/>
                <a:cs typeface="Arial" charset="0"/>
              </a:rPr>
              <a:t>The Hypothalamo-pituitary gonadal axis – controller of reproduction and the prototype for brain sex differences</a:t>
            </a:r>
          </a:p>
        </p:txBody>
      </p:sp>
      <p:sp>
        <p:nvSpPr>
          <p:cNvPr id="47" name="TextBox 46"/>
          <p:cNvSpPr txBox="1"/>
          <p:nvPr/>
        </p:nvSpPr>
        <p:spPr>
          <a:xfrm>
            <a:off x="4527550" y="1500188"/>
            <a:ext cx="3686175" cy="677862"/>
          </a:xfrm>
          <a:prstGeom prst="rect">
            <a:avLst/>
          </a:prstGeom>
          <a:solidFill>
            <a:srgbClr val="FFFFCC"/>
          </a:solidFill>
          <a:ln>
            <a:solidFill>
              <a:srgbClr val="1C11AF"/>
            </a:solidFill>
          </a:ln>
        </p:spPr>
        <p:txBody>
          <a:bodyPr wrap="none">
            <a:spAutoFit/>
          </a:bodyPr>
          <a:lstStyle/>
          <a:p>
            <a:pPr algn="ctr">
              <a:defRPr/>
            </a:pPr>
            <a:r>
              <a:rPr lang="en-GB" sz="2000" b="1" dirty="0">
                <a:solidFill>
                  <a:schemeClr val="accent2">
                    <a:lumMod val="75000"/>
                  </a:schemeClr>
                </a:solidFill>
                <a:latin typeface="Arial" pitchFamily="34" charset="0"/>
              </a:rPr>
              <a:t>Hypothalamus</a:t>
            </a:r>
          </a:p>
          <a:p>
            <a:pPr algn="ctr">
              <a:defRPr/>
            </a:pPr>
            <a:r>
              <a:rPr lang="en-GB" sz="1800" dirty="0" err="1">
                <a:solidFill>
                  <a:schemeClr val="accent2">
                    <a:lumMod val="75000"/>
                  </a:schemeClr>
                </a:solidFill>
                <a:latin typeface="Arial" pitchFamily="34" charset="0"/>
              </a:rPr>
              <a:t>Gonadotrophin</a:t>
            </a:r>
            <a:r>
              <a:rPr lang="en-GB" sz="1800" dirty="0">
                <a:solidFill>
                  <a:schemeClr val="accent2">
                    <a:lumMod val="75000"/>
                  </a:schemeClr>
                </a:solidFill>
                <a:latin typeface="Arial" pitchFamily="34" charset="0"/>
              </a:rPr>
              <a:t> releasing hormone</a:t>
            </a:r>
          </a:p>
        </p:txBody>
      </p:sp>
      <p:sp>
        <p:nvSpPr>
          <p:cNvPr id="33811" name="TextBox 48"/>
          <p:cNvSpPr txBox="1">
            <a:spLocks noChangeArrowheads="1"/>
          </p:cNvSpPr>
          <p:nvPr/>
        </p:nvSpPr>
        <p:spPr bwMode="auto">
          <a:xfrm>
            <a:off x="5286375" y="4572000"/>
            <a:ext cx="1857375" cy="646113"/>
          </a:xfrm>
          <a:prstGeom prst="rect">
            <a:avLst/>
          </a:prstGeom>
          <a:solidFill>
            <a:srgbClr val="FFFFC1"/>
          </a:solidFill>
          <a:ln w="57150">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F3DC3"/>
                </a:solidFill>
                <a:latin typeface="Arial" charset="0"/>
              </a:rPr>
              <a:t>Oestrogens</a:t>
            </a:r>
          </a:p>
          <a:p>
            <a:pPr algn="ctr"/>
            <a:r>
              <a:rPr lang="en-GB" sz="1800">
                <a:solidFill>
                  <a:srgbClr val="2F3DC3"/>
                </a:solidFill>
                <a:latin typeface="Arial" charset="0"/>
              </a:rPr>
              <a:t>Progesterone</a:t>
            </a:r>
          </a:p>
        </p:txBody>
      </p:sp>
      <p:sp>
        <p:nvSpPr>
          <p:cNvPr id="33812" name="TextBox 49"/>
          <p:cNvSpPr txBox="1">
            <a:spLocks noChangeArrowheads="1"/>
          </p:cNvSpPr>
          <p:nvPr/>
        </p:nvSpPr>
        <p:spPr bwMode="auto">
          <a:xfrm>
            <a:off x="5286375" y="5357813"/>
            <a:ext cx="1857375" cy="369887"/>
          </a:xfrm>
          <a:prstGeom prst="rect">
            <a:avLst/>
          </a:prstGeom>
          <a:solidFill>
            <a:srgbClr val="FFFFC1"/>
          </a:solidFill>
          <a:ln w="57150">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F3DC3"/>
                </a:solidFill>
                <a:latin typeface="Arial" charset="0"/>
              </a:rPr>
              <a:t>Testerone</a:t>
            </a:r>
          </a:p>
        </p:txBody>
      </p:sp>
      <p:cxnSp>
        <p:nvCxnSpPr>
          <p:cNvPr id="33813" name="Straight Arrow Connector 53"/>
          <p:cNvCxnSpPr>
            <a:cxnSpLocks noChangeShapeType="1"/>
            <a:stCxn id="33822" idx="3"/>
          </p:cNvCxnSpPr>
          <p:nvPr/>
        </p:nvCxnSpPr>
        <p:spPr bwMode="auto">
          <a:xfrm>
            <a:off x="4429125" y="1758950"/>
            <a:ext cx="914400" cy="8699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2" name="Group 69"/>
          <p:cNvGrpSpPr>
            <a:grpSpLocks/>
          </p:cNvGrpSpPr>
          <p:nvPr/>
        </p:nvGrpSpPr>
        <p:grpSpPr bwMode="auto">
          <a:xfrm>
            <a:off x="1643063" y="1558925"/>
            <a:ext cx="2928937" cy="442913"/>
            <a:chOff x="1643042" y="1559470"/>
            <a:chExt cx="2928958" cy="442358"/>
          </a:xfrm>
        </p:grpSpPr>
        <p:sp>
          <p:nvSpPr>
            <p:cNvPr id="33822" name="TextBox 50"/>
            <p:cNvSpPr txBox="1">
              <a:spLocks noChangeArrowheads="1"/>
            </p:cNvSpPr>
            <p:nvPr/>
          </p:nvSpPr>
          <p:spPr bwMode="auto">
            <a:xfrm>
              <a:off x="1643042" y="1559470"/>
              <a:ext cx="2786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rPr>
                <a:t>Rising levels of E2</a:t>
              </a:r>
            </a:p>
          </p:txBody>
        </p:sp>
        <p:cxnSp>
          <p:nvCxnSpPr>
            <p:cNvPr id="33823" name="Straight Arrow Connector 55"/>
            <p:cNvCxnSpPr>
              <a:cxnSpLocks noChangeShapeType="1"/>
            </p:cNvCxnSpPr>
            <p:nvPr/>
          </p:nvCxnSpPr>
          <p:spPr bwMode="auto">
            <a:xfrm>
              <a:off x="2714612" y="2000240"/>
              <a:ext cx="1857388" cy="1588"/>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grpSp>
      <p:cxnSp>
        <p:nvCxnSpPr>
          <p:cNvPr id="58" name="Straight Arrow Connector 57"/>
          <p:cNvCxnSpPr>
            <a:cxnSpLocks noChangeShapeType="1"/>
          </p:cNvCxnSpPr>
          <p:nvPr/>
        </p:nvCxnSpPr>
        <p:spPr bwMode="auto">
          <a:xfrm rot="5400000">
            <a:off x="5394325" y="2820988"/>
            <a:ext cx="1071563" cy="1587"/>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3" name="Group 70"/>
          <p:cNvGrpSpPr>
            <a:grpSpLocks/>
          </p:cNvGrpSpPr>
          <p:nvPr/>
        </p:nvGrpSpPr>
        <p:grpSpPr bwMode="auto">
          <a:xfrm>
            <a:off x="2643188" y="3913188"/>
            <a:ext cx="2428875" cy="1087437"/>
            <a:chOff x="2643174" y="3913677"/>
            <a:chExt cx="2428892" cy="1086959"/>
          </a:xfrm>
        </p:grpSpPr>
        <p:cxnSp>
          <p:nvCxnSpPr>
            <p:cNvPr id="33820" name="Straight Arrow Connector 60"/>
            <p:cNvCxnSpPr>
              <a:cxnSpLocks noChangeShapeType="1"/>
            </p:cNvCxnSpPr>
            <p:nvPr/>
          </p:nvCxnSpPr>
          <p:spPr bwMode="auto">
            <a:xfrm rot="10800000" flipV="1">
              <a:off x="2643174" y="3929066"/>
              <a:ext cx="2428892" cy="1071570"/>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3821" name="TextBox 62"/>
            <p:cNvSpPr txBox="1">
              <a:spLocks noChangeArrowheads="1"/>
            </p:cNvSpPr>
            <p:nvPr/>
          </p:nvSpPr>
          <p:spPr bwMode="auto">
            <a:xfrm rot="-1406217">
              <a:off x="3133889" y="3913677"/>
              <a:ext cx="1428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rPr>
                <a:t>LH surge</a:t>
              </a:r>
            </a:p>
          </p:txBody>
        </p:sp>
      </p:grpSp>
      <p:sp>
        <p:nvSpPr>
          <p:cNvPr id="66" name="TextBox 65"/>
          <p:cNvSpPr txBox="1">
            <a:spLocks noChangeArrowheads="1"/>
          </p:cNvSpPr>
          <p:nvPr/>
        </p:nvSpPr>
        <p:spPr bwMode="auto">
          <a:xfrm>
            <a:off x="1643063" y="6029325"/>
            <a:ext cx="229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rPr>
              <a:t>Ovulation</a:t>
            </a:r>
          </a:p>
        </p:txBody>
      </p:sp>
      <p:cxnSp>
        <p:nvCxnSpPr>
          <p:cNvPr id="68" name="Straight Arrow Connector 67"/>
          <p:cNvCxnSpPr>
            <a:cxnSpLocks noChangeShapeType="1"/>
          </p:cNvCxnSpPr>
          <p:nvPr/>
        </p:nvCxnSpPr>
        <p:spPr bwMode="auto">
          <a:xfrm rot="5400000">
            <a:off x="2178051" y="5537200"/>
            <a:ext cx="785812" cy="1587"/>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6" name="TextBox 35"/>
          <p:cNvSpPr txBox="1">
            <a:spLocks noChangeArrowheads="1"/>
          </p:cNvSpPr>
          <p:nvPr/>
        </p:nvSpPr>
        <p:spPr bwMode="auto">
          <a:xfrm>
            <a:off x="4357688" y="6000750"/>
            <a:ext cx="4500562"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charset="0"/>
              </a:rPr>
              <a:t>Males have a different hard-wiring of hypothalamic neuronal circuitry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85800"/>
            <a:ext cx="8382000" cy="2671763"/>
          </a:xfrm>
        </p:spPr>
        <p:txBody>
          <a:bodyPr/>
          <a:lstStyle/>
          <a:p>
            <a:pPr algn="ctr"/>
            <a:r>
              <a:rPr lang="en-GB" sz="3600" smtClean="0"/>
              <a:t>What is the experimental evidence that testosterone is the major driving force for masculinisation of the brain?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476250"/>
            <a:ext cx="8382000" cy="1635125"/>
          </a:xfrm>
        </p:spPr>
        <p:txBody>
          <a:bodyPr/>
          <a:lstStyle/>
          <a:p>
            <a:r>
              <a:rPr lang="en-US" sz="2800" smtClean="0">
                <a:latin typeface="Comic Sans MS" pitchFamily="66" charset="0"/>
              </a:rPr>
              <a:t>Sex differences in hypothalamic control of reproductive-associated functions – </a:t>
            </a:r>
            <a:r>
              <a:rPr lang="en-US" sz="2800" smtClean="0">
                <a:solidFill>
                  <a:srgbClr val="A50021"/>
                </a:solidFill>
                <a:latin typeface="Comic Sans MS" pitchFamily="66" charset="0"/>
              </a:rPr>
              <a:t>ESSENTIAL FOR SURVIVAL OF THE SPECIES</a:t>
            </a:r>
            <a:endParaRPr lang="en-US" smtClean="0">
              <a:solidFill>
                <a:srgbClr val="A50021"/>
              </a:solidFill>
              <a:latin typeface="Comic Sans MS" pitchFamily="66" charset="0"/>
            </a:endParaRPr>
          </a:p>
        </p:txBody>
      </p:sp>
      <p:sp>
        <p:nvSpPr>
          <p:cNvPr id="280579" name="Rectangle 3"/>
          <p:cNvSpPr>
            <a:spLocks noGrp="1" noChangeArrowheads="1"/>
          </p:cNvSpPr>
          <p:nvPr>
            <p:ph type="body" idx="1"/>
          </p:nvPr>
        </p:nvSpPr>
        <p:spPr>
          <a:xfrm>
            <a:off x="495300" y="2549525"/>
            <a:ext cx="7964488" cy="4192588"/>
          </a:xfrm>
        </p:spPr>
        <p:txBody>
          <a:bodyPr/>
          <a:lstStyle/>
          <a:p>
            <a:r>
              <a:rPr lang="en-US" smtClean="0">
                <a:latin typeface="Comic Sans MS" pitchFamily="66" charset="0"/>
              </a:rPr>
              <a:t>Reproductive physiology of HPG axis</a:t>
            </a:r>
          </a:p>
          <a:p>
            <a:pPr lvl="1"/>
            <a:r>
              <a:rPr lang="en-US" smtClean="0">
                <a:latin typeface="Comic Sans MS" pitchFamily="66" charset="0"/>
              </a:rPr>
              <a:t>cyclicity in the patterns of pulsatile GnRH release, the LH surge &amp; ovulation in females</a:t>
            </a:r>
          </a:p>
          <a:p>
            <a:r>
              <a:rPr lang="en-US" smtClean="0">
                <a:latin typeface="Comic Sans MS" pitchFamily="66" charset="0"/>
              </a:rPr>
              <a:t>Reproductive behaviours</a:t>
            </a:r>
          </a:p>
          <a:p>
            <a:pPr lvl="1"/>
            <a:r>
              <a:rPr lang="en-US" smtClean="0">
                <a:latin typeface="Comic Sans MS" pitchFamily="66" charset="0"/>
              </a:rPr>
              <a:t>eg. lordosis (female); mounting and intromission (male)</a:t>
            </a:r>
          </a:p>
          <a:p>
            <a:r>
              <a:rPr lang="en-US" smtClean="0">
                <a:solidFill>
                  <a:schemeClr val="bg2"/>
                </a:solidFill>
                <a:latin typeface="Comic Sans MS" pitchFamily="66" charset="0"/>
              </a:rPr>
              <a:t>Reproductive-associated behaviours</a:t>
            </a:r>
          </a:p>
          <a:p>
            <a:pPr lvl="1"/>
            <a:r>
              <a:rPr lang="en-US" sz="2800" smtClean="0">
                <a:solidFill>
                  <a:schemeClr val="bg2"/>
                </a:solidFill>
                <a:latin typeface="Comic Sans MS" pitchFamily="66" charset="0"/>
              </a:rPr>
              <a:t>eg. maternal/parenting behaviour, aggressive/territorial behaviour</a:t>
            </a:r>
            <a:endParaRPr lang="en-US" sz="2800" b="1" smtClean="0">
              <a:solidFill>
                <a:schemeClr val="bg2"/>
              </a:solidFill>
              <a:latin typeface="Comic Sans MS" pitchFamily="66" charset="0"/>
            </a:endParaRPr>
          </a:p>
          <a:p>
            <a:endParaRPr lang="en-US" b="1" smtClean="0">
              <a:latin typeface="Comic Sans MS" pitchFamily="66" charset="0"/>
            </a:endParaRPr>
          </a:p>
          <a:p>
            <a:pPr lvl="1"/>
            <a:endParaRPr lang="en-US" smtClean="0"/>
          </a:p>
          <a:p>
            <a:endParaRPr lang="en-US" smtClean="0"/>
          </a:p>
          <a:p>
            <a:pPr lvl="1">
              <a:buFontTx/>
              <a:buNone/>
            </a:pPr>
            <a:endParaRPr lang="en-US" smtClean="0"/>
          </a:p>
        </p:txBody>
      </p:sp>
      <p:sp>
        <p:nvSpPr>
          <p:cNvPr id="35844" name="Line 4"/>
          <p:cNvSpPr>
            <a:spLocks noChangeShapeType="1"/>
          </p:cNvSpPr>
          <p:nvPr/>
        </p:nvSpPr>
        <p:spPr bwMode="auto">
          <a:xfrm>
            <a:off x="468313" y="2205038"/>
            <a:ext cx="81534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blinds(horizontal)">
                                      <p:cBhvr>
                                        <p:cTn id="7" dur="500"/>
                                        <p:tgtEl>
                                          <p:spTgt spid="2805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0579">
                                            <p:txEl>
                                              <p:pRg st="1" end="1"/>
                                            </p:txEl>
                                          </p:spTgt>
                                        </p:tgtEl>
                                        <p:attrNameLst>
                                          <p:attrName>style.visibility</p:attrName>
                                        </p:attrNameLst>
                                      </p:cBhvr>
                                      <p:to>
                                        <p:strVal val="visible"/>
                                      </p:to>
                                    </p:set>
                                    <p:animEffect transition="in" filter="blinds(horizontal)">
                                      <p:cBhvr>
                                        <p:cTn id="10" dur="500"/>
                                        <p:tgtEl>
                                          <p:spTgt spid="2805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80579">
                                            <p:txEl>
                                              <p:pRg st="2" end="2"/>
                                            </p:txEl>
                                          </p:spTgt>
                                        </p:tgtEl>
                                        <p:attrNameLst>
                                          <p:attrName>style.visibility</p:attrName>
                                        </p:attrNameLst>
                                      </p:cBhvr>
                                      <p:to>
                                        <p:strVal val="visible"/>
                                      </p:to>
                                    </p:set>
                                    <p:animEffect transition="in" filter="blinds(horizontal)">
                                      <p:cBhvr>
                                        <p:cTn id="15" dur="500"/>
                                        <p:tgtEl>
                                          <p:spTgt spid="28057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80579">
                                            <p:txEl>
                                              <p:pRg st="3" end="3"/>
                                            </p:txEl>
                                          </p:spTgt>
                                        </p:tgtEl>
                                        <p:attrNameLst>
                                          <p:attrName>style.visibility</p:attrName>
                                        </p:attrNameLst>
                                      </p:cBhvr>
                                      <p:to>
                                        <p:strVal val="visible"/>
                                      </p:to>
                                    </p:set>
                                    <p:animEffect transition="in" filter="blinds(horizontal)">
                                      <p:cBhvr>
                                        <p:cTn id="18" dur="500"/>
                                        <p:tgtEl>
                                          <p:spTgt spid="2805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80579">
                                            <p:txEl>
                                              <p:pRg st="4" end="4"/>
                                            </p:txEl>
                                          </p:spTgt>
                                        </p:tgtEl>
                                        <p:attrNameLst>
                                          <p:attrName>style.visibility</p:attrName>
                                        </p:attrNameLst>
                                      </p:cBhvr>
                                      <p:to>
                                        <p:strVal val="visible"/>
                                      </p:to>
                                    </p:set>
                                    <p:animEffect transition="in" filter="blinds(horizontal)">
                                      <p:cBhvr>
                                        <p:cTn id="23" dur="500"/>
                                        <p:tgtEl>
                                          <p:spTgt spid="280579">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80579">
                                            <p:txEl>
                                              <p:pRg st="5" end="5"/>
                                            </p:txEl>
                                          </p:spTgt>
                                        </p:tgtEl>
                                        <p:attrNameLst>
                                          <p:attrName>style.visibility</p:attrName>
                                        </p:attrNameLst>
                                      </p:cBhvr>
                                      <p:to>
                                        <p:strVal val="visible"/>
                                      </p:to>
                                    </p:set>
                                    <p:animEffect transition="in" filter="blinds(horizontal)">
                                      <p:cBhvr>
                                        <p:cTn id="26" dur="500"/>
                                        <p:tgtEl>
                                          <p:spTgt spid="280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457200"/>
            <a:ext cx="8382000" cy="990600"/>
          </a:xfrm>
        </p:spPr>
        <p:txBody>
          <a:bodyPr/>
          <a:lstStyle/>
          <a:p>
            <a:r>
              <a:rPr lang="en-US" sz="2400" smtClean="0">
                <a:latin typeface="Comic Sans MS" pitchFamily="66" charset="0"/>
              </a:rPr>
              <a:t>Plasma testosterone levels in pregnant rats and their offspring</a:t>
            </a:r>
            <a:endParaRPr lang="en-US" smtClean="0">
              <a:latin typeface="Comic Sans MS" pitchFamily="66" charset="0"/>
            </a:endParaRPr>
          </a:p>
        </p:txBody>
      </p:sp>
      <p:sp>
        <p:nvSpPr>
          <p:cNvPr id="36867" name="Rectangle 3"/>
          <p:cNvSpPr>
            <a:spLocks noChangeArrowheads="1"/>
          </p:cNvSpPr>
          <p:nvPr/>
        </p:nvSpPr>
        <p:spPr bwMode="auto">
          <a:xfrm>
            <a:off x="0" y="2819400"/>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latin typeface="Comic Sans MS" pitchFamily="66" charset="0"/>
              </a:rPr>
              <a:t>Testosterone</a:t>
            </a:r>
          </a:p>
          <a:p>
            <a:pPr algn="ctr"/>
            <a:r>
              <a:rPr lang="en-US" sz="2000">
                <a:solidFill>
                  <a:srgbClr val="000000"/>
                </a:solidFill>
                <a:latin typeface="Comic Sans MS" pitchFamily="66" charset="0"/>
              </a:rPr>
              <a:t>pg/ml </a:t>
            </a:r>
          </a:p>
          <a:p>
            <a:pPr algn="ctr"/>
            <a:r>
              <a:rPr lang="en-US" sz="2000">
                <a:solidFill>
                  <a:srgbClr val="000000"/>
                </a:solidFill>
                <a:latin typeface="Comic Sans MS" pitchFamily="66" charset="0"/>
              </a:rPr>
              <a:t>plasma</a:t>
            </a:r>
            <a:endParaRPr lang="en-US">
              <a:latin typeface="Comic Sans MS" pitchFamily="66" charset="0"/>
            </a:endParaRPr>
          </a:p>
        </p:txBody>
      </p:sp>
      <p:sp>
        <p:nvSpPr>
          <p:cNvPr id="36868" name="Rectangle 42"/>
          <p:cNvSpPr>
            <a:spLocks noChangeArrowheads="1"/>
          </p:cNvSpPr>
          <p:nvPr/>
        </p:nvSpPr>
        <p:spPr bwMode="auto">
          <a:xfrm>
            <a:off x="228600" y="64008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i="1">
                <a:solidFill>
                  <a:srgbClr val="000000"/>
                </a:solidFill>
              </a:rPr>
              <a:t>modification after Weisz &amp; Ward</a:t>
            </a:r>
            <a:endParaRPr lang="en-US" sz="1400" b="1"/>
          </a:p>
        </p:txBody>
      </p:sp>
      <p:sp>
        <p:nvSpPr>
          <p:cNvPr id="36869" name="Line 4"/>
          <p:cNvSpPr>
            <a:spLocks noChangeShapeType="1"/>
          </p:cNvSpPr>
          <p:nvPr/>
        </p:nvSpPr>
        <p:spPr bwMode="auto">
          <a:xfrm>
            <a:off x="2514600" y="1757363"/>
            <a:ext cx="0" cy="38957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70" name="Line 5"/>
          <p:cNvSpPr>
            <a:spLocks noChangeShapeType="1"/>
          </p:cNvSpPr>
          <p:nvPr/>
        </p:nvSpPr>
        <p:spPr bwMode="auto">
          <a:xfrm flipV="1">
            <a:off x="2514600" y="5791200"/>
            <a:ext cx="5943600" cy="2381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36871" name="Group 6"/>
          <p:cNvGrpSpPr>
            <a:grpSpLocks/>
          </p:cNvGrpSpPr>
          <p:nvPr/>
        </p:nvGrpSpPr>
        <p:grpSpPr bwMode="auto">
          <a:xfrm>
            <a:off x="1981200" y="5003800"/>
            <a:ext cx="533400" cy="485775"/>
            <a:chOff x="912" y="3696"/>
            <a:chExt cx="288" cy="288"/>
          </a:xfrm>
        </p:grpSpPr>
        <p:sp>
          <p:nvSpPr>
            <p:cNvPr id="36920" name="Rectangle 7"/>
            <p:cNvSpPr>
              <a:spLocks noChangeArrowheads="1"/>
            </p:cNvSpPr>
            <p:nvPr/>
          </p:nvSpPr>
          <p:spPr bwMode="auto">
            <a:xfrm>
              <a:off x="912" y="36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rPr>
                <a:t>400</a:t>
              </a:r>
            </a:p>
          </p:txBody>
        </p:sp>
        <p:sp>
          <p:nvSpPr>
            <p:cNvPr id="36921" name="Line 8"/>
            <p:cNvSpPr>
              <a:spLocks noChangeShapeType="1"/>
            </p:cNvSpPr>
            <p:nvPr/>
          </p:nvSpPr>
          <p:spPr bwMode="auto">
            <a:xfrm>
              <a:off x="1152" y="384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36872" name="Rectangle 9"/>
          <p:cNvSpPr>
            <a:spLocks noChangeArrowheads="1"/>
          </p:cNvSpPr>
          <p:nvPr/>
        </p:nvSpPr>
        <p:spPr bwMode="auto">
          <a:xfrm>
            <a:off x="1828800" y="297497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1600</a:t>
            </a:r>
          </a:p>
        </p:txBody>
      </p:sp>
      <p:sp>
        <p:nvSpPr>
          <p:cNvPr id="36873" name="Rectangle 10"/>
          <p:cNvSpPr>
            <a:spLocks noChangeArrowheads="1"/>
          </p:cNvSpPr>
          <p:nvPr/>
        </p:nvSpPr>
        <p:spPr bwMode="auto">
          <a:xfrm>
            <a:off x="1828800" y="36242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1200</a:t>
            </a:r>
          </a:p>
        </p:txBody>
      </p:sp>
      <p:sp>
        <p:nvSpPr>
          <p:cNvPr id="36874" name="Line 11"/>
          <p:cNvSpPr>
            <a:spLocks noChangeShapeType="1"/>
          </p:cNvSpPr>
          <p:nvPr/>
        </p:nvSpPr>
        <p:spPr bwMode="auto">
          <a:xfrm flipH="1">
            <a:off x="2438400" y="4516438"/>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75" name="Line 12"/>
          <p:cNvSpPr>
            <a:spLocks noChangeShapeType="1"/>
          </p:cNvSpPr>
          <p:nvPr/>
        </p:nvSpPr>
        <p:spPr bwMode="auto">
          <a:xfrm flipH="1">
            <a:off x="2438400" y="3867150"/>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76" name="Line 13"/>
          <p:cNvSpPr>
            <a:spLocks noChangeShapeType="1"/>
          </p:cNvSpPr>
          <p:nvPr/>
        </p:nvSpPr>
        <p:spPr bwMode="auto">
          <a:xfrm flipH="1">
            <a:off x="2438400" y="3217863"/>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77" name="Line 14"/>
          <p:cNvSpPr>
            <a:spLocks noChangeShapeType="1"/>
          </p:cNvSpPr>
          <p:nvPr/>
        </p:nvSpPr>
        <p:spPr bwMode="auto">
          <a:xfrm flipH="1">
            <a:off x="2438400" y="2568575"/>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78" name="Line 15"/>
          <p:cNvSpPr>
            <a:spLocks noChangeShapeType="1"/>
          </p:cNvSpPr>
          <p:nvPr/>
        </p:nvSpPr>
        <p:spPr bwMode="auto">
          <a:xfrm flipH="1">
            <a:off x="2438400" y="1919288"/>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79" name="Rectangle 16"/>
          <p:cNvSpPr>
            <a:spLocks noChangeArrowheads="1"/>
          </p:cNvSpPr>
          <p:nvPr/>
        </p:nvSpPr>
        <p:spPr bwMode="auto">
          <a:xfrm>
            <a:off x="1905000" y="42719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800</a:t>
            </a:r>
          </a:p>
        </p:txBody>
      </p:sp>
      <p:sp>
        <p:nvSpPr>
          <p:cNvPr id="36880" name="Rectangle 18"/>
          <p:cNvSpPr>
            <a:spLocks noChangeArrowheads="1"/>
          </p:cNvSpPr>
          <p:nvPr/>
        </p:nvSpPr>
        <p:spPr bwMode="auto">
          <a:xfrm>
            <a:off x="1828800" y="23256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2000</a:t>
            </a:r>
          </a:p>
        </p:txBody>
      </p:sp>
      <p:sp>
        <p:nvSpPr>
          <p:cNvPr id="36881" name="Rectangle 21"/>
          <p:cNvSpPr>
            <a:spLocks noChangeArrowheads="1"/>
          </p:cNvSpPr>
          <p:nvPr/>
        </p:nvSpPr>
        <p:spPr bwMode="auto">
          <a:xfrm>
            <a:off x="2895600" y="58943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17</a:t>
            </a:r>
          </a:p>
        </p:txBody>
      </p:sp>
      <p:sp>
        <p:nvSpPr>
          <p:cNvPr id="36882" name="Rectangle 22"/>
          <p:cNvSpPr>
            <a:spLocks noChangeArrowheads="1"/>
          </p:cNvSpPr>
          <p:nvPr/>
        </p:nvSpPr>
        <p:spPr bwMode="auto">
          <a:xfrm>
            <a:off x="3810000" y="58943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19</a:t>
            </a:r>
          </a:p>
        </p:txBody>
      </p:sp>
      <p:sp>
        <p:nvSpPr>
          <p:cNvPr id="36883" name="Rectangle 23"/>
          <p:cNvSpPr>
            <a:spLocks noChangeArrowheads="1"/>
          </p:cNvSpPr>
          <p:nvPr/>
        </p:nvSpPr>
        <p:spPr bwMode="auto">
          <a:xfrm>
            <a:off x="4648200" y="58943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21</a:t>
            </a:r>
          </a:p>
        </p:txBody>
      </p:sp>
      <p:sp>
        <p:nvSpPr>
          <p:cNvPr id="36884" name="Rectangle 24"/>
          <p:cNvSpPr>
            <a:spLocks noChangeArrowheads="1"/>
          </p:cNvSpPr>
          <p:nvPr/>
        </p:nvSpPr>
        <p:spPr bwMode="auto">
          <a:xfrm>
            <a:off x="5410200" y="5867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23</a:t>
            </a:r>
          </a:p>
        </p:txBody>
      </p:sp>
      <p:sp>
        <p:nvSpPr>
          <p:cNvPr id="36885" name="Rectangle 43"/>
          <p:cNvSpPr>
            <a:spLocks noChangeArrowheads="1"/>
          </p:cNvSpPr>
          <p:nvPr/>
        </p:nvSpPr>
        <p:spPr bwMode="auto">
          <a:xfrm>
            <a:off x="1828800" y="17573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2400</a:t>
            </a:r>
          </a:p>
        </p:txBody>
      </p:sp>
      <p:sp>
        <p:nvSpPr>
          <p:cNvPr id="36886" name="Line 44"/>
          <p:cNvSpPr>
            <a:spLocks noChangeShapeType="1"/>
          </p:cNvSpPr>
          <p:nvPr/>
        </p:nvSpPr>
        <p:spPr bwMode="auto">
          <a:xfrm flipV="1">
            <a:off x="3124200" y="5653088"/>
            <a:ext cx="0" cy="1619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87" name="Line 45"/>
          <p:cNvSpPr>
            <a:spLocks noChangeShapeType="1"/>
          </p:cNvSpPr>
          <p:nvPr/>
        </p:nvSpPr>
        <p:spPr bwMode="auto">
          <a:xfrm flipV="1">
            <a:off x="5638800" y="5653088"/>
            <a:ext cx="0" cy="1619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88" name="Line 46"/>
          <p:cNvSpPr>
            <a:spLocks noChangeShapeType="1"/>
          </p:cNvSpPr>
          <p:nvPr/>
        </p:nvSpPr>
        <p:spPr bwMode="auto">
          <a:xfrm flipV="1">
            <a:off x="4800600" y="5653088"/>
            <a:ext cx="0" cy="1619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89" name="Line 47"/>
          <p:cNvSpPr>
            <a:spLocks noChangeShapeType="1"/>
          </p:cNvSpPr>
          <p:nvPr/>
        </p:nvSpPr>
        <p:spPr bwMode="auto">
          <a:xfrm flipV="1">
            <a:off x="4038600" y="5653088"/>
            <a:ext cx="0" cy="1619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0" name="Line 48"/>
          <p:cNvSpPr>
            <a:spLocks noChangeShapeType="1"/>
          </p:cNvSpPr>
          <p:nvPr/>
        </p:nvSpPr>
        <p:spPr bwMode="auto">
          <a:xfrm flipV="1">
            <a:off x="3048000" y="2000250"/>
            <a:ext cx="609600" cy="162401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1" name="Line 49"/>
          <p:cNvSpPr>
            <a:spLocks noChangeShapeType="1"/>
          </p:cNvSpPr>
          <p:nvPr/>
        </p:nvSpPr>
        <p:spPr bwMode="auto">
          <a:xfrm flipV="1">
            <a:off x="3581400" y="5653088"/>
            <a:ext cx="0" cy="1619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2" name="Line 50"/>
          <p:cNvSpPr>
            <a:spLocks noChangeShapeType="1"/>
          </p:cNvSpPr>
          <p:nvPr/>
        </p:nvSpPr>
        <p:spPr bwMode="auto">
          <a:xfrm flipV="1">
            <a:off x="5257800" y="5653088"/>
            <a:ext cx="0" cy="1619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3" name="Line 51"/>
          <p:cNvSpPr>
            <a:spLocks noChangeShapeType="1"/>
          </p:cNvSpPr>
          <p:nvPr/>
        </p:nvSpPr>
        <p:spPr bwMode="auto">
          <a:xfrm flipV="1">
            <a:off x="4419600" y="5653088"/>
            <a:ext cx="0" cy="1619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4" name="Line 52"/>
          <p:cNvSpPr>
            <a:spLocks noChangeShapeType="1"/>
          </p:cNvSpPr>
          <p:nvPr/>
        </p:nvSpPr>
        <p:spPr bwMode="auto">
          <a:xfrm flipH="1" flipV="1">
            <a:off x="3657600" y="2000250"/>
            <a:ext cx="685800" cy="162401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5" name="Line 53"/>
          <p:cNvSpPr>
            <a:spLocks noChangeShapeType="1"/>
          </p:cNvSpPr>
          <p:nvPr/>
        </p:nvSpPr>
        <p:spPr bwMode="auto">
          <a:xfrm flipH="1">
            <a:off x="4343400" y="3462338"/>
            <a:ext cx="381000" cy="161925"/>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6" name="Line 54"/>
          <p:cNvSpPr>
            <a:spLocks noChangeShapeType="1"/>
          </p:cNvSpPr>
          <p:nvPr/>
        </p:nvSpPr>
        <p:spPr bwMode="auto">
          <a:xfrm flipH="1" flipV="1">
            <a:off x="4724400" y="3462338"/>
            <a:ext cx="457200" cy="10541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7" name="Line 55"/>
          <p:cNvSpPr>
            <a:spLocks noChangeShapeType="1"/>
          </p:cNvSpPr>
          <p:nvPr/>
        </p:nvSpPr>
        <p:spPr bwMode="auto">
          <a:xfrm flipV="1">
            <a:off x="5181600" y="3705225"/>
            <a:ext cx="457200" cy="81121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8" name="Line 56"/>
          <p:cNvSpPr>
            <a:spLocks noChangeShapeType="1"/>
          </p:cNvSpPr>
          <p:nvPr/>
        </p:nvSpPr>
        <p:spPr bwMode="auto">
          <a:xfrm flipV="1">
            <a:off x="3048000" y="3786188"/>
            <a:ext cx="990600" cy="487362"/>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899" name="Line 57"/>
          <p:cNvSpPr>
            <a:spLocks noChangeShapeType="1"/>
          </p:cNvSpPr>
          <p:nvPr/>
        </p:nvSpPr>
        <p:spPr bwMode="auto">
          <a:xfrm>
            <a:off x="4038600" y="37861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0" name="Line 58"/>
          <p:cNvSpPr>
            <a:spLocks noChangeShapeType="1"/>
          </p:cNvSpPr>
          <p:nvPr/>
        </p:nvSpPr>
        <p:spPr bwMode="auto">
          <a:xfrm flipH="1" flipV="1">
            <a:off x="4038600" y="3786188"/>
            <a:ext cx="304800" cy="40640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1" name="Line 59"/>
          <p:cNvSpPr>
            <a:spLocks noChangeShapeType="1"/>
          </p:cNvSpPr>
          <p:nvPr/>
        </p:nvSpPr>
        <p:spPr bwMode="auto">
          <a:xfrm>
            <a:off x="4343400" y="4192588"/>
            <a:ext cx="381000" cy="161925"/>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2" name="Line 60"/>
          <p:cNvSpPr>
            <a:spLocks noChangeShapeType="1"/>
          </p:cNvSpPr>
          <p:nvPr/>
        </p:nvSpPr>
        <p:spPr bwMode="auto">
          <a:xfrm flipV="1">
            <a:off x="3124200" y="3867150"/>
            <a:ext cx="914400" cy="4873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3" name="Line 61"/>
          <p:cNvSpPr>
            <a:spLocks noChangeShapeType="1"/>
          </p:cNvSpPr>
          <p:nvPr/>
        </p:nvSpPr>
        <p:spPr bwMode="auto">
          <a:xfrm>
            <a:off x="4038600" y="3867150"/>
            <a:ext cx="685800" cy="2428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4" name="Line 62"/>
          <p:cNvSpPr>
            <a:spLocks noChangeShapeType="1"/>
          </p:cNvSpPr>
          <p:nvPr/>
        </p:nvSpPr>
        <p:spPr bwMode="auto">
          <a:xfrm>
            <a:off x="4724400" y="4110038"/>
            <a:ext cx="533400" cy="13795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5" name="Line 63"/>
          <p:cNvSpPr>
            <a:spLocks noChangeShapeType="1"/>
          </p:cNvSpPr>
          <p:nvPr/>
        </p:nvSpPr>
        <p:spPr bwMode="auto">
          <a:xfrm flipV="1">
            <a:off x="5257800" y="4759325"/>
            <a:ext cx="457200" cy="7302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6" name="Line 64"/>
          <p:cNvSpPr>
            <a:spLocks noChangeShapeType="1"/>
          </p:cNvSpPr>
          <p:nvPr/>
        </p:nvSpPr>
        <p:spPr bwMode="auto">
          <a:xfrm flipH="1">
            <a:off x="4343400" y="1524000"/>
            <a:ext cx="3048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7" name="Line 65"/>
          <p:cNvSpPr>
            <a:spLocks noChangeShapeType="1"/>
          </p:cNvSpPr>
          <p:nvPr/>
        </p:nvSpPr>
        <p:spPr bwMode="auto">
          <a:xfrm flipV="1">
            <a:off x="6096000" y="1524000"/>
            <a:ext cx="304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8" name="Line 66"/>
          <p:cNvSpPr>
            <a:spLocks noChangeShapeType="1"/>
          </p:cNvSpPr>
          <p:nvPr/>
        </p:nvSpPr>
        <p:spPr bwMode="auto">
          <a:xfrm>
            <a:off x="4419600" y="1981200"/>
            <a:ext cx="381000"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09" name="Rectangle 67"/>
          <p:cNvSpPr>
            <a:spLocks noChangeArrowheads="1"/>
          </p:cNvSpPr>
          <p:nvPr/>
        </p:nvSpPr>
        <p:spPr bwMode="auto">
          <a:xfrm>
            <a:off x="4800600" y="1295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00"/>
                </a:solidFill>
              </a:rPr>
              <a:t>male</a:t>
            </a:r>
            <a:endParaRPr lang="en-US"/>
          </a:p>
        </p:txBody>
      </p:sp>
      <p:sp>
        <p:nvSpPr>
          <p:cNvPr id="36910" name="Rectangle 68"/>
          <p:cNvSpPr>
            <a:spLocks noChangeArrowheads="1"/>
          </p:cNvSpPr>
          <p:nvPr/>
        </p:nvSpPr>
        <p:spPr bwMode="auto">
          <a:xfrm>
            <a:off x="6781800" y="1295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00"/>
                </a:solidFill>
              </a:rPr>
              <a:t>female</a:t>
            </a:r>
            <a:endParaRPr lang="en-US"/>
          </a:p>
        </p:txBody>
      </p:sp>
      <p:sp>
        <p:nvSpPr>
          <p:cNvPr id="36911" name="Rectangle 69"/>
          <p:cNvSpPr>
            <a:spLocks noChangeArrowheads="1"/>
          </p:cNvSpPr>
          <p:nvPr/>
        </p:nvSpPr>
        <p:spPr bwMode="auto">
          <a:xfrm>
            <a:off x="50292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00"/>
                </a:solidFill>
              </a:rPr>
              <a:t>mother</a:t>
            </a:r>
            <a:endParaRPr lang="en-US"/>
          </a:p>
        </p:txBody>
      </p:sp>
      <p:sp>
        <p:nvSpPr>
          <p:cNvPr id="36912" name="AutoShape 70"/>
          <p:cNvSpPr>
            <a:spLocks noChangeArrowheads="1"/>
          </p:cNvSpPr>
          <p:nvPr/>
        </p:nvSpPr>
        <p:spPr bwMode="auto">
          <a:xfrm>
            <a:off x="4876800" y="5570538"/>
            <a:ext cx="152400" cy="406400"/>
          </a:xfrm>
          <a:prstGeom prst="upArrow">
            <a:avLst>
              <a:gd name="adj1" fmla="val 50000"/>
              <a:gd name="adj2" fmla="val 66667"/>
            </a:avLst>
          </a:prstGeom>
          <a:solidFill>
            <a:schemeClr val="accent1"/>
          </a:solidFill>
          <a:ln w="9525">
            <a:solidFill>
              <a:schemeClr val="tx1"/>
            </a:solidFill>
            <a:miter lim="800000"/>
            <a:headEnd/>
            <a:tailEnd/>
          </a:ln>
        </p:spPr>
        <p:txBody>
          <a:bodyPr wrap="none" anchor="ctr"/>
          <a:lstStyle/>
          <a:p>
            <a:endParaRPr lang="en-GB"/>
          </a:p>
        </p:txBody>
      </p:sp>
      <p:sp>
        <p:nvSpPr>
          <p:cNvPr id="36913" name="Rectangle 71"/>
          <p:cNvSpPr>
            <a:spLocks noChangeArrowheads="1"/>
          </p:cNvSpPr>
          <p:nvPr/>
        </p:nvSpPr>
        <p:spPr bwMode="auto">
          <a:xfrm>
            <a:off x="4572000" y="6248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chemeClr val="accent1"/>
                </a:solidFill>
              </a:rPr>
              <a:t>birth</a:t>
            </a:r>
          </a:p>
        </p:txBody>
      </p:sp>
      <p:sp>
        <p:nvSpPr>
          <p:cNvPr id="36914" name="Rectangle 73"/>
          <p:cNvSpPr>
            <a:spLocks noChangeArrowheads="1"/>
          </p:cNvSpPr>
          <p:nvPr/>
        </p:nvSpPr>
        <p:spPr bwMode="auto">
          <a:xfrm>
            <a:off x="6019800" y="6172200"/>
            <a:ext cx="266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0000"/>
                </a:solidFill>
                <a:latin typeface="Comic Sans MS" pitchFamily="66" charset="0"/>
              </a:rPr>
              <a:t>Days post-fertilisation</a:t>
            </a:r>
          </a:p>
        </p:txBody>
      </p:sp>
      <p:sp>
        <p:nvSpPr>
          <p:cNvPr id="36915" name="Line 74"/>
          <p:cNvSpPr>
            <a:spLocks noChangeShapeType="1"/>
          </p:cNvSpPr>
          <p:nvPr/>
        </p:nvSpPr>
        <p:spPr bwMode="auto">
          <a:xfrm flipV="1">
            <a:off x="8458200" y="56388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16" name="Rectangle 75"/>
          <p:cNvSpPr>
            <a:spLocks noChangeArrowheads="1"/>
          </p:cNvSpPr>
          <p:nvPr/>
        </p:nvSpPr>
        <p:spPr bwMode="auto">
          <a:xfrm>
            <a:off x="8153400" y="5867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31</a:t>
            </a:r>
          </a:p>
        </p:txBody>
      </p:sp>
      <p:sp>
        <p:nvSpPr>
          <p:cNvPr id="36917" name="Line 76"/>
          <p:cNvSpPr>
            <a:spLocks noChangeShapeType="1"/>
          </p:cNvSpPr>
          <p:nvPr/>
        </p:nvSpPr>
        <p:spPr bwMode="auto">
          <a:xfrm flipV="1">
            <a:off x="5638800" y="2819400"/>
            <a:ext cx="685800" cy="914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18" name="Line 79"/>
          <p:cNvSpPr>
            <a:spLocks noChangeShapeType="1"/>
          </p:cNvSpPr>
          <p:nvPr/>
        </p:nvSpPr>
        <p:spPr bwMode="auto">
          <a:xfrm flipV="1">
            <a:off x="6324600" y="2362200"/>
            <a:ext cx="838200" cy="457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919" name="Line 80"/>
          <p:cNvSpPr>
            <a:spLocks noChangeShapeType="1"/>
          </p:cNvSpPr>
          <p:nvPr/>
        </p:nvSpPr>
        <p:spPr bwMode="auto">
          <a:xfrm>
            <a:off x="7162800" y="2362200"/>
            <a:ext cx="1295400" cy="1143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7"/>
          <p:cNvSpPr txBox="1">
            <a:spLocks noChangeArrowheads="1"/>
          </p:cNvSpPr>
          <p:nvPr/>
        </p:nvSpPr>
        <p:spPr bwMode="auto">
          <a:xfrm>
            <a:off x="623888" y="285750"/>
            <a:ext cx="7877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1C11AF"/>
                </a:solidFill>
                <a:latin typeface="Arial" charset="0"/>
              </a:rPr>
              <a:t>Certain actions of testosterone during development  and adulthood are mediated via oestradiol (E2) acting at the oestrogen receptor (ER)</a:t>
            </a:r>
          </a:p>
        </p:txBody>
      </p:sp>
      <p:sp>
        <p:nvSpPr>
          <p:cNvPr id="37891" name="Text Box 93"/>
          <p:cNvSpPr txBox="1">
            <a:spLocks noChangeArrowheads="1"/>
          </p:cNvSpPr>
          <p:nvPr/>
        </p:nvSpPr>
        <p:spPr bwMode="auto">
          <a:xfrm>
            <a:off x="3500438" y="2273300"/>
            <a:ext cx="20002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rPr>
              <a:t>Testosterone</a:t>
            </a:r>
          </a:p>
        </p:txBody>
      </p:sp>
      <p:sp>
        <p:nvSpPr>
          <p:cNvPr id="37892" name="Text Box 93"/>
          <p:cNvSpPr txBox="1">
            <a:spLocks noChangeArrowheads="1"/>
          </p:cNvSpPr>
          <p:nvPr/>
        </p:nvSpPr>
        <p:spPr bwMode="auto">
          <a:xfrm>
            <a:off x="2286000" y="3286125"/>
            <a:ext cx="7858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rPr>
              <a:t>DHT</a:t>
            </a:r>
          </a:p>
        </p:txBody>
      </p:sp>
      <p:sp>
        <p:nvSpPr>
          <p:cNvPr id="37893" name="Text Box 93"/>
          <p:cNvSpPr txBox="1">
            <a:spLocks noChangeArrowheads="1"/>
          </p:cNvSpPr>
          <p:nvPr/>
        </p:nvSpPr>
        <p:spPr bwMode="auto">
          <a:xfrm>
            <a:off x="5786438" y="3201988"/>
            <a:ext cx="5715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rPr>
              <a:t>E2</a:t>
            </a:r>
          </a:p>
        </p:txBody>
      </p:sp>
      <p:cxnSp>
        <p:nvCxnSpPr>
          <p:cNvPr id="37894" name="Straight Arrow Connector 94"/>
          <p:cNvCxnSpPr>
            <a:cxnSpLocks noChangeShapeType="1"/>
          </p:cNvCxnSpPr>
          <p:nvPr/>
        </p:nvCxnSpPr>
        <p:spPr bwMode="auto">
          <a:xfrm rot="10800000" flipV="1">
            <a:off x="3214688" y="2643188"/>
            <a:ext cx="785812" cy="57150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7895" name="Straight Arrow Connector 98"/>
          <p:cNvCxnSpPr>
            <a:cxnSpLocks noChangeShapeType="1"/>
          </p:cNvCxnSpPr>
          <p:nvPr/>
        </p:nvCxnSpPr>
        <p:spPr bwMode="auto">
          <a:xfrm>
            <a:off x="4929188" y="2643188"/>
            <a:ext cx="785812" cy="57150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7896" name="Oval 101"/>
          <p:cNvSpPr>
            <a:spLocks noChangeArrowheads="1"/>
          </p:cNvSpPr>
          <p:nvPr/>
        </p:nvSpPr>
        <p:spPr bwMode="auto">
          <a:xfrm>
            <a:off x="1214438" y="1857375"/>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grpSp>
        <p:nvGrpSpPr>
          <p:cNvPr id="37897" name="Group 112"/>
          <p:cNvGrpSpPr>
            <a:grpSpLocks/>
          </p:cNvGrpSpPr>
          <p:nvPr/>
        </p:nvGrpSpPr>
        <p:grpSpPr bwMode="auto">
          <a:xfrm>
            <a:off x="5072063" y="2357438"/>
            <a:ext cx="2000250" cy="2357437"/>
            <a:chOff x="5044922" y="1714088"/>
            <a:chExt cx="2000101" cy="2356505"/>
          </a:xfrm>
        </p:grpSpPr>
        <p:sp>
          <p:nvSpPr>
            <p:cNvPr id="37903" name="Oval 33"/>
            <p:cNvSpPr>
              <a:spLocks noChangeArrowheads="1"/>
            </p:cNvSpPr>
            <p:nvPr/>
          </p:nvSpPr>
          <p:spPr bwMode="auto">
            <a:xfrm>
              <a:off x="5616292" y="1714088"/>
              <a:ext cx="1428731" cy="571509"/>
            </a:xfrm>
            <a:prstGeom prst="ellipse">
              <a:avLst/>
            </a:prstGeom>
            <a:solidFill>
              <a:srgbClr val="FFFFCC"/>
            </a:solidFill>
            <a:ln w="9525">
              <a:solidFill>
                <a:srgbClr val="000000"/>
              </a:solidFill>
              <a:round/>
              <a:headEnd/>
              <a:tailEnd/>
            </a:ln>
          </p:spPr>
          <p:txBody>
            <a:bodyPr wrap="none" anchor="ctr"/>
            <a:lstStyle/>
            <a:p>
              <a:pPr algn="ctr"/>
              <a:r>
                <a:rPr lang="en-GB" sz="1600">
                  <a:solidFill>
                    <a:srgbClr val="000000"/>
                  </a:solidFill>
                  <a:latin typeface="Comic Sans MS" pitchFamily="66" charset="0"/>
                </a:rPr>
                <a:t>aromatase</a:t>
              </a:r>
            </a:p>
          </p:txBody>
        </p:sp>
        <p:sp>
          <p:nvSpPr>
            <p:cNvPr id="37904" name="Text Box 27"/>
            <p:cNvSpPr txBox="1">
              <a:spLocks noChangeArrowheads="1"/>
            </p:cNvSpPr>
            <p:nvPr/>
          </p:nvSpPr>
          <p:spPr bwMode="auto">
            <a:xfrm>
              <a:off x="5044922" y="2993373"/>
              <a:ext cx="1829628" cy="1077220"/>
            </a:xfrm>
            <a:prstGeom prst="rect">
              <a:avLst/>
            </a:prstGeom>
            <a:solidFill>
              <a:schemeClr val="bg1"/>
            </a:solidFill>
            <a:ln w="28575">
              <a:solidFill>
                <a:srgbClr val="3333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Brain </a:t>
              </a:r>
            </a:p>
            <a:p>
              <a:pPr algn="ctr"/>
              <a:r>
                <a:rPr lang="en-GB" sz="1600">
                  <a:solidFill>
                    <a:srgbClr val="000000"/>
                  </a:solidFill>
                  <a:latin typeface="Comic Sans MS" pitchFamily="66" charset="0"/>
                </a:rPr>
                <a:t>masculinization</a:t>
              </a:r>
            </a:p>
            <a:p>
              <a:pPr algn="ctr"/>
              <a:r>
                <a:rPr lang="en-GB" sz="1600">
                  <a:solidFill>
                    <a:srgbClr val="000000"/>
                  </a:solidFill>
                  <a:latin typeface="Comic Sans MS" pitchFamily="66" charset="0"/>
                </a:rPr>
                <a:t>/defeminization via ERs</a:t>
              </a:r>
            </a:p>
          </p:txBody>
        </p:sp>
      </p:grpSp>
      <p:grpSp>
        <p:nvGrpSpPr>
          <p:cNvPr id="37898" name="Group 111"/>
          <p:cNvGrpSpPr>
            <a:grpSpLocks/>
          </p:cNvGrpSpPr>
          <p:nvPr/>
        </p:nvGrpSpPr>
        <p:grpSpPr bwMode="auto">
          <a:xfrm>
            <a:off x="1857375" y="2428875"/>
            <a:ext cx="1643063" cy="2143125"/>
            <a:chOff x="1785881" y="1759598"/>
            <a:chExt cx="1643067" cy="2144248"/>
          </a:xfrm>
        </p:grpSpPr>
        <p:sp>
          <p:nvSpPr>
            <p:cNvPr id="37901" name="Oval 33"/>
            <p:cNvSpPr>
              <a:spLocks noChangeArrowheads="1"/>
            </p:cNvSpPr>
            <p:nvPr/>
          </p:nvSpPr>
          <p:spPr bwMode="auto">
            <a:xfrm>
              <a:off x="1785907" y="1759598"/>
              <a:ext cx="1428729" cy="571509"/>
            </a:xfrm>
            <a:prstGeom prst="ellipse">
              <a:avLst/>
            </a:prstGeom>
            <a:solidFill>
              <a:srgbClr val="FFFFCC"/>
            </a:solidFill>
            <a:ln w="9525">
              <a:solidFill>
                <a:srgbClr val="000000"/>
              </a:solidFill>
              <a:round/>
              <a:headEnd/>
              <a:tailEnd/>
            </a:ln>
          </p:spPr>
          <p:txBody>
            <a:bodyPr wrap="none" anchor="ctr"/>
            <a:lstStyle/>
            <a:p>
              <a:pPr algn="ctr"/>
              <a:r>
                <a:rPr lang="en-GB" sz="1600">
                  <a:solidFill>
                    <a:srgbClr val="000000"/>
                  </a:solidFill>
                  <a:latin typeface="Comic Sans MS" pitchFamily="66" charset="0"/>
                </a:rPr>
                <a:t>5-</a:t>
              </a:r>
              <a:r>
                <a:rPr lang="en-GB" sz="1600">
                  <a:solidFill>
                    <a:srgbClr val="000000"/>
                  </a:solidFill>
                  <a:latin typeface="Symbol" pitchFamily="18" charset="2"/>
                </a:rPr>
                <a:t>a</a:t>
              </a:r>
            </a:p>
            <a:p>
              <a:pPr algn="ctr"/>
              <a:r>
                <a:rPr lang="en-GB" sz="1600">
                  <a:solidFill>
                    <a:srgbClr val="000000"/>
                  </a:solidFill>
                  <a:latin typeface="Comic Sans MS" pitchFamily="66" charset="0"/>
                </a:rPr>
                <a:t>reductase</a:t>
              </a:r>
            </a:p>
          </p:txBody>
        </p:sp>
        <p:sp>
          <p:nvSpPr>
            <p:cNvPr id="37902" name="Text Box 27"/>
            <p:cNvSpPr txBox="1">
              <a:spLocks noChangeArrowheads="1"/>
            </p:cNvSpPr>
            <p:nvPr/>
          </p:nvSpPr>
          <p:spPr bwMode="auto">
            <a:xfrm>
              <a:off x="1785881" y="3072851"/>
              <a:ext cx="1643067" cy="830995"/>
            </a:xfrm>
            <a:prstGeom prst="rect">
              <a:avLst/>
            </a:prstGeom>
            <a:solidFill>
              <a:schemeClr val="bg1"/>
            </a:solidFill>
            <a:ln w="28575">
              <a:solidFill>
                <a:srgbClr val="3333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Development of genitalia via ARs</a:t>
              </a:r>
            </a:p>
          </p:txBody>
        </p:sp>
      </p:grpSp>
      <p:sp>
        <p:nvSpPr>
          <p:cNvPr id="37899" name="Text Box 27"/>
          <p:cNvSpPr txBox="1">
            <a:spLocks noChangeArrowheads="1"/>
          </p:cNvSpPr>
          <p:nvPr/>
        </p:nvSpPr>
        <p:spPr bwMode="auto">
          <a:xfrm>
            <a:off x="6858000" y="3500438"/>
            <a:ext cx="221456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FF"/>
                </a:solidFill>
                <a:latin typeface="Comic Sans MS" pitchFamily="66" charset="0"/>
              </a:rPr>
              <a:t>Critical period</a:t>
            </a:r>
          </a:p>
          <a:p>
            <a:pPr algn="ctr"/>
            <a:r>
              <a:rPr lang="en-GB" sz="1600">
                <a:solidFill>
                  <a:srgbClr val="000000"/>
                </a:solidFill>
                <a:latin typeface="Comic Sans MS" pitchFamily="66" charset="0"/>
              </a:rPr>
              <a:t>E17-P10 (rodents)</a:t>
            </a:r>
          </a:p>
          <a:p>
            <a:pPr algn="ctr"/>
            <a:r>
              <a:rPr lang="en-GB" sz="1600">
                <a:solidFill>
                  <a:srgbClr val="000000"/>
                </a:solidFill>
                <a:latin typeface="Comic Sans MS" pitchFamily="66" charset="0"/>
              </a:rPr>
              <a:t>Third-half way through gestation (humans)?</a:t>
            </a:r>
          </a:p>
        </p:txBody>
      </p:sp>
      <p:sp>
        <p:nvSpPr>
          <p:cNvPr id="72" name="Text Box 27"/>
          <p:cNvSpPr txBox="1">
            <a:spLocks noChangeArrowheads="1"/>
          </p:cNvSpPr>
          <p:nvPr/>
        </p:nvSpPr>
        <p:spPr bwMode="auto">
          <a:xfrm>
            <a:off x="3286125" y="5429250"/>
            <a:ext cx="2571750" cy="1016000"/>
          </a:xfrm>
          <a:prstGeom prst="rect">
            <a:avLst/>
          </a:prstGeom>
          <a:solidFill>
            <a:schemeClr val="bg1"/>
          </a:solidFill>
          <a:ln w="28575">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a:solidFill>
                  <a:srgbClr val="000000"/>
                </a:solidFill>
                <a:latin typeface="Comic Sans MS" pitchFamily="66" charset="0"/>
              </a:rPr>
              <a:t>Brain feminization?</a:t>
            </a:r>
          </a:p>
          <a:p>
            <a:pPr algn="ctr"/>
            <a:r>
              <a:rPr lang="en-GB" sz="2000">
                <a:solidFill>
                  <a:srgbClr val="000000"/>
                </a:solidFill>
                <a:latin typeface="Comic Sans MS" pitchFamily="66" charset="0"/>
              </a:rPr>
              <a:t>2 weeks later than masculinization?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685800" y="620713"/>
            <a:ext cx="8153400" cy="4800600"/>
          </a:xfrm>
        </p:spPr>
        <p:txBody>
          <a:bodyPr/>
          <a:lstStyle/>
          <a:p>
            <a:pPr>
              <a:buFontTx/>
              <a:buNone/>
            </a:pPr>
            <a:r>
              <a:rPr lang="en-GB" b="1" smtClean="0"/>
              <a:t>1. </a:t>
            </a:r>
            <a:r>
              <a:rPr lang="en-GB" b="1" smtClean="0">
                <a:latin typeface="Comic Sans MS" pitchFamily="66" charset="0"/>
              </a:rPr>
              <a:t>Neuroanatomical evidence in the sexually dimorphic nucleus of the preoptic area (SDN-POA) of the hypothalamus (influences copulatory behaviour in adult rats).</a:t>
            </a:r>
          </a:p>
          <a:p>
            <a:endParaRPr lang="en-GB" b="1" smtClean="0">
              <a:latin typeface="Comic Sans MS" pitchFamily="66" charset="0"/>
            </a:endParaRPr>
          </a:p>
        </p:txBody>
      </p:sp>
      <p:grpSp>
        <p:nvGrpSpPr>
          <p:cNvPr id="38915" name="Group 6"/>
          <p:cNvGrpSpPr>
            <a:grpSpLocks/>
          </p:cNvGrpSpPr>
          <p:nvPr/>
        </p:nvGrpSpPr>
        <p:grpSpPr bwMode="auto">
          <a:xfrm>
            <a:off x="395288" y="3187700"/>
            <a:ext cx="8388350" cy="3055938"/>
            <a:chOff x="249" y="2008"/>
            <a:chExt cx="5284" cy="1925"/>
          </a:xfrm>
        </p:grpSpPr>
        <p:pic>
          <p:nvPicPr>
            <p:cNvPr id="38916" name="Picture 4" descr="SDN-P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2008"/>
              <a:ext cx="5284"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3969" y="3702"/>
              <a:ext cx="1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3366FF"/>
                  </a:solidFill>
                  <a:latin typeface="Arial" charset="0"/>
                </a:rPr>
                <a:t>neonatal treatment</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152400"/>
            <a:ext cx="8382000" cy="1371600"/>
          </a:xfrm>
        </p:spPr>
        <p:txBody>
          <a:bodyPr/>
          <a:lstStyle/>
          <a:p>
            <a:r>
              <a:rPr lang="en-US" sz="2400" smtClean="0">
                <a:latin typeface="Comic Sans MS" pitchFamily="66" charset="0"/>
              </a:rPr>
              <a:t>Development and sexual differentiation of the sexually dimorphic nucleus of the preoptic area (SDN-POA) in female (     ) and male (      ) rats.</a:t>
            </a:r>
          </a:p>
        </p:txBody>
      </p:sp>
      <p:sp>
        <p:nvSpPr>
          <p:cNvPr id="39939" name="Rectangle 3"/>
          <p:cNvSpPr>
            <a:spLocks noChangeArrowheads="1"/>
          </p:cNvSpPr>
          <p:nvPr/>
        </p:nvSpPr>
        <p:spPr bwMode="auto">
          <a:xfrm>
            <a:off x="76200" y="2362200"/>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a:solidFill>
                  <a:srgbClr val="000000"/>
                </a:solidFill>
                <a:latin typeface="Comic Sans MS" pitchFamily="66" charset="0"/>
              </a:rPr>
              <a:t>Volume of SDN</a:t>
            </a:r>
          </a:p>
          <a:p>
            <a:pPr algn="ctr"/>
            <a:r>
              <a:rPr lang="en-US" sz="1800">
                <a:solidFill>
                  <a:srgbClr val="000000"/>
                </a:solidFill>
                <a:latin typeface="Comic Sans MS" pitchFamily="66" charset="0"/>
              </a:rPr>
              <a:t>% vs size 3 days</a:t>
            </a:r>
          </a:p>
          <a:p>
            <a:pPr algn="ctr"/>
            <a:r>
              <a:rPr lang="en-US" sz="1800">
                <a:solidFill>
                  <a:srgbClr val="000000"/>
                </a:solidFill>
                <a:latin typeface="Comic Sans MS" pitchFamily="66" charset="0"/>
              </a:rPr>
              <a:t>before birth</a:t>
            </a:r>
            <a:endParaRPr lang="en-US" sz="1800">
              <a:latin typeface="Comic Sans MS" pitchFamily="66" charset="0"/>
            </a:endParaRPr>
          </a:p>
        </p:txBody>
      </p:sp>
      <p:grpSp>
        <p:nvGrpSpPr>
          <p:cNvPr id="39940" name="Group 54"/>
          <p:cNvGrpSpPr>
            <a:grpSpLocks/>
          </p:cNvGrpSpPr>
          <p:nvPr/>
        </p:nvGrpSpPr>
        <p:grpSpPr bwMode="auto">
          <a:xfrm>
            <a:off x="1828800" y="1752600"/>
            <a:ext cx="6781800" cy="3971925"/>
            <a:chOff x="1152" y="1392"/>
            <a:chExt cx="4272" cy="2697"/>
          </a:xfrm>
        </p:grpSpPr>
        <p:sp>
          <p:nvSpPr>
            <p:cNvPr id="39945" name="Line 4"/>
            <p:cNvSpPr>
              <a:spLocks noChangeShapeType="1"/>
            </p:cNvSpPr>
            <p:nvPr/>
          </p:nvSpPr>
          <p:spPr bwMode="auto">
            <a:xfrm>
              <a:off x="1584" y="1392"/>
              <a:ext cx="0" cy="2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946" name="Line 5"/>
            <p:cNvSpPr>
              <a:spLocks noChangeShapeType="1"/>
            </p:cNvSpPr>
            <p:nvPr/>
          </p:nvSpPr>
          <p:spPr bwMode="auto">
            <a:xfrm>
              <a:off x="1584" y="3792"/>
              <a:ext cx="384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39947" name="Group 10"/>
            <p:cNvGrpSpPr>
              <a:grpSpLocks/>
            </p:cNvGrpSpPr>
            <p:nvPr/>
          </p:nvGrpSpPr>
          <p:grpSpPr bwMode="auto">
            <a:xfrm>
              <a:off x="1248" y="3312"/>
              <a:ext cx="288" cy="288"/>
              <a:chOff x="912" y="3696"/>
              <a:chExt cx="288" cy="288"/>
            </a:xfrm>
          </p:grpSpPr>
          <p:sp>
            <p:nvSpPr>
              <p:cNvPr id="39979" name="Rectangle 7"/>
              <p:cNvSpPr>
                <a:spLocks noChangeArrowheads="1"/>
              </p:cNvSpPr>
              <p:nvPr/>
            </p:nvSpPr>
            <p:spPr bwMode="auto">
              <a:xfrm>
                <a:off x="912" y="36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rPr>
                  <a:t>100</a:t>
                </a:r>
              </a:p>
            </p:txBody>
          </p:sp>
          <p:sp>
            <p:nvSpPr>
              <p:cNvPr id="39980" name="Line 9"/>
              <p:cNvSpPr>
                <a:spLocks noChangeShapeType="1"/>
              </p:cNvSpPr>
              <p:nvPr/>
            </p:nvSpPr>
            <p:spPr bwMode="auto">
              <a:xfrm>
                <a:off x="1152" y="384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39948" name="Rectangle 11"/>
            <p:cNvSpPr>
              <a:spLocks noChangeArrowheads="1"/>
            </p:cNvSpPr>
            <p:nvPr/>
          </p:nvSpPr>
          <p:spPr bwMode="auto">
            <a:xfrm>
              <a:off x="1200" y="2111"/>
              <a:ext cx="33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400</a:t>
              </a:r>
            </a:p>
          </p:txBody>
        </p:sp>
        <p:sp>
          <p:nvSpPr>
            <p:cNvPr id="39949" name="Rectangle 12"/>
            <p:cNvSpPr>
              <a:spLocks noChangeArrowheads="1"/>
            </p:cNvSpPr>
            <p:nvPr/>
          </p:nvSpPr>
          <p:spPr bwMode="auto">
            <a:xfrm>
              <a:off x="1200" y="2495"/>
              <a:ext cx="33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300</a:t>
              </a:r>
            </a:p>
          </p:txBody>
        </p:sp>
        <p:sp>
          <p:nvSpPr>
            <p:cNvPr id="39950" name="Line 14"/>
            <p:cNvSpPr>
              <a:spLocks noChangeShapeType="1"/>
            </p:cNvSpPr>
            <p:nvPr/>
          </p:nvSpPr>
          <p:spPr bwMode="auto">
            <a:xfrm flipH="1">
              <a:off x="1536" y="3024"/>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951" name="Line 15"/>
            <p:cNvSpPr>
              <a:spLocks noChangeShapeType="1"/>
            </p:cNvSpPr>
            <p:nvPr/>
          </p:nvSpPr>
          <p:spPr bwMode="auto">
            <a:xfrm flipH="1">
              <a:off x="1536" y="264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952" name="Line 16"/>
            <p:cNvSpPr>
              <a:spLocks noChangeShapeType="1"/>
            </p:cNvSpPr>
            <p:nvPr/>
          </p:nvSpPr>
          <p:spPr bwMode="auto">
            <a:xfrm flipH="1">
              <a:off x="1536" y="2256"/>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953" name="Line 17"/>
            <p:cNvSpPr>
              <a:spLocks noChangeShapeType="1"/>
            </p:cNvSpPr>
            <p:nvPr/>
          </p:nvSpPr>
          <p:spPr bwMode="auto">
            <a:xfrm flipH="1">
              <a:off x="1536" y="1872"/>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954" name="Line 18"/>
            <p:cNvSpPr>
              <a:spLocks noChangeShapeType="1"/>
            </p:cNvSpPr>
            <p:nvPr/>
          </p:nvSpPr>
          <p:spPr bwMode="auto">
            <a:xfrm flipH="1">
              <a:off x="1536" y="1488"/>
              <a:ext cx="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955" name="Rectangle 19"/>
            <p:cNvSpPr>
              <a:spLocks noChangeArrowheads="1"/>
            </p:cNvSpPr>
            <p:nvPr/>
          </p:nvSpPr>
          <p:spPr bwMode="auto">
            <a:xfrm>
              <a:off x="1200" y="2878"/>
              <a:ext cx="33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200</a:t>
              </a:r>
            </a:p>
          </p:txBody>
        </p:sp>
        <p:sp>
          <p:nvSpPr>
            <p:cNvPr id="39956" name="Rectangle 20"/>
            <p:cNvSpPr>
              <a:spLocks noChangeArrowheads="1"/>
            </p:cNvSpPr>
            <p:nvPr/>
          </p:nvSpPr>
          <p:spPr bwMode="auto">
            <a:xfrm>
              <a:off x="1152" y="1392"/>
              <a:ext cx="33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600</a:t>
              </a:r>
            </a:p>
          </p:txBody>
        </p:sp>
        <p:sp>
          <p:nvSpPr>
            <p:cNvPr id="39957" name="Rectangle 21"/>
            <p:cNvSpPr>
              <a:spLocks noChangeArrowheads="1"/>
            </p:cNvSpPr>
            <p:nvPr/>
          </p:nvSpPr>
          <p:spPr bwMode="auto">
            <a:xfrm>
              <a:off x="1200" y="1727"/>
              <a:ext cx="33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500</a:t>
              </a:r>
            </a:p>
          </p:txBody>
        </p:sp>
        <p:sp>
          <p:nvSpPr>
            <p:cNvPr id="39958" name="Rectangle 6"/>
            <p:cNvSpPr>
              <a:spLocks noChangeArrowheads="1"/>
            </p:cNvSpPr>
            <p:nvPr/>
          </p:nvSpPr>
          <p:spPr bwMode="auto">
            <a:xfrm>
              <a:off x="1776" y="3408"/>
              <a:ext cx="192"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59" name="Rectangle 22" descr="10%"/>
            <p:cNvSpPr>
              <a:spLocks noChangeArrowheads="1"/>
            </p:cNvSpPr>
            <p:nvPr/>
          </p:nvSpPr>
          <p:spPr bwMode="auto">
            <a:xfrm>
              <a:off x="1968" y="3312"/>
              <a:ext cx="192" cy="48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39960" name="Rectangle 24"/>
            <p:cNvSpPr>
              <a:spLocks noChangeArrowheads="1"/>
            </p:cNvSpPr>
            <p:nvPr/>
          </p:nvSpPr>
          <p:spPr bwMode="auto">
            <a:xfrm>
              <a:off x="1824" y="3840"/>
              <a:ext cx="23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-3</a:t>
              </a:r>
            </a:p>
          </p:txBody>
        </p:sp>
        <p:sp>
          <p:nvSpPr>
            <p:cNvPr id="39961" name="Rectangle 25"/>
            <p:cNvSpPr>
              <a:spLocks noChangeArrowheads="1"/>
            </p:cNvSpPr>
            <p:nvPr/>
          </p:nvSpPr>
          <p:spPr bwMode="auto">
            <a:xfrm>
              <a:off x="2352" y="3840"/>
              <a:ext cx="23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-1</a:t>
              </a:r>
            </a:p>
          </p:txBody>
        </p:sp>
        <p:sp>
          <p:nvSpPr>
            <p:cNvPr id="39962" name="Rectangle 26"/>
            <p:cNvSpPr>
              <a:spLocks noChangeArrowheads="1"/>
            </p:cNvSpPr>
            <p:nvPr/>
          </p:nvSpPr>
          <p:spPr bwMode="auto">
            <a:xfrm>
              <a:off x="2928" y="3840"/>
              <a:ext cx="18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1</a:t>
              </a:r>
            </a:p>
          </p:txBody>
        </p:sp>
        <p:sp>
          <p:nvSpPr>
            <p:cNvPr id="39963" name="Rectangle 27"/>
            <p:cNvSpPr>
              <a:spLocks noChangeArrowheads="1"/>
            </p:cNvSpPr>
            <p:nvPr/>
          </p:nvSpPr>
          <p:spPr bwMode="auto">
            <a:xfrm>
              <a:off x="3408" y="3840"/>
              <a:ext cx="18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3</a:t>
              </a:r>
            </a:p>
          </p:txBody>
        </p:sp>
        <p:sp>
          <p:nvSpPr>
            <p:cNvPr id="39964" name="Rectangle 28"/>
            <p:cNvSpPr>
              <a:spLocks noChangeArrowheads="1"/>
            </p:cNvSpPr>
            <p:nvPr/>
          </p:nvSpPr>
          <p:spPr bwMode="auto">
            <a:xfrm>
              <a:off x="3984" y="3840"/>
              <a:ext cx="18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5</a:t>
              </a:r>
            </a:p>
          </p:txBody>
        </p:sp>
        <p:sp>
          <p:nvSpPr>
            <p:cNvPr id="39965" name="Rectangle 29"/>
            <p:cNvSpPr>
              <a:spLocks noChangeArrowheads="1"/>
            </p:cNvSpPr>
            <p:nvPr/>
          </p:nvSpPr>
          <p:spPr bwMode="auto">
            <a:xfrm>
              <a:off x="4512" y="3840"/>
              <a:ext cx="18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7</a:t>
              </a:r>
            </a:p>
          </p:txBody>
        </p:sp>
        <p:sp>
          <p:nvSpPr>
            <p:cNvPr id="39966" name="Rectangle 30"/>
            <p:cNvSpPr>
              <a:spLocks noChangeArrowheads="1"/>
            </p:cNvSpPr>
            <p:nvPr/>
          </p:nvSpPr>
          <p:spPr bwMode="auto">
            <a:xfrm>
              <a:off x="4992" y="3839"/>
              <a:ext cx="18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9</a:t>
              </a:r>
            </a:p>
          </p:txBody>
        </p:sp>
        <p:sp>
          <p:nvSpPr>
            <p:cNvPr id="39967" name="Rectangle 33"/>
            <p:cNvSpPr>
              <a:spLocks noChangeArrowheads="1"/>
            </p:cNvSpPr>
            <p:nvPr/>
          </p:nvSpPr>
          <p:spPr bwMode="auto">
            <a:xfrm>
              <a:off x="2304" y="3168"/>
              <a:ext cx="192" cy="62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68" name="Rectangle 34" descr="10%"/>
            <p:cNvSpPr>
              <a:spLocks noChangeArrowheads="1"/>
            </p:cNvSpPr>
            <p:nvPr/>
          </p:nvSpPr>
          <p:spPr bwMode="auto">
            <a:xfrm>
              <a:off x="2496" y="3168"/>
              <a:ext cx="192" cy="624"/>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39969" name="Rectangle 36"/>
            <p:cNvSpPr>
              <a:spLocks noChangeArrowheads="1"/>
            </p:cNvSpPr>
            <p:nvPr/>
          </p:nvSpPr>
          <p:spPr bwMode="auto">
            <a:xfrm>
              <a:off x="2784" y="3216"/>
              <a:ext cx="192" cy="57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70" name="Rectangle 37" descr="10%"/>
            <p:cNvSpPr>
              <a:spLocks noChangeArrowheads="1"/>
            </p:cNvSpPr>
            <p:nvPr/>
          </p:nvSpPr>
          <p:spPr bwMode="auto">
            <a:xfrm>
              <a:off x="2976" y="2880"/>
              <a:ext cx="192" cy="912"/>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39971" name="Rectangle 39"/>
            <p:cNvSpPr>
              <a:spLocks noChangeArrowheads="1"/>
            </p:cNvSpPr>
            <p:nvPr/>
          </p:nvSpPr>
          <p:spPr bwMode="auto">
            <a:xfrm>
              <a:off x="3312" y="2976"/>
              <a:ext cx="240" cy="81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72" name="Rectangle 40" descr="10%"/>
            <p:cNvSpPr>
              <a:spLocks noChangeArrowheads="1"/>
            </p:cNvSpPr>
            <p:nvPr/>
          </p:nvSpPr>
          <p:spPr bwMode="auto">
            <a:xfrm>
              <a:off x="3528" y="2496"/>
              <a:ext cx="216" cy="1296"/>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39973" name="Rectangle 42"/>
            <p:cNvSpPr>
              <a:spLocks noChangeArrowheads="1"/>
            </p:cNvSpPr>
            <p:nvPr/>
          </p:nvSpPr>
          <p:spPr bwMode="auto">
            <a:xfrm>
              <a:off x="3840" y="2832"/>
              <a:ext cx="240"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74" name="Rectangle 43" descr="10%"/>
            <p:cNvSpPr>
              <a:spLocks noChangeArrowheads="1"/>
            </p:cNvSpPr>
            <p:nvPr/>
          </p:nvSpPr>
          <p:spPr bwMode="auto">
            <a:xfrm>
              <a:off x="4056" y="2112"/>
              <a:ext cx="168" cy="168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39975" name="Rectangle 45"/>
            <p:cNvSpPr>
              <a:spLocks noChangeArrowheads="1"/>
            </p:cNvSpPr>
            <p:nvPr/>
          </p:nvSpPr>
          <p:spPr bwMode="auto">
            <a:xfrm>
              <a:off x="4368" y="2832"/>
              <a:ext cx="240"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76" name="Rectangle 46" descr="10%"/>
            <p:cNvSpPr>
              <a:spLocks noChangeArrowheads="1"/>
            </p:cNvSpPr>
            <p:nvPr/>
          </p:nvSpPr>
          <p:spPr bwMode="auto">
            <a:xfrm>
              <a:off x="4584" y="1920"/>
              <a:ext cx="216" cy="1872"/>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39977" name="Rectangle 48"/>
            <p:cNvSpPr>
              <a:spLocks noChangeArrowheads="1"/>
            </p:cNvSpPr>
            <p:nvPr/>
          </p:nvSpPr>
          <p:spPr bwMode="auto">
            <a:xfrm>
              <a:off x="4944" y="2736"/>
              <a:ext cx="192" cy="10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78" name="Rectangle 49" descr="10%"/>
            <p:cNvSpPr>
              <a:spLocks noChangeArrowheads="1"/>
            </p:cNvSpPr>
            <p:nvPr/>
          </p:nvSpPr>
          <p:spPr bwMode="auto">
            <a:xfrm>
              <a:off x="5136" y="1536"/>
              <a:ext cx="216" cy="2256"/>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grpSp>
      <p:sp>
        <p:nvSpPr>
          <p:cNvPr id="39941" name="Rectangle 51"/>
          <p:cNvSpPr>
            <a:spLocks noChangeArrowheads="1"/>
          </p:cNvSpPr>
          <p:nvPr/>
        </p:nvSpPr>
        <p:spPr bwMode="auto">
          <a:xfrm>
            <a:off x="1908175" y="1052513"/>
            <a:ext cx="304800" cy="228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9942" name="Rectangle 52" descr="10%"/>
          <p:cNvSpPr>
            <a:spLocks noChangeArrowheads="1"/>
          </p:cNvSpPr>
          <p:nvPr/>
        </p:nvSpPr>
        <p:spPr bwMode="auto">
          <a:xfrm>
            <a:off x="4427538" y="1125538"/>
            <a:ext cx="304800" cy="2286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39943" name="Rectangle 53"/>
          <p:cNvSpPr>
            <a:spLocks noChangeArrowheads="1"/>
          </p:cNvSpPr>
          <p:nvPr/>
        </p:nvSpPr>
        <p:spPr bwMode="auto">
          <a:xfrm>
            <a:off x="6248400" y="63246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1" i="1">
                <a:solidFill>
                  <a:srgbClr val="000000"/>
                </a:solidFill>
              </a:rPr>
              <a:t>modification after Gorski 1984</a:t>
            </a:r>
            <a:endParaRPr lang="en-US" b="1"/>
          </a:p>
        </p:txBody>
      </p:sp>
      <p:sp>
        <p:nvSpPr>
          <p:cNvPr id="39944" name="Rectangle 55"/>
          <p:cNvSpPr>
            <a:spLocks noChangeArrowheads="1"/>
          </p:cNvSpPr>
          <p:nvPr/>
        </p:nvSpPr>
        <p:spPr bwMode="auto">
          <a:xfrm>
            <a:off x="152400" y="5715000"/>
            <a:ext cx="541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b="1" i="1">
                <a:solidFill>
                  <a:srgbClr val="FF0000"/>
                </a:solidFill>
              </a:rPr>
              <a:t>Humans - sex differences in SDN volume appear around </a:t>
            </a:r>
            <a:r>
              <a:rPr lang="en-US" b="1" i="1">
                <a:solidFill>
                  <a:srgbClr val="FF0000"/>
                </a:solidFill>
              </a:rPr>
              <a:t> </a:t>
            </a:r>
          </a:p>
          <a:p>
            <a:r>
              <a:rPr lang="en-US" sz="1800" b="1" i="1">
                <a:solidFill>
                  <a:srgbClr val="FF0000"/>
                </a:solidFill>
              </a:rPr>
              <a:t>6 years of age when cell numbers decline in the female</a:t>
            </a:r>
            <a:endParaRPr lang="en-US">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382000" cy="990600"/>
          </a:xfrm>
        </p:spPr>
        <p:txBody>
          <a:bodyPr/>
          <a:lstStyle/>
          <a:p>
            <a:r>
              <a:rPr lang="en-US" sz="2800" smtClean="0">
                <a:latin typeface="Comic Sans MS" pitchFamily="66" charset="0"/>
              </a:rPr>
              <a:t>Influence of perinatal hormone environment on the volume of the SDN-POA</a:t>
            </a:r>
            <a:endParaRPr lang="en-US" smtClean="0">
              <a:latin typeface="Comic Sans MS" pitchFamily="66" charset="0"/>
            </a:endParaRPr>
          </a:p>
        </p:txBody>
      </p:sp>
      <p:sp>
        <p:nvSpPr>
          <p:cNvPr id="40963" name="Rectangle 3"/>
          <p:cNvSpPr>
            <a:spLocks noChangeArrowheads="1"/>
          </p:cNvSpPr>
          <p:nvPr/>
        </p:nvSpPr>
        <p:spPr bwMode="auto">
          <a:xfrm>
            <a:off x="260350" y="2781300"/>
            <a:ext cx="114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00"/>
                </a:solidFill>
                <a:latin typeface="Comic Sans MS" pitchFamily="66" charset="0"/>
              </a:rPr>
              <a:t>Volume </a:t>
            </a:r>
          </a:p>
          <a:p>
            <a:pPr algn="ctr"/>
            <a:r>
              <a:rPr lang="en-US" sz="2000" b="1">
                <a:solidFill>
                  <a:srgbClr val="000000"/>
                </a:solidFill>
                <a:latin typeface="Comic Sans MS" pitchFamily="66" charset="0"/>
              </a:rPr>
              <a:t>of SDN</a:t>
            </a:r>
          </a:p>
          <a:p>
            <a:pPr algn="ctr"/>
            <a:r>
              <a:rPr lang="en-US" sz="2000" b="1">
                <a:solidFill>
                  <a:srgbClr val="000000"/>
                </a:solidFill>
                <a:latin typeface="Comic Sans MS" pitchFamily="66" charset="0"/>
              </a:rPr>
              <a:t>% </a:t>
            </a:r>
          </a:p>
          <a:p>
            <a:pPr algn="ctr"/>
            <a:r>
              <a:rPr lang="en-US" sz="2000" b="1">
                <a:solidFill>
                  <a:srgbClr val="000000"/>
                </a:solidFill>
                <a:latin typeface="Comic Sans MS" pitchFamily="66" charset="0"/>
              </a:rPr>
              <a:t>adult male</a:t>
            </a:r>
            <a:endParaRPr lang="en-US">
              <a:latin typeface="Comic Sans MS" pitchFamily="66" charset="0"/>
            </a:endParaRPr>
          </a:p>
        </p:txBody>
      </p:sp>
      <p:sp>
        <p:nvSpPr>
          <p:cNvPr id="40964" name="Rectangle 42"/>
          <p:cNvSpPr>
            <a:spLocks noChangeArrowheads="1"/>
          </p:cNvSpPr>
          <p:nvPr/>
        </p:nvSpPr>
        <p:spPr bwMode="auto">
          <a:xfrm>
            <a:off x="0" y="6400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i="1">
                <a:solidFill>
                  <a:srgbClr val="000000"/>
                </a:solidFill>
              </a:rPr>
              <a:t>modification after </a:t>
            </a:r>
          </a:p>
          <a:p>
            <a:r>
              <a:rPr lang="en-US" sz="1200" i="1">
                <a:solidFill>
                  <a:srgbClr val="000000"/>
                </a:solidFill>
              </a:rPr>
              <a:t>Gorski 1984</a:t>
            </a:r>
            <a:endParaRPr lang="en-US"/>
          </a:p>
        </p:txBody>
      </p:sp>
      <p:sp>
        <p:nvSpPr>
          <p:cNvPr id="40965" name="Line 5"/>
          <p:cNvSpPr>
            <a:spLocks noChangeShapeType="1"/>
          </p:cNvSpPr>
          <p:nvPr/>
        </p:nvSpPr>
        <p:spPr bwMode="auto">
          <a:xfrm>
            <a:off x="2057400" y="5486400"/>
            <a:ext cx="6553200" cy="158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66" name="Rectangle 23"/>
          <p:cNvSpPr>
            <a:spLocks noChangeArrowheads="1"/>
          </p:cNvSpPr>
          <p:nvPr/>
        </p:nvSpPr>
        <p:spPr bwMode="auto">
          <a:xfrm rot="-2161469">
            <a:off x="5715000" y="5867400"/>
            <a:ext cx="1762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Gdx P1 + TP P2</a:t>
            </a:r>
          </a:p>
        </p:txBody>
      </p:sp>
      <p:sp>
        <p:nvSpPr>
          <p:cNvPr id="40967" name="Rectangle 26"/>
          <p:cNvSpPr>
            <a:spLocks noChangeArrowheads="1"/>
          </p:cNvSpPr>
          <p:nvPr/>
        </p:nvSpPr>
        <p:spPr bwMode="auto">
          <a:xfrm rot="-2158783">
            <a:off x="5867400" y="5638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Gdx P1</a:t>
            </a:r>
          </a:p>
        </p:txBody>
      </p:sp>
      <p:sp>
        <p:nvSpPr>
          <p:cNvPr id="40968" name="Rectangle 27"/>
          <p:cNvSpPr>
            <a:spLocks noChangeArrowheads="1"/>
          </p:cNvSpPr>
          <p:nvPr/>
        </p:nvSpPr>
        <p:spPr bwMode="auto">
          <a:xfrm rot="-2031306">
            <a:off x="7315200" y="5638800"/>
            <a:ext cx="2038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solidFill>
                  <a:srgbClr val="000000"/>
                </a:solidFill>
              </a:rPr>
              <a:t>TFM</a:t>
            </a:r>
          </a:p>
          <a:p>
            <a:pPr algn="ctr"/>
            <a:r>
              <a:rPr lang="en-US" sz="1800">
                <a:solidFill>
                  <a:srgbClr val="000000"/>
                </a:solidFill>
              </a:rPr>
              <a:t>testicular feminised </a:t>
            </a:r>
          </a:p>
          <a:p>
            <a:pPr algn="ctr"/>
            <a:r>
              <a:rPr lang="en-US" sz="1800">
                <a:solidFill>
                  <a:srgbClr val="000000"/>
                </a:solidFill>
              </a:rPr>
              <a:t>male</a:t>
            </a:r>
            <a:endParaRPr lang="en-US" sz="1800" b="1">
              <a:solidFill>
                <a:srgbClr val="000000"/>
              </a:solidFill>
            </a:endParaRPr>
          </a:p>
        </p:txBody>
      </p:sp>
      <p:sp>
        <p:nvSpPr>
          <p:cNvPr id="40969" name="Rectangle 36" descr="10%"/>
          <p:cNvSpPr>
            <a:spLocks noChangeArrowheads="1"/>
          </p:cNvSpPr>
          <p:nvPr/>
        </p:nvSpPr>
        <p:spPr bwMode="auto">
          <a:xfrm>
            <a:off x="5943600" y="2057400"/>
            <a:ext cx="304800" cy="3435350"/>
          </a:xfrm>
          <a:prstGeom prst="rect">
            <a:avLst/>
          </a:prstGeom>
          <a:pattFill prst="pct10">
            <a:fgClr>
              <a:srgbClr val="000000"/>
            </a:fgClr>
            <a:bgClr>
              <a:schemeClr val="bg1"/>
            </a:bgClr>
          </a:pattFill>
          <a:ln w="19050">
            <a:solidFill>
              <a:schemeClr val="accent2"/>
            </a:solidFill>
            <a:miter lim="800000"/>
            <a:headEnd/>
            <a:tailEnd/>
          </a:ln>
        </p:spPr>
        <p:txBody>
          <a:bodyPr wrap="none" anchor="ctr"/>
          <a:lstStyle/>
          <a:p>
            <a:endParaRPr lang="en-GB"/>
          </a:p>
        </p:txBody>
      </p:sp>
      <p:sp>
        <p:nvSpPr>
          <p:cNvPr id="40970" name="Rectangle 37" descr="10%"/>
          <p:cNvSpPr>
            <a:spLocks noChangeArrowheads="1"/>
          </p:cNvSpPr>
          <p:nvPr/>
        </p:nvSpPr>
        <p:spPr bwMode="auto">
          <a:xfrm>
            <a:off x="6477000" y="3733800"/>
            <a:ext cx="342900" cy="1762125"/>
          </a:xfrm>
          <a:prstGeom prst="rect">
            <a:avLst/>
          </a:prstGeom>
          <a:pattFill prst="pct10">
            <a:fgClr>
              <a:srgbClr val="000000"/>
            </a:fgClr>
            <a:bgClr>
              <a:schemeClr val="bg1"/>
            </a:bgClr>
          </a:pattFill>
          <a:ln w="19050">
            <a:solidFill>
              <a:schemeClr val="accent2"/>
            </a:solidFill>
            <a:miter lim="800000"/>
            <a:headEnd/>
            <a:tailEnd/>
          </a:ln>
        </p:spPr>
        <p:txBody>
          <a:bodyPr wrap="none" anchor="ctr"/>
          <a:lstStyle/>
          <a:p>
            <a:endParaRPr lang="en-GB"/>
          </a:p>
        </p:txBody>
      </p:sp>
      <p:sp>
        <p:nvSpPr>
          <p:cNvPr id="40971" name="Rectangle 38" descr="10%"/>
          <p:cNvSpPr>
            <a:spLocks noChangeArrowheads="1"/>
          </p:cNvSpPr>
          <p:nvPr/>
        </p:nvSpPr>
        <p:spPr bwMode="auto">
          <a:xfrm>
            <a:off x="7010400" y="2438400"/>
            <a:ext cx="304800" cy="3082925"/>
          </a:xfrm>
          <a:prstGeom prst="rect">
            <a:avLst/>
          </a:prstGeom>
          <a:pattFill prst="pct10">
            <a:fgClr>
              <a:srgbClr val="000000"/>
            </a:fgClr>
            <a:bgClr>
              <a:srgbClr val="FFFFFF"/>
            </a:bgClr>
          </a:pattFill>
          <a:ln w="19050">
            <a:solidFill>
              <a:schemeClr val="accent2"/>
            </a:solidFill>
            <a:miter lim="800000"/>
            <a:headEnd/>
            <a:tailEnd/>
          </a:ln>
        </p:spPr>
        <p:txBody>
          <a:bodyPr wrap="none" anchor="ctr"/>
          <a:lstStyle/>
          <a:p>
            <a:endParaRPr lang="en-GB"/>
          </a:p>
        </p:txBody>
      </p:sp>
      <p:sp>
        <p:nvSpPr>
          <p:cNvPr id="40972" name="Rectangle 39" descr="10%"/>
          <p:cNvSpPr>
            <a:spLocks noChangeArrowheads="1"/>
          </p:cNvSpPr>
          <p:nvPr/>
        </p:nvSpPr>
        <p:spPr bwMode="auto">
          <a:xfrm>
            <a:off x="8153400" y="1978025"/>
            <a:ext cx="342900" cy="3524250"/>
          </a:xfrm>
          <a:prstGeom prst="rect">
            <a:avLst/>
          </a:prstGeom>
          <a:pattFill prst="pct10">
            <a:fgClr>
              <a:srgbClr val="000000"/>
            </a:fgClr>
            <a:bgClr>
              <a:schemeClr val="bg1"/>
            </a:bgClr>
          </a:pattFill>
          <a:ln w="19050">
            <a:solidFill>
              <a:schemeClr val="accent2"/>
            </a:solidFill>
            <a:miter lim="800000"/>
            <a:headEnd/>
            <a:tailEnd/>
          </a:ln>
        </p:spPr>
        <p:txBody>
          <a:bodyPr wrap="none" anchor="ctr"/>
          <a:lstStyle/>
          <a:p>
            <a:pPr algn="ctr"/>
            <a:r>
              <a:rPr lang="en-US">
                <a:solidFill>
                  <a:schemeClr val="accent2"/>
                </a:solidFill>
              </a:rPr>
              <a:t>*</a:t>
            </a:r>
            <a:endParaRPr lang="en-US"/>
          </a:p>
        </p:txBody>
      </p:sp>
      <p:sp>
        <p:nvSpPr>
          <p:cNvPr id="40973" name="Rectangle 43"/>
          <p:cNvSpPr>
            <a:spLocks noChangeArrowheads="1"/>
          </p:cNvSpPr>
          <p:nvPr/>
        </p:nvSpPr>
        <p:spPr bwMode="auto">
          <a:xfrm rot="-1909569">
            <a:off x="5257800" y="5638800"/>
            <a:ext cx="93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control </a:t>
            </a:r>
          </a:p>
        </p:txBody>
      </p:sp>
      <p:sp>
        <p:nvSpPr>
          <p:cNvPr id="40974" name="Rectangle 46" descr="10%"/>
          <p:cNvSpPr>
            <a:spLocks noChangeArrowheads="1"/>
          </p:cNvSpPr>
          <p:nvPr/>
        </p:nvSpPr>
        <p:spPr bwMode="auto">
          <a:xfrm>
            <a:off x="5791200" y="1219200"/>
            <a:ext cx="304800" cy="2286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40975" name="Rectangle 48"/>
          <p:cNvSpPr>
            <a:spLocks noChangeArrowheads="1"/>
          </p:cNvSpPr>
          <p:nvPr/>
        </p:nvSpPr>
        <p:spPr bwMode="auto">
          <a:xfrm>
            <a:off x="6197600" y="990600"/>
            <a:ext cx="287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chemeClr val="accent2"/>
                </a:solidFill>
              </a:rPr>
              <a:t>genetic male</a:t>
            </a:r>
          </a:p>
          <a:p>
            <a:r>
              <a:rPr lang="en-US" sz="1800" b="1">
                <a:solidFill>
                  <a:schemeClr val="accent2"/>
                </a:solidFill>
              </a:rPr>
              <a:t>(* develops female genitalia</a:t>
            </a:r>
          </a:p>
          <a:p>
            <a:r>
              <a:rPr lang="en-US" sz="1800" b="1">
                <a:solidFill>
                  <a:schemeClr val="accent2"/>
                </a:solidFill>
              </a:rPr>
              <a:t>** normal genitalia)</a:t>
            </a:r>
            <a:endParaRPr lang="en-US" sz="2000" b="1">
              <a:solidFill>
                <a:srgbClr val="000000"/>
              </a:solidFill>
            </a:endParaRPr>
          </a:p>
        </p:txBody>
      </p:sp>
      <p:sp>
        <p:nvSpPr>
          <p:cNvPr id="40976" name="Rectangle 22"/>
          <p:cNvSpPr>
            <a:spLocks noChangeArrowheads="1"/>
          </p:cNvSpPr>
          <p:nvPr/>
        </p:nvSpPr>
        <p:spPr bwMode="auto">
          <a:xfrm rot="-2179071">
            <a:off x="1903413" y="5867400"/>
            <a:ext cx="154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a:solidFill>
                  <a:srgbClr val="000000"/>
                </a:solidFill>
              </a:rPr>
              <a:t>TP P4 1.25mg</a:t>
            </a:r>
          </a:p>
          <a:p>
            <a:endParaRPr lang="en-US" sz="1800" b="1">
              <a:solidFill>
                <a:srgbClr val="000000"/>
              </a:solidFill>
            </a:endParaRPr>
          </a:p>
        </p:txBody>
      </p:sp>
      <p:sp>
        <p:nvSpPr>
          <p:cNvPr id="40977" name="Rectangle 41" descr="10%"/>
          <p:cNvSpPr>
            <a:spLocks noChangeArrowheads="1"/>
          </p:cNvSpPr>
          <p:nvPr/>
        </p:nvSpPr>
        <p:spPr bwMode="auto">
          <a:xfrm>
            <a:off x="2362200" y="1219200"/>
            <a:ext cx="303213" cy="228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0978" name="Line 4"/>
          <p:cNvSpPr>
            <a:spLocks noChangeShapeType="1"/>
          </p:cNvSpPr>
          <p:nvPr/>
        </p:nvSpPr>
        <p:spPr bwMode="auto">
          <a:xfrm>
            <a:off x="2057400" y="1890713"/>
            <a:ext cx="0" cy="361156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40979" name="Group 6"/>
          <p:cNvGrpSpPr>
            <a:grpSpLocks/>
          </p:cNvGrpSpPr>
          <p:nvPr/>
        </p:nvGrpSpPr>
        <p:grpSpPr bwMode="auto">
          <a:xfrm>
            <a:off x="1524000" y="4621213"/>
            <a:ext cx="457200" cy="528637"/>
            <a:chOff x="912" y="3696"/>
            <a:chExt cx="288" cy="288"/>
          </a:xfrm>
        </p:grpSpPr>
        <p:sp>
          <p:nvSpPr>
            <p:cNvPr id="41000" name="Rectangle 7"/>
            <p:cNvSpPr>
              <a:spLocks noChangeArrowheads="1"/>
            </p:cNvSpPr>
            <p:nvPr/>
          </p:nvSpPr>
          <p:spPr bwMode="auto">
            <a:xfrm>
              <a:off x="912" y="36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rPr>
                <a:t>20</a:t>
              </a:r>
            </a:p>
          </p:txBody>
        </p:sp>
        <p:sp>
          <p:nvSpPr>
            <p:cNvPr id="41001" name="Line 8"/>
            <p:cNvSpPr>
              <a:spLocks noChangeShapeType="1"/>
            </p:cNvSpPr>
            <p:nvPr/>
          </p:nvSpPr>
          <p:spPr bwMode="auto">
            <a:xfrm>
              <a:off x="1152" y="384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0980" name="Rectangle 9"/>
          <p:cNvSpPr>
            <a:spLocks noChangeArrowheads="1"/>
          </p:cNvSpPr>
          <p:nvPr/>
        </p:nvSpPr>
        <p:spPr bwMode="auto">
          <a:xfrm>
            <a:off x="1447800" y="24193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80</a:t>
            </a:r>
          </a:p>
        </p:txBody>
      </p:sp>
      <p:sp>
        <p:nvSpPr>
          <p:cNvPr id="40981" name="Rectangle 10"/>
          <p:cNvSpPr>
            <a:spLocks noChangeArrowheads="1"/>
          </p:cNvSpPr>
          <p:nvPr/>
        </p:nvSpPr>
        <p:spPr bwMode="auto">
          <a:xfrm>
            <a:off x="1447800" y="31242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60</a:t>
            </a:r>
          </a:p>
        </p:txBody>
      </p:sp>
      <p:sp>
        <p:nvSpPr>
          <p:cNvPr id="40982" name="Line 11"/>
          <p:cNvSpPr>
            <a:spLocks noChangeShapeType="1"/>
          </p:cNvSpPr>
          <p:nvPr/>
        </p:nvSpPr>
        <p:spPr bwMode="auto">
          <a:xfrm flipH="1">
            <a:off x="1981200" y="4092575"/>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3" name="Line 12"/>
          <p:cNvSpPr>
            <a:spLocks noChangeShapeType="1"/>
          </p:cNvSpPr>
          <p:nvPr/>
        </p:nvSpPr>
        <p:spPr bwMode="auto">
          <a:xfrm flipH="1">
            <a:off x="1981200" y="3387725"/>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4" name="Line 13"/>
          <p:cNvSpPr>
            <a:spLocks noChangeShapeType="1"/>
          </p:cNvSpPr>
          <p:nvPr/>
        </p:nvSpPr>
        <p:spPr bwMode="auto">
          <a:xfrm flipH="1">
            <a:off x="1981200" y="2682875"/>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5" name="Line 14"/>
          <p:cNvSpPr>
            <a:spLocks noChangeShapeType="1"/>
          </p:cNvSpPr>
          <p:nvPr/>
        </p:nvSpPr>
        <p:spPr bwMode="auto">
          <a:xfrm flipH="1">
            <a:off x="1981200" y="1978025"/>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6" name="Rectangle 16"/>
          <p:cNvSpPr>
            <a:spLocks noChangeArrowheads="1"/>
          </p:cNvSpPr>
          <p:nvPr/>
        </p:nvSpPr>
        <p:spPr bwMode="auto">
          <a:xfrm>
            <a:off x="1447800" y="38290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40</a:t>
            </a:r>
          </a:p>
        </p:txBody>
      </p:sp>
      <p:sp>
        <p:nvSpPr>
          <p:cNvPr id="40987" name="Rectangle 18"/>
          <p:cNvSpPr>
            <a:spLocks noChangeArrowheads="1"/>
          </p:cNvSpPr>
          <p:nvPr/>
        </p:nvSpPr>
        <p:spPr bwMode="auto">
          <a:xfrm>
            <a:off x="1447800" y="17145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100</a:t>
            </a:r>
          </a:p>
        </p:txBody>
      </p:sp>
      <p:sp>
        <p:nvSpPr>
          <p:cNvPr id="40988" name="Rectangle 19"/>
          <p:cNvSpPr>
            <a:spLocks noChangeArrowheads="1"/>
          </p:cNvSpPr>
          <p:nvPr/>
        </p:nvSpPr>
        <p:spPr bwMode="auto">
          <a:xfrm>
            <a:off x="2362200" y="4797425"/>
            <a:ext cx="303213" cy="704850"/>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solidFill>
                <a:srgbClr val="990099"/>
              </a:solidFill>
            </a:endParaRPr>
          </a:p>
        </p:txBody>
      </p:sp>
      <p:sp>
        <p:nvSpPr>
          <p:cNvPr id="40989" name="Rectangle 20" descr="10%"/>
          <p:cNvSpPr>
            <a:spLocks noChangeArrowheads="1"/>
          </p:cNvSpPr>
          <p:nvPr/>
        </p:nvSpPr>
        <p:spPr bwMode="auto">
          <a:xfrm>
            <a:off x="2894013" y="3657600"/>
            <a:ext cx="304800" cy="1844675"/>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0990" name="Rectangle 21"/>
          <p:cNvSpPr>
            <a:spLocks noChangeArrowheads="1"/>
          </p:cNvSpPr>
          <p:nvPr/>
        </p:nvSpPr>
        <p:spPr bwMode="auto">
          <a:xfrm rot="-2001679">
            <a:off x="1885950" y="56880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control</a:t>
            </a:r>
          </a:p>
        </p:txBody>
      </p:sp>
      <p:sp>
        <p:nvSpPr>
          <p:cNvPr id="40991" name="Rectangle 24"/>
          <p:cNvSpPr>
            <a:spLocks noChangeArrowheads="1"/>
          </p:cNvSpPr>
          <p:nvPr/>
        </p:nvSpPr>
        <p:spPr bwMode="auto">
          <a:xfrm rot="-2283018">
            <a:off x="3657600" y="5799138"/>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DES E16-P10</a:t>
            </a:r>
          </a:p>
        </p:txBody>
      </p:sp>
      <p:sp>
        <p:nvSpPr>
          <p:cNvPr id="40992" name="Rectangle 28"/>
          <p:cNvSpPr>
            <a:spLocks noChangeArrowheads="1"/>
          </p:cNvSpPr>
          <p:nvPr/>
        </p:nvSpPr>
        <p:spPr bwMode="auto">
          <a:xfrm>
            <a:off x="3427413" y="1905000"/>
            <a:ext cx="304800" cy="3597275"/>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solidFill>
                <a:srgbClr val="990099"/>
              </a:solidFill>
            </a:endParaRPr>
          </a:p>
        </p:txBody>
      </p:sp>
      <p:sp>
        <p:nvSpPr>
          <p:cNvPr id="40993" name="Rectangle 29" descr="10%"/>
          <p:cNvSpPr>
            <a:spLocks noChangeArrowheads="1"/>
          </p:cNvSpPr>
          <p:nvPr/>
        </p:nvSpPr>
        <p:spPr bwMode="auto">
          <a:xfrm>
            <a:off x="4037013" y="3505200"/>
            <a:ext cx="303212" cy="1997075"/>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0994" name="Rectangle 30"/>
          <p:cNvSpPr>
            <a:spLocks noChangeArrowheads="1"/>
          </p:cNvSpPr>
          <p:nvPr/>
        </p:nvSpPr>
        <p:spPr bwMode="auto">
          <a:xfrm>
            <a:off x="4721225" y="1981200"/>
            <a:ext cx="304800" cy="3521075"/>
          </a:xfrm>
          <a:prstGeom prst="rect">
            <a:avLst/>
          </a:prstGeom>
          <a:noFill/>
          <a:ln w="19050">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0995" name="Rectangle 47"/>
          <p:cNvSpPr>
            <a:spLocks noChangeArrowheads="1"/>
          </p:cNvSpPr>
          <p:nvPr/>
        </p:nvSpPr>
        <p:spPr bwMode="auto">
          <a:xfrm>
            <a:off x="2894013" y="1066800"/>
            <a:ext cx="144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990099"/>
                </a:solidFill>
              </a:rPr>
              <a:t>genetic female</a:t>
            </a:r>
            <a:endParaRPr lang="en-US"/>
          </a:p>
        </p:txBody>
      </p:sp>
      <p:sp>
        <p:nvSpPr>
          <p:cNvPr id="40996" name="Rectangle 49"/>
          <p:cNvSpPr>
            <a:spLocks noChangeArrowheads="1"/>
          </p:cNvSpPr>
          <p:nvPr/>
        </p:nvSpPr>
        <p:spPr bwMode="auto">
          <a:xfrm rot="-2316267">
            <a:off x="3048000" y="5799138"/>
            <a:ext cx="144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EB P2 100</a:t>
            </a:r>
            <a:r>
              <a:rPr lang="en-US" sz="1800" b="1">
                <a:solidFill>
                  <a:srgbClr val="000000"/>
                </a:solidFill>
                <a:latin typeface="Symbol" pitchFamily="18" charset="2"/>
              </a:rPr>
              <a:t>m</a:t>
            </a:r>
            <a:r>
              <a:rPr lang="en-US" sz="1800" b="1">
                <a:solidFill>
                  <a:srgbClr val="000000"/>
                </a:solidFill>
              </a:rPr>
              <a:t>g</a:t>
            </a:r>
          </a:p>
        </p:txBody>
      </p:sp>
      <p:sp>
        <p:nvSpPr>
          <p:cNvPr id="40997" name="Rectangle 50"/>
          <p:cNvSpPr>
            <a:spLocks noChangeArrowheads="1"/>
          </p:cNvSpPr>
          <p:nvPr/>
        </p:nvSpPr>
        <p:spPr bwMode="auto">
          <a:xfrm rot="-2339367">
            <a:off x="2514600" y="5797550"/>
            <a:ext cx="135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TP E16-P10</a:t>
            </a:r>
          </a:p>
        </p:txBody>
      </p:sp>
      <p:sp>
        <p:nvSpPr>
          <p:cNvPr id="40998" name="Rectangle 52" descr="10%"/>
          <p:cNvSpPr>
            <a:spLocks noChangeArrowheads="1"/>
          </p:cNvSpPr>
          <p:nvPr/>
        </p:nvSpPr>
        <p:spPr bwMode="auto">
          <a:xfrm>
            <a:off x="7620000" y="4191000"/>
            <a:ext cx="304800" cy="1304925"/>
          </a:xfrm>
          <a:prstGeom prst="rect">
            <a:avLst/>
          </a:prstGeom>
          <a:pattFill prst="pct10">
            <a:fgClr>
              <a:srgbClr val="000000"/>
            </a:fgClr>
            <a:bgClr>
              <a:schemeClr val="bg1"/>
            </a:bgClr>
          </a:pattFill>
          <a:ln w="19050">
            <a:solidFill>
              <a:schemeClr val="accent2"/>
            </a:solidFill>
            <a:miter lim="800000"/>
            <a:headEnd/>
            <a:tailEnd/>
          </a:ln>
        </p:spPr>
        <p:txBody>
          <a:bodyPr wrap="none" anchor="ctr"/>
          <a:lstStyle/>
          <a:p>
            <a:pPr algn="ctr"/>
            <a:r>
              <a:rPr lang="en-US">
                <a:solidFill>
                  <a:schemeClr val="accent2"/>
                </a:solidFill>
              </a:rPr>
              <a:t>**</a:t>
            </a:r>
            <a:endParaRPr lang="en-US"/>
          </a:p>
        </p:txBody>
      </p:sp>
      <p:sp>
        <p:nvSpPr>
          <p:cNvPr id="40999" name="Rectangle 53"/>
          <p:cNvSpPr>
            <a:spLocks noChangeArrowheads="1"/>
          </p:cNvSpPr>
          <p:nvPr/>
        </p:nvSpPr>
        <p:spPr bwMode="auto">
          <a:xfrm rot="-2281292">
            <a:off x="6096000" y="5943600"/>
            <a:ext cx="2120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rPr>
              <a:t>Tamoxifen E16-P10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GB" smtClean="0"/>
          </a:p>
        </p:txBody>
      </p:sp>
      <p:sp>
        <p:nvSpPr>
          <p:cNvPr id="5123" name="Content Placeholder 2"/>
          <p:cNvSpPr>
            <a:spLocks noGrp="1"/>
          </p:cNvSpPr>
          <p:nvPr>
            <p:ph idx="1"/>
          </p:nvPr>
        </p:nvSpPr>
        <p:spPr/>
        <p:txBody>
          <a:bodyPr/>
          <a:lstStyle/>
          <a:p>
            <a:endParaRPr lang="en-GB"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1066800"/>
            <a:ext cx="7772400" cy="2362200"/>
          </a:xfrm>
        </p:spPr>
        <p:txBody>
          <a:bodyPr/>
          <a:lstStyle/>
          <a:p>
            <a:pPr algn="ctr"/>
            <a:r>
              <a:rPr lang="en-GB" smtClean="0"/>
              <a:t>Why doesn’t oestrogen of maternal/placental or foetal origin masculinize the female fetal brain?</a:t>
            </a:r>
          </a:p>
        </p:txBody>
      </p:sp>
      <p:sp>
        <p:nvSpPr>
          <p:cNvPr id="41987" name="Rectangle 3"/>
          <p:cNvSpPr>
            <a:spLocks noGrp="1" noChangeArrowheads="1"/>
          </p:cNvSpPr>
          <p:nvPr>
            <p:ph type="subTitle" idx="1"/>
          </p:nvPr>
        </p:nvSpPr>
        <p:spPr/>
        <p:txBody>
          <a:bodyPr/>
          <a:lstStyle/>
          <a:p>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GB" smtClean="0"/>
          </a:p>
        </p:txBody>
      </p:sp>
      <p:sp>
        <p:nvSpPr>
          <p:cNvPr id="43011" name="Rectangle 3"/>
          <p:cNvSpPr>
            <a:spLocks noGrp="1" noChangeArrowheads="1"/>
          </p:cNvSpPr>
          <p:nvPr>
            <p:ph type="body" idx="1"/>
          </p:nvPr>
        </p:nvSpPr>
        <p:spPr/>
        <p:txBody>
          <a:bodyPr/>
          <a:lstStyle/>
          <a:p>
            <a:pPr>
              <a:buFont typeface="Symbol" pitchFamily="18" charset="2"/>
              <a:buNone/>
            </a:pPr>
            <a:r>
              <a:rPr lang="en-GB" smtClean="0">
                <a:latin typeface="Arial" charset="0"/>
              </a:rPr>
              <a:t>Pause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GB" smtClean="0"/>
          </a:p>
        </p:txBody>
      </p:sp>
      <p:sp>
        <p:nvSpPr>
          <p:cNvPr id="44035" name="Rectangle 3"/>
          <p:cNvSpPr>
            <a:spLocks noGrp="1" noChangeArrowheads="1"/>
          </p:cNvSpPr>
          <p:nvPr>
            <p:ph type="body" idx="1"/>
          </p:nvPr>
        </p:nvSpPr>
        <p:spPr/>
        <p:txBody>
          <a:bodyPr/>
          <a:lstStyle/>
          <a:p>
            <a:endParaRPr lang="en-GB" smtClean="0">
              <a:latin typeface="Arial" charset="0"/>
            </a:endParaRPr>
          </a:p>
          <a:p>
            <a:pPr>
              <a:buFont typeface="Symbol" pitchFamily="18" charset="2"/>
              <a:buNone/>
            </a:pPr>
            <a:r>
              <a:rPr lang="en-GB" b="1" smtClean="0">
                <a:latin typeface="Comic Sans MS" pitchFamily="66" charset="0"/>
              </a:rPr>
              <a:t>2. Functional evidence for early masculinisation of the neural circuitry regulating the LH surge and, hence, ovulation.</a:t>
            </a:r>
          </a:p>
          <a:p>
            <a:pPr>
              <a:buFont typeface="Symbol" pitchFamily="18" charset="2"/>
              <a:buNone/>
            </a:pPr>
            <a:endParaRPr lang="en-GB" b="1" smtClean="0">
              <a:latin typeface="Comic Sans MS" pitchFamily="66" charset="0"/>
            </a:endParaRPr>
          </a:p>
          <a:p>
            <a:pPr>
              <a:buFont typeface="Symbol" pitchFamily="18" charset="2"/>
              <a:buNone/>
            </a:pPr>
            <a:r>
              <a:rPr lang="en-US" smtClean="0">
                <a:latin typeface="Comic Sans MS" pitchFamily="66" charset="0"/>
              </a:rPr>
              <a:t>Organisational actions of gonadal steroids imprint a male-type neural circuitry.</a:t>
            </a:r>
            <a:endParaRPr lang="en-GB" smtClean="0">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idx="1"/>
          </p:nvPr>
        </p:nvSpPr>
        <p:spPr>
          <a:xfrm>
            <a:off x="250825" y="620713"/>
            <a:ext cx="8839200" cy="5119687"/>
          </a:xfrm>
        </p:spPr>
        <p:txBody>
          <a:bodyPr/>
          <a:lstStyle/>
          <a:p>
            <a:endParaRPr lang="en-GB" smtClean="0"/>
          </a:p>
          <a:p>
            <a:endParaRPr lang="en-GB" smtClean="0"/>
          </a:p>
          <a:p>
            <a:endParaRPr lang="en-GB" smtClean="0"/>
          </a:p>
        </p:txBody>
      </p:sp>
      <p:sp>
        <p:nvSpPr>
          <p:cNvPr id="45059" name="Text Box 7"/>
          <p:cNvSpPr txBox="1">
            <a:spLocks noChangeArrowheads="1"/>
          </p:cNvSpPr>
          <p:nvPr/>
        </p:nvSpPr>
        <p:spPr bwMode="auto">
          <a:xfrm>
            <a:off x="1042988" y="1001713"/>
            <a:ext cx="70580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b="1">
                <a:solidFill>
                  <a:srgbClr val="003399"/>
                </a:solidFill>
                <a:latin typeface="Arial" charset="0"/>
              </a:rPr>
              <a:t>I. Experimental paradigm in adult animals: </a:t>
            </a:r>
            <a:br>
              <a:rPr lang="en-GB" b="1">
                <a:solidFill>
                  <a:srgbClr val="003399"/>
                </a:solidFill>
                <a:latin typeface="Arial" charset="0"/>
              </a:rPr>
            </a:br>
            <a:r>
              <a:rPr lang="en-GB" b="1">
                <a:solidFill>
                  <a:srgbClr val="003399"/>
                </a:solidFill>
                <a:latin typeface="Arial" charset="0"/>
              </a:rPr>
              <a:t/>
            </a:r>
            <a:br>
              <a:rPr lang="en-GB" b="1">
                <a:solidFill>
                  <a:srgbClr val="003399"/>
                </a:solidFill>
                <a:latin typeface="Arial" charset="0"/>
              </a:rPr>
            </a:br>
            <a:r>
              <a:rPr lang="en-GB" b="1">
                <a:solidFill>
                  <a:srgbClr val="003399"/>
                </a:solidFill>
                <a:latin typeface="Arial" charset="0"/>
              </a:rPr>
              <a:t> -ovariectomise (Ovx) adult female rats</a:t>
            </a:r>
          </a:p>
          <a:p>
            <a:r>
              <a:rPr lang="en-GB" b="1">
                <a:solidFill>
                  <a:srgbClr val="003399"/>
                </a:solidFill>
                <a:latin typeface="Arial" charset="0"/>
              </a:rPr>
              <a:t/>
            </a:r>
            <a:br>
              <a:rPr lang="en-GB" b="1">
                <a:solidFill>
                  <a:srgbClr val="003399"/>
                </a:solidFill>
                <a:latin typeface="Arial" charset="0"/>
              </a:rPr>
            </a:br>
            <a:r>
              <a:rPr lang="en-GB" b="1">
                <a:solidFill>
                  <a:srgbClr val="003399"/>
                </a:solidFill>
                <a:latin typeface="Arial" charset="0"/>
              </a:rPr>
              <a:t>- administer oestradiol (E2) followed 48h later by progesterone (P) to mimic the natural stimulus for an LH surge and ovulation</a:t>
            </a:r>
          </a:p>
          <a:p>
            <a:endParaRPr lang="en-GB" b="1">
              <a:solidFill>
                <a:srgbClr val="003399"/>
              </a:solidFill>
              <a:latin typeface="Arial" charset="0"/>
            </a:endParaRPr>
          </a:p>
          <a:p>
            <a:pPr>
              <a:buFontTx/>
              <a:buChar char="-"/>
            </a:pPr>
            <a:r>
              <a:rPr lang="en-GB" b="1">
                <a:solidFill>
                  <a:srgbClr val="003399"/>
                </a:solidFill>
                <a:latin typeface="Arial" charset="0"/>
              </a:rPr>
              <a:t>measure circulating LH</a:t>
            </a:r>
          </a:p>
          <a:p>
            <a:pPr>
              <a:buFontTx/>
              <a:buChar char="-"/>
            </a:pPr>
            <a:endParaRPr lang="en-GB" b="1">
              <a:solidFill>
                <a:srgbClr val="003399"/>
              </a:solidFill>
              <a:latin typeface="Arial" charset="0"/>
            </a:endParaRPr>
          </a:p>
          <a:p>
            <a:pPr>
              <a:buFontTx/>
              <a:buChar char="-"/>
            </a:pPr>
            <a:r>
              <a:rPr lang="en-GB" b="1">
                <a:solidFill>
                  <a:srgbClr val="003399"/>
                </a:solidFill>
                <a:latin typeface="Arial" charset="0"/>
              </a:rPr>
              <a:t>Follow similar paradigm in castrated (Cx) male rats, which will have the same basal sex hormone  status as Ovx female rats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59"/>
          <p:cNvGrpSpPr>
            <a:grpSpLocks/>
          </p:cNvGrpSpPr>
          <p:nvPr/>
        </p:nvGrpSpPr>
        <p:grpSpPr bwMode="auto">
          <a:xfrm>
            <a:off x="228600" y="919163"/>
            <a:ext cx="8415338" cy="2938462"/>
            <a:chOff x="179388" y="2571744"/>
            <a:chExt cx="8415338" cy="2938489"/>
          </a:xfrm>
        </p:grpSpPr>
        <p:sp>
          <p:nvSpPr>
            <p:cNvPr id="46090" name="Freeform 91"/>
            <p:cNvSpPr>
              <a:spLocks/>
            </p:cNvSpPr>
            <p:nvPr/>
          </p:nvSpPr>
          <p:spPr bwMode="auto">
            <a:xfrm>
              <a:off x="711200" y="2643182"/>
              <a:ext cx="7569200" cy="1357313"/>
            </a:xfrm>
            <a:custGeom>
              <a:avLst/>
              <a:gdLst>
                <a:gd name="T0" fmla="*/ 0 w 4768"/>
                <a:gd name="T1" fmla="*/ 2147483647 h 855"/>
                <a:gd name="T2" fmla="*/ 2147483647 w 4768"/>
                <a:gd name="T3" fmla="*/ 2147483647 h 855"/>
                <a:gd name="T4" fmla="*/ 2147483647 w 4768"/>
                <a:gd name="T5" fmla="*/ 2147483647 h 855"/>
                <a:gd name="T6" fmla="*/ 2147483647 w 4768"/>
                <a:gd name="T7" fmla="*/ 2147483647 h 855"/>
                <a:gd name="T8" fmla="*/ 2147483647 w 4768"/>
                <a:gd name="T9" fmla="*/ 2147483647 h 855"/>
                <a:gd name="T10" fmla="*/ 2147483647 w 4768"/>
                <a:gd name="T11" fmla="*/ 2147483647 h 855"/>
                <a:gd name="T12" fmla="*/ 2147483647 w 4768"/>
                <a:gd name="T13" fmla="*/ 2147483647 h 855"/>
                <a:gd name="T14" fmla="*/ 2147483647 w 4768"/>
                <a:gd name="T15" fmla="*/ 2147483647 h 855"/>
                <a:gd name="T16" fmla="*/ 2147483647 w 4768"/>
                <a:gd name="T17" fmla="*/ 2147483647 h 855"/>
                <a:gd name="T18" fmla="*/ 2147483647 w 4768"/>
                <a:gd name="T19" fmla="*/ 2147483647 h 855"/>
                <a:gd name="T20" fmla="*/ 2147483647 w 4768"/>
                <a:gd name="T21" fmla="*/ 2147483647 h 855"/>
                <a:gd name="T22" fmla="*/ 2147483647 w 4768"/>
                <a:gd name="T23" fmla="*/ 2147483647 h 855"/>
                <a:gd name="T24" fmla="*/ 2147483647 w 4768"/>
                <a:gd name="T25" fmla="*/ 2147483647 h 855"/>
                <a:gd name="T26" fmla="*/ 2147483647 w 4768"/>
                <a:gd name="T27" fmla="*/ 2147483647 h 855"/>
                <a:gd name="T28" fmla="*/ 2147483647 w 4768"/>
                <a:gd name="T29" fmla="*/ 2147483647 h 855"/>
                <a:gd name="T30" fmla="*/ 2147483647 w 4768"/>
                <a:gd name="T31" fmla="*/ 2147483647 h 855"/>
                <a:gd name="T32" fmla="*/ 2147483647 w 4768"/>
                <a:gd name="T33" fmla="*/ 2147483647 h 855"/>
                <a:gd name="T34" fmla="*/ 2147483647 w 4768"/>
                <a:gd name="T35" fmla="*/ 2147483647 h 855"/>
                <a:gd name="T36" fmla="*/ 2147483647 w 4768"/>
                <a:gd name="T37" fmla="*/ 2147483647 h 855"/>
                <a:gd name="T38" fmla="*/ 2147483647 w 4768"/>
                <a:gd name="T39" fmla="*/ 2147483647 h 855"/>
                <a:gd name="T40" fmla="*/ 2147483647 w 4768"/>
                <a:gd name="T41" fmla="*/ 2147483647 h 855"/>
                <a:gd name="T42" fmla="*/ 2147483647 w 4768"/>
                <a:gd name="T43" fmla="*/ 2147483647 h 855"/>
                <a:gd name="T44" fmla="*/ 2147483647 w 4768"/>
                <a:gd name="T45" fmla="*/ 2147483647 h 855"/>
                <a:gd name="T46" fmla="*/ 2147483647 w 4768"/>
                <a:gd name="T47" fmla="*/ 2147483647 h 855"/>
                <a:gd name="T48" fmla="*/ 2147483647 w 4768"/>
                <a:gd name="T49" fmla="*/ 2147483647 h 855"/>
                <a:gd name="T50" fmla="*/ 2147483647 w 4768"/>
                <a:gd name="T51" fmla="*/ 2147483647 h 855"/>
                <a:gd name="T52" fmla="*/ 2147483647 w 4768"/>
                <a:gd name="T53" fmla="*/ 2147483647 h 855"/>
                <a:gd name="T54" fmla="*/ 2147483647 w 4768"/>
                <a:gd name="T55" fmla="*/ 2147483647 h 855"/>
                <a:gd name="T56" fmla="*/ 2147483647 w 4768"/>
                <a:gd name="T57" fmla="*/ 2147483647 h 855"/>
                <a:gd name="T58" fmla="*/ 2147483647 w 4768"/>
                <a:gd name="T59" fmla="*/ 2147483647 h 855"/>
                <a:gd name="T60" fmla="*/ 2147483647 w 4768"/>
                <a:gd name="T61" fmla="*/ 2147483647 h 855"/>
                <a:gd name="T62" fmla="*/ 2147483647 w 4768"/>
                <a:gd name="T63" fmla="*/ 2147483647 h 855"/>
                <a:gd name="T64" fmla="*/ 2147483647 w 4768"/>
                <a:gd name="T65" fmla="*/ 2147483647 h 855"/>
                <a:gd name="T66" fmla="*/ 2147483647 w 4768"/>
                <a:gd name="T67" fmla="*/ 2147483647 h 855"/>
                <a:gd name="T68" fmla="*/ 2147483647 w 4768"/>
                <a:gd name="T69" fmla="*/ 2147483647 h 855"/>
                <a:gd name="T70" fmla="*/ 2147483647 w 4768"/>
                <a:gd name="T71" fmla="*/ 2147483647 h 855"/>
                <a:gd name="T72" fmla="*/ 2147483647 w 4768"/>
                <a:gd name="T73" fmla="*/ 2147483647 h 855"/>
                <a:gd name="T74" fmla="*/ 2147483647 w 4768"/>
                <a:gd name="T75" fmla="*/ 2147483647 h 855"/>
                <a:gd name="T76" fmla="*/ 2147483647 w 4768"/>
                <a:gd name="T77" fmla="*/ 2147483647 h 855"/>
                <a:gd name="T78" fmla="*/ 2147483647 w 4768"/>
                <a:gd name="T79" fmla="*/ 2147483647 h 855"/>
                <a:gd name="T80" fmla="*/ 2147483647 w 4768"/>
                <a:gd name="T81" fmla="*/ 2147483647 h 855"/>
                <a:gd name="T82" fmla="*/ 2147483647 w 4768"/>
                <a:gd name="T83" fmla="*/ 2147483647 h 855"/>
                <a:gd name="T84" fmla="*/ 2147483647 w 4768"/>
                <a:gd name="T85" fmla="*/ 2147483647 h 855"/>
                <a:gd name="T86" fmla="*/ 2147483647 w 4768"/>
                <a:gd name="T87" fmla="*/ 2147483647 h 855"/>
                <a:gd name="T88" fmla="*/ 2147483647 w 4768"/>
                <a:gd name="T89" fmla="*/ 2147483647 h 855"/>
                <a:gd name="T90" fmla="*/ 2147483647 w 4768"/>
                <a:gd name="T91" fmla="*/ 2147483647 h 855"/>
                <a:gd name="T92" fmla="*/ 2147483647 w 4768"/>
                <a:gd name="T93" fmla="*/ 2147483647 h 855"/>
                <a:gd name="T94" fmla="*/ 2147483647 w 4768"/>
                <a:gd name="T95" fmla="*/ 2147483647 h 8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68"/>
                <a:gd name="T145" fmla="*/ 0 h 855"/>
                <a:gd name="T146" fmla="*/ 4768 w 4768"/>
                <a:gd name="T147" fmla="*/ 855 h 8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68" h="855">
                  <a:moveTo>
                    <a:pt x="0" y="698"/>
                  </a:moveTo>
                  <a:cubicBezTo>
                    <a:pt x="160" y="710"/>
                    <a:pt x="321" y="699"/>
                    <a:pt x="480" y="722"/>
                  </a:cubicBezTo>
                  <a:cubicBezTo>
                    <a:pt x="514" y="711"/>
                    <a:pt x="541" y="694"/>
                    <a:pt x="576" y="682"/>
                  </a:cubicBezTo>
                  <a:cubicBezTo>
                    <a:pt x="609" y="671"/>
                    <a:pt x="645" y="677"/>
                    <a:pt x="680" y="674"/>
                  </a:cubicBezTo>
                  <a:cubicBezTo>
                    <a:pt x="683" y="647"/>
                    <a:pt x="680" y="619"/>
                    <a:pt x="688" y="594"/>
                  </a:cubicBezTo>
                  <a:cubicBezTo>
                    <a:pt x="691" y="585"/>
                    <a:pt x="706" y="586"/>
                    <a:pt x="712" y="578"/>
                  </a:cubicBezTo>
                  <a:cubicBezTo>
                    <a:pt x="717" y="571"/>
                    <a:pt x="714" y="560"/>
                    <a:pt x="720" y="554"/>
                  </a:cubicBezTo>
                  <a:cubicBezTo>
                    <a:pt x="734" y="540"/>
                    <a:pt x="768" y="522"/>
                    <a:pt x="768" y="522"/>
                  </a:cubicBezTo>
                  <a:cubicBezTo>
                    <a:pt x="785" y="402"/>
                    <a:pt x="769" y="278"/>
                    <a:pt x="808" y="162"/>
                  </a:cubicBezTo>
                  <a:cubicBezTo>
                    <a:pt x="816" y="167"/>
                    <a:pt x="823" y="174"/>
                    <a:pt x="832" y="178"/>
                  </a:cubicBezTo>
                  <a:cubicBezTo>
                    <a:pt x="840" y="182"/>
                    <a:pt x="850" y="180"/>
                    <a:pt x="856" y="186"/>
                  </a:cubicBezTo>
                  <a:cubicBezTo>
                    <a:pt x="870" y="200"/>
                    <a:pt x="888" y="234"/>
                    <a:pt x="888" y="234"/>
                  </a:cubicBezTo>
                  <a:cubicBezTo>
                    <a:pt x="898" y="331"/>
                    <a:pt x="888" y="289"/>
                    <a:pt x="912" y="362"/>
                  </a:cubicBezTo>
                  <a:cubicBezTo>
                    <a:pt x="917" y="378"/>
                    <a:pt x="928" y="410"/>
                    <a:pt x="928" y="410"/>
                  </a:cubicBezTo>
                  <a:cubicBezTo>
                    <a:pt x="932" y="499"/>
                    <a:pt x="908" y="583"/>
                    <a:pt x="984" y="634"/>
                  </a:cubicBezTo>
                  <a:cubicBezTo>
                    <a:pt x="989" y="650"/>
                    <a:pt x="995" y="666"/>
                    <a:pt x="1000" y="682"/>
                  </a:cubicBezTo>
                  <a:cubicBezTo>
                    <a:pt x="1006" y="700"/>
                    <a:pt x="1000" y="721"/>
                    <a:pt x="1008" y="738"/>
                  </a:cubicBezTo>
                  <a:cubicBezTo>
                    <a:pt x="1012" y="746"/>
                    <a:pt x="1024" y="743"/>
                    <a:pt x="1032" y="746"/>
                  </a:cubicBezTo>
                  <a:cubicBezTo>
                    <a:pt x="1043" y="743"/>
                    <a:pt x="1055" y="745"/>
                    <a:pt x="1064" y="738"/>
                  </a:cubicBezTo>
                  <a:cubicBezTo>
                    <a:pt x="1071" y="733"/>
                    <a:pt x="1071" y="722"/>
                    <a:pt x="1072" y="714"/>
                  </a:cubicBezTo>
                  <a:cubicBezTo>
                    <a:pt x="1074" y="692"/>
                    <a:pt x="1075" y="556"/>
                    <a:pt x="1096" y="514"/>
                  </a:cubicBezTo>
                  <a:cubicBezTo>
                    <a:pt x="1100" y="505"/>
                    <a:pt x="1112" y="503"/>
                    <a:pt x="1120" y="498"/>
                  </a:cubicBezTo>
                  <a:cubicBezTo>
                    <a:pt x="1141" y="434"/>
                    <a:pt x="1123" y="361"/>
                    <a:pt x="1160" y="306"/>
                  </a:cubicBezTo>
                  <a:cubicBezTo>
                    <a:pt x="1195" y="318"/>
                    <a:pt x="1187" y="338"/>
                    <a:pt x="1216" y="362"/>
                  </a:cubicBezTo>
                  <a:cubicBezTo>
                    <a:pt x="1275" y="411"/>
                    <a:pt x="1283" y="420"/>
                    <a:pt x="1296" y="498"/>
                  </a:cubicBezTo>
                  <a:cubicBezTo>
                    <a:pt x="1312" y="855"/>
                    <a:pt x="1324" y="690"/>
                    <a:pt x="1856" y="682"/>
                  </a:cubicBezTo>
                  <a:cubicBezTo>
                    <a:pt x="1961" y="647"/>
                    <a:pt x="1804" y="690"/>
                    <a:pt x="1888" y="698"/>
                  </a:cubicBezTo>
                  <a:cubicBezTo>
                    <a:pt x="1944" y="703"/>
                    <a:pt x="2000" y="693"/>
                    <a:pt x="2056" y="690"/>
                  </a:cubicBezTo>
                  <a:cubicBezTo>
                    <a:pt x="2074" y="637"/>
                    <a:pt x="2098" y="673"/>
                    <a:pt x="2144" y="642"/>
                  </a:cubicBezTo>
                  <a:cubicBezTo>
                    <a:pt x="2167" y="607"/>
                    <a:pt x="2170" y="576"/>
                    <a:pt x="2200" y="546"/>
                  </a:cubicBezTo>
                  <a:cubicBezTo>
                    <a:pt x="2211" y="514"/>
                    <a:pt x="2221" y="482"/>
                    <a:pt x="2232" y="450"/>
                  </a:cubicBezTo>
                  <a:cubicBezTo>
                    <a:pt x="2241" y="423"/>
                    <a:pt x="2272" y="402"/>
                    <a:pt x="2288" y="378"/>
                  </a:cubicBezTo>
                  <a:cubicBezTo>
                    <a:pt x="2291" y="362"/>
                    <a:pt x="2290" y="345"/>
                    <a:pt x="2296" y="330"/>
                  </a:cubicBezTo>
                  <a:cubicBezTo>
                    <a:pt x="2303" y="312"/>
                    <a:pt x="2328" y="282"/>
                    <a:pt x="2328" y="282"/>
                  </a:cubicBezTo>
                  <a:cubicBezTo>
                    <a:pt x="2340" y="221"/>
                    <a:pt x="2374" y="174"/>
                    <a:pt x="2408" y="122"/>
                  </a:cubicBezTo>
                  <a:cubicBezTo>
                    <a:pt x="2415" y="111"/>
                    <a:pt x="2519" y="56"/>
                    <a:pt x="2528" y="50"/>
                  </a:cubicBezTo>
                  <a:cubicBezTo>
                    <a:pt x="2550" y="35"/>
                    <a:pt x="2581" y="45"/>
                    <a:pt x="2608" y="42"/>
                  </a:cubicBezTo>
                  <a:cubicBezTo>
                    <a:pt x="2711" y="8"/>
                    <a:pt x="2829" y="23"/>
                    <a:pt x="2936" y="2"/>
                  </a:cubicBezTo>
                  <a:cubicBezTo>
                    <a:pt x="3203" y="5"/>
                    <a:pt x="3470" y="0"/>
                    <a:pt x="3736" y="10"/>
                  </a:cubicBezTo>
                  <a:cubicBezTo>
                    <a:pt x="3746" y="10"/>
                    <a:pt x="3742" y="33"/>
                    <a:pt x="3752" y="34"/>
                  </a:cubicBezTo>
                  <a:cubicBezTo>
                    <a:pt x="3842" y="44"/>
                    <a:pt x="3933" y="39"/>
                    <a:pt x="4024" y="42"/>
                  </a:cubicBezTo>
                  <a:cubicBezTo>
                    <a:pt x="4042" y="48"/>
                    <a:pt x="4065" y="46"/>
                    <a:pt x="4080" y="58"/>
                  </a:cubicBezTo>
                  <a:cubicBezTo>
                    <a:pt x="4087" y="63"/>
                    <a:pt x="4081" y="77"/>
                    <a:pt x="4088" y="82"/>
                  </a:cubicBezTo>
                  <a:cubicBezTo>
                    <a:pt x="4088" y="82"/>
                    <a:pt x="4148" y="102"/>
                    <a:pt x="4160" y="106"/>
                  </a:cubicBezTo>
                  <a:cubicBezTo>
                    <a:pt x="4169" y="109"/>
                    <a:pt x="4174" y="121"/>
                    <a:pt x="4184" y="122"/>
                  </a:cubicBezTo>
                  <a:cubicBezTo>
                    <a:pt x="4258" y="129"/>
                    <a:pt x="4333" y="127"/>
                    <a:pt x="4408" y="130"/>
                  </a:cubicBezTo>
                  <a:cubicBezTo>
                    <a:pt x="4493" y="144"/>
                    <a:pt x="4569" y="156"/>
                    <a:pt x="4656" y="162"/>
                  </a:cubicBezTo>
                  <a:cubicBezTo>
                    <a:pt x="4699" y="173"/>
                    <a:pt x="4723" y="194"/>
                    <a:pt x="4768" y="194"/>
                  </a:cubicBezTo>
                </a:path>
              </a:pathLst>
            </a:custGeom>
            <a:noFill/>
            <a:ln w="28575">
              <a:solidFill>
                <a:srgbClr val="2416DC"/>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46091" name="Text Box 93"/>
            <p:cNvSpPr txBox="1">
              <a:spLocks noChangeArrowheads="1"/>
            </p:cNvSpPr>
            <p:nvPr/>
          </p:nvSpPr>
          <p:spPr bwMode="auto">
            <a:xfrm>
              <a:off x="2118876" y="2714620"/>
              <a:ext cx="2310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416DC"/>
                  </a:solidFill>
                  <a:latin typeface="Comic Sans MS" pitchFamily="66" charset="0"/>
                </a:rPr>
                <a:t>T exposure in males</a:t>
              </a:r>
            </a:p>
          </p:txBody>
        </p:sp>
        <p:grpSp>
          <p:nvGrpSpPr>
            <p:cNvPr id="46092" name="Group 62"/>
            <p:cNvGrpSpPr>
              <a:grpSpLocks/>
            </p:cNvGrpSpPr>
            <p:nvPr/>
          </p:nvGrpSpPr>
          <p:grpSpPr bwMode="auto">
            <a:xfrm>
              <a:off x="179388" y="2928934"/>
              <a:ext cx="8415338" cy="2581299"/>
              <a:chOff x="179388" y="2455841"/>
              <a:chExt cx="8415338" cy="2581299"/>
            </a:xfrm>
          </p:grpSpPr>
          <p:sp>
            <p:nvSpPr>
              <p:cNvPr id="46094" name="Line 121"/>
              <p:cNvSpPr>
                <a:spLocks noChangeShapeType="1"/>
              </p:cNvSpPr>
              <p:nvPr/>
            </p:nvSpPr>
            <p:spPr bwMode="auto">
              <a:xfrm flipV="1">
                <a:off x="5665796" y="3098783"/>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095" name="Freeform 129"/>
              <p:cNvSpPr>
                <a:spLocks/>
              </p:cNvSpPr>
              <p:nvPr/>
            </p:nvSpPr>
            <p:spPr bwMode="auto">
              <a:xfrm>
                <a:off x="4932363" y="3170221"/>
                <a:ext cx="274637" cy="30162"/>
              </a:xfrm>
              <a:custGeom>
                <a:avLst/>
                <a:gdLst>
                  <a:gd name="T0" fmla="*/ 0 w 173"/>
                  <a:gd name="T1" fmla="*/ 2147483647 h 19"/>
                  <a:gd name="T2" fmla="*/ 2147483647 w 173"/>
                  <a:gd name="T3" fmla="*/ 2147483647 h 19"/>
                  <a:gd name="T4" fmla="*/ 0 60000 65536"/>
                  <a:gd name="T5" fmla="*/ 0 60000 65536"/>
                  <a:gd name="T6" fmla="*/ 0 w 173"/>
                  <a:gd name="T7" fmla="*/ 0 h 19"/>
                  <a:gd name="T8" fmla="*/ 173 w 173"/>
                  <a:gd name="T9" fmla="*/ 19 h 19"/>
                </a:gdLst>
                <a:ahLst/>
                <a:cxnLst>
                  <a:cxn ang="T4">
                    <a:pos x="T0" y="T1"/>
                  </a:cxn>
                  <a:cxn ang="T5">
                    <a:pos x="T2" y="T3"/>
                  </a:cxn>
                </a:cxnLst>
                <a:rect l="T6" t="T7" r="T8" b="T9"/>
                <a:pathLst>
                  <a:path w="173" h="19">
                    <a:moveTo>
                      <a:pt x="0" y="19"/>
                    </a:moveTo>
                    <a:cubicBezTo>
                      <a:pt x="70" y="0"/>
                      <a:pt x="76" y="3"/>
                      <a:pt x="173" y="3"/>
                    </a:cubicBezTo>
                  </a:path>
                </a:pathLst>
              </a:custGeom>
              <a:noFill/>
              <a:ln w="28575">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nvGrpSpPr>
              <p:cNvPr id="46096" name="Group 60"/>
              <p:cNvGrpSpPr>
                <a:grpSpLocks/>
              </p:cNvGrpSpPr>
              <p:nvPr/>
            </p:nvGrpSpPr>
            <p:grpSpPr bwMode="auto">
              <a:xfrm>
                <a:off x="179388" y="2455841"/>
                <a:ext cx="8415338" cy="2581299"/>
                <a:chOff x="179388" y="2455841"/>
                <a:chExt cx="8415338" cy="2581299"/>
              </a:xfrm>
            </p:grpSpPr>
            <p:grpSp>
              <p:nvGrpSpPr>
                <p:cNvPr id="46097" name="Group 59"/>
                <p:cNvGrpSpPr>
                  <a:grpSpLocks/>
                </p:cNvGrpSpPr>
                <p:nvPr/>
              </p:nvGrpSpPr>
              <p:grpSpPr bwMode="auto">
                <a:xfrm>
                  <a:off x="179388" y="2455841"/>
                  <a:ext cx="8415338" cy="2581299"/>
                  <a:chOff x="179388" y="2481244"/>
                  <a:chExt cx="8415338" cy="2581299"/>
                </a:xfrm>
              </p:grpSpPr>
              <p:grpSp>
                <p:nvGrpSpPr>
                  <p:cNvPr id="46099" name="Group 96"/>
                  <p:cNvGrpSpPr>
                    <a:grpSpLocks/>
                  </p:cNvGrpSpPr>
                  <p:nvPr/>
                </p:nvGrpSpPr>
                <p:grpSpPr bwMode="auto">
                  <a:xfrm>
                    <a:off x="179388" y="4552953"/>
                    <a:ext cx="8415338" cy="509590"/>
                    <a:chOff x="158" y="917"/>
                    <a:chExt cx="5301" cy="321"/>
                  </a:xfrm>
                </p:grpSpPr>
                <p:sp>
                  <p:nvSpPr>
                    <p:cNvPr id="46108" name="Text Box 97"/>
                    <p:cNvSpPr txBox="1">
                      <a:spLocks noChangeArrowheads="1"/>
                    </p:cNvSpPr>
                    <p:nvPr/>
                  </p:nvSpPr>
                  <p:spPr bwMode="auto">
                    <a:xfrm>
                      <a:off x="158" y="1007"/>
                      <a:ext cx="7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conception</a:t>
                      </a:r>
                    </a:p>
                  </p:txBody>
                </p:sp>
                <p:sp>
                  <p:nvSpPr>
                    <p:cNvPr id="46109" name="Text Box 98"/>
                    <p:cNvSpPr txBox="1">
                      <a:spLocks noChangeArrowheads="1"/>
                    </p:cNvSpPr>
                    <p:nvPr/>
                  </p:nvSpPr>
                  <p:spPr bwMode="auto">
                    <a:xfrm>
                      <a:off x="1336" y="1026"/>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birth</a:t>
                      </a:r>
                    </a:p>
                  </p:txBody>
                </p:sp>
                <p:sp>
                  <p:nvSpPr>
                    <p:cNvPr id="46110" name="Text Box 99"/>
                    <p:cNvSpPr txBox="1">
                      <a:spLocks noChangeArrowheads="1"/>
                    </p:cNvSpPr>
                    <p:nvPr/>
                  </p:nvSpPr>
                  <p:spPr bwMode="auto">
                    <a:xfrm>
                      <a:off x="2336" y="1011"/>
                      <a:ext cx="5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puberty</a:t>
                      </a:r>
                    </a:p>
                  </p:txBody>
                </p:sp>
                <p:sp>
                  <p:nvSpPr>
                    <p:cNvPr id="46111" name="Text Box 100"/>
                    <p:cNvSpPr txBox="1">
                      <a:spLocks noChangeArrowheads="1"/>
                    </p:cNvSpPr>
                    <p:nvPr/>
                  </p:nvSpPr>
                  <p:spPr bwMode="auto">
                    <a:xfrm>
                      <a:off x="4998" y="966"/>
                      <a:ext cx="4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solidFill>
                            <a:srgbClr val="000000"/>
                          </a:solidFill>
                          <a:latin typeface="Comic Sans MS" pitchFamily="66" charset="0"/>
                        </a:rPr>
                        <a:t>death</a:t>
                      </a:r>
                    </a:p>
                  </p:txBody>
                </p:sp>
                <p:sp>
                  <p:nvSpPr>
                    <p:cNvPr id="46112" name="Line 101"/>
                    <p:cNvSpPr>
                      <a:spLocks noChangeShapeType="1"/>
                    </p:cNvSpPr>
                    <p:nvPr/>
                  </p:nvSpPr>
                  <p:spPr bwMode="auto">
                    <a:xfrm flipV="1">
                      <a:off x="1474"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3" name="Line 102"/>
                    <p:cNvSpPr>
                      <a:spLocks noChangeShapeType="1"/>
                    </p:cNvSpPr>
                    <p:nvPr/>
                  </p:nvSpPr>
                  <p:spPr bwMode="auto">
                    <a:xfrm flipV="1">
                      <a:off x="2562"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4" name="Line 103"/>
                    <p:cNvSpPr>
                      <a:spLocks noChangeShapeType="1"/>
                    </p:cNvSpPr>
                    <p:nvPr/>
                  </p:nvSpPr>
                  <p:spPr bwMode="auto">
                    <a:xfrm>
                      <a:off x="2608" y="917"/>
                      <a:ext cx="952"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5" name="Line 104"/>
                    <p:cNvSpPr>
                      <a:spLocks noChangeShapeType="1"/>
                    </p:cNvSpPr>
                    <p:nvPr/>
                  </p:nvSpPr>
                  <p:spPr bwMode="auto">
                    <a:xfrm>
                      <a:off x="3560"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46116" name="Line 105"/>
                    <p:cNvSpPr>
                      <a:spLocks noChangeShapeType="1"/>
                    </p:cNvSpPr>
                    <p:nvPr/>
                  </p:nvSpPr>
                  <p:spPr bwMode="auto">
                    <a:xfrm>
                      <a:off x="3923" y="917"/>
                      <a:ext cx="1270"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7" name="Line 106"/>
                    <p:cNvSpPr>
                      <a:spLocks noChangeShapeType="1"/>
                    </p:cNvSpPr>
                    <p:nvPr/>
                  </p:nvSpPr>
                  <p:spPr bwMode="auto">
                    <a:xfrm>
                      <a:off x="431" y="917"/>
                      <a:ext cx="1496"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8" name="Line 107"/>
                    <p:cNvSpPr>
                      <a:spLocks noChangeShapeType="1"/>
                    </p:cNvSpPr>
                    <p:nvPr/>
                  </p:nvSpPr>
                  <p:spPr bwMode="auto">
                    <a:xfrm>
                      <a:off x="1927" y="917"/>
                      <a:ext cx="318" cy="1"/>
                    </a:xfrm>
                    <a:prstGeom prst="line">
                      <a:avLst/>
                    </a:prstGeom>
                    <a:noFill/>
                    <a:ln w="38100" cmpd="tri">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46119" name="Line 108"/>
                    <p:cNvSpPr>
                      <a:spLocks noChangeShapeType="1"/>
                    </p:cNvSpPr>
                    <p:nvPr/>
                  </p:nvSpPr>
                  <p:spPr bwMode="auto">
                    <a:xfrm>
                      <a:off x="2245" y="917"/>
                      <a:ext cx="409" cy="0"/>
                    </a:xfrm>
                    <a:prstGeom prst="line">
                      <a:avLst/>
                    </a:prstGeom>
                    <a:noFill/>
                    <a:ln w="381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20" name="Line 109"/>
                    <p:cNvSpPr>
                      <a:spLocks noChangeShapeType="1"/>
                    </p:cNvSpPr>
                    <p:nvPr/>
                  </p:nvSpPr>
                  <p:spPr bwMode="auto">
                    <a:xfrm>
                      <a:off x="431"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21" name="Line 110"/>
                    <p:cNvSpPr>
                      <a:spLocks noChangeShapeType="1"/>
                    </p:cNvSpPr>
                    <p:nvPr/>
                  </p:nvSpPr>
                  <p:spPr bwMode="auto">
                    <a:xfrm>
                      <a:off x="5193" y="91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6100" name="Text Box 113"/>
                  <p:cNvSpPr txBox="1">
                    <a:spLocks noChangeArrowheads="1"/>
                  </p:cNvSpPr>
                  <p:nvPr/>
                </p:nvSpPr>
                <p:spPr bwMode="auto">
                  <a:xfrm>
                    <a:off x="1593830" y="3338435"/>
                    <a:ext cx="2666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FF00FF"/>
                        </a:solidFill>
                        <a:latin typeface="Comic Sans MS" pitchFamily="66" charset="0"/>
                      </a:rPr>
                      <a:t>E2 exposure in females</a:t>
                    </a:r>
                  </a:p>
                </p:txBody>
              </p:sp>
              <p:sp>
                <p:nvSpPr>
                  <p:cNvPr id="46101" name="Freeform 115"/>
                  <p:cNvSpPr>
                    <a:spLocks/>
                  </p:cNvSpPr>
                  <p:nvPr/>
                </p:nvSpPr>
                <p:spPr bwMode="auto">
                  <a:xfrm>
                    <a:off x="660400" y="3195624"/>
                    <a:ext cx="4343400" cy="1106488"/>
                  </a:xfrm>
                  <a:custGeom>
                    <a:avLst/>
                    <a:gdLst>
                      <a:gd name="T0" fmla="*/ 0 w 2736"/>
                      <a:gd name="T1" fmla="*/ 2147483647 h 697"/>
                      <a:gd name="T2" fmla="*/ 2147483647 w 2736"/>
                      <a:gd name="T3" fmla="*/ 2147483647 h 697"/>
                      <a:gd name="T4" fmla="*/ 2147483647 w 2736"/>
                      <a:gd name="T5" fmla="*/ 2147483647 h 697"/>
                      <a:gd name="T6" fmla="*/ 2147483647 w 2736"/>
                      <a:gd name="T7" fmla="*/ 2147483647 h 697"/>
                      <a:gd name="T8" fmla="*/ 2147483647 w 2736"/>
                      <a:gd name="T9" fmla="*/ 2147483647 h 697"/>
                      <a:gd name="T10" fmla="*/ 2147483647 w 2736"/>
                      <a:gd name="T11" fmla="*/ 2147483647 h 697"/>
                      <a:gd name="T12" fmla="*/ 2147483647 w 2736"/>
                      <a:gd name="T13" fmla="*/ 2147483647 h 697"/>
                      <a:gd name="T14" fmla="*/ 2147483647 w 2736"/>
                      <a:gd name="T15" fmla="*/ 2147483647 h 697"/>
                      <a:gd name="T16" fmla="*/ 2147483647 w 2736"/>
                      <a:gd name="T17" fmla="*/ 2147483647 h 697"/>
                      <a:gd name="T18" fmla="*/ 2147483647 w 2736"/>
                      <a:gd name="T19" fmla="*/ 2147483647 h 697"/>
                      <a:gd name="T20" fmla="*/ 2147483647 w 2736"/>
                      <a:gd name="T21" fmla="*/ 2147483647 h 697"/>
                      <a:gd name="T22" fmla="*/ 2147483647 w 2736"/>
                      <a:gd name="T23" fmla="*/ 2147483647 h 697"/>
                      <a:gd name="T24" fmla="*/ 2147483647 w 2736"/>
                      <a:gd name="T25" fmla="*/ 2147483647 h 697"/>
                      <a:gd name="T26" fmla="*/ 2147483647 w 2736"/>
                      <a:gd name="T27" fmla="*/ 2147483647 h 697"/>
                      <a:gd name="T28" fmla="*/ 2147483647 w 2736"/>
                      <a:gd name="T29" fmla="*/ 2147483647 h 697"/>
                      <a:gd name="T30" fmla="*/ 2147483647 w 2736"/>
                      <a:gd name="T31" fmla="*/ 2147483647 h 697"/>
                      <a:gd name="T32" fmla="*/ 2147483647 w 2736"/>
                      <a:gd name="T33" fmla="*/ 2147483647 h 697"/>
                      <a:gd name="T34" fmla="*/ 2147483647 w 2736"/>
                      <a:gd name="T35" fmla="*/ 2147483647 h 697"/>
                      <a:gd name="T36" fmla="*/ 2147483647 w 2736"/>
                      <a:gd name="T37" fmla="*/ 2147483647 h 697"/>
                      <a:gd name="T38" fmla="*/ 2147483647 w 2736"/>
                      <a:gd name="T39" fmla="*/ 2147483647 h 697"/>
                      <a:gd name="T40" fmla="*/ 2147483647 w 2736"/>
                      <a:gd name="T41" fmla="*/ 2147483647 h 697"/>
                      <a:gd name="T42" fmla="*/ 2147483647 w 2736"/>
                      <a:gd name="T43" fmla="*/ 2147483647 h 697"/>
                      <a:gd name="T44" fmla="*/ 2147483647 w 2736"/>
                      <a:gd name="T45" fmla="*/ 2147483647 h 697"/>
                      <a:gd name="T46" fmla="*/ 2147483647 w 2736"/>
                      <a:gd name="T47" fmla="*/ 2147483647 h 697"/>
                      <a:gd name="T48" fmla="*/ 2147483647 w 2736"/>
                      <a:gd name="T49" fmla="*/ 0 h 6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6"/>
                      <a:gd name="T76" fmla="*/ 0 h 697"/>
                      <a:gd name="T77" fmla="*/ 2736 w 2736"/>
                      <a:gd name="T78" fmla="*/ 697 h 6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6" h="697">
                        <a:moveTo>
                          <a:pt x="0" y="632"/>
                        </a:moveTo>
                        <a:cubicBezTo>
                          <a:pt x="306" y="646"/>
                          <a:pt x="613" y="633"/>
                          <a:pt x="920" y="640"/>
                        </a:cubicBezTo>
                        <a:cubicBezTo>
                          <a:pt x="939" y="697"/>
                          <a:pt x="1002" y="663"/>
                          <a:pt x="1048" y="648"/>
                        </a:cubicBezTo>
                        <a:cubicBezTo>
                          <a:pt x="1103" y="666"/>
                          <a:pt x="1155" y="645"/>
                          <a:pt x="1208" y="632"/>
                        </a:cubicBezTo>
                        <a:cubicBezTo>
                          <a:pt x="1222" y="576"/>
                          <a:pt x="1233" y="591"/>
                          <a:pt x="1288" y="600"/>
                        </a:cubicBezTo>
                        <a:cubicBezTo>
                          <a:pt x="1325" y="597"/>
                          <a:pt x="1363" y="596"/>
                          <a:pt x="1400" y="592"/>
                        </a:cubicBezTo>
                        <a:cubicBezTo>
                          <a:pt x="1408" y="591"/>
                          <a:pt x="1418" y="578"/>
                          <a:pt x="1424" y="584"/>
                        </a:cubicBezTo>
                        <a:cubicBezTo>
                          <a:pt x="1436" y="596"/>
                          <a:pt x="1426" y="623"/>
                          <a:pt x="1440" y="632"/>
                        </a:cubicBezTo>
                        <a:cubicBezTo>
                          <a:pt x="1456" y="643"/>
                          <a:pt x="1488" y="664"/>
                          <a:pt x="1488" y="664"/>
                        </a:cubicBezTo>
                        <a:cubicBezTo>
                          <a:pt x="1533" y="661"/>
                          <a:pt x="1579" y="660"/>
                          <a:pt x="1624" y="656"/>
                        </a:cubicBezTo>
                        <a:cubicBezTo>
                          <a:pt x="1652" y="653"/>
                          <a:pt x="1704" y="632"/>
                          <a:pt x="1704" y="632"/>
                        </a:cubicBezTo>
                        <a:cubicBezTo>
                          <a:pt x="1822" y="656"/>
                          <a:pt x="1961" y="626"/>
                          <a:pt x="2080" y="616"/>
                        </a:cubicBezTo>
                        <a:cubicBezTo>
                          <a:pt x="2096" y="605"/>
                          <a:pt x="2112" y="595"/>
                          <a:pt x="2128" y="584"/>
                        </a:cubicBezTo>
                        <a:cubicBezTo>
                          <a:pt x="2136" y="579"/>
                          <a:pt x="2152" y="568"/>
                          <a:pt x="2152" y="568"/>
                        </a:cubicBezTo>
                        <a:cubicBezTo>
                          <a:pt x="2170" y="540"/>
                          <a:pt x="2188" y="522"/>
                          <a:pt x="2216" y="504"/>
                        </a:cubicBezTo>
                        <a:cubicBezTo>
                          <a:pt x="2245" y="460"/>
                          <a:pt x="2243" y="422"/>
                          <a:pt x="2288" y="392"/>
                        </a:cubicBezTo>
                        <a:cubicBezTo>
                          <a:pt x="2305" y="342"/>
                          <a:pt x="2321" y="295"/>
                          <a:pt x="2344" y="248"/>
                        </a:cubicBezTo>
                        <a:cubicBezTo>
                          <a:pt x="2357" y="223"/>
                          <a:pt x="2408" y="192"/>
                          <a:pt x="2408" y="192"/>
                        </a:cubicBezTo>
                        <a:cubicBezTo>
                          <a:pt x="2417" y="164"/>
                          <a:pt x="2413" y="165"/>
                          <a:pt x="2440" y="144"/>
                        </a:cubicBezTo>
                        <a:cubicBezTo>
                          <a:pt x="2455" y="132"/>
                          <a:pt x="2488" y="112"/>
                          <a:pt x="2488" y="112"/>
                        </a:cubicBezTo>
                        <a:cubicBezTo>
                          <a:pt x="2491" y="104"/>
                          <a:pt x="2490" y="94"/>
                          <a:pt x="2496" y="88"/>
                        </a:cubicBezTo>
                        <a:cubicBezTo>
                          <a:pt x="2502" y="82"/>
                          <a:pt x="2512" y="84"/>
                          <a:pt x="2520" y="80"/>
                        </a:cubicBezTo>
                        <a:cubicBezTo>
                          <a:pt x="2554" y="63"/>
                          <a:pt x="2569" y="56"/>
                          <a:pt x="2608" y="48"/>
                        </a:cubicBezTo>
                        <a:cubicBezTo>
                          <a:pt x="2638" y="28"/>
                          <a:pt x="2652" y="24"/>
                          <a:pt x="2688" y="24"/>
                        </a:cubicBezTo>
                        <a:lnTo>
                          <a:pt x="2736" y="0"/>
                        </a:ln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46102" name="Freeform 117"/>
                  <p:cNvSpPr>
                    <a:spLocks/>
                  </p:cNvSpPr>
                  <p:nvPr/>
                </p:nvSpPr>
                <p:spPr bwMode="auto">
                  <a:xfrm>
                    <a:off x="5070457" y="2595555"/>
                    <a:ext cx="952500" cy="636587"/>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46103" name="Freeform 118"/>
                  <p:cNvSpPr>
                    <a:spLocks/>
                  </p:cNvSpPr>
                  <p:nvPr/>
                </p:nvSpPr>
                <p:spPr bwMode="auto">
                  <a:xfrm>
                    <a:off x="5940425" y="2590792"/>
                    <a:ext cx="952500" cy="636588"/>
                  </a:xfrm>
                  <a:custGeom>
                    <a:avLst/>
                    <a:gdLst>
                      <a:gd name="T0" fmla="*/ 0 w 600"/>
                      <a:gd name="T1" fmla="*/ 2147483647 h 401"/>
                      <a:gd name="T2" fmla="*/ 2147483647 w 600"/>
                      <a:gd name="T3" fmla="*/ 2147483647 h 401"/>
                      <a:gd name="T4" fmla="*/ 2147483647 w 600"/>
                      <a:gd name="T5" fmla="*/ 2147483647 h 401"/>
                      <a:gd name="T6" fmla="*/ 2147483647 w 600"/>
                      <a:gd name="T7" fmla="*/ 2147483647 h 401"/>
                      <a:gd name="T8" fmla="*/ 2147483647 w 600"/>
                      <a:gd name="T9" fmla="*/ 2147483647 h 401"/>
                      <a:gd name="T10" fmla="*/ 2147483647 w 600"/>
                      <a:gd name="T11" fmla="*/ 2147483647 h 401"/>
                      <a:gd name="T12" fmla="*/ 2147483647 w 600"/>
                      <a:gd name="T13" fmla="*/ 2147483647 h 401"/>
                      <a:gd name="T14" fmla="*/ 2147483647 w 600"/>
                      <a:gd name="T15" fmla="*/ 2147483647 h 401"/>
                      <a:gd name="T16" fmla="*/ 2147483647 w 600"/>
                      <a:gd name="T17" fmla="*/ 2147483647 h 401"/>
                      <a:gd name="T18" fmla="*/ 2147483647 w 600"/>
                      <a:gd name="T19" fmla="*/ 2147483647 h 401"/>
                      <a:gd name="T20" fmla="*/ 2147483647 w 600"/>
                      <a:gd name="T21" fmla="*/ 2147483647 h 401"/>
                      <a:gd name="T22" fmla="*/ 2147483647 w 600"/>
                      <a:gd name="T23" fmla="*/ 2147483647 h 401"/>
                      <a:gd name="T24" fmla="*/ 2147483647 w 600"/>
                      <a:gd name="T25" fmla="*/ 214748364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401"/>
                      <a:gd name="T41" fmla="*/ 600 w 600"/>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401">
                        <a:moveTo>
                          <a:pt x="0" y="373"/>
                        </a:moveTo>
                        <a:cubicBezTo>
                          <a:pt x="3" y="381"/>
                          <a:pt x="0" y="394"/>
                          <a:pt x="8" y="397"/>
                        </a:cubicBezTo>
                        <a:cubicBezTo>
                          <a:pt x="18" y="401"/>
                          <a:pt x="29" y="390"/>
                          <a:pt x="40" y="389"/>
                        </a:cubicBezTo>
                        <a:cubicBezTo>
                          <a:pt x="91" y="385"/>
                          <a:pt x="141" y="384"/>
                          <a:pt x="192" y="381"/>
                        </a:cubicBezTo>
                        <a:cubicBezTo>
                          <a:pt x="232" y="371"/>
                          <a:pt x="264" y="351"/>
                          <a:pt x="304" y="341"/>
                        </a:cubicBezTo>
                        <a:cubicBezTo>
                          <a:pt x="325" y="310"/>
                          <a:pt x="331" y="276"/>
                          <a:pt x="352" y="245"/>
                        </a:cubicBezTo>
                        <a:cubicBezTo>
                          <a:pt x="355" y="173"/>
                          <a:pt x="355" y="101"/>
                          <a:pt x="360" y="29"/>
                        </a:cubicBezTo>
                        <a:cubicBezTo>
                          <a:pt x="361" y="21"/>
                          <a:pt x="360" y="7"/>
                          <a:pt x="368" y="5"/>
                        </a:cubicBezTo>
                        <a:cubicBezTo>
                          <a:pt x="389" y="0"/>
                          <a:pt x="411" y="10"/>
                          <a:pt x="432" y="13"/>
                        </a:cubicBezTo>
                        <a:cubicBezTo>
                          <a:pt x="452" y="92"/>
                          <a:pt x="446" y="176"/>
                          <a:pt x="472" y="253"/>
                        </a:cubicBezTo>
                        <a:cubicBezTo>
                          <a:pt x="486" y="349"/>
                          <a:pt x="462" y="283"/>
                          <a:pt x="504" y="325"/>
                        </a:cubicBezTo>
                        <a:cubicBezTo>
                          <a:pt x="511" y="332"/>
                          <a:pt x="512" y="343"/>
                          <a:pt x="520" y="349"/>
                        </a:cubicBezTo>
                        <a:cubicBezTo>
                          <a:pt x="541" y="366"/>
                          <a:pt x="600" y="365"/>
                          <a:pt x="600" y="365"/>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46104" name="Freeform 119"/>
                  <p:cNvSpPr>
                    <a:spLocks/>
                  </p:cNvSpPr>
                  <p:nvPr/>
                </p:nvSpPr>
                <p:spPr bwMode="auto">
                  <a:xfrm>
                    <a:off x="7007223" y="3165469"/>
                    <a:ext cx="1230312" cy="1101725"/>
                  </a:xfrm>
                  <a:custGeom>
                    <a:avLst/>
                    <a:gdLst>
                      <a:gd name="T0" fmla="*/ 0 w 712"/>
                      <a:gd name="T1" fmla="*/ 0 h 665"/>
                      <a:gd name="T2" fmla="*/ 2147483647 w 712"/>
                      <a:gd name="T3" fmla="*/ 2147483647 h 665"/>
                      <a:gd name="T4" fmla="*/ 2147483647 w 712"/>
                      <a:gd name="T5" fmla="*/ 2147483647 h 665"/>
                      <a:gd name="T6" fmla="*/ 2147483647 w 712"/>
                      <a:gd name="T7" fmla="*/ 2147483647 h 665"/>
                      <a:gd name="T8" fmla="*/ 2147483647 w 712"/>
                      <a:gd name="T9" fmla="*/ 2147483647 h 665"/>
                      <a:gd name="T10" fmla="*/ 2147483647 w 712"/>
                      <a:gd name="T11" fmla="*/ 2147483647 h 665"/>
                      <a:gd name="T12" fmla="*/ 2147483647 w 712"/>
                      <a:gd name="T13" fmla="*/ 2147483647 h 665"/>
                      <a:gd name="T14" fmla="*/ 2147483647 w 712"/>
                      <a:gd name="T15" fmla="*/ 2147483647 h 665"/>
                      <a:gd name="T16" fmla="*/ 2147483647 w 712"/>
                      <a:gd name="T17" fmla="*/ 2147483647 h 665"/>
                      <a:gd name="T18" fmla="*/ 2147483647 w 712"/>
                      <a:gd name="T19" fmla="*/ 2147483647 h 665"/>
                      <a:gd name="T20" fmla="*/ 2147483647 w 712"/>
                      <a:gd name="T21" fmla="*/ 2147483647 h 665"/>
                      <a:gd name="T22" fmla="*/ 2147483647 w 712"/>
                      <a:gd name="T23" fmla="*/ 2147483647 h 665"/>
                      <a:gd name="T24" fmla="*/ 2147483647 w 712"/>
                      <a:gd name="T25" fmla="*/ 2147483647 h 665"/>
                      <a:gd name="T26" fmla="*/ 2147483647 w 712"/>
                      <a:gd name="T27" fmla="*/ 2147483647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2"/>
                      <a:gd name="T43" fmla="*/ 0 h 665"/>
                      <a:gd name="T44" fmla="*/ 712 w 712"/>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2" h="665">
                        <a:moveTo>
                          <a:pt x="0" y="0"/>
                        </a:moveTo>
                        <a:cubicBezTo>
                          <a:pt x="110" y="12"/>
                          <a:pt x="44" y="3"/>
                          <a:pt x="112" y="48"/>
                        </a:cubicBezTo>
                        <a:cubicBezTo>
                          <a:pt x="128" y="72"/>
                          <a:pt x="144" y="96"/>
                          <a:pt x="160" y="120"/>
                        </a:cubicBezTo>
                        <a:cubicBezTo>
                          <a:pt x="165" y="128"/>
                          <a:pt x="171" y="136"/>
                          <a:pt x="176" y="144"/>
                        </a:cubicBezTo>
                        <a:cubicBezTo>
                          <a:pt x="181" y="152"/>
                          <a:pt x="192" y="168"/>
                          <a:pt x="192" y="168"/>
                        </a:cubicBezTo>
                        <a:cubicBezTo>
                          <a:pt x="200" y="214"/>
                          <a:pt x="200" y="256"/>
                          <a:pt x="248" y="272"/>
                        </a:cubicBezTo>
                        <a:cubicBezTo>
                          <a:pt x="294" y="341"/>
                          <a:pt x="233" y="260"/>
                          <a:pt x="288" y="304"/>
                        </a:cubicBezTo>
                        <a:cubicBezTo>
                          <a:pt x="315" y="326"/>
                          <a:pt x="295" y="327"/>
                          <a:pt x="312" y="352"/>
                        </a:cubicBezTo>
                        <a:cubicBezTo>
                          <a:pt x="318" y="361"/>
                          <a:pt x="328" y="368"/>
                          <a:pt x="336" y="376"/>
                        </a:cubicBezTo>
                        <a:cubicBezTo>
                          <a:pt x="347" y="410"/>
                          <a:pt x="358" y="417"/>
                          <a:pt x="384" y="440"/>
                        </a:cubicBezTo>
                        <a:cubicBezTo>
                          <a:pt x="401" y="455"/>
                          <a:pt x="432" y="488"/>
                          <a:pt x="432" y="488"/>
                        </a:cubicBezTo>
                        <a:cubicBezTo>
                          <a:pt x="443" y="520"/>
                          <a:pt x="452" y="533"/>
                          <a:pt x="480" y="552"/>
                        </a:cubicBezTo>
                        <a:cubicBezTo>
                          <a:pt x="508" y="594"/>
                          <a:pt x="555" y="593"/>
                          <a:pt x="600" y="608"/>
                        </a:cubicBezTo>
                        <a:cubicBezTo>
                          <a:pt x="619" y="665"/>
                          <a:pt x="600" y="632"/>
                          <a:pt x="712" y="632"/>
                        </a:cubicBezTo>
                      </a:path>
                    </a:pathLst>
                  </a:cu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46105" name="Line 123"/>
                  <p:cNvSpPr>
                    <a:spLocks noChangeShapeType="1"/>
                  </p:cNvSpPr>
                  <p:nvPr/>
                </p:nvSpPr>
                <p:spPr bwMode="auto">
                  <a:xfrm flipV="1">
                    <a:off x="6523052" y="3124186"/>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106" name="Text Box 124"/>
                  <p:cNvSpPr txBox="1">
                    <a:spLocks noChangeArrowheads="1"/>
                  </p:cNvSpPr>
                  <p:nvPr/>
                </p:nvSpPr>
                <p:spPr bwMode="auto">
                  <a:xfrm>
                    <a:off x="5630765" y="3309928"/>
                    <a:ext cx="1093569"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LH surge </a:t>
                    </a:r>
                  </a:p>
                  <a:p>
                    <a:pPr algn="ctr"/>
                    <a:r>
                      <a:rPr lang="en-GB" sz="1400">
                        <a:solidFill>
                          <a:srgbClr val="000000"/>
                        </a:solidFill>
                        <a:latin typeface="Comic Sans MS" pitchFamily="66" charset="0"/>
                      </a:rPr>
                      <a:t>&amp; ovulation</a:t>
                    </a:r>
                  </a:p>
                </p:txBody>
              </p:sp>
              <p:sp>
                <p:nvSpPr>
                  <p:cNvPr id="46107" name="Text Box 125"/>
                  <p:cNvSpPr txBox="1">
                    <a:spLocks noChangeArrowheads="1"/>
                  </p:cNvSpPr>
                  <p:nvPr/>
                </p:nvSpPr>
                <p:spPr bwMode="auto">
                  <a:xfrm>
                    <a:off x="4467204" y="2481244"/>
                    <a:ext cx="1297150"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400">
                        <a:solidFill>
                          <a:srgbClr val="000000"/>
                        </a:solidFill>
                        <a:latin typeface="Comic Sans MS" pitchFamily="66" charset="0"/>
                      </a:rPr>
                      <a:t>4 day </a:t>
                    </a:r>
                  </a:p>
                  <a:p>
                    <a:pPr algn="ctr"/>
                    <a:r>
                      <a:rPr lang="en-GB" sz="1400">
                        <a:solidFill>
                          <a:srgbClr val="000000"/>
                        </a:solidFill>
                        <a:latin typeface="Comic Sans MS" pitchFamily="66" charset="0"/>
                      </a:rPr>
                      <a:t>estrous cycle</a:t>
                    </a:r>
                  </a:p>
                </p:txBody>
              </p:sp>
            </p:grpSp>
            <p:sp>
              <p:nvSpPr>
                <p:cNvPr id="46098" name="Freeform 130"/>
                <p:cNvSpPr>
                  <a:spLocks/>
                </p:cNvSpPr>
                <p:nvPr/>
              </p:nvSpPr>
              <p:spPr bwMode="auto">
                <a:xfrm>
                  <a:off x="6781800" y="3098783"/>
                  <a:ext cx="228600" cy="68262"/>
                </a:xfrm>
                <a:custGeom>
                  <a:avLst/>
                  <a:gdLst>
                    <a:gd name="T0" fmla="*/ 2147483647 w 144"/>
                    <a:gd name="T1" fmla="*/ 2147483647 h 43"/>
                    <a:gd name="T2" fmla="*/ 0 w 144"/>
                    <a:gd name="T3" fmla="*/ 2147483647 h 43"/>
                    <a:gd name="T4" fmla="*/ 2147483647 w 144"/>
                    <a:gd name="T5" fmla="*/ 0 h 43"/>
                    <a:gd name="T6" fmla="*/ 0 60000 65536"/>
                    <a:gd name="T7" fmla="*/ 0 60000 65536"/>
                    <a:gd name="T8" fmla="*/ 0 60000 65536"/>
                    <a:gd name="T9" fmla="*/ 0 w 144"/>
                    <a:gd name="T10" fmla="*/ 0 h 43"/>
                    <a:gd name="T11" fmla="*/ 144 w 144"/>
                    <a:gd name="T12" fmla="*/ 43 h 43"/>
                  </a:gdLst>
                  <a:ahLst/>
                  <a:cxnLst>
                    <a:cxn ang="T6">
                      <a:pos x="T0" y="T1"/>
                    </a:cxn>
                    <a:cxn ang="T7">
                      <a:pos x="T2" y="T3"/>
                    </a:cxn>
                    <a:cxn ang="T8">
                      <a:pos x="T4" y="T5"/>
                    </a:cxn>
                  </a:cxnLst>
                  <a:rect l="T9" t="T10" r="T11" b="T12"/>
                  <a:pathLst>
                    <a:path w="144" h="43">
                      <a:moveTo>
                        <a:pt x="144" y="43"/>
                      </a:moveTo>
                      <a:cubicBezTo>
                        <a:pt x="81" y="1"/>
                        <a:pt x="84" y="3"/>
                        <a:pt x="0" y="3"/>
                      </a:cubicBezTo>
                      <a:lnTo>
                        <a:pt x="60" y="0"/>
                      </a:lnTo>
                    </a:path>
                  </a:pathLst>
                </a:custGeom>
                <a:noFill/>
                <a:ln w="28575">
                  <a:solidFill>
                    <a:srgbClr val="FF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grpSp>
        <p:sp>
          <p:nvSpPr>
            <p:cNvPr id="46093" name="Text Box 27"/>
            <p:cNvSpPr txBox="1">
              <a:spLocks noChangeArrowheads="1"/>
            </p:cNvSpPr>
            <p:nvPr/>
          </p:nvSpPr>
          <p:spPr bwMode="auto">
            <a:xfrm>
              <a:off x="714348" y="2571744"/>
              <a:ext cx="66877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000000"/>
                  </a:solidFill>
                  <a:latin typeface="Comic Sans MS" pitchFamily="66" charset="0"/>
                </a:rPr>
                <a:t>Rats</a:t>
              </a:r>
            </a:p>
          </p:txBody>
        </p:sp>
      </p:grpSp>
      <p:sp>
        <p:nvSpPr>
          <p:cNvPr id="86" name="TextBox 85"/>
          <p:cNvSpPr txBox="1"/>
          <p:nvPr/>
        </p:nvSpPr>
        <p:spPr>
          <a:xfrm>
            <a:off x="1857356" y="2733256"/>
            <a:ext cx="990608" cy="33855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solidFill>
              <a:srgbClr val="000000"/>
            </a:solidFill>
          </a:ln>
        </p:spPr>
        <p:txBody>
          <a:bodyPr>
            <a:spAutoFit/>
          </a:bodyPr>
          <a:lstStyle/>
          <a:p>
            <a:pPr>
              <a:defRPr/>
            </a:pPr>
            <a:r>
              <a:rPr lang="en-GB" sz="1600" dirty="0">
                <a:solidFill>
                  <a:srgbClr val="000000"/>
                </a:solidFill>
                <a:latin typeface="Comic Sans MS" pitchFamily="66" charset="0"/>
              </a:rPr>
              <a:t>T or E2</a:t>
            </a:r>
          </a:p>
        </p:txBody>
      </p:sp>
      <p:grpSp>
        <p:nvGrpSpPr>
          <p:cNvPr id="46086" name="Group 88"/>
          <p:cNvGrpSpPr>
            <a:grpSpLocks/>
          </p:cNvGrpSpPr>
          <p:nvPr/>
        </p:nvGrpSpPr>
        <p:grpSpPr bwMode="auto">
          <a:xfrm>
            <a:off x="5500688" y="1266825"/>
            <a:ext cx="1285875" cy="876300"/>
            <a:chOff x="5500694" y="3812449"/>
            <a:chExt cx="1285884" cy="876176"/>
          </a:xfrm>
        </p:grpSpPr>
        <p:sp>
          <p:nvSpPr>
            <p:cNvPr id="46088" name="TextBox 86"/>
            <p:cNvSpPr txBox="1">
              <a:spLocks noChangeArrowheads="1"/>
            </p:cNvSpPr>
            <p:nvPr/>
          </p:nvSpPr>
          <p:spPr bwMode="auto">
            <a:xfrm>
              <a:off x="5500694" y="3857628"/>
              <a:ext cx="500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4800">
                  <a:solidFill>
                    <a:srgbClr val="000000"/>
                  </a:solidFill>
                  <a:latin typeface="Comic Sans MS" pitchFamily="66" charset="0"/>
                </a:rPr>
                <a:t>X</a:t>
              </a:r>
            </a:p>
          </p:txBody>
        </p:sp>
        <p:sp>
          <p:nvSpPr>
            <p:cNvPr id="46089" name="TextBox 87"/>
            <p:cNvSpPr txBox="1">
              <a:spLocks noChangeArrowheads="1"/>
            </p:cNvSpPr>
            <p:nvPr/>
          </p:nvSpPr>
          <p:spPr bwMode="auto">
            <a:xfrm>
              <a:off x="6286512" y="3812449"/>
              <a:ext cx="500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4800">
                  <a:solidFill>
                    <a:srgbClr val="000000"/>
                  </a:solidFill>
                  <a:latin typeface="Comic Sans MS" pitchFamily="66" charset="0"/>
                </a:rPr>
                <a:t>X</a:t>
              </a:r>
            </a:p>
          </p:txBody>
        </p:sp>
      </p:grpSp>
      <p:sp>
        <p:nvSpPr>
          <p:cNvPr id="46087" name="Text Box 1027"/>
          <p:cNvSpPr txBox="1">
            <a:spLocks noChangeArrowheads="1"/>
          </p:cNvSpPr>
          <p:nvPr/>
        </p:nvSpPr>
        <p:spPr bwMode="auto">
          <a:xfrm>
            <a:off x="1214438" y="4429125"/>
            <a:ext cx="6429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1C11AF"/>
                </a:solidFill>
                <a:latin typeface="Arial" charset="0"/>
              </a:rPr>
              <a:t>Defeminization of the brain – </a:t>
            </a:r>
          </a:p>
          <a:p>
            <a:pPr algn="ctr"/>
            <a:r>
              <a:rPr lang="en-GB" sz="2000" b="1">
                <a:solidFill>
                  <a:srgbClr val="1C11AF"/>
                </a:solidFill>
                <a:latin typeface="Arial" charset="0"/>
              </a:rPr>
              <a:t>‘the loss of capacity to respond to E2”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658938" y="3105150"/>
            <a:ext cx="46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latin typeface="Arial Narrow" pitchFamily="34" charset="0"/>
              </a:rPr>
              <a:t>48h</a:t>
            </a:r>
          </a:p>
        </p:txBody>
      </p:sp>
      <p:sp>
        <p:nvSpPr>
          <p:cNvPr id="47107" name="Rectangle 6"/>
          <p:cNvSpPr>
            <a:spLocks noChangeArrowheads="1"/>
          </p:cNvSpPr>
          <p:nvPr/>
        </p:nvSpPr>
        <p:spPr bwMode="auto">
          <a:xfrm>
            <a:off x="228600" y="1300163"/>
            <a:ext cx="10810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a:solidFill>
                  <a:srgbClr val="000000"/>
                </a:solidFill>
                <a:latin typeface="Arial Narrow" pitchFamily="34" charset="0"/>
              </a:rPr>
              <a:t>Circulating </a:t>
            </a:r>
          </a:p>
          <a:p>
            <a:pPr algn="ctr"/>
            <a:r>
              <a:rPr lang="en-US" sz="1800">
                <a:solidFill>
                  <a:srgbClr val="000000"/>
                </a:solidFill>
                <a:latin typeface="Arial Narrow" pitchFamily="34" charset="0"/>
              </a:rPr>
              <a:t>LH</a:t>
            </a:r>
          </a:p>
          <a:p>
            <a:pPr algn="ctr"/>
            <a:r>
              <a:rPr lang="en-US" sz="1800">
                <a:solidFill>
                  <a:srgbClr val="000000"/>
                </a:solidFill>
                <a:latin typeface="Arial Narrow" pitchFamily="34" charset="0"/>
              </a:rPr>
              <a:t>levels</a:t>
            </a:r>
            <a:endParaRPr lang="en-US" sz="1800">
              <a:latin typeface="Arial Narrow" pitchFamily="34" charset="0"/>
            </a:endParaRPr>
          </a:p>
          <a:p>
            <a:pPr algn="ctr"/>
            <a:r>
              <a:rPr lang="en-US" sz="1800" b="1">
                <a:latin typeface="Arial Narrow" pitchFamily="34" charset="0"/>
              </a:rPr>
              <a:t>  </a:t>
            </a:r>
          </a:p>
        </p:txBody>
      </p:sp>
      <p:sp>
        <p:nvSpPr>
          <p:cNvPr id="47108" name="Line 7"/>
          <p:cNvSpPr>
            <a:spLocks noChangeShapeType="1"/>
          </p:cNvSpPr>
          <p:nvPr/>
        </p:nvSpPr>
        <p:spPr bwMode="auto">
          <a:xfrm flipV="1">
            <a:off x="1998663" y="1296988"/>
            <a:ext cx="503237" cy="10699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09" name="Line 8"/>
          <p:cNvSpPr>
            <a:spLocks noChangeShapeType="1"/>
          </p:cNvSpPr>
          <p:nvPr/>
        </p:nvSpPr>
        <p:spPr bwMode="auto">
          <a:xfrm>
            <a:off x="2501900" y="1296988"/>
            <a:ext cx="431800" cy="10795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10" name="Line 9"/>
          <p:cNvSpPr>
            <a:spLocks noChangeShapeType="1"/>
          </p:cNvSpPr>
          <p:nvPr/>
        </p:nvSpPr>
        <p:spPr bwMode="auto">
          <a:xfrm>
            <a:off x="2933700" y="2376488"/>
            <a:ext cx="431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11" name="Rectangle 10"/>
          <p:cNvSpPr>
            <a:spLocks noChangeArrowheads="1"/>
          </p:cNvSpPr>
          <p:nvPr/>
        </p:nvSpPr>
        <p:spPr bwMode="auto">
          <a:xfrm>
            <a:off x="1289050" y="879475"/>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latin typeface="Arial Narrow" pitchFamily="34" charset="0"/>
              </a:rPr>
              <a:t>Female: adult  Gdx</a:t>
            </a:r>
            <a:endParaRPr lang="en-US" sz="1800">
              <a:latin typeface="Arial Narrow" pitchFamily="34" charset="0"/>
            </a:endParaRPr>
          </a:p>
        </p:txBody>
      </p:sp>
      <p:sp>
        <p:nvSpPr>
          <p:cNvPr id="47112" name="Line 11"/>
          <p:cNvSpPr>
            <a:spLocks noChangeShapeType="1"/>
          </p:cNvSpPr>
          <p:nvPr/>
        </p:nvSpPr>
        <p:spPr bwMode="auto">
          <a:xfrm>
            <a:off x="1349375" y="1296988"/>
            <a:ext cx="0" cy="12525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13" name="Line 12"/>
          <p:cNvSpPr>
            <a:spLocks noChangeShapeType="1"/>
          </p:cNvSpPr>
          <p:nvPr/>
        </p:nvSpPr>
        <p:spPr bwMode="auto">
          <a:xfrm>
            <a:off x="1349375" y="2520950"/>
            <a:ext cx="20161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14" name="Line 13"/>
          <p:cNvSpPr>
            <a:spLocks noChangeShapeType="1"/>
          </p:cNvSpPr>
          <p:nvPr/>
        </p:nvSpPr>
        <p:spPr bwMode="auto">
          <a:xfrm>
            <a:off x="1493838" y="2376488"/>
            <a:ext cx="50323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15" name="Line 14"/>
          <p:cNvSpPr>
            <a:spLocks noChangeShapeType="1"/>
          </p:cNvSpPr>
          <p:nvPr/>
        </p:nvSpPr>
        <p:spPr bwMode="auto">
          <a:xfrm flipV="1">
            <a:off x="1636713" y="2592388"/>
            <a:ext cx="0" cy="2174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16" name="Rectangle 15"/>
          <p:cNvSpPr>
            <a:spLocks noChangeArrowheads="1"/>
          </p:cNvSpPr>
          <p:nvPr/>
        </p:nvSpPr>
        <p:spPr bwMode="auto">
          <a:xfrm>
            <a:off x="1420813" y="2881313"/>
            <a:ext cx="3921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47117" name="Rectangle 16"/>
          <p:cNvSpPr>
            <a:spLocks noChangeArrowheads="1"/>
          </p:cNvSpPr>
          <p:nvPr/>
        </p:nvSpPr>
        <p:spPr bwMode="auto">
          <a:xfrm>
            <a:off x="1933575" y="2825750"/>
            <a:ext cx="309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47118" name="Line 17"/>
          <p:cNvSpPr>
            <a:spLocks noChangeShapeType="1"/>
          </p:cNvSpPr>
          <p:nvPr/>
        </p:nvSpPr>
        <p:spPr bwMode="auto">
          <a:xfrm flipV="1">
            <a:off x="2070100" y="2592388"/>
            <a:ext cx="0" cy="2174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19" name="Line 18"/>
          <p:cNvSpPr>
            <a:spLocks noChangeShapeType="1"/>
          </p:cNvSpPr>
          <p:nvPr/>
        </p:nvSpPr>
        <p:spPr bwMode="auto">
          <a:xfrm>
            <a:off x="1997075" y="3298825"/>
            <a:ext cx="1444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20" name="Line 19"/>
          <p:cNvSpPr>
            <a:spLocks noChangeShapeType="1"/>
          </p:cNvSpPr>
          <p:nvPr/>
        </p:nvSpPr>
        <p:spPr bwMode="auto">
          <a:xfrm flipH="1">
            <a:off x="1565275" y="3298825"/>
            <a:ext cx="1428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7121" name="Group 148"/>
          <p:cNvGrpSpPr>
            <a:grpSpLocks/>
          </p:cNvGrpSpPr>
          <p:nvPr/>
        </p:nvGrpSpPr>
        <p:grpSpPr bwMode="auto">
          <a:xfrm>
            <a:off x="3870325" y="863600"/>
            <a:ext cx="1657350" cy="2624138"/>
            <a:chOff x="2438" y="544"/>
            <a:chExt cx="1044" cy="1653"/>
          </a:xfrm>
        </p:grpSpPr>
        <p:sp>
          <p:nvSpPr>
            <p:cNvPr id="47165" name="Rectangle 3"/>
            <p:cNvSpPr>
              <a:spLocks noChangeArrowheads="1"/>
            </p:cNvSpPr>
            <p:nvPr/>
          </p:nvSpPr>
          <p:spPr bwMode="auto">
            <a:xfrm>
              <a:off x="2633" y="1985"/>
              <a:ext cx="2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latin typeface="Arial Narrow" pitchFamily="34" charset="0"/>
                </a:rPr>
                <a:t>48h</a:t>
              </a:r>
            </a:p>
          </p:txBody>
        </p:sp>
        <p:sp>
          <p:nvSpPr>
            <p:cNvPr id="47166" name="Line 20"/>
            <p:cNvSpPr>
              <a:spLocks noChangeShapeType="1"/>
            </p:cNvSpPr>
            <p:nvPr/>
          </p:nvSpPr>
          <p:spPr bwMode="auto">
            <a:xfrm>
              <a:off x="2438" y="817"/>
              <a:ext cx="0" cy="7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67" name="Line 21"/>
            <p:cNvSpPr>
              <a:spLocks noChangeShapeType="1"/>
            </p:cNvSpPr>
            <p:nvPr/>
          </p:nvSpPr>
          <p:spPr bwMode="auto">
            <a:xfrm>
              <a:off x="2438" y="1597"/>
              <a:ext cx="104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68" name="Line 22"/>
            <p:cNvSpPr>
              <a:spLocks noChangeShapeType="1"/>
            </p:cNvSpPr>
            <p:nvPr/>
          </p:nvSpPr>
          <p:spPr bwMode="auto">
            <a:xfrm flipV="1">
              <a:off x="2529" y="1497"/>
              <a:ext cx="907" cy="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69" name="Line 23"/>
            <p:cNvSpPr>
              <a:spLocks noChangeShapeType="1"/>
            </p:cNvSpPr>
            <p:nvPr/>
          </p:nvSpPr>
          <p:spPr bwMode="auto">
            <a:xfrm flipV="1">
              <a:off x="2619" y="1642"/>
              <a:ext cx="0" cy="13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70" name="Rectangle 24"/>
            <p:cNvSpPr>
              <a:spLocks noChangeArrowheads="1"/>
            </p:cNvSpPr>
            <p:nvPr/>
          </p:nvSpPr>
          <p:spPr bwMode="auto">
            <a:xfrm>
              <a:off x="2483" y="1824"/>
              <a:ext cx="24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47171" name="Rectangle 25"/>
            <p:cNvSpPr>
              <a:spLocks noChangeArrowheads="1"/>
            </p:cNvSpPr>
            <p:nvPr/>
          </p:nvSpPr>
          <p:spPr bwMode="auto">
            <a:xfrm>
              <a:off x="2806" y="1789"/>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47172" name="Line 26"/>
            <p:cNvSpPr>
              <a:spLocks noChangeShapeType="1"/>
            </p:cNvSpPr>
            <p:nvPr/>
          </p:nvSpPr>
          <p:spPr bwMode="auto">
            <a:xfrm flipV="1">
              <a:off x="2892" y="1642"/>
              <a:ext cx="0" cy="13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73" name="Line 27"/>
            <p:cNvSpPr>
              <a:spLocks noChangeShapeType="1"/>
            </p:cNvSpPr>
            <p:nvPr/>
          </p:nvSpPr>
          <p:spPr bwMode="auto">
            <a:xfrm>
              <a:off x="2846" y="2087"/>
              <a:ext cx="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74" name="Line 28"/>
            <p:cNvSpPr>
              <a:spLocks noChangeShapeType="1"/>
            </p:cNvSpPr>
            <p:nvPr/>
          </p:nvSpPr>
          <p:spPr bwMode="auto">
            <a:xfrm flipH="1">
              <a:off x="2574" y="2087"/>
              <a:ext cx="9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75" name="Rectangle 38"/>
            <p:cNvSpPr>
              <a:spLocks noChangeArrowheads="1"/>
            </p:cNvSpPr>
            <p:nvPr/>
          </p:nvSpPr>
          <p:spPr bwMode="auto">
            <a:xfrm>
              <a:off x="2537" y="544"/>
              <a:ext cx="9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latin typeface="Arial Narrow" pitchFamily="34" charset="0"/>
                </a:rPr>
                <a:t>Male: adult Gdx</a:t>
              </a:r>
              <a:endParaRPr lang="en-US" sz="1800">
                <a:latin typeface="Arial Narrow" pitchFamily="34" charset="0"/>
              </a:endParaRPr>
            </a:p>
          </p:txBody>
        </p:sp>
      </p:grpSp>
      <p:grpSp>
        <p:nvGrpSpPr>
          <p:cNvPr id="47122" name="Group 162"/>
          <p:cNvGrpSpPr>
            <a:grpSpLocks/>
          </p:cNvGrpSpPr>
          <p:nvPr/>
        </p:nvGrpSpPr>
        <p:grpSpPr bwMode="auto">
          <a:xfrm>
            <a:off x="6088063" y="863600"/>
            <a:ext cx="2101850" cy="2624138"/>
            <a:chOff x="3835" y="544"/>
            <a:chExt cx="1324" cy="1653"/>
          </a:xfrm>
        </p:grpSpPr>
        <p:sp>
          <p:nvSpPr>
            <p:cNvPr id="47151" name="Rectangle 4"/>
            <p:cNvSpPr>
              <a:spLocks noChangeArrowheads="1"/>
            </p:cNvSpPr>
            <p:nvPr/>
          </p:nvSpPr>
          <p:spPr bwMode="auto">
            <a:xfrm>
              <a:off x="4085" y="1985"/>
              <a:ext cx="2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latin typeface="Arial Narrow" pitchFamily="34" charset="0"/>
                </a:rPr>
                <a:t>48h</a:t>
              </a:r>
            </a:p>
          </p:txBody>
        </p:sp>
        <p:sp>
          <p:nvSpPr>
            <p:cNvPr id="47152" name="Line 29"/>
            <p:cNvSpPr>
              <a:spLocks noChangeShapeType="1"/>
            </p:cNvSpPr>
            <p:nvPr/>
          </p:nvSpPr>
          <p:spPr bwMode="auto">
            <a:xfrm>
              <a:off x="3889" y="817"/>
              <a:ext cx="1" cy="7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53" name="Line 30"/>
            <p:cNvSpPr>
              <a:spLocks noChangeShapeType="1"/>
            </p:cNvSpPr>
            <p:nvPr/>
          </p:nvSpPr>
          <p:spPr bwMode="auto">
            <a:xfrm>
              <a:off x="3890" y="1583"/>
              <a:ext cx="1269" cy="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54" name="Line 31"/>
            <p:cNvSpPr>
              <a:spLocks noChangeShapeType="1"/>
            </p:cNvSpPr>
            <p:nvPr/>
          </p:nvSpPr>
          <p:spPr bwMode="auto">
            <a:xfrm>
              <a:off x="3981" y="1484"/>
              <a:ext cx="3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55" name="Line 32"/>
            <p:cNvSpPr>
              <a:spLocks noChangeShapeType="1"/>
            </p:cNvSpPr>
            <p:nvPr/>
          </p:nvSpPr>
          <p:spPr bwMode="auto">
            <a:xfrm flipV="1">
              <a:off x="4071" y="1632"/>
              <a:ext cx="0" cy="14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56" name="Rectangle 33"/>
            <p:cNvSpPr>
              <a:spLocks noChangeArrowheads="1"/>
            </p:cNvSpPr>
            <p:nvPr/>
          </p:nvSpPr>
          <p:spPr bwMode="auto">
            <a:xfrm>
              <a:off x="3935" y="1830"/>
              <a:ext cx="24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47157" name="Rectangle 34"/>
            <p:cNvSpPr>
              <a:spLocks noChangeArrowheads="1"/>
            </p:cNvSpPr>
            <p:nvPr/>
          </p:nvSpPr>
          <p:spPr bwMode="auto">
            <a:xfrm>
              <a:off x="4258" y="1795"/>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47158" name="Line 35"/>
            <p:cNvSpPr>
              <a:spLocks noChangeShapeType="1"/>
            </p:cNvSpPr>
            <p:nvPr/>
          </p:nvSpPr>
          <p:spPr bwMode="auto">
            <a:xfrm flipV="1">
              <a:off x="4344" y="1632"/>
              <a:ext cx="0" cy="14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59" name="Line 36"/>
            <p:cNvSpPr>
              <a:spLocks noChangeShapeType="1"/>
            </p:cNvSpPr>
            <p:nvPr/>
          </p:nvSpPr>
          <p:spPr bwMode="auto">
            <a:xfrm>
              <a:off x="4298" y="2115"/>
              <a:ext cx="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60" name="Line 37"/>
            <p:cNvSpPr>
              <a:spLocks noChangeShapeType="1"/>
            </p:cNvSpPr>
            <p:nvPr/>
          </p:nvSpPr>
          <p:spPr bwMode="auto">
            <a:xfrm flipH="1">
              <a:off x="4026" y="2115"/>
              <a:ext cx="9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61" name="Rectangle 39"/>
            <p:cNvSpPr>
              <a:spLocks noChangeArrowheads="1"/>
            </p:cNvSpPr>
            <p:nvPr/>
          </p:nvSpPr>
          <p:spPr bwMode="auto">
            <a:xfrm>
              <a:off x="3835" y="544"/>
              <a:ext cx="11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latin typeface="Arial Narrow" pitchFamily="34" charset="0"/>
                </a:rPr>
                <a:t>Male: neonatal Gdx</a:t>
              </a:r>
              <a:endParaRPr lang="en-US" sz="1800">
                <a:latin typeface="Arial Narrow" pitchFamily="34" charset="0"/>
              </a:endParaRPr>
            </a:p>
          </p:txBody>
        </p:sp>
        <p:sp>
          <p:nvSpPr>
            <p:cNvPr id="47162" name="Line 40"/>
            <p:cNvSpPr>
              <a:spLocks noChangeShapeType="1"/>
            </p:cNvSpPr>
            <p:nvPr/>
          </p:nvSpPr>
          <p:spPr bwMode="auto">
            <a:xfrm flipV="1">
              <a:off x="4298" y="817"/>
              <a:ext cx="317" cy="67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63" name="Line 41"/>
            <p:cNvSpPr>
              <a:spLocks noChangeShapeType="1"/>
            </p:cNvSpPr>
            <p:nvPr/>
          </p:nvSpPr>
          <p:spPr bwMode="auto">
            <a:xfrm>
              <a:off x="4615" y="817"/>
              <a:ext cx="272" cy="68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64" name="Line 42"/>
            <p:cNvSpPr>
              <a:spLocks noChangeShapeType="1"/>
            </p:cNvSpPr>
            <p:nvPr/>
          </p:nvSpPr>
          <p:spPr bwMode="auto">
            <a:xfrm>
              <a:off x="4887" y="1497"/>
              <a:ext cx="27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7123" name="Rectangle 43"/>
          <p:cNvSpPr>
            <a:spLocks noGrp="1" noChangeArrowheads="1"/>
          </p:cNvSpPr>
          <p:nvPr>
            <p:ph type="title"/>
          </p:nvPr>
        </p:nvSpPr>
        <p:spPr>
          <a:xfrm>
            <a:off x="107950" y="101600"/>
            <a:ext cx="9036050" cy="431800"/>
          </a:xfrm>
        </p:spPr>
        <p:txBody>
          <a:bodyPr/>
          <a:lstStyle/>
          <a:p>
            <a:r>
              <a:rPr lang="en-GB" sz="2000" smtClean="0">
                <a:solidFill>
                  <a:srgbClr val="000000"/>
                </a:solidFill>
                <a:latin typeface="Arial Narrow" pitchFamily="34" charset="0"/>
              </a:rPr>
              <a:t>Hormonal masculinization/defeminization of hypothalamic circuitry regulating LH release</a:t>
            </a:r>
            <a:r>
              <a:rPr lang="en-GB" sz="2800" smtClean="0">
                <a:latin typeface="Arial Narrow" pitchFamily="34" charset="0"/>
              </a:rPr>
              <a:t> </a:t>
            </a:r>
          </a:p>
        </p:txBody>
      </p:sp>
      <p:sp>
        <p:nvSpPr>
          <p:cNvPr id="47124" name="Rectangle 150"/>
          <p:cNvSpPr>
            <a:spLocks noChangeArrowheads="1"/>
          </p:cNvSpPr>
          <p:nvPr/>
        </p:nvSpPr>
        <p:spPr bwMode="auto">
          <a:xfrm>
            <a:off x="2919413" y="6369050"/>
            <a:ext cx="46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latin typeface="Arial Narrow" pitchFamily="34" charset="0"/>
              </a:rPr>
              <a:t>48h</a:t>
            </a:r>
          </a:p>
        </p:txBody>
      </p:sp>
      <p:sp>
        <p:nvSpPr>
          <p:cNvPr id="47125" name="Line 151"/>
          <p:cNvSpPr>
            <a:spLocks noChangeShapeType="1"/>
          </p:cNvSpPr>
          <p:nvPr/>
        </p:nvSpPr>
        <p:spPr bwMode="auto">
          <a:xfrm>
            <a:off x="2609850" y="4514850"/>
            <a:ext cx="0" cy="12668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26" name="Line 152"/>
          <p:cNvSpPr>
            <a:spLocks noChangeShapeType="1"/>
          </p:cNvSpPr>
          <p:nvPr/>
        </p:nvSpPr>
        <p:spPr bwMode="auto">
          <a:xfrm>
            <a:off x="2609850" y="5753100"/>
            <a:ext cx="16557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27" name="Line 153"/>
          <p:cNvSpPr>
            <a:spLocks noChangeShapeType="1"/>
          </p:cNvSpPr>
          <p:nvPr/>
        </p:nvSpPr>
        <p:spPr bwMode="auto">
          <a:xfrm flipV="1">
            <a:off x="2754313" y="5594350"/>
            <a:ext cx="1439862" cy="142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28" name="Line 154"/>
          <p:cNvSpPr>
            <a:spLocks noChangeShapeType="1"/>
          </p:cNvSpPr>
          <p:nvPr/>
        </p:nvSpPr>
        <p:spPr bwMode="auto">
          <a:xfrm flipV="1">
            <a:off x="2897188" y="5824538"/>
            <a:ext cx="0" cy="2174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29" name="Rectangle 155"/>
          <p:cNvSpPr>
            <a:spLocks noChangeArrowheads="1"/>
          </p:cNvSpPr>
          <p:nvPr/>
        </p:nvSpPr>
        <p:spPr bwMode="auto">
          <a:xfrm>
            <a:off x="2681288" y="6113463"/>
            <a:ext cx="3921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47130" name="Rectangle 156"/>
          <p:cNvSpPr>
            <a:spLocks noChangeArrowheads="1"/>
          </p:cNvSpPr>
          <p:nvPr/>
        </p:nvSpPr>
        <p:spPr bwMode="auto">
          <a:xfrm>
            <a:off x="3194050" y="6057900"/>
            <a:ext cx="309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47131" name="Line 157"/>
          <p:cNvSpPr>
            <a:spLocks noChangeShapeType="1"/>
          </p:cNvSpPr>
          <p:nvPr/>
        </p:nvSpPr>
        <p:spPr bwMode="auto">
          <a:xfrm flipV="1">
            <a:off x="3330575" y="5824538"/>
            <a:ext cx="0" cy="2174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32" name="Line 158"/>
          <p:cNvSpPr>
            <a:spLocks noChangeShapeType="1"/>
          </p:cNvSpPr>
          <p:nvPr/>
        </p:nvSpPr>
        <p:spPr bwMode="auto">
          <a:xfrm>
            <a:off x="3257550" y="6530975"/>
            <a:ext cx="1444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33" name="Line 159"/>
          <p:cNvSpPr>
            <a:spLocks noChangeShapeType="1"/>
          </p:cNvSpPr>
          <p:nvPr/>
        </p:nvSpPr>
        <p:spPr bwMode="auto">
          <a:xfrm flipH="1">
            <a:off x="2825750" y="6530975"/>
            <a:ext cx="1428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34" name="Rectangle 160"/>
          <p:cNvSpPr>
            <a:spLocks noChangeArrowheads="1"/>
          </p:cNvSpPr>
          <p:nvPr/>
        </p:nvSpPr>
        <p:spPr bwMode="auto">
          <a:xfrm>
            <a:off x="2647950" y="4081463"/>
            <a:ext cx="1741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latin typeface="Arial Narrow" pitchFamily="34" charset="0"/>
              </a:rPr>
              <a:t>female: neonatal T</a:t>
            </a:r>
            <a:endParaRPr lang="en-US" sz="1800">
              <a:latin typeface="Arial Narrow" pitchFamily="34" charset="0"/>
            </a:endParaRPr>
          </a:p>
        </p:txBody>
      </p:sp>
      <p:sp>
        <p:nvSpPr>
          <p:cNvPr id="47135" name="Rectangle 161"/>
          <p:cNvSpPr>
            <a:spLocks noChangeArrowheads="1"/>
          </p:cNvSpPr>
          <p:nvPr/>
        </p:nvSpPr>
        <p:spPr bwMode="auto">
          <a:xfrm>
            <a:off x="1357313" y="4572000"/>
            <a:ext cx="10810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a:solidFill>
                  <a:srgbClr val="000000"/>
                </a:solidFill>
                <a:latin typeface="Arial Narrow" pitchFamily="34" charset="0"/>
              </a:rPr>
              <a:t>Circulating </a:t>
            </a:r>
          </a:p>
          <a:p>
            <a:pPr algn="ctr"/>
            <a:r>
              <a:rPr lang="en-US" sz="1800">
                <a:solidFill>
                  <a:srgbClr val="000000"/>
                </a:solidFill>
                <a:latin typeface="Arial Narrow" pitchFamily="34" charset="0"/>
              </a:rPr>
              <a:t>LH</a:t>
            </a:r>
          </a:p>
          <a:p>
            <a:pPr algn="ctr"/>
            <a:r>
              <a:rPr lang="en-US" sz="1800">
                <a:solidFill>
                  <a:srgbClr val="000000"/>
                </a:solidFill>
                <a:latin typeface="Arial Narrow" pitchFamily="34" charset="0"/>
              </a:rPr>
              <a:t>levels</a:t>
            </a:r>
            <a:endParaRPr lang="en-US" sz="1800">
              <a:latin typeface="Arial Narrow" pitchFamily="34" charset="0"/>
            </a:endParaRPr>
          </a:p>
          <a:p>
            <a:pPr algn="ctr"/>
            <a:r>
              <a:rPr lang="en-US" sz="1800" b="1">
                <a:latin typeface="Arial Narrow" pitchFamily="34" charset="0"/>
              </a:rPr>
              <a:t>  </a:t>
            </a:r>
          </a:p>
        </p:txBody>
      </p:sp>
      <p:grpSp>
        <p:nvGrpSpPr>
          <p:cNvPr id="47136" name="Group 163"/>
          <p:cNvGrpSpPr>
            <a:grpSpLocks/>
          </p:cNvGrpSpPr>
          <p:nvPr/>
        </p:nvGrpSpPr>
        <p:grpSpPr bwMode="auto">
          <a:xfrm>
            <a:off x="4897438" y="4038600"/>
            <a:ext cx="3151187" cy="2624138"/>
            <a:chOff x="3416" y="544"/>
            <a:chExt cx="1985" cy="1653"/>
          </a:xfrm>
        </p:grpSpPr>
        <p:sp>
          <p:nvSpPr>
            <p:cNvPr id="47137" name="Rectangle 164"/>
            <p:cNvSpPr>
              <a:spLocks noChangeArrowheads="1"/>
            </p:cNvSpPr>
            <p:nvPr/>
          </p:nvSpPr>
          <p:spPr bwMode="auto">
            <a:xfrm>
              <a:off x="4085" y="1985"/>
              <a:ext cx="2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latin typeface="Arial Narrow" pitchFamily="34" charset="0"/>
                </a:rPr>
                <a:t>48h</a:t>
              </a:r>
            </a:p>
          </p:txBody>
        </p:sp>
        <p:sp>
          <p:nvSpPr>
            <p:cNvPr id="47138" name="Line 165"/>
            <p:cNvSpPr>
              <a:spLocks noChangeShapeType="1"/>
            </p:cNvSpPr>
            <p:nvPr/>
          </p:nvSpPr>
          <p:spPr bwMode="auto">
            <a:xfrm>
              <a:off x="3889" y="817"/>
              <a:ext cx="1" cy="7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39" name="Line 166"/>
            <p:cNvSpPr>
              <a:spLocks noChangeShapeType="1"/>
            </p:cNvSpPr>
            <p:nvPr/>
          </p:nvSpPr>
          <p:spPr bwMode="auto">
            <a:xfrm>
              <a:off x="3890" y="1583"/>
              <a:ext cx="1269" cy="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40" name="Line 167"/>
            <p:cNvSpPr>
              <a:spLocks noChangeShapeType="1"/>
            </p:cNvSpPr>
            <p:nvPr/>
          </p:nvSpPr>
          <p:spPr bwMode="auto">
            <a:xfrm>
              <a:off x="3981" y="1484"/>
              <a:ext cx="3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41" name="Line 168"/>
            <p:cNvSpPr>
              <a:spLocks noChangeShapeType="1"/>
            </p:cNvSpPr>
            <p:nvPr/>
          </p:nvSpPr>
          <p:spPr bwMode="auto">
            <a:xfrm flipV="1">
              <a:off x="4071" y="1632"/>
              <a:ext cx="0" cy="14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42" name="Rectangle 169"/>
            <p:cNvSpPr>
              <a:spLocks noChangeArrowheads="1"/>
            </p:cNvSpPr>
            <p:nvPr/>
          </p:nvSpPr>
          <p:spPr bwMode="auto">
            <a:xfrm>
              <a:off x="3935" y="1830"/>
              <a:ext cx="24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latin typeface="Arial Narrow" pitchFamily="34" charset="0"/>
                </a:rPr>
                <a:t>E</a:t>
              </a:r>
              <a:r>
                <a:rPr lang="en-US" sz="1800" b="1" baseline="-25000">
                  <a:solidFill>
                    <a:srgbClr val="000000"/>
                  </a:solidFill>
                  <a:latin typeface="Arial Narrow" pitchFamily="34" charset="0"/>
                </a:rPr>
                <a:t>2</a:t>
              </a:r>
              <a:endParaRPr lang="en-US" sz="1800">
                <a:latin typeface="Arial Narrow" pitchFamily="34" charset="0"/>
              </a:endParaRPr>
            </a:p>
          </p:txBody>
        </p:sp>
        <p:sp>
          <p:nvSpPr>
            <p:cNvPr id="47143" name="Rectangle 170"/>
            <p:cNvSpPr>
              <a:spLocks noChangeArrowheads="1"/>
            </p:cNvSpPr>
            <p:nvPr/>
          </p:nvSpPr>
          <p:spPr bwMode="auto">
            <a:xfrm>
              <a:off x="4258" y="1795"/>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Arial Narrow" pitchFamily="34" charset="0"/>
                </a:rPr>
                <a:t>P</a:t>
              </a:r>
              <a:endParaRPr lang="en-US" sz="1800" b="1" baseline="-25000">
                <a:solidFill>
                  <a:srgbClr val="000000"/>
                </a:solidFill>
                <a:latin typeface="Arial Narrow" pitchFamily="34" charset="0"/>
              </a:endParaRPr>
            </a:p>
          </p:txBody>
        </p:sp>
        <p:sp>
          <p:nvSpPr>
            <p:cNvPr id="47144" name="Line 171"/>
            <p:cNvSpPr>
              <a:spLocks noChangeShapeType="1"/>
            </p:cNvSpPr>
            <p:nvPr/>
          </p:nvSpPr>
          <p:spPr bwMode="auto">
            <a:xfrm flipV="1">
              <a:off x="4344" y="1632"/>
              <a:ext cx="0" cy="14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45" name="Line 172"/>
            <p:cNvSpPr>
              <a:spLocks noChangeShapeType="1"/>
            </p:cNvSpPr>
            <p:nvPr/>
          </p:nvSpPr>
          <p:spPr bwMode="auto">
            <a:xfrm>
              <a:off x="4298" y="2115"/>
              <a:ext cx="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46" name="Line 173"/>
            <p:cNvSpPr>
              <a:spLocks noChangeShapeType="1"/>
            </p:cNvSpPr>
            <p:nvPr/>
          </p:nvSpPr>
          <p:spPr bwMode="auto">
            <a:xfrm flipH="1">
              <a:off x="4026" y="2115"/>
              <a:ext cx="9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147" name="Rectangle 174"/>
            <p:cNvSpPr>
              <a:spLocks noChangeArrowheads="1"/>
            </p:cNvSpPr>
            <p:nvPr/>
          </p:nvSpPr>
          <p:spPr bwMode="auto">
            <a:xfrm>
              <a:off x="3416" y="544"/>
              <a:ext cx="19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latin typeface="Arial Narrow" pitchFamily="34" charset="0"/>
                </a:rPr>
                <a:t>Male: neonatal aromatase inhibition</a:t>
              </a:r>
              <a:endParaRPr lang="en-US" sz="1800">
                <a:latin typeface="Arial Narrow" pitchFamily="34" charset="0"/>
              </a:endParaRPr>
            </a:p>
          </p:txBody>
        </p:sp>
        <p:sp>
          <p:nvSpPr>
            <p:cNvPr id="47148" name="Line 175"/>
            <p:cNvSpPr>
              <a:spLocks noChangeShapeType="1"/>
            </p:cNvSpPr>
            <p:nvPr/>
          </p:nvSpPr>
          <p:spPr bwMode="auto">
            <a:xfrm flipV="1">
              <a:off x="4298" y="817"/>
              <a:ext cx="317" cy="67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49" name="Line 176"/>
            <p:cNvSpPr>
              <a:spLocks noChangeShapeType="1"/>
            </p:cNvSpPr>
            <p:nvPr/>
          </p:nvSpPr>
          <p:spPr bwMode="auto">
            <a:xfrm>
              <a:off x="4615" y="817"/>
              <a:ext cx="272" cy="68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150" name="Line 177"/>
            <p:cNvSpPr>
              <a:spLocks noChangeShapeType="1"/>
            </p:cNvSpPr>
            <p:nvPr/>
          </p:nvSpPr>
          <p:spPr bwMode="auto">
            <a:xfrm>
              <a:off x="4887" y="1497"/>
              <a:ext cx="27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oun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2875"/>
            <a:ext cx="575945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Oval 3"/>
          <p:cNvSpPr>
            <a:spLocks noChangeArrowheads="1"/>
          </p:cNvSpPr>
          <p:nvPr/>
        </p:nvSpPr>
        <p:spPr bwMode="auto">
          <a:xfrm>
            <a:off x="611188" y="260350"/>
            <a:ext cx="3313112" cy="863600"/>
          </a:xfrm>
          <a:prstGeom prst="ellipse">
            <a:avLst/>
          </a:prstGeom>
          <a:solidFill>
            <a:schemeClr val="bg1"/>
          </a:solidFill>
          <a:ln w="9525">
            <a:solidFill>
              <a:schemeClr val="tx1"/>
            </a:solidFill>
            <a:round/>
            <a:headEnd/>
            <a:tailEnd/>
          </a:ln>
        </p:spPr>
        <p:txBody>
          <a:bodyPr wrap="none" anchor="ctr"/>
          <a:lstStyle/>
          <a:p>
            <a:pPr algn="ctr"/>
            <a:r>
              <a:rPr lang="en-GB">
                <a:solidFill>
                  <a:srgbClr val="000000"/>
                </a:solidFill>
              </a:rPr>
              <a:t>Reproductive behaviours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382000" cy="990600"/>
          </a:xfrm>
        </p:spPr>
        <p:txBody>
          <a:bodyPr/>
          <a:lstStyle/>
          <a:p>
            <a:r>
              <a:rPr lang="en-US" sz="2400" b="0" smtClean="0">
                <a:latin typeface="Comic Sans MS" pitchFamily="66" charset="0"/>
              </a:rPr>
              <a:t>ER antisense oligonucleotides can reverse the effects of ‘androgenisation’ on sexual receptivity in female rats</a:t>
            </a:r>
          </a:p>
        </p:txBody>
      </p:sp>
      <p:sp>
        <p:nvSpPr>
          <p:cNvPr id="49155" name="Rectangle 3"/>
          <p:cNvSpPr>
            <a:spLocks noChangeArrowheads="1"/>
          </p:cNvSpPr>
          <p:nvPr/>
        </p:nvSpPr>
        <p:spPr bwMode="auto">
          <a:xfrm>
            <a:off x="228600" y="29718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latin typeface="Comic Sans MS" pitchFamily="66" charset="0"/>
              </a:rPr>
              <a:t>%</a:t>
            </a:r>
          </a:p>
          <a:p>
            <a:pPr algn="ctr"/>
            <a:r>
              <a:rPr lang="en-US" sz="2000">
                <a:solidFill>
                  <a:srgbClr val="000000"/>
                </a:solidFill>
                <a:latin typeface="Comic Sans MS" pitchFamily="66" charset="0"/>
              </a:rPr>
              <a:t>exhibiting </a:t>
            </a:r>
          </a:p>
          <a:p>
            <a:pPr algn="ctr"/>
            <a:r>
              <a:rPr lang="en-US" sz="2000">
                <a:solidFill>
                  <a:srgbClr val="000000"/>
                </a:solidFill>
                <a:latin typeface="Comic Sans MS" pitchFamily="66" charset="0"/>
              </a:rPr>
              <a:t>lordosis</a:t>
            </a:r>
            <a:endParaRPr lang="en-US">
              <a:latin typeface="Comic Sans MS" pitchFamily="66" charset="0"/>
            </a:endParaRPr>
          </a:p>
        </p:txBody>
      </p:sp>
      <p:sp>
        <p:nvSpPr>
          <p:cNvPr id="49156" name="Rectangle 4"/>
          <p:cNvSpPr>
            <a:spLocks noChangeArrowheads="1"/>
          </p:cNvSpPr>
          <p:nvPr/>
        </p:nvSpPr>
        <p:spPr bwMode="auto">
          <a:xfrm>
            <a:off x="533400" y="6477000"/>
            <a:ext cx="563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i="1">
                <a:solidFill>
                  <a:srgbClr val="000000"/>
                </a:solidFill>
                <a:latin typeface="Comic Sans MS" pitchFamily="66" charset="0"/>
              </a:rPr>
              <a:t>modification after McCarthy et al (1993) Endocrinol 133:433</a:t>
            </a:r>
            <a:endParaRPr lang="en-US">
              <a:latin typeface="Comic Sans MS" pitchFamily="66" charset="0"/>
            </a:endParaRPr>
          </a:p>
        </p:txBody>
      </p:sp>
      <p:sp>
        <p:nvSpPr>
          <p:cNvPr id="49157" name="Rectangle 5"/>
          <p:cNvSpPr>
            <a:spLocks noChangeArrowheads="1"/>
          </p:cNvSpPr>
          <p:nvPr/>
        </p:nvSpPr>
        <p:spPr bwMode="auto">
          <a:xfrm rot="-25128">
            <a:off x="3429000" y="5410200"/>
            <a:ext cx="91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Comic Sans MS" pitchFamily="66" charset="0"/>
              </a:rPr>
              <a:t>+E&amp;P</a:t>
            </a:r>
          </a:p>
          <a:p>
            <a:endParaRPr lang="en-US" sz="1800">
              <a:solidFill>
                <a:srgbClr val="000000"/>
              </a:solidFill>
              <a:latin typeface="Comic Sans MS" pitchFamily="66" charset="0"/>
            </a:endParaRPr>
          </a:p>
        </p:txBody>
      </p:sp>
      <p:sp>
        <p:nvSpPr>
          <p:cNvPr id="49158" name="Line 6"/>
          <p:cNvSpPr>
            <a:spLocks noChangeShapeType="1"/>
          </p:cNvSpPr>
          <p:nvPr/>
        </p:nvSpPr>
        <p:spPr bwMode="auto">
          <a:xfrm>
            <a:off x="2362200" y="1824038"/>
            <a:ext cx="0" cy="3013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159" name="Line 7"/>
          <p:cNvSpPr>
            <a:spLocks noChangeShapeType="1"/>
          </p:cNvSpPr>
          <p:nvPr/>
        </p:nvSpPr>
        <p:spPr bwMode="auto">
          <a:xfrm>
            <a:off x="2362200" y="4837113"/>
            <a:ext cx="60960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49160" name="Group 8"/>
          <p:cNvGrpSpPr>
            <a:grpSpLocks/>
          </p:cNvGrpSpPr>
          <p:nvPr/>
        </p:nvGrpSpPr>
        <p:grpSpPr bwMode="auto">
          <a:xfrm>
            <a:off x="1828800" y="4102100"/>
            <a:ext cx="457200" cy="441325"/>
            <a:chOff x="912" y="3696"/>
            <a:chExt cx="288" cy="288"/>
          </a:xfrm>
        </p:grpSpPr>
        <p:sp>
          <p:nvSpPr>
            <p:cNvPr id="49191" name="Rectangle 9"/>
            <p:cNvSpPr>
              <a:spLocks noChangeArrowheads="1"/>
            </p:cNvSpPr>
            <p:nvPr/>
          </p:nvSpPr>
          <p:spPr bwMode="auto">
            <a:xfrm>
              <a:off x="912" y="36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a:solidFill>
                    <a:srgbClr val="000000"/>
                  </a:solidFill>
                  <a:latin typeface="Comic Sans MS" pitchFamily="66" charset="0"/>
                </a:rPr>
                <a:t>20</a:t>
              </a:r>
            </a:p>
          </p:txBody>
        </p:sp>
        <p:sp>
          <p:nvSpPr>
            <p:cNvPr id="49192" name="Line 10"/>
            <p:cNvSpPr>
              <a:spLocks noChangeShapeType="1"/>
            </p:cNvSpPr>
            <p:nvPr/>
          </p:nvSpPr>
          <p:spPr bwMode="auto">
            <a:xfrm>
              <a:off x="1152" y="384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9161" name="Rectangle 11"/>
          <p:cNvSpPr>
            <a:spLocks noChangeArrowheads="1"/>
          </p:cNvSpPr>
          <p:nvPr/>
        </p:nvSpPr>
        <p:spPr bwMode="auto">
          <a:xfrm>
            <a:off x="1752600" y="22669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80</a:t>
            </a:r>
          </a:p>
        </p:txBody>
      </p:sp>
      <p:sp>
        <p:nvSpPr>
          <p:cNvPr id="49162" name="Rectangle 12"/>
          <p:cNvSpPr>
            <a:spLocks noChangeArrowheads="1"/>
          </p:cNvSpPr>
          <p:nvPr/>
        </p:nvSpPr>
        <p:spPr bwMode="auto">
          <a:xfrm>
            <a:off x="1752600" y="28559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60</a:t>
            </a:r>
          </a:p>
        </p:txBody>
      </p:sp>
      <p:sp>
        <p:nvSpPr>
          <p:cNvPr id="49163" name="Line 13"/>
          <p:cNvSpPr>
            <a:spLocks noChangeShapeType="1"/>
          </p:cNvSpPr>
          <p:nvPr/>
        </p:nvSpPr>
        <p:spPr bwMode="auto">
          <a:xfrm flipH="1">
            <a:off x="2286000" y="3660775"/>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164" name="Line 14"/>
          <p:cNvSpPr>
            <a:spLocks noChangeShapeType="1"/>
          </p:cNvSpPr>
          <p:nvPr/>
        </p:nvSpPr>
        <p:spPr bwMode="auto">
          <a:xfrm flipH="1">
            <a:off x="2286000" y="3071813"/>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165" name="Line 15"/>
          <p:cNvSpPr>
            <a:spLocks noChangeShapeType="1"/>
          </p:cNvSpPr>
          <p:nvPr/>
        </p:nvSpPr>
        <p:spPr bwMode="auto">
          <a:xfrm flipH="1">
            <a:off x="2286000" y="2484438"/>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166" name="Line 16"/>
          <p:cNvSpPr>
            <a:spLocks noChangeShapeType="1"/>
          </p:cNvSpPr>
          <p:nvPr/>
        </p:nvSpPr>
        <p:spPr bwMode="auto">
          <a:xfrm flipH="1">
            <a:off x="2286000" y="1897063"/>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167" name="Rectangle 17"/>
          <p:cNvSpPr>
            <a:spLocks noChangeArrowheads="1"/>
          </p:cNvSpPr>
          <p:nvPr/>
        </p:nvSpPr>
        <p:spPr bwMode="auto">
          <a:xfrm>
            <a:off x="1752600" y="34432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40</a:t>
            </a:r>
          </a:p>
        </p:txBody>
      </p:sp>
      <p:sp>
        <p:nvSpPr>
          <p:cNvPr id="49168" name="Rectangle 18"/>
          <p:cNvSpPr>
            <a:spLocks noChangeArrowheads="1"/>
          </p:cNvSpPr>
          <p:nvPr/>
        </p:nvSpPr>
        <p:spPr bwMode="auto">
          <a:xfrm>
            <a:off x="1752600" y="1679575"/>
            <a:ext cx="566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100</a:t>
            </a:r>
          </a:p>
        </p:txBody>
      </p:sp>
      <p:sp>
        <p:nvSpPr>
          <p:cNvPr id="49169" name="Rectangle 19"/>
          <p:cNvSpPr>
            <a:spLocks noChangeArrowheads="1"/>
          </p:cNvSpPr>
          <p:nvPr/>
        </p:nvSpPr>
        <p:spPr bwMode="auto">
          <a:xfrm>
            <a:off x="2667000" y="1898650"/>
            <a:ext cx="381000" cy="29384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9170" name="Rectangle 20"/>
          <p:cNvSpPr>
            <a:spLocks noChangeArrowheads="1"/>
          </p:cNvSpPr>
          <p:nvPr/>
        </p:nvSpPr>
        <p:spPr bwMode="auto">
          <a:xfrm rot="-58606">
            <a:off x="2446338" y="5145088"/>
            <a:ext cx="7731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omic Sans MS" pitchFamily="66" charset="0"/>
              </a:rPr>
              <a:t>adult</a:t>
            </a:r>
          </a:p>
          <a:p>
            <a:pPr algn="ctr"/>
            <a:r>
              <a:rPr lang="en-US" sz="1800">
                <a:solidFill>
                  <a:srgbClr val="000000"/>
                </a:solidFill>
                <a:latin typeface="Comic Sans MS" pitchFamily="66" charset="0"/>
              </a:rPr>
              <a:t>+ E&amp;P</a:t>
            </a:r>
          </a:p>
        </p:txBody>
      </p:sp>
      <p:sp>
        <p:nvSpPr>
          <p:cNvPr id="49171" name="Rectangle 21"/>
          <p:cNvSpPr>
            <a:spLocks noChangeArrowheads="1"/>
          </p:cNvSpPr>
          <p:nvPr/>
        </p:nvSpPr>
        <p:spPr bwMode="auto">
          <a:xfrm>
            <a:off x="4876800" y="4572000"/>
            <a:ext cx="381000" cy="2651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9172" name="Rectangle 22" descr="10%"/>
          <p:cNvSpPr>
            <a:spLocks noChangeArrowheads="1"/>
          </p:cNvSpPr>
          <p:nvPr/>
        </p:nvSpPr>
        <p:spPr bwMode="auto">
          <a:xfrm>
            <a:off x="6248400" y="2438400"/>
            <a:ext cx="381000" cy="23987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9173" name="Rectangle 23"/>
          <p:cNvSpPr>
            <a:spLocks noChangeArrowheads="1"/>
          </p:cNvSpPr>
          <p:nvPr/>
        </p:nvSpPr>
        <p:spPr bwMode="auto">
          <a:xfrm>
            <a:off x="7696200" y="4267200"/>
            <a:ext cx="457200" cy="5762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49174" name="Group 24"/>
          <p:cNvGrpSpPr>
            <a:grpSpLocks/>
          </p:cNvGrpSpPr>
          <p:nvPr/>
        </p:nvGrpSpPr>
        <p:grpSpPr bwMode="auto">
          <a:xfrm>
            <a:off x="2209800" y="5181600"/>
            <a:ext cx="304800" cy="381000"/>
            <a:chOff x="720" y="912"/>
            <a:chExt cx="288" cy="336"/>
          </a:xfrm>
        </p:grpSpPr>
        <p:grpSp>
          <p:nvGrpSpPr>
            <p:cNvPr id="49186" name="Group 25"/>
            <p:cNvGrpSpPr>
              <a:grpSpLocks/>
            </p:cNvGrpSpPr>
            <p:nvPr/>
          </p:nvGrpSpPr>
          <p:grpSpPr bwMode="auto">
            <a:xfrm>
              <a:off x="768" y="960"/>
              <a:ext cx="192" cy="288"/>
              <a:chOff x="720" y="3168"/>
              <a:chExt cx="384" cy="624"/>
            </a:xfrm>
          </p:grpSpPr>
          <p:sp>
            <p:nvSpPr>
              <p:cNvPr id="49188" name="Oval 26"/>
              <p:cNvSpPr>
                <a:spLocks noChangeArrowheads="1"/>
              </p:cNvSpPr>
              <p:nvPr/>
            </p:nvSpPr>
            <p:spPr bwMode="auto">
              <a:xfrm>
                <a:off x="720" y="3168"/>
                <a:ext cx="384" cy="384"/>
              </a:xfrm>
              <a:prstGeom prst="ellipse">
                <a:avLst/>
              </a:prstGeom>
              <a:noFill/>
              <a:ln w="19050">
                <a:solidFill>
                  <a:srgbClr val="99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solidFill>
                    <a:srgbClr val="990099"/>
                  </a:solidFill>
                  <a:latin typeface="Comic Sans MS" pitchFamily="66" charset="0"/>
                </a:endParaRPr>
              </a:p>
            </p:txBody>
          </p:sp>
          <p:sp>
            <p:nvSpPr>
              <p:cNvPr id="49189" name="Line 27"/>
              <p:cNvSpPr>
                <a:spLocks noChangeShapeType="1"/>
              </p:cNvSpPr>
              <p:nvPr/>
            </p:nvSpPr>
            <p:spPr bwMode="auto">
              <a:xfrm flipH="1">
                <a:off x="912" y="3552"/>
                <a:ext cx="0" cy="240"/>
              </a:xfrm>
              <a:prstGeom prst="line">
                <a:avLst/>
              </a:prstGeom>
              <a:noFill/>
              <a:ln w="19050">
                <a:solidFill>
                  <a:srgbClr val="99009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190" name="Line 28"/>
              <p:cNvSpPr>
                <a:spLocks noChangeShapeType="1"/>
              </p:cNvSpPr>
              <p:nvPr/>
            </p:nvSpPr>
            <p:spPr bwMode="auto">
              <a:xfrm>
                <a:off x="816" y="3648"/>
                <a:ext cx="192" cy="0"/>
              </a:xfrm>
              <a:prstGeom prst="line">
                <a:avLst/>
              </a:prstGeom>
              <a:noFill/>
              <a:ln w="19050">
                <a:solidFill>
                  <a:srgbClr val="99009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9187" name="Line 29"/>
            <p:cNvSpPr>
              <a:spLocks noChangeShapeType="1"/>
            </p:cNvSpPr>
            <p:nvPr/>
          </p:nvSpPr>
          <p:spPr bwMode="auto">
            <a:xfrm>
              <a:off x="720" y="912"/>
              <a:ext cx="288" cy="240"/>
            </a:xfrm>
            <a:prstGeom prst="line">
              <a:avLst/>
            </a:prstGeom>
            <a:noFill/>
            <a:ln w="19050">
              <a:solidFill>
                <a:srgbClr val="99009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49175" name="Group 30"/>
          <p:cNvGrpSpPr>
            <a:grpSpLocks/>
          </p:cNvGrpSpPr>
          <p:nvPr/>
        </p:nvGrpSpPr>
        <p:grpSpPr bwMode="auto">
          <a:xfrm>
            <a:off x="3657600" y="5105400"/>
            <a:ext cx="304800" cy="304800"/>
            <a:chOff x="816" y="3264"/>
            <a:chExt cx="528" cy="480"/>
          </a:xfrm>
        </p:grpSpPr>
        <p:sp>
          <p:nvSpPr>
            <p:cNvPr id="49184" name="Oval 31"/>
            <p:cNvSpPr>
              <a:spLocks noChangeArrowheads="1"/>
            </p:cNvSpPr>
            <p:nvPr/>
          </p:nvSpPr>
          <p:spPr bwMode="auto">
            <a:xfrm>
              <a:off x="816" y="3398"/>
              <a:ext cx="384" cy="346"/>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9185" name="Line 32"/>
            <p:cNvSpPr>
              <a:spLocks noChangeShapeType="1"/>
            </p:cNvSpPr>
            <p:nvPr/>
          </p:nvSpPr>
          <p:spPr bwMode="auto">
            <a:xfrm flipV="1">
              <a:off x="1152" y="3264"/>
              <a:ext cx="192" cy="17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49176" name="Line 33"/>
          <p:cNvSpPr>
            <a:spLocks noChangeShapeType="1"/>
          </p:cNvSpPr>
          <p:nvPr/>
        </p:nvSpPr>
        <p:spPr bwMode="auto">
          <a:xfrm>
            <a:off x="3581400" y="4800600"/>
            <a:ext cx="3810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177" name="Rectangle 38"/>
          <p:cNvSpPr>
            <a:spLocks noChangeArrowheads="1"/>
          </p:cNvSpPr>
          <p:nvPr/>
        </p:nvSpPr>
        <p:spPr bwMode="auto">
          <a:xfrm>
            <a:off x="5565775" y="5413375"/>
            <a:ext cx="1793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adult Ovx,  E+P</a:t>
            </a:r>
          </a:p>
        </p:txBody>
      </p:sp>
      <p:cxnSp>
        <p:nvCxnSpPr>
          <p:cNvPr id="49178" name="AutoShape 39"/>
          <p:cNvCxnSpPr>
            <a:cxnSpLocks noChangeShapeType="1"/>
          </p:cNvCxnSpPr>
          <p:nvPr/>
        </p:nvCxnSpPr>
        <p:spPr bwMode="auto">
          <a:xfrm>
            <a:off x="5029200" y="5257800"/>
            <a:ext cx="3429000" cy="1588"/>
          </a:xfrm>
          <a:prstGeom prst="straightConnector1">
            <a:avLst/>
          </a:prstGeom>
          <a:noFill/>
          <a:ln w="28575">
            <a:solidFill>
              <a:srgbClr val="990099"/>
            </a:solidFill>
            <a:round/>
            <a:headEnd type="triangle" w="med" len="med"/>
            <a:tailEnd type="triangle" w="med" len="med"/>
          </a:ln>
          <a:extLst>
            <a:ext uri="{909E8E84-426E-40DD-AFC4-6F175D3DCCD1}">
              <a14:hiddenFill xmlns:a14="http://schemas.microsoft.com/office/drawing/2010/main">
                <a:noFill/>
              </a14:hiddenFill>
            </a:ext>
          </a:extLst>
        </p:spPr>
      </p:cxnSp>
      <p:sp>
        <p:nvSpPr>
          <p:cNvPr id="49179" name="Rectangle 40"/>
          <p:cNvSpPr>
            <a:spLocks noChangeArrowheads="1"/>
          </p:cNvSpPr>
          <p:nvPr/>
        </p:nvSpPr>
        <p:spPr bwMode="auto">
          <a:xfrm>
            <a:off x="4572000" y="917575"/>
            <a:ext cx="453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Neonatally androgenised female (Neo T) </a:t>
            </a:r>
          </a:p>
        </p:txBody>
      </p:sp>
      <p:cxnSp>
        <p:nvCxnSpPr>
          <p:cNvPr id="49180" name="AutoShape 41"/>
          <p:cNvCxnSpPr>
            <a:cxnSpLocks noChangeShapeType="1"/>
          </p:cNvCxnSpPr>
          <p:nvPr/>
        </p:nvCxnSpPr>
        <p:spPr bwMode="auto">
          <a:xfrm>
            <a:off x="4876800" y="1295400"/>
            <a:ext cx="3429000" cy="1588"/>
          </a:xfrm>
          <a:prstGeom prst="straightConnector1">
            <a:avLst/>
          </a:prstGeom>
          <a:noFill/>
          <a:ln w="28575">
            <a:solidFill>
              <a:srgbClr val="990099"/>
            </a:solidFill>
            <a:round/>
            <a:headEnd type="triangle" w="med" len="med"/>
            <a:tailEnd type="triangle" w="med" len="med"/>
          </a:ln>
          <a:extLst>
            <a:ext uri="{909E8E84-426E-40DD-AFC4-6F175D3DCCD1}">
              <a14:hiddenFill xmlns:a14="http://schemas.microsoft.com/office/drawing/2010/main">
                <a:noFill/>
              </a14:hiddenFill>
            </a:ext>
          </a:extLst>
        </p:spPr>
      </p:cxnSp>
      <p:sp>
        <p:nvSpPr>
          <p:cNvPr id="49181" name="Text Box 43"/>
          <p:cNvSpPr txBox="1">
            <a:spLocks noChangeArrowheads="1"/>
          </p:cNvSpPr>
          <p:nvPr/>
        </p:nvSpPr>
        <p:spPr bwMode="auto">
          <a:xfrm>
            <a:off x="4495800" y="1450975"/>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000000"/>
                </a:solidFill>
                <a:latin typeface="Comic Sans MS" pitchFamily="66" charset="0"/>
              </a:rPr>
              <a:t>Neo T </a:t>
            </a:r>
          </a:p>
          <a:p>
            <a:r>
              <a:rPr lang="en-US" sz="1800">
                <a:solidFill>
                  <a:srgbClr val="000000"/>
                </a:solidFill>
                <a:latin typeface="Comic Sans MS" pitchFamily="66" charset="0"/>
              </a:rPr>
              <a:t>+ vehicle</a:t>
            </a:r>
            <a:endParaRPr lang="en-US">
              <a:latin typeface="Comic Sans MS" pitchFamily="66" charset="0"/>
            </a:endParaRPr>
          </a:p>
        </p:txBody>
      </p:sp>
      <p:sp>
        <p:nvSpPr>
          <p:cNvPr id="49182" name="Text Box 44"/>
          <p:cNvSpPr txBox="1">
            <a:spLocks noChangeArrowheads="1"/>
          </p:cNvSpPr>
          <p:nvPr/>
        </p:nvSpPr>
        <p:spPr bwMode="auto">
          <a:xfrm>
            <a:off x="5867400" y="1454150"/>
            <a:ext cx="1362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000000"/>
                </a:solidFill>
                <a:latin typeface="Comic Sans MS" pitchFamily="66" charset="0"/>
              </a:rPr>
              <a:t>Neo T </a:t>
            </a:r>
          </a:p>
          <a:p>
            <a:r>
              <a:rPr lang="en-US" sz="1800">
                <a:solidFill>
                  <a:srgbClr val="000000"/>
                </a:solidFill>
                <a:latin typeface="Comic Sans MS" pitchFamily="66" charset="0"/>
              </a:rPr>
              <a:t>+ antisense</a:t>
            </a:r>
            <a:endParaRPr lang="en-US">
              <a:latin typeface="Comic Sans MS" pitchFamily="66" charset="0"/>
            </a:endParaRPr>
          </a:p>
        </p:txBody>
      </p:sp>
      <p:sp>
        <p:nvSpPr>
          <p:cNvPr id="49183" name="Text Box 45"/>
          <p:cNvSpPr txBox="1">
            <a:spLocks noChangeArrowheads="1"/>
          </p:cNvSpPr>
          <p:nvPr/>
        </p:nvSpPr>
        <p:spPr bwMode="auto">
          <a:xfrm>
            <a:off x="7245350" y="1498600"/>
            <a:ext cx="2008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000000"/>
                </a:solidFill>
                <a:latin typeface="Comic Sans MS" pitchFamily="66" charset="0"/>
              </a:rPr>
              <a:t>Neo T </a:t>
            </a:r>
          </a:p>
          <a:p>
            <a:r>
              <a:rPr lang="en-US" sz="1800">
                <a:solidFill>
                  <a:srgbClr val="000000"/>
                </a:solidFill>
                <a:latin typeface="Comic Sans MS" pitchFamily="66" charset="0"/>
              </a:rPr>
              <a:t>+ scrambled oligo</a:t>
            </a:r>
            <a:endParaRPr lang="en-US">
              <a:latin typeface="Comic Sans MS" pitchFamily="66"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304800"/>
            <a:ext cx="8382000" cy="2286000"/>
          </a:xfrm>
        </p:spPr>
        <p:txBody>
          <a:bodyPr/>
          <a:lstStyle/>
          <a:p>
            <a:r>
              <a:rPr lang="en-GB" sz="2800" smtClean="0"/>
              <a:t>Summary of hormonal manipulations in experiments designed to to test the hypothesis that testosterone masculinises the brain after aromatisation to estradiol (“aromatization hypothesis”)</a:t>
            </a:r>
            <a:r>
              <a:rPr lang="en-GB" sz="2800" smtClean="0">
                <a:latin typeface="Comic Sans MS" pitchFamily="66" charset="0"/>
              </a:rPr>
              <a:t/>
            </a:r>
            <a:br>
              <a:rPr lang="en-GB" sz="2800" smtClean="0">
                <a:latin typeface="Comic Sans MS" pitchFamily="66" charset="0"/>
              </a:rPr>
            </a:br>
            <a:endParaRPr lang="en-GB" sz="2800" smtClean="0">
              <a:latin typeface="Comic Sans MS" pitchFamily="66" charset="0"/>
            </a:endParaRPr>
          </a:p>
        </p:txBody>
      </p:sp>
      <p:sp>
        <p:nvSpPr>
          <p:cNvPr id="29699" name="Rectangle 3"/>
          <p:cNvSpPr>
            <a:spLocks noGrp="1" noChangeArrowheads="1"/>
          </p:cNvSpPr>
          <p:nvPr>
            <p:ph type="body" idx="1"/>
          </p:nvPr>
        </p:nvSpPr>
        <p:spPr>
          <a:xfrm>
            <a:off x="495300" y="2514600"/>
            <a:ext cx="8153400" cy="3962400"/>
          </a:xfrm>
        </p:spPr>
        <p:txBody>
          <a:bodyPr/>
          <a:lstStyle/>
          <a:p>
            <a:pPr marL="577850" indent="-577850">
              <a:defRPr/>
            </a:pPr>
            <a:r>
              <a:rPr lang="en-GB" sz="2400" dirty="0" smtClean="0">
                <a:latin typeface="+mj-lt"/>
              </a:rPr>
              <a:t>Neo </a:t>
            </a:r>
            <a:r>
              <a:rPr lang="en-GB" sz="2400" dirty="0" err="1" smtClean="0">
                <a:latin typeface="+mj-lt"/>
              </a:rPr>
              <a:t>Gdx</a:t>
            </a:r>
            <a:r>
              <a:rPr lang="en-GB" sz="2400" dirty="0" smtClean="0">
                <a:latin typeface="+mj-lt"/>
              </a:rPr>
              <a:t> in males +/- T, E2, DHT</a:t>
            </a:r>
          </a:p>
          <a:p>
            <a:pPr marL="577850" indent="-577850">
              <a:defRPr/>
            </a:pPr>
            <a:r>
              <a:rPr lang="en-GB" sz="2400" dirty="0" smtClean="0">
                <a:latin typeface="+mj-lt"/>
              </a:rPr>
              <a:t>Neo GDX in males + neo T</a:t>
            </a:r>
          </a:p>
          <a:p>
            <a:pPr marL="577850" indent="-577850">
              <a:defRPr/>
            </a:pPr>
            <a:r>
              <a:rPr lang="en-GB" sz="2400" dirty="0" smtClean="0">
                <a:latin typeface="+mj-lt"/>
              </a:rPr>
              <a:t>Neo T/DES to females</a:t>
            </a:r>
          </a:p>
          <a:p>
            <a:pPr marL="577850" indent="-577850">
              <a:defRPr/>
            </a:pPr>
            <a:r>
              <a:rPr lang="en-GB" sz="2400" dirty="0" smtClean="0">
                <a:latin typeface="+mj-lt"/>
              </a:rPr>
              <a:t>Neo </a:t>
            </a:r>
            <a:r>
              <a:rPr lang="en-GB" sz="2400" dirty="0" err="1" smtClean="0">
                <a:latin typeface="+mj-lt"/>
              </a:rPr>
              <a:t>aromatase</a:t>
            </a:r>
            <a:r>
              <a:rPr lang="en-GB" sz="2400" dirty="0" smtClean="0">
                <a:latin typeface="+mj-lt"/>
              </a:rPr>
              <a:t> inhibitors</a:t>
            </a:r>
          </a:p>
          <a:p>
            <a:pPr marL="577850" indent="-577850">
              <a:defRPr/>
            </a:pPr>
            <a:r>
              <a:rPr lang="en-GB" sz="2400" dirty="0" smtClean="0">
                <a:latin typeface="+mj-lt"/>
              </a:rPr>
              <a:t>Neo anti-estrogens (</a:t>
            </a:r>
            <a:r>
              <a:rPr lang="en-GB" sz="2400" dirty="0" err="1" smtClean="0">
                <a:latin typeface="+mj-lt"/>
              </a:rPr>
              <a:t>eg</a:t>
            </a:r>
            <a:r>
              <a:rPr lang="en-GB" sz="2400" dirty="0" smtClean="0">
                <a:latin typeface="+mj-lt"/>
              </a:rPr>
              <a:t> </a:t>
            </a:r>
            <a:r>
              <a:rPr lang="en-GB" sz="2400" dirty="0" err="1" smtClean="0">
                <a:latin typeface="+mj-lt"/>
              </a:rPr>
              <a:t>tamoxifen</a:t>
            </a:r>
            <a:r>
              <a:rPr lang="en-GB" sz="2400" dirty="0" smtClean="0">
                <a:latin typeface="+mj-lt"/>
              </a:rPr>
              <a:t>) or ER antisense </a:t>
            </a:r>
            <a:r>
              <a:rPr lang="en-GB" sz="2400" dirty="0" err="1" smtClean="0">
                <a:latin typeface="+mj-lt"/>
              </a:rPr>
              <a:t>oligonucleotides</a:t>
            </a:r>
            <a:endParaRPr lang="en-GB" sz="2400" dirty="0" smtClean="0">
              <a:latin typeface="+mj-lt"/>
            </a:endParaRPr>
          </a:p>
          <a:p>
            <a:pPr marL="577850" indent="-577850">
              <a:defRPr/>
            </a:pPr>
            <a:r>
              <a:rPr lang="en-GB" sz="2400" dirty="0" smtClean="0">
                <a:latin typeface="+mj-lt"/>
              </a:rPr>
              <a:t>Transgenic models (ERKOs; AR KOs; </a:t>
            </a:r>
            <a:r>
              <a:rPr lang="en-GB" sz="2400" dirty="0" err="1" smtClean="0">
                <a:latin typeface="+mj-lt"/>
              </a:rPr>
              <a:t>Aromatase</a:t>
            </a:r>
            <a:r>
              <a:rPr lang="en-GB" sz="2400" dirty="0" smtClean="0">
                <a:latin typeface="+mj-lt"/>
              </a:rPr>
              <a:t> KOs)</a:t>
            </a:r>
          </a:p>
          <a:p>
            <a:pPr marL="577850" indent="-577850">
              <a:buFont typeface="Symbol" pitchFamily="18" charset="2"/>
              <a:buNone/>
              <a:defRPr/>
            </a:pPr>
            <a:endParaRPr lang="en-GB" dirty="0" smtClean="0">
              <a:latin typeface="Comic Sans MS" pitchFamily="66" charset="0"/>
            </a:endParaRPr>
          </a:p>
          <a:p>
            <a:pPr marL="577850" indent="-577850">
              <a:defRPr/>
            </a:pPr>
            <a:endParaRPr lang="en-GB" dirty="0" smtClean="0">
              <a:latin typeface="Comic Sans MS" pitchFamily="66"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381000" y="457200"/>
            <a:ext cx="8382000" cy="990600"/>
          </a:xfrm>
        </p:spPr>
        <p:txBody>
          <a:bodyPr/>
          <a:lstStyle/>
          <a:p>
            <a:r>
              <a:rPr lang="en-US" sz="2000" smtClean="0">
                <a:latin typeface="Comic Sans MS" pitchFamily="66" charset="0"/>
              </a:rPr>
              <a:t>Neonatal treatment of male rats castrated  at birth (P1) with testosterone (500mg         ), but not oil vehicle (       ) suppresses apoptosis (TUNEL stain) in SDN-mPOA, but not the lateral preoptic area</a:t>
            </a:r>
          </a:p>
        </p:txBody>
      </p:sp>
      <p:sp>
        <p:nvSpPr>
          <p:cNvPr id="51203" name="Rectangle 1027"/>
          <p:cNvSpPr>
            <a:spLocks noChangeArrowheads="1"/>
          </p:cNvSpPr>
          <p:nvPr/>
        </p:nvSpPr>
        <p:spPr bwMode="auto">
          <a:xfrm>
            <a:off x="0" y="2819400"/>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00"/>
                </a:solidFill>
                <a:latin typeface="Comic Sans MS" pitchFamily="66" charset="0"/>
              </a:rPr>
              <a:t>Total cells </a:t>
            </a:r>
          </a:p>
          <a:p>
            <a:pPr algn="ctr"/>
            <a:r>
              <a:rPr lang="en-US" sz="2000" b="1">
                <a:solidFill>
                  <a:srgbClr val="000000"/>
                </a:solidFill>
                <a:latin typeface="Comic Sans MS" pitchFamily="66" charset="0"/>
              </a:rPr>
              <a:t>undergoing </a:t>
            </a:r>
          </a:p>
          <a:p>
            <a:pPr algn="ctr"/>
            <a:r>
              <a:rPr lang="en-US" sz="2000" b="1">
                <a:solidFill>
                  <a:srgbClr val="000000"/>
                </a:solidFill>
                <a:latin typeface="Comic Sans MS" pitchFamily="66" charset="0"/>
              </a:rPr>
              <a:t>apoptosis</a:t>
            </a:r>
          </a:p>
          <a:p>
            <a:pPr algn="ctr"/>
            <a:r>
              <a:rPr lang="en-US" sz="2000" b="1">
                <a:solidFill>
                  <a:srgbClr val="000000"/>
                </a:solidFill>
                <a:latin typeface="Comic Sans MS" pitchFamily="66" charset="0"/>
              </a:rPr>
              <a:t>%</a:t>
            </a:r>
            <a:endParaRPr lang="en-US" sz="2000" b="1">
              <a:latin typeface="Comic Sans MS" pitchFamily="66" charset="0"/>
            </a:endParaRPr>
          </a:p>
        </p:txBody>
      </p:sp>
      <p:sp>
        <p:nvSpPr>
          <p:cNvPr id="51204" name="Line 1028"/>
          <p:cNvSpPr>
            <a:spLocks noChangeShapeType="1"/>
          </p:cNvSpPr>
          <p:nvPr/>
        </p:nvSpPr>
        <p:spPr bwMode="auto">
          <a:xfrm>
            <a:off x="2514600" y="2209800"/>
            <a:ext cx="0" cy="3810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05" name="Line 1029"/>
          <p:cNvSpPr>
            <a:spLocks noChangeShapeType="1"/>
          </p:cNvSpPr>
          <p:nvPr/>
        </p:nvSpPr>
        <p:spPr bwMode="auto">
          <a:xfrm>
            <a:off x="2514600" y="6019800"/>
            <a:ext cx="34290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1206" name="Group 1030"/>
          <p:cNvGrpSpPr>
            <a:grpSpLocks/>
          </p:cNvGrpSpPr>
          <p:nvPr/>
        </p:nvGrpSpPr>
        <p:grpSpPr bwMode="auto">
          <a:xfrm>
            <a:off x="1981200" y="5257800"/>
            <a:ext cx="457200" cy="457200"/>
            <a:chOff x="912" y="3696"/>
            <a:chExt cx="288" cy="288"/>
          </a:xfrm>
        </p:grpSpPr>
        <p:sp>
          <p:nvSpPr>
            <p:cNvPr id="51248" name="Rectangle 1031"/>
            <p:cNvSpPr>
              <a:spLocks noChangeArrowheads="1"/>
            </p:cNvSpPr>
            <p:nvPr/>
          </p:nvSpPr>
          <p:spPr bwMode="auto">
            <a:xfrm>
              <a:off x="912" y="36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a:solidFill>
                    <a:srgbClr val="000000"/>
                  </a:solidFill>
                  <a:latin typeface="Comic Sans MS" pitchFamily="66" charset="0"/>
                </a:rPr>
                <a:t>0.3</a:t>
              </a:r>
            </a:p>
          </p:txBody>
        </p:sp>
        <p:sp>
          <p:nvSpPr>
            <p:cNvPr id="51249" name="Line 1032"/>
            <p:cNvSpPr>
              <a:spLocks noChangeShapeType="1"/>
            </p:cNvSpPr>
            <p:nvPr/>
          </p:nvSpPr>
          <p:spPr bwMode="auto">
            <a:xfrm>
              <a:off x="1152" y="384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51207" name="Rectangle 1033"/>
          <p:cNvSpPr>
            <a:spLocks noChangeArrowheads="1"/>
          </p:cNvSpPr>
          <p:nvPr/>
        </p:nvSpPr>
        <p:spPr bwMode="auto">
          <a:xfrm>
            <a:off x="1905000" y="3355975"/>
            <a:ext cx="56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1.2</a:t>
            </a:r>
          </a:p>
        </p:txBody>
      </p:sp>
      <p:sp>
        <p:nvSpPr>
          <p:cNvPr id="51208" name="Rectangle 1034"/>
          <p:cNvSpPr>
            <a:spLocks noChangeArrowheads="1"/>
          </p:cNvSpPr>
          <p:nvPr/>
        </p:nvSpPr>
        <p:spPr bwMode="auto">
          <a:xfrm>
            <a:off x="1905000" y="3965575"/>
            <a:ext cx="56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0.9</a:t>
            </a:r>
          </a:p>
        </p:txBody>
      </p:sp>
      <p:sp>
        <p:nvSpPr>
          <p:cNvPr id="51209" name="Line 1035"/>
          <p:cNvSpPr>
            <a:spLocks noChangeShapeType="1"/>
          </p:cNvSpPr>
          <p:nvPr/>
        </p:nvSpPr>
        <p:spPr bwMode="auto">
          <a:xfrm flipH="1">
            <a:off x="2438400" y="4800600"/>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10" name="Line 1036"/>
          <p:cNvSpPr>
            <a:spLocks noChangeShapeType="1"/>
          </p:cNvSpPr>
          <p:nvPr/>
        </p:nvSpPr>
        <p:spPr bwMode="auto">
          <a:xfrm flipH="1">
            <a:off x="2438400" y="4191000"/>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11" name="Line 1037"/>
          <p:cNvSpPr>
            <a:spLocks noChangeShapeType="1"/>
          </p:cNvSpPr>
          <p:nvPr/>
        </p:nvSpPr>
        <p:spPr bwMode="auto">
          <a:xfrm flipH="1">
            <a:off x="2438400" y="3581400"/>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12" name="Line 1038"/>
          <p:cNvSpPr>
            <a:spLocks noChangeShapeType="1"/>
          </p:cNvSpPr>
          <p:nvPr/>
        </p:nvSpPr>
        <p:spPr bwMode="auto">
          <a:xfrm flipH="1">
            <a:off x="2438400" y="2971800"/>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13" name="Line 1039"/>
          <p:cNvSpPr>
            <a:spLocks noChangeShapeType="1"/>
          </p:cNvSpPr>
          <p:nvPr/>
        </p:nvSpPr>
        <p:spPr bwMode="auto">
          <a:xfrm flipH="1">
            <a:off x="2438400" y="2362200"/>
            <a:ext cx="7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14" name="Rectangle 1040"/>
          <p:cNvSpPr>
            <a:spLocks noChangeArrowheads="1"/>
          </p:cNvSpPr>
          <p:nvPr/>
        </p:nvSpPr>
        <p:spPr bwMode="auto">
          <a:xfrm>
            <a:off x="1905000" y="4575175"/>
            <a:ext cx="56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0.6</a:t>
            </a:r>
          </a:p>
        </p:txBody>
      </p:sp>
      <p:sp>
        <p:nvSpPr>
          <p:cNvPr id="51215" name="Rectangle 1041"/>
          <p:cNvSpPr>
            <a:spLocks noChangeArrowheads="1"/>
          </p:cNvSpPr>
          <p:nvPr/>
        </p:nvSpPr>
        <p:spPr bwMode="auto">
          <a:xfrm>
            <a:off x="1828800" y="2212975"/>
            <a:ext cx="56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1.8</a:t>
            </a:r>
          </a:p>
        </p:txBody>
      </p:sp>
      <p:sp>
        <p:nvSpPr>
          <p:cNvPr id="51216" name="Rectangle 1042"/>
          <p:cNvSpPr>
            <a:spLocks noChangeArrowheads="1"/>
          </p:cNvSpPr>
          <p:nvPr/>
        </p:nvSpPr>
        <p:spPr bwMode="auto">
          <a:xfrm>
            <a:off x="1905000" y="2746375"/>
            <a:ext cx="56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1.5</a:t>
            </a:r>
          </a:p>
        </p:txBody>
      </p:sp>
      <p:sp>
        <p:nvSpPr>
          <p:cNvPr id="51217" name="Rectangle 1043"/>
          <p:cNvSpPr>
            <a:spLocks noChangeArrowheads="1"/>
          </p:cNvSpPr>
          <p:nvPr/>
        </p:nvSpPr>
        <p:spPr bwMode="auto">
          <a:xfrm>
            <a:off x="2819400" y="2743200"/>
            <a:ext cx="304800" cy="3276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18" name="Rectangle 1044" descr="10%"/>
          <p:cNvSpPr>
            <a:spLocks noChangeArrowheads="1"/>
          </p:cNvSpPr>
          <p:nvPr/>
        </p:nvSpPr>
        <p:spPr bwMode="auto">
          <a:xfrm>
            <a:off x="3124200" y="5334000"/>
            <a:ext cx="304800" cy="6858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19" name="Rectangle 1045"/>
          <p:cNvSpPr>
            <a:spLocks noChangeArrowheads="1"/>
          </p:cNvSpPr>
          <p:nvPr/>
        </p:nvSpPr>
        <p:spPr bwMode="auto">
          <a:xfrm>
            <a:off x="2895600" y="60991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6</a:t>
            </a:r>
          </a:p>
        </p:txBody>
      </p:sp>
      <p:sp>
        <p:nvSpPr>
          <p:cNvPr id="51220" name="Rectangle 1046"/>
          <p:cNvSpPr>
            <a:spLocks noChangeArrowheads="1"/>
          </p:cNvSpPr>
          <p:nvPr/>
        </p:nvSpPr>
        <p:spPr bwMode="auto">
          <a:xfrm>
            <a:off x="3733800" y="60991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7</a:t>
            </a:r>
          </a:p>
        </p:txBody>
      </p:sp>
      <p:sp>
        <p:nvSpPr>
          <p:cNvPr id="51221" name="Rectangle 1048"/>
          <p:cNvSpPr>
            <a:spLocks noChangeArrowheads="1"/>
          </p:cNvSpPr>
          <p:nvPr/>
        </p:nvSpPr>
        <p:spPr bwMode="auto">
          <a:xfrm>
            <a:off x="5410200" y="609917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10</a:t>
            </a:r>
          </a:p>
        </p:txBody>
      </p:sp>
      <p:sp>
        <p:nvSpPr>
          <p:cNvPr id="51222" name="Rectangle 1049"/>
          <p:cNvSpPr>
            <a:spLocks noChangeArrowheads="1"/>
          </p:cNvSpPr>
          <p:nvPr/>
        </p:nvSpPr>
        <p:spPr bwMode="auto">
          <a:xfrm>
            <a:off x="6324600" y="60991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6</a:t>
            </a:r>
          </a:p>
        </p:txBody>
      </p:sp>
      <p:sp>
        <p:nvSpPr>
          <p:cNvPr id="51223" name="Rectangle 1050"/>
          <p:cNvSpPr>
            <a:spLocks noChangeArrowheads="1"/>
          </p:cNvSpPr>
          <p:nvPr/>
        </p:nvSpPr>
        <p:spPr bwMode="auto">
          <a:xfrm>
            <a:off x="7162800" y="60991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7</a:t>
            </a:r>
          </a:p>
        </p:txBody>
      </p:sp>
      <p:sp>
        <p:nvSpPr>
          <p:cNvPr id="51224" name="Rectangle 1051"/>
          <p:cNvSpPr>
            <a:spLocks noChangeArrowheads="1"/>
          </p:cNvSpPr>
          <p:nvPr/>
        </p:nvSpPr>
        <p:spPr bwMode="auto">
          <a:xfrm>
            <a:off x="7924800" y="60991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8</a:t>
            </a:r>
          </a:p>
        </p:txBody>
      </p:sp>
      <p:sp>
        <p:nvSpPr>
          <p:cNvPr id="51225" name="Rectangle 1052"/>
          <p:cNvSpPr>
            <a:spLocks noChangeArrowheads="1"/>
          </p:cNvSpPr>
          <p:nvPr/>
        </p:nvSpPr>
        <p:spPr bwMode="auto">
          <a:xfrm>
            <a:off x="3657600" y="3200400"/>
            <a:ext cx="304800" cy="2819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26" name="Rectangle 1053" descr="10%"/>
          <p:cNvSpPr>
            <a:spLocks noChangeArrowheads="1"/>
          </p:cNvSpPr>
          <p:nvPr/>
        </p:nvSpPr>
        <p:spPr bwMode="auto">
          <a:xfrm>
            <a:off x="3962400" y="5105400"/>
            <a:ext cx="304800" cy="9144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27" name="Rectangle 1054"/>
          <p:cNvSpPr>
            <a:spLocks noChangeArrowheads="1"/>
          </p:cNvSpPr>
          <p:nvPr/>
        </p:nvSpPr>
        <p:spPr bwMode="auto">
          <a:xfrm>
            <a:off x="4419600" y="3352800"/>
            <a:ext cx="304800" cy="2667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28" name="Rectangle 1055" descr="10%"/>
          <p:cNvSpPr>
            <a:spLocks noChangeArrowheads="1"/>
          </p:cNvSpPr>
          <p:nvPr/>
        </p:nvSpPr>
        <p:spPr bwMode="auto">
          <a:xfrm>
            <a:off x="4724400" y="4343400"/>
            <a:ext cx="304800" cy="16764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29" name="Rectangle 1056"/>
          <p:cNvSpPr>
            <a:spLocks noChangeArrowheads="1"/>
          </p:cNvSpPr>
          <p:nvPr/>
        </p:nvSpPr>
        <p:spPr bwMode="auto">
          <a:xfrm>
            <a:off x="5257800" y="3581400"/>
            <a:ext cx="304800" cy="2438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30" name="Rectangle 1057" descr="10%"/>
          <p:cNvSpPr>
            <a:spLocks noChangeArrowheads="1"/>
          </p:cNvSpPr>
          <p:nvPr/>
        </p:nvSpPr>
        <p:spPr bwMode="auto">
          <a:xfrm>
            <a:off x="5562600" y="5410200"/>
            <a:ext cx="381000" cy="6096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31" name="Rectangle 1058"/>
          <p:cNvSpPr>
            <a:spLocks noChangeArrowheads="1"/>
          </p:cNvSpPr>
          <p:nvPr/>
        </p:nvSpPr>
        <p:spPr bwMode="auto">
          <a:xfrm>
            <a:off x="6172200" y="3733800"/>
            <a:ext cx="304800" cy="2286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32" name="Rectangle 1059" descr="10%"/>
          <p:cNvSpPr>
            <a:spLocks noChangeArrowheads="1"/>
          </p:cNvSpPr>
          <p:nvPr/>
        </p:nvSpPr>
        <p:spPr bwMode="auto">
          <a:xfrm>
            <a:off x="6477000" y="4114800"/>
            <a:ext cx="266700" cy="19050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33" name="Rectangle 1060"/>
          <p:cNvSpPr>
            <a:spLocks noChangeArrowheads="1"/>
          </p:cNvSpPr>
          <p:nvPr/>
        </p:nvSpPr>
        <p:spPr bwMode="auto">
          <a:xfrm>
            <a:off x="6934200" y="3276600"/>
            <a:ext cx="381000" cy="2743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34" name="Rectangle 1061" descr="10%"/>
          <p:cNvSpPr>
            <a:spLocks noChangeArrowheads="1"/>
          </p:cNvSpPr>
          <p:nvPr/>
        </p:nvSpPr>
        <p:spPr bwMode="auto">
          <a:xfrm>
            <a:off x="7315200" y="3657600"/>
            <a:ext cx="342900" cy="23622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35" name="Rectangle 1062"/>
          <p:cNvSpPr>
            <a:spLocks noChangeArrowheads="1"/>
          </p:cNvSpPr>
          <p:nvPr/>
        </p:nvSpPr>
        <p:spPr bwMode="auto">
          <a:xfrm>
            <a:off x="7848600" y="3810000"/>
            <a:ext cx="304800" cy="2209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36" name="Rectangle 1063" descr="10%"/>
          <p:cNvSpPr>
            <a:spLocks noChangeArrowheads="1"/>
          </p:cNvSpPr>
          <p:nvPr/>
        </p:nvSpPr>
        <p:spPr bwMode="auto">
          <a:xfrm>
            <a:off x="8153400" y="3657600"/>
            <a:ext cx="342900" cy="23622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37" name="Rectangle 1064"/>
          <p:cNvSpPr>
            <a:spLocks noChangeArrowheads="1"/>
          </p:cNvSpPr>
          <p:nvPr/>
        </p:nvSpPr>
        <p:spPr bwMode="auto">
          <a:xfrm>
            <a:off x="3962400" y="4800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r>
              <a:rPr lang="en-US">
                <a:solidFill>
                  <a:srgbClr val="000000"/>
                </a:solidFill>
                <a:latin typeface="Comic Sans MS" pitchFamily="66" charset="0"/>
              </a:rPr>
              <a:t>*</a:t>
            </a:r>
            <a:endParaRPr lang="en-US">
              <a:latin typeface="Comic Sans MS" pitchFamily="66" charset="0"/>
            </a:endParaRPr>
          </a:p>
        </p:txBody>
      </p:sp>
      <p:sp>
        <p:nvSpPr>
          <p:cNvPr id="51238" name="Rectangle 1065" descr="10%"/>
          <p:cNvSpPr>
            <a:spLocks noChangeArrowheads="1"/>
          </p:cNvSpPr>
          <p:nvPr/>
        </p:nvSpPr>
        <p:spPr bwMode="auto">
          <a:xfrm>
            <a:off x="3276600" y="692150"/>
            <a:ext cx="304800" cy="228600"/>
          </a:xfrm>
          <a:prstGeom prst="rect">
            <a:avLst/>
          </a:prstGeom>
          <a:pattFill prst="pct10">
            <a:fgClr>
              <a:srgbClr val="000000"/>
            </a:fgClr>
            <a:bgClr>
              <a:schemeClr val="bg1"/>
            </a:bgClr>
          </a:pattFill>
          <a:ln w="19050">
            <a:solidFill>
              <a:srgbClr val="000000"/>
            </a:solidFill>
            <a:miter lim="800000"/>
            <a:headEnd/>
            <a:tailEnd/>
          </a:ln>
        </p:spPr>
        <p:txBody>
          <a:bodyPr wrap="none" anchor="ctr"/>
          <a:lstStyle/>
          <a:p>
            <a:endParaRPr lang="en-GB"/>
          </a:p>
        </p:txBody>
      </p:sp>
      <p:sp>
        <p:nvSpPr>
          <p:cNvPr id="51239" name="Rectangle 1066"/>
          <p:cNvSpPr>
            <a:spLocks noChangeArrowheads="1"/>
          </p:cNvSpPr>
          <p:nvPr/>
        </p:nvSpPr>
        <p:spPr bwMode="auto">
          <a:xfrm>
            <a:off x="228600" y="63246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i="1">
                <a:solidFill>
                  <a:srgbClr val="000000"/>
                </a:solidFill>
                <a:latin typeface="Comic Sans MS" pitchFamily="66" charset="0"/>
              </a:rPr>
              <a:t>adapted from Breedlove SM</a:t>
            </a:r>
            <a:endParaRPr lang="en-US">
              <a:latin typeface="Comic Sans MS" pitchFamily="66" charset="0"/>
            </a:endParaRPr>
          </a:p>
        </p:txBody>
      </p:sp>
      <p:sp>
        <p:nvSpPr>
          <p:cNvPr id="51240" name="Line 1067"/>
          <p:cNvSpPr>
            <a:spLocks noChangeShapeType="1"/>
          </p:cNvSpPr>
          <p:nvPr/>
        </p:nvSpPr>
        <p:spPr bwMode="auto">
          <a:xfrm>
            <a:off x="6172200" y="6019800"/>
            <a:ext cx="27432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241" name="Rectangle 1069"/>
          <p:cNvSpPr>
            <a:spLocks noChangeArrowheads="1"/>
          </p:cNvSpPr>
          <p:nvPr/>
        </p:nvSpPr>
        <p:spPr bwMode="auto">
          <a:xfrm>
            <a:off x="4572000" y="60991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mic Sans MS" pitchFamily="66" charset="0"/>
              </a:rPr>
              <a:t>8</a:t>
            </a:r>
          </a:p>
        </p:txBody>
      </p:sp>
      <p:sp>
        <p:nvSpPr>
          <p:cNvPr id="51242" name="Rectangle 1070"/>
          <p:cNvSpPr>
            <a:spLocks noChangeArrowheads="1"/>
          </p:cNvSpPr>
          <p:nvPr/>
        </p:nvSpPr>
        <p:spPr bwMode="auto">
          <a:xfrm>
            <a:off x="3124200" y="4957763"/>
            <a:ext cx="43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omic Sans MS" pitchFamily="66" charset="0"/>
              </a:rPr>
              <a:t>*</a:t>
            </a:r>
            <a:r>
              <a:rPr lang="en-US">
                <a:latin typeface="Comic Sans MS" pitchFamily="66" charset="0"/>
              </a:rPr>
              <a:t> </a:t>
            </a:r>
          </a:p>
        </p:txBody>
      </p:sp>
      <p:sp>
        <p:nvSpPr>
          <p:cNvPr id="51243" name="Rectangle 1071"/>
          <p:cNvSpPr>
            <a:spLocks noChangeArrowheads="1"/>
          </p:cNvSpPr>
          <p:nvPr/>
        </p:nvSpPr>
        <p:spPr bwMode="auto">
          <a:xfrm>
            <a:off x="5638800" y="5033963"/>
            <a:ext cx="34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omic Sans MS" pitchFamily="66" charset="0"/>
              </a:rPr>
              <a:t>*</a:t>
            </a:r>
            <a:endParaRPr lang="en-US">
              <a:latin typeface="Comic Sans MS" pitchFamily="66" charset="0"/>
            </a:endParaRPr>
          </a:p>
        </p:txBody>
      </p:sp>
      <p:sp>
        <p:nvSpPr>
          <p:cNvPr id="51244" name="Rectangle 1072" descr="10%"/>
          <p:cNvSpPr>
            <a:spLocks noChangeArrowheads="1"/>
          </p:cNvSpPr>
          <p:nvPr/>
        </p:nvSpPr>
        <p:spPr bwMode="auto">
          <a:xfrm>
            <a:off x="6948488" y="692150"/>
            <a:ext cx="304800" cy="228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45" name="Rectangle 1073"/>
          <p:cNvSpPr>
            <a:spLocks noChangeArrowheads="1"/>
          </p:cNvSpPr>
          <p:nvPr/>
        </p:nvSpPr>
        <p:spPr bwMode="auto">
          <a:xfrm>
            <a:off x="3276600" y="18288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latin typeface="Comic Sans MS" pitchFamily="66" charset="0"/>
              </a:rPr>
              <a:t>SDN</a:t>
            </a:r>
            <a:endParaRPr lang="en-US">
              <a:latin typeface="Comic Sans MS" pitchFamily="66" charset="0"/>
            </a:endParaRPr>
          </a:p>
        </p:txBody>
      </p:sp>
      <p:sp>
        <p:nvSpPr>
          <p:cNvPr id="51246" name="Rectangle 1074"/>
          <p:cNvSpPr>
            <a:spLocks noChangeArrowheads="1"/>
          </p:cNvSpPr>
          <p:nvPr/>
        </p:nvSpPr>
        <p:spPr bwMode="auto">
          <a:xfrm>
            <a:off x="5943600" y="1909763"/>
            <a:ext cx="319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omic Sans MS" pitchFamily="66" charset="0"/>
              </a:rPr>
              <a:t>Lateral preoptic area</a:t>
            </a:r>
          </a:p>
        </p:txBody>
      </p:sp>
      <p:sp>
        <p:nvSpPr>
          <p:cNvPr id="51247" name="Rectangle 1075"/>
          <p:cNvSpPr>
            <a:spLocks noChangeArrowheads="1"/>
          </p:cNvSpPr>
          <p:nvPr/>
        </p:nvSpPr>
        <p:spPr bwMode="auto">
          <a:xfrm>
            <a:off x="4343400" y="63246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solidFill>
                  <a:srgbClr val="000000"/>
                </a:solidFill>
                <a:latin typeface="Comic Sans MS" pitchFamily="66" charset="0"/>
              </a:rPr>
              <a:t>Days after birth</a:t>
            </a:r>
            <a:endParaRPr lang="en-US" sz="200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nervous system 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929438" y="1771650"/>
            <a:ext cx="1638300" cy="5086350"/>
          </a:xfrm>
        </p:spPr>
      </p:pic>
      <p:sp>
        <p:nvSpPr>
          <p:cNvPr id="6147" name="TextBox 5"/>
          <p:cNvSpPr txBox="1">
            <a:spLocks noChangeArrowheads="1"/>
          </p:cNvSpPr>
          <p:nvPr/>
        </p:nvSpPr>
        <p:spPr bwMode="auto">
          <a:xfrm>
            <a:off x="5715000" y="1643063"/>
            <a:ext cx="1571625"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GB" sz="2000" b="1">
                <a:solidFill>
                  <a:srgbClr val="CC0000"/>
                </a:solidFill>
                <a:latin typeface="Arial Narrow" pitchFamily="34" charset="0"/>
              </a:rPr>
              <a:t>Central</a:t>
            </a:r>
          </a:p>
          <a:p>
            <a:pPr algn="r"/>
            <a:r>
              <a:rPr lang="en-GB" sz="2000" b="1">
                <a:solidFill>
                  <a:srgbClr val="000000"/>
                </a:solidFill>
                <a:latin typeface="Arial Narrow" pitchFamily="34" charset="0"/>
              </a:rPr>
              <a:t>Brain &amp; </a:t>
            </a:r>
          </a:p>
          <a:p>
            <a:pPr algn="r"/>
            <a:r>
              <a:rPr lang="en-GB" sz="2000" b="1">
                <a:solidFill>
                  <a:srgbClr val="000000"/>
                </a:solidFill>
                <a:latin typeface="Arial Narrow" pitchFamily="34" charset="0"/>
              </a:rPr>
              <a:t>Spinal cord</a:t>
            </a:r>
          </a:p>
        </p:txBody>
      </p:sp>
      <p:sp>
        <p:nvSpPr>
          <p:cNvPr id="6148" name="Title 1"/>
          <p:cNvSpPr>
            <a:spLocks noGrp="1"/>
          </p:cNvSpPr>
          <p:nvPr>
            <p:ph type="title"/>
          </p:nvPr>
        </p:nvSpPr>
        <p:spPr>
          <a:xfrm>
            <a:off x="381000" y="285750"/>
            <a:ext cx="8382000" cy="533400"/>
          </a:xfrm>
        </p:spPr>
        <p:txBody>
          <a:bodyPr/>
          <a:lstStyle/>
          <a:p>
            <a:r>
              <a:rPr lang="en-GB" sz="2800" smtClean="0">
                <a:latin typeface="Arial" charset="0"/>
                <a:cs typeface="Arial" charset="0"/>
              </a:rPr>
              <a:t>The neuroendocrine system</a:t>
            </a:r>
          </a:p>
        </p:txBody>
      </p:sp>
      <p:sp>
        <p:nvSpPr>
          <p:cNvPr id="9" name="TextBox 8"/>
          <p:cNvSpPr txBox="1"/>
          <p:nvPr/>
        </p:nvSpPr>
        <p:spPr>
          <a:xfrm>
            <a:off x="5786438" y="1100138"/>
            <a:ext cx="2722562" cy="400050"/>
          </a:xfrm>
          <a:prstGeom prst="rect">
            <a:avLst/>
          </a:prstGeom>
          <a:solidFill>
            <a:srgbClr val="FFFFCC"/>
          </a:solidFill>
          <a:ln>
            <a:solidFill>
              <a:srgbClr val="1C11AF"/>
            </a:solidFill>
          </a:ln>
        </p:spPr>
        <p:txBody>
          <a:bodyPr wrap="none">
            <a:spAutoFit/>
          </a:bodyPr>
          <a:lstStyle/>
          <a:p>
            <a:pPr algn="ctr">
              <a:defRPr/>
            </a:pPr>
            <a:r>
              <a:rPr lang="en-GB" sz="2000" b="1" dirty="0">
                <a:solidFill>
                  <a:schemeClr val="accent2">
                    <a:lumMod val="75000"/>
                  </a:schemeClr>
                </a:solidFill>
                <a:latin typeface="Arial" pitchFamily="34" charset="0"/>
              </a:rPr>
              <a:t>The Nervous System</a:t>
            </a:r>
          </a:p>
        </p:txBody>
      </p:sp>
      <p:cxnSp>
        <p:nvCxnSpPr>
          <p:cNvPr id="6150" name="Straight Arrow Connector 18"/>
          <p:cNvCxnSpPr>
            <a:cxnSpLocks noChangeShapeType="1"/>
          </p:cNvCxnSpPr>
          <p:nvPr/>
        </p:nvCxnSpPr>
        <p:spPr bwMode="auto">
          <a:xfrm>
            <a:off x="6715125" y="2143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6151" name="TextBox 19"/>
          <p:cNvSpPr txBox="1">
            <a:spLocks noChangeArrowheads="1"/>
          </p:cNvSpPr>
          <p:nvPr/>
        </p:nvSpPr>
        <p:spPr bwMode="auto">
          <a:xfrm>
            <a:off x="5786438" y="3143250"/>
            <a:ext cx="1214437" cy="677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GB" sz="1800" b="1">
                <a:solidFill>
                  <a:srgbClr val="CC0000"/>
                </a:solidFill>
                <a:latin typeface="Arial Narrow" pitchFamily="34" charset="0"/>
              </a:rPr>
              <a:t>Peripheral</a:t>
            </a:r>
          </a:p>
          <a:p>
            <a:pPr algn="ctr"/>
            <a:endParaRPr lang="en-GB" sz="2000">
              <a:latin typeface="Arial" charset="0"/>
            </a:endParaRPr>
          </a:p>
        </p:txBody>
      </p:sp>
      <p:sp>
        <p:nvSpPr>
          <p:cNvPr id="17" name="TextBox 16"/>
          <p:cNvSpPr txBox="1"/>
          <p:nvPr/>
        </p:nvSpPr>
        <p:spPr>
          <a:xfrm>
            <a:off x="1500188" y="1916113"/>
            <a:ext cx="1643062"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2" name="TextBox 31"/>
          <p:cNvSpPr txBox="1"/>
          <p:nvPr/>
        </p:nvSpPr>
        <p:spPr>
          <a:xfrm>
            <a:off x="2781300"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pic>
        <p:nvPicPr>
          <p:cNvPr id="6154" name="Content Placeholder 3" descr="endocrine syste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1000125"/>
            <a:ext cx="44291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8625" y="2571750"/>
            <a:ext cx="150018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Pituitary gland</a:t>
            </a:r>
          </a:p>
        </p:txBody>
      </p:sp>
      <p:sp>
        <p:nvSpPr>
          <p:cNvPr id="29" name="TextBox 28"/>
          <p:cNvSpPr txBox="1"/>
          <p:nvPr/>
        </p:nvSpPr>
        <p:spPr>
          <a:xfrm>
            <a:off x="452438" y="3000375"/>
            <a:ext cx="1436687"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Thyroid gland</a:t>
            </a:r>
          </a:p>
        </p:txBody>
      </p:sp>
      <p:sp>
        <p:nvSpPr>
          <p:cNvPr id="30" name="TextBox 29"/>
          <p:cNvSpPr txBox="1"/>
          <p:nvPr/>
        </p:nvSpPr>
        <p:spPr>
          <a:xfrm>
            <a:off x="409575" y="4143375"/>
            <a:ext cx="1447800"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Adrenal gland</a:t>
            </a:r>
          </a:p>
        </p:txBody>
      </p:sp>
      <p:sp>
        <p:nvSpPr>
          <p:cNvPr id="31" name="TextBox 30"/>
          <p:cNvSpPr txBox="1"/>
          <p:nvPr/>
        </p:nvSpPr>
        <p:spPr>
          <a:xfrm>
            <a:off x="1025525" y="5286375"/>
            <a:ext cx="71913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Testis</a:t>
            </a:r>
          </a:p>
        </p:txBody>
      </p:sp>
      <p:sp>
        <p:nvSpPr>
          <p:cNvPr id="33" name="TextBox 32"/>
          <p:cNvSpPr txBox="1"/>
          <p:nvPr/>
        </p:nvSpPr>
        <p:spPr>
          <a:xfrm>
            <a:off x="2571750" y="2428875"/>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4" name="TextBox 33"/>
          <p:cNvSpPr txBox="1"/>
          <p:nvPr/>
        </p:nvSpPr>
        <p:spPr>
          <a:xfrm>
            <a:off x="2928938" y="3429000"/>
            <a:ext cx="928687"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5" name="TextBox 34"/>
          <p:cNvSpPr txBox="1"/>
          <p:nvPr/>
        </p:nvSpPr>
        <p:spPr>
          <a:xfrm>
            <a:off x="2857500" y="4286250"/>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9" name="TextBox 38"/>
          <p:cNvSpPr txBox="1"/>
          <p:nvPr/>
        </p:nvSpPr>
        <p:spPr>
          <a:xfrm>
            <a:off x="1571625" y="1916113"/>
            <a:ext cx="1500188"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42" name="TextBox 41"/>
          <p:cNvSpPr txBox="1"/>
          <p:nvPr/>
        </p:nvSpPr>
        <p:spPr>
          <a:xfrm>
            <a:off x="3000375"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sp>
        <p:nvSpPr>
          <p:cNvPr id="10" name="TextBox 9"/>
          <p:cNvSpPr txBox="1"/>
          <p:nvPr/>
        </p:nvSpPr>
        <p:spPr>
          <a:xfrm>
            <a:off x="857250" y="1071563"/>
            <a:ext cx="2949575" cy="400050"/>
          </a:xfrm>
          <a:prstGeom prst="rect">
            <a:avLst/>
          </a:prstGeom>
          <a:solidFill>
            <a:srgbClr val="FFFFCC"/>
          </a:solidFill>
          <a:ln>
            <a:solidFill>
              <a:srgbClr val="1C11AF"/>
            </a:solidFill>
          </a:ln>
        </p:spPr>
        <p:txBody>
          <a:bodyPr wrap="none">
            <a:spAutoFit/>
          </a:bodyPr>
          <a:lstStyle/>
          <a:p>
            <a:pPr algn="ctr">
              <a:defRPr/>
            </a:pPr>
            <a:r>
              <a:rPr lang="en-GB" sz="2000" b="1" dirty="0">
                <a:solidFill>
                  <a:schemeClr val="accent2">
                    <a:lumMod val="75000"/>
                  </a:schemeClr>
                </a:solidFill>
                <a:latin typeface="Arial" pitchFamily="34" charset="0"/>
              </a:rPr>
              <a:t>The Endocrine System</a:t>
            </a:r>
          </a:p>
        </p:txBody>
      </p:sp>
      <p:sp>
        <p:nvSpPr>
          <p:cNvPr id="12" name="Title 1"/>
          <p:cNvSpPr txBox="1">
            <a:spLocks/>
          </p:cNvSpPr>
          <p:nvPr/>
        </p:nvSpPr>
        <p:spPr bwMode="auto">
          <a:xfrm>
            <a:off x="2500313" y="6143625"/>
            <a:ext cx="5500687" cy="533400"/>
          </a:xfrm>
          <a:prstGeom prst="rect">
            <a:avLst/>
          </a:prstGeom>
          <a:noFill/>
          <a:ln w="9525">
            <a:noFill/>
            <a:miter lim="800000"/>
            <a:headEnd/>
            <a:tailEnd/>
          </a:ln>
        </p:spPr>
        <p:txBody>
          <a:bodyPr anchor="ctr"/>
          <a:lstStyle/>
          <a:p>
            <a:pPr>
              <a:defRPr/>
            </a:pPr>
            <a:r>
              <a:rPr lang="en-GB" sz="2800" b="1" kern="0" dirty="0">
                <a:solidFill>
                  <a:srgbClr val="003399"/>
                </a:solidFill>
                <a:latin typeface="Arial" pitchFamily="34" charset="0"/>
                <a:ea typeface="+mj-ea"/>
              </a:rPr>
              <a:t>Brain-body communication</a:t>
            </a:r>
          </a:p>
        </p:txBody>
      </p:sp>
      <p:sp>
        <p:nvSpPr>
          <p:cNvPr id="6166" name="Oval 45"/>
          <p:cNvSpPr>
            <a:spLocks noChangeArrowheads="1"/>
          </p:cNvSpPr>
          <p:nvPr/>
        </p:nvSpPr>
        <p:spPr bwMode="auto">
          <a:xfrm>
            <a:off x="4357688" y="12144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grpSp>
        <p:nvGrpSpPr>
          <p:cNvPr id="2" name="Group 50"/>
          <p:cNvGrpSpPr>
            <a:grpSpLocks/>
          </p:cNvGrpSpPr>
          <p:nvPr/>
        </p:nvGrpSpPr>
        <p:grpSpPr bwMode="auto">
          <a:xfrm rot="317401">
            <a:off x="2257425" y="1711325"/>
            <a:ext cx="3306763" cy="1085850"/>
            <a:chOff x="2786052" y="1735112"/>
            <a:chExt cx="2785417" cy="908070"/>
          </a:xfrm>
        </p:grpSpPr>
        <p:cxnSp>
          <p:nvCxnSpPr>
            <p:cNvPr id="6177" name="Straight Arrow Connector 43"/>
            <p:cNvCxnSpPr>
              <a:cxnSpLocks noChangeShapeType="1"/>
            </p:cNvCxnSpPr>
            <p:nvPr/>
          </p:nvCxnSpPr>
          <p:spPr bwMode="auto">
            <a:xfrm rot="10800000" flipV="1">
              <a:off x="2786052" y="2071659"/>
              <a:ext cx="2785417" cy="571523"/>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78" name="Oval 46"/>
            <p:cNvSpPr>
              <a:spLocks noChangeArrowheads="1"/>
            </p:cNvSpPr>
            <p:nvPr/>
          </p:nvSpPr>
          <p:spPr bwMode="auto">
            <a:xfrm rot="-827017">
              <a:off x="2812706" y="1735112"/>
              <a:ext cx="2286016" cy="500066"/>
            </a:xfrm>
            <a:prstGeom prst="ellipse">
              <a:avLst/>
            </a:prstGeom>
            <a:solidFill>
              <a:srgbClr val="FFFFCC"/>
            </a:solidFill>
            <a:ln w="9525" algn="ctr">
              <a:solidFill>
                <a:srgbClr val="C00000"/>
              </a:solidFill>
              <a:round/>
              <a:headEnd/>
              <a:tailEnd/>
            </a:ln>
          </p:spPr>
          <p:txBody>
            <a:bodyPr/>
            <a:lstStyle/>
            <a:p>
              <a:pPr algn="ctr"/>
              <a:r>
                <a:rPr lang="en-GB" sz="1800" b="1">
                  <a:solidFill>
                    <a:srgbClr val="C00000"/>
                  </a:solidFill>
                  <a:latin typeface="Arial Narrow" pitchFamily="34" charset="0"/>
                </a:rPr>
                <a:t>Hypothalamus</a:t>
              </a:r>
            </a:p>
          </p:txBody>
        </p:sp>
      </p:grpSp>
      <p:sp>
        <p:nvSpPr>
          <p:cNvPr id="36" name="TextBox 35"/>
          <p:cNvSpPr txBox="1">
            <a:spLocks noChangeArrowheads="1"/>
          </p:cNvSpPr>
          <p:nvPr/>
        </p:nvSpPr>
        <p:spPr bwMode="auto">
          <a:xfrm>
            <a:off x="214313" y="3344863"/>
            <a:ext cx="642937" cy="369887"/>
          </a:xfrm>
          <a:prstGeom prst="rect">
            <a:avLst/>
          </a:prstGeom>
          <a:solidFill>
            <a:srgbClr val="1C11AF"/>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chemeClr val="bg1"/>
                </a:solidFill>
                <a:latin typeface="Arial Narrow" pitchFamily="34" charset="0"/>
              </a:rPr>
              <a:t>TSH</a:t>
            </a:r>
          </a:p>
        </p:txBody>
      </p:sp>
      <p:sp>
        <p:nvSpPr>
          <p:cNvPr id="37" name="TextBox 36"/>
          <p:cNvSpPr txBox="1">
            <a:spLocks noChangeArrowheads="1"/>
          </p:cNvSpPr>
          <p:nvPr/>
        </p:nvSpPr>
        <p:spPr bwMode="auto">
          <a:xfrm>
            <a:off x="214313" y="4487863"/>
            <a:ext cx="795337" cy="369887"/>
          </a:xfrm>
          <a:prstGeom prst="rect">
            <a:avLst/>
          </a:prstGeom>
          <a:solidFill>
            <a:srgbClr val="1C11AF"/>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chemeClr val="bg1"/>
                </a:solidFill>
                <a:latin typeface="Arial Narrow" pitchFamily="34" charset="0"/>
              </a:rPr>
              <a:t>ACTH</a:t>
            </a:r>
          </a:p>
        </p:txBody>
      </p:sp>
      <p:sp>
        <p:nvSpPr>
          <p:cNvPr id="38" name="TextBox 37"/>
          <p:cNvSpPr txBox="1">
            <a:spLocks noChangeArrowheads="1"/>
          </p:cNvSpPr>
          <p:nvPr/>
        </p:nvSpPr>
        <p:spPr bwMode="auto">
          <a:xfrm>
            <a:off x="142875" y="5214938"/>
            <a:ext cx="866775" cy="369887"/>
          </a:xfrm>
          <a:prstGeom prst="rect">
            <a:avLst/>
          </a:prstGeom>
          <a:solidFill>
            <a:srgbClr val="1C11AF"/>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chemeClr val="bg1"/>
                </a:solidFill>
                <a:latin typeface="Arial Narrow" pitchFamily="34" charset="0"/>
              </a:rPr>
              <a:t>LH/FSH</a:t>
            </a:r>
          </a:p>
        </p:txBody>
      </p:sp>
      <p:sp>
        <p:nvSpPr>
          <p:cNvPr id="40" name="TextBox 39"/>
          <p:cNvSpPr txBox="1">
            <a:spLocks noChangeArrowheads="1"/>
          </p:cNvSpPr>
          <p:nvPr/>
        </p:nvSpPr>
        <p:spPr bwMode="auto">
          <a:xfrm>
            <a:off x="285750" y="2201863"/>
            <a:ext cx="642938" cy="369887"/>
          </a:xfrm>
          <a:prstGeom prst="rect">
            <a:avLst/>
          </a:prstGeom>
          <a:solidFill>
            <a:srgbClr val="1C11AF"/>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chemeClr val="bg1"/>
                </a:solidFill>
                <a:latin typeface="Arial Narrow" pitchFamily="34" charset="0"/>
              </a:rPr>
              <a:t>GH</a:t>
            </a:r>
          </a:p>
        </p:txBody>
      </p:sp>
      <p:sp>
        <p:nvSpPr>
          <p:cNvPr id="41" name="TextBox 40"/>
          <p:cNvSpPr txBox="1">
            <a:spLocks noChangeArrowheads="1"/>
          </p:cNvSpPr>
          <p:nvPr/>
        </p:nvSpPr>
        <p:spPr bwMode="auto">
          <a:xfrm>
            <a:off x="1071563" y="1928813"/>
            <a:ext cx="642937" cy="369887"/>
          </a:xfrm>
          <a:prstGeom prst="rect">
            <a:avLst/>
          </a:prstGeom>
          <a:solidFill>
            <a:srgbClr val="1C11AF"/>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chemeClr val="bg1"/>
                </a:solidFill>
                <a:latin typeface="Arial Narrow" pitchFamily="34" charset="0"/>
              </a:rPr>
              <a:t>Prl</a:t>
            </a:r>
          </a:p>
        </p:txBody>
      </p:sp>
      <p:sp>
        <p:nvSpPr>
          <p:cNvPr id="43" name="TextBox 42"/>
          <p:cNvSpPr txBox="1">
            <a:spLocks noChangeArrowheads="1"/>
          </p:cNvSpPr>
          <p:nvPr/>
        </p:nvSpPr>
        <p:spPr bwMode="auto">
          <a:xfrm>
            <a:off x="3143250" y="2701925"/>
            <a:ext cx="642938" cy="369888"/>
          </a:xfrm>
          <a:prstGeom prst="rect">
            <a:avLst/>
          </a:prstGeom>
          <a:blipFill dpi="0" rotWithShape="1">
            <a:blip r:embed="rId5"/>
            <a:srcRect/>
            <a:tile tx="0" ty="0" sx="100000" sy="100000" flip="none" algn="tl"/>
          </a:blip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chemeClr val="bg1"/>
                </a:solidFill>
                <a:latin typeface="Arial Narrow" pitchFamily="34" charset="0"/>
              </a:rPr>
              <a:t>VP</a:t>
            </a:r>
          </a:p>
        </p:txBody>
      </p:sp>
      <p:sp>
        <p:nvSpPr>
          <p:cNvPr id="44" name="TextBox 43"/>
          <p:cNvSpPr txBox="1">
            <a:spLocks noChangeArrowheads="1"/>
          </p:cNvSpPr>
          <p:nvPr/>
        </p:nvSpPr>
        <p:spPr bwMode="auto">
          <a:xfrm>
            <a:off x="3571875" y="3416300"/>
            <a:ext cx="642938" cy="369888"/>
          </a:xfrm>
          <a:prstGeom prst="rect">
            <a:avLst/>
          </a:prstGeom>
          <a:blipFill dpi="0" rotWithShape="1">
            <a:blip r:embed="rId5"/>
            <a:srcRect/>
            <a:tile tx="0" ty="0" sx="100000" sy="100000" flip="none" algn="tl"/>
          </a:blip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chemeClr val="bg1"/>
                </a:solidFill>
                <a:latin typeface="Arial Narrow" pitchFamily="34" charset="0"/>
              </a:rPr>
              <a:t>OT</a:t>
            </a:r>
          </a:p>
        </p:txBody>
      </p:sp>
      <p:cxnSp>
        <p:nvCxnSpPr>
          <p:cNvPr id="6175" name="Straight Arrow Connector 45"/>
          <p:cNvCxnSpPr>
            <a:cxnSpLocks noChangeShapeType="1"/>
          </p:cNvCxnSpPr>
          <p:nvPr/>
        </p:nvCxnSpPr>
        <p:spPr bwMode="auto">
          <a:xfrm>
            <a:off x="4071938" y="1143000"/>
            <a:ext cx="1500187" cy="1588"/>
          </a:xfrm>
          <a:prstGeom prst="straightConnector1">
            <a:avLst/>
          </a:prstGeom>
          <a:noFill/>
          <a:ln w="38100" algn="ctr">
            <a:solidFill>
              <a:srgbClr val="1C11AF"/>
            </a:solidFill>
            <a:round/>
            <a:headEnd/>
            <a:tailEnd type="arrow" w="med" len="med"/>
          </a:ln>
          <a:extLst>
            <a:ext uri="{909E8E84-426E-40DD-AFC4-6F175D3DCCD1}">
              <a14:hiddenFill xmlns:a14="http://schemas.microsoft.com/office/drawing/2010/main">
                <a:noFill/>
              </a14:hiddenFill>
            </a:ext>
          </a:extLst>
        </p:spPr>
      </p:cxnSp>
      <p:cxnSp>
        <p:nvCxnSpPr>
          <p:cNvPr id="6176" name="Straight Arrow Connector 47"/>
          <p:cNvCxnSpPr>
            <a:cxnSpLocks noChangeShapeType="1"/>
          </p:cNvCxnSpPr>
          <p:nvPr/>
        </p:nvCxnSpPr>
        <p:spPr bwMode="auto">
          <a:xfrm rot="10800000">
            <a:off x="4071938" y="1285875"/>
            <a:ext cx="1357312" cy="1588"/>
          </a:xfrm>
          <a:prstGeom prst="straightConnector1">
            <a:avLst/>
          </a:prstGeom>
          <a:noFill/>
          <a:ln w="38100" algn="ctr">
            <a:solidFill>
              <a:srgbClr val="1C11AF"/>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41" grpId="0" animBg="1"/>
      <p:bldP spid="43" grpId="0" animBg="1"/>
      <p:bldP spid="4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7"/>
          <p:cNvSpPr>
            <a:spLocks noChangeArrowheads="1"/>
          </p:cNvSpPr>
          <p:nvPr/>
        </p:nvSpPr>
        <p:spPr bwMode="auto">
          <a:xfrm>
            <a:off x="971550" y="1485900"/>
            <a:ext cx="7177088" cy="2590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3200">
                <a:solidFill>
                  <a:srgbClr val="003399"/>
                </a:solidFill>
                <a:latin typeface="Comic Sans MS" pitchFamily="66" charset="0"/>
              </a:rPr>
              <a:t>Is the aromatization hypothesis </a:t>
            </a:r>
            <a:r>
              <a:rPr lang="en-US" sz="3200">
                <a:solidFill>
                  <a:schemeClr val="tx2"/>
                </a:solidFill>
                <a:latin typeface="Comic Sans MS" pitchFamily="66" charset="0"/>
              </a:rPr>
              <a:t>universally applicable throughout the brain (</a:t>
            </a:r>
            <a:r>
              <a:rPr lang="en-US" sz="3200" i="1">
                <a:solidFill>
                  <a:schemeClr val="tx2"/>
                </a:solidFill>
                <a:latin typeface="Comic Sans MS" pitchFamily="66" charset="0"/>
              </a:rPr>
              <a:t>Morris et al 2004)?</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GB" smtClean="0"/>
          </a:p>
        </p:txBody>
      </p:sp>
      <p:sp>
        <p:nvSpPr>
          <p:cNvPr id="53251" name="Rectangle 3"/>
          <p:cNvSpPr>
            <a:spLocks noGrp="1" noChangeArrowheads="1"/>
          </p:cNvSpPr>
          <p:nvPr>
            <p:ph type="body" idx="1"/>
          </p:nvPr>
        </p:nvSpPr>
        <p:spPr/>
        <p:txBody>
          <a:bodyPr/>
          <a:lstStyle/>
          <a:p>
            <a:r>
              <a:rPr lang="en-GB" smtClean="0">
                <a:solidFill>
                  <a:schemeClr val="tx2"/>
                </a:solidFill>
                <a:latin typeface="Comic Sans MS" pitchFamily="66" charset="0"/>
              </a:rPr>
              <a:t>Primates: sexual differentiation of the brain is principally prenatal</a:t>
            </a:r>
          </a:p>
          <a:p>
            <a:endParaRPr lang="en-GB" smtClean="0">
              <a:solidFill>
                <a:schemeClr val="tx2"/>
              </a:solidFill>
              <a:latin typeface="Comic Sans MS" pitchFamily="66" charset="0"/>
            </a:endParaRPr>
          </a:p>
          <a:p>
            <a:r>
              <a:rPr lang="en-GB" smtClean="0">
                <a:solidFill>
                  <a:schemeClr val="tx2"/>
                </a:solidFill>
                <a:latin typeface="Comic Sans MS" pitchFamily="66" charset="0"/>
              </a:rPr>
              <a:t>Swaab DF 2004 Sexual differentiation of the human brain: relevance for gender identity, transsexualism and sexual orientation. Gynecol Endocrinol. 2004 Dec;19(6):301-12. Review</a:t>
            </a:r>
            <a:r>
              <a:rPr lang="en-GB" smtClean="0"/>
              <a:t> </a:t>
            </a:r>
          </a:p>
          <a:p>
            <a:endParaRPr lang="en-GB" smtClean="0"/>
          </a:p>
          <a:p>
            <a:endParaRPr lang="en-GB" smtClean="0"/>
          </a:p>
          <a:p>
            <a:endParaRPr lang="en-GB" smtClean="0"/>
          </a:p>
          <a:p>
            <a:pPr>
              <a:buFont typeface="Symbol" pitchFamily="18" charset="2"/>
              <a:buNone/>
            </a:pPr>
            <a:endParaRPr lang="en-GB"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sz="2800" smtClean="0"/>
              <a:t>Overview</a:t>
            </a:r>
          </a:p>
        </p:txBody>
      </p:sp>
      <p:sp>
        <p:nvSpPr>
          <p:cNvPr id="265219" name="Rectangle 3"/>
          <p:cNvSpPr>
            <a:spLocks noGrp="1" noChangeArrowheads="1"/>
          </p:cNvSpPr>
          <p:nvPr>
            <p:ph type="body" idx="1"/>
          </p:nvPr>
        </p:nvSpPr>
        <p:spPr>
          <a:xfrm>
            <a:off x="685800" y="1071563"/>
            <a:ext cx="8153400" cy="5786437"/>
          </a:xfrm>
        </p:spPr>
        <p:txBody>
          <a:bodyPr/>
          <a:lstStyle/>
          <a:p>
            <a:pPr>
              <a:defRPr/>
            </a:pPr>
            <a:r>
              <a:rPr lang="en-GB" sz="2400" dirty="0" smtClean="0">
                <a:solidFill>
                  <a:schemeClr val="bg1">
                    <a:lumMod val="75000"/>
                  </a:schemeClr>
                </a:solidFill>
                <a:latin typeface="+mj-lt"/>
                <a:cs typeface="Arial" pitchFamily="34" charset="0"/>
              </a:rPr>
              <a:t>Quick review of the </a:t>
            </a:r>
            <a:r>
              <a:rPr lang="en-GB" sz="2400" dirty="0" err="1" smtClean="0">
                <a:solidFill>
                  <a:schemeClr val="bg1">
                    <a:lumMod val="75000"/>
                  </a:schemeClr>
                </a:solidFill>
                <a:latin typeface="+mj-lt"/>
                <a:cs typeface="Arial" pitchFamily="34" charset="0"/>
              </a:rPr>
              <a:t>neuroendocrine</a:t>
            </a:r>
            <a:r>
              <a:rPr lang="en-GB" sz="2400" dirty="0" smtClean="0">
                <a:solidFill>
                  <a:schemeClr val="bg1">
                    <a:lumMod val="75000"/>
                  </a:schemeClr>
                </a:solidFill>
                <a:latin typeface="+mj-lt"/>
                <a:cs typeface="Arial" pitchFamily="34" charset="0"/>
              </a:rPr>
              <a:t> system</a:t>
            </a:r>
          </a:p>
          <a:p>
            <a:pPr>
              <a:lnSpc>
                <a:spcPct val="90000"/>
              </a:lnSpc>
              <a:defRPr/>
            </a:pPr>
            <a:r>
              <a:rPr lang="en-GB" sz="2400" dirty="0" smtClean="0">
                <a:solidFill>
                  <a:schemeClr val="bg1">
                    <a:lumMod val="75000"/>
                  </a:schemeClr>
                </a:solidFill>
                <a:latin typeface="+mj-lt"/>
              </a:rPr>
              <a:t>Hormonal control of sexual differentiation of the brain:</a:t>
            </a:r>
          </a:p>
          <a:p>
            <a:pPr lvl="1">
              <a:lnSpc>
                <a:spcPct val="90000"/>
              </a:lnSpc>
              <a:defRPr/>
            </a:pPr>
            <a:r>
              <a:rPr lang="en-GB" sz="2000" dirty="0" smtClean="0">
                <a:solidFill>
                  <a:schemeClr val="bg1">
                    <a:lumMod val="75000"/>
                  </a:schemeClr>
                </a:solidFill>
                <a:latin typeface="+mj-lt"/>
              </a:rPr>
              <a:t>- genes versus hormones</a:t>
            </a:r>
          </a:p>
          <a:p>
            <a:pPr lvl="1">
              <a:lnSpc>
                <a:spcPct val="90000"/>
              </a:lnSpc>
              <a:defRPr/>
            </a:pPr>
            <a:r>
              <a:rPr lang="en-GB" sz="2000" dirty="0" smtClean="0">
                <a:solidFill>
                  <a:schemeClr val="bg1">
                    <a:lumMod val="75000"/>
                  </a:schemeClr>
                </a:solidFill>
                <a:latin typeface="+mj-lt"/>
              </a:rPr>
              <a:t>- critical periods</a:t>
            </a:r>
          </a:p>
          <a:p>
            <a:pPr lvl="1">
              <a:lnSpc>
                <a:spcPct val="90000"/>
              </a:lnSpc>
              <a:defRPr/>
            </a:pPr>
            <a:r>
              <a:rPr lang="en-GB" sz="2000" dirty="0" smtClean="0">
                <a:solidFill>
                  <a:schemeClr val="bg1">
                    <a:lumMod val="75000"/>
                  </a:schemeClr>
                </a:solidFill>
                <a:latin typeface="+mj-lt"/>
              </a:rPr>
              <a:t>- organizational </a:t>
            </a:r>
            <a:r>
              <a:rPr lang="en-GB" sz="2000" i="1" dirty="0" err="1" smtClean="0">
                <a:solidFill>
                  <a:schemeClr val="bg1">
                    <a:lumMod val="75000"/>
                  </a:schemeClr>
                </a:solidFill>
                <a:latin typeface="+mj-lt"/>
              </a:rPr>
              <a:t>vs</a:t>
            </a:r>
            <a:r>
              <a:rPr lang="en-GB" sz="2000" dirty="0" smtClean="0">
                <a:solidFill>
                  <a:schemeClr val="bg1">
                    <a:lumMod val="75000"/>
                  </a:schemeClr>
                </a:solidFill>
                <a:latin typeface="+mj-lt"/>
              </a:rPr>
              <a:t> </a:t>
            </a:r>
            <a:r>
              <a:rPr lang="en-GB" sz="2000" dirty="0" err="1" smtClean="0">
                <a:solidFill>
                  <a:schemeClr val="bg1">
                    <a:lumMod val="75000"/>
                  </a:schemeClr>
                </a:solidFill>
                <a:latin typeface="+mj-lt"/>
              </a:rPr>
              <a:t>activational</a:t>
            </a:r>
            <a:r>
              <a:rPr lang="en-GB" sz="2000" dirty="0" smtClean="0">
                <a:solidFill>
                  <a:schemeClr val="bg1">
                    <a:lumMod val="75000"/>
                  </a:schemeClr>
                </a:solidFill>
                <a:latin typeface="+mj-lt"/>
              </a:rPr>
              <a:t> effects</a:t>
            </a:r>
          </a:p>
          <a:p>
            <a:pPr>
              <a:lnSpc>
                <a:spcPct val="90000"/>
              </a:lnSpc>
              <a:defRPr/>
            </a:pPr>
            <a:r>
              <a:rPr lang="en-GB" sz="2400" dirty="0" smtClean="0">
                <a:solidFill>
                  <a:schemeClr val="bg1">
                    <a:lumMod val="75000"/>
                  </a:schemeClr>
                </a:solidFill>
                <a:latin typeface="+mj-lt"/>
              </a:rPr>
              <a:t>The hypothalamus as the prototype: </a:t>
            </a:r>
            <a:r>
              <a:rPr lang="en-GB" sz="2400" dirty="0" err="1" smtClean="0">
                <a:solidFill>
                  <a:schemeClr val="bg1">
                    <a:lumMod val="75000"/>
                  </a:schemeClr>
                </a:solidFill>
                <a:latin typeface="+mj-lt"/>
                <a:cs typeface="Arial" pitchFamily="34" charset="0"/>
              </a:rPr>
              <a:t>neuroregulatory</a:t>
            </a:r>
            <a:r>
              <a:rPr lang="en-GB" sz="2400" dirty="0" smtClean="0">
                <a:solidFill>
                  <a:schemeClr val="bg1">
                    <a:lumMod val="75000"/>
                  </a:schemeClr>
                </a:solidFill>
                <a:latin typeface="+mj-lt"/>
                <a:cs typeface="Arial" pitchFamily="34" charset="0"/>
              </a:rPr>
              <a:t> pathways governing reproduction</a:t>
            </a:r>
            <a:r>
              <a:rPr lang="en-GB" dirty="0" smtClean="0">
                <a:solidFill>
                  <a:schemeClr val="bg1">
                    <a:lumMod val="75000"/>
                  </a:schemeClr>
                </a:solidFill>
                <a:latin typeface="+mj-lt"/>
                <a:cs typeface="Arial" pitchFamily="34" charset="0"/>
              </a:rPr>
              <a:t>	</a:t>
            </a:r>
          </a:p>
          <a:p>
            <a:pPr lvl="1">
              <a:lnSpc>
                <a:spcPct val="90000"/>
              </a:lnSpc>
              <a:defRPr/>
            </a:pPr>
            <a:r>
              <a:rPr lang="en-GB" sz="2000" dirty="0" smtClean="0">
                <a:solidFill>
                  <a:schemeClr val="bg1">
                    <a:lumMod val="75000"/>
                  </a:schemeClr>
                </a:solidFill>
                <a:latin typeface="+mj-lt"/>
              </a:rPr>
              <a:t>- why sexual differentiation of the brain is necessary</a:t>
            </a:r>
          </a:p>
          <a:p>
            <a:pPr lvl="1">
              <a:lnSpc>
                <a:spcPct val="90000"/>
              </a:lnSpc>
              <a:defRPr/>
            </a:pPr>
            <a:r>
              <a:rPr lang="en-GB" sz="2000" dirty="0" smtClean="0">
                <a:solidFill>
                  <a:schemeClr val="bg1">
                    <a:lumMod val="75000"/>
                  </a:schemeClr>
                </a:solidFill>
                <a:latin typeface="+mj-lt"/>
              </a:rPr>
              <a:t>- underlying mechanisms</a:t>
            </a:r>
          </a:p>
          <a:p>
            <a:pPr>
              <a:lnSpc>
                <a:spcPct val="90000"/>
              </a:lnSpc>
              <a:defRPr/>
            </a:pPr>
            <a:r>
              <a:rPr lang="en-GB" sz="2400" b="1" dirty="0" smtClean="0">
                <a:solidFill>
                  <a:schemeClr val="tx1">
                    <a:lumMod val="50000"/>
                  </a:schemeClr>
                </a:solidFill>
                <a:latin typeface="+mj-lt"/>
              </a:rPr>
              <a:t>When it goes wrong</a:t>
            </a:r>
          </a:p>
          <a:p>
            <a:pPr>
              <a:defRPr/>
            </a:pPr>
            <a:r>
              <a:rPr lang="en-GB" sz="2400" dirty="0" smtClean="0">
                <a:solidFill>
                  <a:schemeClr val="bg1">
                    <a:lumMod val="75000"/>
                  </a:schemeClr>
                </a:solidFill>
                <a:latin typeface="+mj-lt"/>
                <a:cs typeface="Arial" pitchFamily="34" charset="0"/>
              </a:rPr>
              <a:t>Sex differences in extra-hypothalamic brain regions and health implications: the midbrain </a:t>
            </a:r>
            <a:r>
              <a:rPr lang="en-GB" sz="2400" dirty="0" err="1" smtClean="0">
                <a:solidFill>
                  <a:schemeClr val="bg1">
                    <a:lumMod val="75000"/>
                  </a:schemeClr>
                </a:solidFill>
                <a:latin typeface="+mj-lt"/>
                <a:cs typeface="Arial" pitchFamily="34" charset="0"/>
              </a:rPr>
              <a:t>dopaminergic</a:t>
            </a:r>
            <a:r>
              <a:rPr lang="en-GB" sz="2400" dirty="0" smtClean="0">
                <a:solidFill>
                  <a:schemeClr val="bg1">
                    <a:lumMod val="75000"/>
                  </a:schemeClr>
                </a:solidFill>
                <a:latin typeface="+mj-lt"/>
                <a:cs typeface="Arial" pitchFamily="34" charset="0"/>
              </a:rPr>
              <a:t> populations</a:t>
            </a:r>
          </a:p>
          <a:p>
            <a:pPr lvl="1">
              <a:defRPr/>
            </a:pPr>
            <a:r>
              <a:rPr lang="en-GB" sz="2000" dirty="0" smtClean="0">
                <a:solidFill>
                  <a:schemeClr val="bg1">
                    <a:lumMod val="75000"/>
                  </a:schemeClr>
                </a:solidFill>
                <a:latin typeface="+mj-lt"/>
                <a:cs typeface="Arial" pitchFamily="34" charset="0"/>
              </a:rPr>
              <a:t>- Parkinson’s disease(experimental &amp; clinical) and sex hormones</a:t>
            </a:r>
            <a:endParaRPr lang="en-GB" sz="2000" dirty="0" smtClean="0">
              <a:solidFill>
                <a:schemeClr val="bg1">
                  <a:lumMod val="75000"/>
                </a:schemeClr>
              </a:solidFill>
              <a:latin typeface="+mj-lt"/>
            </a:endParaRPr>
          </a:p>
          <a:p>
            <a:pPr>
              <a:lnSpc>
                <a:spcPct val="90000"/>
              </a:lnSpc>
              <a:defRPr/>
            </a:pPr>
            <a:r>
              <a:rPr lang="en-GB" sz="2400" dirty="0" smtClean="0">
                <a:solidFill>
                  <a:schemeClr val="bg1">
                    <a:lumMod val="75000"/>
                  </a:schemeClr>
                </a:solidFill>
                <a:latin typeface="+mj-lt"/>
              </a:rPr>
              <a:t>A need for sex-specific interventions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27088" y="762000"/>
            <a:ext cx="7416800" cy="3733800"/>
          </a:xfrm>
        </p:spPr>
        <p:txBody>
          <a:bodyPr/>
          <a:lstStyle/>
          <a:p>
            <a:r>
              <a:rPr lang="en-US" sz="2800" smtClean="0">
                <a:latin typeface="Comic Sans MS" pitchFamily="66" charset="0"/>
              </a:rPr>
              <a:t>Clinical syndromes support the concept that the reproductive system, and possibly the brain,  is feminine by default and steroid hormone action is necessary for masculine differentiation</a:t>
            </a:r>
            <a:br>
              <a:rPr lang="en-US" sz="2800" smtClean="0">
                <a:latin typeface="Comic Sans MS" pitchFamily="66" charset="0"/>
              </a:rPr>
            </a:br>
            <a:r>
              <a:rPr lang="en-US" sz="2800" smtClean="0">
                <a:latin typeface="Comic Sans MS" pitchFamily="66" charset="0"/>
              </a:rPr>
              <a:t/>
            </a:r>
            <a:br>
              <a:rPr lang="en-US" sz="2800" smtClean="0">
                <a:latin typeface="Comic Sans MS" pitchFamily="66" charset="0"/>
              </a:rPr>
            </a:br>
            <a:r>
              <a:rPr lang="en-US" sz="2800" b="0" smtClean="0">
                <a:latin typeface="Comic Sans MS" pitchFamily="66" charset="0"/>
              </a:rPr>
              <a:t>a role for organisational vs activational actions of sex steroid hormones is unclear</a:t>
            </a:r>
            <a:endParaRPr lang="en-US" b="0" smtClean="0">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685800" y="765175"/>
            <a:ext cx="8153400" cy="5407025"/>
          </a:xfrm>
        </p:spPr>
        <p:txBody>
          <a:bodyPr/>
          <a:lstStyle/>
          <a:p>
            <a:pPr>
              <a:lnSpc>
                <a:spcPct val="90000"/>
              </a:lnSpc>
              <a:buFont typeface="Symbol" pitchFamily="18" charset="2"/>
              <a:buNone/>
            </a:pPr>
            <a:r>
              <a:rPr lang="en-US" sz="2400" b="1" smtClean="0">
                <a:latin typeface="Comic Sans MS" pitchFamily="66" charset="0"/>
              </a:rPr>
              <a:t>i) </a:t>
            </a:r>
            <a:r>
              <a:rPr lang="en-US" b="1" smtClean="0">
                <a:latin typeface="Comic Sans MS" pitchFamily="66" charset="0"/>
              </a:rPr>
              <a:t>Exposure to diethylstilboestrol </a:t>
            </a:r>
            <a:r>
              <a:rPr lang="en-US" b="1" i="1" smtClean="0">
                <a:latin typeface="Comic Sans MS" pitchFamily="66" charset="0"/>
              </a:rPr>
              <a:t>in utero</a:t>
            </a:r>
            <a:r>
              <a:rPr lang="en-US" b="1" smtClean="0">
                <a:latin typeface="Comic Sans MS" pitchFamily="66" charset="0"/>
              </a:rPr>
              <a:t> </a:t>
            </a:r>
          </a:p>
          <a:p>
            <a:pPr>
              <a:lnSpc>
                <a:spcPct val="90000"/>
              </a:lnSpc>
              <a:buFont typeface="Symbol" pitchFamily="18" charset="2"/>
              <a:buNone/>
            </a:pPr>
            <a:endParaRPr lang="en-US" b="1" smtClean="0">
              <a:latin typeface="Comic Sans MS" pitchFamily="66" charset="0"/>
            </a:endParaRPr>
          </a:p>
          <a:p>
            <a:pPr>
              <a:lnSpc>
                <a:spcPct val="90000"/>
              </a:lnSpc>
              <a:buFont typeface="Symbol" pitchFamily="18" charset="2"/>
              <a:buNone/>
            </a:pPr>
            <a:r>
              <a:rPr lang="en-US" b="1" smtClean="0">
                <a:solidFill>
                  <a:schemeClr val="tx2"/>
                </a:solidFill>
                <a:latin typeface="Comic Sans MS" pitchFamily="66" charset="0"/>
              </a:rPr>
              <a:t>supports the view that aspects of brain masculinization may be ER-dependent</a:t>
            </a:r>
          </a:p>
          <a:p>
            <a:pPr>
              <a:lnSpc>
                <a:spcPct val="90000"/>
              </a:lnSpc>
              <a:buFont typeface="Symbol" pitchFamily="18" charset="2"/>
              <a:buNone/>
            </a:pPr>
            <a:endParaRPr lang="en-US" b="1" smtClean="0">
              <a:solidFill>
                <a:schemeClr val="tx2"/>
              </a:solidFill>
              <a:latin typeface="Comic Sans MS" pitchFamily="66" charset="0"/>
            </a:endParaRPr>
          </a:p>
          <a:p>
            <a:pPr>
              <a:lnSpc>
                <a:spcPct val="90000"/>
              </a:lnSpc>
              <a:buFont typeface="Symbol" pitchFamily="18" charset="2"/>
              <a:buNone/>
            </a:pPr>
            <a:r>
              <a:rPr lang="en-US" sz="2000" smtClean="0">
                <a:latin typeface="Comic Sans MS" pitchFamily="66" charset="0"/>
              </a:rPr>
              <a:t>[Cooke et al (1998) Frontiers in Neuroendocrinol 19: 323-362]</a:t>
            </a:r>
          </a:p>
          <a:p>
            <a:pPr>
              <a:lnSpc>
                <a:spcPct val="90000"/>
              </a:lnSpc>
              <a:buFont typeface="Symbol" pitchFamily="18" charset="2"/>
              <a:buNone/>
            </a:pPr>
            <a:endParaRPr lang="en-US" sz="2000" b="1" smtClean="0">
              <a:solidFill>
                <a:schemeClr val="tx2"/>
              </a:solidFill>
              <a:latin typeface="Comic Sans MS" pitchFamily="66" charset="0"/>
            </a:endParaRPr>
          </a:p>
          <a:p>
            <a:pPr>
              <a:lnSpc>
                <a:spcPct val="90000"/>
              </a:lnSpc>
              <a:buFont typeface="Symbol" pitchFamily="18" charset="2"/>
              <a:buNone/>
            </a:pPr>
            <a:endParaRPr lang="en-US" b="1" smtClean="0">
              <a:latin typeface="Comic Sans MS" pitchFamily="66" charset="0"/>
            </a:endParaRPr>
          </a:p>
          <a:p>
            <a:pPr>
              <a:lnSpc>
                <a:spcPct val="90000"/>
              </a:lnSpc>
              <a:buFont typeface="Symbol" pitchFamily="18" charset="2"/>
              <a:buNone/>
            </a:pPr>
            <a:r>
              <a:rPr lang="en-US" sz="2400" b="1" smtClean="0">
                <a:latin typeface="Comic Sans MS" pitchFamily="66" charset="0"/>
              </a:rPr>
              <a:t>Daughters of women treated with diethylstilboestrol during pregnancy showed greater evidence of cognitive lateralisation than their non-DES -exposed sisters (listening task and visual search task) ie. a more male-type pattern.</a:t>
            </a:r>
          </a:p>
          <a:p>
            <a:pPr>
              <a:lnSpc>
                <a:spcPct val="90000"/>
              </a:lnSpc>
              <a:buFont typeface="Symbol" pitchFamily="18" charset="2"/>
              <a:buNone/>
            </a:pPr>
            <a:endParaRPr lang="en-US" sz="2400" i="1" smtClean="0">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GB" smtClean="0"/>
          </a:p>
        </p:txBody>
      </p:sp>
      <p:sp>
        <p:nvSpPr>
          <p:cNvPr id="57347" name="Rectangle 3"/>
          <p:cNvSpPr>
            <a:spLocks noGrp="1" noChangeArrowheads="1"/>
          </p:cNvSpPr>
          <p:nvPr>
            <p:ph type="body" idx="1"/>
          </p:nvPr>
        </p:nvSpPr>
        <p:spPr/>
        <p:txBody>
          <a:bodyPr/>
          <a:lstStyle/>
          <a:p>
            <a:pPr marL="577850" indent="-577850">
              <a:buFont typeface="Symbol" pitchFamily="18" charset="2"/>
              <a:buNone/>
            </a:pPr>
            <a:r>
              <a:rPr lang="en-US" sz="3200" b="1" smtClean="0">
                <a:latin typeface="Comic Sans MS" pitchFamily="66" charset="0"/>
              </a:rPr>
              <a:t>ii) The androgen insensitivity syndrome</a:t>
            </a:r>
            <a:r>
              <a:rPr lang="en-US" smtClean="0">
                <a:latin typeface="Comic Sans MS" pitchFamily="66" charset="0"/>
              </a:rPr>
              <a:t> </a:t>
            </a:r>
          </a:p>
          <a:p>
            <a:pPr marL="577850" indent="-577850"/>
            <a:endParaRPr lang="en-US" sz="3200" b="1" smtClean="0">
              <a:solidFill>
                <a:schemeClr val="tx2"/>
              </a:solidFill>
              <a:latin typeface="Comic Sans MS" pitchFamily="66" charset="0"/>
            </a:endParaRPr>
          </a:p>
          <a:p>
            <a:pPr marL="577850" indent="-577850">
              <a:buFont typeface="Symbol" pitchFamily="18" charset="2"/>
              <a:buNone/>
            </a:pPr>
            <a:r>
              <a:rPr lang="en-US" sz="3200" b="1" smtClean="0">
                <a:solidFill>
                  <a:schemeClr val="tx2"/>
                </a:solidFill>
                <a:latin typeface="Comic Sans MS" pitchFamily="66" charset="0"/>
              </a:rPr>
              <a:t>supports the view that if testosterone masculinises the human brain it may do so via </a:t>
            </a:r>
            <a:r>
              <a:rPr lang="en-US" sz="3200" b="1" smtClean="0">
                <a:solidFill>
                  <a:srgbClr val="A50021"/>
                </a:solidFill>
                <a:latin typeface="Comic Sans MS" pitchFamily="66" charset="0"/>
              </a:rPr>
              <a:t>AR</a:t>
            </a:r>
            <a:r>
              <a:rPr lang="en-US" sz="3200" b="1" smtClean="0">
                <a:solidFill>
                  <a:schemeClr val="tx2"/>
                </a:solidFill>
                <a:latin typeface="Comic Sans MS" pitchFamily="66" charset="0"/>
              </a:rPr>
              <a:t> activation</a:t>
            </a:r>
            <a:r>
              <a:rPr lang="en-US" smtClean="0">
                <a:latin typeface="Comic Sans MS" pitchFamily="66" charset="0"/>
              </a:rPr>
              <a:t/>
            </a:r>
            <a:br>
              <a:rPr lang="en-US" smtClean="0">
                <a:latin typeface="Comic Sans MS" pitchFamily="66" charset="0"/>
              </a:rPr>
            </a:br>
            <a:r>
              <a:rPr lang="en-US" smtClean="0">
                <a:latin typeface="Comic Sans MS" pitchFamily="66" charset="0"/>
              </a:rPr>
              <a:t>[</a:t>
            </a:r>
            <a:r>
              <a:rPr lang="en-US" sz="2000" smtClean="0">
                <a:latin typeface="Comic Sans MS" pitchFamily="66" charset="0"/>
              </a:rPr>
              <a:t>Morris et al; Breedlove et al</a:t>
            </a:r>
            <a:r>
              <a:rPr lang="en-US" smtClean="0">
                <a:latin typeface="Comic Sans MS" pitchFamily="66" charset="0"/>
              </a:rPr>
              <a:t> ]</a:t>
            </a:r>
            <a:r>
              <a:rPr lang="en-US" sz="3200" smtClean="0">
                <a:latin typeface="Comic Sans MS" pitchFamily="66" charset="0"/>
              </a:rPr>
              <a:t/>
            </a:r>
            <a:br>
              <a:rPr lang="en-US" sz="3200" smtClean="0">
                <a:latin typeface="Comic Sans MS" pitchFamily="66" charset="0"/>
              </a:rPr>
            </a:br>
            <a:endParaRPr lang="en-GB" sz="3200" smtClean="0">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646113" y="465138"/>
            <a:ext cx="8029575" cy="6059487"/>
          </a:xfrm>
        </p:spPr>
        <p:txBody>
          <a:bodyPr/>
          <a:lstStyle/>
          <a:p>
            <a:pPr>
              <a:lnSpc>
                <a:spcPct val="90000"/>
              </a:lnSpc>
            </a:pPr>
            <a:r>
              <a:rPr lang="en-US" sz="2000" smtClean="0">
                <a:latin typeface="Comic Sans MS" pitchFamily="66" charset="0"/>
              </a:rPr>
              <a:t>XY individuals have normal TDF (</a:t>
            </a:r>
            <a:r>
              <a:rPr lang="en-US" sz="2000" i="1" smtClean="0">
                <a:latin typeface="Comic Sans MS" pitchFamily="66" charset="0"/>
              </a:rPr>
              <a:t>Sry</a:t>
            </a:r>
            <a:r>
              <a:rPr lang="en-US" sz="2000" smtClean="0">
                <a:latin typeface="Comic Sans MS" pitchFamily="66" charset="0"/>
              </a:rPr>
              <a:t> gene); early development of testes and testosterone synthesis occurs</a:t>
            </a:r>
          </a:p>
          <a:p>
            <a:pPr>
              <a:lnSpc>
                <a:spcPct val="90000"/>
              </a:lnSpc>
            </a:pPr>
            <a:endParaRPr lang="en-US" sz="2000" smtClean="0">
              <a:latin typeface="Comic Sans MS" pitchFamily="66" charset="0"/>
            </a:endParaRPr>
          </a:p>
          <a:p>
            <a:pPr>
              <a:lnSpc>
                <a:spcPct val="90000"/>
              </a:lnSpc>
            </a:pPr>
            <a:r>
              <a:rPr lang="en-US" sz="2000" smtClean="0">
                <a:latin typeface="Comic Sans MS" pitchFamily="66" charset="0"/>
              </a:rPr>
              <a:t>autosomal gene mutations (i.e. not on the X or Y sex chromosomes) give rise to lack of functional ARs, so external genitalia appear feminine - raised as girls; as adults self-identify as women</a:t>
            </a:r>
          </a:p>
          <a:p>
            <a:pPr>
              <a:lnSpc>
                <a:spcPct val="90000"/>
              </a:lnSpc>
            </a:pPr>
            <a:endParaRPr lang="en-US" sz="2000" smtClean="0">
              <a:latin typeface="Comic Sans MS" pitchFamily="66" charset="0"/>
            </a:endParaRPr>
          </a:p>
          <a:p>
            <a:pPr>
              <a:lnSpc>
                <a:spcPct val="90000"/>
              </a:lnSpc>
            </a:pPr>
            <a:r>
              <a:rPr lang="en-US" sz="2000" smtClean="0">
                <a:latin typeface="Comic Sans MS" pitchFamily="66" charset="0"/>
              </a:rPr>
              <a:t> MIF acts normally to suppress development of internal female genitalia</a:t>
            </a:r>
          </a:p>
          <a:p>
            <a:pPr>
              <a:lnSpc>
                <a:spcPct val="90000"/>
              </a:lnSpc>
            </a:pPr>
            <a:endParaRPr lang="en-US" sz="2000" smtClean="0">
              <a:latin typeface="Comic Sans MS" pitchFamily="66" charset="0"/>
            </a:endParaRPr>
          </a:p>
          <a:p>
            <a:pPr>
              <a:lnSpc>
                <a:spcPct val="90000"/>
              </a:lnSpc>
            </a:pPr>
            <a:r>
              <a:rPr lang="en-US" sz="2000" smtClean="0">
                <a:latin typeface="Comic Sans MS" pitchFamily="66" charset="0"/>
              </a:rPr>
              <a:t>the resultant XY ‘women’ have an underdeveloped vagina and no oviduct, uterus or cervix </a:t>
            </a:r>
          </a:p>
          <a:p>
            <a:pPr>
              <a:lnSpc>
                <a:spcPct val="90000"/>
              </a:lnSpc>
            </a:pPr>
            <a:endParaRPr lang="en-US" sz="2000" smtClean="0">
              <a:latin typeface="Comic Sans MS" pitchFamily="66" charset="0"/>
            </a:endParaRPr>
          </a:p>
          <a:p>
            <a:pPr>
              <a:lnSpc>
                <a:spcPct val="90000"/>
              </a:lnSpc>
            </a:pPr>
            <a:r>
              <a:rPr lang="en-US" sz="2000" smtClean="0">
                <a:latin typeface="Comic Sans MS" pitchFamily="66" charset="0"/>
              </a:rPr>
              <a:t>display feminine spatial learning behaviour and verbal behaviour – lack of AR = deficient masculinization</a:t>
            </a:r>
          </a:p>
          <a:p>
            <a:pPr>
              <a:lnSpc>
                <a:spcPct val="90000"/>
              </a:lnSpc>
            </a:pPr>
            <a:endParaRPr lang="en-US" sz="2000" smtClean="0">
              <a:latin typeface="Comic Sans MS" pitchFamily="66" charset="0"/>
            </a:endParaRPr>
          </a:p>
          <a:p>
            <a:pPr>
              <a:lnSpc>
                <a:spcPct val="90000"/>
              </a:lnSpc>
            </a:pPr>
            <a:r>
              <a:rPr lang="en-US" sz="2000" smtClean="0">
                <a:latin typeface="Comic Sans MS" pitchFamily="66" charset="0"/>
              </a:rPr>
              <a:t>unclear whether prenatal steroids or social influences determine sex difference in human behaviour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 calcmode="lin" valueType="num">
                                      <p:cBhvr additive="base">
                                        <p:cTn id="7"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9635">
                                            <p:txEl>
                                              <p:pRg st="4" end="4"/>
                                            </p:txEl>
                                          </p:spTgt>
                                        </p:tgtEl>
                                        <p:attrNameLst>
                                          <p:attrName>style.visibility</p:attrName>
                                        </p:attrNameLst>
                                      </p:cBhvr>
                                      <p:to>
                                        <p:strVal val="visible"/>
                                      </p:to>
                                    </p:set>
                                    <p:anim calcmode="lin" valueType="num">
                                      <p:cBhvr additive="base">
                                        <p:cTn id="13"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9635">
                                            <p:txEl>
                                              <p:pRg st="6" end="6"/>
                                            </p:txEl>
                                          </p:spTgt>
                                        </p:tgtEl>
                                        <p:attrNameLst>
                                          <p:attrName>style.visibility</p:attrName>
                                        </p:attrNameLst>
                                      </p:cBhvr>
                                      <p:to>
                                        <p:strVal val="visible"/>
                                      </p:to>
                                    </p:set>
                                    <p:anim calcmode="lin" valueType="num">
                                      <p:cBhvr additive="base">
                                        <p:cTn id="19"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9635">
                                            <p:txEl>
                                              <p:pRg st="8" end="8"/>
                                            </p:txEl>
                                          </p:spTgt>
                                        </p:tgtEl>
                                        <p:attrNameLst>
                                          <p:attrName>style.visibility</p:attrName>
                                        </p:attrNameLst>
                                      </p:cBhvr>
                                      <p:to>
                                        <p:strVal val="visible"/>
                                      </p:to>
                                    </p:set>
                                    <p:anim calcmode="lin" valueType="num">
                                      <p:cBhvr additive="base">
                                        <p:cTn id="25" dur="500" fill="hold"/>
                                        <p:tgtEl>
                                          <p:spTgt spid="69635">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9635">
                                            <p:txEl>
                                              <p:pRg st="10" end="10"/>
                                            </p:txEl>
                                          </p:spTgt>
                                        </p:tgtEl>
                                        <p:attrNameLst>
                                          <p:attrName>style.visibility</p:attrName>
                                        </p:attrNameLst>
                                      </p:cBhvr>
                                      <p:to>
                                        <p:strVal val="visible"/>
                                      </p:to>
                                    </p:set>
                                    <p:anim calcmode="lin" valueType="num">
                                      <p:cBhvr additive="base">
                                        <p:cTn id="31" dur="500" fill="hold"/>
                                        <p:tgtEl>
                                          <p:spTgt spid="69635">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55650" y="333375"/>
            <a:ext cx="8001000" cy="1219200"/>
          </a:xfrm>
        </p:spPr>
        <p:txBody>
          <a:bodyPr/>
          <a:lstStyle/>
          <a:p>
            <a:r>
              <a:rPr lang="en-US" smtClean="0">
                <a:latin typeface="Comic Sans MS" pitchFamily="66" charset="0"/>
              </a:rPr>
              <a:t>Conclusion (humans):</a:t>
            </a:r>
          </a:p>
        </p:txBody>
      </p:sp>
      <p:sp>
        <p:nvSpPr>
          <p:cNvPr id="5123" name="Rectangle 3"/>
          <p:cNvSpPr>
            <a:spLocks noGrp="1" noChangeArrowheads="1"/>
          </p:cNvSpPr>
          <p:nvPr>
            <p:ph type="body" idx="1"/>
          </p:nvPr>
        </p:nvSpPr>
        <p:spPr>
          <a:xfrm>
            <a:off x="685800" y="1600200"/>
            <a:ext cx="8077200" cy="4953000"/>
          </a:xfrm>
        </p:spPr>
        <p:txBody>
          <a:bodyPr/>
          <a:lstStyle/>
          <a:p>
            <a:pPr>
              <a:lnSpc>
                <a:spcPct val="90000"/>
              </a:lnSpc>
            </a:pPr>
            <a:r>
              <a:rPr lang="en-US" sz="2400" b="1" smtClean="0">
                <a:latin typeface="Comic Sans MS" pitchFamily="66" charset="0"/>
              </a:rPr>
              <a:t>Testosterone is the major influence for sexual differentiation of the reproductive organs</a:t>
            </a:r>
          </a:p>
          <a:p>
            <a:pPr>
              <a:lnSpc>
                <a:spcPct val="90000"/>
              </a:lnSpc>
            </a:pPr>
            <a:endParaRPr lang="en-US" sz="2400" b="1" smtClean="0">
              <a:latin typeface="Comic Sans MS" pitchFamily="66" charset="0"/>
            </a:endParaRPr>
          </a:p>
          <a:p>
            <a:pPr>
              <a:lnSpc>
                <a:spcPct val="90000"/>
              </a:lnSpc>
            </a:pPr>
            <a:r>
              <a:rPr lang="en-US" sz="2400" b="1" smtClean="0">
                <a:latin typeface="Comic Sans MS" pitchFamily="66" charset="0"/>
              </a:rPr>
              <a:t>Because of sex differences in experience and social stimulation, it is less clear whether sexual dimorphisms in the human brain are engendered by the organisational actions of sex steroid hormones, although they clearly exert potent activational effects.</a:t>
            </a:r>
          </a:p>
          <a:p>
            <a:pPr>
              <a:lnSpc>
                <a:spcPct val="90000"/>
              </a:lnSpc>
            </a:pPr>
            <a:endParaRPr lang="en-US" sz="2400" b="1" smtClean="0">
              <a:latin typeface="Comic Sans MS" pitchFamily="66" charset="0"/>
            </a:endParaRPr>
          </a:p>
          <a:p>
            <a:pPr>
              <a:lnSpc>
                <a:spcPct val="90000"/>
              </a:lnSpc>
            </a:pPr>
            <a:r>
              <a:rPr lang="en-US" sz="2400" b="1" smtClean="0">
                <a:latin typeface="Comic Sans MS" pitchFamily="66" charset="0"/>
              </a:rPr>
              <a:t>However, some clinical evidence, from DES treated women, supports the view that fetal </a:t>
            </a:r>
            <a:r>
              <a:rPr lang="en-US" sz="2400" b="1" smtClean="0">
                <a:solidFill>
                  <a:srgbClr val="A50021"/>
                </a:solidFill>
                <a:latin typeface="Comic Sans MS" pitchFamily="66" charset="0"/>
              </a:rPr>
              <a:t>oestrogens</a:t>
            </a:r>
            <a:r>
              <a:rPr lang="en-US" sz="2400" b="1" smtClean="0">
                <a:latin typeface="Comic Sans MS" pitchFamily="66" charset="0"/>
              </a:rPr>
              <a:t> can masculinise the human brain.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ox(in)">
                                      <p:cBhvr>
                                        <p:cTn id="7" dur="500"/>
                                        <p:tgtEl>
                                          <p:spTgt spid="51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box(in)">
                                      <p:cBhvr>
                                        <p:cTn id="1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z="2800" smtClean="0"/>
              <a:t>Overview</a:t>
            </a:r>
          </a:p>
        </p:txBody>
      </p:sp>
      <p:sp>
        <p:nvSpPr>
          <p:cNvPr id="265219" name="Rectangle 3"/>
          <p:cNvSpPr>
            <a:spLocks noGrp="1" noChangeArrowheads="1"/>
          </p:cNvSpPr>
          <p:nvPr>
            <p:ph type="body" idx="1"/>
          </p:nvPr>
        </p:nvSpPr>
        <p:spPr>
          <a:xfrm>
            <a:off x="685800" y="1071563"/>
            <a:ext cx="8153400" cy="5786437"/>
          </a:xfrm>
        </p:spPr>
        <p:txBody>
          <a:bodyPr/>
          <a:lstStyle/>
          <a:p>
            <a:pPr>
              <a:defRPr/>
            </a:pPr>
            <a:r>
              <a:rPr lang="en-GB" sz="2400" dirty="0" smtClean="0">
                <a:solidFill>
                  <a:schemeClr val="bg1">
                    <a:lumMod val="75000"/>
                  </a:schemeClr>
                </a:solidFill>
                <a:latin typeface="+mj-lt"/>
                <a:cs typeface="Arial" pitchFamily="34" charset="0"/>
              </a:rPr>
              <a:t>Quick review of the </a:t>
            </a:r>
            <a:r>
              <a:rPr lang="en-GB" sz="2400" dirty="0" err="1" smtClean="0">
                <a:solidFill>
                  <a:schemeClr val="bg1">
                    <a:lumMod val="75000"/>
                  </a:schemeClr>
                </a:solidFill>
                <a:latin typeface="+mj-lt"/>
                <a:cs typeface="Arial" pitchFamily="34" charset="0"/>
              </a:rPr>
              <a:t>neuroendocrine</a:t>
            </a:r>
            <a:r>
              <a:rPr lang="en-GB" sz="2400" dirty="0" smtClean="0">
                <a:solidFill>
                  <a:schemeClr val="bg1">
                    <a:lumMod val="75000"/>
                  </a:schemeClr>
                </a:solidFill>
                <a:latin typeface="+mj-lt"/>
                <a:cs typeface="Arial" pitchFamily="34" charset="0"/>
              </a:rPr>
              <a:t> system</a:t>
            </a:r>
          </a:p>
          <a:p>
            <a:pPr>
              <a:lnSpc>
                <a:spcPct val="90000"/>
              </a:lnSpc>
              <a:defRPr/>
            </a:pPr>
            <a:r>
              <a:rPr lang="en-GB" sz="2400" dirty="0" smtClean="0">
                <a:solidFill>
                  <a:schemeClr val="bg1">
                    <a:lumMod val="75000"/>
                  </a:schemeClr>
                </a:solidFill>
                <a:latin typeface="+mj-lt"/>
              </a:rPr>
              <a:t>Hormonal control of sexual differentiation of the brain:</a:t>
            </a:r>
          </a:p>
          <a:p>
            <a:pPr lvl="1">
              <a:lnSpc>
                <a:spcPct val="90000"/>
              </a:lnSpc>
              <a:defRPr/>
            </a:pPr>
            <a:r>
              <a:rPr lang="en-GB" sz="2000" dirty="0" smtClean="0">
                <a:solidFill>
                  <a:schemeClr val="bg1">
                    <a:lumMod val="75000"/>
                  </a:schemeClr>
                </a:solidFill>
                <a:latin typeface="+mj-lt"/>
              </a:rPr>
              <a:t>- genes versus hormones</a:t>
            </a:r>
          </a:p>
          <a:p>
            <a:pPr lvl="1">
              <a:lnSpc>
                <a:spcPct val="90000"/>
              </a:lnSpc>
              <a:defRPr/>
            </a:pPr>
            <a:r>
              <a:rPr lang="en-GB" sz="2000" dirty="0" smtClean="0">
                <a:solidFill>
                  <a:schemeClr val="bg1">
                    <a:lumMod val="75000"/>
                  </a:schemeClr>
                </a:solidFill>
                <a:latin typeface="+mj-lt"/>
              </a:rPr>
              <a:t>- critical periods</a:t>
            </a:r>
          </a:p>
          <a:p>
            <a:pPr lvl="1">
              <a:lnSpc>
                <a:spcPct val="90000"/>
              </a:lnSpc>
              <a:defRPr/>
            </a:pPr>
            <a:r>
              <a:rPr lang="en-GB" sz="2000" dirty="0" smtClean="0">
                <a:solidFill>
                  <a:schemeClr val="bg1">
                    <a:lumMod val="75000"/>
                  </a:schemeClr>
                </a:solidFill>
                <a:latin typeface="+mj-lt"/>
              </a:rPr>
              <a:t>- organizational </a:t>
            </a:r>
            <a:r>
              <a:rPr lang="en-GB" sz="2000" i="1" dirty="0" err="1" smtClean="0">
                <a:solidFill>
                  <a:schemeClr val="bg1">
                    <a:lumMod val="75000"/>
                  </a:schemeClr>
                </a:solidFill>
                <a:latin typeface="+mj-lt"/>
              </a:rPr>
              <a:t>vs</a:t>
            </a:r>
            <a:r>
              <a:rPr lang="en-GB" sz="2000" dirty="0" smtClean="0">
                <a:solidFill>
                  <a:schemeClr val="bg1">
                    <a:lumMod val="75000"/>
                  </a:schemeClr>
                </a:solidFill>
                <a:latin typeface="+mj-lt"/>
              </a:rPr>
              <a:t> </a:t>
            </a:r>
            <a:r>
              <a:rPr lang="en-GB" sz="2000" dirty="0" err="1" smtClean="0">
                <a:solidFill>
                  <a:schemeClr val="bg1">
                    <a:lumMod val="75000"/>
                  </a:schemeClr>
                </a:solidFill>
                <a:latin typeface="+mj-lt"/>
              </a:rPr>
              <a:t>activational</a:t>
            </a:r>
            <a:r>
              <a:rPr lang="en-GB" sz="2000" dirty="0" smtClean="0">
                <a:solidFill>
                  <a:schemeClr val="bg1">
                    <a:lumMod val="75000"/>
                  </a:schemeClr>
                </a:solidFill>
                <a:latin typeface="+mj-lt"/>
              </a:rPr>
              <a:t> effects</a:t>
            </a:r>
          </a:p>
          <a:p>
            <a:pPr>
              <a:lnSpc>
                <a:spcPct val="90000"/>
              </a:lnSpc>
              <a:defRPr/>
            </a:pPr>
            <a:r>
              <a:rPr lang="en-GB" sz="2400" dirty="0" smtClean="0">
                <a:solidFill>
                  <a:schemeClr val="bg1">
                    <a:lumMod val="75000"/>
                  </a:schemeClr>
                </a:solidFill>
                <a:latin typeface="+mj-lt"/>
              </a:rPr>
              <a:t>The hypothalamus as the prototype: </a:t>
            </a:r>
            <a:r>
              <a:rPr lang="en-GB" sz="2400" dirty="0" err="1" smtClean="0">
                <a:solidFill>
                  <a:schemeClr val="bg1">
                    <a:lumMod val="75000"/>
                  </a:schemeClr>
                </a:solidFill>
                <a:latin typeface="+mj-lt"/>
                <a:cs typeface="Arial" pitchFamily="34" charset="0"/>
              </a:rPr>
              <a:t>neuroregulatory</a:t>
            </a:r>
            <a:r>
              <a:rPr lang="en-GB" sz="2400" dirty="0" smtClean="0">
                <a:solidFill>
                  <a:schemeClr val="bg1">
                    <a:lumMod val="75000"/>
                  </a:schemeClr>
                </a:solidFill>
                <a:latin typeface="+mj-lt"/>
                <a:cs typeface="Arial" pitchFamily="34" charset="0"/>
              </a:rPr>
              <a:t> pathways governing reproduction</a:t>
            </a:r>
            <a:r>
              <a:rPr lang="en-GB" dirty="0" smtClean="0">
                <a:solidFill>
                  <a:schemeClr val="bg1">
                    <a:lumMod val="75000"/>
                  </a:schemeClr>
                </a:solidFill>
                <a:latin typeface="+mj-lt"/>
                <a:cs typeface="Arial" pitchFamily="34" charset="0"/>
              </a:rPr>
              <a:t>	</a:t>
            </a:r>
          </a:p>
          <a:p>
            <a:pPr lvl="1">
              <a:lnSpc>
                <a:spcPct val="90000"/>
              </a:lnSpc>
              <a:defRPr/>
            </a:pPr>
            <a:r>
              <a:rPr lang="en-GB" sz="2000" dirty="0" smtClean="0">
                <a:solidFill>
                  <a:schemeClr val="bg1">
                    <a:lumMod val="75000"/>
                  </a:schemeClr>
                </a:solidFill>
                <a:latin typeface="+mj-lt"/>
              </a:rPr>
              <a:t>- why sexual differentiation of the brain is necessary</a:t>
            </a:r>
          </a:p>
          <a:p>
            <a:pPr lvl="1">
              <a:lnSpc>
                <a:spcPct val="90000"/>
              </a:lnSpc>
              <a:defRPr/>
            </a:pPr>
            <a:r>
              <a:rPr lang="en-GB" sz="2000" dirty="0" smtClean="0">
                <a:solidFill>
                  <a:schemeClr val="bg1">
                    <a:lumMod val="75000"/>
                  </a:schemeClr>
                </a:solidFill>
                <a:latin typeface="+mj-lt"/>
              </a:rPr>
              <a:t>- underlying mechanisms</a:t>
            </a:r>
          </a:p>
          <a:p>
            <a:pPr>
              <a:lnSpc>
                <a:spcPct val="90000"/>
              </a:lnSpc>
              <a:defRPr/>
            </a:pPr>
            <a:r>
              <a:rPr lang="en-GB" sz="2400" dirty="0" smtClean="0">
                <a:solidFill>
                  <a:schemeClr val="bg1">
                    <a:lumMod val="75000"/>
                  </a:schemeClr>
                </a:solidFill>
                <a:latin typeface="+mj-lt"/>
              </a:rPr>
              <a:t>When it goes wrong</a:t>
            </a:r>
          </a:p>
          <a:p>
            <a:pPr>
              <a:defRPr/>
            </a:pPr>
            <a:r>
              <a:rPr lang="en-GB" sz="2400" b="1" dirty="0" smtClean="0">
                <a:solidFill>
                  <a:schemeClr val="tx1">
                    <a:lumMod val="50000"/>
                  </a:schemeClr>
                </a:solidFill>
                <a:latin typeface="+mj-lt"/>
                <a:cs typeface="Arial" pitchFamily="34" charset="0"/>
              </a:rPr>
              <a:t>Sex differences in extra-hypothalamic brain regions and health implications: the midbrain </a:t>
            </a:r>
            <a:r>
              <a:rPr lang="en-GB" sz="2400" b="1" dirty="0" err="1" smtClean="0">
                <a:solidFill>
                  <a:schemeClr val="tx1">
                    <a:lumMod val="50000"/>
                  </a:schemeClr>
                </a:solidFill>
                <a:latin typeface="+mj-lt"/>
                <a:cs typeface="Arial" pitchFamily="34" charset="0"/>
              </a:rPr>
              <a:t>dopaminergic</a:t>
            </a:r>
            <a:r>
              <a:rPr lang="en-GB" sz="2400" b="1" dirty="0" smtClean="0">
                <a:solidFill>
                  <a:schemeClr val="tx1">
                    <a:lumMod val="50000"/>
                  </a:schemeClr>
                </a:solidFill>
                <a:latin typeface="+mj-lt"/>
                <a:cs typeface="Arial" pitchFamily="34" charset="0"/>
              </a:rPr>
              <a:t> populations</a:t>
            </a:r>
          </a:p>
          <a:p>
            <a:pPr lvl="1">
              <a:defRPr/>
            </a:pPr>
            <a:r>
              <a:rPr lang="en-GB" sz="2000" b="1" dirty="0" smtClean="0">
                <a:solidFill>
                  <a:schemeClr val="tx1">
                    <a:lumMod val="50000"/>
                  </a:schemeClr>
                </a:solidFill>
                <a:latin typeface="+mj-lt"/>
                <a:cs typeface="Arial" pitchFamily="34" charset="0"/>
              </a:rPr>
              <a:t>- Parkinson’s disease(experimental &amp; clinical) and sex hormones</a:t>
            </a:r>
            <a:endParaRPr lang="en-GB" sz="2000" b="1" dirty="0" smtClean="0">
              <a:solidFill>
                <a:schemeClr val="tx1">
                  <a:lumMod val="50000"/>
                </a:schemeClr>
              </a:solidFill>
              <a:latin typeface="+mj-lt"/>
            </a:endParaRPr>
          </a:p>
          <a:p>
            <a:pPr>
              <a:lnSpc>
                <a:spcPct val="90000"/>
              </a:lnSpc>
              <a:defRPr/>
            </a:pPr>
            <a:r>
              <a:rPr lang="en-GB" sz="2400" dirty="0" smtClean="0">
                <a:solidFill>
                  <a:schemeClr val="bg1">
                    <a:lumMod val="75000"/>
                  </a:schemeClr>
                </a:solidFill>
                <a:latin typeface="+mj-lt"/>
              </a:rPr>
              <a:t>A need for sex-specific interventions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Box 7"/>
          <p:cNvSpPr txBox="1">
            <a:spLocks noChangeArrowheads="1"/>
          </p:cNvSpPr>
          <p:nvPr/>
        </p:nvSpPr>
        <p:spPr bwMode="auto">
          <a:xfrm>
            <a:off x="1928813" y="1571625"/>
            <a:ext cx="4929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rPr>
              <a:t>What about the rest of the brain?</a:t>
            </a:r>
          </a:p>
        </p:txBody>
      </p:sp>
      <p:grpSp>
        <p:nvGrpSpPr>
          <p:cNvPr id="2" name="Group 7"/>
          <p:cNvGrpSpPr>
            <a:grpSpLocks/>
          </p:cNvGrpSpPr>
          <p:nvPr/>
        </p:nvGrpSpPr>
        <p:grpSpPr bwMode="auto">
          <a:xfrm>
            <a:off x="714375" y="3000375"/>
            <a:ext cx="7072313" cy="1539875"/>
            <a:chOff x="714349" y="5012494"/>
            <a:chExt cx="7072361" cy="1538883"/>
          </a:xfrm>
        </p:grpSpPr>
        <p:sp>
          <p:nvSpPr>
            <p:cNvPr id="61444" name="TextBox 7"/>
            <p:cNvSpPr txBox="1">
              <a:spLocks noChangeArrowheads="1"/>
            </p:cNvSpPr>
            <p:nvPr/>
          </p:nvSpPr>
          <p:spPr bwMode="auto">
            <a:xfrm>
              <a:off x="714349" y="5012494"/>
              <a:ext cx="4000528" cy="1538883"/>
            </a:xfrm>
            <a:prstGeom prst="rect">
              <a:avLst/>
            </a:prstGeom>
            <a:noFill/>
            <a:ln w="9525">
              <a:solidFill>
                <a:srgbClr val="2416D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2416DC"/>
                  </a:solidFill>
                  <a:latin typeface="Arial" charset="0"/>
                </a:rPr>
                <a:t>1990s </a:t>
              </a:r>
              <a:r>
                <a:rPr lang="en-GB" sz="2000" b="1" i="1">
                  <a:solidFill>
                    <a:srgbClr val="2416DC"/>
                  </a:solidFill>
                  <a:latin typeface="Arial" charset="0"/>
                </a:rPr>
                <a:t>et seq </a:t>
              </a:r>
              <a:r>
                <a:rPr lang="en-GB" sz="2000" b="1">
                  <a:solidFill>
                    <a:srgbClr val="2416DC"/>
                  </a:solidFill>
                  <a:latin typeface="Arial" charset="0"/>
                </a:rPr>
                <a:t>mounting evidence for sex differences</a:t>
              </a:r>
            </a:p>
            <a:p>
              <a:pPr>
                <a:buFont typeface="Arial" charset="0"/>
                <a:buChar char="•"/>
              </a:pPr>
              <a:r>
                <a:rPr lang="en-GB" sz="1800">
                  <a:solidFill>
                    <a:srgbClr val="2416DC"/>
                  </a:solidFill>
                  <a:latin typeface="Arial" charset="0"/>
                </a:rPr>
                <a:t>largely ignored</a:t>
              </a:r>
            </a:p>
            <a:p>
              <a:pPr>
                <a:buFont typeface="Arial" charset="0"/>
                <a:buChar char="•"/>
              </a:pPr>
              <a:r>
                <a:rPr lang="en-GB" sz="1800">
                  <a:solidFill>
                    <a:srgbClr val="2416DC"/>
                  </a:solidFill>
                  <a:latin typeface="Arial" charset="0"/>
                </a:rPr>
                <a:t>possibly suppressed</a:t>
              </a:r>
            </a:p>
            <a:p>
              <a:pPr>
                <a:buFont typeface="Arial" charset="0"/>
                <a:buChar char="•"/>
              </a:pPr>
              <a:r>
                <a:rPr lang="en-GB" sz="1800">
                  <a:solidFill>
                    <a:srgbClr val="2416DC"/>
                  </a:solidFill>
                  <a:latin typeface="Arial" charset="0"/>
                </a:rPr>
                <a:t>inconvenient truth</a:t>
              </a:r>
            </a:p>
          </p:txBody>
        </p:sp>
        <p:sp>
          <p:nvSpPr>
            <p:cNvPr id="61445" name="TextBox 7"/>
            <p:cNvSpPr txBox="1">
              <a:spLocks noChangeArrowheads="1"/>
            </p:cNvSpPr>
            <p:nvPr/>
          </p:nvSpPr>
          <p:spPr bwMode="auto">
            <a:xfrm>
              <a:off x="5857884" y="5221444"/>
              <a:ext cx="1928826" cy="707886"/>
            </a:xfrm>
            <a:prstGeom prst="rect">
              <a:avLst/>
            </a:prstGeom>
            <a:noFill/>
            <a:ln w="9525">
              <a:solidFill>
                <a:srgbClr val="2416D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2416DC"/>
                  </a:solidFill>
                  <a:latin typeface="Arial" charset="0"/>
                </a:rPr>
                <a:t>Hormonally programmed?</a:t>
              </a:r>
              <a:endParaRPr lang="en-GB" sz="1800">
                <a:solidFill>
                  <a:srgbClr val="2416DC"/>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LocationOfHypothal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925"/>
            <a:ext cx="9109075"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447800"/>
            <a:ext cx="8382000" cy="533400"/>
          </a:xfrm>
        </p:spPr>
        <p:txBody>
          <a:bodyPr/>
          <a:lstStyle/>
          <a:p>
            <a:r>
              <a:rPr lang="en-GB" smtClean="0"/>
              <a:t>Human and clinical implications</a:t>
            </a:r>
          </a:p>
        </p:txBody>
      </p:sp>
      <p:sp>
        <p:nvSpPr>
          <p:cNvPr id="86019" name="Rectangle 3"/>
          <p:cNvSpPr>
            <a:spLocks noGrp="1" noChangeArrowheads="1"/>
          </p:cNvSpPr>
          <p:nvPr>
            <p:ph type="body" idx="1"/>
          </p:nvPr>
        </p:nvSpPr>
        <p:spPr>
          <a:xfrm>
            <a:off x="685800" y="2971800"/>
            <a:ext cx="8153400" cy="3200400"/>
          </a:xfrm>
        </p:spPr>
        <p:txBody>
          <a:bodyPr/>
          <a:lstStyle/>
          <a:p>
            <a:pPr>
              <a:defRPr/>
            </a:pPr>
            <a:r>
              <a:rPr lang="en-GB" sz="2400" dirty="0" smtClean="0">
                <a:latin typeface="+mj-lt"/>
              </a:rPr>
              <a:t>Do sex differences in the brain provide a basis for sex differences in the prevalence and/or severity of neurological and psychiatric diseases?</a:t>
            </a:r>
          </a:p>
          <a:p>
            <a:pPr>
              <a:defRPr/>
            </a:pPr>
            <a:endParaRPr lang="en-GB" sz="2400" dirty="0" smtClean="0">
              <a:latin typeface="+mj-lt"/>
            </a:endParaRPr>
          </a:p>
          <a:p>
            <a:pPr>
              <a:buFont typeface="Symbol" pitchFamily="18" charset="2"/>
              <a:buNone/>
              <a:defRPr/>
            </a:pPr>
            <a:r>
              <a:rPr lang="en-GB" sz="2400" dirty="0" smtClean="0">
                <a:latin typeface="+mj-lt"/>
              </a:rPr>
              <a:t>e.g. schizophrenia, ADHD, stroke, Parkinson’s disease</a:t>
            </a:r>
          </a:p>
          <a:p>
            <a:pPr>
              <a:buFont typeface="Symbol" pitchFamily="18" charset="2"/>
              <a:buNone/>
              <a:defRPr/>
            </a:pPr>
            <a:r>
              <a:rPr lang="en-GB" sz="2400" dirty="0" smtClean="0">
                <a:latin typeface="+mj-lt"/>
              </a:rPr>
              <a:t>(see later - e.g. </a:t>
            </a:r>
            <a:r>
              <a:rPr lang="en-GB" sz="2400" dirty="0" err="1" smtClean="0">
                <a:latin typeface="+mj-lt"/>
              </a:rPr>
              <a:t>Schwaab</a:t>
            </a:r>
            <a:r>
              <a:rPr lang="en-GB" sz="2400" dirty="0" smtClean="0">
                <a:latin typeface="+mj-lt"/>
              </a:rPr>
              <a:t> et al 2004; Gillies et al 2010)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14313"/>
            <a:ext cx="4238625"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1" name="Group 278"/>
          <p:cNvGrpSpPr>
            <a:grpSpLocks/>
          </p:cNvGrpSpPr>
          <p:nvPr/>
        </p:nvGrpSpPr>
        <p:grpSpPr bwMode="auto">
          <a:xfrm>
            <a:off x="214313" y="5143500"/>
            <a:ext cx="4000500" cy="1571625"/>
            <a:chOff x="214282" y="5143512"/>
            <a:chExt cx="4000528" cy="1571636"/>
          </a:xfrm>
        </p:grpSpPr>
        <p:sp>
          <p:nvSpPr>
            <p:cNvPr id="63498" name="Rectangle 93"/>
            <p:cNvSpPr>
              <a:spLocks noChangeArrowheads="1"/>
            </p:cNvSpPr>
            <p:nvPr/>
          </p:nvSpPr>
          <p:spPr bwMode="auto">
            <a:xfrm>
              <a:off x="3643306" y="6143644"/>
              <a:ext cx="571504" cy="428275"/>
            </a:xfrm>
            <a:prstGeom prst="rect">
              <a:avLst/>
            </a:prstGeom>
            <a:solidFill>
              <a:schemeClr val="bg1"/>
            </a:solidFill>
            <a:ln w="9525">
              <a:solidFill>
                <a:schemeClr val="tx1"/>
              </a:solidFill>
              <a:miter lim="800000"/>
              <a:headEnd/>
              <a:tailEnd/>
            </a:ln>
          </p:spPr>
          <p:txBody>
            <a:bodyPr wrap="none" anchor="ctr"/>
            <a:lstStyle/>
            <a:p>
              <a:pPr algn="ctr"/>
              <a:r>
                <a:rPr lang="en-GB" b="1">
                  <a:solidFill>
                    <a:srgbClr val="FF66FF"/>
                  </a:solidFill>
                  <a:latin typeface="Arial Narrow" pitchFamily="34" charset="0"/>
                </a:rPr>
                <a:t>E</a:t>
              </a:r>
              <a:r>
                <a:rPr lang="en-GB" sz="1600" b="1">
                  <a:solidFill>
                    <a:srgbClr val="FF66FF"/>
                  </a:solidFill>
                  <a:latin typeface="Arial Narrow" pitchFamily="34" charset="0"/>
                </a:rPr>
                <a:t>2</a:t>
              </a:r>
            </a:p>
          </p:txBody>
        </p:sp>
        <p:grpSp>
          <p:nvGrpSpPr>
            <p:cNvPr id="63499" name="Group 275"/>
            <p:cNvGrpSpPr>
              <a:grpSpLocks/>
            </p:cNvGrpSpPr>
            <p:nvPr/>
          </p:nvGrpSpPr>
          <p:grpSpPr bwMode="auto">
            <a:xfrm>
              <a:off x="363494" y="5214950"/>
              <a:ext cx="2136804" cy="1500198"/>
              <a:chOff x="4792650" y="3857628"/>
              <a:chExt cx="2351118" cy="1857388"/>
            </a:xfrm>
          </p:grpSpPr>
          <p:grpSp>
            <p:nvGrpSpPr>
              <p:cNvPr id="63536" name="Group 212"/>
              <p:cNvGrpSpPr>
                <a:grpSpLocks/>
              </p:cNvGrpSpPr>
              <p:nvPr/>
            </p:nvGrpSpPr>
            <p:grpSpPr bwMode="auto">
              <a:xfrm>
                <a:off x="5285586" y="4429132"/>
                <a:ext cx="1786744" cy="1071570"/>
                <a:chOff x="5285586" y="4214818"/>
                <a:chExt cx="2501918" cy="1285884"/>
              </a:xfrm>
            </p:grpSpPr>
            <p:grpSp>
              <p:nvGrpSpPr>
                <p:cNvPr id="63546" name="Group 175"/>
                <p:cNvGrpSpPr>
                  <a:grpSpLocks/>
                </p:cNvGrpSpPr>
                <p:nvPr/>
              </p:nvGrpSpPr>
              <p:grpSpPr bwMode="auto">
                <a:xfrm>
                  <a:off x="5285586" y="4786322"/>
                  <a:ext cx="715174" cy="714380"/>
                  <a:chOff x="5929322" y="3929066"/>
                  <a:chExt cx="715174" cy="714380"/>
                </a:xfrm>
              </p:grpSpPr>
              <p:cxnSp>
                <p:nvCxnSpPr>
                  <p:cNvPr id="63567" name="Straight Connector 176"/>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8" name="Straight Connector 177"/>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9" name="Straight Connector 178"/>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70" name="Straight Connector 179"/>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71" name="Straight Connector 180"/>
                  <p:cNvCxnSpPr>
                    <a:cxnSpLocks noChangeShapeType="1"/>
                  </p:cNvCxnSpPr>
                  <p:nvPr/>
                </p:nvCxnSpPr>
                <p:spPr bwMode="auto">
                  <a:xfrm>
                    <a:off x="5929322" y="4500570"/>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72" name="Straight Connector 181"/>
                  <p:cNvCxnSpPr>
                    <a:cxnSpLocks noChangeShapeType="1"/>
                  </p:cNvCxnSpPr>
                  <p:nvPr/>
                </p:nvCxnSpPr>
                <p:spPr bwMode="auto">
                  <a:xfrm rot="10800000" flipV="1">
                    <a:off x="6286512" y="4500569"/>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nvGrpSpPr>
                <p:cNvPr id="63547" name="Group 182"/>
                <p:cNvGrpSpPr>
                  <a:grpSpLocks/>
                </p:cNvGrpSpPr>
                <p:nvPr/>
              </p:nvGrpSpPr>
              <p:grpSpPr bwMode="auto">
                <a:xfrm>
                  <a:off x="5999966" y="4786322"/>
                  <a:ext cx="715174" cy="714380"/>
                  <a:chOff x="5929322" y="3929066"/>
                  <a:chExt cx="715174" cy="714380"/>
                </a:xfrm>
              </p:grpSpPr>
              <p:cxnSp>
                <p:nvCxnSpPr>
                  <p:cNvPr id="63561" name="Straight Connector 183"/>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2" name="Straight Connector 184"/>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3" name="Straight Connector 185"/>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4" name="Straight Connector 186"/>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5" name="Straight Connector 187"/>
                  <p:cNvCxnSpPr>
                    <a:cxnSpLocks noChangeShapeType="1"/>
                  </p:cNvCxnSpPr>
                  <p:nvPr/>
                </p:nvCxnSpPr>
                <p:spPr bwMode="auto">
                  <a:xfrm>
                    <a:off x="5929322" y="4500570"/>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6" name="Straight Connector 188"/>
                  <p:cNvCxnSpPr>
                    <a:cxnSpLocks noChangeShapeType="1"/>
                  </p:cNvCxnSpPr>
                  <p:nvPr/>
                </p:nvCxnSpPr>
                <p:spPr bwMode="auto">
                  <a:xfrm rot="10800000" flipV="1">
                    <a:off x="6286512" y="4500569"/>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nvGrpSpPr>
                <p:cNvPr id="63548" name="Group 189"/>
                <p:cNvGrpSpPr>
                  <a:grpSpLocks/>
                </p:cNvGrpSpPr>
                <p:nvPr/>
              </p:nvGrpSpPr>
              <p:grpSpPr bwMode="auto">
                <a:xfrm>
                  <a:off x="6357156" y="4214818"/>
                  <a:ext cx="715174" cy="714380"/>
                  <a:chOff x="5929322" y="3929066"/>
                  <a:chExt cx="715174" cy="714380"/>
                </a:xfrm>
              </p:grpSpPr>
              <p:cxnSp>
                <p:nvCxnSpPr>
                  <p:cNvPr id="63555" name="Straight Connector 190"/>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6" name="Straight Connector 191"/>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7" name="Straight Connector 192"/>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8" name="Straight Connector 193"/>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9" name="Straight Connector 194"/>
                  <p:cNvCxnSpPr>
                    <a:cxnSpLocks noChangeShapeType="1"/>
                  </p:cNvCxnSpPr>
                  <p:nvPr/>
                </p:nvCxnSpPr>
                <p:spPr bwMode="auto">
                  <a:xfrm>
                    <a:off x="5929322" y="4500570"/>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60" name="Straight Connector 195"/>
                  <p:cNvCxnSpPr>
                    <a:cxnSpLocks noChangeShapeType="1"/>
                  </p:cNvCxnSpPr>
                  <p:nvPr/>
                </p:nvCxnSpPr>
                <p:spPr bwMode="auto">
                  <a:xfrm rot="10800000" flipV="1">
                    <a:off x="6286512" y="4500569"/>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nvGrpSpPr>
                <p:cNvPr id="63549" name="Group 196"/>
                <p:cNvGrpSpPr>
                  <a:grpSpLocks/>
                </p:cNvGrpSpPr>
                <p:nvPr/>
              </p:nvGrpSpPr>
              <p:grpSpPr bwMode="auto">
                <a:xfrm>
                  <a:off x="7072330" y="4214818"/>
                  <a:ext cx="715174" cy="572298"/>
                  <a:chOff x="5929322" y="3929066"/>
                  <a:chExt cx="715174" cy="572298"/>
                </a:xfrm>
              </p:grpSpPr>
              <p:cxnSp>
                <p:nvCxnSpPr>
                  <p:cNvPr id="63550" name="Straight Connector 197"/>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1" name="Straight Connector 198"/>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2" name="Straight Connector 199"/>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3" name="Straight Connector 200"/>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54" name="Straight Connector 202"/>
                  <p:cNvCxnSpPr>
                    <a:cxnSpLocks noChangeShapeType="1"/>
                  </p:cNvCxnSpPr>
                  <p:nvPr/>
                </p:nvCxnSpPr>
                <p:spPr bwMode="auto">
                  <a:xfrm rot="10800000" flipV="1">
                    <a:off x="5930116" y="4500568"/>
                    <a:ext cx="71358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sp>
            <p:nvSpPr>
              <p:cNvPr id="63537" name="Rectangle 45"/>
              <p:cNvSpPr>
                <a:spLocks noChangeArrowheads="1"/>
              </p:cNvSpPr>
              <p:nvPr/>
            </p:nvSpPr>
            <p:spPr bwMode="auto">
              <a:xfrm>
                <a:off x="4792650" y="5361003"/>
                <a:ext cx="350854"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O</a:t>
                </a:r>
              </a:p>
            </p:txBody>
          </p:sp>
          <p:cxnSp>
            <p:nvCxnSpPr>
              <p:cNvPr id="63538" name="Straight Connector 243"/>
              <p:cNvCxnSpPr>
                <a:cxnSpLocks noChangeShapeType="1"/>
              </p:cNvCxnSpPr>
              <p:nvPr/>
            </p:nvCxnSpPr>
            <p:spPr bwMode="auto">
              <a:xfrm rot="10800000" flipV="1">
                <a:off x="5143504" y="5320517"/>
                <a:ext cx="142876" cy="10874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3539" name="Straight Connector 244"/>
              <p:cNvCxnSpPr>
                <a:cxnSpLocks noChangeShapeType="1"/>
              </p:cNvCxnSpPr>
              <p:nvPr/>
            </p:nvCxnSpPr>
            <p:spPr bwMode="auto">
              <a:xfrm rot="10800000" flipV="1">
                <a:off x="5143505" y="5391955"/>
                <a:ext cx="142876" cy="10874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sp>
            <p:nvSpPr>
              <p:cNvPr id="63540" name="Rectangle 45"/>
              <p:cNvSpPr>
                <a:spLocks noChangeArrowheads="1"/>
              </p:cNvSpPr>
              <p:nvPr/>
            </p:nvSpPr>
            <p:spPr bwMode="auto">
              <a:xfrm>
                <a:off x="5286380" y="4357694"/>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CH</a:t>
                </a:r>
                <a:r>
                  <a:rPr lang="en-GB" sz="1400" b="1">
                    <a:solidFill>
                      <a:srgbClr val="00CCFF"/>
                    </a:solidFill>
                  </a:rPr>
                  <a:t>3</a:t>
                </a:r>
                <a:endParaRPr lang="en-GB" sz="1400" b="1">
                  <a:solidFill>
                    <a:srgbClr val="00CCFF"/>
                  </a:solidFill>
                  <a:latin typeface="Arial Unicode MS" pitchFamily="34" charset="-128"/>
                  <a:ea typeface="Arial Unicode MS" pitchFamily="34" charset="-128"/>
                  <a:cs typeface="Arial Unicode MS" pitchFamily="34" charset="-128"/>
                </a:endParaRPr>
              </a:p>
            </p:txBody>
          </p:sp>
          <p:sp>
            <p:nvSpPr>
              <p:cNvPr id="63541" name="Rectangle 45"/>
              <p:cNvSpPr>
                <a:spLocks noChangeArrowheads="1"/>
              </p:cNvSpPr>
              <p:nvPr/>
            </p:nvSpPr>
            <p:spPr bwMode="auto">
              <a:xfrm>
                <a:off x="5929322" y="3929066"/>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CH</a:t>
                </a:r>
                <a:r>
                  <a:rPr lang="en-GB" sz="1400" b="1">
                    <a:solidFill>
                      <a:srgbClr val="00CCFF"/>
                    </a:solidFill>
                  </a:rPr>
                  <a:t>3</a:t>
                </a:r>
                <a:endParaRPr lang="en-GB" sz="1400" b="1">
                  <a:solidFill>
                    <a:srgbClr val="00CCFF"/>
                  </a:solidFill>
                  <a:latin typeface="Arial Unicode MS" pitchFamily="34" charset="-128"/>
                  <a:ea typeface="Arial Unicode MS" pitchFamily="34" charset="-128"/>
                  <a:cs typeface="Arial Unicode MS" pitchFamily="34" charset="-128"/>
                </a:endParaRPr>
              </a:p>
            </p:txBody>
          </p:sp>
          <p:sp>
            <p:nvSpPr>
              <p:cNvPr id="63542" name="Rectangle 45"/>
              <p:cNvSpPr>
                <a:spLocks noChangeArrowheads="1"/>
              </p:cNvSpPr>
              <p:nvPr/>
            </p:nvSpPr>
            <p:spPr bwMode="auto">
              <a:xfrm>
                <a:off x="6572264" y="3857628"/>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OH</a:t>
                </a:r>
                <a:endParaRPr lang="en-GB" sz="1400" b="1">
                  <a:solidFill>
                    <a:srgbClr val="00CCFF"/>
                  </a:solidFill>
                  <a:latin typeface="Arial Unicode MS" pitchFamily="34" charset="-128"/>
                  <a:ea typeface="Arial Unicode MS" pitchFamily="34" charset="-128"/>
                  <a:cs typeface="Arial Unicode MS" pitchFamily="34" charset="-128"/>
                </a:endParaRPr>
              </a:p>
            </p:txBody>
          </p:sp>
          <p:cxnSp>
            <p:nvCxnSpPr>
              <p:cNvPr id="63543" name="Straight Connector 249"/>
              <p:cNvCxnSpPr>
                <a:cxnSpLocks noChangeShapeType="1"/>
              </p:cNvCxnSpPr>
              <p:nvPr/>
            </p:nvCxnSpPr>
            <p:spPr bwMode="auto">
              <a:xfrm rot="16200000" flipV="1">
                <a:off x="5463388" y="4823629"/>
                <a:ext cx="217491" cy="2"/>
              </a:xfrm>
              <a:prstGeom prst="line">
                <a:avLst/>
              </a:prstGeom>
              <a:noFill/>
              <a:ln w="28575" algn="ctr">
                <a:solidFill>
                  <a:srgbClr val="00CCFF"/>
                </a:solidFill>
                <a:round/>
                <a:headEnd/>
                <a:tailEnd/>
              </a:ln>
              <a:extLst>
                <a:ext uri="{909E8E84-426E-40DD-AFC4-6F175D3DCCD1}">
                  <a14:hiddenFill xmlns:a14="http://schemas.microsoft.com/office/drawing/2010/main">
                    <a:noFill/>
                  </a14:hiddenFill>
                </a:ext>
              </a:extLst>
            </p:spPr>
          </p:cxnSp>
          <p:cxnSp>
            <p:nvCxnSpPr>
              <p:cNvPr id="63544" name="Straight Connector 252"/>
              <p:cNvCxnSpPr>
                <a:cxnSpLocks noChangeShapeType="1"/>
              </p:cNvCxnSpPr>
              <p:nvPr/>
            </p:nvCxnSpPr>
            <p:spPr bwMode="auto">
              <a:xfrm rot="16200000" flipV="1">
                <a:off x="6749269" y="4323563"/>
                <a:ext cx="217491" cy="2"/>
              </a:xfrm>
              <a:prstGeom prst="line">
                <a:avLst/>
              </a:prstGeom>
              <a:noFill/>
              <a:ln w="28575" algn="ctr">
                <a:solidFill>
                  <a:srgbClr val="00CCFF"/>
                </a:solidFill>
                <a:round/>
                <a:headEnd/>
                <a:tailEnd/>
              </a:ln>
              <a:extLst>
                <a:ext uri="{909E8E84-426E-40DD-AFC4-6F175D3DCCD1}">
                  <a14:hiddenFill xmlns:a14="http://schemas.microsoft.com/office/drawing/2010/main">
                    <a:noFill/>
                  </a14:hiddenFill>
                </a:ext>
              </a:extLst>
            </p:spPr>
          </p:cxnSp>
          <p:cxnSp>
            <p:nvCxnSpPr>
              <p:cNvPr id="63545" name="Straight Connector 253"/>
              <p:cNvCxnSpPr>
                <a:cxnSpLocks noChangeShapeType="1"/>
              </p:cNvCxnSpPr>
              <p:nvPr/>
            </p:nvCxnSpPr>
            <p:spPr bwMode="auto">
              <a:xfrm rot="16200000" flipV="1">
                <a:off x="6177765" y="4323563"/>
                <a:ext cx="217491" cy="2"/>
              </a:xfrm>
              <a:prstGeom prst="line">
                <a:avLst/>
              </a:prstGeom>
              <a:noFill/>
              <a:ln w="28575" algn="ctr">
                <a:solidFill>
                  <a:srgbClr val="00CCFF"/>
                </a:solidFill>
                <a:round/>
                <a:headEnd/>
                <a:tailEnd/>
              </a:ln>
              <a:extLst>
                <a:ext uri="{909E8E84-426E-40DD-AFC4-6F175D3DCCD1}">
                  <a14:hiddenFill xmlns:a14="http://schemas.microsoft.com/office/drawing/2010/main">
                    <a:noFill/>
                  </a14:hiddenFill>
                </a:ext>
              </a:extLst>
            </p:spPr>
          </p:cxnSp>
        </p:grpSp>
        <p:grpSp>
          <p:nvGrpSpPr>
            <p:cNvPr id="63500" name="Group 276"/>
            <p:cNvGrpSpPr>
              <a:grpSpLocks/>
            </p:cNvGrpSpPr>
            <p:nvPr/>
          </p:nvGrpSpPr>
          <p:grpSpPr bwMode="auto">
            <a:xfrm>
              <a:off x="2071670" y="5143512"/>
              <a:ext cx="2143140" cy="1568459"/>
              <a:chOff x="6000760" y="1785926"/>
              <a:chExt cx="2500330" cy="1854211"/>
            </a:xfrm>
          </p:grpSpPr>
          <p:grpSp>
            <p:nvGrpSpPr>
              <p:cNvPr id="63502" name="Group 175"/>
              <p:cNvGrpSpPr>
                <a:grpSpLocks/>
              </p:cNvGrpSpPr>
              <p:nvPr/>
            </p:nvGrpSpPr>
            <p:grpSpPr bwMode="auto">
              <a:xfrm>
                <a:off x="6643702" y="2786058"/>
                <a:ext cx="510741" cy="595317"/>
                <a:chOff x="5929322" y="3929066"/>
                <a:chExt cx="715174" cy="714380"/>
              </a:xfrm>
            </p:grpSpPr>
            <p:cxnSp>
              <p:nvCxnSpPr>
                <p:cNvPr id="63530" name="Straight Connector 235"/>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31" name="Straight Connector 236"/>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32" name="Straight Connector 237"/>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33" name="Straight Connector 238"/>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34" name="Straight Connector 239"/>
                <p:cNvCxnSpPr>
                  <a:cxnSpLocks noChangeShapeType="1"/>
                </p:cNvCxnSpPr>
                <p:nvPr/>
              </p:nvCxnSpPr>
              <p:spPr bwMode="auto">
                <a:xfrm>
                  <a:off x="5929322" y="4500570"/>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35" name="Straight Connector 240"/>
                <p:cNvCxnSpPr>
                  <a:cxnSpLocks noChangeShapeType="1"/>
                </p:cNvCxnSpPr>
                <p:nvPr/>
              </p:nvCxnSpPr>
              <p:spPr bwMode="auto">
                <a:xfrm rot="10800000" flipV="1">
                  <a:off x="6286512" y="4500569"/>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grpSp>
            <p:nvGrpSpPr>
              <p:cNvPr id="63503" name="Group 182"/>
              <p:cNvGrpSpPr>
                <a:grpSpLocks/>
              </p:cNvGrpSpPr>
              <p:nvPr/>
            </p:nvGrpSpPr>
            <p:grpSpPr bwMode="auto">
              <a:xfrm>
                <a:off x="7143768" y="2786058"/>
                <a:ext cx="510741" cy="595317"/>
                <a:chOff x="5929322" y="3929066"/>
                <a:chExt cx="715174" cy="714380"/>
              </a:xfrm>
            </p:grpSpPr>
            <p:cxnSp>
              <p:nvCxnSpPr>
                <p:cNvPr id="63524" name="Straight Connector 229"/>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5" name="Straight Connector 230"/>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6" name="Straight Connector 231"/>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7" name="Straight Connector 232"/>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8" name="Straight Connector 233"/>
                <p:cNvCxnSpPr>
                  <a:cxnSpLocks noChangeShapeType="1"/>
                </p:cNvCxnSpPr>
                <p:nvPr/>
              </p:nvCxnSpPr>
              <p:spPr bwMode="auto">
                <a:xfrm>
                  <a:off x="5929322" y="4500570"/>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9" name="Straight Connector 234"/>
                <p:cNvCxnSpPr>
                  <a:cxnSpLocks noChangeShapeType="1"/>
                </p:cNvCxnSpPr>
                <p:nvPr/>
              </p:nvCxnSpPr>
              <p:spPr bwMode="auto">
                <a:xfrm rot="10800000" flipV="1">
                  <a:off x="6286512" y="4500569"/>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grpSp>
            <p:nvGrpSpPr>
              <p:cNvPr id="63504" name="Group 189"/>
              <p:cNvGrpSpPr>
                <a:grpSpLocks/>
              </p:cNvGrpSpPr>
              <p:nvPr/>
            </p:nvGrpSpPr>
            <p:grpSpPr bwMode="auto">
              <a:xfrm>
                <a:off x="7429520" y="2333617"/>
                <a:ext cx="510741" cy="595317"/>
                <a:chOff x="5929322" y="3929066"/>
                <a:chExt cx="715174" cy="714380"/>
              </a:xfrm>
            </p:grpSpPr>
            <p:cxnSp>
              <p:nvCxnSpPr>
                <p:cNvPr id="63518" name="Straight Connector 223"/>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19" name="Straight Connector 224"/>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0" name="Straight Connector 225"/>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1" name="Straight Connector 226"/>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2" name="Straight Connector 227"/>
                <p:cNvCxnSpPr>
                  <a:cxnSpLocks noChangeShapeType="1"/>
                </p:cNvCxnSpPr>
                <p:nvPr/>
              </p:nvCxnSpPr>
              <p:spPr bwMode="auto">
                <a:xfrm>
                  <a:off x="5929322" y="4500570"/>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23" name="Straight Connector 228"/>
                <p:cNvCxnSpPr>
                  <a:cxnSpLocks noChangeShapeType="1"/>
                </p:cNvCxnSpPr>
                <p:nvPr/>
              </p:nvCxnSpPr>
              <p:spPr bwMode="auto">
                <a:xfrm rot="10800000" flipV="1">
                  <a:off x="6286512" y="4500569"/>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grpSp>
            <p:nvGrpSpPr>
              <p:cNvPr id="63505" name="Group 196"/>
              <p:cNvGrpSpPr>
                <a:grpSpLocks/>
              </p:cNvGrpSpPr>
              <p:nvPr/>
            </p:nvGrpSpPr>
            <p:grpSpPr bwMode="auto">
              <a:xfrm>
                <a:off x="7929586" y="2357430"/>
                <a:ext cx="510741" cy="476915"/>
                <a:chOff x="5929322" y="3929066"/>
                <a:chExt cx="715174" cy="572298"/>
              </a:xfrm>
            </p:grpSpPr>
            <p:cxnSp>
              <p:nvCxnSpPr>
                <p:cNvPr id="63513" name="Straight Connector 218"/>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14" name="Straight Connector 219"/>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15" name="Straight Connector 220"/>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16" name="Straight Connector 221"/>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17" name="Straight Connector 222"/>
                <p:cNvCxnSpPr>
                  <a:cxnSpLocks noChangeShapeType="1"/>
                </p:cNvCxnSpPr>
                <p:nvPr/>
              </p:nvCxnSpPr>
              <p:spPr bwMode="auto">
                <a:xfrm rot="10800000" flipV="1">
                  <a:off x="5930116" y="4500568"/>
                  <a:ext cx="71358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cxnSp>
            <p:nvCxnSpPr>
              <p:cNvPr id="63506" name="Straight Connector 254"/>
              <p:cNvCxnSpPr>
                <a:cxnSpLocks noChangeShapeType="1"/>
              </p:cNvCxnSpPr>
              <p:nvPr/>
            </p:nvCxnSpPr>
            <p:spPr bwMode="auto">
              <a:xfrm rot="10800000" flipV="1">
                <a:off x="6500826" y="3286124"/>
                <a:ext cx="142876" cy="10874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sp>
            <p:nvSpPr>
              <p:cNvPr id="63507" name="Rectangle 45"/>
              <p:cNvSpPr>
                <a:spLocks noChangeArrowheads="1"/>
              </p:cNvSpPr>
              <p:nvPr/>
            </p:nvSpPr>
            <p:spPr bwMode="auto">
              <a:xfrm>
                <a:off x="6000760" y="3214686"/>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FF00FF"/>
                    </a:solidFill>
                    <a:latin typeface="Arial Unicode MS" pitchFamily="34" charset="-128"/>
                    <a:ea typeface="Arial Unicode MS" pitchFamily="34" charset="-128"/>
                    <a:cs typeface="Arial Unicode MS" pitchFamily="34" charset="-128"/>
                  </a:rPr>
                  <a:t>OH</a:t>
                </a:r>
                <a:endParaRPr lang="en-GB" sz="1400" b="1">
                  <a:solidFill>
                    <a:srgbClr val="FF00FF"/>
                  </a:solidFill>
                  <a:latin typeface="Arial Unicode MS" pitchFamily="34" charset="-128"/>
                  <a:ea typeface="Arial Unicode MS" pitchFamily="34" charset="-128"/>
                  <a:cs typeface="Arial Unicode MS" pitchFamily="34" charset="-128"/>
                </a:endParaRPr>
              </a:p>
            </p:txBody>
          </p:sp>
          <p:cxnSp>
            <p:nvCxnSpPr>
              <p:cNvPr id="63508" name="Straight Connector 256"/>
              <p:cNvCxnSpPr>
                <a:cxnSpLocks noChangeShapeType="1"/>
              </p:cNvCxnSpPr>
              <p:nvPr/>
            </p:nvCxnSpPr>
            <p:spPr bwMode="auto">
              <a:xfrm rot="16200000" flipV="1">
                <a:off x="8106591" y="2251861"/>
                <a:ext cx="217491" cy="2"/>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sp>
            <p:nvSpPr>
              <p:cNvPr id="63509" name="Rectangle 45"/>
              <p:cNvSpPr>
                <a:spLocks noChangeArrowheads="1"/>
              </p:cNvSpPr>
              <p:nvPr/>
            </p:nvSpPr>
            <p:spPr bwMode="auto">
              <a:xfrm>
                <a:off x="7929586" y="1785926"/>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FF00FF"/>
                    </a:solidFill>
                    <a:latin typeface="Arial Unicode MS" pitchFamily="34" charset="-128"/>
                    <a:ea typeface="Arial Unicode MS" pitchFamily="34" charset="-128"/>
                    <a:cs typeface="Arial Unicode MS" pitchFamily="34" charset="-128"/>
                  </a:rPr>
                  <a:t>OH</a:t>
                </a:r>
                <a:endParaRPr lang="en-GB" sz="1400" b="1">
                  <a:solidFill>
                    <a:srgbClr val="FF00FF"/>
                  </a:solidFill>
                  <a:latin typeface="Arial Unicode MS" pitchFamily="34" charset="-128"/>
                  <a:ea typeface="Arial Unicode MS" pitchFamily="34" charset="-128"/>
                  <a:cs typeface="Arial Unicode MS" pitchFamily="34" charset="-128"/>
                </a:endParaRPr>
              </a:p>
            </p:txBody>
          </p:sp>
          <p:cxnSp>
            <p:nvCxnSpPr>
              <p:cNvPr id="63510" name="Straight Connector 260"/>
              <p:cNvCxnSpPr>
                <a:cxnSpLocks noChangeShapeType="1"/>
              </p:cNvCxnSpPr>
              <p:nvPr/>
            </p:nvCxnSpPr>
            <p:spPr bwMode="auto">
              <a:xfrm rot="5400000">
                <a:off x="6929060" y="3071414"/>
                <a:ext cx="285749" cy="793"/>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11" name="Straight Connector 268"/>
              <p:cNvCxnSpPr>
                <a:cxnSpLocks noChangeShapeType="1"/>
              </p:cNvCxnSpPr>
              <p:nvPr/>
            </p:nvCxnSpPr>
            <p:spPr bwMode="auto">
              <a:xfrm flipV="1">
                <a:off x="6715140" y="2857496"/>
                <a:ext cx="214314"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3512" name="Straight Connector 274"/>
              <p:cNvCxnSpPr>
                <a:cxnSpLocks noChangeShapeType="1"/>
              </p:cNvCxnSpPr>
              <p:nvPr/>
            </p:nvCxnSpPr>
            <p:spPr bwMode="auto">
              <a:xfrm>
                <a:off x="6715140" y="3214686"/>
                <a:ext cx="255087" cy="119063"/>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sp>
          <p:nvSpPr>
            <p:cNvPr id="63501" name="Rectangle 93"/>
            <p:cNvSpPr>
              <a:spLocks noChangeArrowheads="1"/>
            </p:cNvSpPr>
            <p:nvPr/>
          </p:nvSpPr>
          <p:spPr bwMode="auto">
            <a:xfrm>
              <a:off x="214282" y="5929683"/>
              <a:ext cx="500066" cy="42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00CCFF"/>
                  </a:solidFill>
                  <a:latin typeface="Arial Narrow" pitchFamily="34" charset="0"/>
                </a:rPr>
                <a:t>T</a:t>
              </a:r>
              <a:endParaRPr lang="en-GB" sz="1600" b="1">
                <a:solidFill>
                  <a:srgbClr val="00CCFF"/>
                </a:solidFill>
                <a:latin typeface="Arial Narrow" pitchFamily="34" charset="0"/>
              </a:endParaRPr>
            </a:p>
          </p:txBody>
        </p:sp>
      </p:grpSp>
      <p:sp>
        <p:nvSpPr>
          <p:cNvPr id="63492" name="TextBox 7"/>
          <p:cNvSpPr txBox="1">
            <a:spLocks noChangeArrowheads="1"/>
          </p:cNvSpPr>
          <p:nvPr/>
        </p:nvSpPr>
        <p:spPr bwMode="auto">
          <a:xfrm>
            <a:off x="4714875" y="357188"/>
            <a:ext cx="4357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4043B2"/>
                </a:solidFill>
                <a:latin typeface="Arial" charset="0"/>
              </a:rPr>
              <a:t>2001 A report of the US National Research Council</a:t>
            </a:r>
          </a:p>
        </p:txBody>
      </p:sp>
      <p:sp>
        <p:nvSpPr>
          <p:cNvPr id="63493" name="TextBox 7"/>
          <p:cNvSpPr txBox="1">
            <a:spLocks noChangeArrowheads="1"/>
          </p:cNvSpPr>
          <p:nvPr/>
        </p:nvSpPr>
        <p:spPr bwMode="auto">
          <a:xfrm>
            <a:off x="4714875" y="1071563"/>
            <a:ext cx="42148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4043B2"/>
                </a:solidFill>
                <a:latin typeface="Arial Narrow" pitchFamily="34" charset="0"/>
              </a:rPr>
              <a:t>It is well-established that one’s sex (being male or female, according to reproductive organs and chromosomes) can influence susceptibility, prevalence, presentation (symptoms) progression, pathology and response to treatments for neurological and psychiatric disorders</a:t>
            </a:r>
          </a:p>
        </p:txBody>
      </p:sp>
      <p:sp>
        <p:nvSpPr>
          <p:cNvPr id="96" name="TextBox 7"/>
          <p:cNvSpPr txBox="1">
            <a:spLocks noChangeArrowheads="1"/>
          </p:cNvSpPr>
          <p:nvPr/>
        </p:nvSpPr>
        <p:spPr bwMode="auto">
          <a:xfrm>
            <a:off x="4643438" y="4000500"/>
            <a:ext cx="4214812" cy="2246313"/>
          </a:xfrm>
          <a:prstGeom prst="rect">
            <a:avLst/>
          </a:prstGeom>
          <a:noFill/>
          <a:ln w="9525">
            <a:noFill/>
            <a:miter lim="800000"/>
            <a:headEnd/>
            <a:tailEnd/>
          </a:ln>
        </p:spPr>
        <p:txBody>
          <a:bodyPr>
            <a:spAutoFit/>
          </a:bodyPr>
          <a:lstStyle/>
          <a:p>
            <a:pPr marL="342900" indent="-342900">
              <a:buFontTx/>
              <a:buAutoNum type="arabicPlain" startAt="2006"/>
              <a:defRPr/>
            </a:pPr>
            <a:r>
              <a:rPr lang="en-GB" sz="1800" dirty="0">
                <a:solidFill>
                  <a:srgbClr val="4043B2"/>
                </a:solidFill>
                <a:latin typeface="Arial" pitchFamily="34" charset="0"/>
              </a:rPr>
              <a:t>  </a:t>
            </a:r>
            <a:r>
              <a:rPr lang="en-GB" sz="1800" dirty="0" err="1">
                <a:solidFill>
                  <a:srgbClr val="4043B2"/>
                </a:solidFill>
                <a:latin typeface="Arial" pitchFamily="34" charset="0"/>
              </a:rPr>
              <a:t>L.Cahill</a:t>
            </a:r>
            <a:r>
              <a:rPr lang="en-GB" sz="1800" dirty="0">
                <a:solidFill>
                  <a:srgbClr val="4043B2"/>
                </a:solidFill>
                <a:latin typeface="Arial" pitchFamily="34" charset="0"/>
              </a:rPr>
              <a:t> “Why sex matters for neuroscience” </a:t>
            </a:r>
            <a:r>
              <a:rPr lang="en-GB" sz="1400" i="1" dirty="0">
                <a:solidFill>
                  <a:srgbClr val="4043B2"/>
                </a:solidFill>
                <a:latin typeface="Arial Narrow" pitchFamily="34" charset="0"/>
              </a:rPr>
              <a:t>Nat Rev </a:t>
            </a:r>
            <a:r>
              <a:rPr lang="en-GB" sz="1400" i="1" dirty="0" err="1">
                <a:solidFill>
                  <a:srgbClr val="4043B2"/>
                </a:solidFill>
                <a:latin typeface="Arial Narrow" pitchFamily="34" charset="0"/>
              </a:rPr>
              <a:t>Neurosci</a:t>
            </a:r>
            <a:r>
              <a:rPr lang="en-GB" sz="1400" i="1" dirty="0">
                <a:solidFill>
                  <a:srgbClr val="4043B2"/>
                </a:solidFill>
                <a:latin typeface="Arial Narrow" pitchFamily="34" charset="0"/>
              </a:rPr>
              <a:t>, </a:t>
            </a:r>
            <a:r>
              <a:rPr lang="en-GB" sz="1400" dirty="0">
                <a:solidFill>
                  <a:srgbClr val="4043B2"/>
                </a:solidFill>
                <a:latin typeface="Arial Narrow" pitchFamily="34" charset="0"/>
              </a:rPr>
              <a:t>7: 477-84</a:t>
            </a:r>
          </a:p>
          <a:p>
            <a:pPr marL="342900" indent="-342900">
              <a:defRPr/>
            </a:pPr>
            <a:endParaRPr lang="en-GB" sz="1400" dirty="0">
              <a:solidFill>
                <a:srgbClr val="4043B2"/>
              </a:solidFill>
              <a:latin typeface="Arial Narrow" pitchFamily="34" charset="0"/>
            </a:endParaRPr>
          </a:p>
          <a:p>
            <a:pPr>
              <a:defRPr/>
            </a:pPr>
            <a:r>
              <a:rPr lang="en-GB" sz="1800" dirty="0">
                <a:solidFill>
                  <a:srgbClr val="4043B2"/>
                </a:solidFill>
                <a:latin typeface="Arial Narrow" pitchFamily="34" charset="0"/>
              </a:rPr>
              <a:t>Evidence abounds for sex differences in brain anatomy, chemistry and function; this demands research into sex influences if we are to understand the </a:t>
            </a:r>
            <a:r>
              <a:rPr lang="en-GB" sz="1800" u="sng" dirty="0">
                <a:solidFill>
                  <a:srgbClr val="4043B2"/>
                </a:solidFill>
                <a:latin typeface="Arial Narrow" pitchFamily="34" charset="0"/>
              </a:rPr>
              <a:t>host of brain disorders with sex differences in their incidence and nature.</a:t>
            </a:r>
          </a:p>
        </p:txBody>
      </p:sp>
      <p:sp>
        <p:nvSpPr>
          <p:cNvPr id="63495" name="TextBox 7"/>
          <p:cNvSpPr txBox="1">
            <a:spLocks noChangeArrowheads="1"/>
          </p:cNvSpPr>
          <p:nvPr/>
        </p:nvSpPr>
        <p:spPr bwMode="auto">
          <a:xfrm>
            <a:off x="4714875" y="3071813"/>
            <a:ext cx="4357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4043B2"/>
                </a:solidFill>
                <a:latin typeface="Arial Narrow" pitchFamily="34" charset="0"/>
              </a:rPr>
              <a:t>Different preventive, diagnostic and treatment approaches may be required for men and women</a:t>
            </a:r>
          </a:p>
        </p:txBody>
      </p:sp>
      <p:sp>
        <p:nvSpPr>
          <p:cNvPr id="63496" name="Rectangle 93"/>
          <p:cNvSpPr>
            <a:spLocks noChangeArrowheads="1"/>
          </p:cNvSpPr>
          <p:nvPr/>
        </p:nvSpPr>
        <p:spPr bwMode="auto">
          <a:xfrm>
            <a:off x="428625" y="4286250"/>
            <a:ext cx="500063" cy="428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000000"/>
                </a:solidFill>
                <a:latin typeface="Arial Narrow" pitchFamily="34" charset="0"/>
              </a:rPr>
              <a:t>Y</a:t>
            </a:r>
            <a:endParaRPr lang="en-GB" sz="1600" b="1">
              <a:solidFill>
                <a:srgbClr val="000000"/>
              </a:solidFill>
              <a:latin typeface="Arial Narrow" pitchFamily="34" charset="0"/>
            </a:endParaRPr>
          </a:p>
        </p:txBody>
      </p:sp>
      <p:sp>
        <p:nvSpPr>
          <p:cNvPr id="63497" name="Rectangle 93"/>
          <p:cNvSpPr>
            <a:spLocks noChangeArrowheads="1"/>
          </p:cNvSpPr>
          <p:nvPr/>
        </p:nvSpPr>
        <p:spPr bwMode="auto">
          <a:xfrm>
            <a:off x="1285875" y="3286125"/>
            <a:ext cx="500063" cy="428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000000"/>
                </a:solidFill>
                <a:latin typeface="Arial Narrow" pitchFamily="34" charset="0"/>
              </a:rPr>
              <a:t>X</a:t>
            </a:r>
            <a:endParaRPr lang="en-GB" sz="1600" b="1">
              <a:solidFill>
                <a:srgbClr val="0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214313" y="2428875"/>
            <a:ext cx="8501062" cy="4295775"/>
            <a:chOff x="214282" y="2428790"/>
            <a:chExt cx="8501122" cy="4295861"/>
          </a:xfrm>
        </p:grpSpPr>
        <p:grpSp>
          <p:nvGrpSpPr>
            <p:cNvPr id="64518" name="Group 278"/>
            <p:cNvGrpSpPr>
              <a:grpSpLocks/>
            </p:cNvGrpSpPr>
            <p:nvPr/>
          </p:nvGrpSpPr>
          <p:grpSpPr bwMode="auto">
            <a:xfrm>
              <a:off x="214313" y="5143500"/>
              <a:ext cx="4000500" cy="1571625"/>
              <a:chOff x="214282" y="5143512"/>
              <a:chExt cx="4000528" cy="1571636"/>
            </a:xfrm>
          </p:grpSpPr>
          <p:sp>
            <p:nvSpPr>
              <p:cNvPr id="64534" name="Rectangle 93"/>
              <p:cNvSpPr>
                <a:spLocks noChangeArrowheads="1"/>
              </p:cNvSpPr>
              <p:nvPr/>
            </p:nvSpPr>
            <p:spPr bwMode="auto">
              <a:xfrm>
                <a:off x="3643306" y="6143644"/>
                <a:ext cx="571504" cy="42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FF66FF"/>
                    </a:solidFill>
                    <a:latin typeface="Arial Narrow" pitchFamily="34" charset="0"/>
                  </a:rPr>
                  <a:t>E</a:t>
                </a:r>
                <a:r>
                  <a:rPr lang="en-GB" sz="1600" b="1">
                    <a:solidFill>
                      <a:srgbClr val="FF66FF"/>
                    </a:solidFill>
                    <a:latin typeface="Arial Narrow" pitchFamily="34" charset="0"/>
                  </a:rPr>
                  <a:t>2</a:t>
                </a:r>
              </a:p>
            </p:txBody>
          </p:sp>
          <p:grpSp>
            <p:nvGrpSpPr>
              <p:cNvPr id="64535" name="Group 275"/>
              <p:cNvGrpSpPr>
                <a:grpSpLocks/>
              </p:cNvGrpSpPr>
              <p:nvPr/>
            </p:nvGrpSpPr>
            <p:grpSpPr bwMode="auto">
              <a:xfrm>
                <a:off x="363494" y="5214950"/>
                <a:ext cx="2136804" cy="1500198"/>
                <a:chOff x="4792650" y="3857628"/>
                <a:chExt cx="2351118" cy="1857388"/>
              </a:xfrm>
            </p:grpSpPr>
            <p:grpSp>
              <p:nvGrpSpPr>
                <p:cNvPr id="64572" name="Group 212"/>
                <p:cNvGrpSpPr>
                  <a:grpSpLocks/>
                </p:cNvGrpSpPr>
                <p:nvPr/>
              </p:nvGrpSpPr>
              <p:grpSpPr bwMode="auto">
                <a:xfrm>
                  <a:off x="5285586" y="4429132"/>
                  <a:ext cx="1786744" cy="1071570"/>
                  <a:chOff x="5285586" y="4214818"/>
                  <a:chExt cx="2501918" cy="1285884"/>
                </a:xfrm>
              </p:grpSpPr>
              <p:grpSp>
                <p:nvGrpSpPr>
                  <p:cNvPr id="64582" name="Group 175"/>
                  <p:cNvGrpSpPr>
                    <a:grpSpLocks/>
                  </p:cNvGrpSpPr>
                  <p:nvPr/>
                </p:nvGrpSpPr>
                <p:grpSpPr bwMode="auto">
                  <a:xfrm>
                    <a:off x="5285586" y="4786322"/>
                    <a:ext cx="715174" cy="714380"/>
                    <a:chOff x="5929322" y="3929066"/>
                    <a:chExt cx="715174" cy="714380"/>
                  </a:xfrm>
                </p:grpSpPr>
                <p:cxnSp>
                  <p:nvCxnSpPr>
                    <p:cNvPr id="64603" name="Straight Connector 176"/>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4" name="Straight Connector 177"/>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5" name="Straight Connector 178"/>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6" name="Straight Connector 179"/>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7" name="Straight Connector 180"/>
                    <p:cNvCxnSpPr>
                      <a:cxnSpLocks noChangeShapeType="1"/>
                    </p:cNvCxnSpPr>
                    <p:nvPr/>
                  </p:nvCxnSpPr>
                  <p:spPr bwMode="auto">
                    <a:xfrm>
                      <a:off x="5929322" y="4500570"/>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8" name="Straight Connector 181"/>
                    <p:cNvCxnSpPr>
                      <a:cxnSpLocks noChangeShapeType="1"/>
                    </p:cNvCxnSpPr>
                    <p:nvPr/>
                  </p:nvCxnSpPr>
                  <p:spPr bwMode="auto">
                    <a:xfrm rot="10800000" flipV="1">
                      <a:off x="6286512" y="4500569"/>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nvGrpSpPr>
                  <p:cNvPr id="64583" name="Group 182"/>
                  <p:cNvGrpSpPr>
                    <a:grpSpLocks/>
                  </p:cNvGrpSpPr>
                  <p:nvPr/>
                </p:nvGrpSpPr>
                <p:grpSpPr bwMode="auto">
                  <a:xfrm>
                    <a:off x="5999966" y="4786322"/>
                    <a:ext cx="715174" cy="714380"/>
                    <a:chOff x="5929322" y="3929066"/>
                    <a:chExt cx="715174" cy="714380"/>
                  </a:xfrm>
                </p:grpSpPr>
                <p:cxnSp>
                  <p:nvCxnSpPr>
                    <p:cNvPr id="64597" name="Straight Connector 183"/>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8" name="Straight Connector 184"/>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9" name="Straight Connector 185"/>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0" name="Straight Connector 186"/>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1" name="Straight Connector 187"/>
                    <p:cNvCxnSpPr>
                      <a:cxnSpLocks noChangeShapeType="1"/>
                    </p:cNvCxnSpPr>
                    <p:nvPr/>
                  </p:nvCxnSpPr>
                  <p:spPr bwMode="auto">
                    <a:xfrm>
                      <a:off x="5929322" y="4500570"/>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602" name="Straight Connector 188"/>
                    <p:cNvCxnSpPr>
                      <a:cxnSpLocks noChangeShapeType="1"/>
                    </p:cNvCxnSpPr>
                    <p:nvPr/>
                  </p:nvCxnSpPr>
                  <p:spPr bwMode="auto">
                    <a:xfrm rot="10800000" flipV="1">
                      <a:off x="6286512" y="4500569"/>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nvGrpSpPr>
                  <p:cNvPr id="64584" name="Group 189"/>
                  <p:cNvGrpSpPr>
                    <a:grpSpLocks/>
                  </p:cNvGrpSpPr>
                  <p:nvPr/>
                </p:nvGrpSpPr>
                <p:grpSpPr bwMode="auto">
                  <a:xfrm>
                    <a:off x="6357156" y="4214818"/>
                    <a:ext cx="715174" cy="714380"/>
                    <a:chOff x="5929322" y="3929066"/>
                    <a:chExt cx="715174" cy="714380"/>
                  </a:xfrm>
                </p:grpSpPr>
                <p:cxnSp>
                  <p:nvCxnSpPr>
                    <p:cNvPr id="64591" name="Straight Connector 190"/>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2" name="Straight Connector 191"/>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3" name="Straight Connector 192"/>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4" name="Straight Connector 193"/>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5" name="Straight Connector 194"/>
                    <p:cNvCxnSpPr>
                      <a:cxnSpLocks noChangeShapeType="1"/>
                    </p:cNvCxnSpPr>
                    <p:nvPr/>
                  </p:nvCxnSpPr>
                  <p:spPr bwMode="auto">
                    <a:xfrm>
                      <a:off x="5929322" y="4500570"/>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6" name="Straight Connector 195"/>
                    <p:cNvCxnSpPr>
                      <a:cxnSpLocks noChangeShapeType="1"/>
                    </p:cNvCxnSpPr>
                    <p:nvPr/>
                  </p:nvCxnSpPr>
                  <p:spPr bwMode="auto">
                    <a:xfrm rot="10800000" flipV="1">
                      <a:off x="6286512" y="4500569"/>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nvGrpSpPr>
                  <p:cNvPr id="64585" name="Group 196"/>
                  <p:cNvGrpSpPr>
                    <a:grpSpLocks/>
                  </p:cNvGrpSpPr>
                  <p:nvPr/>
                </p:nvGrpSpPr>
                <p:grpSpPr bwMode="auto">
                  <a:xfrm>
                    <a:off x="7072330" y="4214818"/>
                    <a:ext cx="715174" cy="572298"/>
                    <a:chOff x="5929322" y="3929066"/>
                    <a:chExt cx="715174" cy="572298"/>
                  </a:xfrm>
                </p:grpSpPr>
                <p:cxnSp>
                  <p:nvCxnSpPr>
                    <p:cNvPr id="64586" name="Straight Connector 197"/>
                    <p:cNvCxnSpPr>
                      <a:cxnSpLocks noChangeShapeType="1"/>
                    </p:cNvCxnSpPr>
                    <p:nvPr/>
                  </p:nvCxnSpPr>
                  <p:spPr bwMode="auto">
                    <a:xfrm rot="10800000" flipV="1">
                      <a:off x="592932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87" name="Straight Connector 198"/>
                    <p:cNvCxnSpPr>
                      <a:cxnSpLocks noChangeShapeType="1"/>
                    </p:cNvCxnSpPr>
                    <p:nvPr/>
                  </p:nvCxnSpPr>
                  <p:spPr bwMode="auto">
                    <a:xfrm>
                      <a:off x="6286512" y="3929066"/>
                      <a:ext cx="357190" cy="14287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88" name="Straight Connector 199"/>
                    <p:cNvCxnSpPr>
                      <a:cxnSpLocks noChangeShapeType="1"/>
                    </p:cNvCxnSpPr>
                    <p:nvPr/>
                  </p:nvCxnSpPr>
                  <p:spPr bwMode="auto">
                    <a:xfrm rot="16200000" flipH="1">
                      <a:off x="5719770" y="4291018"/>
                      <a:ext cx="41910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89" name="Straight Connector 200"/>
                    <p:cNvCxnSpPr>
                      <a:cxnSpLocks noChangeShapeType="1"/>
                    </p:cNvCxnSpPr>
                    <p:nvPr/>
                  </p:nvCxnSpPr>
                  <p:spPr bwMode="auto">
                    <a:xfrm rot="5400000">
                      <a:off x="6434150" y="4291018"/>
                      <a:ext cx="419104" cy="1588"/>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90" name="Straight Connector 202"/>
                    <p:cNvCxnSpPr>
                      <a:cxnSpLocks noChangeShapeType="1"/>
                    </p:cNvCxnSpPr>
                    <p:nvPr/>
                  </p:nvCxnSpPr>
                  <p:spPr bwMode="auto">
                    <a:xfrm rot="10800000" flipV="1">
                      <a:off x="5930116" y="4500568"/>
                      <a:ext cx="713586" cy="2"/>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grpSp>
            </p:grpSp>
            <p:sp>
              <p:nvSpPr>
                <p:cNvPr id="64573" name="Rectangle 45"/>
                <p:cNvSpPr>
                  <a:spLocks noChangeArrowheads="1"/>
                </p:cNvSpPr>
                <p:nvPr/>
              </p:nvSpPr>
              <p:spPr bwMode="auto">
                <a:xfrm>
                  <a:off x="4792650" y="5361003"/>
                  <a:ext cx="350854"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O</a:t>
                  </a:r>
                </a:p>
              </p:txBody>
            </p:sp>
            <p:cxnSp>
              <p:nvCxnSpPr>
                <p:cNvPr id="64574" name="Straight Connector 243"/>
                <p:cNvCxnSpPr>
                  <a:cxnSpLocks noChangeShapeType="1"/>
                </p:cNvCxnSpPr>
                <p:nvPr/>
              </p:nvCxnSpPr>
              <p:spPr bwMode="auto">
                <a:xfrm rot="10800000" flipV="1">
                  <a:off x="5143504" y="5320517"/>
                  <a:ext cx="142876" cy="10874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cxnSp>
              <p:nvCxnSpPr>
                <p:cNvPr id="64575" name="Straight Connector 244"/>
                <p:cNvCxnSpPr>
                  <a:cxnSpLocks noChangeShapeType="1"/>
                </p:cNvCxnSpPr>
                <p:nvPr/>
              </p:nvCxnSpPr>
              <p:spPr bwMode="auto">
                <a:xfrm rot="10800000" flipV="1">
                  <a:off x="5143505" y="5391955"/>
                  <a:ext cx="142876" cy="108746"/>
                </a:xfrm>
                <a:prstGeom prst="line">
                  <a:avLst/>
                </a:prstGeom>
                <a:noFill/>
                <a:ln w="38100" algn="ctr">
                  <a:solidFill>
                    <a:srgbClr val="00CCFF"/>
                  </a:solidFill>
                  <a:round/>
                  <a:headEnd/>
                  <a:tailEnd/>
                </a:ln>
                <a:extLst>
                  <a:ext uri="{909E8E84-426E-40DD-AFC4-6F175D3DCCD1}">
                    <a14:hiddenFill xmlns:a14="http://schemas.microsoft.com/office/drawing/2010/main">
                      <a:noFill/>
                    </a14:hiddenFill>
                  </a:ext>
                </a:extLst>
              </p:spPr>
            </p:cxnSp>
            <p:sp>
              <p:nvSpPr>
                <p:cNvPr id="64576" name="Rectangle 45"/>
                <p:cNvSpPr>
                  <a:spLocks noChangeArrowheads="1"/>
                </p:cNvSpPr>
                <p:nvPr/>
              </p:nvSpPr>
              <p:spPr bwMode="auto">
                <a:xfrm>
                  <a:off x="5286380" y="4357694"/>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CH</a:t>
                  </a:r>
                  <a:r>
                    <a:rPr lang="en-GB" sz="1400" b="1">
                      <a:solidFill>
                        <a:srgbClr val="00CCFF"/>
                      </a:solidFill>
                    </a:rPr>
                    <a:t>3</a:t>
                  </a:r>
                  <a:endParaRPr lang="en-GB" sz="1400" b="1">
                    <a:solidFill>
                      <a:srgbClr val="00CCFF"/>
                    </a:solidFill>
                    <a:latin typeface="Arial Unicode MS" pitchFamily="34" charset="-128"/>
                    <a:ea typeface="Arial Unicode MS" pitchFamily="34" charset="-128"/>
                    <a:cs typeface="Arial Unicode MS" pitchFamily="34" charset="-128"/>
                  </a:endParaRPr>
                </a:p>
              </p:txBody>
            </p:sp>
            <p:sp>
              <p:nvSpPr>
                <p:cNvPr id="64577" name="Rectangle 45"/>
                <p:cNvSpPr>
                  <a:spLocks noChangeArrowheads="1"/>
                </p:cNvSpPr>
                <p:nvPr/>
              </p:nvSpPr>
              <p:spPr bwMode="auto">
                <a:xfrm>
                  <a:off x="5929322" y="3929066"/>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CH</a:t>
                  </a:r>
                  <a:r>
                    <a:rPr lang="en-GB" sz="1400" b="1">
                      <a:solidFill>
                        <a:srgbClr val="00CCFF"/>
                      </a:solidFill>
                    </a:rPr>
                    <a:t>3</a:t>
                  </a:r>
                  <a:endParaRPr lang="en-GB" sz="1400" b="1">
                    <a:solidFill>
                      <a:srgbClr val="00CCFF"/>
                    </a:solidFill>
                    <a:latin typeface="Arial Unicode MS" pitchFamily="34" charset="-128"/>
                    <a:ea typeface="Arial Unicode MS" pitchFamily="34" charset="-128"/>
                    <a:cs typeface="Arial Unicode MS" pitchFamily="34" charset="-128"/>
                  </a:endParaRPr>
                </a:p>
              </p:txBody>
            </p:sp>
            <p:sp>
              <p:nvSpPr>
                <p:cNvPr id="64578" name="Rectangle 45"/>
                <p:cNvSpPr>
                  <a:spLocks noChangeArrowheads="1"/>
                </p:cNvSpPr>
                <p:nvPr/>
              </p:nvSpPr>
              <p:spPr bwMode="auto">
                <a:xfrm>
                  <a:off x="6572264" y="3857628"/>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00CCFF"/>
                      </a:solidFill>
                      <a:latin typeface="Arial Unicode MS" pitchFamily="34" charset="-128"/>
                      <a:ea typeface="Arial Unicode MS" pitchFamily="34" charset="-128"/>
                      <a:cs typeface="Arial Unicode MS" pitchFamily="34" charset="-128"/>
                    </a:rPr>
                    <a:t>OH</a:t>
                  </a:r>
                  <a:endParaRPr lang="en-GB" sz="1400" b="1">
                    <a:solidFill>
                      <a:srgbClr val="00CCFF"/>
                    </a:solidFill>
                    <a:latin typeface="Arial Unicode MS" pitchFamily="34" charset="-128"/>
                    <a:ea typeface="Arial Unicode MS" pitchFamily="34" charset="-128"/>
                    <a:cs typeface="Arial Unicode MS" pitchFamily="34" charset="-128"/>
                  </a:endParaRPr>
                </a:p>
              </p:txBody>
            </p:sp>
            <p:cxnSp>
              <p:nvCxnSpPr>
                <p:cNvPr id="64579" name="Straight Connector 249"/>
                <p:cNvCxnSpPr>
                  <a:cxnSpLocks noChangeShapeType="1"/>
                </p:cNvCxnSpPr>
                <p:nvPr/>
              </p:nvCxnSpPr>
              <p:spPr bwMode="auto">
                <a:xfrm rot="16200000" flipV="1">
                  <a:off x="5463388" y="4823629"/>
                  <a:ext cx="217491" cy="2"/>
                </a:xfrm>
                <a:prstGeom prst="line">
                  <a:avLst/>
                </a:prstGeom>
                <a:noFill/>
                <a:ln w="28575" algn="ctr">
                  <a:solidFill>
                    <a:srgbClr val="00CCFF"/>
                  </a:solidFill>
                  <a:round/>
                  <a:headEnd/>
                  <a:tailEnd/>
                </a:ln>
                <a:extLst>
                  <a:ext uri="{909E8E84-426E-40DD-AFC4-6F175D3DCCD1}">
                    <a14:hiddenFill xmlns:a14="http://schemas.microsoft.com/office/drawing/2010/main">
                      <a:noFill/>
                    </a14:hiddenFill>
                  </a:ext>
                </a:extLst>
              </p:spPr>
            </p:cxnSp>
            <p:cxnSp>
              <p:nvCxnSpPr>
                <p:cNvPr id="64580" name="Straight Connector 252"/>
                <p:cNvCxnSpPr>
                  <a:cxnSpLocks noChangeShapeType="1"/>
                </p:cNvCxnSpPr>
                <p:nvPr/>
              </p:nvCxnSpPr>
              <p:spPr bwMode="auto">
                <a:xfrm rot="16200000" flipV="1">
                  <a:off x="6749269" y="4323563"/>
                  <a:ext cx="217491" cy="2"/>
                </a:xfrm>
                <a:prstGeom prst="line">
                  <a:avLst/>
                </a:prstGeom>
                <a:noFill/>
                <a:ln w="28575" algn="ctr">
                  <a:solidFill>
                    <a:srgbClr val="00CCFF"/>
                  </a:solidFill>
                  <a:round/>
                  <a:headEnd/>
                  <a:tailEnd/>
                </a:ln>
                <a:extLst>
                  <a:ext uri="{909E8E84-426E-40DD-AFC4-6F175D3DCCD1}">
                    <a14:hiddenFill xmlns:a14="http://schemas.microsoft.com/office/drawing/2010/main">
                      <a:noFill/>
                    </a14:hiddenFill>
                  </a:ext>
                </a:extLst>
              </p:spPr>
            </p:cxnSp>
            <p:cxnSp>
              <p:nvCxnSpPr>
                <p:cNvPr id="64581" name="Straight Connector 253"/>
                <p:cNvCxnSpPr>
                  <a:cxnSpLocks noChangeShapeType="1"/>
                </p:cNvCxnSpPr>
                <p:nvPr/>
              </p:nvCxnSpPr>
              <p:spPr bwMode="auto">
                <a:xfrm rot="16200000" flipV="1">
                  <a:off x="6177765" y="4323563"/>
                  <a:ext cx="217491" cy="2"/>
                </a:xfrm>
                <a:prstGeom prst="line">
                  <a:avLst/>
                </a:prstGeom>
                <a:noFill/>
                <a:ln w="28575" algn="ctr">
                  <a:solidFill>
                    <a:srgbClr val="00CCFF"/>
                  </a:solidFill>
                  <a:round/>
                  <a:headEnd/>
                  <a:tailEnd/>
                </a:ln>
                <a:extLst>
                  <a:ext uri="{909E8E84-426E-40DD-AFC4-6F175D3DCCD1}">
                    <a14:hiddenFill xmlns:a14="http://schemas.microsoft.com/office/drawing/2010/main">
                      <a:noFill/>
                    </a14:hiddenFill>
                  </a:ext>
                </a:extLst>
              </p:spPr>
            </p:cxnSp>
          </p:grpSp>
          <p:grpSp>
            <p:nvGrpSpPr>
              <p:cNvPr id="64536" name="Group 276"/>
              <p:cNvGrpSpPr>
                <a:grpSpLocks/>
              </p:cNvGrpSpPr>
              <p:nvPr/>
            </p:nvGrpSpPr>
            <p:grpSpPr bwMode="auto">
              <a:xfrm>
                <a:off x="2071670" y="5143512"/>
                <a:ext cx="2143140" cy="1568459"/>
                <a:chOff x="6000760" y="1785926"/>
                <a:chExt cx="2500330" cy="1854211"/>
              </a:xfrm>
            </p:grpSpPr>
            <p:grpSp>
              <p:nvGrpSpPr>
                <p:cNvPr id="64538" name="Group 175"/>
                <p:cNvGrpSpPr>
                  <a:grpSpLocks/>
                </p:cNvGrpSpPr>
                <p:nvPr/>
              </p:nvGrpSpPr>
              <p:grpSpPr bwMode="auto">
                <a:xfrm>
                  <a:off x="6643702" y="2786058"/>
                  <a:ext cx="510741" cy="595317"/>
                  <a:chOff x="5929322" y="3929066"/>
                  <a:chExt cx="715174" cy="714380"/>
                </a:xfrm>
              </p:grpSpPr>
              <p:cxnSp>
                <p:nvCxnSpPr>
                  <p:cNvPr id="64566" name="Straight Connector 235"/>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7" name="Straight Connector 236"/>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8" name="Straight Connector 237"/>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9" name="Straight Connector 238"/>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70" name="Straight Connector 239"/>
                  <p:cNvCxnSpPr>
                    <a:cxnSpLocks noChangeShapeType="1"/>
                  </p:cNvCxnSpPr>
                  <p:nvPr/>
                </p:nvCxnSpPr>
                <p:spPr bwMode="auto">
                  <a:xfrm>
                    <a:off x="5929322" y="4500570"/>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71" name="Straight Connector 240"/>
                  <p:cNvCxnSpPr>
                    <a:cxnSpLocks noChangeShapeType="1"/>
                  </p:cNvCxnSpPr>
                  <p:nvPr/>
                </p:nvCxnSpPr>
                <p:spPr bwMode="auto">
                  <a:xfrm rot="10800000" flipV="1">
                    <a:off x="6286512" y="4500569"/>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grpSp>
              <p:nvGrpSpPr>
                <p:cNvPr id="64539" name="Group 182"/>
                <p:cNvGrpSpPr>
                  <a:grpSpLocks/>
                </p:cNvGrpSpPr>
                <p:nvPr/>
              </p:nvGrpSpPr>
              <p:grpSpPr bwMode="auto">
                <a:xfrm>
                  <a:off x="7143768" y="2786058"/>
                  <a:ext cx="510741" cy="595317"/>
                  <a:chOff x="5929322" y="3929066"/>
                  <a:chExt cx="715174" cy="714380"/>
                </a:xfrm>
              </p:grpSpPr>
              <p:cxnSp>
                <p:nvCxnSpPr>
                  <p:cNvPr id="64560" name="Straight Connector 229"/>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1" name="Straight Connector 230"/>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2" name="Straight Connector 231"/>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3" name="Straight Connector 232"/>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4" name="Straight Connector 233"/>
                  <p:cNvCxnSpPr>
                    <a:cxnSpLocks noChangeShapeType="1"/>
                  </p:cNvCxnSpPr>
                  <p:nvPr/>
                </p:nvCxnSpPr>
                <p:spPr bwMode="auto">
                  <a:xfrm>
                    <a:off x="5929322" y="4500570"/>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65" name="Straight Connector 234"/>
                  <p:cNvCxnSpPr>
                    <a:cxnSpLocks noChangeShapeType="1"/>
                  </p:cNvCxnSpPr>
                  <p:nvPr/>
                </p:nvCxnSpPr>
                <p:spPr bwMode="auto">
                  <a:xfrm rot="10800000" flipV="1">
                    <a:off x="6286512" y="4500569"/>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grpSp>
              <p:nvGrpSpPr>
                <p:cNvPr id="64540" name="Group 189"/>
                <p:cNvGrpSpPr>
                  <a:grpSpLocks/>
                </p:cNvGrpSpPr>
                <p:nvPr/>
              </p:nvGrpSpPr>
              <p:grpSpPr bwMode="auto">
                <a:xfrm>
                  <a:off x="7429520" y="2333617"/>
                  <a:ext cx="510741" cy="595317"/>
                  <a:chOff x="5929322" y="3929066"/>
                  <a:chExt cx="715174" cy="714380"/>
                </a:xfrm>
              </p:grpSpPr>
              <p:cxnSp>
                <p:nvCxnSpPr>
                  <p:cNvPr id="64554" name="Straight Connector 223"/>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5" name="Straight Connector 224"/>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6" name="Straight Connector 225"/>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7" name="Straight Connector 226"/>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8" name="Straight Connector 227"/>
                  <p:cNvCxnSpPr>
                    <a:cxnSpLocks noChangeShapeType="1"/>
                  </p:cNvCxnSpPr>
                  <p:nvPr/>
                </p:nvCxnSpPr>
                <p:spPr bwMode="auto">
                  <a:xfrm>
                    <a:off x="5929322" y="4500570"/>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9" name="Straight Connector 228"/>
                  <p:cNvCxnSpPr>
                    <a:cxnSpLocks noChangeShapeType="1"/>
                  </p:cNvCxnSpPr>
                  <p:nvPr/>
                </p:nvCxnSpPr>
                <p:spPr bwMode="auto">
                  <a:xfrm rot="10800000" flipV="1">
                    <a:off x="6286512" y="4500569"/>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grpSp>
              <p:nvGrpSpPr>
                <p:cNvPr id="64541" name="Group 196"/>
                <p:cNvGrpSpPr>
                  <a:grpSpLocks/>
                </p:cNvGrpSpPr>
                <p:nvPr/>
              </p:nvGrpSpPr>
              <p:grpSpPr bwMode="auto">
                <a:xfrm>
                  <a:off x="7929586" y="2357430"/>
                  <a:ext cx="510741" cy="476915"/>
                  <a:chOff x="5929322" y="3929066"/>
                  <a:chExt cx="715174" cy="572298"/>
                </a:xfrm>
              </p:grpSpPr>
              <p:cxnSp>
                <p:nvCxnSpPr>
                  <p:cNvPr id="64549" name="Straight Connector 218"/>
                  <p:cNvCxnSpPr>
                    <a:cxnSpLocks noChangeShapeType="1"/>
                  </p:cNvCxnSpPr>
                  <p:nvPr/>
                </p:nvCxnSpPr>
                <p:spPr bwMode="auto">
                  <a:xfrm rot="10800000" flipV="1">
                    <a:off x="592932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0" name="Straight Connector 219"/>
                  <p:cNvCxnSpPr>
                    <a:cxnSpLocks noChangeShapeType="1"/>
                  </p:cNvCxnSpPr>
                  <p:nvPr/>
                </p:nvCxnSpPr>
                <p:spPr bwMode="auto">
                  <a:xfrm>
                    <a:off x="6286512" y="3929066"/>
                    <a:ext cx="357190"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1" name="Straight Connector 220"/>
                  <p:cNvCxnSpPr>
                    <a:cxnSpLocks noChangeShapeType="1"/>
                  </p:cNvCxnSpPr>
                  <p:nvPr/>
                </p:nvCxnSpPr>
                <p:spPr bwMode="auto">
                  <a:xfrm rot="16200000" flipH="1">
                    <a:off x="5719770" y="4291018"/>
                    <a:ext cx="41910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2" name="Straight Connector 221"/>
                  <p:cNvCxnSpPr>
                    <a:cxnSpLocks noChangeShapeType="1"/>
                  </p:cNvCxnSpPr>
                  <p:nvPr/>
                </p:nvCxnSpPr>
                <p:spPr bwMode="auto">
                  <a:xfrm rot="5400000">
                    <a:off x="6434150" y="4291018"/>
                    <a:ext cx="419104" cy="1588"/>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53" name="Straight Connector 222"/>
                  <p:cNvCxnSpPr>
                    <a:cxnSpLocks noChangeShapeType="1"/>
                  </p:cNvCxnSpPr>
                  <p:nvPr/>
                </p:nvCxnSpPr>
                <p:spPr bwMode="auto">
                  <a:xfrm rot="10800000" flipV="1">
                    <a:off x="5930116" y="4500568"/>
                    <a:ext cx="713586" cy="2"/>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cxnSp>
              <p:nvCxnSpPr>
                <p:cNvPr id="64542" name="Straight Connector 254"/>
                <p:cNvCxnSpPr>
                  <a:cxnSpLocks noChangeShapeType="1"/>
                </p:cNvCxnSpPr>
                <p:nvPr/>
              </p:nvCxnSpPr>
              <p:spPr bwMode="auto">
                <a:xfrm rot="10800000" flipV="1">
                  <a:off x="6500826" y="3286124"/>
                  <a:ext cx="142876" cy="10874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sp>
              <p:nvSpPr>
                <p:cNvPr id="64543" name="Rectangle 45"/>
                <p:cNvSpPr>
                  <a:spLocks noChangeArrowheads="1"/>
                </p:cNvSpPr>
                <p:nvPr/>
              </p:nvSpPr>
              <p:spPr bwMode="auto">
                <a:xfrm>
                  <a:off x="6000760" y="3214686"/>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FF00FF"/>
                      </a:solidFill>
                      <a:latin typeface="Arial Unicode MS" pitchFamily="34" charset="-128"/>
                      <a:ea typeface="Arial Unicode MS" pitchFamily="34" charset="-128"/>
                      <a:cs typeface="Arial Unicode MS" pitchFamily="34" charset="-128"/>
                    </a:rPr>
                    <a:t>OH</a:t>
                  </a:r>
                  <a:endParaRPr lang="en-GB" sz="1400" b="1">
                    <a:solidFill>
                      <a:srgbClr val="FF00FF"/>
                    </a:solidFill>
                    <a:latin typeface="Arial Unicode MS" pitchFamily="34" charset="-128"/>
                    <a:ea typeface="Arial Unicode MS" pitchFamily="34" charset="-128"/>
                    <a:cs typeface="Arial Unicode MS" pitchFamily="34" charset="-128"/>
                  </a:endParaRPr>
                </a:p>
              </p:txBody>
            </p:sp>
            <p:cxnSp>
              <p:nvCxnSpPr>
                <p:cNvPr id="64544" name="Straight Connector 256"/>
                <p:cNvCxnSpPr>
                  <a:cxnSpLocks noChangeShapeType="1"/>
                </p:cNvCxnSpPr>
                <p:nvPr/>
              </p:nvCxnSpPr>
              <p:spPr bwMode="auto">
                <a:xfrm rot="16200000" flipV="1">
                  <a:off x="8106591" y="2251861"/>
                  <a:ext cx="217491" cy="2"/>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sp>
              <p:nvSpPr>
                <p:cNvPr id="64545" name="Rectangle 45"/>
                <p:cNvSpPr>
                  <a:spLocks noChangeArrowheads="1"/>
                </p:cNvSpPr>
                <p:nvPr/>
              </p:nvSpPr>
              <p:spPr bwMode="auto">
                <a:xfrm>
                  <a:off x="7929586" y="1785926"/>
                  <a:ext cx="571504"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2000">
                      <a:solidFill>
                        <a:srgbClr val="FF00FF"/>
                      </a:solidFill>
                      <a:latin typeface="Arial Unicode MS" pitchFamily="34" charset="-128"/>
                      <a:ea typeface="Arial Unicode MS" pitchFamily="34" charset="-128"/>
                      <a:cs typeface="Arial Unicode MS" pitchFamily="34" charset="-128"/>
                    </a:rPr>
                    <a:t>OH</a:t>
                  </a:r>
                  <a:endParaRPr lang="en-GB" sz="1400" b="1">
                    <a:solidFill>
                      <a:srgbClr val="FF00FF"/>
                    </a:solidFill>
                    <a:latin typeface="Arial Unicode MS" pitchFamily="34" charset="-128"/>
                    <a:ea typeface="Arial Unicode MS" pitchFamily="34" charset="-128"/>
                    <a:cs typeface="Arial Unicode MS" pitchFamily="34" charset="-128"/>
                  </a:endParaRPr>
                </a:p>
              </p:txBody>
            </p:sp>
            <p:cxnSp>
              <p:nvCxnSpPr>
                <p:cNvPr id="64546" name="Straight Connector 260"/>
                <p:cNvCxnSpPr>
                  <a:cxnSpLocks noChangeShapeType="1"/>
                </p:cNvCxnSpPr>
                <p:nvPr/>
              </p:nvCxnSpPr>
              <p:spPr bwMode="auto">
                <a:xfrm rot="5400000">
                  <a:off x="6929060" y="3071414"/>
                  <a:ext cx="285749" cy="793"/>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47" name="Straight Connector 268"/>
                <p:cNvCxnSpPr>
                  <a:cxnSpLocks noChangeShapeType="1"/>
                </p:cNvCxnSpPr>
                <p:nvPr/>
              </p:nvCxnSpPr>
              <p:spPr bwMode="auto">
                <a:xfrm flipV="1">
                  <a:off x="6715140" y="2857496"/>
                  <a:ext cx="214314" cy="142876"/>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cxnSp>
              <p:nvCxnSpPr>
                <p:cNvPr id="64548" name="Straight Connector 274"/>
                <p:cNvCxnSpPr>
                  <a:cxnSpLocks noChangeShapeType="1"/>
                </p:cNvCxnSpPr>
                <p:nvPr/>
              </p:nvCxnSpPr>
              <p:spPr bwMode="auto">
                <a:xfrm>
                  <a:off x="6715140" y="3214686"/>
                  <a:ext cx="255087" cy="119063"/>
                </a:xfrm>
                <a:prstGeom prst="line">
                  <a:avLst/>
                </a:prstGeom>
                <a:noFill/>
                <a:ln w="38100" algn="ctr">
                  <a:solidFill>
                    <a:srgbClr val="FF00FF"/>
                  </a:solidFill>
                  <a:round/>
                  <a:headEnd/>
                  <a:tailEnd/>
                </a:ln>
                <a:extLst>
                  <a:ext uri="{909E8E84-426E-40DD-AFC4-6F175D3DCCD1}">
                    <a14:hiddenFill xmlns:a14="http://schemas.microsoft.com/office/drawing/2010/main">
                      <a:noFill/>
                    </a14:hiddenFill>
                  </a:ext>
                </a:extLst>
              </p:spPr>
            </p:cxnSp>
          </p:grpSp>
          <p:sp>
            <p:nvSpPr>
              <p:cNvPr id="64537" name="Rectangle 93"/>
              <p:cNvSpPr>
                <a:spLocks noChangeArrowheads="1"/>
              </p:cNvSpPr>
              <p:nvPr/>
            </p:nvSpPr>
            <p:spPr bwMode="auto">
              <a:xfrm>
                <a:off x="214282" y="5929683"/>
                <a:ext cx="500066" cy="42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00CCFF"/>
                    </a:solidFill>
                    <a:latin typeface="Arial Narrow" pitchFamily="34" charset="0"/>
                  </a:rPr>
                  <a:t>T</a:t>
                </a:r>
                <a:endParaRPr lang="en-GB" sz="1600" b="1">
                  <a:solidFill>
                    <a:srgbClr val="00CCFF"/>
                  </a:solidFill>
                  <a:latin typeface="Arial Narrow" pitchFamily="34" charset="0"/>
                </a:endParaRPr>
              </a:p>
            </p:txBody>
          </p:sp>
        </p:grpSp>
        <p:grpSp>
          <p:nvGrpSpPr>
            <p:cNvPr id="64519" name="Group 100"/>
            <p:cNvGrpSpPr>
              <a:grpSpLocks/>
            </p:cNvGrpSpPr>
            <p:nvPr/>
          </p:nvGrpSpPr>
          <p:grpSpPr bwMode="auto">
            <a:xfrm>
              <a:off x="214282" y="3286124"/>
              <a:ext cx="4214842" cy="1500198"/>
              <a:chOff x="5000631" y="5072074"/>
              <a:chExt cx="3771201" cy="1342292"/>
            </a:xfrm>
          </p:grpSpPr>
          <p:sp>
            <p:nvSpPr>
              <p:cNvPr id="64525" name="Rectangle 93"/>
              <p:cNvSpPr>
                <a:spLocks noChangeArrowheads="1"/>
              </p:cNvSpPr>
              <p:nvPr/>
            </p:nvSpPr>
            <p:spPr bwMode="auto">
              <a:xfrm>
                <a:off x="6286515" y="5072074"/>
                <a:ext cx="928691" cy="428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000000"/>
                    </a:solidFill>
                    <a:latin typeface="Arial Narrow" pitchFamily="34" charset="0"/>
                  </a:rPr>
                  <a:t>Genes</a:t>
                </a:r>
                <a:endParaRPr lang="en-GB" sz="1600" b="1">
                  <a:solidFill>
                    <a:srgbClr val="000000"/>
                  </a:solidFill>
                  <a:latin typeface="Arial Narrow" pitchFamily="34" charset="0"/>
                </a:endParaRPr>
              </a:p>
            </p:txBody>
          </p:sp>
          <p:sp>
            <p:nvSpPr>
              <p:cNvPr id="64526" name="Rectangle 93"/>
              <p:cNvSpPr>
                <a:spLocks noChangeArrowheads="1"/>
              </p:cNvSpPr>
              <p:nvPr/>
            </p:nvSpPr>
            <p:spPr bwMode="auto">
              <a:xfrm>
                <a:off x="5000631" y="5858236"/>
                <a:ext cx="1285881" cy="428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000000"/>
                    </a:solidFill>
                    <a:latin typeface="Arial Narrow" pitchFamily="34" charset="0"/>
                  </a:rPr>
                  <a:t>Hormones</a:t>
                </a:r>
                <a:endParaRPr lang="en-GB" sz="1600" b="1">
                  <a:solidFill>
                    <a:srgbClr val="000000"/>
                  </a:solidFill>
                  <a:latin typeface="Arial Narrow" pitchFamily="34" charset="0"/>
                </a:endParaRPr>
              </a:p>
            </p:txBody>
          </p:sp>
          <p:sp>
            <p:nvSpPr>
              <p:cNvPr id="64527" name="Rectangle 93"/>
              <p:cNvSpPr>
                <a:spLocks noChangeArrowheads="1"/>
              </p:cNvSpPr>
              <p:nvPr/>
            </p:nvSpPr>
            <p:spPr bwMode="auto">
              <a:xfrm>
                <a:off x="7143771" y="5857877"/>
                <a:ext cx="1628061" cy="5564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b="1">
                    <a:solidFill>
                      <a:srgbClr val="000000"/>
                    </a:solidFill>
                    <a:latin typeface="Arial Narrow" pitchFamily="34" charset="0"/>
                  </a:rPr>
                  <a:t>Environment/</a:t>
                </a:r>
              </a:p>
              <a:p>
                <a:pPr algn="ctr"/>
                <a:r>
                  <a:rPr lang="en-GB" b="1">
                    <a:solidFill>
                      <a:srgbClr val="000000"/>
                    </a:solidFill>
                    <a:latin typeface="Arial Narrow" pitchFamily="34" charset="0"/>
                  </a:rPr>
                  <a:t>experience</a:t>
                </a:r>
              </a:p>
            </p:txBody>
          </p:sp>
          <p:cxnSp>
            <p:nvCxnSpPr>
              <p:cNvPr id="64528" name="Straight Arrow Connector 104"/>
              <p:cNvCxnSpPr>
                <a:cxnSpLocks noChangeShapeType="1"/>
              </p:cNvCxnSpPr>
              <p:nvPr/>
            </p:nvCxnSpPr>
            <p:spPr bwMode="auto">
              <a:xfrm rot="10800000" flipV="1">
                <a:off x="5715010" y="5500701"/>
                <a:ext cx="500064" cy="285751"/>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4529" name="Straight Arrow Connector 105"/>
              <p:cNvCxnSpPr>
                <a:cxnSpLocks noChangeShapeType="1"/>
              </p:cNvCxnSpPr>
              <p:nvPr/>
            </p:nvCxnSpPr>
            <p:spPr bwMode="auto">
              <a:xfrm flipV="1">
                <a:off x="5929322" y="5500702"/>
                <a:ext cx="500066" cy="285752"/>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4530" name="Straight Arrow Connector 106"/>
              <p:cNvCxnSpPr>
                <a:cxnSpLocks noChangeShapeType="1"/>
              </p:cNvCxnSpPr>
              <p:nvPr/>
            </p:nvCxnSpPr>
            <p:spPr bwMode="auto">
              <a:xfrm>
                <a:off x="7358082" y="5429264"/>
                <a:ext cx="464349" cy="357190"/>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4531" name="Straight Arrow Connector 107"/>
              <p:cNvCxnSpPr>
                <a:cxnSpLocks noChangeShapeType="1"/>
              </p:cNvCxnSpPr>
              <p:nvPr/>
            </p:nvCxnSpPr>
            <p:spPr bwMode="auto">
              <a:xfrm rot="10800000">
                <a:off x="7215206" y="5500702"/>
                <a:ext cx="428628" cy="285752"/>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4532" name="Straight Arrow Connector 108"/>
              <p:cNvCxnSpPr>
                <a:cxnSpLocks noChangeShapeType="1"/>
              </p:cNvCxnSpPr>
              <p:nvPr/>
            </p:nvCxnSpPr>
            <p:spPr bwMode="auto">
              <a:xfrm>
                <a:off x="6429388" y="6000768"/>
                <a:ext cx="642942" cy="1588"/>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4533" name="Straight Arrow Connector 109"/>
              <p:cNvCxnSpPr>
                <a:cxnSpLocks noChangeShapeType="1"/>
              </p:cNvCxnSpPr>
              <p:nvPr/>
            </p:nvCxnSpPr>
            <p:spPr bwMode="auto">
              <a:xfrm rot="10800000">
                <a:off x="6429388" y="6072206"/>
                <a:ext cx="571504" cy="1588"/>
              </a:xfrm>
              <a:prstGeom prst="straightConnector1">
                <a:avLst/>
              </a:prstGeom>
              <a:noFill/>
              <a:ln w="28575"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64520" name="Group 111"/>
            <p:cNvGrpSpPr>
              <a:grpSpLocks/>
            </p:cNvGrpSpPr>
            <p:nvPr/>
          </p:nvGrpSpPr>
          <p:grpSpPr bwMode="auto">
            <a:xfrm>
              <a:off x="4705350" y="2428790"/>
              <a:ext cx="4010054" cy="4295861"/>
              <a:chOff x="4705350" y="2428777"/>
              <a:chExt cx="4010054" cy="4295519"/>
            </a:xfrm>
          </p:grpSpPr>
          <p:grpSp>
            <p:nvGrpSpPr>
              <p:cNvPr id="64521" name="Group 99"/>
              <p:cNvGrpSpPr>
                <a:grpSpLocks/>
              </p:cNvGrpSpPr>
              <p:nvPr/>
            </p:nvGrpSpPr>
            <p:grpSpPr bwMode="auto">
              <a:xfrm>
                <a:off x="4705350" y="2428777"/>
                <a:ext cx="4010054" cy="4286371"/>
                <a:chOff x="4705350" y="571379"/>
                <a:chExt cx="4010054" cy="4286371"/>
              </a:xfrm>
            </p:grpSpPr>
            <p:pic>
              <p:nvPicPr>
                <p:cNvPr id="64523" name="Picture 4" descr="hea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350" y="1195807"/>
                  <a:ext cx="4010054" cy="3661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524" name="AutoShape 5"/>
                <p:cNvSpPr>
                  <a:spLocks noChangeArrowheads="1"/>
                </p:cNvSpPr>
                <p:nvPr/>
              </p:nvSpPr>
              <p:spPr bwMode="auto">
                <a:xfrm>
                  <a:off x="4786314" y="571379"/>
                  <a:ext cx="2214560" cy="928698"/>
                </a:xfrm>
                <a:prstGeom prst="wedgeEllipseCallout">
                  <a:avLst>
                    <a:gd name="adj1" fmla="val 48245"/>
                    <a:gd name="adj2" fmla="val 55157"/>
                  </a:avLst>
                </a:prstGeom>
                <a:solidFill>
                  <a:srgbClr val="FFFFCC"/>
                </a:solidFill>
                <a:ln w="38100">
                  <a:solidFill>
                    <a:srgbClr val="CC0000"/>
                  </a:solidFill>
                  <a:miter lim="800000"/>
                  <a:headEnd/>
                  <a:tailEnd/>
                </a:ln>
              </p:spPr>
              <p:txBody>
                <a:bodyPr/>
                <a:lstStyle/>
                <a:p>
                  <a:pPr algn="ctr"/>
                  <a:r>
                    <a:rPr lang="en-GB" sz="1600" b="1">
                      <a:solidFill>
                        <a:schemeClr val="tx2"/>
                      </a:solidFill>
                      <a:latin typeface="Arial Narrow" pitchFamily="34" charset="0"/>
                    </a:rPr>
                    <a:t>I’m sure these hormones get in there somehow</a:t>
                  </a:r>
                </a:p>
              </p:txBody>
            </p:sp>
          </p:grpSp>
          <p:sp>
            <p:nvSpPr>
              <p:cNvPr id="64522" name="Rectangle 93"/>
              <p:cNvSpPr>
                <a:spLocks noChangeArrowheads="1"/>
              </p:cNvSpPr>
              <p:nvPr/>
            </p:nvSpPr>
            <p:spPr bwMode="auto">
              <a:xfrm>
                <a:off x="4786318" y="6429395"/>
                <a:ext cx="642938" cy="2949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1200">
                    <a:solidFill>
                      <a:srgbClr val="000000"/>
                    </a:solidFill>
                    <a:latin typeface="Arial Narrow" pitchFamily="34" charset="0"/>
                  </a:rPr>
                  <a:t>C.Small</a:t>
                </a:r>
              </a:p>
            </p:txBody>
          </p:sp>
        </p:grpSp>
      </p:grpSp>
      <p:sp>
        <p:nvSpPr>
          <p:cNvPr id="64515" name="TextBox 7"/>
          <p:cNvSpPr txBox="1">
            <a:spLocks noChangeArrowheads="1"/>
          </p:cNvSpPr>
          <p:nvPr/>
        </p:nvSpPr>
        <p:spPr bwMode="auto">
          <a:xfrm>
            <a:off x="428625" y="428625"/>
            <a:ext cx="8215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4043B2"/>
                </a:solidFill>
                <a:latin typeface="Arial" charset="0"/>
              </a:rPr>
              <a:t>2011 National Institute of Mental Health, Bethesda, workshop on gaps in the study of sex differences in the brain  </a:t>
            </a:r>
          </a:p>
          <a:p>
            <a:r>
              <a:rPr lang="en-GB" sz="1800">
                <a:solidFill>
                  <a:srgbClr val="4043B2"/>
                </a:solidFill>
                <a:latin typeface="Arial Narrow" pitchFamily="34" charset="0"/>
              </a:rPr>
              <a:t>We know very little about the </a:t>
            </a:r>
            <a:r>
              <a:rPr lang="en-GB" sz="1800" u="sng">
                <a:solidFill>
                  <a:srgbClr val="4043B2"/>
                </a:solidFill>
                <a:latin typeface="Arial Narrow" pitchFamily="34" charset="0"/>
              </a:rPr>
              <a:t>neural circuitry </a:t>
            </a:r>
            <a:r>
              <a:rPr lang="en-GB" sz="1800">
                <a:solidFill>
                  <a:srgbClr val="4043B2"/>
                </a:solidFill>
                <a:latin typeface="Arial Narrow" pitchFamily="34" charset="0"/>
              </a:rPr>
              <a:t>and </a:t>
            </a:r>
            <a:r>
              <a:rPr lang="en-GB" sz="1800" u="sng">
                <a:solidFill>
                  <a:srgbClr val="4043B2"/>
                </a:solidFill>
                <a:latin typeface="Arial Narrow" pitchFamily="34" charset="0"/>
              </a:rPr>
              <a:t>mechanisms</a:t>
            </a:r>
            <a:r>
              <a:rPr lang="en-GB" sz="1800">
                <a:solidFill>
                  <a:srgbClr val="4043B2"/>
                </a:solidFill>
                <a:latin typeface="Arial Narrow" pitchFamily="34" charset="0"/>
              </a:rPr>
              <a:t> that provide the neurobiological basis for brain sex differences that underlie the expression of sex differences in mental disorders</a:t>
            </a:r>
          </a:p>
        </p:txBody>
      </p:sp>
      <p:sp>
        <p:nvSpPr>
          <p:cNvPr id="96" name="TextBox 7"/>
          <p:cNvSpPr txBox="1">
            <a:spLocks noChangeArrowheads="1"/>
          </p:cNvSpPr>
          <p:nvPr/>
        </p:nvSpPr>
        <p:spPr bwMode="auto">
          <a:xfrm>
            <a:off x="428625" y="1714500"/>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4043B2"/>
                </a:solidFill>
                <a:latin typeface="Arial Narrow" pitchFamily="34" charset="0"/>
              </a:rPr>
              <a:t>The wider neuroscience community is relatively unaware of sex differences in the brain, let alone the differences between the effects of steroid hormones on brain organization and activity</a:t>
            </a:r>
          </a:p>
        </p:txBody>
      </p:sp>
      <p:sp>
        <p:nvSpPr>
          <p:cNvPr id="98" name="TextBox 97"/>
          <p:cNvSpPr txBox="1">
            <a:spLocks noChangeArrowheads="1"/>
          </p:cNvSpPr>
          <p:nvPr/>
        </p:nvSpPr>
        <p:spPr bwMode="auto">
          <a:xfrm>
            <a:off x="214313" y="2714625"/>
            <a:ext cx="1366837" cy="400050"/>
          </a:xfrm>
          <a:prstGeom prst="rect">
            <a:avLst/>
          </a:prstGeom>
          <a:solidFill>
            <a:schemeClr val="bg1"/>
          </a:solidFill>
          <a:ln w="9525">
            <a:solidFill>
              <a:srgbClr val="2416DC"/>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4043B2"/>
                </a:solidFill>
                <a:latin typeface="Arial Narrow" pitchFamily="34" charset="0"/>
              </a:rPr>
              <a:t>mechanisms</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3" descr="parkinson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0063" y="2349500"/>
            <a:ext cx="2643187" cy="4365625"/>
          </a:xfrm>
        </p:spPr>
      </p:pic>
      <p:grpSp>
        <p:nvGrpSpPr>
          <p:cNvPr id="65539" name="Group 6"/>
          <p:cNvGrpSpPr>
            <a:grpSpLocks/>
          </p:cNvGrpSpPr>
          <p:nvPr/>
        </p:nvGrpSpPr>
        <p:grpSpPr bwMode="auto">
          <a:xfrm>
            <a:off x="4786313" y="142875"/>
            <a:ext cx="4071937" cy="2559050"/>
            <a:chOff x="158" y="674"/>
            <a:chExt cx="3292" cy="2341"/>
          </a:xfrm>
        </p:grpSpPr>
        <p:pic>
          <p:nvPicPr>
            <p:cNvPr id="65553" name="Picture 2" descr="DA pathw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674"/>
              <a:ext cx="3152" cy="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54" name="Group 13"/>
            <p:cNvGrpSpPr>
              <a:grpSpLocks/>
            </p:cNvGrpSpPr>
            <p:nvPr/>
          </p:nvGrpSpPr>
          <p:grpSpPr bwMode="auto">
            <a:xfrm>
              <a:off x="1565" y="985"/>
              <a:ext cx="1885" cy="1263"/>
              <a:chOff x="1565" y="985"/>
              <a:chExt cx="1885" cy="1263"/>
            </a:xfrm>
          </p:grpSpPr>
          <p:sp>
            <p:nvSpPr>
              <p:cNvPr id="65555" name="Line 14"/>
              <p:cNvSpPr>
                <a:spLocks noChangeShapeType="1"/>
              </p:cNvSpPr>
              <p:nvPr/>
            </p:nvSpPr>
            <p:spPr bwMode="auto">
              <a:xfrm flipH="1">
                <a:off x="2645" y="2112"/>
                <a:ext cx="227" cy="136"/>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56" name="Text Box 10"/>
              <p:cNvSpPr txBox="1">
                <a:spLocks noChangeArrowheads="1"/>
              </p:cNvSpPr>
              <p:nvPr/>
            </p:nvSpPr>
            <p:spPr bwMode="auto">
              <a:xfrm>
                <a:off x="1565" y="985"/>
                <a:ext cx="1769" cy="591"/>
              </a:xfrm>
              <a:prstGeom prst="rect">
                <a:avLst/>
              </a:prstGeom>
              <a:solidFill>
                <a:schemeClr val="bg1"/>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nigrostriatal dopaminergic system</a:t>
                </a:r>
              </a:p>
            </p:txBody>
          </p:sp>
          <p:sp>
            <p:nvSpPr>
              <p:cNvPr id="65557" name="Text Box 14"/>
              <p:cNvSpPr txBox="1">
                <a:spLocks noChangeArrowheads="1"/>
              </p:cNvSpPr>
              <p:nvPr/>
            </p:nvSpPr>
            <p:spPr bwMode="auto">
              <a:xfrm>
                <a:off x="2866" y="1785"/>
                <a:ext cx="584" cy="338"/>
              </a:xfrm>
              <a:prstGeom prst="rect">
                <a:avLst/>
              </a:prstGeom>
              <a:solidFill>
                <a:schemeClr val="bg1"/>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SNc</a:t>
                </a:r>
              </a:p>
            </p:txBody>
          </p:sp>
        </p:grpSp>
      </p:grpSp>
      <p:sp>
        <p:nvSpPr>
          <p:cNvPr id="20" name="Rectangle 2"/>
          <p:cNvSpPr txBox="1">
            <a:spLocks noChangeArrowheads="1"/>
          </p:cNvSpPr>
          <p:nvPr/>
        </p:nvSpPr>
        <p:spPr bwMode="auto">
          <a:xfrm>
            <a:off x="0" y="714375"/>
            <a:ext cx="4643438" cy="1571625"/>
          </a:xfrm>
          <a:prstGeom prst="rect">
            <a:avLst/>
          </a:prstGeom>
          <a:noFill/>
          <a:ln w="9525">
            <a:noFill/>
            <a:miter lim="800000"/>
            <a:headEnd/>
            <a:tailEnd/>
          </a:ln>
        </p:spPr>
        <p:txBody>
          <a:bodyPr/>
          <a:lstStyle/>
          <a:p>
            <a:pPr marL="342900" indent="-342900" algn="ctr">
              <a:lnSpc>
                <a:spcPct val="90000"/>
              </a:lnSpc>
              <a:spcBef>
                <a:spcPct val="20000"/>
              </a:spcBef>
              <a:buFont typeface="Symbol" pitchFamily="18" charset="2"/>
              <a:buNone/>
              <a:defRPr/>
            </a:pPr>
            <a:r>
              <a:rPr lang="en-US" b="1" kern="0" dirty="0">
                <a:solidFill>
                  <a:srgbClr val="0000CC"/>
                </a:solidFill>
                <a:latin typeface="Arial" pitchFamily="34" charset="0"/>
              </a:rPr>
              <a:t>Parkinson’s disease </a:t>
            </a:r>
          </a:p>
          <a:p>
            <a:pPr marL="342900" indent="-342900" algn="ctr">
              <a:lnSpc>
                <a:spcPct val="90000"/>
              </a:lnSpc>
              <a:spcBef>
                <a:spcPct val="20000"/>
              </a:spcBef>
              <a:buFont typeface="Symbol" pitchFamily="18" charset="2"/>
              <a:buNone/>
              <a:defRPr/>
            </a:pPr>
            <a:r>
              <a:rPr lang="en-US" kern="0" dirty="0">
                <a:solidFill>
                  <a:srgbClr val="0000CC"/>
                </a:solidFill>
                <a:latin typeface="Arial" pitchFamily="34" charset="0"/>
              </a:rPr>
              <a:t>is twice as prevalent in men; </a:t>
            </a:r>
          </a:p>
          <a:p>
            <a:pPr marL="342900" indent="-342900" algn="ctr">
              <a:lnSpc>
                <a:spcPct val="90000"/>
              </a:lnSpc>
              <a:spcBef>
                <a:spcPct val="20000"/>
              </a:spcBef>
              <a:buFont typeface="Symbol" pitchFamily="18" charset="2"/>
              <a:buNone/>
              <a:defRPr/>
            </a:pPr>
            <a:r>
              <a:rPr lang="en-US" kern="0" dirty="0">
                <a:solidFill>
                  <a:srgbClr val="0000CC"/>
                </a:solidFill>
                <a:latin typeface="Arial" pitchFamily="34" charset="0"/>
              </a:rPr>
              <a:t>what roles do sex hormones play?</a:t>
            </a:r>
            <a:endParaRPr lang="en-GB" kern="0" dirty="0">
              <a:solidFill>
                <a:srgbClr val="990033"/>
              </a:solidFill>
              <a:latin typeface="Arial" pitchFamily="34" charset="0"/>
            </a:endParaRPr>
          </a:p>
        </p:txBody>
      </p:sp>
      <p:sp>
        <p:nvSpPr>
          <p:cNvPr id="65541" name="Rectangle 31"/>
          <p:cNvSpPr>
            <a:spLocks noChangeArrowheads="1"/>
          </p:cNvSpPr>
          <p:nvPr/>
        </p:nvSpPr>
        <p:spPr bwMode="auto">
          <a:xfrm>
            <a:off x="7643813" y="47148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grpSp>
        <p:nvGrpSpPr>
          <p:cNvPr id="65542" name="Group 37"/>
          <p:cNvGrpSpPr>
            <a:grpSpLocks/>
          </p:cNvGrpSpPr>
          <p:nvPr/>
        </p:nvGrpSpPr>
        <p:grpSpPr bwMode="auto">
          <a:xfrm>
            <a:off x="2000250" y="2443163"/>
            <a:ext cx="1143000" cy="4057650"/>
            <a:chOff x="2000220" y="2443165"/>
            <a:chExt cx="1143009" cy="4057706"/>
          </a:xfrm>
        </p:grpSpPr>
        <p:sp>
          <p:nvSpPr>
            <p:cNvPr id="65550" name="Rectangle 33"/>
            <p:cNvSpPr>
              <a:spLocks noChangeArrowheads="1"/>
            </p:cNvSpPr>
            <p:nvPr/>
          </p:nvSpPr>
          <p:spPr bwMode="auto">
            <a:xfrm>
              <a:off x="2000221" y="2443165"/>
              <a:ext cx="1143008" cy="91440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latin typeface="Arial Narrow" pitchFamily="34" charset="0"/>
                </a:rPr>
                <a:t>Mask-like facial expression</a:t>
              </a:r>
            </a:p>
          </p:txBody>
        </p:sp>
        <p:sp>
          <p:nvSpPr>
            <p:cNvPr id="65551" name="Rectangle 34"/>
            <p:cNvSpPr>
              <a:spLocks noChangeArrowheads="1"/>
            </p:cNvSpPr>
            <p:nvPr/>
          </p:nvSpPr>
          <p:spPr bwMode="auto">
            <a:xfrm>
              <a:off x="2000220" y="3286134"/>
              <a:ext cx="1143007" cy="71438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latin typeface="Arial Narrow" pitchFamily="34" charset="0"/>
                </a:rPr>
                <a:t>Pill-rolling tremor</a:t>
              </a:r>
            </a:p>
          </p:txBody>
        </p:sp>
        <p:sp>
          <p:nvSpPr>
            <p:cNvPr id="65552" name="Rectangle 36"/>
            <p:cNvSpPr>
              <a:spLocks noChangeArrowheads="1"/>
            </p:cNvSpPr>
            <p:nvPr/>
          </p:nvSpPr>
          <p:spPr bwMode="auto">
            <a:xfrm>
              <a:off x="2000220" y="5643615"/>
              <a:ext cx="1143008" cy="85725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latin typeface="Arial Narrow" pitchFamily="34" charset="0"/>
                </a:rPr>
                <a:t>Slow, shuffling movements</a:t>
              </a:r>
            </a:p>
          </p:txBody>
        </p:sp>
      </p:grpSp>
      <p:sp>
        <p:nvSpPr>
          <p:cNvPr id="65543" name="Rectangle 38"/>
          <p:cNvSpPr>
            <a:spLocks noChangeArrowheads="1"/>
          </p:cNvSpPr>
          <p:nvPr/>
        </p:nvSpPr>
        <p:spPr bwMode="auto">
          <a:xfrm>
            <a:off x="2071688" y="4000500"/>
            <a:ext cx="1000125" cy="7143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buFont typeface="Arial" charset="0"/>
              <a:buChar char="•"/>
            </a:pPr>
            <a:r>
              <a:rPr lang="en-GB" sz="1600">
                <a:solidFill>
                  <a:srgbClr val="000000"/>
                </a:solidFill>
                <a:latin typeface="Arial Narrow" pitchFamily="34" charset="0"/>
              </a:rPr>
              <a:t>Flexion of trunk</a:t>
            </a:r>
          </a:p>
        </p:txBody>
      </p:sp>
      <p:sp>
        <p:nvSpPr>
          <p:cNvPr id="31" name="Rectangle 2"/>
          <p:cNvSpPr txBox="1">
            <a:spLocks noChangeArrowheads="1"/>
          </p:cNvSpPr>
          <p:nvPr/>
        </p:nvSpPr>
        <p:spPr bwMode="auto">
          <a:xfrm>
            <a:off x="3571875" y="5143500"/>
            <a:ext cx="5000625" cy="642938"/>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Ø"/>
              <a:defRPr/>
            </a:pPr>
            <a:r>
              <a:rPr lang="en-US" sz="2000" kern="0" dirty="0">
                <a:solidFill>
                  <a:srgbClr val="0000CC"/>
                </a:solidFill>
                <a:latin typeface="Arial" pitchFamily="34" charset="0"/>
              </a:rPr>
              <a:t>Properly controlled and powered prospective studies are lacking</a:t>
            </a:r>
            <a:endParaRPr lang="en-GB" sz="2000" kern="0" dirty="0">
              <a:solidFill>
                <a:srgbClr val="990033"/>
              </a:solidFill>
              <a:latin typeface="Arial" pitchFamily="34" charset="0"/>
            </a:endParaRPr>
          </a:p>
        </p:txBody>
      </p:sp>
      <p:grpSp>
        <p:nvGrpSpPr>
          <p:cNvPr id="5" name="Group 22"/>
          <p:cNvGrpSpPr>
            <a:grpSpLocks/>
          </p:cNvGrpSpPr>
          <p:nvPr/>
        </p:nvGrpSpPr>
        <p:grpSpPr bwMode="auto">
          <a:xfrm>
            <a:off x="3500438" y="2928938"/>
            <a:ext cx="5429250" cy="2143125"/>
            <a:chOff x="3500438" y="2928938"/>
            <a:chExt cx="5429250" cy="2143125"/>
          </a:xfrm>
        </p:grpSpPr>
        <p:sp>
          <p:nvSpPr>
            <p:cNvPr id="28" name="Rectangle 2"/>
            <p:cNvSpPr txBox="1">
              <a:spLocks noChangeArrowheads="1"/>
            </p:cNvSpPr>
            <p:nvPr/>
          </p:nvSpPr>
          <p:spPr bwMode="auto">
            <a:xfrm>
              <a:off x="3500438" y="2928938"/>
              <a:ext cx="5429250" cy="1071562"/>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Ø"/>
                <a:defRPr/>
              </a:pPr>
              <a:r>
                <a:rPr lang="en-US" sz="2000" kern="0" dirty="0">
                  <a:solidFill>
                    <a:srgbClr val="0000CC"/>
                  </a:solidFill>
                  <a:latin typeface="Arial" pitchFamily="34" charset="0"/>
                </a:rPr>
                <a:t>Retrospective and observational studies in women suggest that </a:t>
              </a:r>
              <a:r>
                <a:rPr lang="en-US" sz="2000" kern="0" dirty="0" err="1">
                  <a:solidFill>
                    <a:srgbClr val="0000CC"/>
                  </a:solidFill>
                  <a:latin typeface="Arial" pitchFamily="34" charset="0"/>
                </a:rPr>
                <a:t>oestrogens</a:t>
              </a:r>
              <a:r>
                <a:rPr lang="en-US" sz="2000" kern="0" dirty="0">
                  <a:solidFill>
                    <a:srgbClr val="0000CC"/>
                  </a:solidFill>
                  <a:latin typeface="Arial" pitchFamily="34" charset="0"/>
                </a:rPr>
                <a:t> are </a:t>
              </a:r>
              <a:r>
                <a:rPr lang="en-US" sz="2000" kern="0" dirty="0" err="1">
                  <a:solidFill>
                    <a:srgbClr val="0000CC"/>
                  </a:solidFill>
                  <a:latin typeface="Arial" pitchFamily="34" charset="0"/>
                </a:rPr>
                <a:t>neuroprotective</a:t>
              </a:r>
              <a:endParaRPr lang="en-GB" sz="2000" kern="0" dirty="0">
                <a:solidFill>
                  <a:srgbClr val="990033"/>
                </a:solidFill>
                <a:latin typeface="Arial" pitchFamily="34" charset="0"/>
              </a:endParaRPr>
            </a:p>
          </p:txBody>
        </p:sp>
        <p:sp>
          <p:nvSpPr>
            <p:cNvPr id="30" name="Content Placeholder 2"/>
            <p:cNvSpPr txBox="1">
              <a:spLocks/>
            </p:cNvSpPr>
            <p:nvPr/>
          </p:nvSpPr>
          <p:spPr bwMode="auto">
            <a:xfrm>
              <a:off x="4143375" y="3786188"/>
              <a:ext cx="4643438" cy="1285875"/>
            </a:xfrm>
            <a:prstGeom prst="rect">
              <a:avLst/>
            </a:prstGeom>
            <a:noFill/>
            <a:ln w="9525">
              <a:noFill/>
              <a:miter lim="800000"/>
              <a:headEnd/>
              <a:tailEnd/>
            </a:ln>
          </p:spPr>
          <p:txBody>
            <a:bodyPr/>
            <a:lstStyle/>
            <a:p>
              <a:pPr marL="234950" indent="-234950">
                <a:spcBef>
                  <a:spcPct val="20000"/>
                </a:spcBef>
                <a:buFont typeface="Symbol" pitchFamily="18" charset="2"/>
                <a:buChar char="·"/>
                <a:defRPr/>
              </a:pPr>
              <a:r>
                <a:rPr lang="en-GB" sz="1800" kern="0" dirty="0">
                  <a:solidFill>
                    <a:srgbClr val="000000"/>
                  </a:solidFill>
                  <a:latin typeface="Arial" pitchFamily="34" charset="0"/>
                </a:rPr>
                <a:t>Hormonal fluctuations over the menstrual cycle</a:t>
              </a:r>
            </a:p>
            <a:p>
              <a:pPr marL="234950" indent="-234950">
                <a:spcBef>
                  <a:spcPct val="20000"/>
                </a:spcBef>
                <a:buFont typeface="Symbol" pitchFamily="18" charset="2"/>
                <a:buChar char="·"/>
                <a:defRPr/>
              </a:pPr>
              <a:r>
                <a:rPr lang="en-GB" sz="1800" kern="0" dirty="0">
                  <a:solidFill>
                    <a:srgbClr val="000000"/>
                  </a:solidFill>
                  <a:latin typeface="Arial" pitchFamily="34" charset="0"/>
                </a:rPr>
                <a:t>Menopause</a:t>
              </a:r>
            </a:p>
            <a:p>
              <a:pPr marL="234950" indent="-234950">
                <a:spcBef>
                  <a:spcPct val="20000"/>
                </a:spcBef>
                <a:buFont typeface="Symbol" pitchFamily="18" charset="2"/>
                <a:buChar char="·"/>
                <a:defRPr/>
              </a:pPr>
              <a:r>
                <a:rPr lang="en-GB" sz="1800" kern="0" dirty="0">
                  <a:solidFill>
                    <a:srgbClr val="000000"/>
                  </a:solidFill>
                  <a:latin typeface="Arial" pitchFamily="34" charset="0"/>
                </a:rPr>
                <a:t>HRT</a:t>
              </a:r>
            </a:p>
          </p:txBody>
        </p:sp>
      </p:grpSp>
      <p:sp>
        <p:nvSpPr>
          <p:cNvPr id="65546" name="TextBox 5"/>
          <p:cNvSpPr txBox="1">
            <a:spLocks noChangeArrowheads="1"/>
          </p:cNvSpPr>
          <p:nvPr/>
        </p:nvSpPr>
        <p:spPr bwMode="auto">
          <a:xfrm>
            <a:off x="3822700" y="6000750"/>
            <a:ext cx="5083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400">
                <a:solidFill>
                  <a:srgbClr val="2416DC"/>
                </a:solidFill>
                <a:latin typeface="Arial" charset="0"/>
              </a:rPr>
              <a:t>Dluzen D, &amp; Horstink M. (2003)</a:t>
            </a:r>
            <a:r>
              <a:rPr lang="en-GB" sz="1400" i="1">
                <a:solidFill>
                  <a:srgbClr val="2416DC"/>
                </a:solidFill>
                <a:latin typeface="Arial" charset="0"/>
              </a:rPr>
              <a:t> Endocrine </a:t>
            </a:r>
            <a:r>
              <a:rPr lang="en-GB" sz="1400">
                <a:solidFill>
                  <a:srgbClr val="2416DC"/>
                </a:solidFill>
                <a:latin typeface="Arial" charset="0"/>
              </a:rPr>
              <a:t>21: 67-75</a:t>
            </a:r>
          </a:p>
          <a:p>
            <a:r>
              <a:rPr lang="en-GB" sz="1400">
                <a:solidFill>
                  <a:srgbClr val="2416DC"/>
                </a:solidFill>
                <a:latin typeface="Arial" charset="0"/>
              </a:rPr>
              <a:t>Shulman L. &amp; Bhat V. (2006) </a:t>
            </a:r>
            <a:r>
              <a:rPr lang="en-GB" sz="1400" i="1">
                <a:solidFill>
                  <a:srgbClr val="2416DC"/>
                </a:solidFill>
                <a:latin typeface="Arial" charset="0"/>
              </a:rPr>
              <a:t>Expert Rev Neurother</a:t>
            </a:r>
            <a:r>
              <a:rPr lang="en-GB" sz="1400">
                <a:solidFill>
                  <a:srgbClr val="2416DC"/>
                </a:solidFill>
                <a:latin typeface="Arial" charset="0"/>
              </a:rPr>
              <a:t>, 6: 407-16</a:t>
            </a:r>
          </a:p>
          <a:p>
            <a:r>
              <a:rPr lang="en-GB" sz="1400">
                <a:solidFill>
                  <a:srgbClr val="2416DC"/>
                </a:solidFill>
                <a:latin typeface="Arial" charset="0"/>
              </a:rPr>
              <a:t>Gillies, GE &amp; McArthur S. (2010) </a:t>
            </a:r>
            <a:r>
              <a:rPr lang="en-GB" sz="1400" i="1">
                <a:solidFill>
                  <a:srgbClr val="2416DC"/>
                </a:solidFill>
                <a:latin typeface="Arial" charset="0"/>
              </a:rPr>
              <a:t>Pharmacol Revs</a:t>
            </a:r>
            <a:r>
              <a:rPr lang="en-GB" sz="1400">
                <a:solidFill>
                  <a:srgbClr val="2416DC"/>
                </a:solidFill>
                <a:latin typeface="Arial" charset="0"/>
              </a:rPr>
              <a:t>, 62: 155-98</a:t>
            </a:r>
          </a:p>
        </p:txBody>
      </p:sp>
      <p:sp>
        <p:nvSpPr>
          <p:cNvPr id="65547" name="TextBox 21"/>
          <p:cNvSpPr txBox="1">
            <a:spLocks noChangeArrowheads="1"/>
          </p:cNvSpPr>
          <p:nvPr/>
        </p:nvSpPr>
        <p:spPr bwMode="auto">
          <a:xfrm>
            <a:off x="214313" y="142875"/>
            <a:ext cx="1589087" cy="400050"/>
          </a:xfrm>
          <a:prstGeom prst="rect">
            <a:avLst/>
          </a:prstGeom>
          <a:solidFill>
            <a:schemeClr val="bg1"/>
          </a:solidFill>
          <a:ln w="9525">
            <a:solidFill>
              <a:srgbClr val="2416DC"/>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4043B2"/>
                </a:solidFill>
                <a:latin typeface="Arial Narrow" pitchFamily="34" charset="0"/>
              </a:rPr>
              <a:t>Neural circuitry</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83"/>
          <p:cNvSpPr txBox="1">
            <a:spLocks noChangeArrowheads="1"/>
          </p:cNvSpPr>
          <p:nvPr/>
        </p:nvSpPr>
        <p:spPr bwMode="auto">
          <a:xfrm>
            <a:off x="0" y="6429375"/>
            <a:ext cx="367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600">
                <a:solidFill>
                  <a:schemeClr val="accent2"/>
                </a:solidFill>
                <a:latin typeface="Arial Narrow" pitchFamily="34" charset="0"/>
              </a:rPr>
              <a:t>Murray et al (2003) </a:t>
            </a:r>
            <a:r>
              <a:rPr lang="en-GB" sz="1600" i="1">
                <a:solidFill>
                  <a:schemeClr val="accent2"/>
                </a:solidFill>
                <a:latin typeface="Arial Narrow" pitchFamily="34" charset="0"/>
              </a:rPr>
              <a:t>Neuroscience </a:t>
            </a:r>
            <a:r>
              <a:rPr lang="en-GB" sz="1600">
                <a:solidFill>
                  <a:schemeClr val="accent2"/>
                </a:solidFill>
                <a:latin typeface="Arial Narrow" pitchFamily="34" charset="0"/>
              </a:rPr>
              <a:t>116: 213-222</a:t>
            </a:r>
            <a:endParaRPr lang="en-GB" sz="1800">
              <a:solidFill>
                <a:schemeClr val="accent2"/>
              </a:solidFill>
              <a:latin typeface="Arial Narrow" pitchFamily="34" charset="0"/>
            </a:endParaRPr>
          </a:p>
        </p:txBody>
      </p:sp>
      <p:grpSp>
        <p:nvGrpSpPr>
          <p:cNvPr id="2" name="Group 133"/>
          <p:cNvGrpSpPr>
            <a:grpSpLocks/>
          </p:cNvGrpSpPr>
          <p:nvPr/>
        </p:nvGrpSpPr>
        <p:grpSpPr bwMode="auto">
          <a:xfrm>
            <a:off x="2857500" y="323850"/>
            <a:ext cx="6103938" cy="6462713"/>
            <a:chOff x="2857488" y="323850"/>
            <a:chExt cx="6103950" cy="6462736"/>
          </a:xfrm>
        </p:grpSpPr>
        <p:sp>
          <p:nvSpPr>
            <p:cNvPr id="66592" name="Text Box 2"/>
            <p:cNvSpPr txBox="1">
              <a:spLocks noChangeArrowheads="1"/>
            </p:cNvSpPr>
            <p:nvPr/>
          </p:nvSpPr>
          <p:spPr bwMode="auto">
            <a:xfrm>
              <a:off x="3214678" y="323850"/>
              <a:ext cx="57467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a:solidFill>
                    <a:srgbClr val="1C11AF"/>
                  </a:solidFill>
                  <a:latin typeface="Arial" charset="0"/>
                </a:rPr>
                <a:t>Sex differences are seen with mild/moderate lesions</a:t>
              </a:r>
            </a:p>
          </p:txBody>
        </p:sp>
        <p:grpSp>
          <p:nvGrpSpPr>
            <p:cNvPr id="66593" name="Group 131"/>
            <p:cNvGrpSpPr>
              <a:grpSpLocks/>
            </p:cNvGrpSpPr>
            <p:nvPr/>
          </p:nvGrpSpPr>
          <p:grpSpPr bwMode="auto">
            <a:xfrm>
              <a:off x="2857488" y="1285860"/>
              <a:ext cx="4071966" cy="5500726"/>
              <a:chOff x="2857488" y="1285860"/>
              <a:chExt cx="4071966" cy="5500726"/>
            </a:xfrm>
          </p:grpSpPr>
          <p:grpSp>
            <p:nvGrpSpPr>
              <p:cNvPr id="66594" name="Group 90"/>
              <p:cNvGrpSpPr>
                <a:grpSpLocks/>
              </p:cNvGrpSpPr>
              <p:nvPr/>
            </p:nvGrpSpPr>
            <p:grpSpPr bwMode="auto">
              <a:xfrm>
                <a:off x="2857488" y="1285860"/>
                <a:ext cx="3357586" cy="5065713"/>
                <a:chOff x="500063" y="1435100"/>
                <a:chExt cx="3571875" cy="5065713"/>
              </a:xfrm>
            </p:grpSpPr>
            <p:sp>
              <p:nvSpPr>
                <p:cNvPr id="66596" name="Text Box 3"/>
                <p:cNvSpPr txBox="1">
                  <a:spLocks noChangeArrowheads="1"/>
                </p:cNvSpPr>
                <p:nvPr/>
              </p:nvSpPr>
              <p:spPr bwMode="auto">
                <a:xfrm>
                  <a:off x="714348" y="1435100"/>
                  <a:ext cx="27146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Narrow" pitchFamily="34" charset="0"/>
                    </a:rPr>
                    <a:t>Striatal DA content </a:t>
                  </a:r>
                </a:p>
                <a:p>
                  <a:pPr algn="ctr"/>
                  <a:r>
                    <a:rPr lang="en-GB" sz="2000" b="1">
                      <a:solidFill>
                        <a:srgbClr val="000000"/>
                      </a:solidFill>
                      <a:latin typeface="Arial Narrow" pitchFamily="34" charset="0"/>
                    </a:rPr>
                    <a:t>% lesioned  vs </a:t>
                  </a:r>
                </a:p>
                <a:p>
                  <a:pPr algn="ctr"/>
                  <a:r>
                    <a:rPr lang="en-GB" sz="2000" b="1">
                      <a:solidFill>
                        <a:srgbClr val="000000"/>
                      </a:solidFill>
                      <a:latin typeface="Arial Narrow" pitchFamily="34" charset="0"/>
                    </a:rPr>
                    <a:t>unlesioned side</a:t>
                  </a:r>
                  <a:endParaRPr lang="en-GB" sz="2000" b="1">
                    <a:solidFill>
                      <a:srgbClr val="000000"/>
                    </a:solidFill>
                  </a:endParaRPr>
                </a:p>
              </p:txBody>
            </p:sp>
            <p:grpSp>
              <p:nvGrpSpPr>
                <p:cNvPr id="66597" name="Group 84"/>
                <p:cNvGrpSpPr>
                  <a:grpSpLocks/>
                </p:cNvGrpSpPr>
                <p:nvPr/>
              </p:nvGrpSpPr>
              <p:grpSpPr bwMode="auto">
                <a:xfrm>
                  <a:off x="2319324" y="3249613"/>
                  <a:ext cx="323850" cy="2643187"/>
                  <a:chOff x="4962525" y="3432306"/>
                  <a:chExt cx="314325" cy="2460494"/>
                </a:xfrm>
              </p:grpSpPr>
              <p:grpSp>
                <p:nvGrpSpPr>
                  <p:cNvPr id="66634" name="Group 83"/>
                  <p:cNvGrpSpPr>
                    <a:grpSpLocks/>
                  </p:cNvGrpSpPr>
                  <p:nvPr/>
                </p:nvGrpSpPr>
                <p:grpSpPr bwMode="auto">
                  <a:xfrm>
                    <a:off x="4962525" y="3671888"/>
                    <a:ext cx="271463" cy="2220912"/>
                    <a:chOff x="4962525" y="3671888"/>
                    <a:chExt cx="271463" cy="2220912"/>
                  </a:xfrm>
                </p:grpSpPr>
                <p:sp>
                  <p:nvSpPr>
                    <p:cNvPr id="66636" name="Rectangle 22"/>
                    <p:cNvSpPr>
                      <a:spLocks noChangeArrowheads="1"/>
                    </p:cNvSpPr>
                    <p:nvPr/>
                  </p:nvSpPr>
                  <p:spPr bwMode="auto">
                    <a:xfrm>
                      <a:off x="4962525" y="3841750"/>
                      <a:ext cx="271463" cy="2051050"/>
                    </a:xfrm>
                    <a:prstGeom prst="rect">
                      <a:avLst/>
                    </a:prstGeom>
                    <a:solidFill>
                      <a:srgbClr val="FF00FF"/>
                    </a:solidFill>
                    <a:ln w="6350">
                      <a:solidFill>
                        <a:srgbClr val="000000"/>
                      </a:solidFill>
                      <a:miter lim="800000"/>
                      <a:headEnd/>
                      <a:tailEnd/>
                    </a:ln>
                  </p:spPr>
                  <p:txBody>
                    <a:bodyPr/>
                    <a:lstStyle/>
                    <a:p>
                      <a:endParaRPr lang="en-GB"/>
                    </a:p>
                  </p:txBody>
                </p:sp>
                <p:sp>
                  <p:nvSpPr>
                    <p:cNvPr id="66637" name="Line 23"/>
                    <p:cNvSpPr>
                      <a:spLocks noChangeShapeType="1"/>
                    </p:cNvSpPr>
                    <p:nvPr/>
                  </p:nvSpPr>
                  <p:spPr bwMode="auto">
                    <a:xfrm flipH="1" flipV="1">
                      <a:off x="5111750" y="3671888"/>
                      <a:ext cx="7938" cy="1666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638" name="Line 24"/>
                    <p:cNvSpPr>
                      <a:spLocks noChangeShapeType="1"/>
                    </p:cNvSpPr>
                    <p:nvPr/>
                  </p:nvSpPr>
                  <p:spPr bwMode="auto">
                    <a:xfrm>
                      <a:off x="5049838" y="3671888"/>
                      <a:ext cx="139700" cy="15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6635" name="Text Box 39"/>
                  <p:cNvSpPr txBox="1">
                    <a:spLocks noChangeArrowheads="1"/>
                  </p:cNvSpPr>
                  <p:nvPr/>
                </p:nvSpPr>
                <p:spPr bwMode="auto">
                  <a:xfrm>
                    <a:off x="5003800" y="3432306"/>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t>*</a:t>
                    </a:r>
                    <a:endParaRPr lang="en-GB" sz="1000"/>
                  </a:p>
                </p:txBody>
              </p:sp>
            </p:grpSp>
            <p:grpSp>
              <p:nvGrpSpPr>
                <p:cNvPr id="66598" name="Group 87"/>
                <p:cNvGrpSpPr>
                  <a:grpSpLocks/>
                </p:cNvGrpSpPr>
                <p:nvPr/>
              </p:nvGrpSpPr>
              <p:grpSpPr bwMode="auto">
                <a:xfrm>
                  <a:off x="2857488" y="5276850"/>
                  <a:ext cx="361950" cy="615950"/>
                  <a:chOff x="3581400" y="5276865"/>
                  <a:chExt cx="361950" cy="615935"/>
                </a:xfrm>
              </p:grpSpPr>
              <p:grpSp>
                <p:nvGrpSpPr>
                  <p:cNvPr id="8" name="Group 30"/>
                  <p:cNvGrpSpPr>
                    <a:grpSpLocks/>
                  </p:cNvGrpSpPr>
                  <p:nvPr/>
                </p:nvGrpSpPr>
                <p:grpSpPr bwMode="auto">
                  <a:xfrm>
                    <a:off x="3622674" y="5572140"/>
                    <a:ext cx="306384" cy="320660"/>
                    <a:chOff x="2602" y="2597"/>
                    <a:chExt cx="110" cy="425"/>
                  </a:xfrm>
                  <a:solidFill>
                    <a:srgbClr val="2416DC"/>
                  </a:solidFill>
                </p:grpSpPr>
                <p:sp>
                  <p:nvSpPr>
                    <p:cNvPr id="58449" name="Rectangle 31"/>
                    <p:cNvSpPr>
                      <a:spLocks noChangeArrowheads="1"/>
                    </p:cNvSpPr>
                    <p:nvPr/>
                  </p:nvSpPr>
                  <p:spPr bwMode="auto">
                    <a:xfrm>
                      <a:off x="2602" y="2648"/>
                      <a:ext cx="110" cy="374"/>
                    </a:xfrm>
                    <a:prstGeom prst="rect">
                      <a:avLst/>
                    </a:prstGeom>
                    <a:grpFill/>
                    <a:ln w="6350">
                      <a:solidFill>
                        <a:schemeClr val="tx1"/>
                      </a:solidFill>
                      <a:miter lim="800000"/>
                      <a:headEnd/>
                      <a:tailEnd/>
                    </a:ln>
                  </p:spPr>
                  <p:txBody>
                    <a:bodyPr/>
                    <a:lstStyle/>
                    <a:p>
                      <a:pPr>
                        <a:defRPr/>
                      </a:pPr>
                      <a:endParaRPr lang="en-GB"/>
                    </a:p>
                  </p:txBody>
                </p:sp>
                <p:sp>
                  <p:nvSpPr>
                    <p:cNvPr id="58450" name="Line 32"/>
                    <p:cNvSpPr>
                      <a:spLocks noChangeShapeType="1"/>
                    </p:cNvSpPr>
                    <p:nvPr/>
                  </p:nvSpPr>
                  <p:spPr bwMode="auto">
                    <a:xfrm flipV="1">
                      <a:off x="2657" y="2597"/>
                      <a:ext cx="1" cy="49"/>
                    </a:xfrm>
                    <a:prstGeom prst="line">
                      <a:avLst/>
                    </a:prstGeom>
                    <a:grpFill/>
                    <a:ln w="6350">
                      <a:solidFill>
                        <a:schemeClr val="tx1"/>
                      </a:solidFill>
                      <a:round/>
                      <a:headEnd/>
                      <a:tailEnd/>
                    </a:ln>
                  </p:spPr>
                  <p:txBody>
                    <a:bodyPr/>
                    <a:lstStyle/>
                    <a:p>
                      <a:pPr>
                        <a:defRPr/>
                      </a:pPr>
                      <a:endParaRPr lang="en-GB"/>
                    </a:p>
                  </p:txBody>
                </p:sp>
                <p:sp>
                  <p:nvSpPr>
                    <p:cNvPr id="58451" name="Line 33"/>
                    <p:cNvSpPr>
                      <a:spLocks noChangeShapeType="1"/>
                    </p:cNvSpPr>
                    <p:nvPr/>
                  </p:nvSpPr>
                  <p:spPr bwMode="auto">
                    <a:xfrm>
                      <a:off x="2628" y="2597"/>
                      <a:ext cx="58" cy="1"/>
                    </a:xfrm>
                    <a:prstGeom prst="line">
                      <a:avLst/>
                    </a:prstGeom>
                    <a:grpFill/>
                    <a:ln w="6350">
                      <a:solidFill>
                        <a:schemeClr val="tx1"/>
                      </a:solidFill>
                      <a:round/>
                      <a:headEnd/>
                      <a:tailEnd/>
                    </a:ln>
                  </p:spPr>
                  <p:txBody>
                    <a:bodyPr/>
                    <a:lstStyle/>
                    <a:p>
                      <a:pPr>
                        <a:defRPr/>
                      </a:pPr>
                      <a:endParaRPr lang="en-GB"/>
                    </a:p>
                  </p:txBody>
                </p:sp>
              </p:grpSp>
              <p:sp>
                <p:nvSpPr>
                  <p:cNvPr id="66633" name="Text Box 41"/>
                  <p:cNvSpPr txBox="1">
                    <a:spLocks noChangeArrowheads="1"/>
                  </p:cNvSpPr>
                  <p:nvPr/>
                </p:nvSpPr>
                <p:spPr bwMode="auto">
                  <a:xfrm>
                    <a:off x="3581400" y="527686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t>**</a:t>
                    </a:r>
                    <a:endParaRPr lang="en-GB" sz="1000"/>
                  </a:p>
                </p:txBody>
              </p:sp>
            </p:grpSp>
            <p:grpSp>
              <p:nvGrpSpPr>
                <p:cNvPr id="66599" name="Group 88"/>
                <p:cNvGrpSpPr>
                  <a:grpSpLocks/>
                </p:cNvGrpSpPr>
                <p:nvPr/>
              </p:nvGrpSpPr>
              <p:grpSpPr bwMode="auto">
                <a:xfrm>
                  <a:off x="3281356" y="5276850"/>
                  <a:ext cx="361950" cy="627063"/>
                  <a:chOff x="5786446" y="5276866"/>
                  <a:chExt cx="361950" cy="627047"/>
                </a:xfrm>
              </p:grpSpPr>
              <p:grpSp>
                <p:nvGrpSpPr>
                  <p:cNvPr id="10" name="Group 34"/>
                  <p:cNvGrpSpPr>
                    <a:grpSpLocks/>
                  </p:cNvGrpSpPr>
                  <p:nvPr/>
                </p:nvGrpSpPr>
                <p:grpSpPr bwMode="auto">
                  <a:xfrm>
                    <a:off x="5790918" y="5572140"/>
                    <a:ext cx="320952" cy="331773"/>
                    <a:chOff x="2573" y="2597"/>
                    <a:chExt cx="139" cy="425"/>
                  </a:xfrm>
                  <a:solidFill>
                    <a:srgbClr val="FF00FF"/>
                  </a:solidFill>
                </p:grpSpPr>
                <p:sp>
                  <p:nvSpPr>
                    <p:cNvPr id="58446" name="Rectangle 35"/>
                    <p:cNvSpPr>
                      <a:spLocks noChangeArrowheads="1"/>
                    </p:cNvSpPr>
                    <p:nvPr/>
                  </p:nvSpPr>
                  <p:spPr bwMode="auto">
                    <a:xfrm>
                      <a:off x="2573" y="2648"/>
                      <a:ext cx="139" cy="374"/>
                    </a:xfrm>
                    <a:prstGeom prst="rect">
                      <a:avLst/>
                    </a:prstGeom>
                    <a:grpFill/>
                    <a:ln w="6350">
                      <a:solidFill>
                        <a:srgbClr val="000000"/>
                      </a:solidFill>
                      <a:miter lim="800000"/>
                      <a:headEnd/>
                      <a:tailEnd/>
                    </a:ln>
                  </p:spPr>
                  <p:txBody>
                    <a:bodyPr/>
                    <a:lstStyle/>
                    <a:p>
                      <a:pPr>
                        <a:defRPr/>
                      </a:pPr>
                      <a:endParaRPr lang="en-GB"/>
                    </a:p>
                  </p:txBody>
                </p:sp>
                <p:sp>
                  <p:nvSpPr>
                    <p:cNvPr id="58447" name="Line 36" descr="Dark downward diagonal"/>
                    <p:cNvSpPr>
                      <a:spLocks noChangeShapeType="1"/>
                    </p:cNvSpPr>
                    <p:nvPr/>
                  </p:nvSpPr>
                  <p:spPr bwMode="auto">
                    <a:xfrm flipV="1">
                      <a:off x="2657" y="2597"/>
                      <a:ext cx="1" cy="49"/>
                    </a:xfrm>
                    <a:prstGeom prst="line">
                      <a:avLst/>
                    </a:prstGeom>
                    <a:grpFill/>
                    <a:ln w="6350">
                      <a:solidFill>
                        <a:srgbClr val="000000"/>
                      </a:solidFill>
                      <a:round/>
                      <a:headEnd/>
                      <a:tailEnd/>
                    </a:ln>
                  </p:spPr>
                  <p:txBody>
                    <a:bodyPr/>
                    <a:lstStyle/>
                    <a:p>
                      <a:pPr>
                        <a:defRPr/>
                      </a:pPr>
                      <a:endParaRPr lang="en-GB"/>
                    </a:p>
                  </p:txBody>
                </p:sp>
                <p:sp>
                  <p:nvSpPr>
                    <p:cNvPr id="58448" name="Line 37" descr="Dark downward diagonal"/>
                    <p:cNvSpPr>
                      <a:spLocks noChangeShapeType="1"/>
                    </p:cNvSpPr>
                    <p:nvPr/>
                  </p:nvSpPr>
                  <p:spPr bwMode="auto">
                    <a:xfrm>
                      <a:off x="2628" y="2597"/>
                      <a:ext cx="58" cy="1"/>
                    </a:xfrm>
                    <a:prstGeom prst="line">
                      <a:avLst/>
                    </a:prstGeom>
                    <a:grpFill/>
                    <a:ln w="6350">
                      <a:solidFill>
                        <a:srgbClr val="000000"/>
                      </a:solidFill>
                      <a:round/>
                      <a:headEnd/>
                      <a:tailEnd/>
                    </a:ln>
                  </p:spPr>
                  <p:txBody>
                    <a:bodyPr/>
                    <a:lstStyle/>
                    <a:p>
                      <a:pPr>
                        <a:defRPr/>
                      </a:pPr>
                      <a:endParaRPr lang="en-GB"/>
                    </a:p>
                  </p:txBody>
                </p:sp>
              </p:grpSp>
              <p:sp>
                <p:nvSpPr>
                  <p:cNvPr id="66631" name="Text Box 43"/>
                  <p:cNvSpPr txBox="1">
                    <a:spLocks noChangeArrowheads="1"/>
                  </p:cNvSpPr>
                  <p:nvPr/>
                </p:nvSpPr>
                <p:spPr bwMode="auto">
                  <a:xfrm>
                    <a:off x="5786446" y="5276866"/>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t>**</a:t>
                    </a:r>
                    <a:endParaRPr lang="en-GB" sz="1000"/>
                  </a:p>
                </p:txBody>
              </p:sp>
            </p:grpSp>
            <p:grpSp>
              <p:nvGrpSpPr>
                <p:cNvPr id="66600" name="Group 90"/>
                <p:cNvGrpSpPr>
                  <a:grpSpLocks/>
                </p:cNvGrpSpPr>
                <p:nvPr/>
              </p:nvGrpSpPr>
              <p:grpSpPr bwMode="auto">
                <a:xfrm>
                  <a:off x="1428728" y="2808288"/>
                  <a:ext cx="304800" cy="3084512"/>
                  <a:chOff x="4495800" y="2808288"/>
                  <a:chExt cx="304800" cy="3084512"/>
                </a:xfrm>
              </p:grpSpPr>
              <p:sp>
                <p:nvSpPr>
                  <p:cNvPr id="66627" name="Rectangle 18"/>
                  <p:cNvSpPr>
                    <a:spLocks noChangeArrowheads="1"/>
                  </p:cNvSpPr>
                  <p:nvPr/>
                </p:nvSpPr>
                <p:spPr bwMode="auto">
                  <a:xfrm>
                    <a:off x="4500562" y="2941638"/>
                    <a:ext cx="269875" cy="2951162"/>
                  </a:xfrm>
                  <a:prstGeom prst="rect">
                    <a:avLst/>
                  </a:prstGeom>
                  <a:solidFill>
                    <a:srgbClr val="FF00FF"/>
                  </a:solidFill>
                  <a:ln w="6350">
                    <a:solidFill>
                      <a:srgbClr val="000000"/>
                    </a:solidFill>
                    <a:miter lim="800000"/>
                    <a:headEnd/>
                    <a:tailEnd/>
                  </a:ln>
                </p:spPr>
                <p:txBody>
                  <a:bodyPr/>
                  <a:lstStyle/>
                  <a:p>
                    <a:pPr>
                      <a:spcBef>
                        <a:spcPct val="20000"/>
                      </a:spcBef>
                      <a:buFontTx/>
                      <a:buChar char="•"/>
                    </a:pPr>
                    <a:endParaRPr lang="en-GB" sz="1800">
                      <a:solidFill>
                        <a:srgbClr val="FF00FF"/>
                      </a:solidFill>
                    </a:endParaRPr>
                  </a:p>
                </p:txBody>
              </p:sp>
              <p:sp>
                <p:nvSpPr>
                  <p:cNvPr id="66628" name="Line 19"/>
                  <p:cNvSpPr>
                    <a:spLocks noChangeShapeType="1"/>
                  </p:cNvSpPr>
                  <p:nvPr/>
                </p:nvSpPr>
                <p:spPr bwMode="auto">
                  <a:xfrm flipH="1" flipV="1">
                    <a:off x="4635500" y="2808288"/>
                    <a:ext cx="0" cy="13176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629" name="Line 49"/>
                  <p:cNvSpPr>
                    <a:spLocks noChangeShapeType="1"/>
                  </p:cNvSpPr>
                  <p:nvPr/>
                </p:nvSpPr>
                <p:spPr bwMode="auto">
                  <a:xfrm>
                    <a:off x="4495800" y="28194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66601" name="Group 89"/>
                <p:cNvGrpSpPr>
                  <a:grpSpLocks/>
                </p:cNvGrpSpPr>
                <p:nvPr/>
              </p:nvGrpSpPr>
              <p:grpSpPr bwMode="auto">
                <a:xfrm>
                  <a:off x="500063" y="2209800"/>
                  <a:ext cx="477837" cy="3794125"/>
                  <a:chOff x="1447800" y="2209800"/>
                  <a:chExt cx="477838" cy="3794125"/>
                </a:xfrm>
              </p:grpSpPr>
              <p:sp>
                <p:nvSpPr>
                  <p:cNvPr id="66618" name="Rectangle 14"/>
                  <p:cNvSpPr>
                    <a:spLocks noChangeArrowheads="1"/>
                  </p:cNvSpPr>
                  <p:nvPr/>
                </p:nvSpPr>
                <p:spPr bwMode="auto">
                  <a:xfrm>
                    <a:off x="1524000" y="457200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40</a:t>
                    </a:r>
                    <a:endParaRPr lang="en-GB" sz="1000"/>
                  </a:p>
                </p:txBody>
              </p:sp>
              <p:sp>
                <p:nvSpPr>
                  <p:cNvPr id="66619" name="Rectangle 15"/>
                  <p:cNvSpPr>
                    <a:spLocks noChangeArrowheads="1"/>
                  </p:cNvSpPr>
                  <p:nvPr/>
                </p:nvSpPr>
                <p:spPr bwMode="auto">
                  <a:xfrm>
                    <a:off x="1524000" y="335280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80</a:t>
                    </a:r>
                    <a:endParaRPr lang="en-GB" sz="1000"/>
                  </a:p>
                </p:txBody>
              </p:sp>
              <p:sp>
                <p:nvSpPr>
                  <p:cNvPr id="66620" name="Rectangle 16"/>
                  <p:cNvSpPr>
                    <a:spLocks noChangeArrowheads="1"/>
                  </p:cNvSpPr>
                  <p:nvPr/>
                </p:nvSpPr>
                <p:spPr bwMode="auto">
                  <a:xfrm>
                    <a:off x="1447800" y="2209800"/>
                    <a:ext cx="381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400">
                        <a:solidFill>
                          <a:srgbClr val="000000"/>
                        </a:solidFill>
                      </a:rPr>
                      <a:t>120</a:t>
                    </a:r>
                    <a:endParaRPr lang="en-GB" sz="1000"/>
                  </a:p>
                </p:txBody>
              </p:sp>
              <p:sp>
                <p:nvSpPr>
                  <p:cNvPr id="66621" name="Line 44"/>
                  <p:cNvSpPr>
                    <a:spLocks noChangeShapeType="1"/>
                  </p:cNvSpPr>
                  <p:nvPr/>
                </p:nvSpPr>
                <p:spPr bwMode="auto">
                  <a:xfrm>
                    <a:off x="1925638" y="2284413"/>
                    <a:ext cx="0" cy="36369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22" name="Line 45"/>
                  <p:cNvSpPr>
                    <a:spLocks noChangeShapeType="1"/>
                  </p:cNvSpPr>
                  <p:nvPr/>
                </p:nvSpPr>
                <p:spPr bwMode="auto">
                  <a:xfrm flipH="1">
                    <a:off x="1824038" y="2312988"/>
                    <a:ext cx="101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23" name="Line 46"/>
                  <p:cNvSpPr>
                    <a:spLocks noChangeShapeType="1"/>
                  </p:cNvSpPr>
                  <p:nvPr/>
                </p:nvSpPr>
                <p:spPr bwMode="auto">
                  <a:xfrm flipH="1">
                    <a:off x="1824038" y="3509963"/>
                    <a:ext cx="730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24" name="Line 47"/>
                  <p:cNvSpPr>
                    <a:spLocks noChangeShapeType="1"/>
                  </p:cNvSpPr>
                  <p:nvPr/>
                </p:nvSpPr>
                <p:spPr bwMode="auto">
                  <a:xfrm flipH="1">
                    <a:off x="1809750" y="4665663"/>
                    <a:ext cx="1158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25" name="Line 48"/>
                  <p:cNvSpPr>
                    <a:spLocks noChangeShapeType="1"/>
                  </p:cNvSpPr>
                  <p:nvPr/>
                </p:nvSpPr>
                <p:spPr bwMode="auto">
                  <a:xfrm flipH="1">
                    <a:off x="1809750" y="5907088"/>
                    <a:ext cx="8731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26" name="Rectangle 50"/>
                  <p:cNvSpPr>
                    <a:spLocks noChangeArrowheads="1"/>
                  </p:cNvSpPr>
                  <p:nvPr/>
                </p:nvSpPr>
                <p:spPr bwMode="auto">
                  <a:xfrm>
                    <a:off x="1600200" y="57912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0</a:t>
                    </a:r>
                    <a:endParaRPr lang="en-GB" sz="1000"/>
                  </a:p>
                </p:txBody>
              </p:sp>
            </p:grpSp>
            <p:grpSp>
              <p:nvGrpSpPr>
                <p:cNvPr id="66602" name="Group 85"/>
                <p:cNvGrpSpPr>
                  <a:grpSpLocks/>
                </p:cNvGrpSpPr>
                <p:nvPr/>
              </p:nvGrpSpPr>
              <p:grpSpPr bwMode="auto">
                <a:xfrm>
                  <a:off x="1142976" y="2590800"/>
                  <a:ext cx="269875" cy="3302000"/>
                  <a:chOff x="2174875" y="2590800"/>
                  <a:chExt cx="269875" cy="3302000"/>
                </a:xfrm>
              </p:grpSpPr>
              <p:sp>
                <p:nvSpPr>
                  <p:cNvPr id="66615" name="Rectangle 17"/>
                  <p:cNvSpPr>
                    <a:spLocks noChangeArrowheads="1"/>
                  </p:cNvSpPr>
                  <p:nvPr/>
                </p:nvSpPr>
                <p:spPr bwMode="auto">
                  <a:xfrm>
                    <a:off x="2174875" y="2846388"/>
                    <a:ext cx="269875" cy="3046412"/>
                  </a:xfrm>
                  <a:prstGeom prst="rect">
                    <a:avLst/>
                  </a:prstGeom>
                  <a:solidFill>
                    <a:srgbClr val="2416DC"/>
                  </a:solidFill>
                  <a:ln w="6350">
                    <a:solidFill>
                      <a:schemeClr val="tx1"/>
                    </a:solidFill>
                    <a:miter lim="800000"/>
                    <a:headEnd/>
                    <a:tailEnd/>
                  </a:ln>
                </p:spPr>
                <p:txBody>
                  <a:bodyPr/>
                  <a:lstStyle/>
                  <a:p>
                    <a:endParaRPr lang="en-GB"/>
                  </a:p>
                </p:txBody>
              </p:sp>
              <p:sp>
                <p:nvSpPr>
                  <p:cNvPr id="66616" name="Line 79"/>
                  <p:cNvSpPr>
                    <a:spLocks noChangeShapeType="1"/>
                  </p:cNvSpPr>
                  <p:nvPr/>
                </p:nvSpPr>
                <p:spPr bwMode="auto">
                  <a:xfrm>
                    <a:off x="2209800" y="2590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17" name="Line 80"/>
                  <p:cNvSpPr>
                    <a:spLocks noChangeShapeType="1"/>
                  </p:cNvSpPr>
                  <p:nvPr/>
                </p:nvSpPr>
                <p:spPr bwMode="auto">
                  <a:xfrm>
                    <a:off x="2286000" y="2590800"/>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66603" name="Group 86"/>
                <p:cNvGrpSpPr>
                  <a:grpSpLocks/>
                </p:cNvGrpSpPr>
                <p:nvPr/>
              </p:nvGrpSpPr>
              <p:grpSpPr bwMode="auto">
                <a:xfrm>
                  <a:off x="2000232" y="3990975"/>
                  <a:ext cx="290512" cy="1901825"/>
                  <a:chOff x="2644775" y="3990981"/>
                  <a:chExt cx="290513" cy="1901819"/>
                </a:xfrm>
              </p:grpSpPr>
              <p:sp>
                <p:nvSpPr>
                  <p:cNvPr id="66611" name="Rectangle 20"/>
                  <p:cNvSpPr>
                    <a:spLocks noChangeArrowheads="1"/>
                  </p:cNvSpPr>
                  <p:nvPr/>
                </p:nvSpPr>
                <p:spPr bwMode="auto">
                  <a:xfrm>
                    <a:off x="2644775" y="4360863"/>
                    <a:ext cx="269875" cy="1531937"/>
                  </a:xfrm>
                  <a:prstGeom prst="rect">
                    <a:avLst/>
                  </a:prstGeom>
                  <a:solidFill>
                    <a:srgbClr val="2416DC"/>
                  </a:solidFill>
                  <a:ln w="6350">
                    <a:solidFill>
                      <a:srgbClr val="000000"/>
                    </a:solidFill>
                    <a:miter lim="800000"/>
                    <a:headEnd/>
                    <a:tailEnd/>
                  </a:ln>
                </p:spPr>
                <p:txBody>
                  <a:bodyPr/>
                  <a:lstStyle/>
                  <a:p>
                    <a:endParaRPr lang="en-GB"/>
                  </a:p>
                </p:txBody>
              </p:sp>
              <p:sp>
                <p:nvSpPr>
                  <p:cNvPr id="66612" name="Line 21"/>
                  <p:cNvSpPr>
                    <a:spLocks noChangeShapeType="1"/>
                  </p:cNvSpPr>
                  <p:nvPr/>
                </p:nvSpPr>
                <p:spPr bwMode="auto">
                  <a:xfrm flipV="1">
                    <a:off x="2779713" y="4251325"/>
                    <a:ext cx="3175" cy="1047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613" name="Text Box 38"/>
                  <p:cNvSpPr txBox="1">
                    <a:spLocks noChangeArrowheads="1"/>
                  </p:cNvSpPr>
                  <p:nvPr/>
                </p:nvSpPr>
                <p:spPr bwMode="auto">
                  <a:xfrm>
                    <a:off x="2662238" y="3990981"/>
                    <a:ext cx="27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t>*</a:t>
                    </a:r>
                    <a:endParaRPr lang="en-GB" sz="1000"/>
                  </a:p>
                </p:txBody>
              </p:sp>
              <p:sp>
                <p:nvSpPr>
                  <p:cNvPr id="66614" name="Line 81"/>
                  <p:cNvSpPr>
                    <a:spLocks noChangeShapeType="1"/>
                  </p:cNvSpPr>
                  <p:nvPr/>
                </p:nvSpPr>
                <p:spPr bwMode="auto">
                  <a:xfrm>
                    <a:off x="2667000" y="426720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66604" name="Rectangle 49"/>
                <p:cNvSpPr>
                  <a:spLocks noChangeArrowheads="1"/>
                </p:cNvSpPr>
                <p:nvPr/>
              </p:nvSpPr>
              <p:spPr bwMode="auto">
                <a:xfrm>
                  <a:off x="642938" y="5935663"/>
                  <a:ext cx="3429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latin typeface="Arial Narrow" pitchFamily="34" charset="0"/>
                    </a:rPr>
                    <a:t>Vehicle    	  1               6</a:t>
                  </a:r>
                  <a:endParaRPr lang="en-US" sz="1600">
                    <a:solidFill>
                      <a:srgbClr val="000000"/>
                    </a:solidFill>
                  </a:endParaRPr>
                </a:p>
              </p:txBody>
            </p:sp>
            <p:grpSp>
              <p:nvGrpSpPr>
                <p:cNvPr id="66605" name="Group 145"/>
                <p:cNvGrpSpPr>
                  <a:grpSpLocks/>
                </p:cNvGrpSpPr>
                <p:nvPr/>
              </p:nvGrpSpPr>
              <p:grpSpPr bwMode="auto">
                <a:xfrm>
                  <a:off x="2071670" y="2805113"/>
                  <a:ext cx="428625" cy="481012"/>
                  <a:chOff x="2214546" y="2804694"/>
                  <a:chExt cx="428628" cy="481430"/>
                </a:xfrm>
              </p:grpSpPr>
              <p:grpSp>
                <p:nvGrpSpPr>
                  <p:cNvPr id="66606" name="Group 134"/>
                  <p:cNvGrpSpPr>
                    <a:grpSpLocks/>
                  </p:cNvGrpSpPr>
                  <p:nvPr/>
                </p:nvGrpSpPr>
                <p:grpSpPr bwMode="auto">
                  <a:xfrm>
                    <a:off x="2214546" y="3143248"/>
                    <a:ext cx="428628" cy="142876"/>
                    <a:chOff x="3429000" y="2667000"/>
                    <a:chExt cx="533400" cy="152400"/>
                  </a:xfrm>
                </p:grpSpPr>
                <p:sp>
                  <p:nvSpPr>
                    <p:cNvPr id="66608" name="Line 61"/>
                    <p:cNvSpPr>
                      <a:spLocks noChangeShapeType="1"/>
                    </p:cNvSpPr>
                    <p:nvPr/>
                  </p:nvSpPr>
                  <p:spPr bwMode="auto">
                    <a:xfrm>
                      <a:off x="3429000" y="26670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09" name="Line 63"/>
                    <p:cNvSpPr>
                      <a:spLocks noChangeShapeType="1"/>
                    </p:cNvSpPr>
                    <p:nvPr/>
                  </p:nvSpPr>
                  <p:spPr bwMode="auto">
                    <a:xfrm>
                      <a:off x="34290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610" name="Line 64"/>
                    <p:cNvSpPr>
                      <a:spLocks noChangeShapeType="1"/>
                    </p:cNvSpPr>
                    <p:nvPr/>
                  </p:nvSpPr>
                  <p:spPr bwMode="auto">
                    <a:xfrm>
                      <a:off x="39624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66607" name="Text Box 60"/>
                  <p:cNvSpPr txBox="1">
                    <a:spLocks noChangeArrowheads="1"/>
                  </p:cNvSpPr>
                  <p:nvPr/>
                </p:nvSpPr>
                <p:spPr bwMode="auto">
                  <a:xfrm>
                    <a:off x="2285984" y="280469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latin typeface="Arial" charset="0"/>
                      </a:rPr>
                      <a:t>†</a:t>
                    </a:r>
                  </a:p>
                </p:txBody>
              </p:sp>
            </p:grpSp>
          </p:grpSp>
          <p:sp>
            <p:nvSpPr>
              <p:cNvPr id="66595" name="Rectangle 49"/>
              <p:cNvSpPr>
                <a:spLocks noChangeArrowheads="1"/>
              </p:cNvSpPr>
              <p:nvPr/>
            </p:nvSpPr>
            <p:spPr bwMode="auto">
              <a:xfrm>
                <a:off x="5214954" y="6215086"/>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latin typeface="Arial Narrow" pitchFamily="34" charset="0"/>
                  </a:rPr>
                  <a:t>mg 6-OHDA</a:t>
                </a:r>
                <a:endParaRPr lang="en-US" sz="1600">
                  <a:solidFill>
                    <a:srgbClr val="000000"/>
                  </a:solidFill>
                  <a:latin typeface="Arial Narrow" pitchFamily="34" charset="0"/>
                </a:endParaRPr>
              </a:p>
            </p:txBody>
          </p:sp>
        </p:grpSp>
      </p:grpSp>
      <p:grpSp>
        <p:nvGrpSpPr>
          <p:cNvPr id="17" name="Group 91"/>
          <p:cNvGrpSpPr>
            <a:grpSpLocks/>
          </p:cNvGrpSpPr>
          <p:nvPr/>
        </p:nvGrpSpPr>
        <p:grpSpPr bwMode="auto">
          <a:xfrm>
            <a:off x="5929313" y="1285875"/>
            <a:ext cx="3143250" cy="5143500"/>
            <a:chOff x="4143375" y="1428750"/>
            <a:chExt cx="3429000" cy="5143500"/>
          </a:xfrm>
        </p:grpSpPr>
        <p:grpSp>
          <p:nvGrpSpPr>
            <p:cNvPr id="18" name="Group 23"/>
            <p:cNvGrpSpPr>
              <a:grpSpLocks/>
            </p:cNvGrpSpPr>
            <p:nvPr/>
          </p:nvGrpSpPr>
          <p:grpSpPr bwMode="auto">
            <a:xfrm>
              <a:off x="4714876" y="2643182"/>
              <a:ext cx="285752" cy="3286148"/>
              <a:chOff x="961" y="901"/>
              <a:chExt cx="117" cy="1825"/>
            </a:xfrm>
            <a:gradFill flip="none" rotWithShape="1">
              <a:gsLst>
                <a:gs pos="0">
                  <a:srgbClr val="2416DC">
                    <a:tint val="66000"/>
                    <a:satMod val="160000"/>
                  </a:srgbClr>
                </a:gs>
                <a:gs pos="50000">
                  <a:srgbClr val="2416DC">
                    <a:tint val="44500"/>
                    <a:satMod val="160000"/>
                  </a:srgbClr>
                </a:gs>
                <a:gs pos="100000">
                  <a:srgbClr val="2416DC">
                    <a:tint val="23500"/>
                    <a:satMod val="160000"/>
                  </a:srgbClr>
                </a:gs>
              </a:gsLst>
              <a:lin ang="2700000" scaled="1"/>
              <a:tileRect/>
            </a:gradFill>
          </p:grpSpPr>
          <p:sp>
            <p:nvSpPr>
              <p:cNvPr id="94" name="Rectangle 24"/>
              <p:cNvSpPr>
                <a:spLocks noChangeArrowheads="1"/>
              </p:cNvSpPr>
              <p:nvPr/>
            </p:nvSpPr>
            <p:spPr bwMode="auto">
              <a:xfrm>
                <a:off x="961" y="1038"/>
                <a:ext cx="117" cy="1688"/>
              </a:xfrm>
              <a:prstGeom prst="rect">
                <a:avLst/>
              </a:prstGeom>
              <a:grpFill/>
              <a:ln w="6350">
                <a:solidFill>
                  <a:srgbClr val="000000"/>
                </a:solidFill>
                <a:miter lim="800000"/>
                <a:headEnd/>
                <a:tailEnd/>
              </a:ln>
            </p:spPr>
            <p:txBody>
              <a:bodyPr/>
              <a:lstStyle/>
              <a:p>
                <a:pPr algn="ctr">
                  <a:defRPr/>
                </a:pPr>
                <a:endParaRPr lang="en-GB"/>
              </a:p>
            </p:txBody>
          </p:sp>
          <p:sp>
            <p:nvSpPr>
              <p:cNvPr id="95" name="Line 25"/>
              <p:cNvSpPr>
                <a:spLocks noChangeShapeType="1"/>
              </p:cNvSpPr>
              <p:nvPr/>
            </p:nvSpPr>
            <p:spPr bwMode="auto">
              <a:xfrm flipV="1">
                <a:off x="1020" y="901"/>
                <a:ext cx="1" cy="135"/>
              </a:xfrm>
              <a:prstGeom prst="line">
                <a:avLst/>
              </a:prstGeom>
              <a:grpFill/>
              <a:ln w="6350">
                <a:solidFill>
                  <a:srgbClr val="000000"/>
                </a:solidFill>
                <a:round/>
                <a:headEnd/>
                <a:tailEnd/>
              </a:ln>
            </p:spPr>
            <p:txBody>
              <a:bodyPr/>
              <a:lstStyle/>
              <a:p>
                <a:pPr>
                  <a:defRPr/>
                </a:pPr>
                <a:endParaRPr lang="en-GB"/>
              </a:p>
            </p:txBody>
          </p:sp>
          <p:sp>
            <p:nvSpPr>
              <p:cNvPr id="96" name="Line 26"/>
              <p:cNvSpPr>
                <a:spLocks noChangeShapeType="1"/>
              </p:cNvSpPr>
              <p:nvPr/>
            </p:nvSpPr>
            <p:spPr bwMode="auto">
              <a:xfrm>
                <a:off x="980" y="901"/>
                <a:ext cx="80" cy="1"/>
              </a:xfrm>
              <a:prstGeom prst="line">
                <a:avLst/>
              </a:prstGeom>
              <a:grpFill/>
              <a:ln w="6350">
                <a:solidFill>
                  <a:srgbClr val="000000"/>
                </a:solidFill>
                <a:round/>
                <a:headEnd/>
                <a:tailEnd/>
              </a:ln>
            </p:spPr>
            <p:txBody>
              <a:bodyPr/>
              <a:lstStyle/>
              <a:p>
                <a:pPr>
                  <a:defRPr/>
                </a:pPr>
                <a:endParaRPr lang="en-GB"/>
              </a:p>
            </p:txBody>
          </p:sp>
        </p:grpSp>
        <p:grpSp>
          <p:nvGrpSpPr>
            <p:cNvPr id="19" name="Group 100"/>
            <p:cNvGrpSpPr/>
            <p:nvPr/>
          </p:nvGrpSpPr>
          <p:grpSpPr>
            <a:xfrm>
              <a:off x="5064131" y="2743119"/>
              <a:ext cx="293687" cy="3186211"/>
              <a:chOff x="2574925" y="2286000"/>
              <a:chExt cx="365125" cy="3441700"/>
            </a:xfr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2700000" scaled="1"/>
              <a:tileRect/>
            </a:gradFill>
          </p:grpSpPr>
          <p:sp>
            <p:nvSpPr>
              <p:cNvPr id="102" name="Rectangle 38"/>
              <p:cNvSpPr>
                <a:spLocks noChangeArrowheads="1"/>
              </p:cNvSpPr>
              <p:nvPr/>
            </p:nvSpPr>
            <p:spPr bwMode="auto">
              <a:xfrm>
                <a:off x="2574925" y="2541588"/>
                <a:ext cx="354001" cy="3186112"/>
              </a:xfrm>
              <a:prstGeom prst="rect">
                <a:avLst/>
              </a:prstGeom>
              <a:grpFill/>
              <a:ln w="6350">
                <a:solidFill>
                  <a:srgbClr val="000000"/>
                </a:solidFill>
                <a:miter lim="800000"/>
                <a:headEnd/>
                <a:tailEnd/>
              </a:ln>
            </p:spPr>
            <p:txBody>
              <a:bodyPr/>
              <a:lstStyle/>
              <a:p>
                <a:pPr algn="ctr">
                  <a:defRPr/>
                </a:pPr>
                <a:endParaRPr lang="en-GB"/>
              </a:p>
            </p:txBody>
          </p:sp>
          <p:sp>
            <p:nvSpPr>
              <p:cNvPr id="103" name="Line 39"/>
              <p:cNvSpPr>
                <a:spLocks noChangeShapeType="1"/>
              </p:cNvSpPr>
              <p:nvPr/>
            </p:nvSpPr>
            <p:spPr bwMode="auto">
              <a:xfrm>
                <a:off x="2644775" y="2301875"/>
                <a:ext cx="295275" cy="1588"/>
              </a:xfrm>
              <a:prstGeom prst="line">
                <a:avLst/>
              </a:prstGeom>
              <a:grpFill/>
              <a:ln w="6350">
                <a:solidFill>
                  <a:srgbClr val="000000"/>
                </a:solidFill>
                <a:round/>
                <a:headEnd/>
                <a:tailEnd/>
              </a:ln>
            </p:spPr>
            <p:txBody>
              <a:bodyPr/>
              <a:lstStyle/>
              <a:p>
                <a:pPr>
                  <a:defRPr/>
                </a:pPr>
                <a:endParaRPr lang="en-GB"/>
              </a:p>
            </p:txBody>
          </p:sp>
          <p:sp>
            <p:nvSpPr>
              <p:cNvPr id="104" name="Line 62"/>
              <p:cNvSpPr>
                <a:spLocks noChangeShapeType="1"/>
              </p:cNvSpPr>
              <p:nvPr/>
            </p:nvSpPr>
            <p:spPr bwMode="auto">
              <a:xfrm>
                <a:off x="2786050" y="2286000"/>
                <a:ext cx="0" cy="228600"/>
              </a:xfrm>
              <a:prstGeom prst="line">
                <a:avLst/>
              </a:prstGeom>
              <a:grpFill/>
              <a:ln w="12700">
                <a:solidFill>
                  <a:schemeClr val="tx1"/>
                </a:solidFill>
                <a:round/>
                <a:headEnd/>
                <a:tailEnd/>
              </a:ln>
            </p:spPr>
            <p:txBody>
              <a:bodyPr wrap="none" anchor="ctr"/>
              <a:lstStyle/>
              <a:p>
                <a:pPr>
                  <a:defRPr/>
                </a:pPr>
                <a:endParaRPr lang="en-GB"/>
              </a:p>
            </p:txBody>
          </p:sp>
        </p:grpSp>
        <p:grpSp>
          <p:nvGrpSpPr>
            <p:cNvPr id="20" name="Group 104"/>
            <p:cNvGrpSpPr/>
            <p:nvPr/>
          </p:nvGrpSpPr>
          <p:grpSpPr>
            <a:xfrm>
              <a:off x="5572132" y="3746877"/>
              <a:ext cx="285752" cy="2182453"/>
              <a:chOff x="3244851" y="3352800"/>
              <a:chExt cx="398456" cy="2374900"/>
            </a:xfrm>
            <a:gradFill flip="none" rotWithShape="1">
              <a:gsLst>
                <a:gs pos="0">
                  <a:srgbClr val="2416DC">
                    <a:tint val="66000"/>
                    <a:satMod val="160000"/>
                  </a:srgbClr>
                </a:gs>
                <a:gs pos="50000">
                  <a:srgbClr val="2416DC">
                    <a:tint val="44500"/>
                    <a:satMod val="160000"/>
                  </a:srgbClr>
                </a:gs>
                <a:gs pos="100000">
                  <a:srgbClr val="2416DC">
                    <a:tint val="23500"/>
                    <a:satMod val="160000"/>
                  </a:srgbClr>
                </a:gs>
              </a:gsLst>
              <a:lin ang="2700000" scaled="1"/>
              <a:tileRect/>
            </a:gradFill>
          </p:grpSpPr>
          <p:grpSp>
            <p:nvGrpSpPr>
              <p:cNvPr id="21" name="Group 27"/>
              <p:cNvGrpSpPr>
                <a:grpSpLocks/>
              </p:cNvGrpSpPr>
              <p:nvPr/>
            </p:nvGrpSpPr>
            <p:grpSpPr bwMode="auto">
              <a:xfrm>
                <a:off x="3244851" y="3689350"/>
                <a:ext cx="398456" cy="2038350"/>
                <a:chOff x="1537" y="1679"/>
                <a:chExt cx="117" cy="1047"/>
              </a:xfrm>
              <a:grpFill/>
            </p:grpSpPr>
            <p:sp>
              <p:nvSpPr>
                <p:cNvPr id="108" name="Rectangle 28"/>
                <p:cNvSpPr>
                  <a:spLocks noChangeArrowheads="1"/>
                </p:cNvSpPr>
                <p:nvPr/>
              </p:nvSpPr>
              <p:spPr bwMode="auto">
                <a:xfrm>
                  <a:off x="1537" y="1725"/>
                  <a:ext cx="117" cy="1001"/>
                </a:xfrm>
                <a:prstGeom prst="rect">
                  <a:avLst/>
                </a:prstGeom>
                <a:grpFill/>
                <a:ln w="6350">
                  <a:solidFill>
                    <a:srgbClr val="000000"/>
                  </a:solidFill>
                  <a:miter lim="800000"/>
                  <a:headEnd/>
                  <a:tailEnd/>
                </a:ln>
              </p:spPr>
              <p:txBody>
                <a:bodyPr/>
                <a:lstStyle/>
                <a:p>
                  <a:pPr algn="ctr">
                    <a:defRPr/>
                  </a:pPr>
                  <a:endParaRPr lang="en-GB"/>
                </a:p>
              </p:txBody>
            </p:sp>
            <p:sp>
              <p:nvSpPr>
                <p:cNvPr id="109" name="Line 29"/>
                <p:cNvSpPr>
                  <a:spLocks noChangeShapeType="1"/>
                </p:cNvSpPr>
                <p:nvPr/>
              </p:nvSpPr>
              <p:spPr bwMode="auto">
                <a:xfrm flipV="1">
                  <a:off x="1596" y="1679"/>
                  <a:ext cx="1" cy="44"/>
                </a:xfrm>
                <a:prstGeom prst="line">
                  <a:avLst/>
                </a:prstGeom>
                <a:grpFill/>
                <a:ln w="6350">
                  <a:solidFill>
                    <a:srgbClr val="000000"/>
                  </a:solidFill>
                  <a:round/>
                  <a:headEnd/>
                  <a:tailEnd/>
                </a:ln>
              </p:spPr>
              <p:txBody>
                <a:bodyPr/>
                <a:lstStyle/>
                <a:p>
                  <a:pPr>
                    <a:defRPr/>
                  </a:pPr>
                  <a:endParaRPr lang="en-GB"/>
                </a:p>
              </p:txBody>
            </p:sp>
            <p:sp>
              <p:nvSpPr>
                <p:cNvPr id="110" name="Line 30"/>
                <p:cNvSpPr>
                  <a:spLocks noChangeShapeType="1"/>
                </p:cNvSpPr>
                <p:nvPr/>
              </p:nvSpPr>
              <p:spPr bwMode="auto">
                <a:xfrm>
                  <a:off x="1556" y="1679"/>
                  <a:ext cx="80" cy="1"/>
                </a:xfrm>
                <a:prstGeom prst="line">
                  <a:avLst/>
                </a:prstGeom>
                <a:grpFill/>
                <a:ln w="6350">
                  <a:solidFill>
                    <a:srgbClr val="000000"/>
                  </a:solidFill>
                  <a:round/>
                  <a:headEnd/>
                  <a:tailEnd/>
                </a:ln>
              </p:spPr>
              <p:txBody>
                <a:bodyPr/>
                <a:lstStyle/>
                <a:p>
                  <a:pPr>
                    <a:defRPr/>
                  </a:pPr>
                  <a:endParaRPr lang="en-GB"/>
                </a:p>
              </p:txBody>
            </p:sp>
          </p:grpSp>
          <p:sp>
            <p:nvSpPr>
              <p:cNvPr id="107" name="Rectangle 50"/>
              <p:cNvSpPr>
                <a:spLocks noChangeArrowheads="1"/>
              </p:cNvSpPr>
              <p:nvPr/>
            </p:nvSpPr>
            <p:spPr bwMode="auto">
              <a:xfrm>
                <a:off x="3352800" y="3352800"/>
                <a:ext cx="219075" cy="342900"/>
              </a:xfrm>
              <a:prstGeom prst="rect">
                <a:avLst/>
              </a:prstGeom>
              <a:noFill/>
              <a:ln w="9525">
                <a:noFill/>
                <a:miter lim="800000"/>
                <a:headEnd/>
                <a:tailEnd/>
              </a:ln>
            </p:spPr>
            <p:txBody>
              <a:bodyPr wrap="none" anchor="ctr"/>
              <a:lstStyle/>
              <a:p>
                <a:pPr algn="ctr">
                  <a:defRPr/>
                </a:pPr>
                <a:r>
                  <a:rPr lang="en-US" sz="1800" b="1" dirty="0"/>
                  <a:t>*</a:t>
                </a:r>
                <a:endParaRPr lang="en-US" sz="1600" b="1" dirty="0"/>
              </a:p>
            </p:txBody>
          </p:sp>
        </p:grpSp>
        <p:grpSp>
          <p:nvGrpSpPr>
            <p:cNvPr id="22" name="Group 110"/>
            <p:cNvGrpSpPr/>
            <p:nvPr/>
          </p:nvGrpSpPr>
          <p:grpSpPr>
            <a:xfrm>
              <a:off x="5929322" y="3482338"/>
              <a:ext cx="285752" cy="2446992"/>
              <a:chOff x="6888185" y="3286124"/>
              <a:chExt cx="330194" cy="2643206"/>
            </a:xfr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2700000" scaled="1"/>
              <a:tileRect/>
            </a:gradFill>
          </p:grpSpPr>
          <p:sp>
            <p:nvSpPr>
              <p:cNvPr id="112" name="Rectangle 40"/>
              <p:cNvSpPr>
                <a:spLocks noChangeArrowheads="1"/>
              </p:cNvSpPr>
              <p:nvPr/>
            </p:nvSpPr>
            <p:spPr bwMode="auto">
              <a:xfrm>
                <a:off x="6888185" y="3371868"/>
                <a:ext cx="327021" cy="2557462"/>
              </a:xfrm>
              <a:prstGeom prst="rect">
                <a:avLst/>
              </a:prstGeom>
              <a:grpFill/>
              <a:ln w="6350">
                <a:solidFill>
                  <a:srgbClr val="000000"/>
                </a:solidFill>
                <a:miter lim="800000"/>
                <a:headEnd/>
                <a:tailEnd/>
              </a:ln>
            </p:spPr>
            <p:txBody>
              <a:bodyPr/>
              <a:lstStyle/>
              <a:p>
                <a:pPr algn="ctr">
                  <a:defRPr/>
                </a:pPr>
                <a:endParaRPr lang="en-GB"/>
              </a:p>
            </p:txBody>
          </p:sp>
          <p:sp>
            <p:nvSpPr>
              <p:cNvPr id="113" name="Line 41"/>
              <p:cNvSpPr>
                <a:spLocks noChangeShapeType="1"/>
              </p:cNvSpPr>
              <p:nvPr/>
            </p:nvSpPr>
            <p:spPr bwMode="auto">
              <a:xfrm flipV="1">
                <a:off x="7067567" y="3286124"/>
                <a:ext cx="3175" cy="66675"/>
              </a:xfrm>
              <a:prstGeom prst="line">
                <a:avLst/>
              </a:prstGeom>
              <a:grpFill/>
              <a:ln w="6350">
                <a:solidFill>
                  <a:srgbClr val="000000"/>
                </a:solidFill>
                <a:round/>
                <a:headEnd/>
                <a:tailEnd/>
              </a:ln>
            </p:spPr>
            <p:txBody>
              <a:bodyPr/>
              <a:lstStyle/>
              <a:p>
                <a:pPr>
                  <a:defRPr/>
                </a:pPr>
                <a:endParaRPr lang="en-GB"/>
              </a:p>
            </p:txBody>
          </p:sp>
          <p:sp>
            <p:nvSpPr>
              <p:cNvPr id="114" name="Line 42"/>
              <p:cNvSpPr>
                <a:spLocks noChangeShapeType="1"/>
              </p:cNvSpPr>
              <p:nvPr/>
            </p:nvSpPr>
            <p:spPr bwMode="auto">
              <a:xfrm flipV="1">
                <a:off x="6929454" y="3286124"/>
                <a:ext cx="288925" cy="12700"/>
              </a:xfrm>
              <a:prstGeom prst="line">
                <a:avLst/>
              </a:prstGeom>
              <a:grpFill/>
              <a:ln w="6350">
                <a:solidFill>
                  <a:srgbClr val="000000"/>
                </a:solidFill>
                <a:round/>
                <a:headEnd/>
                <a:tailEnd/>
              </a:ln>
            </p:spPr>
            <p:txBody>
              <a:bodyPr/>
              <a:lstStyle/>
              <a:p>
                <a:pPr>
                  <a:defRPr/>
                </a:pPr>
                <a:endParaRPr lang="en-GB"/>
              </a:p>
            </p:txBody>
          </p:sp>
        </p:grpSp>
        <p:grpSp>
          <p:nvGrpSpPr>
            <p:cNvPr id="23" name="Group 120"/>
            <p:cNvGrpSpPr/>
            <p:nvPr/>
          </p:nvGrpSpPr>
          <p:grpSpPr>
            <a:xfrm>
              <a:off x="6429388" y="5058337"/>
              <a:ext cx="300159" cy="870993"/>
              <a:chOff x="5486400" y="4872660"/>
              <a:chExt cx="443035" cy="940834"/>
            </a:xfrm>
            <a:gradFill flip="none" rotWithShape="1">
              <a:gsLst>
                <a:gs pos="0">
                  <a:srgbClr val="2416DC">
                    <a:tint val="66000"/>
                    <a:satMod val="160000"/>
                  </a:srgbClr>
                </a:gs>
                <a:gs pos="50000">
                  <a:srgbClr val="2416DC">
                    <a:tint val="44500"/>
                    <a:satMod val="160000"/>
                  </a:srgbClr>
                </a:gs>
                <a:gs pos="100000">
                  <a:srgbClr val="2416DC">
                    <a:tint val="23500"/>
                    <a:satMod val="160000"/>
                  </a:srgbClr>
                </a:gs>
              </a:gsLst>
              <a:lin ang="2700000" scaled="1"/>
              <a:tileRect/>
            </a:gradFill>
          </p:grpSpPr>
          <p:grpSp>
            <p:nvGrpSpPr>
              <p:cNvPr id="24" name="Group 34"/>
              <p:cNvGrpSpPr>
                <a:grpSpLocks/>
              </p:cNvGrpSpPr>
              <p:nvPr/>
            </p:nvGrpSpPr>
            <p:grpSpPr bwMode="auto">
              <a:xfrm>
                <a:off x="5500810" y="5170007"/>
                <a:ext cx="428625" cy="643487"/>
                <a:chOff x="2699" y="2440"/>
                <a:chExt cx="117" cy="330"/>
              </a:xfrm>
              <a:grpFill/>
            </p:grpSpPr>
            <p:sp>
              <p:nvSpPr>
                <p:cNvPr id="124" name="Rectangle 35"/>
                <p:cNvSpPr>
                  <a:spLocks noChangeArrowheads="1"/>
                </p:cNvSpPr>
                <p:nvPr/>
              </p:nvSpPr>
              <p:spPr bwMode="auto">
                <a:xfrm>
                  <a:off x="2699" y="2500"/>
                  <a:ext cx="117" cy="270"/>
                </a:xfrm>
                <a:prstGeom prst="rect">
                  <a:avLst/>
                </a:prstGeom>
                <a:grpFill/>
                <a:ln w="6350">
                  <a:solidFill>
                    <a:srgbClr val="000000"/>
                  </a:solidFill>
                  <a:miter lim="800000"/>
                  <a:headEnd/>
                  <a:tailEnd/>
                </a:ln>
              </p:spPr>
              <p:txBody>
                <a:bodyPr/>
                <a:lstStyle/>
                <a:p>
                  <a:pPr algn="ctr">
                    <a:defRPr/>
                  </a:pPr>
                  <a:endParaRPr lang="en-GB"/>
                </a:p>
              </p:txBody>
            </p:sp>
            <p:sp>
              <p:nvSpPr>
                <p:cNvPr id="125" name="Line 36"/>
                <p:cNvSpPr>
                  <a:spLocks noChangeShapeType="1"/>
                </p:cNvSpPr>
                <p:nvPr/>
              </p:nvSpPr>
              <p:spPr bwMode="auto">
                <a:xfrm flipV="1">
                  <a:off x="2748" y="2440"/>
                  <a:ext cx="1" cy="74"/>
                </a:xfrm>
                <a:prstGeom prst="line">
                  <a:avLst/>
                </a:prstGeom>
                <a:grpFill/>
                <a:ln w="6350">
                  <a:solidFill>
                    <a:srgbClr val="000000"/>
                  </a:solidFill>
                  <a:round/>
                  <a:headEnd/>
                  <a:tailEnd/>
                </a:ln>
              </p:spPr>
              <p:txBody>
                <a:bodyPr/>
                <a:lstStyle/>
                <a:p>
                  <a:pPr>
                    <a:defRPr/>
                  </a:pPr>
                  <a:endParaRPr lang="en-GB"/>
                </a:p>
              </p:txBody>
            </p:sp>
            <p:sp>
              <p:nvSpPr>
                <p:cNvPr id="126" name="Line 37"/>
                <p:cNvSpPr>
                  <a:spLocks noChangeShapeType="1"/>
                </p:cNvSpPr>
                <p:nvPr/>
              </p:nvSpPr>
              <p:spPr bwMode="auto">
                <a:xfrm>
                  <a:off x="2708" y="2440"/>
                  <a:ext cx="80" cy="1"/>
                </a:xfrm>
                <a:prstGeom prst="line">
                  <a:avLst/>
                </a:prstGeom>
                <a:grpFill/>
                <a:ln w="6350">
                  <a:solidFill>
                    <a:srgbClr val="000000"/>
                  </a:solidFill>
                  <a:round/>
                  <a:headEnd/>
                  <a:tailEnd/>
                </a:ln>
              </p:spPr>
              <p:txBody>
                <a:bodyPr/>
                <a:lstStyle/>
                <a:p>
                  <a:pPr>
                    <a:defRPr/>
                  </a:pPr>
                  <a:endParaRPr lang="en-GB"/>
                </a:p>
              </p:txBody>
            </p:sp>
          </p:grpSp>
          <p:sp>
            <p:nvSpPr>
              <p:cNvPr id="123" name="Rectangle 58"/>
              <p:cNvSpPr>
                <a:spLocks noChangeArrowheads="1"/>
              </p:cNvSpPr>
              <p:nvPr/>
            </p:nvSpPr>
            <p:spPr bwMode="auto">
              <a:xfrm>
                <a:off x="5486400" y="4872660"/>
                <a:ext cx="415498" cy="369332"/>
              </a:xfrm>
              <a:prstGeom prst="rect">
                <a:avLst/>
              </a:prstGeom>
              <a:noFill/>
              <a:ln w="9525">
                <a:noFill/>
                <a:miter lim="800000"/>
                <a:headEnd/>
                <a:tailEnd/>
              </a:ln>
            </p:spPr>
            <p:txBody>
              <a:bodyPr wrap="none">
                <a:spAutoFit/>
              </a:bodyPr>
              <a:lstStyle/>
              <a:p>
                <a:pPr algn="ctr">
                  <a:defRPr/>
                </a:pPr>
                <a:r>
                  <a:rPr lang="en-US" sz="1800" b="1" dirty="0"/>
                  <a:t>**</a:t>
                </a:r>
                <a:endParaRPr lang="en-US" sz="1600" b="1" dirty="0"/>
              </a:p>
            </p:txBody>
          </p:sp>
        </p:grpSp>
        <p:grpSp>
          <p:nvGrpSpPr>
            <p:cNvPr id="25" name="Group 126"/>
            <p:cNvGrpSpPr/>
            <p:nvPr/>
          </p:nvGrpSpPr>
          <p:grpSpPr>
            <a:xfrm>
              <a:off x="6757312" y="4805036"/>
              <a:ext cx="315018" cy="1124294"/>
              <a:chOff x="6143636" y="4488428"/>
              <a:chExt cx="461162" cy="1239272"/>
            </a:xfr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2700000" scaled="1"/>
              <a:tileRect/>
            </a:gradFill>
          </p:grpSpPr>
          <p:sp>
            <p:nvSpPr>
              <p:cNvPr id="128" name="Rectangle 45"/>
              <p:cNvSpPr>
                <a:spLocks noChangeArrowheads="1"/>
              </p:cNvSpPr>
              <p:nvPr/>
            </p:nvSpPr>
            <p:spPr bwMode="auto">
              <a:xfrm>
                <a:off x="6153948" y="4948238"/>
                <a:ext cx="450850" cy="779462"/>
              </a:xfrm>
              <a:prstGeom prst="rect">
                <a:avLst/>
              </a:prstGeom>
              <a:grpFill/>
              <a:ln w="6350">
                <a:solidFill>
                  <a:srgbClr val="000000"/>
                </a:solidFill>
                <a:miter lim="800000"/>
                <a:headEnd/>
                <a:tailEnd/>
              </a:ln>
            </p:spPr>
            <p:txBody>
              <a:bodyPr/>
              <a:lstStyle/>
              <a:p>
                <a:pPr algn="ctr">
                  <a:defRPr/>
                </a:pPr>
                <a:endParaRPr lang="en-GB"/>
              </a:p>
            </p:txBody>
          </p:sp>
          <p:sp>
            <p:nvSpPr>
              <p:cNvPr id="129" name="Line 46"/>
              <p:cNvSpPr>
                <a:spLocks noChangeShapeType="1"/>
              </p:cNvSpPr>
              <p:nvPr/>
            </p:nvSpPr>
            <p:spPr bwMode="auto">
              <a:xfrm flipH="1" flipV="1">
                <a:off x="6354775" y="4786322"/>
                <a:ext cx="3175" cy="174625"/>
              </a:xfrm>
              <a:prstGeom prst="line">
                <a:avLst/>
              </a:prstGeom>
              <a:grpFill/>
              <a:ln w="6350">
                <a:solidFill>
                  <a:srgbClr val="000000"/>
                </a:solidFill>
                <a:round/>
                <a:headEnd/>
                <a:tailEnd/>
              </a:ln>
            </p:spPr>
            <p:txBody>
              <a:bodyPr/>
              <a:lstStyle/>
              <a:p>
                <a:pPr>
                  <a:defRPr/>
                </a:pPr>
                <a:endParaRPr lang="en-GB"/>
              </a:p>
            </p:txBody>
          </p:sp>
          <p:sp>
            <p:nvSpPr>
              <p:cNvPr id="130" name="Line 56"/>
              <p:cNvSpPr>
                <a:spLocks noChangeShapeType="1"/>
              </p:cNvSpPr>
              <p:nvPr/>
            </p:nvSpPr>
            <p:spPr bwMode="auto">
              <a:xfrm>
                <a:off x="6215074" y="4786322"/>
                <a:ext cx="228600" cy="0"/>
              </a:xfrm>
              <a:prstGeom prst="line">
                <a:avLst/>
              </a:prstGeom>
              <a:grpFill/>
              <a:ln w="9525">
                <a:solidFill>
                  <a:srgbClr val="000000"/>
                </a:solidFill>
                <a:round/>
                <a:headEnd/>
                <a:tailEnd/>
              </a:ln>
            </p:spPr>
            <p:txBody>
              <a:bodyPr wrap="none" anchor="ctr"/>
              <a:lstStyle/>
              <a:p>
                <a:pPr>
                  <a:defRPr/>
                </a:pPr>
                <a:endParaRPr lang="en-GB"/>
              </a:p>
            </p:txBody>
          </p:sp>
          <p:sp>
            <p:nvSpPr>
              <p:cNvPr id="131" name="Rectangle 59"/>
              <p:cNvSpPr>
                <a:spLocks noChangeArrowheads="1"/>
              </p:cNvSpPr>
              <p:nvPr/>
            </p:nvSpPr>
            <p:spPr bwMode="auto">
              <a:xfrm>
                <a:off x="6143636" y="4488428"/>
                <a:ext cx="415498" cy="369332"/>
              </a:xfrm>
              <a:prstGeom prst="rect">
                <a:avLst/>
              </a:prstGeom>
              <a:noFill/>
              <a:ln w="9525">
                <a:noFill/>
                <a:miter lim="800000"/>
                <a:headEnd/>
                <a:tailEnd/>
              </a:ln>
            </p:spPr>
            <p:txBody>
              <a:bodyPr wrap="none">
                <a:spAutoFit/>
              </a:bodyPr>
              <a:lstStyle/>
              <a:p>
                <a:pPr algn="ctr">
                  <a:defRPr/>
                </a:pPr>
                <a:r>
                  <a:rPr lang="en-US" sz="1800" b="1" dirty="0"/>
                  <a:t>**</a:t>
                </a:r>
                <a:endParaRPr lang="en-US" sz="1600" b="1" dirty="0"/>
              </a:p>
            </p:txBody>
          </p:sp>
        </p:grpSp>
        <p:grpSp>
          <p:nvGrpSpPr>
            <p:cNvPr id="66584" name="Group 144"/>
            <p:cNvGrpSpPr>
              <a:grpSpLocks/>
            </p:cNvGrpSpPr>
            <p:nvPr/>
          </p:nvGrpSpPr>
          <p:grpSpPr bwMode="auto">
            <a:xfrm>
              <a:off x="5643573" y="2857500"/>
              <a:ext cx="428625" cy="492125"/>
              <a:chOff x="6072198" y="2857496"/>
              <a:chExt cx="428628" cy="492572"/>
            </a:xfrm>
          </p:grpSpPr>
          <p:grpSp>
            <p:nvGrpSpPr>
              <p:cNvPr id="66587" name="Group 135"/>
              <p:cNvGrpSpPr>
                <a:grpSpLocks/>
              </p:cNvGrpSpPr>
              <p:nvPr/>
            </p:nvGrpSpPr>
            <p:grpSpPr bwMode="auto">
              <a:xfrm>
                <a:off x="6072198" y="3217798"/>
                <a:ext cx="428628" cy="132270"/>
                <a:chOff x="3429000" y="2667000"/>
                <a:chExt cx="533400" cy="152400"/>
              </a:xfrm>
            </p:grpSpPr>
            <p:sp>
              <p:nvSpPr>
                <p:cNvPr id="66589" name="Line 61"/>
                <p:cNvSpPr>
                  <a:spLocks noChangeShapeType="1"/>
                </p:cNvSpPr>
                <p:nvPr/>
              </p:nvSpPr>
              <p:spPr bwMode="auto">
                <a:xfrm>
                  <a:off x="3429000" y="26670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90" name="Line 63"/>
                <p:cNvSpPr>
                  <a:spLocks noChangeShapeType="1"/>
                </p:cNvSpPr>
                <p:nvPr/>
              </p:nvSpPr>
              <p:spPr bwMode="auto">
                <a:xfrm>
                  <a:off x="34290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91" name="Line 64"/>
                <p:cNvSpPr>
                  <a:spLocks noChangeShapeType="1"/>
                </p:cNvSpPr>
                <p:nvPr/>
              </p:nvSpPr>
              <p:spPr bwMode="auto">
                <a:xfrm>
                  <a:off x="3962400" y="2667000"/>
                  <a:ext cx="0" cy="152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66588" name="Text Box 60"/>
              <p:cNvSpPr txBox="1">
                <a:spLocks noChangeArrowheads="1"/>
              </p:cNvSpPr>
              <p:nvPr/>
            </p:nvSpPr>
            <p:spPr bwMode="auto">
              <a:xfrm>
                <a:off x="6130908" y="285749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latin typeface="Arial" charset="0"/>
                  </a:rPr>
                  <a:t>†</a:t>
                </a:r>
              </a:p>
            </p:txBody>
          </p:sp>
        </p:grpSp>
        <p:sp>
          <p:nvSpPr>
            <p:cNvPr id="66585" name="Rectangle 49"/>
            <p:cNvSpPr>
              <a:spLocks noChangeArrowheads="1"/>
            </p:cNvSpPr>
            <p:nvPr/>
          </p:nvSpPr>
          <p:spPr bwMode="auto">
            <a:xfrm>
              <a:off x="4143375" y="6007100"/>
              <a:ext cx="3429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latin typeface="Arial Narrow" pitchFamily="34" charset="0"/>
                </a:rPr>
                <a:t>Vehicle    	  1               6</a:t>
              </a:r>
              <a:endParaRPr lang="en-US" sz="1600">
                <a:solidFill>
                  <a:srgbClr val="000000"/>
                </a:solidFill>
              </a:endParaRPr>
            </a:p>
          </p:txBody>
        </p:sp>
        <p:sp>
          <p:nvSpPr>
            <p:cNvPr id="66586" name="Text Box 3"/>
            <p:cNvSpPr txBox="1">
              <a:spLocks noChangeArrowheads="1"/>
            </p:cNvSpPr>
            <p:nvPr/>
          </p:nvSpPr>
          <p:spPr bwMode="auto">
            <a:xfrm>
              <a:off x="4429100" y="1428750"/>
              <a:ext cx="27860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00"/>
                  </a:solidFill>
                  <a:latin typeface="Arial Narrow" pitchFamily="34" charset="0"/>
                </a:rPr>
                <a:t>DA neurones in SNc</a:t>
              </a:r>
            </a:p>
            <a:p>
              <a:pPr algn="ctr"/>
              <a:r>
                <a:rPr lang="en-GB" sz="2000" b="1">
                  <a:solidFill>
                    <a:srgbClr val="000000"/>
                  </a:solidFill>
                  <a:latin typeface="Arial Narrow" pitchFamily="34" charset="0"/>
                </a:rPr>
                <a:t>% lesioned  vs </a:t>
              </a:r>
            </a:p>
            <a:p>
              <a:pPr algn="ctr"/>
              <a:r>
                <a:rPr lang="en-GB" sz="2000" b="1">
                  <a:solidFill>
                    <a:srgbClr val="000000"/>
                  </a:solidFill>
                  <a:latin typeface="Arial Narrow" pitchFamily="34" charset="0"/>
                </a:rPr>
                <a:t>unlesioned side</a:t>
              </a:r>
              <a:endParaRPr lang="en-GB" sz="2000" b="1">
                <a:solidFill>
                  <a:srgbClr val="000000"/>
                </a:solidFill>
              </a:endParaRPr>
            </a:p>
          </p:txBody>
        </p:sp>
      </p:grpSp>
      <p:grpSp>
        <p:nvGrpSpPr>
          <p:cNvPr id="66565" name="Group 29"/>
          <p:cNvGrpSpPr>
            <a:grpSpLocks/>
          </p:cNvGrpSpPr>
          <p:nvPr/>
        </p:nvGrpSpPr>
        <p:grpSpPr bwMode="auto">
          <a:xfrm>
            <a:off x="285750" y="1714500"/>
            <a:ext cx="2428875" cy="4281488"/>
            <a:chOff x="4786314" y="3076612"/>
            <a:chExt cx="2571768" cy="3638536"/>
          </a:xfrm>
        </p:grpSpPr>
        <p:pic>
          <p:nvPicPr>
            <p:cNvPr id="6657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3076612"/>
              <a:ext cx="2571768" cy="36385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6571" name="Line 25"/>
            <p:cNvSpPr>
              <a:spLocks noChangeShapeType="1"/>
            </p:cNvSpPr>
            <p:nvPr/>
          </p:nvSpPr>
          <p:spPr bwMode="auto">
            <a:xfrm flipH="1">
              <a:off x="5925911" y="5335347"/>
              <a:ext cx="307794" cy="43019"/>
            </a:xfrm>
            <a:prstGeom prst="line">
              <a:avLst/>
            </a:prstGeom>
            <a:noFill/>
            <a:ln w="38100">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6572" name="Text Box 26"/>
            <p:cNvSpPr txBox="1">
              <a:spLocks noChangeArrowheads="1"/>
            </p:cNvSpPr>
            <p:nvPr/>
          </p:nvSpPr>
          <p:spPr bwMode="auto">
            <a:xfrm>
              <a:off x="5822180" y="3992400"/>
              <a:ext cx="13215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003399"/>
                  </a:solidFill>
                  <a:latin typeface="Arial" charset="0"/>
                </a:rPr>
                <a:t>Striatum</a:t>
              </a:r>
              <a:endParaRPr lang="en-US" sz="1600" b="1">
                <a:solidFill>
                  <a:srgbClr val="003399"/>
                </a:solidFill>
                <a:latin typeface="Arial" charset="0"/>
              </a:endParaRPr>
            </a:p>
          </p:txBody>
        </p:sp>
        <p:sp>
          <p:nvSpPr>
            <p:cNvPr id="66573" name="Text Box 27"/>
            <p:cNvSpPr txBox="1">
              <a:spLocks noChangeArrowheads="1"/>
            </p:cNvSpPr>
            <p:nvPr/>
          </p:nvSpPr>
          <p:spPr bwMode="auto">
            <a:xfrm>
              <a:off x="6152564" y="5002649"/>
              <a:ext cx="1205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800" b="1">
                  <a:solidFill>
                    <a:srgbClr val="003399"/>
                  </a:solidFill>
                  <a:latin typeface="Arial Narrow" pitchFamily="34" charset="0"/>
                </a:rPr>
                <a:t>6-OHDA Injection</a:t>
              </a:r>
              <a:endParaRPr lang="en-US" sz="2000" b="1">
                <a:solidFill>
                  <a:srgbClr val="003399"/>
                </a:solidFill>
                <a:latin typeface="Arial" charset="0"/>
              </a:endParaRPr>
            </a:p>
          </p:txBody>
        </p:sp>
        <p:pic>
          <p:nvPicPr>
            <p:cNvPr id="6657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666" y="6211184"/>
              <a:ext cx="856540" cy="4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5" name="Rectangle 30"/>
            <p:cNvSpPr>
              <a:spLocks noChangeArrowheads="1"/>
            </p:cNvSpPr>
            <p:nvPr/>
          </p:nvSpPr>
          <p:spPr bwMode="auto">
            <a:xfrm>
              <a:off x="6550616" y="5719818"/>
              <a:ext cx="521714" cy="275605"/>
            </a:xfrm>
            <a:prstGeom prst="rect">
              <a:avLst/>
            </a:prstGeom>
            <a:solidFill>
              <a:srgbClr val="FFFFFF"/>
            </a:solidFill>
            <a:ln w="19050">
              <a:solidFill>
                <a:srgbClr val="FFFFCC"/>
              </a:solidFill>
              <a:miter lim="800000"/>
              <a:headEnd/>
              <a:tailEnd/>
            </a:ln>
          </p:spPr>
          <p:txBody>
            <a:bodyPr wrap="none" anchor="ctr"/>
            <a:lstStyle/>
            <a:p>
              <a:pPr algn="ctr">
                <a:spcBef>
                  <a:spcPct val="20000"/>
                </a:spcBef>
              </a:pPr>
              <a:r>
                <a:rPr lang="en-GB" sz="2000" b="1">
                  <a:solidFill>
                    <a:srgbClr val="003399"/>
                  </a:solidFill>
                  <a:latin typeface="Arial Narrow" pitchFamily="34" charset="0"/>
                </a:rPr>
                <a:t>SNc</a:t>
              </a:r>
            </a:p>
          </p:txBody>
        </p:sp>
        <p:sp>
          <p:nvSpPr>
            <p:cNvPr id="66576" name="Line 32"/>
            <p:cNvSpPr>
              <a:spLocks noChangeShapeType="1"/>
            </p:cNvSpPr>
            <p:nvPr/>
          </p:nvSpPr>
          <p:spPr bwMode="auto">
            <a:xfrm flipV="1">
              <a:off x="6000761" y="6000768"/>
              <a:ext cx="500066" cy="219116"/>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 name="Rectangle 30"/>
            <p:cNvSpPr>
              <a:spLocks noChangeArrowheads="1"/>
            </p:cNvSpPr>
            <p:nvPr/>
          </p:nvSpPr>
          <p:spPr bwMode="auto">
            <a:xfrm>
              <a:off x="6033537" y="3571734"/>
              <a:ext cx="1001813" cy="357512"/>
            </a:xfrm>
            <a:prstGeom prst="rect">
              <a:avLst/>
            </a:prstGeom>
            <a:solidFill>
              <a:schemeClr val="bg1">
                <a:lumMod val="85000"/>
              </a:schemeClr>
            </a:solidFill>
            <a:ln w="19050">
              <a:solidFill>
                <a:srgbClr val="FFFFCC"/>
              </a:solidFill>
              <a:miter lim="800000"/>
              <a:headEnd/>
              <a:tailEnd/>
            </a:ln>
          </p:spPr>
          <p:txBody>
            <a:bodyPr wrap="none" anchor="ctr"/>
            <a:lstStyle/>
            <a:p>
              <a:pPr algn="ctr">
                <a:spcBef>
                  <a:spcPct val="20000"/>
                </a:spcBef>
                <a:defRPr/>
              </a:pPr>
              <a:r>
                <a:rPr lang="en-GB" sz="1800" b="1" dirty="0">
                  <a:solidFill>
                    <a:srgbClr val="003399"/>
                  </a:solidFill>
                  <a:latin typeface="Arial Narrow" pitchFamily="34" charset="0"/>
                </a:rPr>
                <a:t>DA levels</a:t>
              </a:r>
            </a:p>
          </p:txBody>
        </p:sp>
      </p:grpSp>
      <p:sp>
        <p:nvSpPr>
          <p:cNvPr id="66566" name="Text Box 2"/>
          <p:cNvSpPr txBox="1">
            <a:spLocks noChangeArrowheads="1"/>
          </p:cNvSpPr>
          <p:nvPr/>
        </p:nvSpPr>
        <p:spPr bwMode="auto">
          <a:xfrm>
            <a:off x="214313" y="285750"/>
            <a:ext cx="2744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a:solidFill>
                  <a:srgbClr val="1C11AF"/>
                </a:solidFill>
                <a:latin typeface="Arial" charset="0"/>
              </a:rPr>
              <a:t>Experimental Parkinson’s disease</a:t>
            </a:r>
          </a:p>
        </p:txBody>
      </p:sp>
      <p:grpSp>
        <p:nvGrpSpPr>
          <p:cNvPr id="29" name="Group 110"/>
          <p:cNvGrpSpPr>
            <a:grpSpLocks/>
          </p:cNvGrpSpPr>
          <p:nvPr/>
        </p:nvGrpSpPr>
        <p:grpSpPr bwMode="auto">
          <a:xfrm>
            <a:off x="4286250" y="5786438"/>
            <a:ext cx="3571875" cy="700087"/>
            <a:chOff x="4286248" y="5786454"/>
            <a:chExt cx="3571900" cy="700086"/>
          </a:xfrm>
        </p:grpSpPr>
        <p:sp>
          <p:nvSpPr>
            <p:cNvPr id="105" name="Oval 104"/>
            <p:cNvSpPr/>
            <p:nvPr/>
          </p:nvSpPr>
          <p:spPr bwMode="auto">
            <a:xfrm>
              <a:off x="4286248" y="5786454"/>
              <a:ext cx="714380" cy="628649"/>
            </a:xfrm>
            <a:prstGeom prst="ellipse">
              <a:avLst/>
            </a:prstGeom>
            <a:noFill/>
            <a:ln w="38100" cap="flat" cmpd="sng" algn="ctr">
              <a:solidFill>
                <a:schemeClr val="accent2">
                  <a:lumMod val="75000"/>
                </a:schemeClr>
              </a:solidFill>
              <a:prstDash val="sysDash"/>
              <a:round/>
              <a:headEnd type="none" w="med" len="med"/>
              <a:tailEnd type="none" w="med" len="med"/>
            </a:ln>
            <a:effectLst/>
          </p:spPr>
          <p:txBody>
            <a:bodyPr/>
            <a:lstStyle/>
            <a:p>
              <a:pPr algn="ctr">
                <a:defRPr/>
              </a:pPr>
              <a:endParaRPr lang="en-GB"/>
            </a:p>
          </p:txBody>
        </p:sp>
        <p:sp>
          <p:nvSpPr>
            <p:cNvPr id="106" name="Oval 105"/>
            <p:cNvSpPr/>
            <p:nvPr/>
          </p:nvSpPr>
          <p:spPr bwMode="auto">
            <a:xfrm>
              <a:off x="7143768" y="5857891"/>
              <a:ext cx="714380" cy="628649"/>
            </a:xfrm>
            <a:prstGeom prst="ellipse">
              <a:avLst/>
            </a:prstGeom>
            <a:noFill/>
            <a:ln w="38100" cap="flat" cmpd="sng" algn="ctr">
              <a:solidFill>
                <a:schemeClr val="accent2">
                  <a:lumMod val="75000"/>
                </a:schemeClr>
              </a:solidFill>
              <a:prstDash val="sysDash"/>
              <a:round/>
              <a:headEnd type="none" w="med" len="med"/>
              <a:tailEnd type="none" w="med" len="med"/>
            </a:ln>
            <a:effectLst/>
          </p:spPr>
          <p:txBody>
            <a:bodyP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7"/>
          <p:cNvSpPr txBox="1">
            <a:spLocks noChangeArrowheads="1"/>
          </p:cNvSpPr>
          <p:nvPr/>
        </p:nvSpPr>
        <p:spPr bwMode="auto">
          <a:xfrm>
            <a:off x="285750" y="2428875"/>
            <a:ext cx="14859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DA content </a:t>
            </a:r>
          </a:p>
          <a:p>
            <a:pPr algn="ctr"/>
            <a:r>
              <a:rPr lang="en-GB" sz="1800" b="1">
                <a:solidFill>
                  <a:srgbClr val="000000"/>
                </a:solidFill>
                <a:latin typeface="Arial Narrow" pitchFamily="34" charset="0"/>
              </a:rPr>
              <a:t>(% lesioned vs </a:t>
            </a:r>
          </a:p>
          <a:p>
            <a:pPr algn="ctr"/>
            <a:r>
              <a:rPr lang="en-GB" sz="1800" b="1">
                <a:solidFill>
                  <a:srgbClr val="000000"/>
                </a:solidFill>
                <a:latin typeface="Arial Narrow" pitchFamily="34" charset="0"/>
              </a:rPr>
              <a:t>unlesioned striatum)</a:t>
            </a:r>
            <a:endParaRPr lang="en-GB" sz="1400" b="1">
              <a:solidFill>
                <a:srgbClr val="000000"/>
              </a:solidFill>
              <a:latin typeface="Arial" charset="0"/>
            </a:endParaRPr>
          </a:p>
        </p:txBody>
      </p:sp>
      <p:grpSp>
        <p:nvGrpSpPr>
          <p:cNvPr id="67587" name="Group 78"/>
          <p:cNvGrpSpPr>
            <a:grpSpLocks/>
          </p:cNvGrpSpPr>
          <p:nvPr/>
        </p:nvGrpSpPr>
        <p:grpSpPr bwMode="auto">
          <a:xfrm>
            <a:off x="1676400" y="2000250"/>
            <a:ext cx="444500" cy="2847975"/>
            <a:chOff x="1676400" y="2044700"/>
            <a:chExt cx="444500" cy="2847975"/>
          </a:xfrm>
        </p:grpSpPr>
        <p:sp>
          <p:nvSpPr>
            <p:cNvPr id="67657" name="Rectangle 8"/>
            <p:cNvSpPr>
              <a:spLocks noChangeArrowheads="1"/>
            </p:cNvSpPr>
            <p:nvPr/>
          </p:nvSpPr>
          <p:spPr bwMode="auto">
            <a:xfrm>
              <a:off x="1905000" y="4648200"/>
              <a:ext cx="92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Narrow" pitchFamily="34" charset="0"/>
                </a:rPr>
                <a:t>0</a:t>
              </a:r>
              <a:endParaRPr lang="en-GB" sz="900" b="1">
                <a:latin typeface="Arial" charset="0"/>
              </a:endParaRPr>
            </a:p>
          </p:txBody>
        </p:sp>
        <p:sp>
          <p:nvSpPr>
            <p:cNvPr id="67658" name="Line 12"/>
            <p:cNvSpPr>
              <a:spLocks noChangeShapeType="1"/>
            </p:cNvSpPr>
            <p:nvPr/>
          </p:nvSpPr>
          <p:spPr bwMode="auto">
            <a:xfrm flipV="1">
              <a:off x="2119313" y="2125663"/>
              <a:ext cx="1587" cy="26003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59" name="Line 13"/>
            <p:cNvSpPr>
              <a:spLocks noChangeShapeType="1"/>
            </p:cNvSpPr>
            <p:nvPr/>
          </p:nvSpPr>
          <p:spPr bwMode="auto">
            <a:xfrm>
              <a:off x="2071688" y="4725988"/>
              <a:ext cx="47625" cy="31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60" name="Line 14"/>
            <p:cNvSpPr>
              <a:spLocks noChangeShapeType="1"/>
            </p:cNvSpPr>
            <p:nvPr/>
          </p:nvSpPr>
          <p:spPr bwMode="auto">
            <a:xfrm>
              <a:off x="2071688" y="4206875"/>
              <a:ext cx="47625"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61" name="Line 15"/>
            <p:cNvSpPr>
              <a:spLocks noChangeShapeType="1"/>
            </p:cNvSpPr>
            <p:nvPr/>
          </p:nvSpPr>
          <p:spPr bwMode="auto">
            <a:xfrm>
              <a:off x="2071688" y="3684588"/>
              <a:ext cx="476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62" name="Line 16"/>
            <p:cNvSpPr>
              <a:spLocks noChangeShapeType="1"/>
            </p:cNvSpPr>
            <p:nvPr/>
          </p:nvSpPr>
          <p:spPr bwMode="auto">
            <a:xfrm>
              <a:off x="2071688" y="3167063"/>
              <a:ext cx="476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63" name="Line 17"/>
            <p:cNvSpPr>
              <a:spLocks noChangeShapeType="1"/>
            </p:cNvSpPr>
            <p:nvPr/>
          </p:nvSpPr>
          <p:spPr bwMode="auto">
            <a:xfrm>
              <a:off x="2071688" y="2644775"/>
              <a:ext cx="47625" cy="1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64" name="Line 18"/>
            <p:cNvSpPr>
              <a:spLocks noChangeShapeType="1"/>
            </p:cNvSpPr>
            <p:nvPr/>
          </p:nvSpPr>
          <p:spPr bwMode="auto">
            <a:xfrm>
              <a:off x="2071688" y="2125663"/>
              <a:ext cx="476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65" name="Rectangle 19"/>
            <p:cNvSpPr>
              <a:spLocks noChangeArrowheads="1"/>
            </p:cNvSpPr>
            <p:nvPr/>
          </p:nvSpPr>
          <p:spPr bwMode="auto">
            <a:xfrm>
              <a:off x="1816100" y="41243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Narrow" pitchFamily="34" charset="0"/>
                </a:rPr>
                <a:t>20</a:t>
              </a:r>
              <a:endParaRPr lang="en-GB" sz="900" b="1">
                <a:latin typeface="Arial" charset="0"/>
              </a:endParaRPr>
            </a:p>
          </p:txBody>
        </p:sp>
        <p:sp>
          <p:nvSpPr>
            <p:cNvPr id="67666" name="Rectangle 20"/>
            <p:cNvSpPr>
              <a:spLocks noChangeArrowheads="1"/>
            </p:cNvSpPr>
            <p:nvPr/>
          </p:nvSpPr>
          <p:spPr bwMode="auto">
            <a:xfrm>
              <a:off x="1816100" y="360521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Narrow" pitchFamily="34" charset="0"/>
                </a:rPr>
                <a:t>40</a:t>
              </a:r>
              <a:endParaRPr lang="en-GB" sz="900" b="1">
                <a:latin typeface="Arial" charset="0"/>
              </a:endParaRPr>
            </a:p>
          </p:txBody>
        </p:sp>
        <p:sp>
          <p:nvSpPr>
            <p:cNvPr id="67667" name="Rectangle 21"/>
            <p:cNvSpPr>
              <a:spLocks noChangeArrowheads="1"/>
            </p:cNvSpPr>
            <p:nvPr/>
          </p:nvSpPr>
          <p:spPr bwMode="auto">
            <a:xfrm>
              <a:off x="1816100" y="308451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Narrow" pitchFamily="34" charset="0"/>
                </a:rPr>
                <a:t>60</a:t>
              </a:r>
              <a:endParaRPr lang="en-GB" sz="900" b="1">
                <a:latin typeface="Arial" charset="0"/>
              </a:endParaRPr>
            </a:p>
          </p:txBody>
        </p:sp>
        <p:sp>
          <p:nvSpPr>
            <p:cNvPr id="67668" name="Rectangle 22"/>
            <p:cNvSpPr>
              <a:spLocks noChangeArrowheads="1"/>
            </p:cNvSpPr>
            <p:nvPr/>
          </p:nvSpPr>
          <p:spPr bwMode="auto">
            <a:xfrm>
              <a:off x="1816100" y="25654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Narrow" pitchFamily="34" charset="0"/>
                </a:rPr>
                <a:t>80</a:t>
              </a:r>
              <a:endParaRPr lang="en-GB" sz="900" b="1">
                <a:latin typeface="Arial" charset="0"/>
              </a:endParaRPr>
            </a:p>
          </p:txBody>
        </p:sp>
        <p:sp>
          <p:nvSpPr>
            <p:cNvPr id="67669" name="Rectangle 23"/>
            <p:cNvSpPr>
              <a:spLocks noChangeArrowheads="1"/>
            </p:cNvSpPr>
            <p:nvPr/>
          </p:nvSpPr>
          <p:spPr bwMode="auto">
            <a:xfrm>
              <a:off x="1676400" y="2044700"/>
              <a:ext cx="27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Narrow" pitchFamily="34" charset="0"/>
                </a:rPr>
                <a:t>100</a:t>
              </a:r>
              <a:endParaRPr lang="en-GB" sz="900" b="1">
                <a:latin typeface="Arial" charset="0"/>
              </a:endParaRPr>
            </a:p>
          </p:txBody>
        </p:sp>
      </p:grpSp>
      <p:sp>
        <p:nvSpPr>
          <p:cNvPr id="67588" name="Text Box 24"/>
          <p:cNvSpPr txBox="1">
            <a:spLocks noChangeArrowheads="1"/>
          </p:cNvSpPr>
          <p:nvPr/>
        </p:nvSpPr>
        <p:spPr bwMode="auto">
          <a:xfrm>
            <a:off x="5810250" y="1500188"/>
            <a:ext cx="762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000099"/>
                </a:solidFill>
                <a:latin typeface="Arial Narrow" pitchFamily="34" charset="0"/>
              </a:rPr>
              <a:t>Males</a:t>
            </a:r>
            <a:endParaRPr lang="en-GB" sz="2000" b="1">
              <a:latin typeface="Arial" charset="0"/>
            </a:endParaRPr>
          </a:p>
        </p:txBody>
      </p:sp>
      <p:grpSp>
        <p:nvGrpSpPr>
          <p:cNvPr id="3" name="Group 87"/>
          <p:cNvGrpSpPr>
            <a:grpSpLocks/>
          </p:cNvGrpSpPr>
          <p:nvPr/>
        </p:nvGrpSpPr>
        <p:grpSpPr bwMode="auto">
          <a:xfrm>
            <a:off x="6848475" y="3538538"/>
            <a:ext cx="581025" cy="1893887"/>
            <a:chOff x="7920482" y="3538546"/>
            <a:chExt cx="580608" cy="1894107"/>
          </a:xfrm>
        </p:grpSpPr>
        <p:sp>
          <p:nvSpPr>
            <p:cNvPr id="67652" name="Text Box 10"/>
            <p:cNvSpPr txBox="1">
              <a:spLocks noChangeArrowheads="1"/>
            </p:cNvSpPr>
            <p:nvPr/>
          </p:nvSpPr>
          <p:spPr bwMode="auto">
            <a:xfrm flipH="1">
              <a:off x="7920482" y="4786322"/>
              <a:ext cx="580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Cx </a:t>
              </a:r>
            </a:p>
            <a:p>
              <a:pPr algn="ctr"/>
              <a:r>
                <a:rPr lang="en-GB" sz="1800" b="1">
                  <a:solidFill>
                    <a:srgbClr val="000000"/>
                  </a:solidFill>
                  <a:latin typeface="Arial Narrow" pitchFamily="34" charset="0"/>
                </a:rPr>
                <a:t>+ E2</a:t>
              </a:r>
              <a:endParaRPr lang="en-GB" sz="900" b="1">
                <a:solidFill>
                  <a:srgbClr val="000000"/>
                </a:solidFill>
                <a:latin typeface="Arial" charset="0"/>
              </a:endParaRPr>
            </a:p>
          </p:txBody>
        </p:sp>
        <p:grpSp>
          <p:nvGrpSpPr>
            <p:cNvPr id="67653" name="Group 37"/>
            <p:cNvGrpSpPr>
              <a:grpSpLocks/>
            </p:cNvGrpSpPr>
            <p:nvPr/>
          </p:nvGrpSpPr>
          <p:grpSpPr bwMode="auto">
            <a:xfrm>
              <a:off x="8039126" y="3538546"/>
              <a:ext cx="319088" cy="1176338"/>
              <a:chOff x="2700" y="2150"/>
              <a:chExt cx="284" cy="912"/>
            </a:xfrm>
          </p:grpSpPr>
          <p:sp>
            <p:nvSpPr>
              <p:cNvPr id="67654" name="Rectangle 38" descr="Dark vertical"/>
              <p:cNvSpPr>
                <a:spLocks noChangeArrowheads="1"/>
              </p:cNvSpPr>
              <p:nvPr/>
            </p:nvSpPr>
            <p:spPr bwMode="auto">
              <a:xfrm>
                <a:off x="2700" y="2190"/>
                <a:ext cx="284" cy="872"/>
              </a:xfrm>
              <a:prstGeom prst="rect">
                <a:avLst/>
              </a:prstGeom>
              <a:pattFill prst="dkVert">
                <a:fgClr>
                  <a:srgbClr val="000099"/>
                </a:fgClr>
                <a:bgClr>
                  <a:schemeClr val="bg1"/>
                </a:bgClr>
              </a:pattFill>
              <a:ln w="28575">
                <a:solidFill>
                  <a:srgbClr val="000099"/>
                </a:solidFill>
                <a:miter lim="800000"/>
                <a:headEnd/>
                <a:tailEnd/>
              </a:ln>
            </p:spPr>
            <p:txBody>
              <a:bodyPr/>
              <a:lstStyle/>
              <a:p>
                <a:pPr algn="ctr"/>
                <a:endParaRPr lang="en-GB"/>
              </a:p>
            </p:txBody>
          </p:sp>
          <p:sp>
            <p:nvSpPr>
              <p:cNvPr id="67655" name="Line 39" descr="Dark vertical"/>
              <p:cNvSpPr>
                <a:spLocks noChangeShapeType="1"/>
              </p:cNvSpPr>
              <p:nvPr/>
            </p:nvSpPr>
            <p:spPr bwMode="auto">
              <a:xfrm flipV="1">
                <a:off x="2842" y="2150"/>
                <a:ext cx="1" cy="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56" name="Line 40" descr="Dark vertical"/>
              <p:cNvSpPr>
                <a:spLocks noChangeShapeType="1"/>
              </p:cNvSpPr>
              <p:nvPr/>
            </p:nvSpPr>
            <p:spPr bwMode="auto">
              <a:xfrm>
                <a:off x="2794" y="2150"/>
                <a:ext cx="97" cy="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67590" name="Group 79"/>
          <p:cNvGrpSpPr>
            <a:grpSpLocks/>
          </p:cNvGrpSpPr>
          <p:nvPr/>
        </p:nvGrpSpPr>
        <p:grpSpPr bwMode="auto">
          <a:xfrm>
            <a:off x="2214563" y="2486025"/>
            <a:ext cx="814387" cy="3017838"/>
            <a:chOff x="2471739" y="2486025"/>
            <a:chExt cx="814377" cy="3018066"/>
          </a:xfrm>
        </p:grpSpPr>
        <p:sp>
          <p:nvSpPr>
            <p:cNvPr id="67647" name="Text Box 49"/>
            <p:cNvSpPr txBox="1">
              <a:spLocks noChangeArrowheads="1"/>
            </p:cNvSpPr>
            <p:nvPr/>
          </p:nvSpPr>
          <p:spPr bwMode="auto">
            <a:xfrm flipH="1">
              <a:off x="2471739" y="4857760"/>
              <a:ext cx="8143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Intact </a:t>
              </a:r>
            </a:p>
            <a:p>
              <a:pPr algn="ctr"/>
              <a:r>
                <a:rPr lang="en-GB" sz="1800" b="1">
                  <a:solidFill>
                    <a:srgbClr val="000000"/>
                  </a:solidFill>
                  <a:latin typeface="Arial Narrow" pitchFamily="34" charset="0"/>
                </a:rPr>
                <a:t>Pro</a:t>
              </a:r>
              <a:endParaRPr lang="en-GB" sz="900" b="1">
                <a:solidFill>
                  <a:srgbClr val="000000"/>
                </a:solidFill>
                <a:latin typeface="Arial" charset="0"/>
              </a:endParaRPr>
            </a:p>
          </p:txBody>
        </p:sp>
        <p:grpSp>
          <p:nvGrpSpPr>
            <p:cNvPr id="67648" name="Group 53"/>
            <p:cNvGrpSpPr>
              <a:grpSpLocks/>
            </p:cNvGrpSpPr>
            <p:nvPr/>
          </p:nvGrpSpPr>
          <p:grpSpPr bwMode="auto">
            <a:xfrm>
              <a:off x="2705100" y="2486025"/>
              <a:ext cx="314325" cy="2265362"/>
              <a:chOff x="3312" y="1306"/>
              <a:chExt cx="284" cy="1756"/>
            </a:xfrm>
          </p:grpSpPr>
          <p:sp>
            <p:nvSpPr>
              <p:cNvPr id="67649" name="Rectangle 54"/>
              <p:cNvSpPr>
                <a:spLocks noChangeArrowheads="1"/>
              </p:cNvSpPr>
              <p:nvPr/>
            </p:nvSpPr>
            <p:spPr bwMode="auto">
              <a:xfrm>
                <a:off x="3312" y="1395"/>
                <a:ext cx="284" cy="1667"/>
              </a:xfrm>
              <a:prstGeom prst="rect">
                <a:avLst/>
              </a:prstGeom>
              <a:solidFill>
                <a:srgbClr val="FF33CC"/>
              </a:solidFill>
              <a:ln w="6350">
                <a:solidFill>
                  <a:srgbClr val="000000"/>
                </a:solidFill>
                <a:miter lim="800000"/>
                <a:headEnd/>
                <a:tailEnd/>
              </a:ln>
            </p:spPr>
            <p:txBody>
              <a:bodyPr/>
              <a:lstStyle/>
              <a:p>
                <a:pPr algn="ctr"/>
                <a:endParaRPr lang="en-GB"/>
              </a:p>
            </p:txBody>
          </p:sp>
          <p:sp>
            <p:nvSpPr>
              <p:cNvPr id="67650" name="Line 55"/>
              <p:cNvSpPr>
                <a:spLocks noChangeShapeType="1"/>
              </p:cNvSpPr>
              <p:nvPr/>
            </p:nvSpPr>
            <p:spPr bwMode="auto">
              <a:xfrm flipV="1">
                <a:off x="3454" y="1306"/>
                <a:ext cx="1" cy="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51" name="Line 56"/>
              <p:cNvSpPr>
                <a:spLocks noChangeShapeType="1"/>
              </p:cNvSpPr>
              <p:nvPr/>
            </p:nvSpPr>
            <p:spPr bwMode="auto">
              <a:xfrm>
                <a:off x="3398" y="1306"/>
                <a:ext cx="1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67591" name="Text Box 64"/>
          <p:cNvSpPr txBox="1">
            <a:spLocks noChangeArrowheads="1"/>
          </p:cNvSpPr>
          <p:nvPr/>
        </p:nvSpPr>
        <p:spPr bwMode="auto">
          <a:xfrm>
            <a:off x="3054350" y="1500188"/>
            <a:ext cx="10175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b="1">
                <a:solidFill>
                  <a:srgbClr val="FF33CC"/>
                </a:solidFill>
                <a:latin typeface="Arial Narrow" pitchFamily="34" charset="0"/>
              </a:rPr>
              <a:t>Females</a:t>
            </a:r>
            <a:endParaRPr lang="en-GB" sz="2000" b="1">
              <a:latin typeface="Arial" charset="0"/>
            </a:endParaRPr>
          </a:p>
        </p:txBody>
      </p:sp>
      <p:grpSp>
        <p:nvGrpSpPr>
          <p:cNvPr id="7" name="Group 80"/>
          <p:cNvGrpSpPr>
            <a:grpSpLocks/>
          </p:cNvGrpSpPr>
          <p:nvPr/>
        </p:nvGrpSpPr>
        <p:grpSpPr bwMode="auto">
          <a:xfrm>
            <a:off x="4189413" y="2524125"/>
            <a:ext cx="596900" cy="2979738"/>
            <a:chOff x="4424132" y="2524125"/>
            <a:chExt cx="596638" cy="2979966"/>
          </a:xfrm>
        </p:grpSpPr>
        <p:sp>
          <p:nvSpPr>
            <p:cNvPr id="67642" name="Text Box 52"/>
            <p:cNvSpPr txBox="1">
              <a:spLocks noChangeArrowheads="1"/>
            </p:cNvSpPr>
            <p:nvPr/>
          </p:nvSpPr>
          <p:spPr bwMode="auto">
            <a:xfrm flipH="1">
              <a:off x="4424132" y="4857760"/>
              <a:ext cx="596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Ovx </a:t>
              </a:r>
            </a:p>
            <a:p>
              <a:pPr algn="ctr"/>
              <a:r>
                <a:rPr lang="en-GB" sz="1800" b="1">
                  <a:solidFill>
                    <a:srgbClr val="000000"/>
                  </a:solidFill>
                  <a:latin typeface="Arial Narrow" pitchFamily="34" charset="0"/>
                </a:rPr>
                <a:t>+ E2</a:t>
              </a:r>
            </a:p>
          </p:txBody>
        </p:sp>
        <p:grpSp>
          <p:nvGrpSpPr>
            <p:cNvPr id="67643" name="Group 66"/>
            <p:cNvGrpSpPr>
              <a:grpSpLocks/>
            </p:cNvGrpSpPr>
            <p:nvPr/>
          </p:nvGrpSpPr>
          <p:grpSpPr bwMode="auto">
            <a:xfrm>
              <a:off x="4543427" y="2524125"/>
              <a:ext cx="314325" cy="2227262"/>
              <a:chOff x="4886" y="1347"/>
              <a:chExt cx="211" cy="1739"/>
            </a:xfrm>
          </p:grpSpPr>
          <p:sp>
            <p:nvSpPr>
              <p:cNvPr id="67644" name="Rectangle 67" descr="Dark vertical"/>
              <p:cNvSpPr>
                <a:spLocks noChangeArrowheads="1"/>
              </p:cNvSpPr>
              <p:nvPr/>
            </p:nvSpPr>
            <p:spPr bwMode="auto">
              <a:xfrm>
                <a:off x="4886" y="1406"/>
                <a:ext cx="211" cy="1680"/>
              </a:xfrm>
              <a:prstGeom prst="rect">
                <a:avLst/>
              </a:prstGeom>
              <a:pattFill prst="dkVert">
                <a:fgClr>
                  <a:srgbClr val="FF33CC"/>
                </a:fgClr>
                <a:bgClr>
                  <a:schemeClr val="bg1"/>
                </a:bgClr>
              </a:pattFill>
              <a:ln w="28575">
                <a:solidFill>
                  <a:srgbClr val="FF33CC"/>
                </a:solidFill>
                <a:miter lim="800000"/>
                <a:headEnd/>
                <a:tailEnd/>
              </a:ln>
            </p:spPr>
            <p:txBody>
              <a:bodyPr/>
              <a:lstStyle/>
              <a:p>
                <a:pPr algn="ctr"/>
                <a:endParaRPr lang="en-GB"/>
              </a:p>
            </p:txBody>
          </p:sp>
          <p:sp>
            <p:nvSpPr>
              <p:cNvPr id="67645" name="Line 68" descr="Dark vertical"/>
              <p:cNvSpPr>
                <a:spLocks noChangeShapeType="1"/>
              </p:cNvSpPr>
              <p:nvPr/>
            </p:nvSpPr>
            <p:spPr bwMode="auto">
              <a:xfrm flipV="1">
                <a:off x="4986" y="1347"/>
                <a:ext cx="0" cy="5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46" name="Line 69" descr="Dark vertical"/>
              <p:cNvSpPr>
                <a:spLocks noChangeShapeType="1"/>
              </p:cNvSpPr>
              <p:nvPr/>
            </p:nvSpPr>
            <p:spPr bwMode="auto">
              <a:xfrm>
                <a:off x="4949" y="1355"/>
                <a:ext cx="74" cy="2"/>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67593" name="Line 72"/>
          <p:cNvSpPr>
            <a:spLocks noChangeShapeType="1"/>
          </p:cNvSpPr>
          <p:nvPr/>
        </p:nvSpPr>
        <p:spPr bwMode="auto">
          <a:xfrm>
            <a:off x="2833688" y="239236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9" name="Group 127"/>
          <p:cNvGrpSpPr>
            <a:grpSpLocks/>
          </p:cNvGrpSpPr>
          <p:nvPr/>
        </p:nvGrpSpPr>
        <p:grpSpPr bwMode="auto">
          <a:xfrm>
            <a:off x="5643563" y="2400300"/>
            <a:ext cx="427037" cy="2827338"/>
            <a:chOff x="5643570" y="2400296"/>
            <a:chExt cx="426720" cy="2826796"/>
          </a:xfrm>
        </p:grpSpPr>
        <p:grpSp>
          <p:nvGrpSpPr>
            <p:cNvPr id="67635" name="Group 85"/>
            <p:cNvGrpSpPr>
              <a:grpSpLocks/>
            </p:cNvGrpSpPr>
            <p:nvPr/>
          </p:nvGrpSpPr>
          <p:grpSpPr bwMode="auto">
            <a:xfrm>
              <a:off x="5643570" y="2714634"/>
              <a:ext cx="426720" cy="2512458"/>
              <a:chOff x="6431296" y="2714634"/>
              <a:chExt cx="426720" cy="2512458"/>
            </a:xfrm>
          </p:grpSpPr>
          <p:sp>
            <p:nvSpPr>
              <p:cNvPr id="67637" name="Text Box 9"/>
              <p:cNvSpPr txBox="1">
                <a:spLocks noChangeArrowheads="1"/>
              </p:cNvSpPr>
              <p:nvPr/>
            </p:nvSpPr>
            <p:spPr bwMode="auto">
              <a:xfrm flipH="1">
                <a:off x="6431296" y="4857760"/>
                <a:ext cx="426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000000"/>
                    </a:solidFill>
                    <a:latin typeface="Arial Narrow" pitchFamily="34" charset="0"/>
                  </a:rPr>
                  <a:t>Cx</a:t>
                </a:r>
                <a:endParaRPr lang="en-GB" sz="900" b="1">
                  <a:solidFill>
                    <a:srgbClr val="000000"/>
                  </a:solidFill>
                  <a:latin typeface="Arial" charset="0"/>
                </a:endParaRPr>
              </a:p>
            </p:txBody>
          </p:sp>
          <p:grpSp>
            <p:nvGrpSpPr>
              <p:cNvPr id="67638" name="Group 32"/>
              <p:cNvGrpSpPr>
                <a:grpSpLocks/>
              </p:cNvGrpSpPr>
              <p:nvPr/>
            </p:nvGrpSpPr>
            <p:grpSpPr bwMode="auto">
              <a:xfrm>
                <a:off x="6497638" y="2714634"/>
                <a:ext cx="320675" cy="2071688"/>
                <a:chOff x="1548" y="1457"/>
                <a:chExt cx="284" cy="1605"/>
              </a:xfrm>
            </p:grpSpPr>
            <p:sp>
              <p:nvSpPr>
                <p:cNvPr id="67639" name="Rectangle 33"/>
                <p:cNvSpPr>
                  <a:spLocks noChangeArrowheads="1"/>
                </p:cNvSpPr>
                <p:nvPr/>
              </p:nvSpPr>
              <p:spPr bwMode="auto">
                <a:xfrm>
                  <a:off x="1548" y="1564"/>
                  <a:ext cx="284" cy="1498"/>
                </a:xfrm>
                <a:prstGeom prst="rect">
                  <a:avLst/>
                </a:prstGeom>
                <a:solidFill>
                  <a:srgbClr val="FFFFFF"/>
                </a:solidFill>
                <a:ln w="38100">
                  <a:solidFill>
                    <a:srgbClr val="000099"/>
                  </a:solidFill>
                  <a:miter lim="800000"/>
                  <a:headEnd/>
                  <a:tailEnd/>
                </a:ln>
              </p:spPr>
              <p:txBody>
                <a:bodyPr/>
                <a:lstStyle/>
                <a:p>
                  <a:pPr algn="ctr"/>
                  <a:endParaRPr lang="en-GB"/>
                </a:p>
              </p:txBody>
            </p:sp>
            <p:sp>
              <p:nvSpPr>
                <p:cNvPr id="67640" name="Line 34" descr="Light upward diagonal"/>
                <p:cNvSpPr>
                  <a:spLocks noChangeShapeType="1"/>
                </p:cNvSpPr>
                <p:nvPr/>
              </p:nvSpPr>
              <p:spPr bwMode="auto">
                <a:xfrm flipV="1">
                  <a:off x="1690" y="1457"/>
                  <a:ext cx="1" cy="10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41" name="Line 35" descr="Light upward diagonal"/>
                <p:cNvSpPr>
                  <a:spLocks noChangeShapeType="1"/>
                </p:cNvSpPr>
                <p:nvPr/>
              </p:nvSpPr>
              <p:spPr bwMode="auto">
                <a:xfrm>
                  <a:off x="1642" y="1457"/>
                  <a:ext cx="97" cy="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67636" name="Text Box 74"/>
            <p:cNvSpPr txBox="1">
              <a:spLocks noChangeArrowheads="1"/>
            </p:cNvSpPr>
            <p:nvPr/>
          </p:nvSpPr>
          <p:spPr bwMode="auto">
            <a:xfrm>
              <a:off x="5697548" y="2400296"/>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rPr>
                <a:t>*</a:t>
              </a:r>
              <a:endParaRPr lang="en-GB" sz="1000" b="1">
                <a:solidFill>
                  <a:srgbClr val="000000"/>
                </a:solidFill>
                <a:latin typeface="Arial" charset="0"/>
              </a:endParaRPr>
            </a:p>
          </p:txBody>
        </p:sp>
      </p:grpSp>
      <p:grpSp>
        <p:nvGrpSpPr>
          <p:cNvPr id="67595" name="Group 84"/>
          <p:cNvGrpSpPr>
            <a:grpSpLocks/>
          </p:cNvGrpSpPr>
          <p:nvPr/>
        </p:nvGrpSpPr>
        <p:grpSpPr bwMode="auto">
          <a:xfrm>
            <a:off x="5000625" y="3406775"/>
            <a:ext cx="685800" cy="1817688"/>
            <a:chOff x="5772168" y="3406775"/>
            <a:chExt cx="685800" cy="1817698"/>
          </a:xfrm>
        </p:grpSpPr>
        <p:grpSp>
          <p:nvGrpSpPr>
            <p:cNvPr id="67630" name="Group 83"/>
            <p:cNvGrpSpPr>
              <a:grpSpLocks/>
            </p:cNvGrpSpPr>
            <p:nvPr/>
          </p:nvGrpSpPr>
          <p:grpSpPr bwMode="auto">
            <a:xfrm>
              <a:off x="5772168" y="3546475"/>
              <a:ext cx="685800" cy="1677998"/>
              <a:chOff x="5808668" y="3546475"/>
              <a:chExt cx="685800" cy="1677998"/>
            </a:xfrm>
          </p:grpSpPr>
          <p:sp>
            <p:nvSpPr>
              <p:cNvPr id="67633" name="Text Box 11"/>
              <p:cNvSpPr txBox="1">
                <a:spLocks noChangeArrowheads="1"/>
              </p:cNvSpPr>
              <p:nvPr/>
            </p:nvSpPr>
            <p:spPr bwMode="auto">
              <a:xfrm flipH="1">
                <a:off x="5808668" y="485776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000000"/>
                    </a:solidFill>
                    <a:latin typeface="Arial Narrow" pitchFamily="34" charset="0"/>
                  </a:rPr>
                  <a:t>intact</a:t>
                </a:r>
                <a:endParaRPr lang="en-GB" sz="1400" b="1">
                  <a:solidFill>
                    <a:srgbClr val="000000"/>
                  </a:solidFill>
                  <a:latin typeface="Arial" charset="0"/>
                </a:endParaRPr>
              </a:p>
            </p:txBody>
          </p:sp>
          <p:sp>
            <p:nvSpPr>
              <p:cNvPr id="67634" name="Rectangle 29"/>
              <p:cNvSpPr>
                <a:spLocks noChangeArrowheads="1"/>
              </p:cNvSpPr>
              <p:nvPr/>
            </p:nvSpPr>
            <p:spPr bwMode="auto">
              <a:xfrm>
                <a:off x="5929313" y="3546475"/>
                <a:ext cx="319088" cy="1174750"/>
              </a:xfrm>
              <a:prstGeom prst="rect">
                <a:avLst/>
              </a:prstGeom>
              <a:solidFill>
                <a:srgbClr val="000099"/>
              </a:solidFill>
              <a:ln w="6350">
                <a:solidFill>
                  <a:srgbClr val="000000"/>
                </a:solidFill>
                <a:miter lim="800000"/>
                <a:headEnd/>
                <a:tailEnd/>
              </a:ln>
            </p:spPr>
            <p:txBody>
              <a:bodyPr/>
              <a:lstStyle/>
              <a:p>
                <a:pPr algn="ctr"/>
                <a:endParaRPr lang="en-GB"/>
              </a:p>
            </p:txBody>
          </p:sp>
        </p:grpSp>
        <p:sp>
          <p:nvSpPr>
            <p:cNvPr id="67631" name="Line 30"/>
            <p:cNvSpPr>
              <a:spLocks noChangeShapeType="1"/>
            </p:cNvSpPr>
            <p:nvPr/>
          </p:nvSpPr>
          <p:spPr bwMode="auto">
            <a:xfrm flipV="1">
              <a:off x="6089650" y="3429000"/>
              <a:ext cx="6350" cy="11430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32" name="Line 31"/>
            <p:cNvSpPr>
              <a:spLocks noChangeShapeType="1"/>
            </p:cNvSpPr>
            <p:nvPr/>
          </p:nvSpPr>
          <p:spPr bwMode="auto">
            <a:xfrm>
              <a:off x="6035675" y="3406775"/>
              <a:ext cx="106363" cy="1588"/>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7596" name="Rectangle 93"/>
          <p:cNvSpPr>
            <a:spLocks noChangeArrowheads="1"/>
          </p:cNvSpPr>
          <p:nvPr/>
        </p:nvSpPr>
        <p:spPr bwMode="auto">
          <a:xfrm>
            <a:off x="1285875" y="285750"/>
            <a:ext cx="6929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a:solidFill>
                  <a:srgbClr val="1C11AF"/>
                </a:solidFill>
                <a:latin typeface="Arial" charset="0"/>
              </a:rPr>
              <a:t>Adult sex hormones influence lesion size in pre-clinical experimental Parkinson’s disease</a:t>
            </a:r>
          </a:p>
        </p:txBody>
      </p:sp>
      <p:sp>
        <p:nvSpPr>
          <p:cNvPr id="95" name="Rectangle 94"/>
          <p:cNvSpPr>
            <a:spLocks noChangeArrowheads="1"/>
          </p:cNvSpPr>
          <p:nvPr/>
        </p:nvSpPr>
        <p:spPr bwMode="auto">
          <a:xfrm>
            <a:off x="1357313" y="5500688"/>
            <a:ext cx="335756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rgbClr val="CC00CC"/>
                </a:solidFill>
                <a:latin typeface="Arial" charset="0"/>
              </a:rPr>
              <a:t>Physiological levels of gonadal hormones (E2) are neuroprotective in females</a:t>
            </a:r>
          </a:p>
        </p:txBody>
      </p:sp>
      <p:sp>
        <p:nvSpPr>
          <p:cNvPr id="96" name="Rectangle 95"/>
          <p:cNvSpPr>
            <a:spLocks noChangeArrowheads="1"/>
          </p:cNvSpPr>
          <p:nvPr/>
        </p:nvSpPr>
        <p:spPr bwMode="auto">
          <a:xfrm>
            <a:off x="5143500" y="5500688"/>
            <a:ext cx="3071813"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chemeClr val="accent2"/>
                </a:solidFill>
                <a:latin typeface="Arial" charset="0"/>
              </a:rPr>
              <a:t>... but in males gonadal hormones (T aromatized to E2) may worsen DA loss</a:t>
            </a:r>
            <a:r>
              <a:rPr lang="en-GB" sz="1800">
                <a:solidFill>
                  <a:schemeClr val="accent2"/>
                </a:solidFill>
              </a:rPr>
              <a:t> </a:t>
            </a:r>
            <a:endParaRPr lang="en-GB" sz="1800"/>
          </a:p>
        </p:txBody>
      </p:sp>
      <p:grpSp>
        <p:nvGrpSpPr>
          <p:cNvPr id="14" name="Group 125"/>
          <p:cNvGrpSpPr>
            <a:grpSpLocks/>
          </p:cNvGrpSpPr>
          <p:nvPr/>
        </p:nvGrpSpPr>
        <p:grpSpPr bwMode="auto">
          <a:xfrm>
            <a:off x="2928938" y="2971800"/>
            <a:ext cx="544512" cy="2292350"/>
            <a:chOff x="2928926" y="2971800"/>
            <a:chExt cx="543739" cy="2291794"/>
          </a:xfrm>
        </p:grpSpPr>
        <p:grpSp>
          <p:nvGrpSpPr>
            <p:cNvPr id="67623" name="Group 88"/>
            <p:cNvGrpSpPr>
              <a:grpSpLocks/>
            </p:cNvGrpSpPr>
            <p:nvPr/>
          </p:nvGrpSpPr>
          <p:grpSpPr bwMode="auto">
            <a:xfrm>
              <a:off x="2928926" y="3286124"/>
              <a:ext cx="543739" cy="1977470"/>
              <a:chOff x="3143240" y="3257550"/>
              <a:chExt cx="543739" cy="1977470"/>
            </a:xfrm>
          </p:grpSpPr>
          <p:grpSp>
            <p:nvGrpSpPr>
              <p:cNvPr id="67625" name="Group 82"/>
              <p:cNvGrpSpPr>
                <a:grpSpLocks/>
              </p:cNvGrpSpPr>
              <p:nvPr/>
            </p:nvGrpSpPr>
            <p:grpSpPr bwMode="auto">
              <a:xfrm>
                <a:off x="3143240" y="3427413"/>
                <a:ext cx="543739" cy="1807607"/>
                <a:chOff x="3124194" y="3427413"/>
                <a:chExt cx="543739" cy="1807607"/>
              </a:xfrm>
            </p:grpSpPr>
            <p:sp>
              <p:nvSpPr>
                <p:cNvPr id="67628" name="Text Box 50"/>
                <p:cNvSpPr txBox="1">
                  <a:spLocks noChangeArrowheads="1"/>
                </p:cNvSpPr>
                <p:nvPr/>
              </p:nvSpPr>
              <p:spPr bwMode="auto">
                <a:xfrm flipH="1">
                  <a:off x="3124194" y="4865688"/>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b="1">
                      <a:solidFill>
                        <a:srgbClr val="000000"/>
                      </a:solidFill>
                      <a:latin typeface="Arial Narrow" pitchFamily="34" charset="0"/>
                    </a:rPr>
                    <a:t>Ovx</a:t>
                  </a:r>
                </a:p>
              </p:txBody>
            </p:sp>
            <p:sp>
              <p:nvSpPr>
                <p:cNvPr id="67629" name="Rectangle 57"/>
                <p:cNvSpPr>
                  <a:spLocks noChangeArrowheads="1"/>
                </p:cNvSpPr>
                <p:nvPr/>
              </p:nvSpPr>
              <p:spPr bwMode="auto">
                <a:xfrm>
                  <a:off x="3257543" y="3427413"/>
                  <a:ext cx="314325" cy="1314450"/>
                </a:xfrm>
                <a:prstGeom prst="rect">
                  <a:avLst/>
                </a:prstGeom>
                <a:solidFill>
                  <a:srgbClr val="FFFFFF"/>
                </a:solidFill>
                <a:ln w="28575">
                  <a:solidFill>
                    <a:srgbClr val="FF33CC"/>
                  </a:solidFill>
                  <a:miter lim="800000"/>
                  <a:headEnd/>
                  <a:tailEnd/>
                </a:ln>
              </p:spPr>
              <p:txBody>
                <a:bodyPr/>
                <a:lstStyle/>
                <a:p>
                  <a:pPr algn="ctr"/>
                  <a:endParaRPr lang="en-GB"/>
                </a:p>
              </p:txBody>
            </p:sp>
          </p:grpSp>
          <p:sp>
            <p:nvSpPr>
              <p:cNvPr id="67626" name="Line 58" descr="Light upward diagonal"/>
              <p:cNvSpPr>
                <a:spLocks noChangeShapeType="1"/>
              </p:cNvSpPr>
              <p:nvPr/>
            </p:nvSpPr>
            <p:spPr bwMode="auto">
              <a:xfrm flipV="1">
                <a:off x="3417888" y="3257550"/>
                <a:ext cx="0" cy="166687"/>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27" name="Line 59" descr="Light upward diagonal"/>
              <p:cNvSpPr>
                <a:spLocks noChangeShapeType="1"/>
              </p:cNvSpPr>
              <p:nvPr/>
            </p:nvSpPr>
            <p:spPr bwMode="auto">
              <a:xfrm flipV="1">
                <a:off x="3324225" y="3257550"/>
                <a:ext cx="165100" cy="9525"/>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7624" name="Text Box 47"/>
            <p:cNvSpPr txBox="1">
              <a:spLocks noChangeArrowheads="1"/>
            </p:cNvSpPr>
            <p:nvPr/>
          </p:nvSpPr>
          <p:spPr bwMode="auto">
            <a:xfrm>
              <a:off x="3054341" y="29718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rPr>
                <a:t>*</a:t>
              </a:r>
              <a:endParaRPr lang="en-GB" sz="1000" b="1">
                <a:solidFill>
                  <a:srgbClr val="000000"/>
                </a:solidFill>
                <a:latin typeface="Arial" charset="0"/>
              </a:endParaRPr>
            </a:p>
          </p:txBody>
        </p:sp>
      </p:grpSp>
      <p:grpSp>
        <p:nvGrpSpPr>
          <p:cNvPr id="17" name="Group 126"/>
          <p:cNvGrpSpPr>
            <a:grpSpLocks/>
          </p:cNvGrpSpPr>
          <p:nvPr/>
        </p:nvGrpSpPr>
        <p:grpSpPr bwMode="auto">
          <a:xfrm>
            <a:off x="3478213" y="2900363"/>
            <a:ext cx="736600" cy="2603500"/>
            <a:chOff x="3478711" y="2900362"/>
            <a:chExt cx="736099" cy="2603729"/>
          </a:xfrm>
        </p:grpSpPr>
        <p:grpSp>
          <p:nvGrpSpPr>
            <p:cNvPr id="67616" name="Group 81"/>
            <p:cNvGrpSpPr>
              <a:grpSpLocks/>
            </p:cNvGrpSpPr>
            <p:nvPr/>
          </p:nvGrpSpPr>
          <p:grpSpPr bwMode="auto">
            <a:xfrm>
              <a:off x="3478711" y="3243263"/>
              <a:ext cx="736099" cy="2260828"/>
              <a:chOff x="3764463" y="3243263"/>
              <a:chExt cx="736099" cy="2260828"/>
            </a:xfrm>
          </p:grpSpPr>
          <p:sp>
            <p:nvSpPr>
              <p:cNvPr id="67618" name="Text Box 51"/>
              <p:cNvSpPr txBox="1">
                <a:spLocks noChangeArrowheads="1"/>
              </p:cNvSpPr>
              <p:nvPr/>
            </p:nvSpPr>
            <p:spPr bwMode="auto">
              <a:xfrm flipH="1">
                <a:off x="3764463" y="4857760"/>
                <a:ext cx="73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Ovx </a:t>
                </a:r>
              </a:p>
              <a:p>
                <a:pPr algn="ctr"/>
                <a:r>
                  <a:rPr lang="en-GB" sz="1800" b="1">
                    <a:solidFill>
                      <a:srgbClr val="000000"/>
                    </a:solidFill>
                    <a:latin typeface="Arial Narrow" pitchFamily="34" charset="0"/>
                  </a:rPr>
                  <a:t>+ DHT</a:t>
                </a:r>
                <a:endParaRPr lang="en-GB" sz="1600" b="1">
                  <a:solidFill>
                    <a:srgbClr val="000000"/>
                  </a:solidFill>
                  <a:latin typeface="Arial Narrow" pitchFamily="34" charset="0"/>
                </a:endParaRPr>
              </a:p>
            </p:txBody>
          </p:sp>
          <p:grpSp>
            <p:nvGrpSpPr>
              <p:cNvPr id="67619" name="Group 60"/>
              <p:cNvGrpSpPr>
                <a:grpSpLocks/>
              </p:cNvGrpSpPr>
              <p:nvPr/>
            </p:nvGrpSpPr>
            <p:grpSpPr bwMode="auto">
              <a:xfrm>
                <a:off x="3902073" y="3243263"/>
                <a:ext cx="312737" cy="1508125"/>
                <a:chOff x="4522" y="1909"/>
                <a:chExt cx="210" cy="1177"/>
              </a:xfrm>
            </p:grpSpPr>
            <p:sp>
              <p:nvSpPr>
                <p:cNvPr id="67620" name="Rectangle 61" descr="50%"/>
                <p:cNvSpPr>
                  <a:spLocks noChangeArrowheads="1"/>
                </p:cNvSpPr>
                <p:nvPr/>
              </p:nvSpPr>
              <p:spPr bwMode="auto">
                <a:xfrm>
                  <a:off x="4522" y="2003"/>
                  <a:ext cx="210" cy="1083"/>
                </a:xfrm>
                <a:prstGeom prst="rect">
                  <a:avLst/>
                </a:prstGeom>
                <a:pattFill prst="pct50">
                  <a:fgClr>
                    <a:srgbClr val="FF33CC"/>
                  </a:fgClr>
                  <a:bgClr>
                    <a:schemeClr val="bg1"/>
                  </a:bgClr>
                </a:pattFill>
                <a:ln w="28575">
                  <a:solidFill>
                    <a:srgbClr val="FF33CC"/>
                  </a:solidFill>
                  <a:miter lim="800000"/>
                  <a:headEnd/>
                  <a:tailEnd/>
                </a:ln>
              </p:spPr>
              <p:txBody>
                <a:bodyPr/>
                <a:lstStyle/>
                <a:p>
                  <a:pPr algn="ctr"/>
                  <a:endParaRPr lang="en-GB"/>
                </a:p>
              </p:txBody>
            </p:sp>
            <p:sp>
              <p:nvSpPr>
                <p:cNvPr id="67621" name="Line 62" descr="50%"/>
                <p:cNvSpPr>
                  <a:spLocks noChangeShapeType="1"/>
                </p:cNvSpPr>
                <p:nvPr/>
              </p:nvSpPr>
              <p:spPr bwMode="auto">
                <a:xfrm flipV="1">
                  <a:off x="4626" y="1917"/>
                  <a:ext cx="0" cy="84"/>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22" name="Line 63" descr="50%"/>
                <p:cNvSpPr>
                  <a:spLocks noChangeShapeType="1"/>
                </p:cNvSpPr>
                <p:nvPr/>
              </p:nvSpPr>
              <p:spPr bwMode="auto">
                <a:xfrm>
                  <a:off x="4575" y="1909"/>
                  <a:ext cx="138" cy="1"/>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67617" name="Text Box 74"/>
            <p:cNvSpPr txBox="1">
              <a:spLocks noChangeArrowheads="1"/>
            </p:cNvSpPr>
            <p:nvPr/>
          </p:nvSpPr>
          <p:spPr bwMode="auto">
            <a:xfrm>
              <a:off x="3643306" y="2900362"/>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rPr>
                <a:t>*</a:t>
              </a:r>
              <a:endParaRPr lang="en-GB" sz="1000" b="1">
                <a:solidFill>
                  <a:srgbClr val="000000"/>
                </a:solidFill>
                <a:latin typeface="Arial" charset="0"/>
              </a:endParaRPr>
            </a:p>
          </p:txBody>
        </p:sp>
      </p:grpSp>
      <p:grpSp>
        <p:nvGrpSpPr>
          <p:cNvPr id="20" name="Group 128"/>
          <p:cNvGrpSpPr>
            <a:grpSpLocks/>
          </p:cNvGrpSpPr>
          <p:nvPr/>
        </p:nvGrpSpPr>
        <p:grpSpPr bwMode="auto">
          <a:xfrm>
            <a:off x="6192838" y="2552700"/>
            <a:ext cx="736600" cy="2894013"/>
            <a:chOff x="6193355" y="2552696"/>
            <a:chExt cx="736099" cy="2894232"/>
          </a:xfrm>
        </p:grpSpPr>
        <p:grpSp>
          <p:nvGrpSpPr>
            <p:cNvPr id="67609" name="Group 86"/>
            <p:cNvGrpSpPr>
              <a:grpSpLocks/>
            </p:cNvGrpSpPr>
            <p:nvPr/>
          </p:nvGrpSpPr>
          <p:grpSpPr bwMode="auto">
            <a:xfrm>
              <a:off x="6193355" y="2928934"/>
              <a:ext cx="736099" cy="2517994"/>
              <a:chOff x="6979173" y="2986097"/>
              <a:chExt cx="736099" cy="2517994"/>
            </a:xfrm>
          </p:grpSpPr>
          <p:sp>
            <p:nvSpPr>
              <p:cNvPr id="67611" name="Text Box 6"/>
              <p:cNvSpPr txBox="1">
                <a:spLocks noChangeArrowheads="1"/>
              </p:cNvSpPr>
              <p:nvPr/>
            </p:nvSpPr>
            <p:spPr bwMode="auto">
              <a:xfrm flipH="1">
                <a:off x="6979173" y="4857760"/>
                <a:ext cx="73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000000"/>
                    </a:solidFill>
                    <a:latin typeface="Arial Narrow" pitchFamily="34" charset="0"/>
                  </a:rPr>
                  <a:t>Cx </a:t>
                </a:r>
              </a:p>
              <a:p>
                <a:pPr algn="ctr"/>
                <a:r>
                  <a:rPr lang="en-GB" sz="1800" b="1">
                    <a:solidFill>
                      <a:srgbClr val="000000"/>
                    </a:solidFill>
                    <a:latin typeface="Arial Narrow" pitchFamily="34" charset="0"/>
                  </a:rPr>
                  <a:t>+ DHT</a:t>
                </a:r>
                <a:endParaRPr lang="en-GB" sz="900" b="1">
                  <a:solidFill>
                    <a:srgbClr val="000000"/>
                  </a:solidFill>
                  <a:latin typeface="Arial" charset="0"/>
                </a:endParaRPr>
              </a:p>
            </p:txBody>
          </p:sp>
          <p:grpSp>
            <p:nvGrpSpPr>
              <p:cNvPr id="67612" name="Group 25"/>
              <p:cNvGrpSpPr>
                <a:grpSpLocks/>
              </p:cNvGrpSpPr>
              <p:nvPr/>
            </p:nvGrpSpPr>
            <p:grpSpPr bwMode="auto">
              <a:xfrm>
                <a:off x="7143846" y="2986097"/>
                <a:ext cx="285381" cy="1857006"/>
                <a:chOff x="2158" y="1667"/>
                <a:chExt cx="254" cy="1439"/>
              </a:xfrm>
            </p:grpSpPr>
            <p:sp>
              <p:nvSpPr>
                <p:cNvPr id="67613" name="Rectangle 26" descr="50%"/>
                <p:cNvSpPr>
                  <a:spLocks noChangeArrowheads="1"/>
                </p:cNvSpPr>
                <p:nvPr/>
              </p:nvSpPr>
              <p:spPr bwMode="auto">
                <a:xfrm>
                  <a:off x="2158" y="1733"/>
                  <a:ext cx="254" cy="1373"/>
                </a:xfrm>
                <a:prstGeom prst="rect">
                  <a:avLst/>
                </a:prstGeom>
                <a:pattFill prst="pct50">
                  <a:fgClr>
                    <a:srgbClr val="000099"/>
                  </a:fgClr>
                  <a:bgClr>
                    <a:schemeClr val="bg1"/>
                  </a:bgClr>
                </a:pattFill>
                <a:ln w="28575">
                  <a:solidFill>
                    <a:srgbClr val="000099"/>
                  </a:solidFill>
                  <a:miter lim="800000"/>
                  <a:headEnd/>
                  <a:tailEnd/>
                </a:ln>
              </p:spPr>
              <p:txBody>
                <a:bodyPr/>
                <a:lstStyle/>
                <a:p>
                  <a:pPr algn="ctr"/>
                  <a:endParaRPr lang="en-GB"/>
                </a:p>
              </p:txBody>
            </p:sp>
            <p:sp>
              <p:nvSpPr>
                <p:cNvPr id="67614" name="Line 27" descr="50%"/>
                <p:cNvSpPr>
                  <a:spLocks noChangeShapeType="1"/>
                </p:cNvSpPr>
                <p:nvPr/>
              </p:nvSpPr>
              <p:spPr bwMode="auto">
                <a:xfrm flipV="1">
                  <a:off x="2266" y="1667"/>
                  <a:ext cx="1" cy="11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615" name="Line 28" descr="50%"/>
                <p:cNvSpPr>
                  <a:spLocks noChangeShapeType="1"/>
                </p:cNvSpPr>
                <p:nvPr/>
              </p:nvSpPr>
              <p:spPr bwMode="auto">
                <a:xfrm>
                  <a:off x="2218" y="1667"/>
                  <a:ext cx="97" cy="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67610" name="Text Box 74"/>
            <p:cNvSpPr txBox="1">
              <a:spLocks noChangeArrowheads="1"/>
            </p:cNvSpPr>
            <p:nvPr/>
          </p:nvSpPr>
          <p:spPr bwMode="auto">
            <a:xfrm>
              <a:off x="6340490" y="2552696"/>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solidFill>
                    <a:srgbClr val="000000"/>
                  </a:solidFill>
                  <a:latin typeface="Arial" charset="0"/>
                </a:rPr>
                <a:t>*</a:t>
              </a:r>
              <a:endParaRPr lang="en-GB" sz="1000" b="1">
                <a:solidFill>
                  <a:srgbClr val="000000"/>
                </a:solidFill>
                <a:latin typeface="Arial" charset="0"/>
              </a:endParaRPr>
            </a:p>
          </p:txBody>
        </p:sp>
      </p:grpSp>
      <p:grpSp>
        <p:nvGrpSpPr>
          <p:cNvPr id="67602" name="Group 124"/>
          <p:cNvGrpSpPr>
            <a:grpSpLocks/>
          </p:cNvGrpSpPr>
          <p:nvPr/>
        </p:nvGrpSpPr>
        <p:grpSpPr bwMode="auto">
          <a:xfrm>
            <a:off x="2570163" y="1947863"/>
            <a:ext cx="2787650" cy="481012"/>
            <a:chOff x="2570942" y="1947438"/>
            <a:chExt cx="2786876" cy="482224"/>
          </a:xfrm>
        </p:grpSpPr>
        <p:cxnSp>
          <p:nvCxnSpPr>
            <p:cNvPr id="67605" name="Straight Connector 116"/>
            <p:cNvCxnSpPr>
              <a:cxnSpLocks noChangeShapeType="1"/>
            </p:cNvCxnSpPr>
            <p:nvPr/>
          </p:nvCxnSpPr>
          <p:spPr bwMode="auto">
            <a:xfrm>
              <a:off x="2571736" y="2285992"/>
              <a:ext cx="2786082"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67606" name="Straight Connector 120"/>
            <p:cNvCxnSpPr>
              <a:cxnSpLocks noChangeShapeType="1"/>
            </p:cNvCxnSpPr>
            <p:nvPr/>
          </p:nvCxnSpPr>
          <p:spPr bwMode="auto">
            <a:xfrm rot="5400000" flipH="1" flipV="1">
              <a:off x="2500298" y="2357430"/>
              <a:ext cx="14287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67607" name="Straight Connector 121"/>
            <p:cNvCxnSpPr>
              <a:cxnSpLocks noChangeShapeType="1"/>
            </p:cNvCxnSpPr>
            <p:nvPr/>
          </p:nvCxnSpPr>
          <p:spPr bwMode="auto">
            <a:xfrm rot="5400000" flipH="1" flipV="1">
              <a:off x="5285586" y="2356636"/>
              <a:ext cx="14287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67608" name="Text Box 74"/>
            <p:cNvSpPr txBox="1">
              <a:spLocks noChangeArrowheads="1"/>
            </p:cNvSpPr>
            <p:nvPr/>
          </p:nvSpPr>
          <p:spPr bwMode="auto">
            <a:xfrm>
              <a:off x="3929058" y="1947438"/>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000000"/>
                  </a:solidFill>
                  <a:latin typeface="Arial" charset="0"/>
                </a:rPr>
                <a:t>#</a:t>
              </a:r>
            </a:p>
          </p:txBody>
        </p:sp>
      </p:grpSp>
      <p:sp>
        <p:nvSpPr>
          <p:cNvPr id="67603" name="Text Box 83"/>
          <p:cNvSpPr txBox="1">
            <a:spLocks noChangeArrowheads="1"/>
          </p:cNvSpPr>
          <p:nvPr/>
        </p:nvSpPr>
        <p:spPr bwMode="auto">
          <a:xfrm>
            <a:off x="0" y="6500813"/>
            <a:ext cx="327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400">
                <a:solidFill>
                  <a:schemeClr val="accent2"/>
                </a:solidFill>
                <a:latin typeface="Arial Narrow" pitchFamily="34" charset="0"/>
              </a:rPr>
              <a:t>Murray et al (2003) </a:t>
            </a:r>
            <a:r>
              <a:rPr lang="en-GB" sz="1400" i="1">
                <a:solidFill>
                  <a:schemeClr val="accent2"/>
                </a:solidFill>
                <a:latin typeface="Arial Narrow" pitchFamily="34" charset="0"/>
              </a:rPr>
              <a:t>Neuroscience </a:t>
            </a:r>
            <a:r>
              <a:rPr lang="en-GB" sz="1400">
                <a:solidFill>
                  <a:schemeClr val="accent2"/>
                </a:solidFill>
                <a:latin typeface="Arial Narrow" pitchFamily="34" charset="0"/>
              </a:rPr>
              <a:t>116: 213-222</a:t>
            </a:r>
          </a:p>
        </p:txBody>
      </p:sp>
      <p:sp>
        <p:nvSpPr>
          <p:cNvPr id="67604" name="Text Box 83"/>
          <p:cNvSpPr txBox="1">
            <a:spLocks noChangeArrowheads="1"/>
          </p:cNvSpPr>
          <p:nvPr/>
        </p:nvSpPr>
        <p:spPr bwMode="auto">
          <a:xfrm>
            <a:off x="3370263" y="6500813"/>
            <a:ext cx="280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400">
                <a:solidFill>
                  <a:schemeClr val="accent2"/>
                </a:solidFill>
                <a:latin typeface="Arial Narrow" pitchFamily="34" charset="0"/>
              </a:rPr>
              <a:t>Datla et al (2003) </a:t>
            </a:r>
            <a:r>
              <a:rPr lang="en-GB" sz="1400" i="1">
                <a:solidFill>
                  <a:schemeClr val="accent2"/>
                </a:solidFill>
                <a:latin typeface="Arial Narrow" pitchFamily="34" charset="0"/>
              </a:rPr>
              <a:t>Neuroreport </a:t>
            </a:r>
            <a:r>
              <a:rPr lang="en-GB" sz="1400">
                <a:solidFill>
                  <a:schemeClr val="accent2"/>
                </a:solidFill>
                <a:latin typeface="Arial Narrow" pitchFamily="34" charset="0"/>
              </a:rPr>
              <a:t>14: 47-50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714375" y="357188"/>
            <a:ext cx="7215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4043B2"/>
                </a:solidFill>
                <a:latin typeface="Arial" charset="0"/>
              </a:rPr>
              <a:t>Summary for  experimental PD that models early- stage disease  (&lt;50% loss of striatal DA)</a:t>
            </a:r>
            <a:endParaRPr lang="en-GB" b="1">
              <a:solidFill>
                <a:srgbClr val="4043B2"/>
              </a:solidFill>
            </a:endParaRPr>
          </a:p>
        </p:txBody>
      </p:sp>
      <p:sp>
        <p:nvSpPr>
          <p:cNvPr id="68611" name="Rectangle 2"/>
          <p:cNvSpPr>
            <a:spLocks noChangeArrowheads="1"/>
          </p:cNvSpPr>
          <p:nvPr/>
        </p:nvSpPr>
        <p:spPr bwMode="auto">
          <a:xfrm>
            <a:off x="571500" y="1555750"/>
            <a:ext cx="7572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1800" b="1">
                <a:solidFill>
                  <a:schemeClr val="accent2"/>
                </a:solidFill>
                <a:latin typeface="Arial" charset="0"/>
              </a:rPr>
              <a:t> </a:t>
            </a:r>
            <a:r>
              <a:rPr lang="en-GB" sz="2000" b="1">
                <a:solidFill>
                  <a:schemeClr val="accent2"/>
                </a:solidFill>
                <a:latin typeface="Arial" charset="0"/>
              </a:rPr>
              <a:t>Detrimental</a:t>
            </a:r>
            <a:r>
              <a:rPr lang="en-GB" sz="2000">
                <a:solidFill>
                  <a:schemeClr val="accent2"/>
                </a:solidFill>
                <a:latin typeface="Arial" charset="0"/>
              </a:rPr>
              <a:t> effects of gonadal factors in the </a:t>
            </a:r>
            <a:r>
              <a:rPr lang="en-GB" sz="2000" b="1">
                <a:solidFill>
                  <a:schemeClr val="accent2"/>
                </a:solidFill>
                <a:latin typeface="Arial" charset="0"/>
              </a:rPr>
              <a:t>male</a:t>
            </a:r>
            <a:r>
              <a:rPr lang="en-GB" sz="2000">
                <a:solidFill>
                  <a:schemeClr val="accent2"/>
                </a:solidFill>
                <a:latin typeface="Arial" charset="0"/>
              </a:rPr>
              <a:t> NSDA system as well as </a:t>
            </a:r>
            <a:r>
              <a:rPr lang="en-GB" sz="2000" b="1">
                <a:solidFill>
                  <a:schemeClr val="accent2"/>
                </a:solidFill>
                <a:latin typeface="Arial" charset="0"/>
              </a:rPr>
              <a:t>protective</a:t>
            </a:r>
            <a:r>
              <a:rPr lang="en-GB" sz="2000">
                <a:solidFill>
                  <a:schemeClr val="accent2"/>
                </a:solidFill>
                <a:latin typeface="Arial" charset="0"/>
              </a:rPr>
              <a:t> effects in </a:t>
            </a:r>
            <a:r>
              <a:rPr lang="en-GB" sz="2000" b="1">
                <a:solidFill>
                  <a:schemeClr val="accent2"/>
                </a:solidFill>
                <a:latin typeface="Arial" charset="0"/>
              </a:rPr>
              <a:t>females </a:t>
            </a:r>
            <a:r>
              <a:rPr lang="en-GB" sz="2000">
                <a:solidFill>
                  <a:schemeClr val="accent2"/>
                </a:solidFill>
                <a:latin typeface="Arial" charset="0"/>
              </a:rPr>
              <a:t>contribute to sex differences in susceptibility to striatal injury </a:t>
            </a:r>
            <a:endParaRPr lang="en-GB" sz="2000" b="1"/>
          </a:p>
        </p:txBody>
      </p:sp>
      <p:sp>
        <p:nvSpPr>
          <p:cNvPr id="28676" name="Rectangle 3"/>
          <p:cNvSpPr>
            <a:spLocks noChangeArrowheads="1"/>
          </p:cNvSpPr>
          <p:nvPr/>
        </p:nvSpPr>
        <p:spPr bwMode="auto">
          <a:xfrm>
            <a:off x="571500" y="2792413"/>
            <a:ext cx="7643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E2 has opposite effects on striatal DA loss in </a:t>
            </a:r>
            <a:r>
              <a:rPr lang="en-GB" sz="2000" b="1">
                <a:solidFill>
                  <a:schemeClr val="accent2"/>
                </a:solidFill>
                <a:latin typeface="Arial" charset="0"/>
              </a:rPr>
              <a:t>males (increased) </a:t>
            </a:r>
            <a:r>
              <a:rPr lang="en-GB" sz="2000">
                <a:solidFill>
                  <a:schemeClr val="accent2"/>
                </a:solidFill>
                <a:latin typeface="Arial" charset="0"/>
              </a:rPr>
              <a:t>and </a:t>
            </a:r>
            <a:r>
              <a:rPr lang="en-GB" sz="2000" b="1">
                <a:solidFill>
                  <a:schemeClr val="accent2"/>
                </a:solidFill>
                <a:latin typeface="Arial" charset="0"/>
              </a:rPr>
              <a:t>females (decreased)</a:t>
            </a:r>
            <a:endParaRPr lang="en-GB" sz="2000" b="1"/>
          </a:p>
        </p:txBody>
      </p:sp>
      <p:sp>
        <p:nvSpPr>
          <p:cNvPr id="68613" name="Text Box 83"/>
          <p:cNvSpPr txBox="1">
            <a:spLocks noChangeArrowheads="1"/>
          </p:cNvSpPr>
          <p:nvPr/>
        </p:nvSpPr>
        <p:spPr bwMode="auto">
          <a:xfrm>
            <a:off x="285750" y="5930900"/>
            <a:ext cx="77152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400">
                <a:solidFill>
                  <a:schemeClr val="accent2"/>
                </a:solidFill>
                <a:latin typeface="Arial Narrow" pitchFamily="34" charset="0"/>
              </a:rPr>
              <a:t>McArthur  S. et al (2007) </a:t>
            </a:r>
            <a:r>
              <a:rPr lang="en-GB" sz="1400" i="1">
                <a:solidFill>
                  <a:schemeClr val="accent2"/>
                </a:solidFill>
                <a:latin typeface="Arial Narrow" pitchFamily="34" charset="0"/>
              </a:rPr>
              <a:t>JNeurochem </a:t>
            </a:r>
            <a:r>
              <a:rPr lang="en-GB" sz="1400">
                <a:solidFill>
                  <a:schemeClr val="accent2"/>
                </a:solidFill>
                <a:latin typeface="Arial Narrow" pitchFamily="34" charset="0"/>
              </a:rPr>
              <a:t>100: 678-692; Gillies GE &amp; McArthur S. (2010) </a:t>
            </a:r>
            <a:r>
              <a:rPr lang="en-GB" sz="1400" i="1">
                <a:solidFill>
                  <a:schemeClr val="accent2"/>
                </a:solidFill>
                <a:latin typeface="Arial Narrow" pitchFamily="34" charset="0"/>
              </a:rPr>
              <a:t>Horm Behav  </a:t>
            </a:r>
            <a:r>
              <a:rPr lang="en-GB" sz="1400">
                <a:solidFill>
                  <a:schemeClr val="accent2"/>
                </a:solidFill>
                <a:latin typeface="Arial Narrow" pitchFamily="34" charset="0"/>
              </a:rPr>
              <a:t>57: 23-34 ; Gillies GE &amp; McArthur S.( 2010)  Pharm Revs 62: 155-198</a:t>
            </a:r>
          </a:p>
          <a:p>
            <a:pPr>
              <a:spcBef>
                <a:spcPct val="20000"/>
              </a:spcBef>
            </a:pPr>
            <a:endParaRPr lang="en-GB" sz="1800">
              <a:solidFill>
                <a:schemeClr val="accent2"/>
              </a:solidFill>
              <a:latin typeface="Arial Narrow" pitchFamily="34" charset="0"/>
            </a:endParaRPr>
          </a:p>
        </p:txBody>
      </p:sp>
      <p:sp>
        <p:nvSpPr>
          <p:cNvPr id="10" name="Rectangle 3"/>
          <p:cNvSpPr>
            <a:spLocks noChangeArrowheads="1"/>
          </p:cNvSpPr>
          <p:nvPr/>
        </p:nvSpPr>
        <p:spPr bwMode="auto">
          <a:xfrm>
            <a:off x="571500" y="3686175"/>
            <a:ext cx="7643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In the absence of sex hormones male and female brains are not identical</a:t>
            </a:r>
          </a:p>
        </p:txBody>
      </p:sp>
      <p:sp>
        <p:nvSpPr>
          <p:cNvPr id="11" name="Rectangle 3"/>
          <p:cNvSpPr>
            <a:spLocks noChangeArrowheads="1"/>
          </p:cNvSpPr>
          <p:nvPr/>
        </p:nvSpPr>
        <p:spPr bwMode="auto">
          <a:xfrm>
            <a:off x="500063" y="4714875"/>
            <a:ext cx="764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Innate sex dimorphisms may be attributable to the established major contribution of the organizational effects of sex hormones </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10" grpId="0"/>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928688" y="357188"/>
            <a:ext cx="7358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2F3DC3"/>
                </a:solidFill>
                <a:latin typeface="Arial" charset="0"/>
              </a:rPr>
              <a:t>Supporting evidence for innate sex dimorphisms in the NSDA pathway and associated circuitry</a:t>
            </a:r>
            <a:endParaRPr lang="en-GB" b="1">
              <a:solidFill>
                <a:srgbClr val="2F3DC3"/>
              </a:solidFill>
            </a:endParaRPr>
          </a:p>
        </p:txBody>
      </p:sp>
      <p:sp>
        <p:nvSpPr>
          <p:cNvPr id="69635" name="Oval 9"/>
          <p:cNvSpPr>
            <a:spLocks noChangeArrowheads="1"/>
          </p:cNvSpPr>
          <p:nvPr/>
        </p:nvSpPr>
        <p:spPr bwMode="auto">
          <a:xfrm>
            <a:off x="1214438" y="17859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cxnSp>
        <p:nvCxnSpPr>
          <p:cNvPr id="69636" name="Straight Connector 14"/>
          <p:cNvCxnSpPr>
            <a:cxnSpLocks noChangeShapeType="1"/>
          </p:cNvCxnSpPr>
          <p:nvPr/>
        </p:nvCxnSpPr>
        <p:spPr bwMode="auto">
          <a:xfrm>
            <a:off x="4286250" y="185737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69637" name="Straight Connector 18"/>
          <p:cNvCxnSpPr>
            <a:cxnSpLocks noChangeShapeType="1"/>
          </p:cNvCxnSpPr>
          <p:nvPr/>
        </p:nvCxnSpPr>
        <p:spPr bwMode="auto">
          <a:xfrm>
            <a:off x="5500688" y="57150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69638" name="Rectangle 1"/>
          <p:cNvSpPr>
            <a:spLocks noChangeArrowheads="1"/>
          </p:cNvSpPr>
          <p:nvPr/>
        </p:nvSpPr>
        <p:spPr bwMode="auto">
          <a:xfrm>
            <a:off x="428625" y="2000250"/>
            <a:ext cx="400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rgbClr val="2416DC"/>
                </a:solidFill>
                <a:latin typeface="Arial" charset="0"/>
              </a:rPr>
              <a:t>Similar performance between the sexes does not necessitate the same neural mechanisms and information processing</a:t>
            </a:r>
            <a:endParaRPr lang="en-GB" sz="1800">
              <a:solidFill>
                <a:srgbClr val="2416DC"/>
              </a:solidFill>
            </a:endParaRPr>
          </a:p>
        </p:txBody>
      </p:sp>
      <p:sp>
        <p:nvSpPr>
          <p:cNvPr id="10" name="Rectangle 9"/>
          <p:cNvSpPr>
            <a:spLocks noChangeArrowheads="1"/>
          </p:cNvSpPr>
          <p:nvPr/>
        </p:nvSpPr>
        <p:spPr bwMode="auto">
          <a:xfrm>
            <a:off x="357188" y="35941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rgbClr val="2416DC"/>
                </a:solidFill>
                <a:latin typeface="Arial" charset="0"/>
              </a:rPr>
              <a:t>Similar extracellular levels of striatal DA levels are achieved by different DA neurone dynamics (balance of uptake and release) in males and females (humans &amp; rodents)</a:t>
            </a:r>
          </a:p>
        </p:txBody>
      </p:sp>
      <p:sp>
        <p:nvSpPr>
          <p:cNvPr id="11" name="Text Box 12"/>
          <p:cNvSpPr txBox="1">
            <a:spLocks noChangeArrowheads="1"/>
          </p:cNvSpPr>
          <p:nvPr/>
        </p:nvSpPr>
        <p:spPr bwMode="auto">
          <a:xfrm>
            <a:off x="396875" y="5291138"/>
            <a:ext cx="3889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800">
                <a:solidFill>
                  <a:srgbClr val="2416DC"/>
                </a:solidFill>
                <a:latin typeface="Arial" charset="0"/>
              </a:rPr>
              <a:t>There are sex differences in the ‘molecular’ signature of the NSDA pathway in normal and PD brains</a:t>
            </a:r>
          </a:p>
        </p:txBody>
      </p:sp>
      <p:pic>
        <p:nvPicPr>
          <p:cNvPr id="69641"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2752725"/>
            <a:ext cx="36496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Rectangle 6"/>
          <p:cNvSpPr>
            <a:spLocks noChangeArrowheads="1"/>
          </p:cNvSpPr>
          <p:nvPr/>
        </p:nvSpPr>
        <p:spPr bwMode="auto">
          <a:xfrm>
            <a:off x="4967288" y="2320925"/>
            <a:ext cx="1727200" cy="50482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GB" sz="1800" b="1">
                <a:solidFill>
                  <a:srgbClr val="FFFF00"/>
                </a:solidFill>
                <a:latin typeface="Arial Narrow" pitchFamily="34" charset="0"/>
              </a:rPr>
              <a:t>Woman</a:t>
            </a:r>
          </a:p>
          <a:p>
            <a:pPr algn="ctr"/>
            <a:r>
              <a:rPr lang="en-GB" sz="1800" b="1">
                <a:solidFill>
                  <a:srgbClr val="FFFF00"/>
                </a:solidFill>
                <a:latin typeface="Arial Narrow" pitchFamily="34" charset="0"/>
              </a:rPr>
              <a:t> (26 years)</a:t>
            </a:r>
          </a:p>
        </p:txBody>
      </p:sp>
      <p:sp>
        <p:nvSpPr>
          <p:cNvPr id="69643" name="Rectangle 7"/>
          <p:cNvSpPr>
            <a:spLocks noChangeArrowheads="1"/>
          </p:cNvSpPr>
          <p:nvPr/>
        </p:nvSpPr>
        <p:spPr bwMode="auto">
          <a:xfrm>
            <a:off x="6624638" y="2320925"/>
            <a:ext cx="2016125" cy="50482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GB" sz="1800" b="1">
                <a:solidFill>
                  <a:srgbClr val="FFFF00"/>
                </a:solidFill>
                <a:latin typeface="Arial Narrow" pitchFamily="34" charset="0"/>
              </a:rPr>
              <a:t>Man </a:t>
            </a:r>
          </a:p>
          <a:p>
            <a:pPr algn="ctr"/>
            <a:r>
              <a:rPr lang="en-GB" sz="1800" b="1">
                <a:solidFill>
                  <a:srgbClr val="FFFF00"/>
                </a:solidFill>
                <a:latin typeface="Arial Narrow" pitchFamily="34" charset="0"/>
              </a:rPr>
              <a:t>(25 years)</a:t>
            </a:r>
          </a:p>
        </p:txBody>
      </p:sp>
      <p:sp>
        <p:nvSpPr>
          <p:cNvPr id="69644" name="Text Box 8"/>
          <p:cNvSpPr txBox="1">
            <a:spLocks noChangeArrowheads="1"/>
          </p:cNvSpPr>
          <p:nvPr/>
        </p:nvSpPr>
        <p:spPr bwMode="auto">
          <a:xfrm>
            <a:off x="4967288" y="4410075"/>
            <a:ext cx="3673475" cy="70167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a:solidFill>
                  <a:srgbClr val="FFFF00"/>
                </a:solidFill>
                <a:latin typeface="Arial" charset="0"/>
              </a:rPr>
              <a:t>Real-time </a:t>
            </a:r>
            <a:r>
              <a:rPr lang="en-GB" sz="2000" i="1">
                <a:solidFill>
                  <a:srgbClr val="FFFF00"/>
                </a:solidFill>
                <a:latin typeface="Arial" charset="0"/>
              </a:rPr>
              <a:t>in vivo</a:t>
            </a:r>
            <a:r>
              <a:rPr lang="en-GB" sz="2000">
                <a:solidFill>
                  <a:srgbClr val="FFFF00"/>
                </a:solidFill>
                <a:latin typeface="Arial" charset="0"/>
              </a:rPr>
              <a:t> neuroimaging</a:t>
            </a:r>
          </a:p>
          <a:p>
            <a:pPr algn="ctr"/>
            <a:endParaRPr lang="en-GB" sz="2000">
              <a:solidFill>
                <a:srgbClr val="FFFF00"/>
              </a:solidFill>
              <a:latin typeface="Arial" charset="0"/>
            </a:endParaRPr>
          </a:p>
        </p:txBody>
      </p:sp>
      <p:sp>
        <p:nvSpPr>
          <p:cNvPr id="69645" name="Text Box 9"/>
          <p:cNvSpPr txBox="1">
            <a:spLocks noChangeArrowheads="1"/>
          </p:cNvSpPr>
          <p:nvPr/>
        </p:nvSpPr>
        <p:spPr bwMode="auto">
          <a:xfrm>
            <a:off x="4751388" y="6481763"/>
            <a:ext cx="432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400">
                <a:solidFill>
                  <a:schemeClr val="accent2"/>
                </a:solidFill>
                <a:latin typeface="Arial" charset="0"/>
              </a:rPr>
              <a:t>Mozley L. et al. Am.J.Psychiatry, 2001, 158: 1492</a:t>
            </a:r>
          </a:p>
        </p:txBody>
      </p:sp>
      <p:sp>
        <p:nvSpPr>
          <p:cNvPr id="69646" name="Text Box 11"/>
          <p:cNvSpPr txBox="1">
            <a:spLocks noChangeArrowheads="1"/>
          </p:cNvSpPr>
          <p:nvPr/>
        </p:nvSpPr>
        <p:spPr bwMode="auto">
          <a:xfrm>
            <a:off x="4967288" y="5114925"/>
            <a:ext cx="3600450" cy="1311275"/>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000">
                <a:solidFill>
                  <a:srgbClr val="FFFF00"/>
                </a:solidFill>
                <a:latin typeface="Arial" charset="0"/>
              </a:rPr>
              <a:t>Motor &amp; cognitive functions are differentially regulated by DA in men &amp; women</a:t>
            </a:r>
          </a:p>
          <a:p>
            <a:endParaRPr lang="en-GB" sz="2000">
              <a:solidFill>
                <a:srgbClr val="FFFF00"/>
              </a:solidFill>
              <a:latin typeface="Arial" charset="0"/>
            </a:endParaRPr>
          </a:p>
        </p:txBody>
      </p:sp>
      <p:sp>
        <p:nvSpPr>
          <p:cNvPr id="19" name="Oval 13"/>
          <p:cNvSpPr>
            <a:spLocks noChangeArrowheads="1"/>
          </p:cNvSpPr>
          <p:nvPr/>
        </p:nvSpPr>
        <p:spPr bwMode="auto">
          <a:xfrm>
            <a:off x="6500813" y="1428750"/>
            <a:ext cx="2571750" cy="857250"/>
          </a:xfrm>
          <a:prstGeom prst="ellipse">
            <a:avLst/>
          </a:prstGeom>
          <a:solidFill>
            <a:srgbClr val="FFFFCC"/>
          </a:solidFill>
          <a:ln w="28575">
            <a:solidFill>
              <a:schemeClr val="accent2"/>
            </a:solidFill>
            <a:round/>
            <a:headEnd/>
            <a:tailEnd/>
          </a:ln>
        </p:spPr>
        <p:txBody>
          <a:bodyPr wrap="none" anchor="ctr"/>
          <a:lstStyle/>
          <a:p>
            <a:pPr algn="ctr"/>
            <a:r>
              <a:rPr lang="en-GB" sz="2000">
                <a:solidFill>
                  <a:schemeClr val="accent2"/>
                </a:solidFill>
                <a:latin typeface="Arial" charset="0"/>
              </a:rPr>
              <a:t>Same goal, </a:t>
            </a:r>
          </a:p>
          <a:p>
            <a:pPr algn="ctr"/>
            <a:r>
              <a:rPr lang="en-GB" sz="2000">
                <a:solidFill>
                  <a:schemeClr val="accent2"/>
                </a:solidFill>
                <a:latin typeface="Arial" charset="0"/>
              </a:rPr>
              <a:t>different strategies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714375" y="823913"/>
            <a:ext cx="7215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4043B2"/>
                </a:solidFill>
                <a:latin typeface="Arial" charset="0"/>
              </a:rPr>
              <a:t>Translational implications</a:t>
            </a:r>
            <a:endParaRPr lang="en-GB" b="1">
              <a:solidFill>
                <a:srgbClr val="4043B2"/>
              </a:solidFill>
            </a:endParaRPr>
          </a:p>
        </p:txBody>
      </p:sp>
      <p:sp>
        <p:nvSpPr>
          <p:cNvPr id="5" name="Rectangle 6"/>
          <p:cNvSpPr>
            <a:spLocks noChangeArrowheads="1"/>
          </p:cNvSpPr>
          <p:nvPr/>
        </p:nvSpPr>
        <p:spPr bwMode="auto">
          <a:xfrm>
            <a:off x="857250" y="5000625"/>
            <a:ext cx="7643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The reported clinical benefits of oestrogens in the female sex may not simply translate to the male sex, highlighting the importance of studies in both males and females</a:t>
            </a:r>
            <a:endParaRPr lang="en-GB" sz="2000"/>
          </a:p>
        </p:txBody>
      </p:sp>
      <p:sp>
        <p:nvSpPr>
          <p:cNvPr id="6" name="Rectangle 18"/>
          <p:cNvSpPr>
            <a:spLocks noChangeArrowheads="1"/>
          </p:cNvSpPr>
          <p:nvPr/>
        </p:nvSpPr>
        <p:spPr bwMode="auto">
          <a:xfrm>
            <a:off x="795338" y="3000375"/>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In healthy human individuals performance on a striatal-mediated sequential movement task suggests that the effects of sex hormones on NSDA activity may be sexually dimorphic </a:t>
            </a:r>
          </a:p>
          <a:p>
            <a:pPr lvl="1">
              <a:buFont typeface="Wingdings" pitchFamily="2" charset="2"/>
              <a:buChar char="§"/>
            </a:pPr>
            <a:r>
              <a:rPr lang="en-GB" sz="1800">
                <a:solidFill>
                  <a:schemeClr val="accent2"/>
                </a:solidFill>
                <a:latin typeface="Arial" charset="0"/>
              </a:rPr>
              <a:t>endogenous E2 promotes activity in females; males unaffected by T or E2 </a:t>
            </a:r>
            <a:r>
              <a:rPr lang="en-GB" sz="1600">
                <a:solidFill>
                  <a:schemeClr val="accent2"/>
                </a:solidFill>
                <a:latin typeface="Arial" charset="0"/>
              </a:rPr>
              <a:t>(</a:t>
            </a:r>
            <a:r>
              <a:rPr lang="en-GB" sz="1400">
                <a:solidFill>
                  <a:schemeClr val="accent2"/>
                </a:solidFill>
                <a:latin typeface="Arial" charset="0"/>
              </a:rPr>
              <a:t>Siegel et al 2008, </a:t>
            </a:r>
            <a:r>
              <a:rPr lang="en-GB" sz="1400" i="1">
                <a:solidFill>
                  <a:schemeClr val="accent2"/>
                </a:solidFill>
                <a:latin typeface="Arial" charset="0"/>
              </a:rPr>
              <a:t>Behav Neurosci 122</a:t>
            </a:r>
            <a:r>
              <a:rPr lang="en-GB" sz="1400">
                <a:solidFill>
                  <a:schemeClr val="accent2"/>
                </a:solidFill>
                <a:latin typeface="Arial" charset="0"/>
              </a:rPr>
              <a:t>: 955-62; Jennings et al 1988</a:t>
            </a:r>
            <a:r>
              <a:rPr lang="en-GB" sz="1600">
                <a:solidFill>
                  <a:schemeClr val="accent2"/>
                </a:solidFill>
                <a:latin typeface="Arial" charset="0"/>
              </a:rPr>
              <a:t>)</a:t>
            </a:r>
          </a:p>
        </p:txBody>
      </p:sp>
      <p:sp>
        <p:nvSpPr>
          <p:cNvPr id="70661" name="Rectangle 18"/>
          <p:cNvSpPr>
            <a:spLocks noChangeArrowheads="1"/>
          </p:cNvSpPr>
          <p:nvPr/>
        </p:nvSpPr>
        <p:spPr bwMode="auto">
          <a:xfrm>
            <a:off x="947738" y="1928813"/>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GB" sz="2000">
                <a:solidFill>
                  <a:schemeClr val="accent2"/>
                </a:solidFill>
                <a:latin typeface="Arial" charset="0"/>
              </a:rPr>
              <a:t>Is the clinical course of Parkinson’s disease affected by endogenous sex steroid hormones in humans?</a:t>
            </a:r>
            <a:endParaRPr lang="en-GB" sz="1800" b="1">
              <a:solidFill>
                <a:schemeClr val="accent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714375" y="357188"/>
            <a:ext cx="7215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a:solidFill>
                  <a:srgbClr val="4043B2"/>
                </a:solidFill>
                <a:latin typeface="Arial" charset="0"/>
              </a:rPr>
              <a:t>In experimental PD that models early stage disease  (&lt;50% loss of striatal DA)...</a:t>
            </a:r>
            <a:endParaRPr lang="en-GB" b="1">
              <a:solidFill>
                <a:srgbClr val="4043B2"/>
              </a:solidFill>
            </a:endParaRPr>
          </a:p>
        </p:txBody>
      </p:sp>
      <p:grpSp>
        <p:nvGrpSpPr>
          <p:cNvPr id="71683" name="Group 29"/>
          <p:cNvGrpSpPr>
            <a:grpSpLocks/>
          </p:cNvGrpSpPr>
          <p:nvPr/>
        </p:nvGrpSpPr>
        <p:grpSpPr bwMode="auto">
          <a:xfrm>
            <a:off x="214313" y="1790700"/>
            <a:ext cx="2500312" cy="3638550"/>
            <a:chOff x="4786314" y="3076612"/>
            <a:chExt cx="2571768" cy="3638536"/>
          </a:xfrm>
        </p:grpSpPr>
        <p:pic>
          <p:nvPicPr>
            <p:cNvPr id="7168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3076612"/>
              <a:ext cx="2571768" cy="36385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1690" name="Line 25"/>
            <p:cNvSpPr>
              <a:spLocks noChangeShapeType="1"/>
            </p:cNvSpPr>
            <p:nvPr/>
          </p:nvSpPr>
          <p:spPr bwMode="auto">
            <a:xfrm flipH="1">
              <a:off x="5925911" y="5335347"/>
              <a:ext cx="307794" cy="43019"/>
            </a:xfrm>
            <a:prstGeom prst="line">
              <a:avLst/>
            </a:prstGeom>
            <a:noFill/>
            <a:ln w="38100">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691" name="Text Box 26"/>
            <p:cNvSpPr txBox="1">
              <a:spLocks noChangeArrowheads="1"/>
            </p:cNvSpPr>
            <p:nvPr/>
          </p:nvSpPr>
          <p:spPr bwMode="auto">
            <a:xfrm>
              <a:off x="5822180" y="3992400"/>
              <a:ext cx="132158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b="1">
                  <a:solidFill>
                    <a:srgbClr val="003399"/>
                  </a:solidFill>
                  <a:latin typeface="Arial" charset="0"/>
                </a:rPr>
                <a:t>Striatum</a:t>
              </a:r>
              <a:endParaRPr lang="en-US" sz="1600" b="1">
                <a:solidFill>
                  <a:srgbClr val="003399"/>
                </a:solidFill>
                <a:latin typeface="Arial" charset="0"/>
              </a:endParaRPr>
            </a:p>
          </p:txBody>
        </p:sp>
        <p:sp>
          <p:nvSpPr>
            <p:cNvPr id="71692" name="Text Box 27"/>
            <p:cNvSpPr txBox="1">
              <a:spLocks noChangeArrowheads="1"/>
            </p:cNvSpPr>
            <p:nvPr/>
          </p:nvSpPr>
          <p:spPr bwMode="auto">
            <a:xfrm>
              <a:off x="6285004" y="5002649"/>
              <a:ext cx="10730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800" b="1">
                  <a:solidFill>
                    <a:srgbClr val="003399"/>
                  </a:solidFill>
                  <a:latin typeface="Arial Narrow" pitchFamily="34" charset="0"/>
                </a:rPr>
                <a:t>6-OHDA Injection</a:t>
              </a:r>
              <a:endParaRPr lang="en-US" sz="2000" b="1">
                <a:solidFill>
                  <a:srgbClr val="003399"/>
                </a:solidFill>
                <a:latin typeface="Arial" charset="0"/>
              </a:endParaRPr>
            </a:p>
          </p:txBody>
        </p:sp>
        <p:pic>
          <p:nvPicPr>
            <p:cNvPr id="71693"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8666" y="6211184"/>
              <a:ext cx="856540" cy="4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4" name="Rectangle 30"/>
            <p:cNvSpPr>
              <a:spLocks noChangeArrowheads="1"/>
            </p:cNvSpPr>
            <p:nvPr/>
          </p:nvSpPr>
          <p:spPr bwMode="auto">
            <a:xfrm>
              <a:off x="6550616" y="5719818"/>
              <a:ext cx="521714" cy="275605"/>
            </a:xfrm>
            <a:prstGeom prst="rect">
              <a:avLst/>
            </a:prstGeom>
            <a:solidFill>
              <a:srgbClr val="FFFFFF"/>
            </a:solidFill>
            <a:ln w="19050">
              <a:solidFill>
                <a:srgbClr val="FFFFCC"/>
              </a:solidFill>
              <a:miter lim="800000"/>
              <a:headEnd/>
              <a:tailEnd/>
            </a:ln>
          </p:spPr>
          <p:txBody>
            <a:bodyPr wrap="none" anchor="ctr"/>
            <a:lstStyle/>
            <a:p>
              <a:pPr algn="ctr">
                <a:spcBef>
                  <a:spcPct val="20000"/>
                </a:spcBef>
              </a:pPr>
              <a:r>
                <a:rPr lang="en-GB" sz="2000" b="1">
                  <a:solidFill>
                    <a:srgbClr val="003399"/>
                  </a:solidFill>
                  <a:latin typeface="Arial Narrow" pitchFamily="34" charset="0"/>
                </a:rPr>
                <a:t>SNc</a:t>
              </a:r>
            </a:p>
          </p:txBody>
        </p:sp>
        <p:sp>
          <p:nvSpPr>
            <p:cNvPr id="71695" name="Line 32"/>
            <p:cNvSpPr>
              <a:spLocks noChangeShapeType="1"/>
            </p:cNvSpPr>
            <p:nvPr/>
          </p:nvSpPr>
          <p:spPr bwMode="auto">
            <a:xfrm flipV="1">
              <a:off x="6000761" y="6000768"/>
              <a:ext cx="500066" cy="219116"/>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Rectangle 30"/>
            <p:cNvSpPr>
              <a:spLocks noChangeArrowheads="1"/>
            </p:cNvSpPr>
            <p:nvPr/>
          </p:nvSpPr>
          <p:spPr bwMode="auto">
            <a:xfrm>
              <a:off x="6285288" y="3571910"/>
              <a:ext cx="1000948" cy="357187"/>
            </a:xfrm>
            <a:prstGeom prst="rect">
              <a:avLst/>
            </a:prstGeom>
            <a:solidFill>
              <a:schemeClr val="bg1">
                <a:lumMod val="85000"/>
              </a:schemeClr>
            </a:solidFill>
            <a:ln w="19050">
              <a:solidFill>
                <a:srgbClr val="FFFFCC"/>
              </a:solidFill>
              <a:miter lim="800000"/>
              <a:headEnd/>
              <a:tailEnd/>
            </a:ln>
          </p:spPr>
          <p:txBody>
            <a:bodyPr wrap="none" anchor="ctr"/>
            <a:lstStyle/>
            <a:p>
              <a:pPr algn="ctr">
                <a:spcBef>
                  <a:spcPct val="20000"/>
                </a:spcBef>
                <a:defRPr/>
              </a:pPr>
              <a:r>
                <a:rPr lang="en-GB" sz="1800" b="1" dirty="0">
                  <a:solidFill>
                    <a:srgbClr val="003399"/>
                  </a:solidFill>
                  <a:latin typeface="Arial Narrow" pitchFamily="34" charset="0"/>
                </a:rPr>
                <a:t>DA levels</a:t>
              </a:r>
            </a:p>
          </p:txBody>
        </p:sp>
      </p:grpSp>
      <p:sp>
        <p:nvSpPr>
          <p:cNvPr id="71684" name="Rectangle 6"/>
          <p:cNvSpPr>
            <a:spLocks noChangeArrowheads="1"/>
          </p:cNvSpPr>
          <p:nvPr/>
        </p:nvSpPr>
        <p:spPr bwMode="auto">
          <a:xfrm>
            <a:off x="2928938" y="1500188"/>
            <a:ext cx="578643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chemeClr val="accent2"/>
                </a:solidFill>
                <a:latin typeface="Arial" charset="0"/>
              </a:rPr>
              <a:t>Hormonal manipulations that affect DA levels in the injured striatum do </a:t>
            </a:r>
            <a:r>
              <a:rPr lang="en-GB" sz="1800" b="1">
                <a:solidFill>
                  <a:schemeClr val="accent2"/>
                </a:solidFill>
                <a:latin typeface="Arial" charset="0"/>
              </a:rPr>
              <a:t>not</a:t>
            </a:r>
            <a:r>
              <a:rPr lang="en-GB" sz="1800">
                <a:solidFill>
                  <a:schemeClr val="accent2"/>
                </a:solidFill>
                <a:latin typeface="Arial" charset="0"/>
              </a:rPr>
              <a:t> affect DA cell  loss in the SNc </a:t>
            </a:r>
            <a:endParaRPr lang="en-GB" sz="1800"/>
          </a:p>
        </p:txBody>
      </p:sp>
      <p:sp>
        <p:nvSpPr>
          <p:cNvPr id="71685" name="Text Box 83"/>
          <p:cNvSpPr txBox="1">
            <a:spLocks noChangeArrowheads="1"/>
          </p:cNvSpPr>
          <p:nvPr/>
        </p:nvSpPr>
        <p:spPr bwMode="auto">
          <a:xfrm>
            <a:off x="285750" y="5929313"/>
            <a:ext cx="77152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400">
                <a:solidFill>
                  <a:schemeClr val="accent2"/>
                </a:solidFill>
                <a:latin typeface="Arial Narrow" pitchFamily="34" charset="0"/>
              </a:rPr>
              <a:t>McArthur  S. et al 2007 </a:t>
            </a:r>
            <a:r>
              <a:rPr lang="en-GB" sz="1400" i="1">
                <a:solidFill>
                  <a:schemeClr val="accent2"/>
                </a:solidFill>
                <a:latin typeface="Arial Narrow" pitchFamily="34" charset="0"/>
              </a:rPr>
              <a:t>JNeurochem </a:t>
            </a:r>
            <a:r>
              <a:rPr lang="en-GB" sz="1400">
                <a:solidFill>
                  <a:schemeClr val="accent2"/>
                </a:solidFill>
                <a:latin typeface="Arial Narrow" pitchFamily="34" charset="0"/>
              </a:rPr>
              <a:t>100: 678-692</a:t>
            </a:r>
          </a:p>
          <a:p>
            <a:pPr>
              <a:spcBef>
                <a:spcPct val="20000"/>
              </a:spcBef>
            </a:pPr>
            <a:r>
              <a:rPr lang="en-GB" sz="1400">
                <a:solidFill>
                  <a:schemeClr val="accent2"/>
                </a:solidFill>
                <a:latin typeface="Arial Narrow" pitchFamily="34" charset="0"/>
              </a:rPr>
              <a:t>Gillies GE &amp; McArthur S. 2010 </a:t>
            </a:r>
            <a:r>
              <a:rPr lang="en-GB" sz="1400" i="1">
                <a:solidFill>
                  <a:schemeClr val="accent2"/>
                </a:solidFill>
                <a:latin typeface="Arial Narrow" pitchFamily="34" charset="0"/>
              </a:rPr>
              <a:t>Horm Behav  </a:t>
            </a:r>
            <a:r>
              <a:rPr lang="en-GB" sz="1400">
                <a:solidFill>
                  <a:schemeClr val="accent2"/>
                </a:solidFill>
                <a:latin typeface="Arial Narrow" pitchFamily="34" charset="0"/>
              </a:rPr>
              <a:t>57: 23-34 and </a:t>
            </a:r>
            <a:r>
              <a:rPr lang="en-GB" sz="1400" i="1">
                <a:solidFill>
                  <a:schemeClr val="accent2"/>
                </a:solidFill>
                <a:latin typeface="Arial Narrow" pitchFamily="34" charset="0"/>
              </a:rPr>
              <a:t>Pharm Revs </a:t>
            </a:r>
            <a:r>
              <a:rPr lang="en-GB" sz="1400">
                <a:solidFill>
                  <a:schemeClr val="accent2"/>
                </a:solidFill>
                <a:latin typeface="Arial Narrow" pitchFamily="34" charset="0"/>
              </a:rPr>
              <a:t>62: 155-198</a:t>
            </a:r>
          </a:p>
        </p:txBody>
      </p:sp>
      <p:sp>
        <p:nvSpPr>
          <p:cNvPr id="15" name="Rectangle 6"/>
          <p:cNvSpPr>
            <a:spLocks noChangeArrowheads="1"/>
          </p:cNvSpPr>
          <p:nvPr/>
        </p:nvSpPr>
        <p:spPr bwMode="auto">
          <a:xfrm>
            <a:off x="2928938" y="2428875"/>
            <a:ext cx="5857875" cy="1200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chemeClr val="bg1"/>
                </a:solidFill>
                <a:latin typeface="Arial" charset="0"/>
              </a:rPr>
              <a:t>How can hormonal influences on striatal DA depletion occur independently of effects at the cell body?</a:t>
            </a:r>
          </a:p>
          <a:p>
            <a:endParaRPr lang="en-GB" sz="1800">
              <a:solidFill>
                <a:schemeClr val="bg1"/>
              </a:solidFill>
              <a:latin typeface="Arial" charset="0"/>
            </a:endParaRPr>
          </a:p>
          <a:p>
            <a:r>
              <a:rPr lang="en-GB" sz="1800">
                <a:solidFill>
                  <a:schemeClr val="bg1"/>
                </a:solidFill>
                <a:latin typeface="Arial" charset="0"/>
              </a:rPr>
              <a:t>Why are the effects of E2 different in males &amp; females?</a:t>
            </a:r>
          </a:p>
        </p:txBody>
      </p:sp>
      <p:sp>
        <p:nvSpPr>
          <p:cNvPr id="17" name="Rectangle 16"/>
          <p:cNvSpPr>
            <a:spLocks noChangeArrowheads="1"/>
          </p:cNvSpPr>
          <p:nvPr/>
        </p:nvSpPr>
        <p:spPr bwMode="auto">
          <a:xfrm>
            <a:off x="3071813" y="3929063"/>
            <a:ext cx="5572125"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a:solidFill>
                  <a:srgbClr val="2F3DC3"/>
                </a:solidFill>
                <a:latin typeface="Arial" charset="0"/>
              </a:rPr>
              <a:t>Endogenous sex hormones target the compensatory mechanisms in the surviving neurones that preserve function rather than neurone survival </a:t>
            </a:r>
            <a:r>
              <a:rPr lang="en-GB" sz="1800" i="1">
                <a:solidFill>
                  <a:srgbClr val="2F3DC3"/>
                </a:solidFill>
                <a:latin typeface="Arial" charset="0"/>
              </a:rPr>
              <a:t>per se</a:t>
            </a:r>
          </a:p>
        </p:txBody>
      </p:sp>
      <p:sp>
        <p:nvSpPr>
          <p:cNvPr id="19" name="Rectangle 18"/>
          <p:cNvSpPr>
            <a:spLocks noChangeArrowheads="1"/>
          </p:cNvSpPr>
          <p:nvPr/>
        </p:nvSpPr>
        <p:spPr bwMode="auto">
          <a:xfrm>
            <a:off x="3214688" y="5214938"/>
            <a:ext cx="53482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2F3DC3"/>
                </a:solidFill>
                <a:latin typeface="Arial" charset="0"/>
              </a:rPr>
              <a:t>These mechanisms are sexually dimorphic</a:t>
            </a:r>
            <a:endParaRPr lang="en-GB" sz="2000" i="1">
              <a:solidFill>
                <a:srgbClr val="2F3DC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6" descr="PIT DIAGRAM FROM STRESS BOOK"/>
          <p:cNvPicPr>
            <a:picLocks noChangeAspect="1" noChangeArrowheads="1"/>
          </p:cNvPicPr>
          <p:nvPr/>
        </p:nvPicPr>
        <p:blipFill>
          <a:blip r:embed="rId3" cstate="print">
            <a:extLst>
              <a:ext uri="{28A0092B-C50C-407E-A947-70E740481C1C}">
                <a14:useLocalDpi xmlns:a14="http://schemas.microsoft.com/office/drawing/2010/main" val="0"/>
              </a:ext>
            </a:extLst>
          </a:blip>
          <a:srcRect l="7899" t="5910"/>
          <a:stretch>
            <a:fillRect/>
          </a:stretch>
        </p:blipFill>
        <p:spPr bwMode="auto">
          <a:xfrm>
            <a:off x="2351088" y="874713"/>
            <a:ext cx="444182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027"/>
          <p:cNvSpPr txBox="1">
            <a:spLocks noChangeArrowheads="1"/>
          </p:cNvSpPr>
          <p:nvPr/>
        </p:nvSpPr>
        <p:spPr bwMode="auto">
          <a:xfrm>
            <a:off x="1195388" y="71438"/>
            <a:ext cx="6305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b="1">
                <a:solidFill>
                  <a:srgbClr val="1C11AF"/>
                </a:solidFill>
                <a:latin typeface="Arial" charset="0"/>
              </a:rPr>
              <a:t>THE HYPOTHALAMO-PITUITARY AXIS </a:t>
            </a:r>
          </a:p>
          <a:p>
            <a:pPr algn="ctr"/>
            <a:r>
              <a:rPr lang="en-GB" b="1">
                <a:solidFill>
                  <a:srgbClr val="1C11AF"/>
                </a:solidFill>
                <a:latin typeface="Arial" charset="0"/>
              </a:rPr>
              <a:t>- the classical neuroendocrine system</a:t>
            </a:r>
          </a:p>
        </p:txBody>
      </p:sp>
      <p:sp>
        <p:nvSpPr>
          <p:cNvPr id="8196" name="Text Box 1028"/>
          <p:cNvSpPr txBox="1">
            <a:spLocks noChangeArrowheads="1"/>
          </p:cNvSpPr>
          <p:nvPr/>
        </p:nvSpPr>
        <p:spPr bwMode="auto">
          <a:xfrm>
            <a:off x="7026275" y="5857875"/>
            <a:ext cx="1695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rgbClr val="0000CC"/>
                </a:solidFill>
                <a:latin typeface="Arial" charset="0"/>
              </a:rPr>
              <a:t>Vasopressin</a:t>
            </a:r>
          </a:p>
          <a:p>
            <a:pPr algn="ctr"/>
            <a:r>
              <a:rPr lang="en-GB" sz="2000" b="1">
                <a:solidFill>
                  <a:srgbClr val="0000CC"/>
                </a:solidFill>
                <a:latin typeface="Arial" charset="0"/>
              </a:rPr>
              <a:t>Oxytocin</a:t>
            </a:r>
          </a:p>
        </p:txBody>
      </p:sp>
      <p:grpSp>
        <p:nvGrpSpPr>
          <p:cNvPr id="8197" name="Group 1029"/>
          <p:cNvGrpSpPr>
            <a:grpSpLocks/>
          </p:cNvGrpSpPr>
          <p:nvPr/>
        </p:nvGrpSpPr>
        <p:grpSpPr bwMode="auto">
          <a:xfrm>
            <a:off x="5930900" y="5359400"/>
            <a:ext cx="1060450" cy="889000"/>
            <a:chOff x="3736" y="3376"/>
            <a:chExt cx="668" cy="560"/>
          </a:xfrm>
        </p:grpSpPr>
        <p:sp>
          <p:nvSpPr>
            <p:cNvPr id="8210" name="Arc 1030"/>
            <p:cNvSpPr>
              <a:spLocks/>
            </p:cNvSpPr>
            <p:nvPr/>
          </p:nvSpPr>
          <p:spPr bwMode="auto">
            <a:xfrm>
              <a:off x="3736" y="3376"/>
              <a:ext cx="335" cy="2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sp>
          <p:nvSpPr>
            <p:cNvPr id="8211" name="Arc 1031"/>
            <p:cNvSpPr>
              <a:spLocks/>
            </p:cNvSpPr>
            <p:nvPr/>
          </p:nvSpPr>
          <p:spPr bwMode="auto">
            <a:xfrm flipH="1" flipV="1">
              <a:off x="4069" y="3654"/>
              <a:ext cx="335" cy="2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grpSp>
      <p:grpSp>
        <p:nvGrpSpPr>
          <p:cNvPr id="8198" name="Group 1032"/>
          <p:cNvGrpSpPr>
            <a:grpSpLocks/>
          </p:cNvGrpSpPr>
          <p:nvPr/>
        </p:nvGrpSpPr>
        <p:grpSpPr bwMode="auto">
          <a:xfrm rot="-2571751" flipH="1" flipV="1">
            <a:off x="2444750" y="5194300"/>
            <a:ext cx="1060450" cy="889000"/>
            <a:chOff x="3736" y="3376"/>
            <a:chExt cx="668" cy="560"/>
          </a:xfrm>
        </p:grpSpPr>
        <p:sp>
          <p:nvSpPr>
            <p:cNvPr id="8208" name="Arc 1033"/>
            <p:cNvSpPr>
              <a:spLocks/>
            </p:cNvSpPr>
            <p:nvPr/>
          </p:nvSpPr>
          <p:spPr bwMode="auto">
            <a:xfrm>
              <a:off x="3736" y="3376"/>
              <a:ext cx="335" cy="2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sp>
          <p:nvSpPr>
            <p:cNvPr id="8209" name="Arc 1034"/>
            <p:cNvSpPr>
              <a:spLocks/>
            </p:cNvSpPr>
            <p:nvPr/>
          </p:nvSpPr>
          <p:spPr bwMode="auto">
            <a:xfrm flipH="1" flipV="1">
              <a:off x="4069" y="3654"/>
              <a:ext cx="335" cy="2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grpSp>
      <p:sp>
        <p:nvSpPr>
          <p:cNvPr id="8199" name="Text Box 1035"/>
          <p:cNvSpPr txBox="1">
            <a:spLocks noChangeArrowheads="1"/>
          </p:cNvSpPr>
          <p:nvPr/>
        </p:nvSpPr>
        <p:spPr bwMode="auto">
          <a:xfrm>
            <a:off x="571500" y="5000625"/>
            <a:ext cx="1571625" cy="1631950"/>
          </a:xfrm>
          <a:prstGeom prst="rect">
            <a:avLst/>
          </a:prstGeom>
          <a:solidFill>
            <a:srgbClr val="2416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chemeClr val="bg1"/>
                </a:solidFill>
                <a:latin typeface="Arial" charset="0"/>
              </a:rPr>
              <a:t>TSH</a:t>
            </a:r>
          </a:p>
          <a:p>
            <a:pPr algn="ctr"/>
            <a:r>
              <a:rPr lang="en-GB" sz="2000" b="1">
                <a:solidFill>
                  <a:schemeClr val="bg1"/>
                </a:solidFill>
                <a:latin typeface="Arial" charset="0"/>
              </a:rPr>
              <a:t>ACTH</a:t>
            </a:r>
          </a:p>
          <a:p>
            <a:pPr algn="ctr"/>
            <a:r>
              <a:rPr lang="en-GB" sz="2000" b="1">
                <a:solidFill>
                  <a:schemeClr val="bg1"/>
                </a:solidFill>
                <a:latin typeface="Arial" charset="0"/>
              </a:rPr>
              <a:t>LH/FSH</a:t>
            </a:r>
          </a:p>
          <a:p>
            <a:pPr algn="ctr"/>
            <a:r>
              <a:rPr lang="en-GB" sz="2000" b="1">
                <a:solidFill>
                  <a:schemeClr val="bg1"/>
                </a:solidFill>
                <a:latin typeface="Arial" charset="0"/>
              </a:rPr>
              <a:t>GH</a:t>
            </a:r>
          </a:p>
          <a:p>
            <a:pPr algn="ctr"/>
            <a:r>
              <a:rPr lang="en-GB" sz="2000" b="1">
                <a:solidFill>
                  <a:schemeClr val="bg1"/>
                </a:solidFill>
                <a:latin typeface="Arial" charset="0"/>
              </a:rPr>
              <a:t>Prolactin</a:t>
            </a:r>
          </a:p>
        </p:txBody>
      </p:sp>
      <p:sp>
        <p:nvSpPr>
          <p:cNvPr id="8200" name="Text Box 1036"/>
          <p:cNvSpPr txBox="1">
            <a:spLocks noChangeArrowheads="1"/>
          </p:cNvSpPr>
          <p:nvPr/>
        </p:nvSpPr>
        <p:spPr bwMode="auto">
          <a:xfrm>
            <a:off x="1754188" y="2676525"/>
            <a:ext cx="24606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C00000"/>
                </a:solidFill>
                <a:latin typeface="Arial Narrow" pitchFamily="34" charset="0"/>
              </a:rPr>
              <a:t>Suprahypophyseal artery</a:t>
            </a:r>
          </a:p>
        </p:txBody>
      </p:sp>
      <p:sp>
        <p:nvSpPr>
          <p:cNvPr id="8201" name="Text Box 1037"/>
          <p:cNvSpPr txBox="1">
            <a:spLocks noChangeArrowheads="1"/>
          </p:cNvSpPr>
          <p:nvPr/>
        </p:nvSpPr>
        <p:spPr bwMode="auto">
          <a:xfrm>
            <a:off x="1987550" y="3209925"/>
            <a:ext cx="1743075"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C00000"/>
                </a:solidFill>
                <a:latin typeface="Arial Narrow" pitchFamily="34" charset="0"/>
              </a:rPr>
              <a:t>Long portal vessels</a:t>
            </a:r>
          </a:p>
          <a:p>
            <a:pPr algn="ctr"/>
            <a:endParaRPr lang="en-GB" sz="1600" b="1">
              <a:latin typeface="Arial Narrow" pitchFamily="34" charset="0"/>
            </a:endParaRPr>
          </a:p>
        </p:txBody>
      </p:sp>
      <p:sp>
        <p:nvSpPr>
          <p:cNvPr id="8202" name="Text Box 1038"/>
          <p:cNvSpPr txBox="1">
            <a:spLocks noChangeArrowheads="1"/>
          </p:cNvSpPr>
          <p:nvPr/>
        </p:nvSpPr>
        <p:spPr bwMode="auto">
          <a:xfrm>
            <a:off x="3870325" y="5408613"/>
            <a:ext cx="1423988"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C00000"/>
                </a:solidFill>
                <a:latin typeface="Arial Narrow" pitchFamily="34" charset="0"/>
              </a:rPr>
              <a:t>short portal vessels</a:t>
            </a:r>
          </a:p>
        </p:txBody>
      </p:sp>
      <p:sp>
        <p:nvSpPr>
          <p:cNvPr id="8203" name="Text Box 1040"/>
          <p:cNvSpPr txBox="1">
            <a:spLocks noChangeArrowheads="1"/>
          </p:cNvSpPr>
          <p:nvPr/>
        </p:nvSpPr>
        <p:spPr bwMode="auto">
          <a:xfrm>
            <a:off x="4738688" y="890588"/>
            <a:ext cx="1511300"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GB" sz="1600" b="1">
              <a:latin typeface="Arial Narrow" pitchFamily="34" charset="0"/>
            </a:endParaRPr>
          </a:p>
          <a:p>
            <a:pPr algn="ctr"/>
            <a:endParaRPr lang="en-GB" sz="1600" b="1">
              <a:latin typeface="Arial Narrow" pitchFamily="34" charset="0"/>
            </a:endParaRPr>
          </a:p>
          <a:p>
            <a:pPr algn="ctr"/>
            <a:r>
              <a:rPr lang="en-GB" sz="1800" b="1">
                <a:solidFill>
                  <a:srgbClr val="1C11AF"/>
                </a:solidFill>
                <a:latin typeface="Arial Narrow" pitchFamily="34" charset="0"/>
              </a:rPr>
              <a:t>Hypothalamus</a:t>
            </a:r>
          </a:p>
          <a:p>
            <a:pPr algn="ctr"/>
            <a:endParaRPr lang="en-GB" sz="1600" b="1">
              <a:latin typeface="Arial Narrow" pitchFamily="34" charset="0"/>
            </a:endParaRPr>
          </a:p>
        </p:txBody>
      </p:sp>
      <p:sp>
        <p:nvSpPr>
          <p:cNvPr id="8204" name="Text Box 1041"/>
          <p:cNvSpPr txBox="1">
            <a:spLocks noChangeArrowheads="1"/>
          </p:cNvSpPr>
          <p:nvPr/>
        </p:nvSpPr>
        <p:spPr bwMode="auto">
          <a:xfrm>
            <a:off x="1785938" y="4143375"/>
            <a:ext cx="150018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1C11AF"/>
                </a:solidFill>
                <a:latin typeface="Arial Narrow" pitchFamily="34" charset="0"/>
              </a:rPr>
              <a:t>Anterior </a:t>
            </a:r>
          </a:p>
          <a:p>
            <a:pPr algn="ctr"/>
            <a:r>
              <a:rPr lang="en-GB" sz="1800" b="1">
                <a:solidFill>
                  <a:srgbClr val="1C11AF"/>
                </a:solidFill>
                <a:latin typeface="Arial Narrow" pitchFamily="34" charset="0"/>
              </a:rPr>
              <a:t>pituitary</a:t>
            </a:r>
          </a:p>
        </p:txBody>
      </p:sp>
      <p:sp>
        <p:nvSpPr>
          <p:cNvPr id="8205" name="Text Box 1042"/>
          <p:cNvSpPr txBox="1">
            <a:spLocks noChangeArrowheads="1"/>
          </p:cNvSpPr>
          <p:nvPr/>
        </p:nvSpPr>
        <p:spPr bwMode="auto">
          <a:xfrm>
            <a:off x="5734050" y="4214813"/>
            <a:ext cx="12668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1C11AF"/>
                </a:solidFill>
                <a:latin typeface="Arial Narrow" pitchFamily="34" charset="0"/>
              </a:rPr>
              <a:t>Posterior pituitary</a:t>
            </a:r>
          </a:p>
        </p:txBody>
      </p:sp>
      <p:sp>
        <p:nvSpPr>
          <p:cNvPr id="8206" name="Line 1044"/>
          <p:cNvSpPr>
            <a:spLocks noChangeShapeType="1"/>
          </p:cNvSpPr>
          <p:nvPr/>
        </p:nvSpPr>
        <p:spPr bwMode="auto">
          <a:xfrm flipV="1">
            <a:off x="4397375" y="4283075"/>
            <a:ext cx="0" cy="119062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07" name="Line 1045"/>
          <p:cNvSpPr>
            <a:spLocks noChangeShapeType="1"/>
          </p:cNvSpPr>
          <p:nvPr/>
        </p:nvSpPr>
        <p:spPr bwMode="auto">
          <a:xfrm>
            <a:off x="3643313" y="3357563"/>
            <a:ext cx="500062" cy="42862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neuronal_communication-large.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6725" y="1998663"/>
            <a:ext cx="2605088" cy="4359275"/>
          </a:xfrm>
        </p:spPr>
      </p:pic>
      <p:grpSp>
        <p:nvGrpSpPr>
          <p:cNvPr id="2" name="Group 35"/>
          <p:cNvGrpSpPr>
            <a:grpSpLocks/>
          </p:cNvGrpSpPr>
          <p:nvPr/>
        </p:nvGrpSpPr>
        <p:grpSpPr bwMode="auto">
          <a:xfrm>
            <a:off x="3786188" y="4214813"/>
            <a:ext cx="4214812" cy="2357437"/>
            <a:chOff x="3643313" y="1285860"/>
            <a:chExt cx="4214828" cy="2357454"/>
          </a:xfrm>
        </p:grpSpPr>
        <p:pic>
          <p:nvPicPr>
            <p:cNvPr id="72733" name="Content Placeholder 3" descr="neuron1 RA Dawson, UCL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285860"/>
              <a:ext cx="3143272"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34" name="Group 34"/>
            <p:cNvGrpSpPr>
              <a:grpSpLocks/>
            </p:cNvGrpSpPr>
            <p:nvPr/>
          </p:nvGrpSpPr>
          <p:grpSpPr bwMode="auto">
            <a:xfrm>
              <a:off x="3643313" y="1357298"/>
              <a:ext cx="4214828" cy="1481146"/>
              <a:chOff x="3643313" y="1376350"/>
              <a:chExt cx="4214828" cy="1481146"/>
            </a:xfrm>
          </p:grpSpPr>
          <p:sp>
            <p:nvSpPr>
              <p:cNvPr id="72735" name="TextBox 6"/>
              <p:cNvSpPr txBox="1">
                <a:spLocks noChangeArrowheads="1"/>
              </p:cNvSpPr>
              <p:nvPr/>
            </p:nvSpPr>
            <p:spPr bwMode="auto">
              <a:xfrm>
                <a:off x="3643313" y="2214554"/>
                <a:ext cx="1071563" cy="338137"/>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synthesis</a:t>
                </a:r>
              </a:p>
            </p:txBody>
          </p:sp>
          <p:sp>
            <p:nvSpPr>
              <p:cNvPr id="72736" name="TextBox 7"/>
              <p:cNvSpPr txBox="1">
                <a:spLocks noChangeArrowheads="1"/>
              </p:cNvSpPr>
              <p:nvPr/>
            </p:nvSpPr>
            <p:spPr bwMode="auto">
              <a:xfrm>
                <a:off x="5786451" y="2519358"/>
                <a:ext cx="785813" cy="338138"/>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release</a:t>
                </a:r>
              </a:p>
            </p:txBody>
          </p:sp>
          <p:sp>
            <p:nvSpPr>
              <p:cNvPr id="72737" name="TextBox 8"/>
              <p:cNvSpPr txBox="1">
                <a:spLocks noChangeArrowheads="1"/>
              </p:cNvSpPr>
              <p:nvPr/>
            </p:nvSpPr>
            <p:spPr bwMode="auto">
              <a:xfrm>
                <a:off x="6786578" y="1500174"/>
                <a:ext cx="1071563" cy="338137"/>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receptors</a:t>
                </a:r>
              </a:p>
            </p:txBody>
          </p:sp>
          <p:sp>
            <p:nvSpPr>
              <p:cNvPr id="72738" name="TextBox 9"/>
              <p:cNvSpPr txBox="1">
                <a:spLocks noChangeArrowheads="1"/>
              </p:cNvSpPr>
              <p:nvPr/>
            </p:nvSpPr>
            <p:spPr bwMode="auto">
              <a:xfrm>
                <a:off x="4572000" y="1376350"/>
                <a:ext cx="1071563" cy="338138"/>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re-uptake</a:t>
                </a:r>
              </a:p>
            </p:txBody>
          </p:sp>
        </p:grpSp>
      </p:grpSp>
      <p:sp>
        <p:nvSpPr>
          <p:cNvPr id="72708" name="Rectangle 1"/>
          <p:cNvSpPr>
            <a:spLocks noChangeArrowheads="1"/>
          </p:cNvSpPr>
          <p:nvPr/>
        </p:nvSpPr>
        <p:spPr bwMode="auto">
          <a:xfrm>
            <a:off x="714375" y="357188"/>
            <a:ext cx="778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a:solidFill>
                  <a:schemeClr val="tx2"/>
                </a:solidFill>
                <a:latin typeface="Arial" charset="0"/>
              </a:rPr>
              <a:t>Compensatory mechanisms in surviving neurones in the damaged NSDA system</a:t>
            </a:r>
            <a:endParaRPr lang="en-GB" b="1">
              <a:solidFill>
                <a:schemeClr val="tx2"/>
              </a:solidFill>
            </a:endParaRPr>
          </a:p>
        </p:txBody>
      </p:sp>
      <p:grpSp>
        <p:nvGrpSpPr>
          <p:cNvPr id="72709" name="Group 27"/>
          <p:cNvGrpSpPr>
            <a:grpSpLocks/>
          </p:cNvGrpSpPr>
          <p:nvPr/>
        </p:nvGrpSpPr>
        <p:grpSpPr bwMode="auto">
          <a:xfrm>
            <a:off x="3286125" y="1214438"/>
            <a:ext cx="5643563" cy="2714625"/>
            <a:chOff x="2714625" y="1428750"/>
            <a:chExt cx="5643563" cy="2714625"/>
          </a:xfrm>
        </p:grpSpPr>
        <p:grpSp>
          <p:nvGrpSpPr>
            <p:cNvPr id="72716" name="Group 55"/>
            <p:cNvGrpSpPr>
              <a:grpSpLocks/>
            </p:cNvGrpSpPr>
            <p:nvPr/>
          </p:nvGrpSpPr>
          <p:grpSpPr bwMode="auto">
            <a:xfrm>
              <a:off x="2714625" y="1428750"/>
              <a:ext cx="3981450" cy="2714625"/>
              <a:chOff x="234047" y="3071810"/>
              <a:chExt cx="3980764" cy="2714644"/>
            </a:xfrm>
          </p:grpSpPr>
          <p:cxnSp>
            <p:nvCxnSpPr>
              <p:cNvPr id="72720" name="Straight Connector 12"/>
              <p:cNvCxnSpPr>
                <a:cxnSpLocks noChangeShapeType="1"/>
              </p:cNvCxnSpPr>
              <p:nvPr/>
            </p:nvCxnSpPr>
            <p:spPr bwMode="auto">
              <a:xfrm rot="5400000">
                <a:off x="142447" y="4357297"/>
                <a:ext cx="2000264" cy="79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2721" name="Straight Connector 20"/>
              <p:cNvCxnSpPr>
                <a:cxnSpLocks noChangeShapeType="1"/>
              </p:cNvCxnSpPr>
              <p:nvPr/>
            </p:nvCxnSpPr>
            <p:spPr bwMode="auto">
              <a:xfrm>
                <a:off x="1357290" y="5357826"/>
                <a:ext cx="264320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72722" name="Rectangle 1"/>
              <p:cNvSpPr>
                <a:spLocks noChangeArrowheads="1"/>
              </p:cNvSpPr>
              <p:nvPr/>
            </p:nvSpPr>
            <p:spPr bwMode="auto">
              <a:xfrm rot="-5400000">
                <a:off x="-616572" y="3922429"/>
                <a:ext cx="2286017" cy="5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b="1">
                    <a:solidFill>
                      <a:srgbClr val="000000"/>
                    </a:solidFill>
                    <a:latin typeface="Arial" charset="0"/>
                  </a:rPr>
                  <a:t>% SNc DA neurones</a:t>
                </a:r>
              </a:p>
              <a:p>
                <a:pPr algn="ctr"/>
                <a:r>
                  <a:rPr lang="en-GB" sz="1600" b="1">
                    <a:solidFill>
                      <a:srgbClr val="000000"/>
                    </a:solidFill>
                    <a:latin typeface="Arial" charset="0"/>
                  </a:rPr>
                  <a:t>or striatal DA</a:t>
                </a:r>
                <a:endParaRPr lang="en-GB" sz="1600" b="1">
                  <a:solidFill>
                    <a:srgbClr val="000000"/>
                  </a:solidFill>
                </a:endParaRPr>
              </a:p>
            </p:txBody>
          </p:sp>
          <p:sp>
            <p:nvSpPr>
              <p:cNvPr id="72723" name="Text Box 9"/>
              <p:cNvSpPr txBox="1">
                <a:spLocks noChangeArrowheads="1"/>
              </p:cNvSpPr>
              <p:nvPr/>
            </p:nvSpPr>
            <p:spPr bwMode="auto">
              <a:xfrm flipH="1">
                <a:off x="607950" y="3143248"/>
                <a:ext cx="463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rgbClr val="000000"/>
                    </a:solidFill>
                    <a:latin typeface="Arial Narrow" pitchFamily="34" charset="0"/>
                  </a:rPr>
                  <a:t>100</a:t>
                </a:r>
                <a:endParaRPr lang="en-GB" sz="1600">
                  <a:solidFill>
                    <a:srgbClr val="000000"/>
                  </a:solidFill>
                  <a:latin typeface="Arial" charset="0"/>
                </a:endParaRPr>
              </a:p>
            </p:txBody>
          </p:sp>
          <p:cxnSp>
            <p:nvCxnSpPr>
              <p:cNvPr id="72724" name="Straight Connector 29"/>
              <p:cNvCxnSpPr>
                <a:cxnSpLocks noChangeShapeType="1"/>
                <a:endCxn id="72723" idx="1"/>
              </p:cNvCxnSpPr>
              <p:nvPr/>
            </p:nvCxnSpPr>
            <p:spPr bwMode="auto">
              <a:xfrm rot="10800000">
                <a:off x="1071538" y="3312526"/>
                <a:ext cx="71438" cy="45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72725" name="Straight Connector 31"/>
              <p:cNvCxnSpPr>
                <a:cxnSpLocks noChangeShapeType="1"/>
              </p:cNvCxnSpPr>
              <p:nvPr/>
            </p:nvCxnSpPr>
            <p:spPr bwMode="auto">
              <a:xfrm>
                <a:off x="1071538" y="3355974"/>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2726" name="Straight Connector 32"/>
              <p:cNvCxnSpPr>
                <a:cxnSpLocks noChangeShapeType="1"/>
              </p:cNvCxnSpPr>
              <p:nvPr/>
            </p:nvCxnSpPr>
            <p:spPr bwMode="auto">
              <a:xfrm>
                <a:off x="1071538" y="4356106"/>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2727" name="Straight Connector 33"/>
              <p:cNvCxnSpPr>
                <a:cxnSpLocks noChangeShapeType="1"/>
              </p:cNvCxnSpPr>
              <p:nvPr/>
            </p:nvCxnSpPr>
            <p:spPr bwMode="auto">
              <a:xfrm>
                <a:off x="1071538" y="5356238"/>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72728" name="Text Box 9"/>
              <p:cNvSpPr txBox="1">
                <a:spLocks noChangeArrowheads="1"/>
              </p:cNvSpPr>
              <p:nvPr/>
            </p:nvSpPr>
            <p:spPr bwMode="auto">
              <a:xfrm flipH="1">
                <a:off x="714348" y="4162016"/>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rgbClr val="000000"/>
                    </a:solidFill>
                    <a:latin typeface="Arial Narrow" pitchFamily="34" charset="0"/>
                  </a:rPr>
                  <a:t>50</a:t>
                </a:r>
                <a:endParaRPr lang="en-GB" sz="1600">
                  <a:solidFill>
                    <a:srgbClr val="000000"/>
                  </a:solidFill>
                  <a:latin typeface="Arial" charset="0"/>
                </a:endParaRPr>
              </a:p>
            </p:txBody>
          </p:sp>
          <p:sp>
            <p:nvSpPr>
              <p:cNvPr id="72729" name="Text Box 9"/>
              <p:cNvSpPr txBox="1">
                <a:spLocks noChangeArrowheads="1"/>
              </p:cNvSpPr>
              <p:nvPr/>
            </p:nvSpPr>
            <p:spPr bwMode="auto">
              <a:xfrm flipH="1">
                <a:off x="793898" y="5162148"/>
                <a:ext cx="277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rgbClr val="000000"/>
                    </a:solidFill>
                    <a:latin typeface="Arial Narrow" pitchFamily="34" charset="0"/>
                  </a:rPr>
                  <a:t>0</a:t>
                </a:r>
                <a:endParaRPr lang="en-GB" sz="1600">
                  <a:solidFill>
                    <a:srgbClr val="000000"/>
                  </a:solidFill>
                  <a:latin typeface="Arial" charset="0"/>
                </a:endParaRPr>
              </a:p>
            </p:txBody>
          </p:sp>
          <p:sp>
            <p:nvSpPr>
              <p:cNvPr id="72730" name="Rectangle 1"/>
              <p:cNvSpPr>
                <a:spLocks noChangeArrowheads="1"/>
              </p:cNvSpPr>
              <p:nvPr/>
            </p:nvSpPr>
            <p:spPr bwMode="auto">
              <a:xfrm>
                <a:off x="1357290" y="5447900"/>
                <a:ext cx="271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a:solidFill>
                      <a:srgbClr val="000000"/>
                    </a:solidFill>
                    <a:latin typeface="Arial" charset="0"/>
                  </a:rPr>
                  <a:t>Progression</a:t>
                </a:r>
                <a:r>
                  <a:rPr lang="en-GB" sz="1600">
                    <a:solidFill>
                      <a:srgbClr val="000000"/>
                    </a:solidFill>
                    <a:latin typeface="Arial" charset="0"/>
                  </a:rPr>
                  <a:t> </a:t>
                </a:r>
                <a:r>
                  <a:rPr lang="en-GB" sz="1600" b="1">
                    <a:solidFill>
                      <a:srgbClr val="000000"/>
                    </a:solidFill>
                    <a:latin typeface="Arial" charset="0"/>
                  </a:rPr>
                  <a:t>of</a:t>
                </a:r>
                <a:r>
                  <a:rPr lang="en-GB" sz="1600">
                    <a:solidFill>
                      <a:srgbClr val="000000"/>
                    </a:solidFill>
                    <a:latin typeface="Arial" charset="0"/>
                  </a:rPr>
                  <a:t> </a:t>
                </a:r>
                <a:r>
                  <a:rPr lang="en-GB" sz="1600" b="1">
                    <a:solidFill>
                      <a:srgbClr val="000000"/>
                    </a:solidFill>
                    <a:latin typeface="Arial" charset="0"/>
                  </a:rPr>
                  <a:t>disease</a:t>
                </a:r>
                <a:endParaRPr lang="en-GB" sz="1600" b="1">
                  <a:solidFill>
                    <a:srgbClr val="000000"/>
                  </a:solidFill>
                </a:endParaRPr>
              </a:p>
            </p:txBody>
          </p:sp>
          <p:cxnSp>
            <p:nvCxnSpPr>
              <p:cNvPr id="72731" name="Straight Connector 38"/>
              <p:cNvCxnSpPr>
                <a:cxnSpLocks noChangeShapeType="1"/>
              </p:cNvCxnSpPr>
              <p:nvPr/>
            </p:nvCxnSpPr>
            <p:spPr bwMode="auto">
              <a:xfrm>
                <a:off x="1214414" y="4643446"/>
                <a:ext cx="2428892" cy="1588"/>
              </a:xfrm>
              <a:prstGeom prst="line">
                <a:avLst/>
              </a:prstGeom>
              <a:noFill/>
              <a:ln w="9525"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72732" name="Freeform 39"/>
              <p:cNvSpPr>
                <a:spLocks noChangeArrowheads="1"/>
              </p:cNvSpPr>
              <p:nvPr/>
            </p:nvSpPr>
            <p:spPr bwMode="auto">
              <a:xfrm>
                <a:off x="1306287" y="3374121"/>
                <a:ext cx="2908524" cy="1840829"/>
              </a:xfrm>
              <a:custGeom>
                <a:avLst/>
                <a:gdLst>
                  <a:gd name="T0" fmla="*/ 0 w 3680671"/>
                  <a:gd name="T1" fmla="*/ 30708 h 1767895"/>
                  <a:gd name="T2" fmla="*/ 54166 w 3680671"/>
                  <a:gd name="T3" fmla="*/ 30708 h 1767895"/>
                  <a:gd name="T4" fmla="*/ 66806 w 3680671"/>
                  <a:gd name="T5" fmla="*/ 63526 h 1767895"/>
                  <a:gd name="T6" fmla="*/ 88473 w 3680671"/>
                  <a:gd name="T7" fmla="*/ 112753 h 1767895"/>
                  <a:gd name="T8" fmla="*/ 160696 w 3680671"/>
                  <a:gd name="T9" fmla="*/ 293263 h 1767895"/>
                  <a:gd name="T10" fmla="*/ 184167 w 3680671"/>
                  <a:gd name="T11" fmla="*/ 391722 h 1767895"/>
                  <a:gd name="T12" fmla="*/ 222084 w 3680671"/>
                  <a:gd name="T13" fmla="*/ 473770 h 1767895"/>
                  <a:gd name="T14" fmla="*/ 263611 w 3680671"/>
                  <a:gd name="T15" fmla="*/ 588639 h 1767895"/>
                  <a:gd name="T16" fmla="*/ 269029 w 3680671"/>
                  <a:gd name="T17" fmla="*/ 605047 h 1767895"/>
                  <a:gd name="T18" fmla="*/ 288890 w 3680671"/>
                  <a:gd name="T19" fmla="*/ 670687 h 1767895"/>
                  <a:gd name="T20" fmla="*/ 297917 w 3680671"/>
                  <a:gd name="T21" fmla="*/ 703506 h 1767895"/>
                  <a:gd name="T22" fmla="*/ 312362 w 3680671"/>
                  <a:gd name="T23" fmla="*/ 736326 h 1767895"/>
                  <a:gd name="T24" fmla="*/ 325001 w 3680671"/>
                  <a:gd name="T25" fmla="*/ 801965 h 1767895"/>
                  <a:gd name="T26" fmla="*/ 335834 w 3680671"/>
                  <a:gd name="T27" fmla="*/ 851192 h 1767895"/>
                  <a:gd name="T28" fmla="*/ 371945 w 3680671"/>
                  <a:gd name="T29" fmla="*/ 1048108 h 1767895"/>
                  <a:gd name="T30" fmla="*/ 418890 w 3680671"/>
                  <a:gd name="T31" fmla="*/ 1310667 h 1767895"/>
                  <a:gd name="T32" fmla="*/ 447779 w 3680671"/>
                  <a:gd name="T33" fmla="*/ 1606042 h 1767895"/>
                  <a:gd name="T34" fmla="*/ 478473 w 3680671"/>
                  <a:gd name="T35" fmla="*/ 1770139 h 1767895"/>
                  <a:gd name="T36" fmla="*/ 485695 w 3680671"/>
                  <a:gd name="T37" fmla="*/ 1819367 h 1767895"/>
                  <a:gd name="T38" fmla="*/ 492918 w 3680671"/>
                  <a:gd name="T39" fmla="*/ 1852187 h 1767895"/>
                  <a:gd name="T40" fmla="*/ 507362 w 3680671"/>
                  <a:gd name="T41" fmla="*/ 1934238 h 1767895"/>
                  <a:gd name="T42" fmla="*/ 530835 w 3680671"/>
                  <a:gd name="T43" fmla="*/ 2147564 h 1767895"/>
                  <a:gd name="T44" fmla="*/ 552502 w 3680671"/>
                  <a:gd name="T45" fmla="*/ 2328069 h 1767895"/>
                  <a:gd name="T46" fmla="*/ 557918 w 3680671"/>
                  <a:gd name="T47" fmla="*/ 2442936 h 17678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80671"/>
                  <a:gd name="T73" fmla="*/ 0 h 1767895"/>
                  <a:gd name="T74" fmla="*/ 3680671 w 3680671"/>
                  <a:gd name="T75" fmla="*/ 1767895 h 17678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80671" h="1767895">
                    <a:moveTo>
                      <a:pt x="0" y="22222"/>
                    </a:moveTo>
                    <a:cubicBezTo>
                      <a:pt x="156088" y="4879"/>
                      <a:pt x="148854" y="0"/>
                      <a:pt x="356259" y="22222"/>
                    </a:cubicBezTo>
                    <a:cubicBezTo>
                      <a:pt x="384913" y="25292"/>
                      <a:pt x="411518" y="38639"/>
                      <a:pt x="439387" y="45973"/>
                    </a:cubicBezTo>
                    <a:cubicBezTo>
                      <a:pt x="486738" y="58434"/>
                      <a:pt x="534094" y="70976"/>
                      <a:pt x="581891" y="81598"/>
                    </a:cubicBezTo>
                    <a:cubicBezTo>
                      <a:pt x="788921" y="127604"/>
                      <a:pt x="645192" y="22206"/>
                      <a:pt x="1056904" y="212227"/>
                    </a:cubicBezTo>
                    <a:cubicBezTo>
                      <a:pt x="1108364" y="235978"/>
                      <a:pt x="1158504" y="262826"/>
                      <a:pt x="1211283" y="283479"/>
                    </a:cubicBezTo>
                    <a:cubicBezTo>
                      <a:pt x="1360930" y="342037"/>
                      <a:pt x="1301687" y="300773"/>
                      <a:pt x="1460665" y="342856"/>
                    </a:cubicBezTo>
                    <a:cubicBezTo>
                      <a:pt x="1552664" y="367209"/>
                      <a:pt x="1642838" y="397996"/>
                      <a:pt x="1733797" y="425983"/>
                    </a:cubicBezTo>
                    <a:cubicBezTo>
                      <a:pt x="1745761" y="429664"/>
                      <a:pt x="1757635" y="433648"/>
                      <a:pt x="1769423" y="437858"/>
                    </a:cubicBezTo>
                    <a:lnTo>
                      <a:pt x="1900052" y="485360"/>
                    </a:lnTo>
                    <a:cubicBezTo>
                      <a:pt x="1920011" y="492845"/>
                      <a:pt x="1938748" y="503940"/>
                      <a:pt x="1959428" y="509110"/>
                    </a:cubicBezTo>
                    <a:lnTo>
                      <a:pt x="2054431" y="532861"/>
                    </a:lnTo>
                    <a:cubicBezTo>
                      <a:pt x="2082140" y="548695"/>
                      <a:pt x="2109459" y="565232"/>
                      <a:pt x="2137558" y="580362"/>
                    </a:cubicBezTo>
                    <a:cubicBezTo>
                      <a:pt x="2160938" y="592951"/>
                      <a:pt x="2185809" y="602718"/>
                      <a:pt x="2208810" y="615988"/>
                    </a:cubicBezTo>
                    <a:cubicBezTo>
                      <a:pt x="2288782" y="662125"/>
                      <a:pt x="2363738" y="717202"/>
                      <a:pt x="2446317" y="758492"/>
                    </a:cubicBezTo>
                    <a:cubicBezTo>
                      <a:pt x="2536389" y="803528"/>
                      <a:pt x="2690953" y="871551"/>
                      <a:pt x="2755075" y="948497"/>
                    </a:cubicBezTo>
                    <a:cubicBezTo>
                      <a:pt x="2767608" y="963537"/>
                      <a:pt x="2899486" y="1130536"/>
                      <a:pt x="2945080" y="1162253"/>
                    </a:cubicBezTo>
                    <a:cubicBezTo>
                      <a:pt x="3009170" y="1206837"/>
                      <a:pt x="3080578" y="1239912"/>
                      <a:pt x="3146961" y="1281006"/>
                    </a:cubicBezTo>
                    <a:cubicBezTo>
                      <a:pt x="3163790" y="1291424"/>
                      <a:pt x="3177678" y="1306142"/>
                      <a:pt x="3194462" y="1316632"/>
                    </a:cubicBezTo>
                    <a:cubicBezTo>
                      <a:pt x="3209474" y="1326014"/>
                      <a:pt x="3227801" y="1329761"/>
                      <a:pt x="3241963" y="1340383"/>
                    </a:cubicBezTo>
                    <a:cubicBezTo>
                      <a:pt x="3330526" y="1406805"/>
                      <a:pt x="3246225" y="1377073"/>
                      <a:pt x="3336966" y="1399760"/>
                    </a:cubicBezTo>
                    <a:cubicBezTo>
                      <a:pt x="3368256" y="1493629"/>
                      <a:pt x="3339910" y="1429428"/>
                      <a:pt x="3491345" y="1554139"/>
                    </a:cubicBezTo>
                    <a:cubicBezTo>
                      <a:pt x="3593324" y="1638122"/>
                      <a:pt x="3514244" y="1565162"/>
                      <a:pt x="3633849" y="1684767"/>
                    </a:cubicBezTo>
                    <a:cubicBezTo>
                      <a:pt x="3680671" y="1731589"/>
                      <a:pt x="3669475" y="1703599"/>
                      <a:pt x="3669475" y="176789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grpSp>
          <p:nvGrpSpPr>
            <p:cNvPr id="72717" name="Group 53"/>
            <p:cNvGrpSpPr>
              <a:grpSpLocks/>
            </p:cNvGrpSpPr>
            <p:nvPr/>
          </p:nvGrpSpPr>
          <p:grpSpPr bwMode="auto">
            <a:xfrm>
              <a:off x="6429375" y="2292350"/>
              <a:ext cx="1928813" cy="708025"/>
              <a:chOff x="4071935" y="4071942"/>
              <a:chExt cx="1928825" cy="707886"/>
            </a:xfrm>
          </p:grpSpPr>
          <p:sp>
            <p:nvSpPr>
              <p:cNvPr id="72718" name="Rectangle 1"/>
              <p:cNvSpPr>
                <a:spLocks noChangeArrowheads="1"/>
              </p:cNvSpPr>
              <p:nvPr/>
            </p:nvSpPr>
            <p:spPr bwMode="auto">
              <a:xfrm>
                <a:off x="4429124" y="4071942"/>
                <a:ext cx="1571636" cy="707886"/>
              </a:xfrm>
              <a:prstGeom prst="rect">
                <a:avLst/>
              </a:prstGeom>
              <a:solidFill>
                <a:schemeClr val="bg1"/>
              </a:solidFill>
              <a:ln w="9525">
                <a:solidFill>
                  <a:srgbClr val="ACAEEC"/>
                </a:solidFill>
                <a:miter lim="800000"/>
                <a:headEnd/>
                <a:tailEnd/>
              </a:ln>
            </p:spPr>
            <p:txBody>
              <a:bodyPr>
                <a:spAutoFit/>
              </a:bodyPr>
              <a:lstStyle/>
              <a:p>
                <a:r>
                  <a:rPr lang="en-GB" sz="2000">
                    <a:solidFill>
                      <a:schemeClr val="tx2"/>
                    </a:solidFill>
                    <a:latin typeface="Arial Narrow" pitchFamily="34" charset="0"/>
                  </a:rPr>
                  <a:t>Clinical signs &amp; symptoms</a:t>
                </a:r>
              </a:p>
            </p:txBody>
          </p:sp>
          <p:cxnSp>
            <p:nvCxnSpPr>
              <p:cNvPr id="72719" name="Straight Arrow Connector 49"/>
              <p:cNvCxnSpPr>
                <a:cxnSpLocks noChangeShapeType="1"/>
              </p:cNvCxnSpPr>
              <p:nvPr/>
            </p:nvCxnSpPr>
            <p:spPr bwMode="auto">
              <a:xfrm rot="10800000" flipV="1">
                <a:off x="4071935" y="4429132"/>
                <a:ext cx="285752" cy="285626"/>
              </a:xfrm>
              <a:prstGeom prst="straightConnector1">
                <a:avLst/>
              </a:prstGeom>
              <a:noFill/>
              <a:ln w="57150" algn="ctr">
                <a:solidFill>
                  <a:srgbClr val="ACAEEC"/>
                </a:solidFill>
                <a:round/>
                <a:headEnd/>
                <a:tailEnd type="arrow" w="med" len="med"/>
              </a:ln>
              <a:extLst>
                <a:ext uri="{909E8E84-426E-40DD-AFC4-6F175D3DCCD1}">
                  <a14:hiddenFill xmlns:a14="http://schemas.microsoft.com/office/drawing/2010/main">
                    <a:noFill/>
                  </a14:hiddenFill>
                </a:ext>
              </a:extLst>
            </p:spPr>
          </p:cxnSp>
        </p:grpSp>
      </p:grpSp>
      <p:grpSp>
        <p:nvGrpSpPr>
          <p:cNvPr id="7" name="Group 35"/>
          <p:cNvGrpSpPr>
            <a:grpSpLocks/>
          </p:cNvGrpSpPr>
          <p:nvPr/>
        </p:nvGrpSpPr>
        <p:grpSpPr bwMode="auto">
          <a:xfrm>
            <a:off x="500063" y="1214438"/>
            <a:ext cx="2571750" cy="1016000"/>
            <a:chOff x="500034" y="1214422"/>
            <a:chExt cx="2571768" cy="1015663"/>
          </a:xfrm>
        </p:grpSpPr>
        <p:sp>
          <p:nvSpPr>
            <p:cNvPr id="72714" name="Rectangle 1"/>
            <p:cNvSpPr>
              <a:spLocks noChangeArrowheads="1"/>
            </p:cNvSpPr>
            <p:nvPr/>
          </p:nvSpPr>
          <p:spPr bwMode="auto">
            <a:xfrm>
              <a:off x="1071538" y="1214422"/>
              <a:ext cx="2000264" cy="1015663"/>
            </a:xfrm>
            <a:prstGeom prst="rect">
              <a:avLst/>
            </a:prstGeom>
            <a:solidFill>
              <a:schemeClr val="bg1"/>
            </a:solidFill>
            <a:ln w="9525">
              <a:solidFill>
                <a:srgbClr val="ACAEEC"/>
              </a:solidFill>
              <a:miter lim="800000"/>
              <a:headEnd/>
              <a:tailEnd/>
            </a:ln>
          </p:spPr>
          <p:txBody>
            <a:bodyPr>
              <a:spAutoFit/>
            </a:bodyPr>
            <a:lstStyle/>
            <a:p>
              <a:pPr algn="ctr"/>
              <a:r>
                <a:rPr lang="en-GB" sz="2000">
                  <a:solidFill>
                    <a:schemeClr val="tx2"/>
                  </a:solidFill>
                  <a:latin typeface="Arial Narrow" pitchFamily="34" charset="0"/>
                </a:rPr>
                <a:t>Adaptations in NSDA-associated circuitry</a:t>
              </a:r>
            </a:p>
          </p:txBody>
        </p:sp>
        <p:sp>
          <p:nvSpPr>
            <p:cNvPr id="34" name="Bent-Up Arrow 33"/>
            <p:cNvSpPr/>
            <p:nvPr/>
          </p:nvSpPr>
          <p:spPr bwMode="auto">
            <a:xfrm rot="10800000">
              <a:off x="500034" y="1285835"/>
              <a:ext cx="571504" cy="731595"/>
            </a:xfrm>
            <a:prstGeom prst="bentUpArrow">
              <a:avLst>
                <a:gd name="adj1" fmla="val 18506"/>
                <a:gd name="adj2" fmla="val 25000"/>
                <a:gd name="adj3" fmla="val 25000"/>
              </a:avLst>
            </a:prstGeom>
            <a:solidFill>
              <a:schemeClr val="bg1"/>
            </a:solidFill>
            <a:ln w="28575" cap="flat" cmpd="sng" algn="ctr">
              <a:solidFill>
                <a:srgbClr val="2F3DC3"/>
              </a:solidFill>
              <a:prstDash val="solid"/>
              <a:round/>
              <a:headEnd type="none" w="med" len="med"/>
              <a:tailEnd type="none" w="med" len="med"/>
            </a:ln>
            <a:effectLst/>
          </p:spPr>
          <p:txBody>
            <a:bodyPr/>
            <a:lstStyle/>
            <a:p>
              <a:pPr algn="ctr">
                <a:defRPr/>
              </a:pPr>
              <a:endParaRPr lang="en-GB"/>
            </a:p>
          </p:txBody>
        </p:sp>
      </p:grpSp>
      <p:grpSp>
        <p:nvGrpSpPr>
          <p:cNvPr id="8" name="Group 36"/>
          <p:cNvGrpSpPr>
            <a:grpSpLocks/>
          </p:cNvGrpSpPr>
          <p:nvPr/>
        </p:nvGrpSpPr>
        <p:grpSpPr bwMode="auto">
          <a:xfrm>
            <a:off x="1571625" y="5715000"/>
            <a:ext cx="2643188" cy="1000125"/>
            <a:chOff x="1571604" y="5715016"/>
            <a:chExt cx="2643206" cy="1000132"/>
          </a:xfrm>
        </p:grpSpPr>
        <p:sp>
          <p:nvSpPr>
            <p:cNvPr id="72712" name="Rectangle 1"/>
            <p:cNvSpPr>
              <a:spLocks noChangeArrowheads="1"/>
            </p:cNvSpPr>
            <p:nvPr/>
          </p:nvSpPr>
          <p:spPr bwMode="auto">
            <a:xfrm>
              <a:off x="2214546" y="6007262"/>
              <a:ext cx="2000264" cy="707886"/>
            </a:xfrm>
            <a:prstGeom prst="rect">
              <a:avLst/>
            </a:prstGeom>
            <a:solidFill>
              <a:schemeClr val="bg1"/>
            </a:solidFill>
            <a:ln w="9525">
              <a:solidFill>
                <a:srgbClr val="ACAEEC"/>
              </a:solidFill>
              <a:miter lim="800000"/>
              <a:headEnd/>
              <a:tailEnd/>
            </a:ln>
          </p:spPr>
          <p:txBody>
            <a:bodyPr>
              <a:spAutoFit/>
            </a:bodyPr>
            <a:lstStyle/>
            <a:p>
              <a:pPr algn="ctr"/>
              <a:r>
                <a:rPr lang="en-GB" sz="2000">
                  <a:solidFill>
                    <a:schemeClr val="tx2"/>
                  </a:solidFill>
                  <a:latin typeface="Arial Narrow" pitchFamily="34" charset="0"/>
                </a:rPr>
                <a:t>Adaptations in striatal terminal</a:t>
              </a:r>
            </a:p>
          </p:txBody>
        </p:sp>
        <p:sp>
          <p:nvSpPr>
            <p:cNvPr id="35" name="Bent-Up Arrow 34"/>
            <p:cNvSpPr/>
            <p:nvPr/>
          </p:nvSpPr>
          <p:spPr bwMode="auto">
            <a:xfrm rot="16200000">
              <a:off x="1651773" y="5634847"/>
              <a:ext cx="571504" cy="731843"/>
            </a:xfrm>
            <a:prstGeom prst="bentUpArrow">
              <a:avLst>
                <a:gd name="adj1" fmla="val 18506"/>
                <a:gd name="adj2" fmla="val 25000"/>
                <a:gd name="adj3" fmla="val 25000"/>
              </a:avLst>
            </a:prstGeom>
            <a:solidFill>
              <a:schemeClr val="bg1"/>
            </a:solidFill>
            <a:ln w="28575" cap="flat" cmpd="sng" algn="ctr">
              <a:solidFill>
                <a:srgbClr val="2F3DC3"/>
              </a:solidFill>
              <a:prstDash val="solid"/>
              <a:round/>
              <a:headEnd type="none" w="med" len="med"/>
              <a:tailEnd type="none" w="med" len="med"/>
            </a:ln>
            <a:effectLst/>
          </p:spPr>
          <p:txBody>
            <a:bodyP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730" name="Straight Connector 14"/>
          <p:cNvCxnSpPr>
            <a:cxnSpLocks noChangeShapeType="1"/>
          </p:cNvCxnSpPr>
          <p:nvPr/>
        </p:nvCxnSpPr>
        <p:spPr bwMode="auto">
          <a:xfrm>
            <a:off x="4286250" y="185737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73731" name="Straight Connector 18"/>
          <p:cNvCxnSpPr>
            <a:cxnSpLocks noChangeShapeType="1"/>
          </p:cNvCxnSpPr>
          <p:nvPr/>
        </p:nvCxnSpPr>
        <p:spPr bwMode="auto">
          <a:xfrm>
            <a:off x="5500688" y="57150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2" name="Group 55"/>
          <p:cNvGrpSpPr>
            <a:grpSpLocks/>
          </p:cNvGrpSpPr>
          <p:nvPr/>
        </p:nvGrpSpPr>
        <p:grpSpPr bwMode="auto">
          <a:xfrm>
            <a:off x="357188" y="3857625"/>
            <a:ext cx="3857625" cy="2714625"/>
            <a:chOff x="357189" y="3071810"/>
            <a:chExt cx="3857622" cy="2714644"/>
          </a:xfrm>
        </p:grpSpPr>
        <p:cxnSp>
          <p:nvCxnSpPr>
            <p:cNvPr id="73757" name="Straight Connector 12"/>
            <p:cNvCxnSpPr>
              <a:cxnSpLocks noChangeShapeType="1"/>
            </p:cNvCxnSpPr>
            <p:nvPr/>
          </p:nvCxnSpPr>
          <p:spPr bwMode="auto">
            <a:xfrm rot="5400000">
              <a:off x="142447" y="4357297"/>
              <a:ext cx="2000264" cy="79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3758" name="Straight Connector 20"/>
            <p:cNvCxnSpPr>
              <a:cxnSpLocks noChangeShapeType="1"/>
            </p:cNvCxnSpPr>
            <p:nvPr/>
          </p:nvCxnSpPr>
          <p:spPr bwMode="auto">
            <a:xfrm>
              <a:off x="1357290" y="5357826"/>
              <a:ext cx="2643206"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73759" name="Rectangle 1"/>
            <p:cNvSpPr>
              <a:spLocks noChangeArrowheads="1"/>
            </p:cNvSpPr>
            <p:nvPr/>
          </p:nvSpPr>
          <p:spPr bwMode="auto">
            <a:xfrm rot="-5400000">
              <a:off x="-616572" y="4045571"/>
              <a:ext cx="2286017" cy="3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600" b="1">
                  <a:solidFill>
                    <a:srgbClr val="000000"/>
                  </a:solidFill>
                  <a:latin typeface="Arial" charset="0"/>
                </a:rPr>
                <a:t>%  striatal DA</a:t>
              </a:r>
              <a:endParaRPr lang="en-GB" sz="1600" b="1">
                <a:solidFill>
                  <a:srgbClr val="000000"/>
                </a:solidFill>
              </a:endParaRPr>
            </a:p>
          </p:txBody>
        </p:sp>
        <p:sp>
          <p:nvSpPr>
            <p:cNvPr id="73760" name="Text Box 9"/>
            <p:cNvSpPr txBox="1">
              <a:spLocks noChangeArrowheads="1"/>
            </p:cNvSpPr>
            <p:nvPr/>
          </p:nvSpPr>
          <p:spPr bwMode="auto">
            <a:xfrm flipH="1">
              <a:off x="607950" y="3143248"/>
              <a:ext cx="463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rgbClr val="000000"/>
                  </a:solidFill>
                  <a:latin typeface="Arial Narrow" pitchFamily="34" charset="0"/>
                </a:rPr>
                <a:t>100</a:t>
              </a:r>
              <a:endParaRPr lang="en-GB" sz="1600">
                <a:solidFill>
                  <a:srgbClr val="000000"/>
                </a:solidFill>
                <a:latin typeface="Arial" charset="0"/>
              </a:endParaRPr>
            </a:p>
          </p:txBody>
        </p:sp>
        <p:cxnSp>
          <p:nvCxnSpPr>
            <p:cNvPr id="73761" name="Straight Connector 29"/>
            <p:cNvCxnSpPr>
              <a:cxnSpLocks noChangeShapeType="1"/>
              <a:endCxn id="73760" idx="1"/>
            </p:cNvCxnSpPr>
            <p:nvPr/>
          </p:nvCxnSpPr>
          <p:spPr bwMode="auto">
            <a:xfrm rot="10800000">
              <a:off x="1071538" y="3312526"/>
              <a:ext cx="71438" cy="45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73762" name="Straight Connector 31"/>
            <p:cNvCxnSpPr>
              <a:cxnSpLocks noChangeShapeType="1"/>
            </p:cNvCxnSpPr>
            <p:nvPr/>
          </p:nvCxnSpPr>
          <p:spPr bwMode="auto">
            <a:xfrm>
              <a:off x="1071538" y="3355974"/>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3763" name="Straight Connector 32"/>
            <p:cNvCxnSpPr>
              <a:cxnSpLocks noChangeShapeType="1"/>
            </p:cNvCxnSpPr>
            <p:nvPr/>
          </p:nvCxnSpPr>
          <p:spPr bwMode="auto">
            <a:xfrm>
              <a:off x="1071538" y="4356106"/>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73764" name="Straight Connector 33"/>
            <p:cNvCxnSpPr>
              <a:cxnSpLocks noChangeShapeType="1"/>
            </p:cNvCxnSpPr>
            <p:nvPr/>
          </p:nvCxnSpPr>
          <p:spPr bwMode="auto">
            <a:xfrm>
              <a:off x="1071538" y="5356238"/>
              <a:ext cx="7143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73765" name="Text Box 9"/>
            <p:cNvSpPr txBox="1">
              <a:spLocks noChangeArrowheads="1"/>
            </p:cNvSpPr>
            <p:nvPr/>
          </p:nvSpPr>
          <p:spPr bwMode="auto">
            <a:xfrm flipH="1">
              <a:off x="714348" y="4162016"/>
              <a:ext cx="3706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rgbClr val="000000"/>
                  </a:solidFill>
                  <a:latin typeface="Arial Narrow" pitchFamily="34" charset="0"/>
                </a:rPr>
                <a:t>50</a:t>
              </a:r>
              <a:endParaRPr lang="en-GB" sz="1600">
                <a:solidFill>
                  <a:srgbClr val="000000"/>
                </a:solidFill>
                <a:latin typeface="Arial" charset="0"/>
              </a:endParaRPr>
            </a:p>
          </p:txBody>
        </p:sp>
        <p:sp>
          <p:nvSpPr>
            <p:cNvPr id="73766" name="Text Box 9"/>
            <p:cNvSpPr txBox="1">
              <a:spLocks noChangeArrowheads="1"/>
            </p:cNvSpPr>
            <p:nvPr/>
          </p:nvSpPr>
          <p:spPr bwMode="auto">
            <a:xfrm flipH="1">
              <a:off x="793898" y="5162148"/>
              <a:ext cx="2776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a:solidFill>
                    <a:srgbClr val="000000"/>
                  </a:solidFill>
                  <a:latin typeface="Arial Narrow" pitchFamily="34" charset="0"/>
                </a:rPr>
                <a:t>0</a:t>
              </a:r>
              <a:endParaRPr lang="en-GB" sz="1600">
                <a:solidFill>
                  <a:srgbClr val="000000"/>
                </a:solidFill>
                <a:latin typeface="Arial" charset="0"/>
              </a:endParaRPr>
            </a:p>
          </p:txBody>
        </p:sp>
        <p:sp>
          <p:nvSpPr>
            <p:cNvPr id="73767" name="Rectangle 1"/>
            <p:cNvSpPr>
              <a:spLocks noChangeArrowheads="1"/>
            </p:cNvSpPr>
            <p:nvPr/>
          </p:nvSpPr>
          <p:spPr bwMode="auto">
            <a:xfrm>
              <a:off x="1357290" y="5447900"/>
              <a:ext cx="271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a:solidFill>
                    <a:srgbClr val="000000"/>
                  </a:solidFill>
                  <a:latin typeface="Arial" charset="0"/>
                </a:rPr>
                <a:t>Progression</a:t>
              </a:r>
              <a:r>
                <a:rPr lang="en-GB" sz="1600">
                  <a:solidFill>
                    <a:srgbClr val="000000"/>
                  </a:solidFill>
                  <a:latin typeface="Arial" charset="0"/>
                </a:rPr>
                <a:t> </a:t>
              </a:r>
              <a:r>
                <a:rPr lang="en-GB" sz="1600" b="1">
                  <a:solidFill>
                    <a:srgbClr val="000000"/>
                  </a:solidFill>
                  <a:latin typeface="Arial" charset="0"/>
                </a:rPr>
                <a:t>of</a:t>
              </a:r>
              <a:r>
                <a:rPr lang="en-GB" sz="1600">
                  <a:solidFill>
                    <a:srgbClr val="000000"/>
                  </a:solidFill>
                  <a:latin typeface="Arial" charset="0"/>
                </a:rPr>
                <a:t> </a:t>
              </a:r>
              <a:r>
                <a:rPr lang="en-GB" sz="1600" b="1">
                  <a:solidFill>
                    <a:srgbClr val="000000"/>
                  </a:solidFill>
                  <a:latin typeface="Arial" charset="0"/>
                </a:rPr>
                <a:t>disease</a:t>
              </a:r>
              <a:endParaRPr lang="en-GB" sz="1600" b="1">
                <a:solidFill>
                  <a:srgbClr val="000000"/>
                </a:solidFill>
              </a:endParaRPr>
            </a:p>
          </p:txBody>
        </p:sp>
        <p:cxnSp>
          <p:nvCxnSpPr>
            <p:cNvPr id="73768" name="Straight Connector 38"/>
            <p:cNvCxnSpPr>
              <a:cxnSpLocks noChangeShapeType="1"/>
            </p:cNvCxnSpPr>
            <p:nvPr/>
          </p:nvCxnSpPr>
          <p:spPr bwMode="auto">
            <a:xfrm>
              <a:off x="1214414" y="4713306"/>
              <a:ext cx="2428892" cy="1588"/>
            </a:xfrm>
            <a:prstGeom prst="line">
              <a:avLst/>
            </a:prstGeom>
            <a:noFill/>
            <a:ln w="9525"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73769" name="Freeform 39"/>
            <p:cNvSpPr>
              <a:spLocks noChangeArrowheads="1"/>
            </p:cNvSpPr>
            <p:nvPr/>
          </p:nvSpPr>
          <p:spPr bwMode="auto">
            <a:xfrm>
              <a:off x="1306287" y="3374121"/>
              <a:ext cx="2908524" cy="1840829"/>
            </a:xfrm>
            <a:custGeom>
              <a:avLst/>
              <a:gdLst>
                <a:gd name="T0" fmla="*/ 0 w 3680671"/>
                <a:gd name="T1" fmla="*/ 30708 h 1767895"/>
                <a:gd name="T2" fmla="*/ 54166 w 3680671"/>
                <a:gd name="T3" fmla="*/ 30708 h 1767895"/>
                <a:gd name="T4" fmla="*/ 66806 w 3680671"/>
                <a:gd name="T5" fmla="*/ 63526 h 1767895"/>
                <a:gd name="T6" fmla="*/ 88473 w 3680671"/>
                <a:gd name="T7" fmla="*/ 112753 h 1767895"/>
                <a:gd name="T8" fmla="*/ 160696 w 3680671"/>
                <a:gd name="T9" fmla="*/ 293263 h 1767895"/>
                <a:gd name="T10" fmla="*/ 184167 w 3680671"/>
                <a:gd name="T11" fmla="*/ 391722 h 1767895"/>
                <a:gd name="T12" fmla="*/ 222084 w 3680671"/>
                <a:gd name="T13" fmla="*/ 473770 h 1767895"/>
                <a:gd name="T14" fmla="*/ 263611 w 3680671"/>
                <a:gd name="T15" fmla="*/ 588639 h 1767895"/>
                <a:gd name="T16" fmla="*/ 269029 w 3680671"/>
                <a:gd name="T17" fmla="*/ 605047 h 1767895"/>
                <a:gd name="T18" fmla="*/ 288890 w 3680671"/>
                <a:gd name="T19" fmla="*/ 670687 h 1767895"/>
                <a:gd name="T20" fmla="*/ 297917 w 3680671"/>
                <a:gd name="T21" fmla="*/ 703506 h 1767895"/>
                <a:gd name="T22" fmla="*/ 312362 w 3680671"/>
                <a:gd name="T23" fmla="*/ 736326 h 1767895"/>
                <a:gd name="T24" fmla="*/ 325001 w 3680671"/>
                <a:gd name="T25" fmla="*/ 801965 h 1767895"/>
                <a:gd name="T26" fmla="*/ 335834 w 3680671"/>
                <a:gd name="T27" fmla="*/ 851192 h 1767895"/>
                <a:gd name="T28" fmla="*/ 371945 w 3680671"/>
                <a:gd name="T29" fmla="*/ 1048108 h 1767895"/>
                <a:gd name="T30" fmla="*/ 418890 w 3680671"/>
                <a:gd name="T31" fmla="*/ 1310667 h 1767895"/>
                <a:gd name="T32" fmla="*/ 447779 w 3680671"/>
                <a:gd name="T33" fmla="*/ 1606042 h 1767895"/>
                <a:gd name="T34" fmla="*/ 478473 w 3680671"/>
                <a:gd name="T35" fmla="*/ 1770139 h 1767895"/>
                <a:gd name="T36" fmla="*/ 485695 w 3680671"/>
                <a:gd name="T37" fmla="*/ 1819367 h 1767895"/>
                <a:gd name="T38" fmla="*/ 492918 w 3680671"/>
                <a:gd name="T39" fmla="*/ 1852187 h 1767895"/>
                <a:gd name="T40" fmla="*/ 507362 w 3680671"/>
                <a:gd name="T41" fmla="*/ 1934238 h 1767895"/>
                <a:gd name="T42" fmla="*/ 530835 w 3680671"/>
                <a:gd name="T43" fmla="*/ 2147564 h 1767895"/>
                <a:gd name="T44" fmla="*/ 552502 w 3680671"/>
                <a:gd name="T45" fmla="*/ 2328069 h 1767895"/>
                <a:gd name="T46" fmla="*/ 557918 w 3680671"/>
                <a:gd name="T47" fmla="*/ 2442936 h 17678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80671"/>
                <a:gd name="T73" fmla="*/ 0 h 1767895"/>
                <a:gd name="T74" fmla="*/ 3680671 w 3680671"/>
                <a:gd name="T75" fmla="*/ 1767895 h 17678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80671" h="1767895">
                  <a:moveTo>
                    <a:pt x="0" y="22222"/>
                  </a:moveTo>
                  <a:cubicBezTo>
                    <a:pt x="156088" y="4879"/>
                    <a:pt x="148854" y="0"/>
                    <a:pt x="356259" y="22222"/>
                  </a:cubicBezTo>
                  <a:cubicBezTo>
                    <a:pt x="384913" y="25292"/>
                    <a:pt x="411518" y="38639"/>
                    <a:pt x="439387" y="45973"/>
                  </a:cubicBezTo>
                  <a:cubicBezTo>
                    <a:pt x="486738" y="58434"/>
                    <a:pt x="534094" y="70976"/>
                    <a:pt x="581891" y="81598"/>
                  </a:cubicBezTo>
                  <a:cubicBezTo>
                    <a:pt x="788921" y="127604"/>
                    <a:pt x="645192" y="22206"/>
                    <a:pt x="1056904" y="212227"/>
                  </a:cubicBezTo>
                  <a:cubicBezTo>
                    <a:pt x="1108364" y="235978"/>
                    <a:pt x="1158504" y="262826"/>
                    <a:pt x="1211283" y="283479"/>
                  </a:cubicBezTo>
                  <a:cubicBezTo>
                    <a:pt x="1360930" y="342037"/>
                    <a:pt x="1301687" y="300773"/>
                    <a:pt x="1460665" y="342856"/>
                  </a:cubicBezTo>
                  <a:cubicBezTo>
                    <a:pt x="1552664" y="367209"/>
                    <a:pt x="1642838" y="397996"/>
                    <a:pt x="1733797" y="425983"/>
                  </a:cubicBezTo>
                  <a:cubicBezTo>
                    <a:pt x="1745761" y="429664"/>
                    <a:pt x="1757635" y="433648"/>
                    <a:pt x="1769423" y="437858"/>
                  </a:cubicBezTo>
                  <a:lnTo>
                    <a:pt x="1900052" y="485360"/>
                  </a:lnTo>
                  <a:cubicBezTo>
                    <a:pt x="1920011" y="492845"/>
                    <a:pt x="1938748" y="503940"/>
                    <a:pt x="1959428" y="509110"/>
                  </a:cubicBezTo>
                  <a:lnTo>
                    <a:pt x="2054431" y="532861"/>
                  </a:lnTo>
                  <a:cubicBezTo>
                    <a:pt x="2082140" y="548695"/>
                    <a:pt x="2109459" y="565232"/>
                    <a:pt x="2137558" y="580362"/>
                  </a:cubicBezTo>
                  <a:cubicBezTo>
                    <a:pt x="2160938" y="592951"/>
                    <a:pt x="2185809" y="602718"/>
                    <a:pt x="2208810" y="615988"/>
                  </a:cubicBezTo>
                  <a:cubicBezTo>
                    <a:pt x="2288782" y="662125"/>
                    <a:pt x="2363738" y="717202"/>
                    <a:pt x="2446317" y="758492"/>
                  </a:cubicBezTo>
                  <a:cubicBezTo>
                    <a:pt x="2536389" y="803528"/>
                    <a:pt x="2690953" y="871551"/>
                    <a:pt x="2755075" y="948497"/>
                  </a:cubicBezTo>
                  <a:cubicBezTo>
                    <a:pt x="2767608" y="963537"/>
                    <a:pt x="2899486" y="1130536"/>
                    <a:pt x="2945080" y="1162253"/>
                  </a:cubicBezTo>
                  <a:cubicBezTo>
                    <a:pt x="3009170" y="1206837"/>
                    <a:pt x="3080578" y="1239912"/>
                    <a:pt x="3146961" y="1281006"/>
                  </a:cubicBezTo>
                  <a:cubicBezTo>
                    <a:pt x="3163790" y="1291424"/>
                    <a:pt x="3177678" y="1306142"/>
                    <a:pt x="3194462" y="1316632"/>
                  </a:cubicBezTo>
                  <a:cubicBezTo>
                    <a:pt x="3209474" y="1326014"/>
                    <a:pt x="3227801" y="1329761"/>
                    <a:pt x="3241963" y="1340383"/>
                  </a:cubicBezTo>
                  <a:cubicBezTo>
                    <a:pt x="3330526" y="1406805"/>
                    <a:pt x="3246225" y="1377073"/>
                    <a:pt x="3336966" y="1399760"/>
                  </a:cubicBezTo>
                  <a:cubicBezTo>
                    <a:pt x="3368256" y="1493629"/>
                    <a:pt x="3339910" y="1429428"/>
                    <a:pt x="3491345" y="1554139"/>
                  </a:cubicBezTo>
                  <a:cubicBezTo>
                    <a:pt x="3593324" y="1638122"/>
                    <a:pt x="3514244" y="1565162"/>
                    <a:pt x="3633849" y="1684767"/>
                  </a:cubicBezTo>
                  <a:cubicBezTo>
                    <a:pt x="3680671" y="1731589"/>
                    <a:pt x="3669475" y="1703599"/>
                    <a:pt x="3669475" y="1767895"/>
                  </a:cubicBezTo>
                </a:path>
              </a:pathLst>
            </a:cu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grpSp>
        <p:nvGrpSpPr>
          <p:cNvPr id="3" name="Group 53"/>
          <p:cNvGrpSpPr>
            <a:grpSpLocks/>
          </p:cNvGrpSpPr>
          <p:nvPr/>
        </p:nvGrpSpPr>
        <p:grpSpPr bwMode="auto">
          <a:xfrm>
            <a:off x="4071938" y="4864100"/>
            <a:ext cx="2071687" cy="646113"/>
            <a:chOff x="3929058" y="4071942"/>
            <a:chExt cx="2071702" cy="646204"/>
          </a:xfrm>
        </p:grpSpPr>
        <p:sp>
          <p:nvSpPr>
            <p:cNvPr id="73755" name="Rectangle 1"/>
            <p:cNvSpPr>
              <a:spLocks noChangeArrowheads="1"/>
            </p:cNvSpPr>
            <p:nvPr/>
          </p:nvSpPr>
          <p:spPr bwMode="auto">
            <a:xfrm>
              <a:off x="4429124" y="4071942"/>
              <a:ext cx="1571636" cy="646204"/>
            </a:xfrm>
            <a:prstGeom prst="rect">
              <a:avLst/>
            </a:prstGeom>
            <a:solidFill>
              <a:schemeClr val="bg1"/>
            </a:solidFill>
            <a:ln w="9525">
              <a:solidFill>
                <a:srgbClr val="ACAEEC"/>
              </a:solidFill>
              <a:miter lim="800000"/>
              <a:headEnd/>
              <a:tailEnd/>
            </a:ln>
          </p:spPr>
          <p:txBody>
            <a:bodyPr>
              <a:spAutoFit/>
            </a:bodyPr>
            <a:lstStyle/>
            <a:p>
              <a:pPr algn="ctr"/>
              <a:r>
                <a:rPr lang="en-GB" sz="1800">
                  <a:solidFill>
                    <a:schemeClr val="tx2"/>
                  </a:solidFill>
                  <a:latin typeface="Arial Narrow" pitchFamily="34" charset="0"/>
                </a:rPr>
                <a:t>Clinical signs &amp; symptoms</a:t>
              </a:r>
            </a:p>
          </p:txBody>
        </p:sp>
        <p:cxnSp>
          <p:nvCxnSpPr>
            <p:cNvPr id="73756" name="Straight Arrow Connector 49"/>
            <p:cNvCxnSpPr>
              <a:cxnSpLocks noChangeShapeType="1"/>
            </p:cNvCxnSpPr>
            <p:nvPr/>
          </p:nvCxnSpPr>
          <p:spPr bwMode="auto">
            <a:xfrm rot="10800000" flipV="1">
              <a:off x="3929058" y="4494114"/>
              <a:ext cx="428628" cy="142876"/>
            </a:xfrm>
            <a:prstGeom prst="straightConnector1">
              <a:avLst/>
            </a:prstGeom>
            <a:noFill/>
            <a:ln w="57150" algn="ctr">
              <a:solidFill>
                <a:srgbClr val="ACAEEC"/>
              </a:solidFill>
              <a:round/>
              <a:headEnd/>
              <a:tailEnd type="arrow" w="med" len="med"/>
            </a:ln>
            <a:extLst>
              <a:ext uri="{909E8E84-426E-40DD-AFC4-6F175D3DCCD1}">
                <a14:hiddenFill xmlns:a14="http://schemas.microsoft.com/office/drawing/2010/main">
                  <a:noFill/>
                </a14:hiddenFill>
              </a:ext>
            </a:extLst>
          </p:spPr>
        </p:cxnSp>
      </p:grpSp>
      <p:sp>
        <p:nvSpPr>
          <p:cNvPr id="73734" name="Rectangle 1"/>
          <p:cNvSpPr>
            <a:spLocks noChangeArrowheads="1"/>
          </p:cNvSpPr>
          <p:nvPr/>
        </p:nvSpPr>
        <p:spPr bwMode="auto">
          <a:xfrm>
            <a:off x="4500563" y="1428750"/>
            <a:ext cx="2286000" cy="1200150"/>
          </a:xfrm>
          <a:prstGeom prst="rect">
            <a:avLst/>
          </a:prstGeom>
          <a:solidFill>
            <a:schemeClr val="bg1"/>
          </a:solidFill>
          <a:ln w="9525">
            <a:solidFill>
              <a:srgbClr val="ACAEEC"/>
            </a:solidFill>
            <a:miter lim="800000"/>
            <a:headEnd/>
            <a:tailEnd/>
          </a:ln>
        </p:spPr>
        <p:txBody>
          <a:bodyPr>
            <a:spAutoFit/>
          </a:bodyPr>
          <a:lstStyle/>
          <a:p>
            <a:pPr algn="ctr"/>
            <a:r>
              <a:rPr lang="en-GB" sz="1800">
                <a:solidFill>
                  <a:schemeClr val="tx2"/>
                </a:solidFill>
                <a:latin typeface="Arial Narrow" pitchFamily="34" charset="0"/>
              </a:rPr>
              <a:t>Promoted by physiological levels of  E2 in normal females, not males</a:t>
            </a:r>
          </a:p>
        </p:txBody>
      </p:sp>
      <p:sp>
        <p:nvSpPr>
          <p:cNvPr id="40" name="TextBox 39"/>
          <p:cNvSpPr txBox="1"/>
          <p:nvPr/>
        </p:nvSpPr>
        <p:spPr>
          <a:xfrm>
            <a:off x="7215188" y="1214438"/>
            <a:ext cx="1571625" cy="2308225"/>
          </a:xfrm>
          <a:prstGeom prst="rect">
            <a:avLst/>
          </a:prstGeom>
          <a:solidFill>
            <a:schemeClr val="accent2">
              <a:lumMod val="60000"/>
              <a:lumOff val="40000"/>
            </a:schemeClr>
          </a:solidFill>
          <a:ln>
            <a:solidFill>
              <a:srgbClr val="2416DC"/>
            </a:solidFill>
          </a:ln>
        </p:spPr>
        <p:txBody>
          <a:bodyPr>
            <a:spAutoFit/>
          </a:bodyPr>
          <a:lstStyle/>
          <a:p>
            <a:pPr algn="ctr">
              <a:defRPr/>
            </a:pPr>
            <a:r>
              <a:rPr lang="en-GB" sz="1800" b="1" dirty="0">
                <a:solidFill>
                  <a:schemeClr val="bg1"/>
                </a:solidFill>
                <a:latin typeface="Arial Narrow" pitchFamily="34" charset="0"/>
              </a:rPr>
              <a:t>Renders females more able to preserve </a:t>
            </a:r>
            <a:r>
              <a:rPr lang="en-GB" sz="1800" b="1" dirty="0" err="1">
                <a:solidFill>
                  <a:schemeClr val="bg1"/>
                </a:solidFill>
                <a:latin typeface="Arial Narrow" pitchFamily="34" charset="0"/>
              </a:rPr>
              <a:t>striatal</a:t>
            </a:r>
            <a:r>
              <a:rPr lang="en-GB" sz="1800" b="1" dirty="0">
                <a:solidFill>
                  <a:schemeClr val="bg1"/>
                </a:solidFill>
                <a:latin typeface="Arial Narrow" pitchFamily="34" charset="0"/>
              </a:rPr>
              <a:t> DA levels when lesions are small/moderate</a:t>
            </a:r>
          </a:p>
        </p:txBody>
      </p:sp>
      <p:sp>
        <p:nvSpPr>
          <p:cNvPr id="33" name="Freeform 32"/>
          <p:cNvSpPr>
            <a:spLocks noChangeArrowheads="1"/>
          </p:cNvSpPr>
          <p:nvPr/>
        </p:nvSpPr>
        <p:spPr bwMode="auto">
          <a:xfrm>
            <a:off x="1447800" y="4113213"/>
            <a:ext cx="2838450" cy="1887537"/>
          </a:xfrm>
          <a:custGeom>
            <a:avLst/>
            <a:gdLst>
              <a:gd name="T0" fmla="*/ 0 w 2838203"/>
              <a:gd name="T1" fmla="*/ 23711 h 1888177"/>
              <a:gd name="T2" fmla="*/ 130684 w 2838203"/>
              <a:gd name="T3" fmla="*/ 11855 h 1888177"/>
              <a:gd name="T4" fmla="*/ 201971 w 2838203"/>
              <a:gd name="T5" fmla="*/ 0 h 1888177"/>
              <a:gd name="T6" fmla="*/ 605907 w 2838203"/>
              <a:gd name="T7" fmla="*/ 11855 h 1888177"/>
              <a:gd name="T8" fmla="*/ 736590 w 2838203"/>
              <a:gd name="T9" fmla="*/ 23711 h 1888177"/>
              <a:gd name="T10" fmla="*/ 784111 w 2838203"/>
              <a:gd name="T11" fmla="*/ 35566 h 1888177"/>
              <a:gd name="T12" fmla="*/ 986082 w 2838203"/>
              <a:gd name="T13" fmla="*/ 47421 h 1888177"/>
              <a:gd name="T14" fmla="*/ 1247455 w 2838203"/>
              <a:gd name="T15" fmla="*/ 71132 h 1888177"/>
              <a:gd name="T16" fmla="*/ 1330617 w 2838203"/>
              <a:gd name="T17" fmla="*/ 94843 h 1888177"/>
              <a:gd name="T18" fmla="*/ 1449426 w 2838203"/>
              <a:gd name="T19" fmla="*/ 118553 h 1888177"/>
              <a:gd name="T20" fmla="*/ 1485067 w 2838203"/>
              <a:gd name="T21" fmla="*/ 142264 h 1888177"/>
              <a:gd name="T22" fmla="*/ 1556349 w 2838203"/>
              <a:gd name="T23" fmla="*/ 177830 h 1888177"/>
              <a:gd name="T24" fmla="*/ 1675152 w 2838203"/>
              <a:gd name="T25" fmla="*/ 296381 h 1888177"/>
              <a:gd name="T26" fmla="*/ 1734553 w 2838203"/>
              <a:gd name="T27" fmla="*/ 320091 h 1888177"/>
              <a:gd name="T28" fmla="*/ 1770198 w 2838203"/>
              <a:gd name="T29" fmla="*/ 343799 h 1888177"/>
              <a:gd name="T30" fmla="*/ 1793960 w 2838203"/>
              <a:gd name="T31" fmla="*/ 379365 h 1888177"/>
              <a:gd name="T32" fmla="*/ 1889003 w 2838203"/>
              <a:gd name="T33" fmla="*/ 521629 h 1888177"/>
              <a:gd name="T34" fmla="*/ 1960285 w 2838203"/>
              <a:gd name="T35" fmla="*/ 557195 h 1888177"/>
              <a:gd name="T36" fmla="*/ 2031567 w 2838203"/>
              <a:gd name="T37" fmla="*/ 640183 h 1888177"/>
              <a:gd name="T38" fmla="*/ 2090968 w 2838203"/>
              <a:gd name="T39" fmla="*/ 770590 h 1888177"/>
              <a:gd name="T40" fmla="*/ 2162249 w 2838203"/>
              <a:gd name="T41" fmla="*/ 877286 h 1888177"/>
              <a:gd name="T42" fmla="*/ 2221656 w 2838203"/>
              <a:gd name="T43" fmla="*/ 1019548 h 1888177"/>
              <a:gd name="T44" fmla="*/ 2316699 w 2838203"/>
              <a:gd name="T45" fmla="*/ 1149957 h 1888177"/>
              <a:gd name="T46" fmla="*/ 2340459 w 2838203"/>
              <a:gd name="T47" fmla="*/ 1185523 h 1888177"/>
              <a:gd name="T48" fmla="*/ 2364221 w 2838203"/>
              <a:gd name="T49" fmla="*/ 1221089 h 1888177"/>
              <a:gd name="T50" fmla="*/ 2471148 w 2838203"/>
              <a:gd name="T51" fmla="*/ 1327785 h 1888177"/>
              <a:gd name="T52" fmla="*/ 2601827 w 2838203"/>
              <a:gd name="T53" fmla="*/ 1517469 h 1888177"/>
              <a:gd name="T54" fmla="*/ 2673118 w 2838203"/>
              <a:gd name="T55" fmla="*/ 1624165 h 1888177"/>
              <a:gd name="T56" fmla="*/ 2720638 w 2838203"/>
              <a:gd name="T57" fmla="*/ 1742718 h 1888177"/>
              <a:gd name="T58" fmla="*/ 2839442 w 2838203"/>
              <a:gd name="T59" fmla="*/ 1884980 h 1888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38203"/>
              <a:gd name="T91" fmla="*/ 0 h 1888177"/>
              <a:gd name="T92" fmla="*/ 2838203 w 2838203"/>
              <a:gd name="T93" fmla="*/ 1888177 h 18881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38203" h="1888177">
                <a:moveTo>
                  <a:pt x="0" y="23751"/>
                </a:moveTo>
                <a:cubicBezTo>
                  <a:pt x="43543" y="19792"/>
                  <a:pt x="87206" y="16984"/>
                  <a:pt x="130629" y="11875"/>
                </a:cubicBezTo>
                <a:cubicBezTo>
                  <a:pt x="154542" y="9062"/>
                  <a:pt x="177803" y="0"/>
                  <a:pt x="201881" y="0"/>
                </a:cubicBezTo>
                <a:cubicBezTo>
                  <a:pt x="336526" y="0"/>
                  <a:pt x="471055" y="7917"/>
                  <a:pt x="605642" y="11875"/>
                </a:cubicBezTo>
                <a:cubicBezTo>
                  <a:pt x="649185" y="15834"/>
                  <a:pt x="692931" y="17972"/>
                  <a:pt x="736270" y="23751"/>
                </a:cubicBezTo>
                <a:cubicBezTo>
                  <a:pt x="752448" y="25908"/>
                  <a:pt x="767524" y="34079"/>
                  <a:pt x="783771" y="35626"/>
                </a:cubicBezTo>
                <a:cubicBezTo>
                  <a:pt x="850877" y="42017"/>
                  <a:pt x="918382" y="43161"/>
                  <a:pt x="985652" y="47501"/>
                </a:cubicBezTo>
                <a:cubicBezTo>
                  <a:pt x="1161090" y="58820"/>
                  <a:pt x="1109787" y="54112"/>
                  <a:pt x="1246909" y="71252"/>
                </a:cubicBezTo>
                <a:cubicBezTo>
                  <a:pt x="1274618" y="79169"/>
                  <a:pt x="1301858" y="88965"/>
                  <a:pt x="1330036" y="95003"/>
                </a:cubicBezTo>
                <a:cubicBezTo>
                  <a:pt x="1482876" y="127754"/>
                  <a:pt x="1360976" y="89482"/>
                  <a:pt x="1448790" y="118753"/>
                </a:cubicBezTo>
                <a:cubicBezTo>
                  <a:pt x="1460665" y="126670"/>
                  <a:pt x="1471940" y="135573"/>
                  <a:pt x="1484416" y="142504"/>
                </a:cubicBezTo>
                <a:cubicBezTo>
                  <a:pt x="1507628" y="155400"/>
                  <a:pt x="1535059" y="161385"/>
                  <a:pt x="1555668" y="178130"/>
                </a:cubicBezTo>
                <a:cubicBezTo>
                  <a:pt x="1599115" y="213431"/>
                  <a:pt x="1630708" y="261912"/>
                  <a:pt x="1674421" y="296883"/>
                </a:cubicBezTo>
                <a:cubicBezTo>
                  <a:pt x="1691067" y="310199"/>
                  <a:pt x="1714731" y="311101"/>
                  <a:pt x="1733797" y="320634"/>
                </a:cubicBezTo>
                <a:cubicBezTo>
                  <a:pt x="1746562" y="327017"/>
                  <a:pt x="1757548" y="336467"/>
                  <a:pt x="1769423" y="344384"/>
                </a:cubicBezTo>
                <a:cubicBezTo>
                  <a:pt x="1777340" y="356259"/>
                  <a:pt x="1786093" y="367618"/>
                  <a:pt x="1793174" y="380010"/>
                </a:cubicBezTo>
                <a:cubicBezTo>
                  <a:pt x="1828757" y="442279"/>
                  <a:pt x="1819431" y="459497"/>
                  <a:pt x="1888177" y="522514"/>
                </a:cubicBezTo>
                <a:cubicBezTo>
                  <a:pt x="1907751" y="540457"/>
                  <a:pt x="1937335" y="543410"/>
                  <a:pt x="1959429" y="558140"/>
                </a:cubicBezTo>
                <a:cubicBezTo>
                  <a:pt x="1977978" y="570506"/>
                  <a:pt x="2021598" y="624237"/>
                  <a:pt x="2030681" y="641268"/>
                </a:cubicBezTo>
                <a:cubicBezTo>
                  <a:pt x="2053189" y="683471"/>
                  <a:pt x="2067007" y="729987"/>
                  <a:pt x="2090057" y="771896"/>
                </a:cubicBezTo>
                <a:cubicBezTo>
                  <a:pt x="2110691" y="809413"/>
                  <a:pt x="2144841" y="839251"/>
                  <a:pt x="2161309" y="878774"/>
                </a:cubicBezTo>
                <a:cubicBezTo>
                  <a:pt x="2181101" y="926275"/>
                  <a:pt x="2195365" y="976479"/>
                  <a:pt x="2220686" y="1021278"/>
                </a:cubicBezTo>
                <a:cubicBezTo>
                  <a:pt x="2247179" y="1068150"/>
                  <a:pt x="2284394" y="1108095"/>
                  <a:pt x="2315688" y="1151907"/>
                </a:cubicBezTo>
                <a:cubicBezTo>
                  <a:pt x="2323984" y="1163521"/>
                  <a:pt x="2331522" y="1175658"/>
                  <a:pt x="2339439" y="1187533"/>
                </a:cubicBezTo>
                <a:cubicBezTo>
                  <a:pt x="2347356" y="1199408"/>
                  <a:pt x="2352045" y="1214243"/>
                  <a:pt x="2363190" y="1223159"/>
                </a:cubicBezTo>
                <a:cubicBezTo>
                  <a:pt x="2426521" y="1273824"/>
                  <a:pt x="2422570" y="1263538"/>
                  <a:pt x="2470068" y="1330036"/>
                </a:cubicBezTo>
                <a:cubicBezTo>
                  <a:pt x="2514741" y="1392579"/>
                  <a:pt x="2554580" y="1458555"/>
                  <a:pt x="2600696" y="1520042"/>
                </a:cubicBezTo>
                <a:cubicBezTo>
                  <a:pt x="2627065" y="1555201"/>
                  <a:pt x="2653085" y="1586499"/>
                  <a:pt x="2671948" y="1626920"/>
                </a:cubicBezTo>
                <a:cubicBezTo>
                  <a:pt x="2689977" y="1665554"/>
                  <a:pt x="2697514" y="1709115"/>
                  <a:pt x="2719449" y="1745673"/>
                </a:cubicBezTo>
                <a:cubicBezTo>
                  <a:pt x="2757697" y="1809420"/>
                  <a:pt x="2792687" y="1842661"/>
                  <a:pt x="2838203" y="1888177"/>
                </a:cubicBezTo>
              </a:path>
            </a:pathLst>
          </a:custGeom>
          <a:noFill/>
          <a:ln w="28575"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nvGrpSpPr>
          <p:cNvPr id="4" name="Group 54"/>
          <p:cNvGrpSpPr>
            <a:grpSpLocks/>
          </p:cNvGrpSpPr>
          <p:nvPr/>
        </p:nvGrpSpPr>
        <p:grpSpPr bwMode="auto">
          <a:xfrm>
            <a:off x="1285875" y="3429000"/>
            <a:ext cx="5419725" cy="1644650"/>
            <a:chOff x="1285852" y="3429000"/>
            <a:chExt cx="5419761" cy="1644662"/>
          </a:xfrm>
        </p:grpSpPr>
        <p:grpSp>
          <p:nvGrpSpPr>
            <p:cNvPr id="73751" name="Group 53"/>
            <p:cNvGrpSpPr>
              <a:grpSpLocks/>
            </p:cNvGrpSpPr>
            <p:nvPr/>
          </p:nvGrpSpPr>
          <p:grpSpPr bwMode="auto">
            <a:xfrm>
              <a:off x="3714745" y="3429000"/>
              <a:ext cx="2990868" cy="1500197"/>
              <a:chOff x="3714745" y="3429000"/>
              <a:chExt cx="2990868" cy="1500197"/>
            </a:xfrm>
          </p:grpSpPr>
          <p:sp>
            <p:nvSpPr>
              <p:cNvPr id="73753" name="Rectangle 1"/>
              <p:cNvSpPr>
                <a:spLocks noChangeArrowheads="1"/>
              </p:cNvSpPr>
              <p:nvPr/>
            </p:nvSpPr>
            <p:spPr bwMode="auto">
              <a:xfrm>
                <a:off x="4357686" y="3429000"/>
                <a:ext cx="2347927" cy="1200338"/>
              </a:xfrm>
              <a:prstGeom prst="rect">
                <a:avLst/>
              </a:prstGeom>
              <a:solidFill>
                <a:schemeClr val="bg1"/>
              </a:solidFill>
              <a:ln w="9525">
                <a:solidFill>
                  <a:srgbClr val="ACAEEC"/>
                </a:solidFill>
                <a:miter lim="800000"/>
                <a:headEnd/>
                <a:tailEnd/>
              </a:ln>
            </p:spPr>
            <p:txBody>
              <a:bodyPr>
                <a:spAutoFit/>
              </a:bodyPr>
              <a:lstStyle/>
              <a:p>
                <a:pPr algn="ctr"/>
                <a:r>
                  <a:rPr lang="en-GB" sz="1800">
                    <a:solidFill>
                      <a:schemeClr val="tx2"/>
                    </a:solidFill>
                    <a:latin typeface="Arial Narrow" pitchFamily="34" charset="0"/>
                  </a:rPr>
                  <a:t>Pre-clinical studies: </a:t>
                </a:r>
              </a:p>
              <a:p>
                <a:pPr algn="ctr"/>
                <a:r>
                  <a:rPr lang="en-GB" sz="1800">
                    <a:solidFill>
                      <a:schemeClr val="tx2"/>
                    </a:solidFill>
                    <a:latin typeface="Arial Narrow" pitchFamily="34" charset="0"/>
                  </a:rPr>
                  <a:t>sex differences in PD prevail for moderate lesion size</a:t>
                </a:r>
              </a:p>
            </p:txBody>
          </p:sp>
          <p:cxnSp>
            <p:nvCxnSpPr>
              <p:cNvPr id="73754" name="Straight Arrow Connector 51"/>
              <p:cNvCxnSpPr>
                <a:cxnSpLocks noChangeShapeType="1"/>
              </p:cNvCxnSpPr>
              <p:nvPr/>
            </p:nvCxnSpPr>
            <p:spPr bwMode="auto">
              <a:xfrm rot="10800000" flipV="1">
                <a:off x="3714745" y="4570420"/>
                <a:ext cx="642939" cy="358777"/>
              </a:xfrm>
              <a:prstGeom prst="straightConnector1">
                <a:avLst/>
              </a:prstGeom>
              <a:noFill/>
              <a:ln w="57150" algn="ctr">
                <a:solidFill>
                  <a:srgbClr val="ACAEEC"/>
                </a:solidFill>
                <a:round/>
                <a:headEnd/>
                <a:tailEnd type="arrow" w="med" len="med"/>
              </a:ln>
              <a:extLst>
                <a:ext uri="{909E8E84-426E-40DD-AFC4-6F175D3DCCD1}">
                  <a14:hiddenFill xmlns:a14="http://schemas.microsoft.com/office/drawing/2010/main">
                    <a:noFill/>
                  </a14:hiddenFill>
                </a:ext>
              </a:extLst>
            </p:spPr>
          </p:cxnSp>
        </p:grpSp>
        <p:cxnSp>
          <p:nvCxnSpPr>
            <p:cNvPr id="73752" name="Straight Connector 38"/>
            <p:cNvCxnSpPr>
              <a:cxnSpLocks noChangeShapeType="1"/>
            </p:cNvCxnSpPr>
            <p:nvPr/>
          </p:nvCxnSpPr>
          <p:spPr bwMode="auto">
            <a:xfrm>
              <a:off x="1285852" y="5072074"/>
              <a:ext cx="2098617" cy="1588"/>
            </a:xfrm>
            <a:prstGeom prst="line">
              <a:avLst/>
            </a:prstGeom>
            <a:noFill/>
            <a:ln w="9525" algn="ctr">
              <a:solidFill>
                <a:srgbClr val="000000"/>
              </a:solidFill>
              <a:prstDash val="sysDash"/>
              <a:round/>
              <a:headEnd/>
              <a:tailEnd/>
            </a:ln>
            <a:extLst>
              <a:ext uri="{909E8E84-426E-40DD-AFC4-6F175D3DCCD1}">
                <a14:hiddenFill xmlns:a14="http://schemas.microsoft.com/office/drawing/2010/main">
                  <a:noFill/>
                </a14:hiddenFill>
              </a:ext>
            </a:extLst>
          </p:spPr>
        </p:cxnSp>
      </p:grpSp>
      <p:grpSp>
        <p:nvGrpSpPr>
          <p:cNvPr id="73738" name="Group 37"/>
          <p:cNvGrpSpPr>
            <a:grpSpLocks/>
          </p:cNvGrpSpPr>
          <p:nvPr/>
        </p:nvGrpSpPr>
        <p:grpSpPr bwMode="auto">
          <a:xfrm>
            <a:off x="142875" y="1428750"/>
            <a:ext cx="4214813" cy="2357438"/>
            <a:chOff x="3643313" y="1285860"/>
            <a:chExt cx="4214828" cy="2357454"/>
          </a:xfrm>
        </p:grpSpPr>
        <p:pic>
          <p:nvPicPr>
            <p:cNvPr id="73745" name="Content Placeholder 3" descr="neuron1 RA Dawson, UCL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85860"/>
              <a:ext cx="3143272"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46" name="Group 34"/>
            <p:cNvGrpSpPr>
              <a:grpSpLocks/>
            </p:cNvGrpSpPr>
            <p:nvPr/>
          </p:nvGrpSpPr>
          <p:grpSpPr bwMode="auto">
            <a:xfrm>
              <a:off x="3643313" y="1357298"/>
              <a:ext cx="4214828" cy="1481146"/>
              <a:chOff x="3643313" y="1376350"/>
              <a:chExt cx="4214828" cy="1481146"/>
            </a:xfrm>
          </p:grpSpPr>
          <p:sp>
            <p:nvSpPr>
              <p:cNvPr id="73747" name="TextBox 41"/>
              <p:cNvSpPr txBox="1">
                <a:spLocks noChangeArrowheads="1"/>
              </p:cNvSpPr>
              <p:nvPr/>
            </p:nvSpPr>
            <p:spPr bwMode="auto">
              <a:xfrm>
                <a:off x="3643313" y="2214554"/>
                <a:ext cx="1071563" cy="338137"/>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synthesis</a:t>
                </a:r>
              </a:p>
            </p:txBody>
          </p:sp>
          <p:sp>
            <p:nvSpPr>
              <p:cNvPr id="73748" name="TextBox 42"/>
              <p:cNvSpPr txBox="1">
                <a:spLocks noChangeArrowheads="1"/>
              </p:cNvSpPr>
              <p:nvPr/>
            </p:nvSpPr>
            <p:spPr bwMode="auto">
              <a:xfrm>
                <a:off x="5786451" y="2519358"/>
                <a:ext cx="785813" cy="338138"/>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release</a:t>
                </a:r>
              </a:p>
            </p:txBody>
          </p:sp>
          <p:sp>
            <p:nvSpPr>
              <p:cNvPr id="73749" name="TextBox 43"/>
              <p:cNvSpPr txBox="1">
                <a:spLocks noChangeArrowheads="1"/>
              </p:cNvSpPr>
              <p:nvPr/>
            </p:nvSpPr>
            <p:spPr bwMode="auto">
              <a:xfrm>
                <a:off x="6786578" y="1500174"/>
                <a:ext cx="1071563" cy="338137"/>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receptors</a:t>
                </a:r>
              </a:p>
            </p:txBody>
          </p:sp>
          <p:sp>
            <p:nvSpPr>
              <p:cNvPr id="73750" name="TextBox 44"/>
              <p:cNvSpPr txBox="1">
                <a:spLocks noChangeArrowheads="1"/>
              </p:cNvSpPr>
              <p:nvPr/>
            </p:nvSpPr>
            <p:spPr bwMode="auto">
              <a:xfrm>
                <a:off x="4572000" y="1376350"/>
                <a:ext cx="1071563" cy="338138"/>
              </a:xfrm>
              <a:prstGeom prst="rect">
                <a:avLst/>
              </a:prstGeom>
              <a:solidFill>
                <a:schemeClr val="bg1"/>
              </a:solidFill>
              <a:ln w="9525">
                <a:solidFill>
                  <a:srgbClr val="2416DC"/>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b="1">
                    <a:solidFill>
                      <a:srgbClr val="2416DC"/>
                    </a:solidFill>
                    <a:latin typeface="Arial Narrow" pitchFamily="34" charset="0"/>
                  </a:rPr>
                  <a:t>re-uptake</a:t>
                </a:r>
              </a:p>
            </p:txBody>
          </p:sp>
        </p:grpSp>
      </p:grpSp>
      <p:sp>
        <p:nvSpPr>
          <p:cNvPr id="73739" name="Rectangle 1"/>
          <p:cNvSpPr>
            <a:spLocks noChangeArrowheads="1"/>
          </p:cNvSpPr>
          <p:nvPr/>
        </p:nvSpPr>
        <p:spPr bwMode="auto">
          <a:xfrm>
            <a:off x="642938" y="285750"/>
            <a:ext cx="7786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a:solidFill>
                  <a:schemeClr val="tx2"/>
                </a:solidFill>
                <a:latin typeface="Arial" charset="0"/>
              </a:rPr>
              <a:t>Compensatory mechanisms in striatal terminals of surviving neurones in the damaged NSDA system</a:t>
            </a:r>
            <a:endParaRPr lang="en-GB" b="1">
              <a:solidFill>
                <a:schemeClr val="tx2"/>
              </a:solidFill>
            </a:endParaRPr>
          </a:p>
        </p:txBody>
      </p:sp>
      <p:sp>
        <p:nvSpPr>
          <p:cNvPr id="50" name="Down Arrow 49"/>
          <p:cNvSpPr/>
          <p:nvPr/>
        </p:nvSpPr>
        <p:spPr bwMode="auto">
          <a:xfrm>
            <a:off x="2000250" y="1165225"/>
            <a:ext cx="214313" cy="477838"/>
          </a:xfrm>
          <a:prstGeom prst="downArrow">
            <a:avLst/>
          </a:prstGeom>
          <a:solidFill>
            <a:schemeClr val="accent2">
              <a:lumMod val="60000"/>
              <a:lumOff val="40000"/>
            </a:schemeClr>
          </a:solidFill>
          <a:ln w="28575" cap="flat" cmpd="sng" algn="ctr">
            <a:solidFill>
              <a:srgbClr val="1C11AF"/>
            </a:solidFill>
            <a:prstDash val="solid"/>
            <a:round/>
            <a:headEnd type="none" w="med" len="med"/>
            <a:tailEnd type="none" w="med" len="med"/>
          </a:ln>
          <a:effectLst/>
        </p:spPr>
        <p:txBody>
          <a:bodyPr/>
          <a:lstStyle/>
          <a:p>
            <a:pPr algn="ctr">
              <a:defRPr/>
            </a:pPr>
            <a:endParaRPr lang="en-GB"/>
          </a:p>
        </p:txBody>
      </p:sp>
      <p:sp>
        <p:nvSpPr>
          <p:cNvPr id="51" name="Down Arrow 50"/>
          <p:cNvSpPr/>
          <p:nvPr/>
        </p:nvSpPr>
        <p:spPr bwMode="auto">
          <a:xfrm rot="10800000">
            <a:off x="428625" y="2071688"/>
            <a:ext cx="214313" cy="428625"/>
          </a:xfrm>
          <a:prstGeom prst="downArrow">
            <a:avLst/>
          </a:prstGeom>
          <a:solidFill>
            <a:schemeClr val="accent2">
              <a:lumMod val="60000"/>
              <a:lumOff val="40000"/>
            </a:schemeClr>
          </a:solidFill>
          <a:ln w="28575" cap="flat" cmpd="sng" algn="ctr">
            <a:solidFill>
              <a:srgbClr val="1C11AF"/>
            </a:solidFill>
            <a:prstDash val="solid"/>
            <a:round/>
            <a:headEnd type="none" w="med" len="med"/>
            <a:tailEnd type="none" w="med" len="med"/>
          </a:ln>
          <a:effectLst/>
        </p:spPr>
        <p:txBody>
          <a:bodyPr/>
          <a:lstStyle/>
          <a:p>
            <a:pPr algn="ctr">
              <a:defRPr/>
            </a:pPr>
            <a:endParaRPr lang="en-GB"/>
          </a:p>
        </p:txBody>
      </p:sp>
      <p:sp>
        <p:nvSpPr>
          <p:cNvPr id="52" name="Down Arrow 51"/>
          <p:cNvSpPr/>
          <p:nvPr/>
        </p:nvSpPr>
        <p:spPr bwMode="auto">
          <a:xfrm rot="10800000">
            <a:off x="2571750" y="3143250"/>
            <a:ext cx="214313" cy="428625"/>
          </a:xfrm>
          <a:prstGeom prst="downArrow">
            <a:avLst/>
          </a:prstGeom>
          <a:solidFill>
            <a:schemeClr val="accent2">
              <a:lumMod val="60000"/>
              <a:lumOff val="40000"/>
            </a:schemeClr>
          </a:solidFill>
          <a:ln w="28575" cap="flat" cmpd="sng" algn="ctr">
            <a:solidFill>
              <a:srgbClr val="1C11AF"/>
            </a:solidFill>
            <a:prstDash val="solid"/>
            <a:round/>
            <a:headEnd type="none" w="med" len="med"/>
            <a:tailEnd type="none" w="med" len="med"/>
          </a:ln>
          <a:effectLst/>
        </p:spPr>
        <p:txBody>
          <a:bodyPr/>
          <a:lstStyle/>
          <a:p>
            <a:pPr algn="ctr">
              <a:defRPr/>
            </a:pPr>
            <a:endParaRPr lang="en-GB"/>
          </a:p>
        </p:txBody>
      </p:sp>
      <p:sp>
        <p:nvSpPr>
          <p:cNvPr id="53" name="TextBox 52"/>
          <p:cNvSpPr txBox="1"/>
          <p:nvPr/>
        </p:nvSpPr>
        <p:spPr>
          <a:xfrm>
            <a:off x="7215188" y="3786188"/>
            <a:ext cx="1571625" cy="2032000"/>
          </a:xfrm>
          <a:prstGeom prst="rect">
            <a:avLst/>
          </a:prstGeom>
          <a:solidFill>
            <a:schemeClr val="accent2">
              <a:lumMod val="60000"/>
              <a:lumOff val="40000"/>
            </a:schemeClr>
          </a:solidFill>
          <a:ln>
            <a:solidFill>
              <a:srgbClr val="2416DC"/>
            </a:solidFill>
          </a:ln>
        </p:spPr>
        <p:txBody>
          <a:bodyPr>
            <a:spAutoFit/>
          </a:bodyPr>
          <a:lstStyle/>
          <a:p>
            <a:pPr algn="ctr">
              <a:defRPr/>
            </a:pPr>
            <a:r>
              <a:rPr lang="en-GB" sz="1800" b="1" dirty="0">
                <a:solidFill>
                  <a:schemeClr val="bg1"/>
                </a:solidFill>
                <a:latin typeface="Arial Narrow" pitchFamily="34" charset="0"/>
              </a:rPr>
              <a:t>Potential to delay progression or onset of disease – </a:t>
            </a:r>
          </a:p>
          <a:p>
            <a:pPr algn="ctr">
              <a:defRPr/>
            </a:pPr>
            <a:r>
              <a:rPr lang="en-GB" sz="1800" b="1" dirty="0">
                <a:solidFill>
                  <a:schemeClr val="bg1"/>
                </a:solidFill>
                <a:latin typeface="Arial Narrow" pitchFamily="34" charset="0"/>
              </a:rPr>
              <a:t>at least in females</a:t>
            </a:r>
          </a:p>
        </p:txBody>
      </p:sp>
      <p:sp>
        <p:nvSpPr>
          <p:cNvPr id="73744" name="Text Box 83"/>
          <p:cNvSpPr txBox="1">
            <a:spLocks noChangeArrowheads="1"/>
          </p:cNvSpPr>
          <p:nvPr/>
        </p:nvSpPr>
        <p:spPr bwMode="auto">
          <a:xfrm>
            <a:off x="4929188" y="5929313"/>
            <a:ext cx="414337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400">
                <a:solidFill>
                  <a:schemeClr val="accent2"/>
                </a:solidFill>
                <a:latin typeface="Arial Narrow" pitchFamily="34" charset="0"/>
              </a:rPr>
              <a:t>McArthur  S. et al (2007) </a:t>
            </a:r>
            <a:r>
              <a:rPr lang="en-GB" sz="1400" i="1">
                <a:solidFill>
                  <a:schemeClr val="accent2"/>
                </a:solidFill>
                <a:latin typeface="Arial Narrow" pitchFamily="34" charset="0"/>
              </a:rPr>
              <a:t>JNeurochem </a:t>
            </a:r>
            <a:r>
              <a:rPr lang="en-GB" sz="1400">
                <a:solidFill>
                  <a:schemeClr val="accent2"/>
                </a:solidFill>
                <a:latin typeface="Arial Narrow" pitchFamily="34" charset="0"/>
              </a:rPr>
              <a:t>100: 678-692</a:t>
            </a:r>
          </a:p>
          <a:p>
            <a:pPr>
              <a:spcBef>
                <a:spcPct val="20000"/>
              </a:spcBef>
            </a:pPr>
            <a:r>
              <a:rPr lang="en-GB" sz="1400">
                <a:solidFill>
                  <a:schemeClr val="accent2"/>
                </a:solidFill>
                <a:latin typeface="Arial Narrow" pitchFamily="34" charset="0"/>
              </a:rPr>
              <a:t>Gillies GE &amp; McArthur S. (2010) </a:t>
            </a:r>
            <a:r>
              <a:rPr lang="en-GB" sz="1400" i="1">
                <a:solidFill>
                  <a:schemeClr val="accent2"/>
                </a:solidFill>
                <a:latin typeface="Arial Narrow" pitchFamily="34" charset="0"/>
              </a:rPr>
              <a:t>Horm Behav  </a:t>
            </a:r>
            <a:r>
              <a:rPr lang="en-GB" sz="1400">
                <a:solidFill>
                  <a:schemeClr val="accent2"/>
                </a:solidFill>
                <a:latin typeface="Arial Narrow" pitchFamily="34" charset="0"/>
              </a:rPr>
              <a:t>57: 23-34; </a:t>
            </a:r>
          </a:p>
          <a:p>
            <a:pPr>
              <a:spcBef>
                <a:spcPct val="20000"/>
              </a:spcBef>
            </a:pPr>
            <a:r>
              <a:rPr lang="en-GB" sz="1400">
                <a:solidFill>
                  <a:schemeClr val="accent2"/>
                </a:solidFill>
                <a:latin typeface="Arial Narrow" pitchFamily="34" charset="0"/>
              </a:rPr>
              <a:t>Gillies GE &amp; McArthur S. (2010) </a:t>
            </a:r>
            <a:r>
              <a:rPr lang="en-GB" sz="1400" i="1">
                <a:solidFill>
                  <a:schemeClr val="accent2"/>
                </a:solidFill>
                <a:latin typeface="Arial Narrow" pitchFamily="34" charset="0"/>
              </a:rPr>
              <a:t>Pharm Revs </a:t>
            </a:r>
            <a:r>
              <a:rPr lang="en-GB" sz="1400">
                <a:solidFill>
                  <a:schemeClr val="accent2"/>
                </a:solidFill>
                <a:latin typeface="Arial Narrow" pitchFamily="34" charset="0"/>
              </a:rPr>
              <a:t>62: 155-98</a:t>
            </a:r>
          </a:p>
          <a:p>
            <a:pPr>
              <a:spcBef>
                <a:spcPct val="20000"/>
              </a:spcBef>
            </a:pPr>
            <a:endParaRPr lang="en-GB" sz="1800">
              <a:solidFill>
                <a:schemeClr val="accent2"/>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animBg="1"/>
      <p:bldP spid="50" grpId="0" animBg="1"/>
      <p:bldP spid="51" grpId="0" animBg="1"/>
      <p:bldP spid="52" grpId="0" animBg="1"/>
      <p:bldP spid="5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785813" y="573088"/>
            <a:ext cx="7358062" cy="1077912"/>
          </a:xfrm>
          <a:prstGeom prst="rect">
            <a:avLst/>
          </a:prstGeom>
          <a:noFill/>
          <a:ln w="9525">
            <a:solidFill>
              <a:srgbClr val="2F3DC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GB" b="1">
                <a:solidFill>
                  <a:schemeClr val="tx2"/>
                </a:solidFill>
                <a:latin typeface="Arial" charset="0"/>
              </a:rPr>
              <a:t>Priorities in Parkinson’s disease research</a:t>
            </a:r>
          </a:p>
          <a:p>
            <a:endParaRPr lang="en-GB" b="1">
              <a:solidFill>
                <a:schemeClr val="tx2"/>
              </a:solidFill>
              <a:latin typeface="Arial" charset="0"/>
            </a:endParaRPr>
          </a:p>
          <a:p>
            <a:r>
              <a:rPr lang="en-GB" sz="1600">
                <a:solidFill>
                  <a:schemeClr val="tx2"/>
                </a:solidFill>
                <a:latin typeface="Arial" charset="0"/>
              </a:rPr>
              <a:t>Meissner WG et al (2011) </a:t>
            </a:r>
            <a:r>
              <a:rPr lang="en-GB" sz="1600" i="1">
                <a:solidFill>
                  <a:schemeClr val="tx2"/>
                </a:solidFill>
                <a:latin typeface="Arial" charset="0"/>
              </a:rPr>
              <a:t>Nat Rev Drug Discov </a:t>
            </a:r>
            <a:r>
              <a:rPr lang="en-GB" sz="1600">
                <a:solidFill>
                  <a:schemeClr val="tx2"/>
                </a:solidFill>
                <a:latin typeface="Arial" charset="0"/>
              </a:rPr>
              <a:t>10: 377-93</a:t>
            </a:r>
            <a:endParaRPr lang="en-GB" sz="1600">
              <a:solidFill>
                <a:schemeClr val="tx2"/>
              </a:solidFill>
            </a:endParaRPr>
          </a:p>
        </p:txBody>
      </p:sp>
      <p:sp>
        <p:nvSpPr>
          <p:cNvPr id="74755" name="Rectangle 1"/>
          <p:cNvSpPr>
            <a:spLocks noChangeArrowheads="1"/>
          </p:cNvSpPr>
          <p:nvPr/>
        </p:nvSpPr>
        <p:spPr bwMode="auto">
          <a:xfrm>
            <a:off x="1000125" y="2092325"/>
            <a:ext cx="6858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2416DC"/>
                </a:solidFill>
                <a:latin typeface="Arial" charset="0"/>
              </a:rPr>
              <a:t>Current therapies rely on dopamine replacement strategies</a:t>
            </a:r>
          </a:p>
          <a:p>
            <a:endParaRPr lang="en-GB" sz="2000">
              <a:solidFill>
                <a:srgbClr val="2416DC"/>
              </a:solidFill>
              <a:latin typeface="Arial" charset="0"/>
            </a:endParaRPr>
          </a:p>
          <a:p>
            <a:r>
              <a:rPr lang="en-GB" sz="2000">
                <a:solidFill>
                  <a:srgbClr val="2416DC"/>
                </a:solidFill>
                <a:latin typeface="Arial" charset="0"/>
              </a:rPr>
              <a:t>There is an urgent, unmet need for disease modifying agents</a:t>
            </a:r>
          </a:p>
          <a:p>
            <a:endParaRPr lang="en-GB" sz="2000">
              <a:solidFill>
                <a:srgbClr val="2416DC"/>
              </a:solidFill>
              <a:latin typeface="Arial" charset="0"/>
            </a:endParaRPr>
          </a:p>
          <a:p>
            <a:endParaRPr lang="en-GB" sz="1800">
              <a:solidFill>
                <a:srgbClr val="2416DC"/>
              </a:solidFill>
              <a:latin typeface="Arial" charset="0"/>
            </a:endParaRPr>
          </a:p>
        </p:txBody>
      </p:sp>
      <p:sp>
        <p:nvSpPr>
          <p:cNvPr id="74756" name="Rectangle 3"/>
          <p:cNvSpPr>
            <a:spLocks noChangeArrowheads="1"/>
          </p:cNvSpPr>
          <p:nvPr/>
        </p:nvSpPr>
        <p:spPr bwMode="auto">
          <a:xfrm>
            <a:off x="1000125" y="3714750"/>
            <a:ext cx="7286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2416DC"/>
                </a:solidFill>
                <a:latin typeface="Arial" charset="0"/>
              </a:rPr>
              <a:t>Progress requires an understanding of susceptibility factors that lead to disease</a:t>
            </a:r>
          </a:p>
          <a:p>
            <a:endParaRPr lang="en-GB" sz="2000">
              <a:solidFill>
                <a:srgbClr val="2416DC"/>
              </a:solidFill>
              <a:latin typeface="Arial" charset="0"/>
            </a:endParaRPr>
          </a:p>
          <a:p>
            <a:r>
              <a:rPr lang="en-GB" sz="2000">
                <a:solidFill>
                  <a:srgbClr val="2416DC"/>
                </a:solidFill>
                <a:latin typeface="Arial" charset="0"/>
              </a:rPr>
              <a:t>Being male is an important susceptibility factor after age, but was not considered</a:t>
            </a:r>
            <a:endParaRPr lang="en-GB" sz="2000"/>
          </a:p>
        </p:txBody>
      </p:sp>
      <p:sp>
        <p:nvSpPr>
          <p:cNvPr id="5" name="Rectangle 4"/>
          <p:cNvSpPr>
            <a:spLocks noChangeArrowheads="1"/>
          </p:cNvSpPr>
          <p:nvPr/>
        </p:nvSpPr>
        <p:spPr bwMode="auto">
          <a:xfrm>
            <a:off x="1000125" y="5507038"/>
            <a:ext cx="6715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2416DC"/>
                </a:solidFill>
                <a:latin typeface="Arial" charset="0"/>
              </a:rPr>
              <a:t>Sufficient pre-clinical evidence now suggests that sex differences should no longer be ignored</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785813" y="573088"/>
            <a:ext cx="7358062" cy="1570037"/>
          </a:xfrm>
          <a:prstGeom prst="rect">
            <a:avLst/>
          </a:prstGeom>
          <a:noFill/>
          <a:ln w="9525">
            <a:solidFill>
              <a:srgbClr val="2F3DC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GB" b="1">
                <a:solidFill>
                  <a:schemeClr val="tx2"/>
                </a:solidFill>
                <a:latin typeface="Arial" charset="0"/>
              </a:rPr>
              <a:t>Conclusion: The goal of understanding PD pathogenesis and improving treatments requires a better knowledge of the basis for sex differences in Parkinson’s disease</a:t>
            </a:r>
            <a:endParaRPr lang="en-GB" b="1">
              <a:solidFill>
                <a:schemeClr val="tx2"/>
              </a:solidFill>
            </a:endParaRPr>
          </a:p>
        </p:txBody>
      </p:sp>
      <p:sp>
        <p:nvSpPr>
          <p:cNvPr id="6" name="Rectangle 1"/>
          <p:cNvSpPr>
            <a:spLocks noChangeArrowheads="1"/>
          </p:cNvSpPr>
          <p:nvPr/>
        </p:nvSpPr>
        <p:spPr bwMode="auto">
          <a:xfrm>
            <a:off x="1071563" y="2601913"/>
            <a:ext cx="68580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a:solidFill>
                  <a:srgbClr val="2416DC"/>
                </a:solidFill>
                <a:latin typeface="Arial" charset="0"/>
              </a:rPr>
              <a:t>NIH mandated inclusion of women in human clinical trials in 1993</a:t>
            </a:r>
          </a:p>
          <a:p>
            <a:endParaRPr lang="en-GB" sz="2000">
              <a:solidFill>
                <a:srgbClr val="2416DC"/>
              </a:solidFill>
              <a:latin typeface="Arial" charset="0"/>
            </a:endParaRPr>
          </a:p>
          <a:p>
            <a:r>
              <a:rPr lang="en-GB" sz="2000">
                <a:solidFill>
                  <a:srgbClr val="2416DC"/>
                </a:solidFill>
                <a:latin typeface="Arial" charset="0"/>
              </a:rPr>
              <a:t>There is no equvialent mandate for pre-clinical research, where single sex studies of males outnumber those in females by 5.5:1</a:t>
            </a:r>
          </a:p>
          <a:p>
            <a:endParaRPr lang="en-GB" sz="2000">
              <a:solidFill>
                <a:srgbClr val="2416DC"/>
              </a:solidFill>
              <a:latin typeface="Arial" charset="0"/>
            </a:endParaRPr>
          </a:p>
          <a:p>
            <a:r>
              <a:rPr lang="en-GB" sz="2000">
                <a:solidFill>
                  <a:srgbClr val="2416DC"/>
                </a:solidFill>
                <a:latin typeface="Arial" charset="0"/>
              </a:rPr>
              <a:t>Yet, because of the potential neuroprotective effects of E2 in PD, most basic science studies begin with ovariectomized females, despite the evidence for greater susceptibility in the male sex (humans and rodents models)</a:t>
            </a:r>
          </a:p>
          <a:p>
            <a:endParaRPr lang="en-GB" sz="1800">
              <a:solidFill>
                <a:srgbClr val="2416D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47"/>
          <p:cNvSpPr txBox="1">
            <a:spLocks noChangeArrowheads="1"/>
          </p:cNvSpPr>
          <p:nvPr/>
        </p:nvSpPr>
        <p:spPr bwMode="auto">
          <a:xfrm>
            <a:off x="5072063" y="434975"/>
            <a:ext cx="3571875" cy="708025"/>
          </a:xfrm>
          <a:prstGeom prst="rect">
            <a:avLst/>
          </a:prstGeom>
          <a:solidFill>
            <a:srgbClr val="FFFFC1"/>
          </a:solidFill>
          <a:ln w="9525">
            <a:noFill/>
            <a:miter lim="800000"/>
            <a:headEnd/>
            <a:tailEnd/>
          </a:ln>
        </p:spPr>
        <p:txBody>
          <a:bodyPr>
            <a:spAutoFit/>
          </a:bodyPr>
          <a:lstStyle/>
          <a:p>
            <a:pPr algn="ctr">
              <a:defRPr/>
            </a:pPr>
            <a:r>
              <a:rPr lang="en-GB" sz="4000" i="1" dirty="0">
                <a:solidFill>
                  <a:schemeClr val="tx2">
                    <a:lumMod val="60000"/>
                    <a:lumOff val="40000"/>
                  </a:schemeClr>
                </a:solidFill>
                <a:latin typeface="Arial" pitchFamily="34" charset="0"/>
              </a:rPr>
              <a:t>Thank you</a:t>
            </a:r>
            <a:endParaRPr lang="en-GB" sz="4000" b="1" i="1" dirty="0">
              <a:solidFill>
                <a:schemeClr val="tx2">
                  <a:lumMod val="60000"/>
                  <a:lumOff val="40000"/>
                </a:schemeClr>
              </a:solidFill>
              <a:latin typeface="Arial Narrow" pitchFamily="34" charset="0"/>
            </a:endParaRPr>
          </a:p>
        </p:txBody>
      </p:sp>
      <p:grpSp>
        <p:nvGrpSpPr>
          <p:cNvPr id="2" name="Group 45"/>
          <p:cNvGrpSpPr>
            <a:grpSpLocks/>
          </p:cNvGrpSpPr>
          <p:nvPr/>
        </p:nvGrpSpPr>
        <p:grpSpPr bwMode="auto">
          <a:xfrm>
            <a:off x="71438" y="458788"/>
            <a:ext cx="8985250" cy="6256337"/>
            <a:chOff x="71438" y="458788"/>
            <a:chExt cx="8985250" cy="6256337"/>
          </a:xfrm>
        </p:grpSpPr>
        <p:grpSp>
          <p:nvGrpSpPr>
            <p:cNvPr id="76804" name="Group 49"/>
            <p:cNvGrpSpPr>
              <a:grpSpLocks/>
            </p:cNvGrpSpPr>
            <p:nvPr/>
          </p:nvGrpSpPr>
          <p:grpSpPr bwMode="auto">
            <a:xfrm>
              <a:off x="428625" y="458788"/>
              <a:ext cx="8628063" cy="6256337"/>
              <a:chOff x="428625" y="459098"/>
              <a:chExt cx="8628063" cy="6256027"/>
            </a:xfrm>
          </p:grpSpPr>
          <p:sp>
            <p:nvSpPr>
              <p:cNvPr id="34" name="Text Box 47"/>
              <p:cNvSpPr txBox="1">
                <a:spLocks noChangeArrowheads="1"/>
              </p:cNvSpPr>
              <p:nvPr/>
            </p:nvSpPr>
            <p:spPr bwMode="auto">
              <a:xfrm>
                <a:off x="500063" y="459098"/>
                <a:ext cx="3571875" cy="1600121"/>
              </a:xfrm>
              <a:prstGeom prst="rect">
                <a:avLst/>
              </a:prstGeom>
              <a:noFill/>
              <a:ln w="9525">
                <a:noFill/>
                <a:miter lim="800000"/>
                <a:headEnd/>
                <a:tailEnd/>
              </a:ln>
            </p:spPr>
            <p:txBody>
              <a:bodyPr>
                <a:spAutoFit/>
              </a:bodyPr>
              <a:lstStyle/>
              <a:p>
                <a:pPr>
                  <a:defRPr/>
                </a:pPr>
                <a:r>
                  <a:rPr lang="en-GB" sz="2000" dirty="0">
                    <a:solidFill>
                      <a:schemeClr val="tx2">
                        <a:lumMod val="60000"/>
                        <a:lumOff val="40000"/>
                      </a:schemeClr>
                    </a:solidFill>
                    <a:latin typeface="Arial" pitchFamily="34" charset="0"/>
                  </a:rPr>
                  <a:t>Medieval Cell Theory of localization of the functions of the brain into 3 chambers      </a:t>
                </a:r>
              </a:p>
              <a:p>
                <a:pPr>
                  <a:defRPr/>
                </a:pPr>
                <a:r>
                  <a:rPr lang="en-GB" sz="2000" dirty="0">
                    <a:solidFill>
                      <a:schemeClr val="tx2">
                        <a:lumMod val="60000"/>
                        <a:lumOff val="40000"/>
                      </a:schemeClr>
                    </a:solidFill>
                    <a:latin typeface="Arial" pitchFamily="34" charset="0"/>
                  </a:rPr>
                  <a:t>  </a:t>
                </a:r>
                <a:r>
                  <a:rPr lang="en-GB" sz="1800" b="1" i="1" dirty="0">
                    <a:solidFill>
                      <a:schemeClr val="tx2">
                        <a:lumMod val="60000"/>
                        <a:lumOff val="40000"/>
                      </a:schemeClr>
                    </a:solidFill>
                    <a:latin typeface="Arial Narrow" pitchFamily="34" charset="0"/>
                  </a:rPr>
                  <a:t>“De </a:t>
                </a:r>
                <a:r>
                  <a:rPr lang="en-GB" sz="1800" b="1" i="1" dirty="0" err="1">
                    <a:solidFill>
                      <a:schemeClr val="tx2">
                        <a:lumMod val="60000"/>
                        <a:lumOff val="40000"/>
                      </a:schemeClr>
                    </a:solidFill>
                    <a:latin typeface="Arial Narrow" pitchFamily="34" charset="0"/>
                  </a:rPr>
                  <a:t>Origine</a:t>
                </a:r>
                <a:r>
                  <a:rPr lang="en-GB" sz="1800" b="1" i="1" dirty="0">
                    <a:solidFill>
                      <a:schemeClr val="tx2">
                        <a:lumMod val="60000"/>
                        <a:lumOff val="40000"/>
                      </a:schemeClr>
                    </a:solidFill>
                    <a:latin typeface="Arial Narrow" pitchFamily="34" charset="0"/>
                  </a:rPr>
                  <a:t> </a:t>
                </a:r>
                <a:r>
                  <a:rPr lang="en-GB" sz="1800" b="1" i="1" dirty="0" err="1">
                    <a:solidFill>
                      <a:schemeClr val="tx2">
                        <a:lumMod val="60000"/>
                        <a:lumOff val="40000"/>
                      </a:schemeClr>
                    </a:solidFill>
                    <a:latin typeface="Arial Narrow" pitchFamily="34" charset="0"/>
                  </a:rPr>
                  <a:t>Catarrhi</a:t>
                </a:r>
                <a:r>
                  <a:rPr lang="en-GB" sz="1800" b="1" i="1" dirty="0">
                    <a:solidFill>
                      <a:schemeClr val="tx2">
                        <a:lumMod val="60000"/>
                        <a:lumOff val="40000"/>
                      </a:schemeClr>
                    </a:solidFill>
                    <a:latin typeface="Arial Narrow" pitchFamily="34" charset="0"/>
                  </a:rPr>
                  <a:t>”  </a:t>
                </a:r>
                <a:r>
                  <a:rPr lang="en-GB" sz="1800" b="1" dirty="0">
                    <a:solidFill>
                      <a:schemeClr val="tx2">
                        <a:lumMod val="60000"/>
                        <a:lumOff val="40000"/>
                      </a:schemeClr>
                    </a:solidFill>
                    <a:latin typeface="Arial Narrow" pitchFamily="34" charset="0"/>
                  </a:rPr>
                  <a:t>Richard Lower,1670</a:t>
                </a:r>
              </a:p>
            </p:txBody>
          </p:sp>
          <p:grpSp>
            <p:nvGrpSpPr>
              <p:cNvPr id="76807" name="Group 41"/>
              <p:cNvGrpSpPr>
                <a:grpSpLocks/>
              </p:cNvGrpSpPr>
              <p:nvPr/>
            </p:nvGrpSpPr>
            <p:grpSpPr bwMode="auto">
              <a:xfrm>
                <a:off x="5643563" y="4714875"/>
                <a:ext cx="1724025" cy="2000250"/>
                <a:chOff x="5643570" y="4714884"/>
                <a:chExt cx="1723549" cy="2000264"/>
              </a:xfrm>
            </p:grpSpPr>
            <p:pic>
              <p:nvPicPr>
                <p:cNvPr id="76845" name="Picture 34" descr="The image “file:///F:/ENEAppt/Hippocrates.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46" y="4714884"/>
                  <a:ext cx="1325209" cy="139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6" name="TextBox 37"/>
                <p:cNvSpPr txBox="1">
                  <a:spLocks noChangeArrowheads="1"/>
                </p:cNvSpPr>
                <p:nvPr/>
              </p:nvSpPr>
              <p:spPr bwMode="auto">
                <a:xfrm>
                  <a:off x="5643570" y="6130373"/>
                  <a:ext cx="1723549"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b="1">
                      <a:solidFill>
                        <a:srgbClr val="000000"/>
                      </a:solidFill>
                      <a:latin typeface="Arial Narrow" pitchFamily="34" charset="0"/>
                    </a:rPr>
                    <a:t>Hippokrates of Kos</a:t>
                  </a:r>
                </a:p>
                <a:p>
                  <a:r>
                    <a:rPr lang="en-GB" sz="1600" b="1" i="1">
                      <a:solidFill>
                        <a:srgbClr val="000000"/>
                      </a:solidFill>
                      <a:latin typeface="Arial Narrow" pitchFamily="34" charset="0"/>
                    </a:rPr>
                    <a:t>circa</a:t>
                  </a:r>
                  <a:r>
                    <a:rPr lang="en-GB" sz="1600" b="1">
                      <a:solidFill>
                        <a:srgbClr val="000000"/>
                      </a:solidFill>
                      <a:latin typeface="Arial Narrow" pitchFamily="34" charset="0"/>
                    </a:rPr>
                    <a:t> 460-370 BC</a:t>
                  </a:r>
                </a:p>
              </p:txBody>
            </p:sp>
          </p:grpSp>
          <p:grpSp>
            <p:nvGrpSpPr>
              <p:cNvPr id="76808" name="Group 42"/>
              <p:cNvGrpSpPr>
                <a:grpSpLocks/>
              </p:cNvGrpSpPr>
              <p:nvPr/>
            </p:nvGrpSpPr>
            <p:grpSpPr bwMode="auto">
              <a:xfrm>
                <a:off x="7286625" y="3929063"/>
                <a:ext cx="1770063" cy="2441575"/>
                <a:chOff x="7286644" y="3929066"/>
                <a:chExt cx="1770036" cy="2442163"/>
              </a:xfrm>
            </p:grpSpPr>
            <p:pic>
              <p:nvPicPr>
                <p:cNvPr id="76843" name="Picture 39" descr="The image “file:///C:/Documents%20and%20Settings/Glenda/My%20Documents/My%20Pictures/Galen.jpg” cannot be displayed, because it contains err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58" y="3929066"/>
                  <a:ext cx="1285884" cy="190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4" name="TextBox 38"/>
                <p:cNvSpPr txBox="1">
                  <a:spLocks noChangeArrowheads="1"/>
                </p:cNvSpPr>
                <p:nvPr/>
              </p:nvSpPr>
              <p:spPr bwMode="auto">
                <a:xfrm>
                  <a:off x="7286644" y="5786454"/>
                  <a:ext cx="177003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b="1">
                      <a:solidFill>
                        <a:srgbClr val="000000"/>
                      </a:solidFill>
                      <a:latin typeface="Arial Narrow" pitchFamily="34" charset="0"/>
                    </a:rPr>
                    <a:t>Galen of Pergamum</a:t>
                  </a:r>
                </a:p>
                <a:p>
                  <a:pPr algn="ctr"/>
                  <a:r>
                    <a:rPr lang="en-US" sz="1600" b="1">
                      <a:solidFill>
                        <a:srgbClr val="000000"/>
                      </a:solidFill>
                      <a:latin typeface="Arial Narrow" pitchFamily="34" charset="0"/>
                    </a:rPr>
                    <a:t>131-201 AD</a:t>
                  </a:r>
                </a:p>
              </p:txBody>
            </p:sp>
          </p:grpSp>
          <p:grpSp>
            <p:nvGrpSpPr>
              <p:cNvPr id="76809" name="Group 36"/>
              <p:cNvGrpSpPr>
                <a:grpSpLocks/>
              </p:cNvGrpSpPr>
              <p:nvPr/>
            </p:nvGrpSpPr>
            <p:grpSpPr bwMode="auto">
              <a:xfrm>
                <a:off x="1487595" y="1935183"/>
                <a:ext cx="5870487" cy="4422775"/>
                <a:chOff x="792" y="973"/>
                <a:chExt cx="4391" cy="3238"/>
              </a:xfrm>
            </p:grpSpPr>
            <p:grpSp>
              <p:nvGrpSpPr>
                <p:cNvPr id="76815" name="Group 39"/>
                <p:cNvGrpSpPr>
                  <a:grpSpLocks/>
                </p:cNvGrpSpPr>
                <p:nvPr/>
              </p:nvGrpSpPr>
              <p:grpSpPr bwMode="auto">
                <a:xfrm>
                  <a:off x="1560" y="973"/>
                  <a:ext cx="2550" cy="1961"/>
                  <a:chOff x="967" y="300"/>
                  <a:chExt cx="4515" cy="3703"/>
                </a:xfrm>
              </p:grpSpPr>
              <p:grpSp>
                <p:nvGrpSpPr>
                  <p:cNvPr id="76838" name="Group 3"/>
                  <p:cNvGrpSpPr>
                    <a:grpSpLocks/>
                  </p:cNvGrpSpPr>
                  <p:nvPr/>
                </p:nvGrpSpPr>
                <p:grpSpPr bwMode="auto">
                  <a:xfrm>
                    <a:off x="1479" y="300"/>
                    <a:ext cx="2716" cy="2512"/>
                    <a:chOff x="1234" y="499"/>
                    <a:chExt cx="3206" cy="3351"/>
                  </a:xfrm>
                </p:grpSpPr>
                <p:sp>
                  <p:nvSpPr>
                    <p:cNvPr id="76841" name="Freeform 4"/>
                    <p:cNvSpPr>
                      <a:spLocks/>
                    </p:cNvSpPr>
                    <p:nvPr/>
                  </p:nvSpPr>
                  <p:spPr bwMode="auto">
                    <a:xfrm>
                      <a:off x="1234" y="499"/>
                      <a:ext cx="3206" cy="3351"/>
                    </a:xfrm>
                    <a:custGeom>
                      <a:avLst/>
                      <a:gdLst>
                        <a:gd name="T0" fmla="*/ 2760 w 3206"/>
                        <a:gd name="T1" fmla="*/ 3351 h 3351"/>
                        <a:gd name="T2" fmla="*/ 2731 w 3206"/>
                        <a:gd name="T3" fmla="*/ 3187 h 3351"/>
                        <a:gd name="T4" fmla="*/ 2664 w 3206"/>
                        <a:gd name="T5" fmla="*/ 2957 h 3351"/>
                        <a:gd name="T6" fmla="*/ 2721 w 3206"/>
                        <a:gd name="T7" fmla="*/ 2448 h 3351"/>
                        <a:gd name="T8" fmla="*/ 2760 w 3206"/>
                        <a:gd name="T9" fmla="*/ 2400 h 3351"/>
                        <a:gd name="T10" fmla="*/ 2798 w 3206"/>
                        <a:gd name="T11" fmla="*/ 2314 h 3351"/>
                        <a:gd name="T12" fmla="*/ 2875 w 3206"/>
                        <a:gd name="T13" fmla="*/ 2045 h 3351"/>
                        <a:gd name="T14" fmla="*/ 2913 w 3206"/>
                        <a:gd name="T15" fmla="*/ 1959 h 3351"/>
                        <a:gd name="T16" fmla="*/ 2952 w 3206"/>
                        <a:gd name="T17" fmla="*/ 1920 h 3351"/>
                        <a:gd name="T18" fmla="*/ 3000 w 3206"/>
                        <a:gd name="T19" fmla="*/ 1882 h 3351"/>
                        <a:gd name="T20" fmla="*/ 3096 w 3206"/>
                        <a:gd name="T21" fmla="*/ 1709 h 3351"/>
                        <a:gd name="T22" fmla="*/ 3182 w 3206"/>
                        <a:gd name="T23" fmla="*/ 1555 h 3351"/>
                        <a:gd name="T24" fmla="*/ 3192 w 3206"/>
                        <a:gd name="T25" fmla="*/ 1075 h 3351"/>
                        <a:gd name="T26" fmla="*/ 3153 w 3206"/>
                        <a:gd name="T27" fmla="*/ 903 h 3351"/>
                        <a:gd name="T28" fmla="*/ 3105 w 3206"/>
                        <a:gd name="T29" fmla="*/ 701 h 3351"/>
                        <a:gd name="T30" fmla="*/ 2942 w 3206"/>
                        <a:gd name="T31" fmla="*/ 499 h 3351"/>
                        <a:gd name="T32" fmla="*/ 2865 w 3206"/>
                        <a:gd name="T33" fmla="*/ 423 h 3351"/>
                        <a:gd name="T34" fmla="*/ 2846 w 3206"/>
                        <a:gd name="T35" fmla="*/ 403 h 3351"/>
                        <a:gd name="T36" fmla="*/ 2788 w 3206"/>
                        <a:gd name="T37" fmla="*/ 327 h 3351"/>
                        <a:gd name="T38" fmla="*/ 2721 w 3206"/>
                        <a:gd name="T39" fmla="*/ 231 h 3351"/>
                        <a:gd name="T40" fmla="*/ 2664 w 3206"/>
                        <a:gd name="T41" fmla="*/ 192 h 3351"/>
                        <a:gd name="T42" fmla="*/ 2616 w 3206"/>
                        <a:gd name="T43" fmla="*/ 154 h 3351"/>
                        <a:gd name="T44" fmla="*/ 2385 w 3206"/>
                        <a:gd name="T45" fmla="*/ 77 h 3351"/>
                        <a:gd name="T46" fmla="*/ 2251 w 3206"/>
                        <a:gd name="T47" fmla="*/ 39 h 3351"/>
                        <a:gd name="T48" fmla="*/ 1982 w 3206"/>
                        <a:gd name="T49" fmla="*/ 0 h 3351"/>
                        <a:gd name="T50" fmla="*/ 1502 w 3206"/>
                        <a:gd name="T51" fmla="*/ 39 h 3351"/>
                        <a:gd name="T52" fmla="*/ 1281 w 3206"/>
                        <a:gd name="T53" fmla="*/ 67 h 3351"/>
                        <a:gd name="T54" fmla="*/ 1099 w 3206"/>
                        <a:gd name="T55" fmla="*/ 106 h 3351"/>
                        <a:gd name="T56" fmla="*/ 1012 w 3206"/>
                        <a:gd name="T57" fmla="*/ 144 h 3351"/>
                        <a:gd name="T58" fmla="*/ 840 w 3206"/>
                        <a:gd name="T59" fmla="*/ 279 h 3351"/>
                        <a:gd name="T60" fmla="*/ 753 w 3206"/>
                        <a:gd name="T61" fmla="*/ 336 h 3351"/>
                        <a:gd name="T62" fmla="*/ 542 w 3206"/>
                        <a:gd name="T63" fmla="*/ 509 h 3351"/>
                        <a:gd name="T64" fmla="*/ 398 w 3206"/>
                        <a:gd name="T65" fmla="*/ 663 h 3351"/>
                        <a:gd name="T66" fmla="*/ 388 w 3206"/>
                        <a:gd name="T67" fmla="*/ 691 h 3351"/>
                        <a:gd name="T68" fmla="*/ 369 w 3206"/>
                        <a:gd name="T69" fmla="*/ 720 h 3351"/>
                        <a:gd name="T70" fmla="*/ 321 w 3206"/>
                        <a:gd name="T71" fmla="*/ 883 h 3351"/>
                        <a:gd name="T72" fmla="*/ 292 w 3206"/>
                        <a:gd name="T73" fmla="*/ 941 h 3351"/>
                        <a:gd name="T74" fmla="*/ 254 w 3206"/>
                        <a:gd name="T75" fmla="*/ 1066 h 3351"/>
                        <a:gd name="T76" fmla="*/ 244 w 3206"/>
                        <a:gd name="T77" fmla="*/ 1095 h 3351"/>
                        <a:gd name="T78" fmla="*/ 273 w 3206"/>
                        <a:gd name="T79" fmla="*/ 1421 h 3351"/>
                        <a:gd name="T80" fmla="*/ 225 w 3206"/>
                        <a:gd name="T81" fmla="*/ 1680 h 3351"/>
                        <a:gd name="T82" fmla="*/ 52 w 3206"/>
                        <a:gd name="T83" fmla="*/ 1872 h 3351"/>
                        <a:gd name="T84" fmla="*/ 4 w 3206"/>
                        <a:gd name="T85" fmla="*/ 1959 h 3351"/>
                        <a:gd name="T86" fmla="*/ 24 w 3206"/>
                        <a:gd name="T87" fmla="*/ 2074 h 3351"/>
                        <a:gd name="T88" fmla="*/ 379 w 3206"/>
                        <a:gd name="T89" fmla="*/ 2131 h 3351"/>
                        <a:gd name="T90" fmla="*/ 465 w 3206"/>
                        <a:gd name="T91" fmla="*/ 2122 h 3351"/>
                        <a:gd name="T92" fmla="*/ 484 w 3206"/>
                        <a:gd name="T93" fmla="*/ 2007 h 33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06"/>
                        <a:gd name="T142" fmla="*/ 0 h 3351"/>
                        <a:gd name="T143" fmla="*/ 3206 w 3206"/>
                        <a:gd name="T144" fmla="*/ 3351 h 33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06" h="3351">
                          <a:moveTo>
                            <a:pt x="2760" y="3351"/>
                          </a:moveTo>
                          <a:cubicBezTo>
                            <a:pt x="2746" y="3297"/>
                            <a:pt x="2745" y="3241"/>
                            <a:pt x="2731" y="3187"/>
                          </a:cubicBezTo>
                          <a:cubicBezTo>
                            <a:pt x="2711" y="3109"/>
                            <a:pt x="2679" y="3037"/>
                            <a:pt x="2664" y="2957"/>
                          </a:cubicBezTo>
                          <a:cubicBezTo>
                            <a:pt x="2670" y="2660"/>
                            <a:pt x="2581" y="2588"/>
                            <a:pt x="2721" y="2448"/>
                          </a:cubicBezTo>
                          <a:cubicBezTo>
                            <a:pt x="2747" y="2372"/>
                            <a:pt x="2708" y="2465"/>
                            <a:pt x="2760" y="2400"/>
                          </a:cubicBezTo>
                          <a:cubicBezTo>
                            <a:pt x="2773" y="2384"/>
                            <a:pt x="2783" y="2337"/>
                            <a:pt x="2798" y="2314"/>
                          </a:cubicBezTo>
                          <a:cubicBezTo>
                            <a:pt x="2817" y="2225"/>
                            <a:pt x="2824" y="2123"/>
                            <a:pt x="2875" y="2045"/>
                          </a:cubicBezTo>
                          <a:cubicBezTo>
                            <a:pt x="2888" y="2004"/>
                            <a:pt x="2888" y="1988"/>
                            <a:pt x="2913" y="1959"/>
                          </a:cubicBezTo>
                          <a:cubicBezTo>
                            <a:pt x="2925" y="1945"/>
                            <a:pt x="2942" y="1935"/>
                            <a:pt x="2952" y="1920"/>
                          </a:cubicBezTo>
                          <a:cubicBezTo>
                            <a:pt x="2977" y="1883"/>
                            <a:pt x="2960" y="1894"/>
                            <a:pt x="3000" y="1882"/>
                          </a:cubicBezTo>
                          <a:cubicBezTo>
                            <a:pt x="3042" y="1818"/>
                            <a:pt x="3061" y="1773"/>
                            <a:pt x="3096" y="1709"/>
                          </a:cubicBezTo>
                          <a:cubicBezTo>
                            <a:pt x="3125" y="1657"/>
                            <a:pt x="3162" y="1612"/>
                            <a:pt x="3182" y="1555"/>
                          </a:cubicBezTo>
                          <a:cubicBezTo>
                            <a:pt x="3206" y="1393"/>
                            <a:pt x="3202" y="1240"/>
                            <a:pt x="3192" y="1075"/>
                          </a:cubicBezTo>
                          <a:cubicBezTo>
                            <a:pt x="3189" y="1016"/>
                            <a:pt x="3163" y="960"/>
                            <a:pt x="3153" y="903"/>
                          </a:cubicBezTo>
                          <a:cubicBezTo>
                            <a:pt x="3142" y="841"/>
                            <a:pt x="3138" y="758"/>
                            <a:pt x="3105" y="701"/>
                          </a:cubicBezTo>
                          <a:cubicBezTo>
                            <a:pt x="3060" y="623"/>
                            <a:pt x="2996" y="570"/>
                            <a:pt x="2942" y="499"/>
                          </a:cubicBezTo>
                          <a:cubicBezTo>
                            <a:pt x="2934" y="488"/>
                            <a:pt x="2881" y="439"/>
                            <a:pt x="2865" y="423"/>
                          </a:cubicBezTo>
                          <a:cubicBezTo>
                            <a:pt x="2858" y="416"/>
                            <a:pt x="2846" y="403"/>
                            <a:pt x="2846" y="403"/>
                          </a:cubicBezTo>
                          <a:cubicBezTo>
                            <a:pt x="2818" y="326"/>
                            <a:pt x="2866" y="446"/>
                            <a:pt x="2788" y="327"/>
                          </a:cubicBezTo>
                          <a:cubicBezTo>
                            <a:pt x="2782" y="318"/>
                            <a:pt x="2736" y="244"/>
                            <a:pt x="2721" y="231"/>
                          </a:cubicBezTo>
                          <a:cubicBezTo>
                            <a:pt x="2704" y="216"/>
                            <a:pt x="2664" y="192"/>
                            <a:pt x="2664" y="192"/>
                          </a:cubicBezTo>
                          <a:cubicBezTo>
                            <a:pt x="2626" y="137"/>
                            <a:pt x="2666" y="182"/>
                            <a:pt x="2616" y="154"/>
                          </a:cubicBezTo>
                          <a:cubicBezTo>
                            <a:pt x="2509" y="94"/>
                            <a:pt x="2530" y="101"/>
                            <a:pt x="2385" y="77"/>
                          </a:cubicBezTo>
                          <a:cubicBezTo>
                            <a:pt x="2340" y="69"/>
                            <a:pt x="2296" y="49"/>
                            <a:pt x="2251" y="39"/>
                          </a:cubicBezTo>
                          <a:cubicBezTo>
                            <a:pt x="2163" y="20"/>
                            <a:pt x="2071" y="13"/>
                            <a:pt x="1982" y="0"/>
                          </a:cubicBezTo>
                          <a:cubicBezTo>
                            <a:pt x="1821" y="6"/>
                            <a:pt x="1660" y="8"/>
                            <a:pt x="1502" y="39"/>
                          </a:cubicBezTo>
                          <a:cubicBezTo>
                            <a:pt x="1429" y="53"/>
                            <a:pt x="1281" y="67"/>
                            <a:pt x="1281" y="67"/>
                          </a:cubicBezTo>
                          <a:cubicBezTo>
                            <a:pt x="1220" y="88"/>
                            <a:pt x="1163" y="98"/>
                            <a:pt x="1099" y="106"/>
                          </a:cubicBezTo>
                          <a:cubicBezTo>
                            <a:pt x="1067" y="116"/>
                            <a:pt x="1044" y="134"/>
                            <a:pt x="1012" y="144"/>
                          </a:cubicBezTo>
                          <a:cubicBezTo>
                            <a:pt x="951" y="185"/>
                            <a:pt x="898" y="235"/>
                            <a:pt x="840" y="279"/>
                          </a:cubicBezTo>
                          <a:cubicBezTo>
                            <a:pt x="812" y="300"/>
                            <a:pt x="778" y="311"/>
                            <a:pt x="753" y="336"/>
                          </a:cubicBezTo>
                          <a:cubicBezTo>
                            <a:pt x="690" y="399"/>
                            <a:pt x="616" y="460"/>
                            <a:pt x="542" y="509"/>
                          </a:cubicBezTo>
                          <a:cubicBezTo>
                            <a:pt x="484" y="547"/>
                            <a:pt x="445" y="614"/>
                            <a:pt x="398" y="663"/>
                          </a:cubicBezTo>
                          <a:cubicBezTo>
                            <a:pt x="395" y="672"/>
                            <a:pt x="392" y="682"/>
                            <a:pt x="388" y="691"/>
                          </a:cubicBezTo>
                          <a:cubicBezTo>
                            <a:pt x="383" y="701"/>
                            <a:pt x="373" y="709"/>
                            <a:pt x="369" y="720"/>
                          </a:cubicBezTo>
                          <a:cubicBezTo>
                            <a:pt x="348" y="772"/>
                            <a:pt x="347" y="832"/>
                            <a:pt x="321" y="883"/>
                          </a:cubicBezTo>
                          <a:cubicBezTo>
                            <a:pt x="289" y="947"/>
                            <a:pt x="313" y="878"/>
                            <a:pt x="292" y="941"/>
                          </a:cubicBezTo>
                          <a:cubicBezTo>
                            <a:pt x="278" y="982"/>
                            <a:pt x="268" y="1025"/>
                            <a:pt x="254" y="1066"/>
                          </a:cubicBezTo>
                          <a:cubicBezTo>
                            <a:pt x="251" y="1076"/>
                            <a:pt x="244" y="1095"/>
                            <a:pt x="244" y="1095"/>
                          </a:cubicBezTo>
                          <a:cubicBezTo>
                            <a:pt x="252" y="1303"/>
                            <a:pt x="243" y="1293"/>
                            <a:pt x="273" y="1421"/>
                          </a:cubicBezTo>
                          <a:cubicBezTo>
                            <a:pt x="269" y="1516"/>
                            <a:pt x="308" y="1626"/>
                            <a:pt x="225" y="1680"/>
                          </a:cubicBezTo>
                          <a:cubicBezTo>
                            <a:pt x="185" y="1741"/>
                            <a:pt x="113" y="1832"/>
                            <a:pt x="52" y="1872"/>
                          </a:cubicBezTo>
                          <a:cubicBezTo>
                            <a:pt x="8" y="1939"/>
                            <a:pt x="22" y="1908"/>
                            <a:pt x="4" y="1959"/>
                          </a:cubicBezTo>
                          <a:cubicBezTo>
                            <a:pt x="8" y="1998"/>
                            <a:pt x="0" y="2043"/>
                            <a:pt x="24" y="2074"/>
                          </a:cubicBezTo>
                          <a:cubicBezTo>
                            <a:pt x="74" y="2138"/>
                            <a:pt x="344" y="2130"/>
                            <a:pt x="379" y="2131"/>
                          </a:cubicBezTo>
                          <a:cubicBezTo>
                            <a:pt x="408" y="2128"/>
                            <a:pt x="438" y="2131"/>
                            <a:pt x="465" y="2122"/>
                          </a:cubicBezTo>
                          <a:cubicBezTo>
                            <a:pt x="520" y="2104"/>
                            <a:pt x="484" y="2046"/>
                            <a:pt x="484" y="20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76842" name="Freeform 5"/>
                    <p:cNvSpPr>
                      <a:spLocks/>
                    </p:cNvSpPr>
                    <p:nvPr/>
                  </p:nvSpPr>
                  <p:spPr bwMode="auto">
                    <a:xfrm>
                      <a:off x="1429" y="2638"/>
                      <a:ext cx="918" cy="1200"/>
                    </a:xfrm>
                    <a:custGeom>
                      <a:avLst/>
                      <a:gdLst>
                        <a:gd name="T0" fmla="*/ 885 w 918"/>
                        <a:gd name="T1" fmla="*/ 1200 h 1200"/>
                        <a:gd name="T2" fmla="*/ 827 w 918"/>
                        <a:gd name="T3" fmla="*/ 979 h 1200"/>
                        <a:gd name="T4" fmla="*/ 721 w 918"/>
                        <a:gd name="T5" fmla="*/ 921 h 1200"/>
                        <a:gd name="T6" fmla="*/ 443 w 918"/>
                        <a:gd name="T7" fmla="*/ 892 h 1200"/>
                        <a:gd name="T8" fmla="*/ 213 w 918"/>
                        <a:gd name="T9" fmla="*/ 844 h 1200"/>
                        <a:gd name="T10" fmla="*/ 155 w 918"/>
                        <a:gd name="T11" fmla="*/ 806 h 1200"/>
                        <a:gd name="T12" fmla="*/ 117 w 918"/>
                        <a:gd name="T13" fmla="*/ 748 h 1200"/>
                        <a:gd name="T14" fmla="*/ 88 w 918"/>
                        <a:gd name="T15" fmla="*/ 518 h 1200"/>
                        <a:gd name="T16" fmla="*/ 49 w 918"/>
                        <a:gd name="T17" fmla="*/ 403 h 1200"/>
                        <a:gd name="T18" fmla="*/ 30 w 918"/>
                        <a:gd name="T19" fmla="*/ 345 h 1200"/>
                        <a:gd name="T20" fmla="*/ 117 w 918"/>
                        <a:gd name="T21" fmla="*/ 316 h 1200"/>
                        <a:gd name="T22" fmla="*/ 145 w 918"/>
                        <a:gd name="T23" fmla="*/ 307 h 1200"/>
                        <a:gd name="T24" fmla="*/ 49 w 918"/>
                        <a:gd name="T25" fmla="*/ 288 h 1200"/>
                        <a:gd name="T26" fmla="*/ 40 w 918"/>
                        <a:gd name="T27" fmla="*/ 259 h 1200"/>
                        <a:gd name="T28" fmla="*/ 1 w 918"/>
                        <a:gd name="T29" fmla="*/ 211 h 1200"/>
                        <a:gd name="T30" fmla="*/ 21 w 918"/>
                        <a:gd name="T31" fmla="*/ 86 h 1200"/>
                        <a:gd name="T32" fmla="*/ 40 w 918"/>
                        <a:gd name="T33" fmla="*/ 28 h 1200"/>
                        <a:gd name="T34" fmla="*/ 30 w 918"/>
                        <a:gd name="T35" fmla="*/ 0 h 1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8"/>
                        <a:gd name="T55" fmla="*/ 0 h 1200"/>
                        <a:gd name="T56" fmla="*/ 918 w 918"/>
                        <a:gd name="T57" fmla="*/ 1200 h 1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8" h="1200">
                          <a:moveTo>
                            <a:pt x="885" y="1200"/>
                          </a:moveTo>
                          <a:cubicBezTo>
                            <a:pt x="880" y="1115"/>
                            <a:pt x="918" y="1007"/>
                            <a:pt x="827" y="979"/>
                          </a:cubicBezTo>
                          <a:cubicBezTo>
                            <a:pt x="804" y="943"/>
                            <a:pt x="763" y="928"/>
                            <a:pt x="721" y="921"/>
                          </a:cubicBezTo>
                          <a:cubicBezTo>
                            <a:pt x="605" y="902"/>
                            <a:pt x="558" y="901"/>
                            <a:pt x="443" y="892"/>
                          </a:cubicBezTo>
                          <a:cubicBezTo>
                            <a:pt x="369" y="869"/>
                            <a:pt x="289" y="860"/>
                            <a:pt x="213" y="844"/>
                          </a:cubicBezTo>
                          <a:cubicBezTo>
                            <a:pt x="194" y="831"/>
                            <a:pt x="174" y="819"/>
                            <a:pt x="155" y="806"/>
                          </a:cubicBezTo>
                          <a:cubicBezTo>
                            <a:pt x="136" y="793"/>
                            <a:pt x="117" y="748"/>
                            <a:pt x="117" y="748"/>
                          </a:cubicBezTo>
                          <a:cubicBezTo>
                            <a:pt x="106" y="671"/>
                            <a:pt x="98" y="595"/>
                            <a:pt x="88" y="518"/>
                          </a:cubicBezTo>
                          <a:cubicBezTo>
                            <a:pt x="82" y="474"/>
                            <a:pt x="81" y="434"/>
                            <a:pt x="49" y="403"/>
                          </a:cubicBezTo>
                          <a:cubicBezTo>
                            <a:pt x="43" y="384"/>
                            <a:pt x="11" y="351"/>
                            <a:pt x="30" y="345"/>
                          </a:cubicBezTo>
                          <a:cubicBezTo>
                            <a:pt x="88" y="327"/>
                            <a:pt x="30" y="345"/>
                            <a:pt x="117" y="316"/>
                          </a:cubicBezTo>
                          <a:cubicBezTo>
                            <a:pt x="126" y="313"/>
                            <a:pt x="145" y="307"/>
                            <a:pt x="145" y="307"/>
                          </a:cubicBezTo>
                          <a:cubicBezTo>
                            <a:pt x="114" y="296"/>
                            <a:pt x="78" y="302"/>
                            <a:pt x="49" y="288"/>
                          </a:cubicBezTo>
                          <a:cubicBezTo>
                            <a:pt x="40" y="284"/>
                            <a:pt x="44" y="268"/>
                            <a:pt x="40" y="259"/>
                          </a:cubicBezTo>
                          <a:cubicBezTo>
                            <a:pt x="28" y="233"/>
                            <a:pt x="20" y="229"/>
                            <a:pt x="1" y="211"/>
                          </a:cubicBezTo>
                          <a:cubicBezTo>
                            <a:pt x="13" y="95"/>
                            <a:pt x="0" y="148"/>
                            <a:pt x="21" y="86"/>
                          </a:cubicBezTo>
                          <a:cubicBezTo>
                            <a:pt x="27" y="67"/>
                            <a:pt x="40" y="28"/>
                            <a:pt x="40" y="28"/>
                          </a:cubicBezTo>
                          <a:cubicBezTo>
                            <a:pt x="37" y="19"/>
                            <a:pt x="30" y="0"/>
                            <a:pt x="3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sp>
                <p:nvSpPr>
                  <p:cNvPr id="76839" name="Freeform 6"/>
                  <p:cNvSpPr>
                    <a:spLocks/>
                  </p:cNvSpPr>
                  <p:nvPr/>
                </p:nvSpPr>
                <p:spPr bwMode="auto">
                  <a:xfrm>
                    <a:off x="3821" y="2803"/>
                    <a:ext cx="1661" cy="1047"/>
                  </a:xfrm>
                  <a:custGeom>
                    <a:avLst/>
                    <a:gdLst>
                      <a:gd name="T0" fmla="*/ 0 w 1661"/>
                      <a:gd name="T1" fmla="*/ 0 h 1047"/>
                      <a:gd name="T2" fmla="*/ 9 w 1661"/>
                      <a:gd name="T3" fmla="*/ 48 h 1047"/>
                      <a:gd name="T4" fmla="*/ 153 w 1661"/>
                      <a:gd name="T5" fmla="*/ 96 h 1047"/>
                      <a:gd name="T6" fmla="*/ 278 w 1661"/>
                      <a:gd name="T7" fmla="*/ 144 h 1047"/>
                      <a:gd name="T8" fmla="*/ 537 w 1661"/>
                      <a:gd name="T9" fmla="*/ 173 h 1047"/>
                      <a:gd name="T10" fmla="*/ 777 w 1661"/>
                      <a:gd name="T11" fmla="*/ 192 h 1047"/>
                      <a:gd name="T12" fmla="*/ 1094 w 1661"/>
                      <a:gd name="T13" fmla="*/ 259 h 1047"/>
                      <a:gd name="T14" fmla="*/ 1267 w 1661"/>
                      <a:gd name="T15" fmla="*/ 403 h 1047"/>
                      <a:gd name="T16" fmla="*/ 1373 w 1661"/>
                      <a:gd name="T17" fmla="*/ 509 h 1047"/>
                      <a:gd name="T18" fmla="*/ 1440 w 1661"/>
                      <a:gd name="T19" fmla="*/ 605 h 1047"/>
                      <a:gd name="T20" fmla="*/ 1469 w 1661"/>
                      <a:gd name="T21" fmla="*/ 672 h 1047"/>
                      <a:gd name="T22" fmla="*/ 1478 w 1661"/>
                      <a:gd name="T23" fmla="*/ 711 h 1047"/>
                      <a:gd name="T24" fmla="*/ 1497 w 1661"/>
                      <a:gd name="T25" fmla="*/ 739 h 1047"/>
                      <a:gd name="T26" fmla="*/ 1555 w 1661"/>
                      <a:gd name="T27" fmla="*/ 835 h 1047"/>
                      <a:gd name="T28" fmla="*/ 1651 w 1661"/>
                      <a:gd name="T29" fmla="*/ 1018 h 1047"/>
                      <a:gd name="T30" fmla="*/ 1661 w 1661"/>
                      <a:gd name="T31" fmla="*/ 1047 h 10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1"/>
                      <a:gd name="T49" fmla="*/ 0 h 1047"/>
                      <a:gd name="T50" fmla="*/ 1661 w 1661"/>
                      <a:gd name="T51" fmla="*/ 1047 h 10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1" h="1047">
                        <a:moveTo>
                          <a:pt x="0" y="0"/>
                        </a:moveTo>
                        <a:cubicBezTo>
                          <a:pt x="3" y="16"/>
                          <a:pt x="1" y="34"/>
                          <a:pt x="9" y="48"/>
                        </a:cubicBezTo>
                        <a:cubicBezTo>
                          <a:pt x="30" y="86"/>
                          <a:pt x="118" y="86"/>
                          <a:pt x="153" y="96"/>
                        </a:cubicBezTo>
                        <a:cubicBezTo>
                          <a:pt x="196" y="108"/>
                          <a:pt x="234" y="133"/>
                          <a:pt x="278" y="144"/>
                        </a:cubicBezTo>
                        <a:cubicBezTo>
                          <a:pt x="363" y="165"/>
                          <a:pt x="450" y="167"/>
                          <a:pt x="537" y="173"/>
                        </a:cubicBezTo>
                        <a:cubicBezTo>
                          <a:pt x="693" y="196"/>
                          <a:pt x="505" y="170"/>
                          <a:pt x="777" y="192"/>
                        </a:cubicBezTo>
                        <a:cubicBezTo>
                          <a:pt x="884" y="200"/>
                          <a:pt x="992" y="227"/>
                          <a:pt x="1094" y="259"/>
                        </a:cubicBezTo>
                        <a:cubicBezTo>
                          <a:pt x="1145" y="313"/>
                          <a:pt x="1211" y="354"/>
                          <a:pt x="1267" y="403"/>
                        </a:cubicBezTo>
                        <a:cubicBezTo>
                          <a:pt x="1308" y="439"/>
                          <a:pt x="1330" y="477"/>
                          <a:pt x="1373" y="509"/>
                        </a:cubicBezTo>
                        <a:cubicBezTo>
                          <a:pt x="1420" y="580"/>
                          <a:pt x="1397" y="549"/>
                          <a:pt x="1440" y="605"/>
                        </a:cubicBezTo>
                        <a:cubicBezTo>
                          <a:pt x="1466" y="716"/>
                          <a:pt x="1429" y="577"/>
                          <a:pt x="1469" y="672"/>
                        </a:cubicBezTo>
                        <a:cubicBezTo>
                          <a:pt x="1474" y="684"/>
                          <a:pt x="1473" y="699"/>
                          <a:pt x="1478" y="711"/>
                        </a:cubicBezTo>
                        <a:cubicBezTo>
                          <a:pt x="1482" y="721"/>
                          <a:pt x="1492" y="729"/>
                          <a:pt x="1497" y="739"/>
                        </a:cubicBezTo>
                        <a:cubicBezTo>
                          <a:pt x="1517" y="778"/>
                          <a:pt x="1522" y="804"/>
                          <a:pt x="1555" y="835"/>
                        </a:cubicBezTo>
                        <a:cubicBezTo>
                          <a:pt x="1573" y="903"/>
                          <a:pt x="1601" y="968"/>
                          <a:pt x="1651" y="1018"/>
                        </a:cubicBezTo>
                        <a:cubicBezTo>
                          <a:pt x="1654" y="1028"/>
                          <a:pt x="1661" y="1047"/>
                          <a:pt x="1661" y="104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76840" name="Freeform 7"/>
                  <p:cNvSpPr>
                    <a:spLocks/>
                  </p:cNvSpPr>
                  <p:nvPr/>
                </p:nvSpPr>
                <p:spPr bwMode="auto">
                  <a:xfrm>
                    <a:off x="967" y="2803"/>
                    <a:ext cx="1423" cy="1200"/>
                  </a:xfrm>
                  <a:custGeom>
                    <a:avLst/>
                    <a:gdLst>
                      <a:gd name="T0" fmla="*/ 1423 w 1423"/>
                      <a:gd name="T1" fmla="*/ 0 h 1200"/>
                      <a:gd name="T2" fmla="*/ 1385 w 1423"/>
                      <a:gd name="T3" fmla="*/ 135 h 1200"/>
                      <a:gd name="T4" fmla="*/ 1155 w 1423"/>
                      <a:gd name="T5" fmla="*/ 192 h 1200"/>
                      <a:gd name="T6" fmla="*/ 847 w 1423"/>
                      <a:gd name="T7" fmla="*/ 221 h 1200"/>
                      <a:gd name="T8" fmla="*/ 703 w 1423"/>
                      <a:gd name="T9" fmla="*/ 269 h 1200"/>
                      <a:gd name="T10" fmla="*/ 550 w 1423"/>
                      <a:gd name="T11" fmla="*/ 327 h 1200"/>
                      <a:gd name="T12" fmla="*/ 454 w 1423"/>
                      <a:gd name="T13" fmla="*/ 365 h 1200"/>
                      <a:gd name="T14" fmla="*/ 396 w 1423"/>
                      <a:gd name="T15" fmla="*/ 384 h 1200"/>
                      <a:gd name="T16" fmla="*/ 233 w 1423"/>
                      <a:gd name="T17" fmla="*/ 480 h 1200"/>
                      <a:gd name="T18" fmla="*/ 147 w 1423"/>
                      <a:gd name="T19" fmla="*/ 557 h 1200"/>
                      <a:gd name="T20" fmla="*/ 108 w 1423"/>
                      <a:gd name="T21" fmla="*/ 615 h 1200"/>
                      <a:gd name="T22" fmla="*/ 3 w 1423"/>
                      <a:gd name="T23" fmla="*/ 864 h 1200"/>
                      <a:gd name="T24" fmla="*/ 3 w 1423"/>
                      <a:gd name="T25" fmla="*/ 1200 h 1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3"/>
                      <a:gd name="T40" fmla="*/ 0 h 1200"/>
                      <a:gd name="T41" fmla="*/ 1423 w 1423"/>
                      <a:gd name="T42" fmla="*/ 1200 h 1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3" h="1200">
                        <a:moveTo>
                          <a:pt x="1423" y="0"/>
                        </a:moveTo>
                        <a:cubicBezTo>
                          <a:pt x="1417" y="42"/>
                          <a:pt x="1418" y="102"/>
                          <a:pt x="1385" y="135"/>
                        </a:cubicBezTo>
                        <a:cubicBezTo>
                          <a:pt x="1333" y="187"/>
                          <a:pt x="1215" y="186"/>
                          <a:pt x="1155" y="192"/>
                        </a:cubicBezTo>
                        <a:cubicBezTo>
                          <a:pt x="871" y="222"/>
                          <a:pt x="1109" y="203"/>
                          <a:pt x="847" y="221"/>
                        </a:cubicBezTo>
                        <a:cubicBezTo>
                          <a:pt x="799" y="238"/>
                          <a:pt x="750" y="251"/>
                          <a:pt x="703" y="269"/>
                        </a:cubicBezTo>
                        <a:cubicBezTo>
                          <a:pt x="651" y="289"/>
                          <a:pt x="604" y="312"/>
                          <a:pt x="550" y="327"/>
                        </a:cubicBezTo>
                        <a:cubicBezTo>
                          <a:pt x="512" y="338"/>
                          <a:pt x="489" y="350"/>
                          <a:pt x="454" y="365"/>
                        </a:cubicBezTo>
                        <a:cubicBezTo>
                          <a:pt x="435" y="373"/>
                          <a:pt x="396" y="384"/>
                          <a:pt x="396" y="384"/>
                        </a:cubicBezTo>
                        <a:cubicBezTo>
                          <a:pt x="346" y="417"/>
                          <a:pt x="276" y="437"/>
                          <a:pt x="233" y="480"/>
                        </a:cubicBezTo>
                        <a:cubicBezTo>
                          <a:pt x="167" y="546"/>
                          <a:pt x="198" y="523"/>
                          <a:pt x="147" y="557"/>
                        </a:cubicBezTo>
                        <a:cubicBezTo>
                          <a:pt x="123" y="627"/>
                          <a:pt x="157" y="541"/>
                          <a:pt x="108" y="615"/>
                        </a:cubicBezTo>
                        <a:cubicBezTo>
                          <a:pt x="74" y="666"/>
                          <a:pt x="4" y="802"/>
                          <a:pt x="3" y="864"/>
                        </a:cubicBezTo>
                        <a:cubicBezTo>
                          <a:pt x="0" y="976"/>
                          <a:pt x="3" y="1088"/>
                          <a:pt x="3" y="12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grpSp>
            <p:sp>
              <p:nvSpPr>
                <p:cNvPr id="76816" name="Freeform 8"/>
                <p:cNvSpPr>
                  <a:spLocks/>
                </p:cNvSpPr>
                <p:nvPr/>
              </p:nvSpPr>
              <p:spPr bwMode="auto">
                <a:xfrm>
                  <a:off x="2495" y="3265"/>
                  <a:ext cx="243" cy="217"/>
                </a:xfrm>
                <a:custGeom>
                  <a:avLst/>
                  <a:gdLst>
                    <a:gd name="T0" fmla="*/ 1 w 390"/>
                    <a:gd name="T1" fmla="*/ 1 h 346"/>
                    <a:gd name="T2" fmla="*/ 1 w 390"/>
                    <a:gd name="T3" fmla="*/ 1 h 346"/>
                    <a:gd name="T4" fmla="*/ 1 w 390"/>
                    <a:gd name="T5" fmla="*/ 1 h 346"/>
                    <a:gd name="T6" fmla="*/ 1 w 390"/>
                    <a:gd name="T7" fmla="*/ 0 h 346"/>
                    <a:gd name="T8" fmla="*/ 1 w 390"/>
                    <a:gd name="T9" fmla="*/ 1 h 346"/>
                    <a:gd name="T10" fmla="*/ 1 w 390"/>
                    <a:gd name="T11" fmla="*/ 1 h 346"/>
                    <a:gd name="T12" fmla="*/ 1 w 390"/>
                    <a:gd name="T13" fmla="*/ 1 h 346"/>
                    <a:gd name="T14" fmla="*/ 1 w 390"/>
                    <a:gd name="T15" fmla="*/ 1 h 346"/>
                    <a:gd name="T16" fmla="*/ 0 w 390"/>
                    <a:gd name="T17" fmla="*/ 1 h 346"/>
                    <a:gd name="T18" fmla="*/ 1 w 390"/>
                    <a:gd name="T19" fmla="*/ 1 h 346"/>
                    <a:gd name="T20" fmla="*/ 1 w 390"/>
                    <a:gd name="T21" fmla="*/ 1 h 346"/>
                    <a:gd name="T22" fmla="*/ 1 w 390"/>
                    <a:gd name="T23" fmla="*/ 1 h 346"/>
                    <a:gd name="T24" fmla="*/ 1 w 390"/>
                    <a:gd name="T25" fmla="*/ 1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0"/>
                    <a:gd name="T40" fmla="*/ 0 h 346"/>
                    <a:gd name="T41" fmla="*/ 390 w 390"/>
                    <a:gd name="T42" fmla="*/ 346 h 3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0" h="346">
                      <a:moveTo>
                        <a:pt x="259" y="327"/>
                      </a:moveTo>
                      <a:cubicBezTo>
                        <a:pt x="281" y="321"/>
                        <a:pt x="308" y="322"/>
                        <a:pt x="326" y="308"/>
                      </a:cubicBezTo>
                      <a:cubicBezTo>
                        <a:pt x="358" y="283"/>
                        <a:pt x="373" y="195"/>
                        <a:pt x="384" y="154"/>
                      </a:cubicBezTo>
                      <a:cubicBezTo>
                        <a:pt x="371" y="8"/>
                        <a:pt x="390" y="67"/>
                        <a:pt x="326" y="0"/>
                      </a:cubicBezTo>
                      <a:cubicBezTo>
                        <a:pt x="271" y="8"/>
                        <a:pt x="208" y="21"/>
                        <a:pt x="163" y="58"/>
                      </a:cubicBezTo>
                      <a:cubicBezTo>
                        <a:pt x="89" y="120"/>
                        <a:pt x="177" y="59"/>
                        <a:pt x="105" y="106"/>
                      </a:cubicBezTo>
                      <a:cubicBezTo>
                        <a:pt x="70" y="159"/>
                        <a:pt x="96" y="124"/>
                        <a:pt x="28" y="192"/>
                      </a:cubicBezTo>
                      <a:cubicBezTo>
                        <a:pt x="21" y="199"/>
                        <a:pt x="9" y="212"/>
                        <a:pt x="9" y="212"/>
                      </a:cubicBezTo>
                      <a:cubicBezTo>
                        <a:pt x="6" y="221"/>
                        <a:pt x="0" y="230"/>
                        <a:pt x="0" y="240"/>
                      </a:cubicBezTo>
                      <a:cubicBezTo>
                        <a:pt x="0" y="318"/>
                        <a:pt x="73" y="311"/>
                        <a:pt x="124" y="346"/>
                      </a:cubicBezTo>
                      <a:cubicBezTo>
                        <a:pt x="169" y="343"/>
                        <a:pt x="214" y="341"/>
                        <a:pt x="259" y="336"/>
                      </a:cubicBezTo>
                      <a:cubicBezTo>
                        <a:pt x="269" y="335"/>
                        <a:pt x="288" y="337"/>
                        <a:pt x="288" y="327"/>
                      </a:cubicBezTo>
                      <a:cubicBezTo>
                        <a:pt x="288" y="317"/>
                        <a:pt x="269" y="327"/>
                        <a:pt x="259" y="327"/>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76817" name="Freeform 9"/>
                <p:cNvSpPr>
                  <a:spLocks/>
                </p:cNvSpPr>
                <p:nvPr/>
              </p:nvSpPr>
              <p:spPr bwMode="auto">
                <a:xfrm>
                  <a:off x="2705" y="3215"/>
                  <a:ext cx="373" cy="277"/>
                </a:xfrm>
                <a:custGeom>
                  <a:avLst/>
                  <a:gdLst>
                    <a:gd name="T0" fmla="*/ 0 w 596"/>
                    <a:gd name="T1" fmla="*/ 1 h 440"/>
                    <a:gd name="T2" fmla="*/ 0 w 596"/>
                    <a:gd name="T3" fmla="*/ 1 h 440"/>
                    <a:gd name="T4" fmla="*/ 1 w 596"/>
                    <a:gd name="T5" fmla="*/ 1 h 440"/>
                    <a:gd name="T6" fmla="*/ 1 w 596"/>
                    <a:gd name="T7" fmla="*/ 1 h 440"/>
                    <a:gd name="T8" fmla="*/ 1 w 596"/>
                    <a:gd name="T9" fmla="*/ 1 h 440"/>
                    <a:gd name="T10" fmla="*/ 1 w 596"/>
                    <a:gd name="T11" fmla="*/ 1 h 440"/>
                    <a:gd name="T12" fmla="*/ 1 w 596"/>
                    <a:gd name="T13" fmla="*/ 1 h 440"/>
                    <a:gd name="T14" fmla="*/ 1 w 596"/>
                    <a:gd name="T15" fmla="*/ 1 h 440"/>
                    <a:gd name="T16" fmla="*/ 1 w 596"/>
                    <a:gd name="T17" fmla="*/ 1 h 440"/>
                    <a:gd name="T18" fmla="*/ 1 w 596"/>
                    <a:gd name="T19" fmla="*/ 1 h 440"/>
                    <a:gd name="T20" fmla="*/ 1 w 596"/>
                    <a:gd name="T21" fmla="*/ 1 h 440"/>
                    <a:gd name="T22" fmla="*/ 1 w 596"/>
                    <a:gd name="T23" fmla="*/ 1 h 440"/>
                    <a:gd name="T24" fmla="*/ 1 w 596"/>
                    <a:gd name="T25" fmla="*/ 1 h 440"/>
                    <a:gd name="T26" fmla="*/ 1 w 596"/>
                    <a:gd name="T27" fmla="*/ 1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6"/>
                    <a:gd name="T43" fmla="*/ 0 h 440"/>
                    <a:gd name="T44" fmla="*/ 596 w 59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6" h="440">
                      <a:moveTo>
                        <a:pt x="0" y="89"/>
                      </a:moveTo>
                      <a:cubicBezTo>
                        <a:pt x="73" y="165"/>
                        <a:pt x="55" y="292"/>
                        <a:pt x="0" y="377"/>
                      </a:cubicBezTo>
                      <a:cubicBezTo>
                        <a:pt x="12" y="416"/>
                        <a:pt x="29" y="422"/>
                        <a:pt x="67" y="435"/>
                      </a:cubicBezTo>
                      <a:cubicBezTo>
                        <a:pt x="142" y="431"/>
                        <a:pt x="297" y="440"/>
                        <a:pt x="384" y="396"/>
                      </a:cubicBezTo>
                      <a:cubicBezTo>
                        <a:pt x="414" y="381"/>
                        <a:pt x="427" y="360"/>
                        <a:pt x="460" y="348"/>
                      </a:cubicBezTo>
                      <a:cubicBezTo>
                        <a:pt x="482" y="327"/>
                        <a:pt x="506" y="312"/>
                        <a:pt x="528" y="291"/>
                      </a:cubicBezTo>
                      <a:cubicBezTo>
                        <a:pt x="534" y="272"/>
                        <a:pt x="541" y="252"/>
                        <a:pt x="547" y="233"/>
                      </a:cubicBezTo>
                      <a:cubicBezTo>
                        <a:pt x="596" y="84"/>
                        <a:pt x="388" y="76"/>
                        <a:pt x="307" y="51"/>
                      </a:cubicBezTo>
                      <a:cubicBezTo>
                        <a:pt x="234" y="0"/>
                        <a:pt x="208" y="24"/>
                        <a:pt x="96" y="31"/>
                      </a:cubicBezTo>
                      <a:cubicBezTo>
                        <a:pt x="27" y="55"/>
                        <a:pt x="55" y="40"/>
                        <a:pt x="9" y="70"/>
                      </a:cubicBezTo>
                      <a:cubicBezTo>
                        <a:pt x="12" y="80"/>
                        <a:pt x="13" y="91"/>
                        <a:pt x="19" y="99"/>
                      </a:cubicBezTo>
                      <a:cubicBezTo>
                        <a:pt x="26" y="108"/>
                        <a:pt x="46" y="107"/>
                        <a:pt x="48" y="118"/>
                      </a:cubicBezTo>
                      <a:cubicBezTo>
                        <a:pt x="53" y="159"/>
                        <a:pt x="41" y="201"/>
                        <a:pt x="38" y="243"/>
                      </a:cubicBezTo>
                      <a:cubicBezTo>
                        <a:pt x="41" y="259"/>
                        <a:pt x="48" y="291"/>
                        <a:pt x="48" y="29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76818" name="Freeform 10"/>
                <p:cNvSpPr>
                  <a:spLocks/>
                </p:cNvSpPr>
                <p:nvPr/>
              </p:nvSpPr>
              <p:spPr bwMode="auto">
                <a:xfrm>
                  <a:off x="2511" y="3464"/>
                  <a:ext cx="392" cy="238"/>
                </a:xfrm>
                <a:custGeom>
                  <a:avLst/>
                  <a:gdLst>
                    <a:gd name="T0" fmla="*/ 1 w 628"/>
                    <a:gd name="T1" fmla="*/ 1 h 379"/>
                    <a:gd name="T2" fmla="*/ 1 w 628"/>
                    <a:gd name="T3" fmla="*/ 1 h 379"/>
                    <a:gd name="T4" fmla="*/ 1 w 628"/>
                    <a:gd name="T5" fmla="*/ 1 h 379"/>
                    <a:gd name="T6" fmla="*/ 1 w 628"/>
                    <a:gd name="T7" fmla="*/ 1 h 379"/>
                    <a:gd name="T8" fmla="*/ 1 w 628"/>
                    <a:gd name="T9" fmla="*/ 1 h 379"/>
                    <a:gd name="T10" fmla="*/ 1 w 628"/>
                    <a:gd name="T11" fmla="*/ 1 h 379"/>
                    <a:gd name="T12" fmla="*/ 1 w 628"/>
                    <a:gd name="T13" fmla="*/ 1 h 379"/>
                    <a:gd name="T14" fmla="*/ 1 w 628"/>
                    <a:gd name="T15" fmla="*/ 1 h 379"/>
                    <a:gd name="T16" fmla="*/ 1 w 628"/>
                    <a:gd name="T17" fmla="*/ 1 h 379"/>
                    <a:gd name="T18" fmla="*/ 1 w 628"/>
                    <a:gd name="T19" fmla="*/ 1 h 379"/>
                    <a:gd name="T20" fmla="*/ 1 w 628"/>
                    <a:gd name="T21" fmla="*/ 1 h 379"/>
                    <a:gd name="T22" fmla="*/ 1 w 628"/>
                    <a:gd name="T23" fmla="*/ 1 h 379"/>
                    <a:gd name="T24" fmla="*/ 1 w 628"/>
                    <a:gd name="T25" fmla="*/ 1 h 379"/>
                    <a:gd name="T26" fmla="*/ 1 w 628"/>
                    <a:gd name="T27" fmla="*/ 1 h 379"/>
                    <a:gd name="T28" fmla="*/ 1 w 628"/>
                    <a:gd name="T29" fmla="*/ 1 h 379"/>
                    <a:gd name="T30" fmla="*/ 1 w 628"/>
                    <a:gd name="T31" fmla="*/ 1 h 379"/>
                    <a:gd name="T32" fmla="*/ 1 w 628"/>
                    <a:gd name="T33" fmla="*/ 1 h 379"/>
                    <a:gd name="T34" fmla="*/ 1 w 628"/>
                    <a:gd name="T35" fmla="*/ 1 h 379"/>
                    <a:gd name="T36" fmla="*/ 1 w 628"/>
                    <a:gd name="T37" fmla="*/ 0 h 379"/>
                    <a:gd name="T38" fmla="*/ 1 w 628"/>
                    <a:gd name="T39" fmla="*/ 1 h 3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
                    <a:gd name="T61" fmla="*/ 0 h 379"/>
                    <a:gd name="T62" fmla="*/ 628 w 628"/>
                    <a:gd name="T63" fmla="*/ 379 h 3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 h="379">
                      <a:moveTo>
                        <a:pt x="51" y="10"/>
                      </a:moveTo>
                      <a:cubicBezTo>
                        <a:pt x="48" y="20"/>
                        <a:pt x="46" y="30"/>
                        <a:pt x="42" y="39"/>
                      </a:cubicBezTo>
                      <a:cubicBezTo>
                        <a:pt x="37" y="49"/>
                        <a:pt x="24" y="56"/>
                        <a:pt x="23" y="67"/>
                      </a:cubicBezTo>
                      <a:cubicBezTo>
                        <a:pt x="20" y="88"/>
                        <a:pt x="39" y="153"/>
                        <a:pt x="51" y="173"/>
                      </a:cubicBezTo>
                      <a:cubicBezTo>
                        <a:pt x="56" y="181"/>
                        <a:pt x="65" y="185"/>
                        <a:pt x="71" y="192"/>
                      </a:cubicBezTo>
                      <a:cubicBezTo>
                        <a:pt x="78" y="201"/>
                        <a:pt x="80" y="215"/>
                        <a:pt x="90" y="221"/>
                      </a:cubicBezTo>
                      <a:cubicBezTo>
                        <a:pt x="107" y="232"/>
                        <a:pt x="147" y="240"/>
                        <a:pt x="147" y="240"/>
                      </a:cubicBezTo>
                      <a:cubicBezTo>
                        <a:pt x="175" y="267"/>
                        <a:pt x="216" y="285"/>
                        <a:pt x="253" y="298"/>
                      </a:cubicBezTo>
                      <a:cubicBezTo>
                        <a:pt x="284" y="345"/>
                        <a:pt x="317" y="340"/>
                        <a:pt x="368" y="355"/>
                      </a:cubicBezTo>
                      <a:cubicBezTo>
                        <a:pt x="388" y="361"/>
                        <a:pt x="426" y="375"/>
                        <a:pt x="426" y="375"/>
                      </a:cubicBezTo>
                      <a:cubicBezTo>
                        <a:pt x="477" y="372"/>
                        <a:pt x="530" y="379"/>
                        <a:pt x="579" y="365"/>
                      </a:cubicBezTo>
                      <a:cubicBezTo>
                        <a:pt x="601" y="359"/>
                        <a:pt x="627" y="317"/>
                        <a:pt x="627" y="317"/>
                      </a:cubicBezTo>
                      <a:cubicBezTo>
                        <a:pt x="624" y="279"/>
                        <a:pt x="628" y="239"/>
                        <a:pt x="618" y="202"/>
                      </a:cubicBezTo>
                      <a:cubicBezTo>
                        <a:pt x="609" y="170"/>
                        <a:pt x="553" y="163"/>
                        <a:pt x="531" y="144"/>
                      </a:cubicBezTo>
                      <a:cubicBezTo>
                        <a:pt x="498" y="116"/>
                        <a:pt x="512" y="114"/>
                        <a:pt x="474" y="96"/>
                      </a:cubicBezTo>
                      <a:cubicBezTo>
                        <a:pt x="440" y="79"/>
                        <a:pt x="426" y="93"/>
                        <a:pt x="387" y="67"/>
                      </a:cubicBezTo>
                      <a:cubicBezTo>
                        <a:pt x="360" y="49"/>
                        <a:pt x="338" y="28"/>
                        <a:pt x="311" y="10"/>
                      </a:cubicBezTo>
                      <a:cubicBezTo>
                        <a:pt x="222" y="19"/>
                        <a:pt x="198" y="29"/>
                        <a:pt x="109" y="19"/>
                      </a:cubicBezTo>
                      <a:cubicBezTo>
                        <a:pt x="75" y="8"/>
                        <a:pt x="53" y="0"/>
                        <a:pt x="13" y="0"/>
                      </a:cubicBezTo>
                      <a:cubicBezTo>
                        <a:pt x="0" y="0"/>
                        <a:pt x="38" y="10"/>
                        <a:pt x="51" y="10"/>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76819" name="Freeform 11"/>
                <p:cNvSpPr>
                  <a:spLocks/>
                </p:cNvSpPr>
                <p:nvPr/>
              </p:nvSpPr>
              <p:spPr bwMode="auto">
                <a:xfrm>
                  <a:off x="2735" y="3300"/>
                  <a:ext cx="428" cy="375"/>
                </a:xfrm>
                <a:custGeom>
                  <a:avLst/>
                  <a:gdLst>
                    <a:gd name="T0" fmla="*/ 1 w 686"/>
                    <a:gd name="T1" fmla="*/ 1 h 597"/>
                    <a:gd name="T2" fmla="*/ 1 w 686"/>
                    <a:gd name="T3" fmla="*/ 1 h 597"/>
                    <a:gd name="T4" fmla="*/ 1 w 686"/>
                    <a:gd name="T5" fmla="*/ 1 h 597"/>
                    <a:gd name="T6" fmla="*/ 1 w 686"/>
                    <a:gd name="T7" fmla="*/ 1 h 597"/>
                    <a:gd name="T8" fmla="*/ 1 w 686"/>
                    <a:gd name="T9" fmla="*/ 1 h 597"/>
                    <a:gd name="T10" fmla="*/ 1 w 686"/>
                    <a:gd name="T11" fmla="*/ 1 h 597"/>
                    <a:gd name="T12" fmla="*/ 1 w 686"/>
                    <a:gd name="T13" fmla="*/ 1 h 597"/>
                    <a:gd name="T14" fmla="*/ 1 w 686"/>
                    <a:gd name="T15" fmla="*/ 1 h 597"/>
                    <a:gd name="T16" fmla="*/ 1 w 686"/>
                    <a:gd name="T17" fmla="*/ 1 h 597"/>
                    <a:gd name="T18" fmla="*/ 1 w 686"/>
                    <a:gd name="T19" fmla="*/ 1 h 597"/>
                    <a:gd name="T20" fmla="*/ 1 w 686"/>
                    <a:gd name="T21" fmla="*/ 1 h 597"/>
                    <a:gd name="T22" fmla="*/ 1 w 686"/>
                    <a:gd name="T23" fmla="*/ 1 h 597"/>
                    <a:gd name="T24" fmla="*/ 0 w 686"/>
                    <a:gd name="T25" fmla="*/ 1 h 597"/>
                    <a:gd name="T26" fmla="*/ 1 w 686"/>
                    <a:gd name="T27" fmla="*/ 1 h 597"/>
                    <a:gd name="T28" fmla="*/ 1 w 686"/>
                    <a:gd name="T29" fmla="*/ 1 h 597"/>
                    <a:gd name="T30" fmla="*/ 1 w 686"/>
                    <a:gd name="T31" fmla="*/ 1 h 597"/>
                    <a:gd name="T32" fmla="*/ 1 w 686"/>
                    <a:gd name="T33" fmla="*/ 1 h 597"/>
                    <a:gd name="T34" fmla="*/ 1 w 686"/>
                    <a:gd name="T35" fmla="*/ 1 h 597"/>
                    <a:gd name="T36" fmla="*/ 1 w 686"/>
                    <a:gd name="T37" fmla="*/ 1 h 597"/>
                    <a:gd name="T38" fmla="*/ 1 w 686"/>
                    <a:gd name="T39" fmla="*/ 1 h 5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6"/>
                    <a:gd name="T61" fmla="*/ 0 h 597"/>
                    <a:gd name="T62" fmla="*/ 686 w 686"/>
                    <a:gd name="T63" fmla="*/ 597 h 5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6" h="597">
                      <a:moveTo>
                        <a:pt x="499" y="12"/>
                      </a:moveTo>
                      <a:cubicBezTo>
                        <a:pt x="562" y="31"/>
                        <a:pt x="607" y="83"/>
                        <a:pt x="643" y="136"/>
                      </a:cubicBezTo>
                      <a:cubicBezTo>
                        <a:pt x="649" y="155"/>
                        <a:pt x="659" y="174"/>
                        <a:pt x="662" y="194"/>
                      </a:cubicBezTo>
                      <a:cubicBezTo>
                        <a:pt x="668" y="232"/>
                        <a:pt x="681" y="309"/>
                        <a:pt x="681" y="309"/>
                      </a:cubicBezTo>
                      <a:cubicBezTo>
                        <a:pt x="678" y="360"/>
                        <a:pt x="686" y="414"/>
                        <a:pt x="672" y="463"/>
                      </a:cubicBezTo>
                      <a:cubicBezTo>
                        <a:pt x="666" y="485"/>
                        <a:pt x="640" y="495"/>
                        <a:pt x="624" y="511"/>
                      </a:cubicBezTo>
                      <a:cubicBezTo>
                        <a:pt x="547" y="586"/>
                        <a:pt x="426" y="590"/>
                        <a:pt x="326" y="597"/>
                      </a:cubicBezTo>
                      <a:cubicBezTo>
                        <a:pt x="258" y="584"/>
                        <a:pt x="277" y="590"/>
                        <a:pt x="259" y="530"/>
                      </a:cubicBezTo>
                      <a:cubicBezTo>
                        <a:pt x="256" y="508"/>
                        <a:pt x="260" y="483"/>
                        <a:pt x="249" y="463"/>
                      </a:cubicBezTo>
                      <a:cubicBezTo>
                        <a:pt x="242" y="451"/>
                        <a:pt x="222" y="453"/>
                        <a:pt x="211" y="444"/>
                      </a:cubicBezTo>
                      <a:cubicBezTo>
                        <a:pt x="196" y="433"/>
                        <a:pt x="187" y="415"/>
                        <a:pt x="172" y="405"/>
                      </a:cubicBezTo>
                      <a:cubicBezTo>
                        <a:pt x="121" y="371"/>
                        <a:pt x="106" y="362"/>
                        <a:pt x="48" y="348"/>
                      </a:cubicBezTo>
                      <a:cubicBezTo>
                        <a:pt x="33" y="333"/>
                        <a:pt x="0" y="330"/>
                        <a:pt x="0" y="309"/>
                      </a:cubicBezTo>
                      <a:cubicBezTo>
                        <a:pt x="0" y="299"/>
                        <a:pt x="18" y="301"/>
                        <a:pt x="28" y="300"/>
                      </a:cubicBezTo>
                      <a:cubicBezTo>
                        <a:pt x="79" y="295"/>
                        <a:pt x="131" y="293"/>
                        <a:pt x="182" y="290"/>
                      </a:cubicBezTo>
                      <a:cubicBezTo>
                        <a:pt x="259" y="276"/>
                        <a:pt x="345" y="268"/>
                        <a:pt x="412" y="223"/>
                      </a:cubicBezTo>
                      <a:cubicBezTo>
                        <a:pt x="415" y="213"/>
                        <a:pt x="416" y="202"/>
                        <a:pt x="422" y="194"/>
                      </a:cubicBezTo>
                      <a:cubicBezTo>
                        <a:pt x="429" y="185"/>
                        <a:pt x="445" y="185"/>
                        <a:pt x="451" y="175"/>
                      </a:cubicBezTo>
                      <a:cubicBezTo>
                        <a:pt x="462" y="158"/>
                        <a:pt x="464" y="136"/>
                        <a:pt x="470" y="117"/>
                      </a:cubicBezTo>
                      <a:cubicBezTo>
                        <a:pt x="508" y="0"/>
                        <a:pt x="518" y="116"/>
                        <a:pt x="499" y="12"/>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sp>
              <p:nvSpPr>
                <p:cNvPr id="76820" name="Text Box 12"/>
                <p:cNvSpPr txBox="1">
                  <a:spLocks noChangeArrowheads="1"/>
                </p:cNvSpPr>
                <p:nvPr/>
              </p:nvSpPr>
              <p:spPr bwMode="auto">
                <a:xfrm>
                  <a:off x="2486" y="3278"/>
                  <a:ext cx="35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t>RA</a:t>
                  </a:r>
                </a:p>
              </p:txBody>
            </p:sp>
            <p:sp>
              <p:nvSpPr>
                <p:cNvPr id="76821" name="Text Box 13"/>
                <p:cNvSpPr txBox="1">
                  <a:spLocks noChangeArrowheads="1"/>
                </p:cNvSpPr>
                <p:nvPr/>
              </p:nvSpPr>
              <p:spPr bwMode="auto">
                <a:xfrm>
                  <a:off x="2934" y="3464"/>
                  <a:ext cx="33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600"/>
                    <a:t>LV</a:t>
                  </a:r>
                </a:p>
              </p:txBody>
            </p:sp>
            <p:sp>
              <p:nvSpPr>
                <p:cNvPr id="76822" name="Text Box 14"/>
                <p:cNvSpPr txBox="1">
                  <a:spLocks noChangeArrowheads="1"/>
                </p:cNvSpPr>
                <p:nvPr/>
              </p:nvSpPr>
              <p:spPr bwMode="auto">
                <a:xfrm>
                  <a:off x="3951" y="1493"/>
                  <a:ext cx="1232"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a:latin typeface="Arial Narrow" pitchFamily="34" charset="0"/>
                    </a:rPr>
                    <a:t>Conversion to ANIMAL SPIRITS in the brain</a:t>
                  </a:r>
                </a:p>
              </p:txBody>
            </p:sp>
            <p:cxnSp>
              <p:nvCxnSpPr>
                <p:cNvPr id="76823" name="AutoShape 15"/>
                <p:cNvCxnSpPr>
                  <a:cxnSpLocks noChangeShapeType="1"/>
                  <a:endCxn id="76822" idx="2"/>
                </p:cNvCxnSpPr>
                <p:nvPr/>
              </p:nvCxnSpPr>
              <p:spPr bwMode="auto">
                <a:xfrm flipV="1">
                  <a:off x="3198" y="2491"/>
                  <a:ext cx="1369" cy="1067"/>
                </a:xfrm>
                <a:prstGeom prst="curvedConnector2">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24" name="Oval 16"/>
                <p:cNvSpPr>
                  <a:spLocks noChangeArrowheads="1"/>
                </p:cNvSpPr>
                <p:nvPr/>
              </p:nvSpPr>
              <p:spPr bwMode="auto">
                <a:xfrm rot="-2393184">
                  <a:off x="2056" y="1078"/>
                  <a:ext cx="566" cy="278"/>
                </a:xfrm>
                <a:prstGeom prst="ellipse">
                  <a:avLst/>
                </a:pr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1600">
                      <a:latin typeface="Arial Narrow" pitchFamily="34" charset="0"/>
                    </a:rPr>
                    <a:t>Memory</a:t>
                  </a:r>
                </a:p>
              </p:txBody>
            </p:sp>
            <p:sp>
              <p:nvSpPr>
                <p:cNvPr id="76825" name="Oval 17"/>
                <p:cNvSpPr>
                  <a:spLocks noChangeArrowheads="1"/>
                </p:cNvSpPr>
                <p:nvPr/>
              </p:nvSpPr>
              <p:spPr bwMode="auto">
                <a:xfrm rot="-864399">
                  <a:off x="2513" y="1078"/>
                  <a:ext cx="647" cy="275"/>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1800">
                      <a:latin typeface="Arial Narrow" pitchFamily="34" charset="0"/>
                    </a:rPr>
                    <a:t>Sensation</a:t>
                  </a:r>
                </a:p>
              </p:txBody>
            </p:sp>
            <p:sp>
              <p:nvSpPr>
                <p:cNvPr id="76826" name="Oval 18"/>
                <p:cNvSpPr>
                  <a:spLocks noChangeArrowheads="1"/>
                </p:cNvSpPr>
                <p:nvPr/>
              </p:nvSpPr>
              <p:spPr bwMode="auto">
                <a:xfrm rot="893308">
                  <a:off x="2551" y="1344"/>
                  <a:ext cx="783" cy="589"/>
                </a:xfrm>
                <a:prstGeom prst="ellipse">
                  <a:avLst/>
                </a:pr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1600">
                      <a:latin typeface="Arial Narrow" pitchFamily="34" charset="0"/>
                    </a:rPr>
                    <a:t>Reason</a:t>
                  </a:r>
                </a:p>
                <a:p>
                  <a:pPr algn="ctr"/>
                  <a:r>
                    <a:rPr lang="en-GB" sz="1600">
                      <a:latin typeface="Arial Narrow" pitchFamily="34" charset="0"/>
                    </a:rPr>
                    <a:t>thought</a:t>
                  </a:r>
                </a:p>
                <a:p>
                  <a:pPr algn="ctr"/>
                  <a:r>
                    <a:rPr lang="en-GB" sz="1600">
                      <a:latin typeface="Arial Narrow" pitchFamily="34" charset="0"/>
                    </a:rPr>
                    <a:t>judgement</a:t>
                  </a:r>
                </a:p>
              </p:txBody>
            </p:sp>
            <p:sp>
              <p:nvSpPr>
                <p:cNvPr id="76827" name="Freeform 19"/>
                <p:cNvSpPr>
                  <a:spLocks/>
                </p:cNvSpPr>
                <p:nvPr/>
              </p:nvSpPr>
              <p:spPr bwMode="auto">
                <a:xfrm>
                  <a:off x="2203" y="1442"/>
                  <a:ext cx="339" cy="284"/>
                </a:xfrm>
                <a:custGeom>
                  <a:avLst/>
                  <a:gdLst>
                    <a:gd name="T0" fmla="*/ 3 w 403"/>
                    <a:gd name="T1" fmla="*/ 0 h 384"/>
                    <a:gd name="T2" fmla="*/ 9 w 403"/>
                    <a:gd name="T3" fmla="*/ 1 h 384"/>
                    <a:gd name="T4" fmla="*/ 13 w 403"/>
                    <a:gd name="T5" fmla="*/ 1 h 384"/>
                    <a:gd name="T6" fmla="*/ 12 w 403"/>
                    <a:gd name="T7" fmla="*/ 2 h 384"/>
                    <a:gd name="T8" fmla="*/ 8 w 403"/>
                    <a:gd name="T9" fmla="*/ 3 h 384"/>
                    <a:gd name="T10" fmla="*/ 3 w 403"/>
                    <a:gd name="T11" fmla="*/ 3 h 384"/>
                    <a:gd name="T12" fmla="*/ 11 w 403"/>
                    <a:gd name="T13" fmla="*/ 4 h 384"/>
                    <a:gd name="T14" fmla="*/ 13 w 403"/>
                    <a:gd name="T15" fmla="*/ 4 h 384"/>
                    <a:gd name="T16" fmla="*/ 16 w 403"/>
                    <a:gd name="T17" fmla="*/ 3 h 384"/>
                    <a:gd name="T18" fmla="*/ 21 w 403"/>
                    <a:gd name="T19" fmla="*/ 3 h 384"/>
                    <a:gd name="T20" fmla="*/ 30 w 403"/>
                    <a:gd name="T21" fmla="*/ 4 h 3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384"/>
                    <a:gd name="T35" fmla="*/ 403 w 403"/>
                    <a:gd name="T36" fmla="*/ 384 h 3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384">
                      <a:moveTo>
                        <a:pt x="38" y="0"/>
                      </a:moveTo>
                      <a:cubicBezTo>
                        <a:pt x="61" y="35"/>
                        <a:pt x="85" y="73"/>
                        <a:pt x="125" y="87"/>
                      </a:cubicBezTo>
                      <a:cubicBezTo>
                        <a:pt x="144" y="115"/>
                        <a:pt x="162" y="132"/>
                        <a:pt x="173" y="163"/>
                      </a:cubicBezTo>
                      <a:cubicBezTo>
                        <a:pt x="170" y="176"/>
                        <a:pt x="172" y="192"/>
                        <a:pt x="163" y="202"/>
                      </a:cubicBezTo>
                      <a:cubicBezTo>
                        <a:pt x="148" y="219"/>
                        <a:pt x="124" y="227"/>
                        <a:pt x="105" y="240"/>
                      </a:cubicBezTo>
                      <a:cubicBezTo>
                        <a:pt x="78" y="258"/>
                        <a:pt x="56" y="280"/>
                        <a:pt x="29" y="298"/>
                      </a:cubicBezTo>
                      <a:cubicBezTo>
                        <a:pt x="0" y="384"/>
                        <a:pt x="61" y="353"/>
                        <a:pt x="144" y="346"/>
                      </a:cubicBezTo>
                      <a:cubicBezTo>
                        <a:pt x="154" y="340"/>
                        <a:pt x="166" y="336"/>
                        <a:pt x="173" y="327"/>
                      </a:cubicBezTo>
                      <a:cubicBezTo>
                        <a:pt x="179" y="319"/>
                        <a:pt x="207" y="252"/>
                        <a:pt x="211" y="240"/>
                      </a:cubicBezTo>
                      <a:cubicBezTo>
                        <a:pt x="248" y="253"/>
                        <a:pt x="256" y="277"/>
                        <a:pt x="288" y="298"/>
                      </a:cubicBezTo>
                      <a:cubicBezTo>
                        <a:pt x="304" y="351"/>
                        <a:pt x="349" y="365"/>
                        <a:pt x="403" y="36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GB"/>
                </a:p>
              </p:txBody>
            </p:sp>
            <p:cxnSp>
              <p:nvCxnSpPr>
                <p:cNvPr id="76828" name="AutoShape 20"/>
                <p:cNvCxnSpPr>
                  <a:cxnSpLocks noChangeShapeType="1"/>
                </p:cNvCxnSpPr>
                <p:nvPr/>
              </p:nvCxnSpPr>
              <p:spPr bwMode="auto">
                <a:xfrm rot="-5400000" flipH="1" flipV="1">
                  <a:off x="3888" y="835"/>
                  <a:ext cx="14" cy="1303"/>
                </a:xfrm>
                <a:prstGeom prst="curvedConnector3">
                  <a:avLst>
                    <a:gd name="adj1" fmla="val -2750000"/>
                  </a:avLst>
                </a:prstGeom>
                <a:noFill/>
                <a:ln w="38100">
                  <a:solidFill>
                    <a:srgbClr val="00CCFF"/>
                  </a:solidFill>
                  <a:round/>
                  <a:headEnd/>
                  <a:tailEnd type="arrow" w="med" len="med"/>
                </a:ln>
                <a:extLst>
                  <a:ext uri="{909E8E84-426E-40DD-AFC4-6F175D3DCCD1}">
                    <a14:hiddenFill xmlns:a14="http://schemas.microsoft.com/office/drawing/2010/main">
                      <a:noFill/>
                    </a14:hiddenFill>
                  </a:ext>
                </a:extLst>
              </p:spPr>
            </p:cxnSp>
            <p:cxnSp>
              <p:nvCxnSpPr>
                <p:cNvPr id="76829" name="AutoShape 21"/>
                <p:cNvCxnSpPr>
                  <a:cxnSpLocks noChangeShapeType="1"/>
                  <a:stCxn id="76822" idx="0"/>
                  <a:endCxn id="76825" idx="7"/>
                </p:cNvCxnSpPr>
                <p:nvPr/>
              </p:nvCxnSpPr>
              <p:spPr bwMode="auto">
                <a:xfrm rot="5400000" flipH="1">
                  <a:off x="3585" y="512"/>
                  <a:ext cx="430" cy="1533"/>
                </a:xfrm>
                <a:prstGeom prst="curvedConnector3">
                  <a:avLst>
                    <a:gd name="adj1" fmla="val 147907"/>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cxnSp>
            <p:cxnSp>
              <p:nvCxnSpPr>
                <p:cNvPr id="76830" name="AutoShape 22"/>
                <p:cNvCxnSpPr>
                  <a:cxnSpLocks noChangeShapeType="1"/>
                  <a:stCxn id="76822" idx="0"/>
                  <a:endCxn id="76824" idx="7"/>
                </p:cNvCxnSpPr>
                <p:nvPr/>
              </p:nvCxnSpPr>
              <p:spPr bwMode="auto">
                <a:xfrm rot="5400000" flipH="1">
                  <a:off x="3257" y="185"/>
                  <a:ext cx="481" cy="2137"/>
                </a:xfrm>
                <a:prstGeom prst="curvedConnector3">
                  <a:avLst>
                    <a:gd name="adj1" fmla="val 147611"/>
                  </a:avLst>
                </a:prstGeom>
                <a:noFill/>
                <a:ln w="38100">
                  <a:solidFill>
                    <a:srgbClr val="6600FF"/>
                  </a:solidFill>
                  <a:round/>
                  <a:headEnd/>
                  <a:tailEnd type="arrow" w="med" len="med"/>
                </a:ln>
                <a:extLst>
                  <a:ext uri="{909E8E84-426E-40DD-AFC4-6F175D3DCCD1}">
                    <a14:hiddenFill xmlns:a14="http://schemas.microsoft.com/office/drawing/2010/main">
                      <a:noFill/>
                    </a14:hiddenFill>
                  </a:ext>
                </a:extLst>
              </p:spPr>
            </p:cxnSp>
            <p:sp>
              <p:nvSpPr>
                <p:cNvPr id="76831" name="Arc 23"/>
                <p:cNvSpPr>
                  <a:spLocks/>
                </p:cNvSpPr>
                <p:nvPr/>
              </p:nvSpPr>
              <p:spPr bwMode="auto">
                <a:xfrm>
                  <a:off x="2220" y="1341"/>
                  <a:ext cx="203" cy="339"/>
                </a:xfrm>
                <a:custGeom>
                  <a:avLst/>
                  <a:gdLst>
                    <a:gd name="T0" fmla="*/ 0 w 21600"/>
                    <a:gd name="T1" fmla="*/ 0 h 37679"/>
                    <a:gd name="T2" fmla="*/ 0 w 21600"/>
                    <a:gd name="T3" fmla="*/ 0 h 37679"/>
                    <a:gd name="T4" fmla="*/ 0 w 21600"/>
                    <a:gd name="T5" fmla="*/ 0 h 37679"/>
                    <a:gd name="T6" fmla="*/ 0 60000 65536"/>
                    <a:gd name="T7" fmla="*/ 0 60000 65536"/>
                    <a:gd name="T8" fmla="*/ 0 60000 65536"/>
                    <a:gd name="T9" fmla="*/ 0 w 21600"/>
                    <a:gd name="T10" fmla="*/ 0 h 37679"/>
                    <a:gd name="T11" fmla="*/ 21600 w 21600"/>
                    <a:gd name="T12" fmla="*/ 37679 h 37679"/>
                  </a:gdLst>
                  <a:ahLst/>
                  <a:cxnLst>
                    <a:cxn ang="T6">
                      <a:pos x="T0" y="T1"/>
                    </a:cxn>
                    <a:cxn ang="T7">
                      <a:pos x="T2" y="T3"/>
                    </a:cxn>
                    <a:cxn ang="T8">
                      <a:pos x="T4" y="T5"/>
                    </a:cxn>
                  </a:cxnLst>
                  <a:rect l="T9" t="T10" r="T11" b="T12"/>
                  <a:pathLst>
                    <a:path w="21600" h="37679" fill="none" extrusionOk="0">
                      <a:moveTo>
                        <a:pt x="13804" y="0"/>
                      </a:moveTo>
                      <a:cubicBezTo>
                        <a:pt x="18743" y="4103"/>
                        <a:pt x="21600" y="10192"/>
                        <a:pt x="21600" y="16613"/>
                      </a:cubicBezTo>
                      <a:cubicBezTo>
                        <a:pt x="21600" y="26703"/>
                        <a:pt x="14614" y="35448"/>
                        <a:pt x="4773" y="37678"/>
                      </a:cubicBezTo>
                    </a:path>
                    <a:path w="21600" h="37679" stroke="0" extrusionOk="0">
                      <a:moveTo>
                        <a:pt x="13804" y="0"/>
                      </a:moveTo>
                      <a:cubicBezTo>
                        <a:pt x="18743" y="4103"/>
                        <a:pt x="21600" y="10192"/>
                        <a:pt x="21600" y="16613"/>
                      </a:cubicBezTo>
                      <a:cubicBezTo>
                        <a:pt x="21600" y="26703"/>
                        <a:pt x="14614" y="35448"/>
                        <a:pt x="4773" y="37678"/>
                      </a:cubicBezTo>
                      <a:lnTo>
                        <a:pt x="0" y="16613"/>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sp>
              <p:nvSpPr>
                <p:cNvPr id="76832" name="Arc 24"/>
                <p:cNvSpPr>
                  <a:spLocks/>
                </p:cNvSpPr>
                <p:nvPr/>
              </p:nvSpPr>
              <p:spPr bwMode="auto">
                <a:xfrm rot="2298746">
                  <a:off x="2413" y="1307"/>
                  <a:ext cx="101" cy="262"/>
                </a:xfrm>
                <a:custGeom>
                  <a:avLst/>
                  <a:gdLst>
                    <a:gd name="T0" fmla="*/ 0 w 21600"/>
                    <a:gd name="T1" fmla="*/ 0 h 23334"/>
                    <a:gd name="T2" fmla="*/ 0 w 21600"/>
                    <a:gd name="T3" fmla="*/ 0 h 23334"/>
                    <a:gd name="T4" fmla="*/ 0 w 21600"/>
                    <a:gd name="T5" fmla="*/ 0 h 23334"/>
                    <a:gd name="T6" fmla="*/ 0 60000 65536"/>
                    <a:gd name="T7" fmla="*/ 0 60000 65536"/>
                    <a:gd name="T8" fmla="*/ 0 60000 65536"/>
                    <a:gd name="T9" fmla="*/ 0 w 21600"/>
                    <a:gd name="T10" fmla="*/ 0 h 23334"/>
                    <a:gd name="T11" fmla="*/ 21600 w 21600"/>
                    <a:gd name="T12" fmla="*/ 23334 h 23334"/>
                  </a:gdLst>
                  <a:ahLst/>
                  <a:cxnLst>
                    <a:cxn ang="T6">
                      <a:pos x="T0" y="T1"/>
                    </a:cxn>
                    <a:cxn ang="T7">
                      <a:pos x="T2" y="T3"/>
                    </a:cxn>
                    <a:cxn ang="T8">
                      <a:pos x="T4" y="T5"/>
                    </a:cxn>
                  </a:cxnLst>
                  <a:rect l="T9" t="T10" r="T11" b="T12"/>
                  <a:pathLst>
                    <a:path w="21600" h="23334" fill="none" extrusionOk="0">
                      <a:moveTo>
                        <a:pt x="14233" y="0"/>
                      </a:moveTo>
                      <a:cubicBezTo>
                        <a:pt x="18915" y="4101"/>
                        <a:pt x="21600" y="10023"/>
                        <a:pt x="21600" y="16247"/>
                      </a:cubicBezTo>
                      <a:cubicBezTo>
                        <a:pt x="21600" y="18659"/>
                        <a:pt x="21195" y="21055"/>
                        <a:pt x="20404" y="23334"/>
                      </a:cubicBezTo>
                    </a:path>
                    <a:path w="21600" h="23334" stroke="0" extrusionOk="0">
                      <a:moveTo>
                        <a:pt x="14233" y="0"/>
                      </a:moveTo>
                      <a:cubicBezTo>
                        <a:pt x="18915" y="4101"/>
                        <a:pt x="21600" y="10023"/>
                        <a:pt x="21600" y="16247"/>
                      </a:cubicBezTo>
                      <a:cubicBezTo>
                        <a:pt x="21600" y="18659"/>
                        <a:pt x="21195" y="21055"/>
                        <a:pt x="20404" y="23334"/>
                      </a:cubicBezTo>
                      <a:lnTo>
                        <a:pt x="0" y="16247"/>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sp>
              <p:nvSpPr>
                <p:cNvPr id="76833" name="Arc 25"/>
                <p:cNvSpPr>
                  <a:spLocks/>
                </p:cNvSpPr>
                <p:nvPr/>
              </p:nvSpPr>
              <p:spPr bwMode="auto">
                <a:xfrm flipH="1">
                  <a:off x="2418" y="1529"/>
                  <a:ext cx="236" cy="3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sp>
              <p:nvSpPr>
                <p:cNvPr id="76834" name="Arc 26"/>
                <p:cNvSpPr>
                  <a:spLocks/>
                </p:cNvSpPr>
                <p:nvPr/>
              </p:nvSpPr>
              <p:spPr bwMode="auto">
                <a:xfrm flipH="1">
                  <a:off x="1765" y="1661"/>
                  <a:ext cx="504" cy="362"/>
                </a:xfrm>
                <a:custGeom>
                  <a:avLst/>
                  <a:gdLst>
                    <a:gd name="T0" fmla="*/ 0 w 19260"/>
                    <a:gd name="T1" fmla="*/ 0 h 21600"/>
                    <a:gd name="T2" fmla="*/ 0 w 19260"/>
                    <a:gd name="T3" fmla="*/ 0 h 21600"/>
                    <a:gd name="T4" fmla="*/ 0 w 19260"/>
                    <a:gd name="T5" fmla="*/ 0 h 21600"/>
                    <a:gd name="T6" fmla="*/ 0 60000 65536"/>
                    <a:gd name="T7" fmla="*/ 0 60000 65536"/>
                    <a:gd name="T8" fmla="*/ 0 60000 65536"/>
                    <a:gd name="T9" fmla="*/ 0 w 19260"/>
                    <a:gd name="T10" fmla="*/ 0 h 21600"/>
                    <a:gd name="T11" fmla="*/ 19260 w 19260"/>
                    <a:gd name="T12" fmla="*/ 21600 h 21600"/>
                  </a:gdLst>
                  <a:ahLst/>
                  <a:cxnLst>
                    <a:cxn ang="T6">
                      <a:pos x="T0" y="T1"/>
                    </a:cxn>
                    <a:cxn ang="T7">
                      <a:pos x="T2" y="T3"/>
                    </a:cxn>
                    <a:cxn ang="T8">
                      <a:pos x="T4" y="T5"/>
                    </a:cxn>
                  </a:cxnLst>
                  <a:rect l="T9" t="T10" r="T11" b="T12"/>
                  <a:pathLst>
                    <a:path w="19260" h="21600" fill="none" extrusionOk="0">
                      <a:moveTo>
                        <a:pt x="-1" y="0"/>
                      </a:moveTo>
                      <a:cubicBezTo>
                        <a:pt x="8133" y="0"/>
                        <a:pt x="15577" y="4568"/>
                        <a:pt x="19259" y="11821"/>
                      </a:cubicBezTo>
                    </a:path>
                    <a:path w="19260" h="21600" stroke="0" extrusionOk="0">
                      <a:moveTo>
                        <a:pt x="-1" y="0"/>
                      </a:moveTo>
                      <a:cubicBezTo>
                        <a:pt x="8133" y="0"/>
                        <a:pt x="15577" y="4568"/>
                        <a:pt x="19259" y="11821"/>
                      </a:cubicBezTo>
                      <a:lnTo>
                        <a:pt x="0" y="21600"/>
                      </a:lnTo>
                      <a:close/>
                    </a:path>
                  </a:pathLst>
                </a:custGeom>
                <a:noFill/>
                <a:ln w="19050">
                  <a:solidFill>
                    <a:schemeClr val="tx1"/>
                  </a:solidFill>
                  <a:prstDash val="dash"/>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pPr algn="ctr"/>
                  <a:endParaRPr lang="en-GB"/>
                </a:p>
              </p:txBody>
            </p:sp>
            <p:sp>
              <p:nvSpPr>
                <p:cNvPr id="76835" name="Text Box 27"/>
                <p:cNvSpPr txBox="1">
                  <a:spLocks noChangeArrowheads="1"/>
                </p:cNvSpPr>
                <p:nvPr/>
              </p:nvSpPr>
              <p:spPr bwMode="auto">
                <a:xfrm>
                  <a:off x="792" y="1334"/>
                  <a:ext cx="971"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a:latin typeface="Arial Narrow" pitchFamily="34" charset="0"/>
                    </a:rPr>
                    <a:t>Waste products of the reaction</a:t>
                  </a:r>
                </a:p>
              </p:txBody>
            </p:sp>
            <p:sp>
              <p:nvSpPr>
                <p:cNvPr id="76836" name="Line 28"/>
                <p:cNvSpPr>
                  <a:spLocks noChangeShapeType="1"/>
                </p:cNvSpPr>
                <p:nvPr/>
              </p:nvSpPr>
              <p:spPr bwMode="auto">
                <a:xfrm flipV="1">
                  <a:off x="927" y="3430"/>
                  <a:ext cx="1454" cy="14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B"/>
                </a:p>
              </p:txBody>
            </p:sp>
            <p:sp>
              <p:nvSpPr>
                <p:cNvPr id="76837" name="Text Box 29"/>
                <p:cNvSpPr txBox="1">
                  <a:spLocks noChangeArrowheads="1"/>
                </p:cNvSpPr>
                <p:nvPr/>
              </p:nvSpPr>
              <p:spPr bwMode="auto">
                <a:xfrm>
                  <a:off x="1201" y="3242"/>
                  <a:ext cx="968" cy="9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2000">
                      <a:latin typeface="Arial Narrow" pitchFamily="34" charset="0"/>
                    </a:rPr>
                    <a:t>VITAL SPIRITS generated in the body</a:t>
                  </a:r>
                </a:p>
              </p:txBody>
            </p:sp>
          </p:grpSp>
          <p:sp>
            <p:nvSpPr>
              <p:cNvPr id="76810" name="Oval 31"/>
              <p:cNvSpPr>
                <a:spLocks noChangeArrowheads="1"/>
              </p:cNvSpPr>
              <p:nvPr/>
            </p:nvSpPr>
            <p:spPr bwMode="auto">
              <a:xfrm>
                <a:off x="1000100" y="4386274"/>
                <a:ext cx="1295400" cy="685800"/>
              </a:xfrm>
              <a:prstGeom prst="ellipse">
                <a:avLst/>
              </a:prstGeom>
              <a:solidFill>
                <a:srgbClr val="FF00FF"/>
              </a:solidFill>
              <a:ln w="9525">
                <a:solidFill>
                  <a:srgbClr val="FFFF00"/>
                </a:solidFill>
                <a:round/>
                <a:headEnd/>
                <a:tailEnd/>
              </a:ln>
            </p:spPr>
            <p:txBody>
              <a:bodyPr wrap="none" anchor="ctr"/>
              <a:lstStyle/>
              <a:p>
                <a:pPr algn="ctr"/>
                <a:r>
                  <a:rPr lang="en-GB" sz="1800">
                    <a:solidFill>
                      <a:srgbClr val="FFFF00"/>
                    </a:solidFill>
                    <a:latin typeface="Comic Sans MS" pitchFamily="66" charset="0"/>
                  </a:rPr>
                  <a:t>estrogens</a:t>
                </a:r>
              </a:p>
            </p:txBody>
          </p:sp>
          <p:sp>
            <p:nvSpPr>
              <p:cNvPr id="76811" name="Oval 32"/>
              <p:cNvSpPr>
                <a:spLocks noChangeArrowheads="1"/>
              </p:cNvSpPr>
              <p:nvPr/>
            </p:nvSpPr>
            <p:spPr bwMode="auto">
              <a:xfrm>
                <a:off x="500034" y="5218113"/>
                <a:ext cx="1600200" cy="685800"/>
              </a:xfrm>
              <a:prstGeom prst="ellipse">
                <a:avLst/>
              </a:prstGeom>
              <a:solidFill>
                <a:srgbClr val="0066FF"/>
              </a:solidFill>
              <a:ln w="9525">
                <a:solidFill>
                  <a:srgbClr val="FFFF00"/>
                </a:solidFill>
                <a:round/>
                <a:headEnd/>
                <a:tailEnd/>
              </a:ln>
            </p:spPr>
            <p:txBody>
              <a:bodyPr wrap="none" anchor="ctr"/>
              <a:lstStyle/>
              <a:p>
                <a:pPr algn="ctr"/>
                <a:r>
                  <a:rPr lang="en-GB" sz="1800">
                    <a:solidFill>
                      <a:srgbClr val="FFFF00"/>
                    </a:solidFill>
                    <a:latin typeface="Comic Sans MS" pitchFamily="66" charset="0"/>
                  </a:rPr>
                  <a:t>androgens</a:t>
                </a:r>
              </a:p>
            </p:txBody>
          </p:sp>
          <p:sp>
            <p:nvSpPr>
              <p:cNvPr id="76812" name="Oval 33"/>
              <p:cNvSpPr>
                <a:spLocks noChangeArrowheads="1"/>
              </p:cNvSpPr>
              <p:nvPr/>
            </p:nvSpPr>
            <p:spPr bwMode="auto">
              <a:xfrm>
                <a:off x="428625" y="6000750"/>
                <a:ext cx="1828800" cy="609600"/>
              </a:xfrm>
              <a:prstGeom prst="ellipse">
                <a:avLst/>
              </a:prstGeom>
              <a:solidFill>
                <a:srgbClr val="A50021"/>
              </a:solidFill>
              <a:ln w="9525">
                <a:solidFill>
                  <a:srgbClr val="A50021"/>
                </a:solidFill>
                <a:round/>
                <a:headEnd/>
                <a:tailEnd/>
              </a:ln>
            </p:spPr>
            <p:txBody>
              <a:bodyPr wrap="none" anchor="ctr"/>
              <a:lstStyle/>
              <a:p>
                <a:pPr algn="ctr"/>
                <a:r>
                  <a:rPr lang="en-GB" sz="1800">
                    <a:solidFill>
                      <a:srgbClr val="FFFF00"/>
                    </a:solidFill>
                    <a:latin typeface="Comic Sans MS" pitchFamily="66" charset="0"/>
                  </a:rPr>
                  <a:t>corticosteroids</a:t>
                </a:r>
              </a:p>
            </p:txBody>
          </p:sp>
          <p:sp>
            <p:nvSpPr>
              <p:cNvPr id="76813" name="Oval 35"/>
              <p:cNvSpPr>
                <a:spLocks noChangeArrowheads="1"/>
              </p:cNvSpPr>
              <p:nvPr/>
            </p:nvSpPr>
            <p:spPr bwMode="auto">
              <a:xfrm>
                <a:off x="2714625" y="6156325"/>
                <a:ext cx="2019300" cy="558800"/>
              </a:xfrm>
              <a:prstGeom prst="ellipse">
                <a:avLst/>
              </a:prstGeom>
              <a:solidFill>
                <a:schemeClr val="folHlink"/>
              </a:solidFill>
              <a:ln w="28575">
                <a:solidFill>
                  <a:schemeClr val="bg2"/>
                </a:solidFill>
                <a:round/>
                <a:headEnd/>
                <a:tailEnd/>
              </a:ln>
            </p:spPr>
            <p:txBody>
              <a:bodyPr wrap="none" anchor="ctr"/>
              <a:lstStyle/>
              <a:p>
                <a:pPr algn="ctr"/>
                <a:r>
                  <a:rPr lang="en-GB" sz="1600" b="1">
                    <a:solidFill>
                      <a:schemeClr val="bg2"/>
                    </a:solidFill>
                    <a:latin typeface="Arial" charset="0"/>
                  </a:rPr>
                  <a:t>thyroid hormones</a:t>
                </a:r>
              </a:p>
            </p:txBody>
          </p:sp>
          <p:sp>
            <p:nvSpPr>
              <p:cNvPr id="76814" name="Freeform 43"/>
              <p:cNvSpPr>
                <a:spLocks noChangeArrowheads="1"/>
              </p:cNvSpPr>
              <p:nvPr/>
            </p:nvSpPr>
            <p:spPr bwMode="auto">
              <a:xfrm>
                <a:off x="1341438" y="2571744"/>
                <a:ext cx="1960562" cy="1187450"/>
              </a:xfrm>
              <a:custGeom>
                <a:avLst/>
                <a:gdLst>
                  <a:gd name="T0" fmla="*/ 1967380 w 1959428"/>
                  <a:gd name="T1" fmla="*/ 0 h 1187532"/>
                  <a:gd name="T2" fmla="*/ 0 w 1959428"/>
                  <a:gd name="T3" fmla="*/ 1186958 h 1187532"/>
                  <a:gd name="T4" fmla="*/ 0 60000 65536"/>
                  <a:gd name="T5" fmla="*/ 0 60000 65536"/>
                  <a:gd name="T6" fmla="*/ 0 w 1959428"/>
                  <a:gd name="T7" fmla="*/ 0 h 1187532"/>
                  <a:gd name="T8" fmla="*/ 1959428 w 1959428"/>
                  <a:gd name="T9" fmla="*/ 1187532 h 1187532"/>
                </a:gdLst>
                <a:ahLst/>
                <a:cxnLst>
                  <a:cxn ang="T4">
                    <a:pos x="T0" y="T1"/>
                  </a:cxn>
                  <a:cxn ang="T5">
                    <a:pos x="T2" y="T3"/>
                  </a:cxn>
                </a:cxnLst>
                <a:rect l="T6" t="T7" r="T8" b="T9"/>
                <a:pathLst>
                  <a:path w="1959428" h="1187532">
                    <a:moveTo>
                      <a:pt x="1959428" y="0"/>
                    </a:moveTo>
                    <a:lnTo>
                      <a:pt x="0" y="1187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grpSp>
        <p:sp>
          <p:nvSpPr>
            <p:cNvPr id="51" name="Text Box 47"/>
            <p:cNvSpPr txBox="1">
              <a:spLocks noChangeArrowheads="1"/>
            </p:cNvSpPr>
            <p:nvPr/>
          </p:nvSpPr>
          <p:spPr bwMode="auto">
            <a:xfrm>
              <a:off x="71438" y="3711575"/>
              <a:ext cx="2428875" cy="646113"/>
            </a:xfrm>
            <a:prstGeom prst="rect">
              <a:avLst/>
            </a:prstGeom>
            <a:solidFill>
              <a:schemeClr val="bg1"/>
            </a:solidFill>
            <a:ln w="57150">
              <a:solidFill>
                <a:srgbClr val="000000"/>
              </a:solidFill>
              <a:miter lim="800000"/>
              <a:headEnd/>
              <a:tailEnd/>
            </a:ln>
          </p:spPr>
          <p:txBody>
            <a:bodyPr>
              <a:spAutoFit/>
            </a:bodyPr>
            <a:lstStyle/>
            <a:p>
              <a:pPr algn="ctr">
                <a:defRPr/>
              </a:pPr>
              <a:r>
                <a:rPr lang="en-GB" sz="1800" dirty="0">
                  <a:solidFill>
                    <a:schemeClr val="tx2">
                      <a:lumMod val="60000"/>
                      <a:lumOff val="40000"/>
                    </a:schemeClr>
                  </a:solidFill>
                  <a:latin typeface="Arial" pitchFamily="34" charset="0"/>
                </a:rPr>
                <a:t>Modern day </a:t>
              </a:r>
              <a:r>
                <a:rPr lang="en-GB" sz="1800" dirty="0" err="1">
                  <a:solidFill>
                    <a:schemeClr val="tx2">
                      <a:lumMod val="60000"/>
                      <a:lumOff val="40000"/>
                    </a:schemeClr>
                  </a:solidFill>
                  <a:latin typeface="Arial" pitchFamily="34" charset="0"/>
                </a:rPr>
                <a:t>Neuroendocrinology</a:t>
              </a:r>
              <a:endParaRPr lang="en-GB" sz="1800" b="1" dirty="0">
                <a:solidFill>
                  <a:schemeClr val="tx2">
                    <a:lumMod val="60000"/>
                    <a:lumOff val="40000"/>
                  </a:schemeClr>
                </a:solidFill>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GB" smtClean="0"/>
          </a:p>
        </p:txBody>
      </p:sp>
      <p:sp>
        <p:nvSpPr>
          <p:cNvPr id="9219" name="Rectangle 3"/>
          <p:cNvSpPr>
            <a:spLocks noGrp="1" noChangeArrowheads="1"/>
          </p:cNvSpPr>
          <p:nvPr>
            <p:ph type="body" idx="1"/>
          </p:nvPr>
        </p:nvSpPr>
        <p:spPr>
          <a:xfrm>
            <a:off x="2771775" y="1371600"/>
            <a:ext cx="3744913" cy="4800600"/>
          </a:xfrm>
        </p:spPr>
        <p:txBody>
          <a:bodyPr/>
          <a:lstStyle/>
          <a:p>
            <a:pPr>
              <a:buFont typeface="Symbol" pitchFamily="18" charset="2"/>
              <a:buNone/>
            </a:pPr>
            <a:r>
              <a:rPr lang="en-GB" sz="6000" smtClean="0"/>
              <a:t>Definitions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539750" y="476250"/>
            <a:ext cx="8153400" cy="2881313"/>
          </a:xfrm>
        </p:spPr>
        <p:txBody>
          <a:bodyPr/>
          <a:lstStyle/>
          <a:p>
            <a:pPr>
              <a:buFont typeface="Symbol" pitchFamily="18" charset="2"/>
              <a:buNone/>
            </a:pPr>
            <a:r>
              <a:rPr lang="en-GB" b="1" smtClean="0"/>
              <a:t>Sex</a:t>
            </a:r>
          </a:p>
          <a:p>
            <a:pPr>
              <a:buFont typeface="Symbol" pitchFamily="18" charset="2"/>
              <a:buNone/>
            </a:pPr>
            <a:endParaRPr lang="en-GB" b="1" smtClean="0"/>
          </a:p>
          <a:p>
            <a:r>
              <a:rPr lang="en-GB" smtClean="0"/>
              <a:t>Distinguishes male or female subjects according to the reproductive organs and functions that derive from the chromosomal complement (male XY or female XX sex chromosomes)</a:t>
            </a:r>
          </a:p>
          <a:p>
            <a:endParaRPr lang="en-GB" smtClean="0"/>
          </a:p>
        </p:txBody>
      </p:sp>
      <p:sp>
        <p:nvSpPr>
          <p:cNvPr id="260099" name="Rectangle 3"/>
          <p:cNvSpPr>
            <a:spLocks noChangeArrowheads="1"/>
          </p:cNvSpPr>
          <p:nvPr/>
        </p:nvSpPr>
        <p:spPr bwMode="auto">
          <a:xfrm>
            <a:off x="684213" y="3717925"/>
            <a:ext cx="81534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spcBef>
                <a:spcPct val="20000"/>
              </a:spcBef>
              <a:buFont typeface="Symbol" pitchFamily="18" charset="2"/>
              <a:buNone/>
            </a:pPr>
            <a:r>
              <a:rPr lang="en-GB" sz="2800" b="1">
                <a:solidFill>
                  <a:srgbClr val="000000"/>
                </a:solidFill>
              </a:rPr>
              <a:t>Gender</a:t>
            </a:r>
          </a:p>
          <a:p>
            <a:pPr marL="234950" indent="-234950">
              <a:spcBef>
                <a:spcPct val="20000"/>
              </a:spcBef>
              <a:buFont typeface="Symbol" pitchFamily="18" charset="2"/>
              <a:buNone/>
            </a:pPr>
            <a:endParaRPr lang="en-GB" sz="2800" b="1">
              <a:solidFill>
                <a:srgbClr val="000000"/>
              </a:solidFill>
            </a:endParaRPr>
          </a:p>
          <a:p>
            <a:pPr marL="234950" indent="-234950">
              <a:spcBef>
                <a:spcPct val="20000"/>
              </a:spcBef>
              <a:buFont typeface="Symbol" pitchFamily="18" charset="2"/>
              <a:buChar char="·"/>
            </a:pPr>
            <a:r>
              <a:rPr lang="en-GB" sz="2800">
                <a:solidFill>
                  <a:srgbClr val="000000"/>
                </a:solidFill>
              </a:rPr>
              <a:t>A [human] subject’s self-representation as male or female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0099"/>
                                        </p:tgtEl>
                                        <p:attrNameLst>
                                          <p:attrName>style.visibility</p:attrName>
                                        </p:attrNameLst>
                                      </p:cBhvr>
                                      <p:to>
                                        <p:strVal val="visible"/>
                                      </p:to>
                                    </p:set>
                                    <p:animEffect transition="in" filter="box(in)">
                                      <p:cBhvr>
                                        <p:cTn id="7" dur="500"/>
                                        <p:tgtEl>
                                          <p:spTgt spid="26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p:bldLst>
  </p:timing>
</p:sld>
</file>

<file path=ppt/theme/theme1.xml><?xml version="1.0" encoding="utf-8"?>
<a:theme xmlns:a="http://schemas.openxmlformats.org/drawingml/2006/main" name="DesignNormal">
  <a:themeElements>
    <a:clrScheme name="">
      <a:dk1>
        <a:srgbClr val="336600"/>
      </a:dk1>
      <a:lt1>
        <a:srgbClr val="FFFFFF"/>
      </a:lt1>
      <a:dk2>
        <a:srgbClr val="000099"/>
      </a:dk2>
      <a:lt2>
        <a:srgbClr val="808080"/>
      </a:lt2>
      <a:accent1>
        <a:srgbClr val="00CC99"/>
      </a:accent1>
      <a:accent2>
        <a:srgbClr val="3333CC"/>
      </a:accent2>
      <a:accent3>
        <a:srgbClr val="FFFFFF"/>
      </a:accent3>
      <a:accent4>
        <a:srgbClr val="2A5600"/>
      </a:accent4>
      <a:accent5>
        <a:srgbClr val="AAE2CA"/>
      </a:accent5>
      <a:accent6>
        <a:srgbClr val="2D2DB9"/>
      </a:accent6>
      <a:hlink>
        <a:srgbClr val="CCCCFF"/>
      </a:hlink>
      <a:folHlink>
        <a:srgbClr val="B2B2B2"/>
      </a:folHlink>
    </a:clrScheme>
    <a:fontScheme name="DesignNorm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signNor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Nor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Nor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Nor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Nor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Nor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Nor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C:\Glenda\TeachingUg\Endo5Y2\DesignNormal.pot</Template>
  <TotalTime>4633</TotalTime>
  <Words>6448</Words>
  <Application>Microsoft Office PowerPoint</Application>
  <PresentationFormat>On-screen Show (4:3)</PresentationFormat>
  <Paragraphs>1020</Paragraphs>
  <Slides>74</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Times New Roman</vt:lpstr>
      <vt:lpstr>Arial</vt:lpstr>
      <vt:lpstr>Symbol</vt:lpstr>
      <vt:lpstr>Modern</vt:lpstr>
      <vt:lpstr>Arial Narrow</vt:lpstr>
      <vt:lpstr>Comic Sans MS</vt:lpstr>
      <vt:lpstr>Arial Unicode MS</vt:lpstr>
      <vt:lpstr>Wingdings</vt:lpstr>
      <vt:lpstr>DesignNormal</vt:lpstr>
      <vt:lpstr>Sex hormones and brain development</vt:lpstr>
      <vt:lpstr>PowerPoint Presentation</vt:lpstr>
      <vt:lpstr>Overview</vt:lpstr>
      <vt:lpstr>PowerPoint Presentation</vt:lpstr>
      <vt:lpstr>The neuroendocrine system</vt:lpstr>
      <vt:lpstr>PowerPoint Presentation</vt:lpstr>
      <vt:lpstr>PowerPoint Presentation</vt:lpstr>
      <vt:lpstr>PowerPoint Presentation</vt:lpstr>
      <vt:lpstr>PowerPoint Presentation</vt:lpstr>
      <vt:lpstr>PowerPoint Presentation</vt:lpstr>
      <vt:lpstr>Nat Rev Neurosci. 2006 Jun;7(6):477-84  Why sex matters for neuroscience Larry Cahill  </vt:lpstr>
      <vt:lpstr>Overview</vt:lpstr>
      <vt:lpstr>Historical perspectives on sex differentiation</vt:lpstr>
      <vt:lpstr>PowerPoint Presentation</vt:lpstr>
      <vt:lpstr>Genetic vs Epigenetic factors governing sexual differentiation</vt:lpstr>
      <vt:lpstr>Genetic determination of gender and epigenetic influences on sex differentiation</vt:lpstr>
      <vt:lpstr>Genetic determination of gender and epigenetic influences on sex differentiation</vt:lpstr>
      <vt:lpstr>Genetic determination of gender and epigenetic influences on sex differentiation</vt:lpstr>
      <vt:lpstr>Genetic determination of gender and epigenetic influences on sex differentiation</vt:lpstr>
      <vt:lpstr>Genetic determination of gender and epigenetic influences on sex differentiation</vt:lpstr>
      <vt:lpstr>Summary   Testicular differentiation is the primary event in sex determination  Sexual differentiation (body and brain) is controlled by gonadal secretions</vt:lpstr>
      <vt:lpstr>PowerPoint Presentation</vt:lpstr>
      <vt:lpstr>ORGANISTIONAL effects of gonadal steroids in the CNS</vt:lpstr>
      <vt:lpstr>ACTIVATIONAL effects of gonadal steroids in the CNS</vt:lpstr>
      <vt:lpstr>PowerPoint Presentation</vt:lpstr>
      <vt:lpstr>sources of sex hormones and their actions in the brain </vt:lpstr>
      <vt:lpstr>Overview</vt:lpstr>
      <vt:lpstr>PowerPoint Presentation</vt:lpstr>
      <vt:lpstr>PowerPoint Presentation</vt:lpstr>
      <vt:lpstr>PowerPoint Presentation</vt:lpstr>
      <vt:lpstr>PowerPoint Presentation</vt:lpstr>
      <vt:lpstr>The Hypothalamo-pituitary gonadal axis – controller of reproduction and the prototype for brain sex differences</vt:lpstr>
      <vt:lpstr>What is the experimental evidence that testosterone is the major driving force for masculinisation of the brain?</vt:lpstr>
      <vt:lpstr>Sex differences in hypothalamic control of reproductive-associated functions – ESSENTIAL FOR SURVIVAL OF THE SPECIES</vt:lpstr>
      <vt:lpstr>Plasma testosterone levels in pregnant rats and their offspring</vt:lpstr>
      <vt:lpstr>PowerPoint Presentation</vt:lpstr>
      <vt:lpstr>PowerPoint Presentation</vt:lpstr>
      <vt:lpstr>Development and sexual differentiation of the sexually dimorphic nucleus of the preoptic area (SDN-POA) in female (     ) and male (      ) rats.</vt:lpstr>
      <vt:lpstr>Influence of perinatal hormone environment on the volume of the SDN-POA</vt:lpstr>
      <vt:lpstr>Why doesn’t oestrogen of maternal/placental or foetal origin masculinize the female fetal brain?</vt:lpstr>
      <vt:lpstr>PowerPoint Presentation</vt:lpstr>
      <vt:lpstr>PowerPoint Presentation</vt:lpstr>
      <vt:lpstr>PowerPoint Presentation</vt:lpstr>
      <vt:lpstr>PowerPoint Presentation</vt:lpstr>
      <vt:lpstr>Hormonal masculinization/defeminization of hypothalamic circuitry regulating LH release </vt:lpstr>
      <vt:lpstr>PowerPoint Presentation</vt:lpstr>
      <vt:lpstr>ER antisense oligonucleotides can reverse the effects of ‘androgenisation’ on sexual receptivity in female rats</vt:lpstr>
      <vt:lpstr>Summary of hormonal manipulations in experiments designed to to test the hypothesis that testosterone masculinises the brain after aromatisation to estradiol (“aromatization hypothesis”) </vt:lpstr>
      <vt:lpstr>Neonatal treatment of male rats castrated  at birth (P1) with testosterone (500mg         ), but not oil vehicle (       ) suppresses apoptosis (TUNEL stain) in SDN-mPOA, but not the lateral preoptic area</vt:lpstr>
      <vt:lpstr>PowerPoint Presentation</vt:lpstr>
      <vt:lpstr>PowerPoint Presentation</vt:lpstr>
      <vt:lpstr>Overview</vt:lpstr>
      <vt:lpstr>Clinical syndromes support the concept that the reproductive system, and possibly the brain,  is feminine by default and steroid hormone action is necessary for masculine differentiation  a role for organisational vs activational actions of sex steroid hormones is unclear</vt:lpstr>
      <vt:lpstr>PowerPoint Presentation</vt:lpstr>
      <vt:lpstr>PowerPoint Presentation</vt:lpstr>
      <vt:lpstr>PowerPoint Presentation</vt:lpstr>
      <vt:lpstr>Conclusion (humans):</vt:lpstr>
      <vt:lpstr>Overview</vt:lpstr>
      <vt:lpstr>PowerPoint Presentation</vt:lpstr>
      <vt:lpstr>Human and clinical 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NEUROENDOCRINOLOGY</dc:title>
  <dc:creator>Duncan</dc:creator>
  <cp:lastModifiedBy>Shiel, Nuala</cp:lastModifiedBy>
  <cp:revision>131</cp:revision>
  <dcterms:created xsi:type="dcterms:W3CDTF">2000-12-02T13:56:22Z</dcterms:created>
  <dcterms:modified xsi:type="dcterms:W3CDTF">2012-10-16T16:09:36Z</dcterms:modified>
</cp:coreProperties>
</file>